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x="13004800" cy="7302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1170360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50160" y="3920760"/>
            <a:ext cx="1170360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64704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47040" y="39207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50160" y="39207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07280" y="17085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564760" y="17085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564760" y="39207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607280" y="39207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50160" y="39207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50160" y="1708560"/>
            <a:ext cx="11703600" cy="423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1170360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571104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47040" y="1708560"/>
            <a:ext cx="571104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50160" y="291240"/>
            <a:ext cx="11703600" cy="56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50160" y="39207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647040" y="1708560"/>
            <a:ext cx="571104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50160" y="1708560"/>
            <a:ext cx="11703600" cy="423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571104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64704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647040" y="39207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64704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50160" y="3920760"/>
            <a:ext cx="1170360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1170360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50160" y="3920760"/>
            <a:ext cx="1170360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64704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47040" y="39207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50160" y="39207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07280" y="17085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564760" y="17085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564760" y="39207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607280" y="39207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50160" y="39207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50160" y="1708560"/>
            <a:ext cx="11703600" cy="423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1170360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571104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647040" y="1708560"/>
            <a:ext cx="571104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1170360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50160" y="291240"/>
            <a:ext cx="11703600" cy="56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50160" y="39207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647040" y="1708560"/>
            <a:ext cx="571104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571104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64704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647040" y="39207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64704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50160" y="3920760"/>
            <a:ext cx="1170360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1170360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50160" y="3920760"/>
            <a:ext cx="1170360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64704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47040" y="39207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50160" y="39207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07280" y="17085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564760" y="17085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8564760" y="39207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607280" y="39207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50160" y="39207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50160" y="1708560"/>
            <a:ext cx="11703600" cy="423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1170360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571104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647040" y="1708560"/>
            <a:ext cx="571104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571104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647040" y="1708560"/>
            <a:ext cx="571104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50160" y="291240"/>
            <a:ext cx="11703600" cy="56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50160" y="39207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647040" y="1708560"/>
            <a:ext cx="571104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571104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64704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647040" y="39207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64704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50160" y="3920760"/>
            <a:ext cx="1170360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1170360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50160" y="3920760"/>
            <a:ext cx="1170360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64704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647040" y="39207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50160" y="39207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07280" y="17085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8564760" y="17085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8564760" y="39207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607280" y="39207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50160" y="3920760"/>
            <a:ext cx="376848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50160" y="291240"/>
            <a:ext cx="11703600" cy="56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50160" y="39207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47040" y="1708560"/>
            <a:ext cx="571104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571104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4704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647040" y="39207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5016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647040" y="1708560"/>
            <a:ext cx="571104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50160" y="3920760"/>
            <a:ext cx="11703600" cy="201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35040" y="635040"/>
            <a:ext cx="1173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35040" y="1219320"/>
            <a:ext cx="1173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35040" y="635040"/>
            <a:ext cx="1173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635040" y="1219320"/>
            <a:ext cx="1173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Shape 13" descr=""/>
          <p:cNvPicPr/>
          <p:nvPr/>
        </p:nvPicPr>
        <p:blipFill>
          <a:blip r:embed="rId2"/>
          <a:stretch/>
        </p:blipFill>
        <p:spPr>
          <a:xfrm>
            <a:off x="635040" y="762120"/>
            <a:ext cx="2831400" cy="3042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200" cy="710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200" cy="380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35040" y="635040"/>
            <a:ext cx="1173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635040" y="1219320"/>
            <a:ext cx="1173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50160" y="1708560"/>
            <a:ext cx="1170360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c9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35040" y="635040"/>
            <a:ext cx="1173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635040" y="1219320"/>
            <a:ext cx="1173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635040" y="635040"/>
            <a:ext cx="1173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635040" y="1219320"/>
            <a:ext cx="1173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5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650160" y="1708560"/>
            <a:ext cx="1170360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35040" y="635040"/>
            <a:ext cx="1173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635040" y="1219320"/>
            <a:ext cx="1173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50160" y="1708560"/>
            <a:ext cx="1170360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wagonhq.com/" TargetMode="External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hyperlink" Target="https://aguruit.wordpress.com/2017/01/19/cloud-compare-aws-vs-azure-vs-google/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35040" y="1574640"/>
            <a:ext cx="11734200" cy="37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75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DATABASES</a:t>
            </a:r>
            <a:endParaRPr b="0" lang="en-US" sz="9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5000"/>
              </a:lnSpc>
            </a:pPr>
            <a:endParaRPr b="0" lang="en-US" sz="9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5000"/>
              </a:lnSpc>
            </a:pPr>
            <a:endParaRPr b="0" lang="en-US" sz="9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5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(and the cloud!)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DATABASES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35040" y="129276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relational database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based on links between data entities or concepts.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Typically, a relational databases is organized into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tables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Each table should correspond to one entity or concept.  Each table is similar to a single CSV file or Pandas dataframe.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 example, consider an application like Twitter.  Our two main entities are Users and Tweets.  For each of these, we would have a separate table.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DATABASES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35040" y="101268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table is made up of rows and columns, similar to a Pandas dataframe or Excel spreadsheet.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Each table has a specific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schema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a set of rules for what goes in each table.  These specify which columns are contained in the table and what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type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of data is in each column (e.g. text, integers, decimals, etc).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8" name="Table 3"/>
          <p:cNvGraphicFramePr/>
          <p:nvPr/>
        </p:nvGraphicFramePr>
        <p:xfrm>
          <a:off x="2448000" y="4568040"/>
          <a:ext cx="8108280" cy="2339640"/>
        </p:xfrm>
        <a:graphic>
          <a:graphicData uri="http://schemas.openxmlformats.org/drawingml/2006/table">
            <a:tbl>
              <a:tblPr/>
              <a:tblGrid>
                <a:gridCol w="4054320"/>
                <a:gridCol w="4054320"/>
              </a:tblGrid>
              <a:tr h="585000">
                <a:tc gridSpan="2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Users Table Schema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850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user_id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char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50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user_sign_up_date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date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50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user_follower_count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int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DATABASES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635040" y="129276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means you can’t add text data to an integer column in that database.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additional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type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information make this constraint stronger than the header of a CSV file.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 this reason and many others, databases allow for stronger consistency of the data and are often a better solution for data storage.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DATABASES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35040" y="129276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Each table typically has a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primary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key column.  This column has a unique value per row and serves as the identifier for the row.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table can have many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foreign keys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as well.  A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foreign key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a column that contains values to link the table to the other tables.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These keys that link the table together define the relational database.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DATABASES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35040" y="129276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 example, the tweets table may have as columns: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12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tweet_id - the primary key tweet identifier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12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tweet_text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12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user_id - a foreign key to the users table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5" name="Table 3"/>
          <p:cNvGraphicFramePr/>
          <p:nvPr/>
        </p:nvGraphicFramePr>
        <p:xfrm>
          <a:off x="635040" y="4568040"/>
          <a:ext cx="5191920" cy="2339640"/>
        </p:xfrm>
        <a:graphic>
          <a:graphicData uri="http://schemas.openxmlformats.org/drawingml/2006/table">
            <a:tbl>
              <a:tblPr/>
              <a:tblGrid>
                <a:gridCol w="3816360"/>
                <a:gridCol w="1375920"/>
              </a:tblGrid>
              <a:tr h="585000">
                <a:tc gridSpan="2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Users Table Schema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850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user_id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char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50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user_sign_up_date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date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50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user_follower_count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int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6" name="Table 4"/>
          <p:cNvGraphicFramePr/>
          <p:nvPr/>
        </p:nvGraphicFramePr>
        <p:xfrm>
          <a:off x="7176960" y="4568040"/>
          <a:ext cx="5191920" cy="2339640"/>
        </p:xfrm>
        <a:graphic>
          <a:graphicData uri="http://schemas.openxmlformats.org/drawingml/2006/table">
            <a:tbl>
              <a:tblPr/>
              <a:tblGrid>
                <a:gridCol w="3816360"/>
                <a:gridCol w="1375920"/>
              </a:tblGrid>
              <a:tr h="585000">
                <a:tc gridSpan="2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Tweets Table Schema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850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tweet_id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int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50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tweet_text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char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50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user_id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int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7" name="CustomShape 5"/>
          <p:cNvSpPr/>
          <p:nvPr/>
        </p:nvSpPr>
        <p:spPr>
          <a:xfrm>
            <a:off x="5837400" y="5507280"/>
            <a:ext cx="1329480" cy="118080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DATABASES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635040" y="129276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MySQL and Postgres are popular variants of relational databases and are widely used.  Both are open-source and available for free.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Alternatively, many companies use proprietary software such as Oracle or Microsoft SQL databases.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While these databases offer many of the same features and use the same SQL language, the latter two offer some maintenance features and support that large companies find useful.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NORMALIZED VS DENORMALIZED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635040" y="129276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Once we start organizing our data into tables, we start to separate it into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normalized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and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denormalized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setups.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Normalized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structures have a single table per entity and use many foreign keys or link tables to connect the entities.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Denormalized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structures have fewer tables that combine different entities.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NORMALIZED VS DENORMALIZED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35040" y="129276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With our Twitter example, a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normalized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structure would place users and tweets in different tables.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4" name="Table 3"/>
          <p:cNvGraphicFramePr/>
          <p:nvPr/>
        </p:nvGraphicFramePr>
        <p:xfrm>
          <a:off x="635040" y="3196440"/>
          <a:ext cx="5191920" cy="2107800"/>
        </p:xfrm>
        <a:graphic>
          <a:graphicData uri="http://schemas.openxmlformats.org/drawingml/2006/table">
            <a:tbl>
              <a:tblPr/>
              <a:tblGrid>
                <a:gridCol w="3816360"/>
                <a:gridCol w="1375920"/>
              </a:tblGrid>
              <a:tr h="527040">
                <a:tc gridSpan="2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Users Table Schema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270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user_id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char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70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user_sign_up_date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date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70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user_follower_count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int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5" name="Table 4"/>
          <p:cNvGraphicFramePr/>
          <p:nvPr/>
        </p:nvGraphicFramePr>
        <p:xfrm>
          <a:off x="7176960" y="3196440"/>
          <a:ext cx="5191920" cy="2107800"/>
        </p:xfrm>
        <a:graphic>
          <a:graphicData uri="http://schemas.openxmlformats.org/drawingml/2006/table">
            <a:tbl>
              <a:tblPr/>
              <a:tblGrid>
                <a:gridCol w="3816360"/>
                <a:gridCol w="1375920"/>
              </a:tblGrid>
              <a:tr h="527040">
                <a:tc gridSpan="2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Tweets Table Schema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270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tweet_id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int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70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tweet_text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char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70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user_id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int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6" name="CustomShape 5"/>
          <p:cNvSpPr/>
          <p:nvPr/>
        </p:nvSpPr>
        <p:spPr>
          <a:xfrm>
            <a:off x="5837400" y="4135680"/>
            <a:ext cx="1353600" cy="98496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NORMALIZED VS DENORMALIZED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35040" y="129276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denormalized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structure would put them both in one table.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9" name="Table 3"/>
          <p:cNvGraphicFramePr/>
          <p:nvPr/>
        </p:nvGraphicFramePr>
        <p:xfrm>
          <a:off x="2268360" y="2891520"/>
          <a:ext cx="8467200" cy="3161880"/>
        </p:xfrm>
        <a:graphic>
          <a:graphicData uri="http://schemas.openxmlformats.org/drawingml/2006/table">
            <a:tbl>
              <a:tblPr/>
              <a:tblGrid>
                <a:gridCol w="6223320"/>
                <a:gridCol w="2244240"/>
              </a:tblGrid>
              <a:tr h="527040">
                <a:tc gridSpan="2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Twitter Table Schema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270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tweet_id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int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70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tweet_text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char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70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user_id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int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70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user_sign_up_date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date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704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user_follower_count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int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35040" y="1292760"/>
            <a:ext cx="5866560" cy="58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Denormalized structures: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1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Duplicates a lot of information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1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Makes data easy to access since it’s all in one table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NORMALIZED VS DENORMALIZED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6502320" y="1292760"/>
            <a:ext cx="5866560" cy="58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Normalized structures: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1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Save storage space by separating information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1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Requires joining of table to access information about two different entities, a slow operation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DATABASES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35040" y="1940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Understanding of the uses and differences of databases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Accessing databases from Pandas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Broad understanding Cloud Platforms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Big Data Concepts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35040" y="1473120"/>
            <a:ext cx="11734200" cy="710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2000"/>
              </a:lnSpc>
            </a:pP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LEARNING OBJECTIVES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ALTERNATIVE DATABASES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35040" y="129276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While relational databases are the most popular and broadly used, specific applications may require different data organization.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 don’t need to know every variety, but it’s good to know some overall themes.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KEY-VALUE STORES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35040" y="129276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Key-Value databases are nothing more than very large and very fast hashmaps or dictionaries.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These are useful for storing key based data, e.g. a count of things per user or customer, a last visit per customer.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Every entry in these databases has two values, a key and a value.  We can retrieve any value based upon its key.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KEY-VALUE STORES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635040" y="129276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is exactly like a python dictionary, but it can be larger than your memory (i.e. RAM).  So these systems use smart caching algorithms to ensure frequently or recently accessed items are quickly accessible.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Popular key-value stores include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Cassandra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and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MemcacheDB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(pronounced mem-cash-dee-bee).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NOSQL OR DOCUMENT DATABASES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35040" y="129276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NoSQL” databases are those that don’t rely on a traditional relational table setup and more flexible in their data organization.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Typically they actually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have SQL querying abilities but model their data differently.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35040" y="129276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Relational Structure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NoSQL Data Structure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NOSQL OR DOCUMENT DATABASES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3" name="Table 3"/>
          <p:cNvGraphicFramePr/>
          <p:nvPr/>
        </p:nvGraphicFramePr>
        <p:xfrm>
          <a:off x="1337760" y="2470320"/>
          <a:ext cx="10328400" cy="1319400"/>
        </p:xfrm>
        <a:graphic>
          <a:graphicData uri="http://schemas.openxmlformats.org/drawingml/2006/table">
            <a:tbl>
              <a:tblPr/>
              <a:tblGrid>
                <a:gridCol w="2065680"/>
                <a:gridCol w="2065680"/>
                <a:gridCol w="2065680"/>
                <a:gridCol w="2065680"/>
                <a:gridCol w="2066040"/>
              </a:tblGrid>
              <a:tr h="439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user_id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user_name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user_hobby_1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user_hobby_2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user_age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9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13123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robby_g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guitar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cars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9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18423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jt1235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football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4" name="CustomShape 4"/>
          <p:cNvSpPr/>
          <p:nvPr/>
        </p:nvSpPr>
        <p:spPr>
          <a:xfrm>
            <a:off x="635040" y="4847400"/>
            <a:ext cx="5500800" cy="22341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user_id”: 13123,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user_name”: “robby_g”,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user_hobbies”: [“guitar”, “cars”],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user_age”: 25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}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6868440" y="4847400"/>
            <a:ext cx="5500800" cy="22341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user_id”: 18423,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user_name”: “jt1235”,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user_hobbies”: [“football”],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user_age”: 31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}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NOSQL OR DOCUMENT DATABASES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35040" y="129276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They may  organize data on an entity level, but often have denormalized and nested data setups.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nested data layout is often similar to that in JSON documents.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Popular databases include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MongoDB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and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CouchDB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NOSQL OR DOCUMENT DATABASES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Shape 600" descr=""/>
          <p:cNvPicPr/>
          <p:nvPr/>
        </p:nvPicPr>
        <p:blipFill>
          <a:blip r:embed="rId1"/>
          <a:stretch/>
        </p:blipFill>
        <p:spPr>
          <a:xfrm>
            <a:off x="1566000" y="1492920"/>
            <a:ext cx="9872280" cy="564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NOSQL OR DOCUMENT DATABASES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35040" y="129276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following is an example of the storage document for a tweet.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"created_at": "Mon Sep 24 03:35:21 +0000 2012",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"id_str": "250075927172759552",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"entities":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"hashtags": [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"text": "freebandnames",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"indices": [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20,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"user_mentions": [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35040" y="736560"/>
            <a:ext cx="1081584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ACTIVITY:  KNOWLEDGE CHECK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3" name="Shape 612" descr=""/>
          <p:cNvPicPr/>
          <p:nvPr/>
        </p:nvPicPr>
        <p:blipFill>
          <a:blip r:embed="rId1"/>
          <a:stretch/>
        </p:blipFill>
        <p:spPr>
          <a:xfrm>
            <a:off x="1066680" y="3101040"/>
            <a:ext cx="951840" cy="951840"/>
          </a:xfrm>
          <a:prstGeom prst="rect">
            <a:avLst/>
          </a:prstGeom>
          <a:ln>
            <a:noFill/>
          </a:ln>
        </p:spPr>
      </p:pic>
      <p:sp>
        <p:nvSpPr>
          <p:cNvPr id="234" name="CustomShape 2"/>
          <p:cNvSpPr/>
          <p:nvPr/>
        </p:nvSpPr>
        <p:spPr>
          <a:xfrm>
            <a:off x="726480" y="2195280"/>
            <a:ext cx="2759040" cy="30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2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EXERCISE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2961360" y="1776240"/>
            <a:ext cx="9575640" cy="34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 the following examples, which might be the best storage or database solution? Why?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 application where a user can create a profile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 online store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Storing the last visit date of a 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3052800" y="5792400"/>
            <a:ext cx="417024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Answers to the above questions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2989800" y="5399640"/>
            <a:ext cx="373320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DELIVERABLE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2989800" y="1776240"/>
            <a:ext cx="957564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ANSWER THE FOLLOWING QUESTIONS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7"/>
          <p:cNvSpPr/>
          <p:nvPr/>
        </p:nvSpPr>
        <p:spPr>
          <a:xfrm rot="10800000">
            <a:off x="2498400" y="11077200"/>
            <a:ext cx="360" cy="466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635040" y="736560"/>
            <a:ext cx="1081584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ACTIVITY:  KNOWLEDGE CHECK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1" name="Shape 624" descr=""/>
          <p:cNvPicPr/>
          <p:nvPr/>
        </p:nvPicPr>
        <p:blipFill>
          <a:blip r:embed="rId1"/>
          <a:stretch/>
        </p:blipFill>
        <p:spPr>
          <a:xfrm>
            <a:off x="1066680" y="3101040"/>
            <a:ext cx="951840" cy="951840"/>
          </a:xfrm>
          <a:prstGeom prst="rect">
            <a:avLst/>
          </a:prstGeom>
          <a:ln>
            <a:noFill/>
          </a:ln>
        </p:spPr>
      </p:pic>
      <p:sp>
        <p:nvSpPr>
          <p:cNvPr id="242" name="CustomShape 2"/>
          <p:cNvSpPr/>
          <p:nvPr/>
        </p:nvSpPr>
        <p:spPr>
          <a:xfrm>
            <a:off x="726480" y="2195280"/>
            <a:ext cx="2759040" cy="30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2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EXERCISE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2961360" y="2224440"/>
            <a:ext cx="9173880" cy="30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Consider a dataset from Uber with the following fields: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 a group, discuss how you would design a relational database to support this data?  List the tables you would create, the  fields they would contain, and how they would link to other tables.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2989800" y="1776240"/>
            <a:ext cx="957564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ANSWER THE FOLLOWING QUESTIONS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 rot="10800000">
            <a:off x="2498400" y="11077200"/>
            <a:ext cx="360" cy="466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6"/>
          <p:cNvSpPr/>
          <p:nvPr/>
        </p:nvSpPr>
        <p:spPr>
          <a:xfrm>
            <a:off x="2989800" y="5693400"/>
            <a:ext cx="373320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DELIVERABLE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7"/>
          <p:cNvSpPr/>
          <p:nvPr/>
        </p:nvSpPr>
        <p:spPr>
          <a:xfrm>
            <a:off x="3052800" y="6086160"/>
            <a:ext cx="417024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Your  database schema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8"/>
          <p:cNvSpPr/>
          <p:nvPr/>
        </p:nvSpPr>
        <p:spPr>
          <a:xfrm>
            <a:off x="2986200" y="2677320"/>
            <a:ext cx="2883240" cy="17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User 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User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Driver 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Drive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Ride 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Ride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9"/>
          <p:cNvSpPr/>
          <p:nvPr/>
        </p:nvSpPr>
        <p:spPr>
          <a:xfrm>
            <a:off x="5119560" y="2677320"/>
            <a:ext cx="2883240" cy="17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Pickup Latitude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Pickup Longitude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Pickup Location Entity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Dropoff Longitude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Dropoff Latitude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0"/>
          <p:cNvSpPr/>
          <p:nvPr/>
        </p:nvSpPr>
        <p:spPr>
          <a:xfrm>
            <a:off x="7786800" y="2677320"/>
            <a:ext cx="2883240" cy="17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Dropoff Location Entity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Travel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CC Number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5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COURSE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35040" y="1473120"/>
            <a:ext cx="11734200" cy="28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8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PRE-WORK 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DEMO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35040" y="1473120"/>
            <a:ext cx="11734200" cy="28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8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ACCESSING DATABASES FROM PANDAS 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While databases provide many analytical capabilities, often it’s useful to pull the data back into Python for more flexible programming.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Large, fixed operations would be more efficient in a database, but Pandas allows for interactive processing.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 example, if you just want to aggregate login or sales data to present a report or dashboard, this operation is operating on a large dataset and not often changing.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would run very efficiently in a database vs connecting to Python.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ACCESSING DATABASES FROM PANDAS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However, if we want to investigate the login or sales data further and ask more interactive questions, then using Python would come in very handy.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import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pandas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as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pd</a:t>
            </a:r>
            <a:br/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pandas.io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import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Pandas can be used to connect to most relational databases.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ACCESSING DATABASES FROM PANDAS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 this demonstration, we will create and connect to a SQLite database.  SQLite creates portable relational databases saved in a single file.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These databases are stored in a very efficient manner and allow fast querying, making them ideal for small databases or databases that need to be moved across machines.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Additionally, SQLite databases can be created with the setup of MySQL or Postgres databases.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ACCESSING DATABASES FROM PANDAS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can create a SQLite databases as follows.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import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sqlite3</a:t>
            </a:r>
            <a:br/>
            <a:br/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conn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sqlite3.connect(</a:t>
            </a:r>
            <a:r>
              <a:rPr b="0" lang="en-US" sz="22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'dat-test.db'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creates a file, </a:t>
            </a:r>
            <a:r>
              <a:rPr b="0" lang="en-US" sz="22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dat-test.db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which will act as a relational/SQL database.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ACCESSING DATABASES FROM PANDAS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Data in Pandas can be loaded into a relational database.  For the most part, Pandas can use the databases column information to infer the schema for the table it creates.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Let’s return to the Rossmann sales data and load it into our database.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import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pandas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as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pd</a:t>
            </a:r>
            <a:br/>
            <a:br/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data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pd.read_csv(</a:t>
            </a:r>
            <a:r>
              <a:rPr b="0" lang="en-US" sz="22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'../../../lesson-15/assets/dataset/rossmann.csv'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200" spc="-1" strike="noStrike">
                <a:solidFill>
                  <a:srgbClr val="ed6a4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low_memory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2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False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data.head()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WRITING DATA INTO A DATABASE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Data is moved to the database with 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to_sql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command, similar to 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to_csv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command.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to_sql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takes several arguments.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12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- the table name to create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12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- a connection to a database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12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index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- whether to input the index column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12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schema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- if we want to write a custom schema for the new table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1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if_exists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- what to do if the table already exists.  We can overwrite it, add to it, or fail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WRITING DATA INTO A DATABASE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following code loads the Rossmann sales data to our database.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data.to_sql(</a:t>
            </a:r>
            <a:r>
              <a:rPr b="0" lang="en-US" sz="22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'rossmann_sales'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br/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    </a:t>
            </a:r>
            <a:r>
              <a:rPr b="0" lang="en-US" sz="2200" spc="-1" strike="noStrike">
                <a:solidFill>
                  <a:srgbClr val="ed6a4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con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conn,</a:t>
            </a:r>
            <a:br/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    </a:t>
            </a:r>
            <a:r>
              <a:rPr b="0" lang="en-US" sz="2200" spc="-1" strike="noStrike">
                <a:solidFill>
                  <a:srgbClr val="ed6a4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if_exists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2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'replace'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br/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    </a:t>
            </a:r>
            <a:r>
              <a:rPr b="0" lang="en-US" sz="2200" spc="-1" strike="noStrike">
                <a:solidFill>
                  <a:srgbClr val="ed6a4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index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2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False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WRITING DATA INTO A DATABASE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If we already have data in the database, we can use Pandas to query our database.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Querying is done through 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read_sql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command in 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sql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module.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import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pandas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as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pd</a:t>
            </a:r>
            <a:br/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pandas.io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import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</a:t>
            </a:r>
            <a:br/>
            <a:br/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sql.read_sql(</a:t>
            </a:r>
            <a:r>
              <a:rPr b="0" lang="en-US" sz="22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'select * from rossmann_sales limit 10'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200" spc="-1" strike="noStrike">
                <a:solidFill>
                  <a:srgbClr val="ed6a4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con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conn)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runs the query passed in and returns a dataframe with the results.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READING FROM A DATABASE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35040" y="736560"/>
            <a:ext cx="1081584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ACTIVITY:  KNOWLEDGE CHECK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0" name="Shape 693" descr=""/>
          <p:cNvPicPr/>
          <p:nvPr/>
        </p:nvPicPr>
        <p:blipFill>
          <a:blip r:embed="rId1"/>
          <a:stretch/>
        </p:blipFill>
        <p:spPr>
          <a:xfrm>
            <a:off x="1066680" y="3101040"/>
            <a:ext cx="951840" cy="95184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726480" y="2195280"/>
            <a:ext cx="2759040" cy="30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2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EXERCISE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2961360" y="2224440"/>
            <a:ext cx="9173880" cy="30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Load the Rossmann Store metadata in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rossmann-stores.csv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and create a table in the database with 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3052800" y="5792400"/>
            <a:ext cx="417024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Created table for store metadata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2989800" y="5399640"/>
            <a:ext cx="373320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DELIVERABLE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6"/>
          <p:cNvSpPr/>
          <p:nvPr/>
        </p:nvSpPr>
        <p:spPr>
          <a:xfrm>
            <a:off x="2989800" y="1776240"/>
            <a:ext cx="957564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ANSWER THE FOLLOWING QUESTIONS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7"/>
          <p:cNvSpPr/>
          <p:nvPr/>
        </p:nvSpPr>
        <p:spPr>
          <a:xfrm rot="10800000">
            <a:off x="2498400" y="11077200"/>
            <a:ext cx="360" cy="466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PRE-WORK REVIEW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35040" y="95796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There will be multiple ways to run the exercises: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12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Using Postgres Exercises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12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Setting up local Postgres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17440" indent="-7812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Install Postgres.  If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brew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installed, this should be as simple as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brew install postgres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12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 Wagon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17440" indent="-7812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Create an account at 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  <a:hlinkClick r:id="rId1"/>
              </a:rPr>
              <a:t>https://www.wagonhq.com/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and download the software.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DEMO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635040" y="1473120"/>
            <a:ext cx="11734200" cy="28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8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SQL SYNTAX:  SELECT, WHERE, GROUP BY, JOIN 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Every query should start with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SELECT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SELECT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followed by the names of the columns in the output.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SELECT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always paired with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which identifies the table to retrieve data from.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SELECT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&lt;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columns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&gt;</a:t>
            </a:r>
            <a:br/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&lt;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table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&gt;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SELECT *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denotes returning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all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of the columns.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SQL OPERATORS:  SELECT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Rossmann Stores example: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SELECT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Store, Sales </a:t>
            </a:r>
            <a:br/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rossmann_sales;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SQL OPERATORS:  SELECT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635040" y="736560"/>
            <a:ext cx="1081584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ACTIVITY:  KNOWLEDGE CHECK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4" name="Shape 723" descr=""/>
          <p:cNvPicPr/>
          <p:nvPr/>
        </p:nvPicPr>
        <p:blipFill>
          <a:blip r:embed="rId1"/>
          <a:stretch/>
        </p:blipFill>
        <p:spPr>
          <a:xfrm>
            <a:off x="1066680" y="3101040"/>
            <a:ext cx="951840" cy="951840"/>
          </a:xfrm>
          <a:prstGeom prst="rect">
            <a:avLst/>
          </a:prstGeom>
          <a:ln>
            <a:noFill/>
          </a:ln>
        </p:spPr>
      </p:pic>
      <p:sp>
        <p:nvSpPr>
          <p:cNvPr id="285" name="CustomShape 2"/>
          <p:cNvSpPr/>
          <p:nvPr/>
        </p:nvSpPr>
        <p:spPr>
          <a:xfrm>
            <a:off x="726480" y="2195280"/>
            <a:ext cx="2759040" cy="30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2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EXERCISE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2961360" y="2224440"/>
            <a:ext cx="9173880" cy="30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 a query for the Rossmann Sales data that returns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Store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Date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and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Customers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3052800" y="5792400"/>
            <a:ext cx="417024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requested 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5"/>
          <p:cNvSpPr/>
          <p:nvPr/>
        </p:nvSpPr>
        <p:spPr>
          <a:xfrm>
            <a:off x="2989800" y="5399640"/>
            <a:ext cx="373320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DELIVERABLE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6"/>
          <p:cNvSpPr/>
          <p:nvPr/>
        </p:nvSpPr>
        <p:spPr>
          <a:xfrm>
            <a:off x="2989800" y="1776240"/>
            <a:ext cx="957564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ANSWER THE FOLLOWING QUESTIONS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7"/>
          <p:cNvSpPr/>
          <p:nvPr/>
        </p:nvSpPr>
        <p:spPr>
          <a:xfrm rot="10800000">
            <a:off x="2498400" y="11077200"/>
            <a:ext cx="360" cy="466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WHERE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used to filter a table using a specific criteria.  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WHERE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clause follows 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clause.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SELECT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&lt;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columns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&gt;</a:t>
            </a:r>
            <a:br/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&lt;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table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&gt;</a:t>
            </a:r>
            <a:br/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WHERE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&lt;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condition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&gt;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condition is some filter applied to the rows, where rows that match the condition will be output.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SQL OPERATORS:  WHERE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Rossmann Stores example: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SELECT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Store, Sales </a:t>
            </a:r>
            <a:br/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rossmann_sales</a:t>
            </a:r>
            <a:br/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WHERE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Store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2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SELECT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Store, Sales </a:t>
            </a:r>
            <a:br/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rossmann_sales</a:t>
            </a:r>
            <a:br/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WHERE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Store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2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and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Open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2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SQL OPERATORS:  WHERE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35040" y="736560"/>
            <a:ext cx="1081584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ACTIVITY:  KNOWLEDGE CHECK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6" name="Shape 747" descr=""/>
          <p:cNvPicPr/>
          <p:nvPr/>
        </p:nvPicPr>
        <p:blipFill>
          <a:blip r:embed="rId1"/>
          <a:stretch/>
        </p:blipFill>
        <p:spPr>
          <a:xfrm>
            <a:off x="1066680" y="3101040"/>
            <a:ext cx="951840" cy="951840"/>
          </a:xfrm>
          <a:prstGeom prst="rect">
            <a:avLst/>
          </a:prstGeom>
          <a:ln>
            <a:noFill/>
          </a:ln>
        </p:spPr>
      </p:pic>
      <p:sp>
        <p:nvSpPr>
          <p:cNvPr id="297" name="CustomShape 2"/>
          <p:cNvSpPr/>
          <p:nvPr/>
        </p:nvSpPr>
        <p:spPr>
          <a:xfrm>
            <a:off x="726480" y="2195280"/>
            <a:ext cx="2759040" cy="30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2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EXERCISE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2961360" y="2224440"/>
            <a:ext cx="9173880" cy="30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 a query for the Rossmann Sales data that returns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Store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Date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and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Customers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for stores that were open and running a promotion.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3052800" y="5792400"/>
            <a:ext cx="417024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requested 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5"/>
          <p:cNvSpPr/>
          <p:nvPr/>
        </p:nvSpPr>
        <p:spPr>
          <a:xfrm>
            <a:off x="2989800" y="5399640"/>
            <a:ext cx="373320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DELIVERABLE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6"/>
          <p:cNvSpPr/>
          <p:nvPr/>
        </p:nvSpPr>
        <p:spPr>
          <a:xfrm>
            <a:off x="2989800" y="1776240"/>
            <a:ext cx="957564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ANSWER THE FOLLOWING QUESTIONS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7"/>
          <p:cNvSpPr/>
          <p:nvPr/>
        </p:nvSpPr>
        <p:spPr>
          <a:xfrm rot="10800000">
            <a:off x="2498400" y="11077200"/>
            <a:ext cx="360" cy="466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35040" y="1301400"/>
            <a:ext cx="4731840" cy="58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GROUP BY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allows us to aggregate over any field in the table by applying the concept of Split Apply Combine.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identify some key with which we want to segment the rows.  Then, we roll up or compute some statistics over all of the rows that match that key.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SQL OPERATORS:  GROUP BY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5" name="Shape 760" descr=""/>
          <p:cNvPicPr/>
          <p:nvPr/>
        </p:nvPicPr>
        <p:blipFill>
          <a:blip r:embed="rId1"/>
          <a:stretch/>
        </p:blipFill>
        <p:spPr>
          <a:xfrm>
            <a:off x="5367600" y="1301400"/>
            <a:ext cx="7426440" cy="584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GROUP BY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must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be paired with an aggregate function, the statistic we want to compute in the rows, in 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SELECT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statement.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COUNT(*)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denotes counting up all of the rows.  Other aggregate functions commonly available are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AVG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(average),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MAX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and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SUM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If we want to aggregate over the entire table, without results specific to any key, we can use an aggregate function in 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SELECT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clause and ignore 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GROUP BY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clause.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SQL OPERATORS:  GROUP BY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Rossmann Stores example: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SELECT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Store, </a:t>
            </a:r>
            <a:r>
              <a:rPr b="0" lang="en-US" sz="22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SUM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(Sales), </a:t>
            </a:r>
            <a:r>
              <a:rPr b="0" lang="en-US" sz="22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AVG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(Customers)</a:t>
            </a:r>
            <a:br/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rossmann_sales</a:t>
            </a:r>
            <a:br/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GROUP BY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Store</a:t>
            </a:r>
            <a:br/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WHERE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Open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2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SQL OPERATORS:  GROUP BY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OPENING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35040" y="1473120"/>
            <a:ext cx="11734200" cy="28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75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DATABASES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635040" y="736560"/>
            <a:ext cx="1081584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ACTIVITY:  KNOWLEDGE CHECK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1" name="Shape 778" descr=""/>
          <p:cNvPicPr/>
          <p:nvPr/>
        </p:nvPicPr>
        <p:blipFill>
          <a:blip r:embed="rId1"/>
          <a:stretch/>
        </p:blipFill>
        <p:spPr>
          <a:xfrm>
            <a:off x="1066680" y="3101040"/>
            <a:ext cx="951840" cy="951840"/>
          </a:xfrm>
          <a:prstGeom prst="rect">
            <a:avLst/>
          </a:prstGeom>
          <a:ln>
            <a:noFill/>
          </a:ln>
        </p:spPr>
      </p:pic>
      <p:sp>
        <p:nvSpPr>
          <p:cNvPr id="312" name="CustomShape 2"/>
          <p:cNvSpPr/>
          <p:nvPr/>
        </p:nvSpPr>
        <p:spPr>
          <a:xfrm>
            <a:off x="726480" y="2195280"/>
            <a:ext cx="2759040" cy="30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2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EXERCISE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2961360" y="2224440"/>
            <a:ext cx="9173880" cy="30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 a query that returns the total sales on the promotion and non-promotion days.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3052800" y="5792400"/>
            <a:ext cx="417024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requested 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5"/>
          <p:cNvSpPr/>
          <p:nvPr/>
        </p:nvSpPr>
        <p:spPr>
          <a:xfrm>
            <a:off x="2989800" y="5399640"/>
            <a:ext cx="373320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DELIVERABLE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6"/>
          <p:cNvSpPr/>
          <p:nvPr/>
        </p:nvSpPr>
        <p:spPr>
          <a:xfrm>
            <a:off x="2989800" y="1776240"/>
            <a:ext cx="957564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ANSWER THE FOLLOWING QUESTIONS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7"/>
          <p:cNvSpPr/>
          <p:nvPr/>
        </p:nvSpPr>
        <p:spPr>
          <a:xfrm rot="10800000">
            <a:off x="2498400" y="11077200"/>
            <a:ext cx="360" cy="466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ORDER BY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is used to sort the results of a query.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SELECT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&lt;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columns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&gt;</a:t>
            </a:r>
            <a:br/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&lt;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table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&gt;</a:t>
            </a:r>
            <a:br/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WHERE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&lt;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condition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&gt;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ORDER BY &lt;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columns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&gt;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 can order by multiple columns in ascending (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ASC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) or descending (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DESC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) order.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SQL OPERATORS:  ORDER BY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Rossmann Stores example: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SELECT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Store, </a:t>
            </a:r>
            <a:r>
              <a:rPr b="0" lang="en-US" sz="22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SUM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(Sales)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as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total_sales, </a:t>
            </a:r>
            <a:r>
              <a:rPr b="0" lang="en-US" sz="22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AVG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(Customers)</a:t>
            </a:r>
            <a:br/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rossmann_sales</a:t>
            </a:r>
            <a:br/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GROUP BY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Store</a:t>
            </a:r>
            <a:br/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WHERE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Open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2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ORDER BY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total_sales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desc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COUNT(*) AS cnt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renames 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COUNT(*)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value to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so we can refer to it later in 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ORDER BY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clause.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SQL OPERATORS:  ORDER BY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JOIN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allows us to access data across many tables.  We specify how a row in one table links to another.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SELECT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2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</a:t>
            </a:r>
            <a:r>
              <a:rPr b="0" lang="en-US" sz="22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Store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2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</a:t>
            </a:r>
            <a:r>
              <a:rPr b="0" lang="en-US" sz="22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Sales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2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</a:t>
            </a:r>
            <a:r>
              <a:rPr b="0" lang="en-US" sz="22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CompetitionDistance</a:t>
            </a:r>
            <a:br/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rossmann_sales a</a:t>
            </a:r>
            <a:br/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JOIN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rossmann_stores s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ON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2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</a:t>
            </a:r>
            <a:r>
              <a:rPr b="0" lang="en-US" sz="22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Store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2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2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</a:t>
            </a:r>
            <a:r>
              <a:rPr b="0" lang="en-US" sz="22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Store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Here, ON denotes an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inner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join.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SQL OPERATORS:  JOIN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By default, most joins are an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Inner Join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which means only when there is a match in both tables does a row appear in the results.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If we want to keep the rows of one table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even if there is no matching counterpart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we can perform an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Outer Join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Outer joins can be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LEFT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RIGHT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or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FULL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meaning keep all of the left rows, all the right rows, or all the rows, respectively.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SQL OPERATORS:  JOIN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SQL OPERATORS:  JOIN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1"/>
          <a:stretch/>
        </p:blipFill>
        <p:spPr>
          <a:xfrm>
            <a:off x="2560320" y="1280160"/>
            <a:ext cx="7497720" cy="589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INDEPENDENT PRACTICE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635040" y="1473120"/>
            <a:ext cx="11734200" cy="28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8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PANDAS AND SQL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Shape 819" descr=""/>
          <p:cNvPicPr/>
          <p:nvPr/>
        </p:nvPicPr>
        <p:blipFill>
          <a:blip r:embed="rId1"/>
          <a:stretch/>
        </p:blipFill>
        <p:spPr>
          <a:xfrm>
            <a:off x="1066680" y="3101040"/>
            <a:ext cx="951840" cy="951840"/>
          </a:xfrm>
          <a:prstGeom prst="rect">
            <a:avLst/>
          </a:prstGeom>
          <a:ln>
            <a:noFill/>
          </a:ln>
        </p:spPr>
      </p:pic>
      <p:sp>
        <p:nvSpPr>
          <p:cNvPr id="331" name="CustomShape 1"/>
          <p:cNvSpPr/>
          <p:nvPr/>
        </p:nvSpPr>
        <p:spPr>
          <a:xfrm>
            <a:off x="726480" y="2195280"/>
            <a:ext cx="2759040" cy="30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2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EXERCISE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2961360" y="2224440"/>
            <a:ext cx="7558560" cy="24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oad the Walmart sales and store features dat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reate a table for each of those dataset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elect the store, date and fuel price on days it was over 90 degree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elect the store, date and weekly sales and temperatur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hat were average sales on holiday vs. non-holiday sale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hat were average sales on holiday vs. non-holiday sales when the temperature was below 32 degree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3052800" y="5792400"/>
            <a:ext cx="417024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Answers to the above questions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2989800" y="5399640"/>
            <a:ext cx="373320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DELIVERABLE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5"/>
          <p:cNvSpPr/>
          <p:nvPr/>
        </p:nvSpPr>
        <p:spPr>
          <a:xfrm>
            <a:off x="2989800" y="1776240"/>
            <a:ext cx="809892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DIRECTIONS (40 minutes)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6"/>
          <p:cNvSpPr/>
          <p:nvPr/>
        </p:nvSpPr>
        <p:spPr>
          <a:xfrm rot="10800000">
            <a:off x="2498400" y="11077200"/>
            <a:ext cx="360" cy="466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7"/>
          <p:cNvSpPr/>
          <p:nvPr/>
        </p:nvSpPr>
        <p:spPr>
          <a:xfrm>
            <a:off x="635040" y="736560"/>
            <a:ext cx="1178604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ACTIVITY: PANDAS AND SQL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While this was a brief introduction, databases are often at the core of any data analysis.  Most analysis starts with retrieving data from a database.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SQL is a key language that any data scientist should understand.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1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SELECT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:  Used in every query to define the resulting columns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1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WHERE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:  Filters rows based on a given condition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1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GROUP BY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:  Groups rows for aggregation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1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JOIN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:  Combines two tables based upon a given condition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CONCLUSION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Pandas can be used to access data from databases as well.  The result of the queries will end up in a Pandas dataframe.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There is much more to learn about query optimization if one dives further!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CONCLUSION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DATABASES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635040" y="1292760"/>
            <a:ext cx="7295040" cy="57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Today’s lesson will be on databases and the SQL query language.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Databases are the standard solution for data storage. They’re far more robust than text and CSV files.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They come in many flavors, but we’ll explore the most common: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relational databases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Shape 467" descr=""/>
          <p:cNvPicPr/>
          <p:nvPr/>
        </p:nvPicPr>
        <p:blipFill>
          <a:blip r:embed="rId1"/>
          <a:stretch/>
        </p:blipFill>
        <p:spPr>
          <a:xfrm>
            <a:off x="8510040" y="1513080"/>
            <a:ext cx="3858840" cy="427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SYSTEMS: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635040" y="1689840"/>
            <a:ext cx="11734200" cy="28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75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INFRASTRUCTURE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Pandas can be used to access data from databases as well.  The result of the queries will end up in a Pandas dataframe.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There is much more to learn about query optimization if one dives further!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CONCLUSION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We’ve talked about a few types of databases: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Relational (SQL)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Document Store (NoSQL)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Key-Value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But where are those servers?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DATA SOURCES (SO FAR)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Three general options: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64160" indent="-456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Local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521360" indent="-456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On your machine (what we did today)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64160" indent="-456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On Premises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(“on-prem”)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521360" indent="-456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Hosted in physical servers you own (generally)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64160" indent="-456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Cloud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521360" indent="-456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AWS, Azure, Google Cloud, Digital Ocean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SERVER LOCATIONS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original solution.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Expensive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Hardware, Software Licenses, Support Staff, Security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Decreasingly popular as cloud gets better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advantages / use cases are there for on-prem?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ON-PREM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VMs, PaaS, and SaaS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635040" y="1689840"/>
            <a:ext cx="11734200" cy="28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75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CLOUD INFRASTRUCTURE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635040" y="1301400"/>
            <a:ext cx="553896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VMs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Rented by the hour (sometimes pro-rated)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Pay for: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208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More Memory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208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More CPU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208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More Storage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208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Availability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208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Add-ons (GPUs?)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CLOUD HOSTING OPTIONS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6631920" y="1301400"/>
            <a:ext cx="573696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Platform/Software as a Service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Performance as a feature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Pay for use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Subscription/Fee model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Low-maintenance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CLOUD SERVICE PROVIDERS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2667960" y="5850000"/>
            <a:ext cx="70851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https://aguruit.wordpress.com/2017/01/19/cloud-compare-aws-vs-azure-vs-google/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0" name="Picture 6" descr=""/>
          <p:cNvPicPr/>
          <p:nvPr/>
        </p:nvPicPr>
        <p:blipFill>
          <a:blip r:embed="rId2"/>
          <a:stretch/>
        </p:blipFill>
        <p:spPr>
          <a:xfrm>
            <a:off x="1577160" y="2631960"/>
            <a:ext cx="9849600" cy="203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35040" y="1885680"/>
            <a:ext cx="4115520" cy="46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Cloud workflows might comprise several VM and PaaS/SaaS components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AWS/Azure/GCE do their best to provide everything you would want within their ecosystems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MIX AND MATCH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3" name="Picture 4" descr=""/>
          <p:cNvPicPr/>
          <p:nvPr/>
        </p:nvPicPr>
        <p:blipFill>
          <a:blip r:embed="rId1"/>
          <a:stretch/>
        </p:blipFill>
        <p:spPr>
          <a:xfrm>
            <a:off x="5184720" y="1375200"/>
            <a:ext cx="7173720" cy="563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 Database? No Problem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‘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Bucket’ Storage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Azure Blob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Google Cloud Storage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Like your own, private, more complicated GoogleDrive/OneDrive/Dropbox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STORAGE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DATABASES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35040" y="129276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Relational databases also come in different varieties, but almost all use SQL as a basis for querying (i.e. retrieving) data.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Most analyses typically involve pulling data from a database.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635040" y="130140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Some names you might come across: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SAP HANA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Oracle DB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BusinessObjects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Hyperion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IBM DB2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ENTERPRISE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Hadoop, MapReduce, &amp; Spark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631800" y="1668600"/>
            <a:ext cx="11734200" cy="45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Apache Hadoop is an opensource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framework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Big Data”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Distributed processing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Large-scale analytics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Storage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 become synonymous with: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MapReduce process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36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HDFS (Hadoop Distributed File System)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0" name="Picture 3" descr=""/>
          <p:cNvPicPr/>
          <p:nvPr/>
        </p:nvPicPr>
        <p:blipFill>
          <a:blip r:embed="rId1"/>
          <a:stretch/>
        </p:blipFill>
        <p:spPr>
          <a:xfrm>
            <a:off x="8395560" y="3202920"/>
            <a:ext cx="3075840" cy="148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Map Reduce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631800" y="1668600"/>
            <a:ext cx="6305760" cy="45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Process for performing an operation across large data sources that are located across files/machines/locations/etc.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Map &lt;SPACE!&gt; Reduce = Idea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MapReduce (no space) = Google Tech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3" name="Picture 2" descr=""/>
          <p:cNvPicPr/>
          <p:nvPr/>
        </p:nvPicPr>
        <p:blipFill>
          <a:blip r:embed="rId1"/>
          <a:stretch/>
        </p:blipFill>
        <p:spPr>
          <a:xfrm>
            <a:off x="7246800" y="2475000"/>
            <a:ext cx="5542920" cy="323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Spark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631800" y="1668600"/>
            <a:ext cx="4570920" cy="45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Faster than Hadoop MR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Uses memory instead of disk writes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ITERATES IN MEMORY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Master/Slave setups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Flexibility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6" name="Picture 3" descr=""/>
          <p:cNvPicPr/>
          <p:nvPr/>
        </p:nvPicPr>
        <p:blipFill>
          <a:blip r:embed="rId1"/>
          <a:stretch/>
        </p:blipFill>
        <p:spPr>
          <a:xfrm>
            <a:off x="5540400" y="1830600"/>
            <a:ext cx="6828840" cy="388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5" dur="indefinite" restart="never" nodeType="tmRoot">
          <p:childTnLst>
            <p:seq>
              <p:cTn id="1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All Together Now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8" name="Picture 11" descr=""/>
          <p:cNvPicPr/>
          <p:nvPr/>
        </p:nvPicPr>
        <p:blipFill>
          <a:blip r:embed="rId1"/>
          <a:stretch/>
        </p:blipFill>
        <p:spPr>
          <a:xfrm>
            <a:off x="131760" y="2068920"/>
            <a:ext cx="4419000" cy="3580560"/>
          </a:xfrm>
          <a:prstGeom prst="rect">
            <a:avLst/>
          </a:prstGeom>
          <a:ln>
            <a:noFill/>
          </a:ln>
        </p:spPr>
      </p:pic>
      <p:pic>
        <p:nvPicPr>
          <p:cNvPr id="379" name="Picture 13" descr=""/>
          <p:cNvPicPr/>
          <p:nvPr/>
        </p:nvPicPr>
        <p:blipFill>
          <a:blip r:embed="rId2"/>
          <a:stretch/>
        </p:blipFill>
        <p:spPr>
          <a:xfrm>
            <a:off x="5704920" y="1898280"/>
            <a:ext cx="6905880" cy="3922200"/>
          </a:xfrm>
          <a:prstGeom prst="rect">
            <a:avLst/>
          </a:prstGeom>
          <a:ln>
            <a:noFill/>
          </a:ln>
        </p:spPr>
      </p:pic>
      <p:sp>
        <p:nvSpPr>
          <p:cNvPr id="380" name="CustomShape 2"/>
          <p:cNvSpPr/>
          <p:nvPr/>
        </p:nvSpPr>
        <p:spPr>
          <a:xfrm>
            <a:off x="4551120" y="3567600"/>
            <a:ext cx="847800" cy="5839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47" dur="indefinite" restart="never" nodeType="tmRoot">
          <p:childTnLst>
            <p:seq>
              <p:cTn id="1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INTRODUCTION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35040" y="1473120"/>
            <a:ext cx="11734200" cy="28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8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DATABASES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35040" y="736560"/>
            <a:ext cx="117342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DATABASES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35040" y="1292760"/>
            <a:ext cx="11734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Databases are computer systems that manage the storage and querying of datasets.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They provide a way to organize the data on disk (i.e. hard drive) and efficient methods to retrieve information.  Databases allow a user to create rules that ensure proper data management and verification.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Typically, retrieval is performed using a query language, a mini programming language with a few basic operators for data transformation.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59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most common query language is SQL (Structured Query Language).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</TotalTime>
  <Application>LibreOffice/5.3.3.2$Windows_x86 LibreOffice_project/3d9a8b4b4e538a85e0782bd6c2d430bafe583448</Application>
  <Words>3060</Words>
  <Paragraphs>598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Sherman, Alex (US - Arlington)</dc:creator>
  <dc:description/>
  <dc:language>en-US</dc:language>
  <cp:lastModifiedBy/>
  <dcterms:modified xsi:type="dcterms:W3CDTF">2018-01-03T16:17:59Z</dcterms:modified>
  <cp:revision>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75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75</vt:i4>
  </property>
</Properties>
</file>