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sldIdLst>
    <p:sldId id="271" r:id="rId2"/>
    <p:sldId id="322" r:id="rId3"/>
    <p:sldId id="318" r:id="rId4"/>
    <p:sldId id="327" r:id="rId5"/>
    <p:sldId id="323" r:id="rId6"/>
    <p:sldId id="324" r:id="rId7"/>
    <p:sldId id="325" r:id="rId8"/>
    <p:sldId id="32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well, Drew" initials="DH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1297" autoAdjust="0"/>
  </p:normalViewPr>
  <p:slideViewPr>
    <p:cSldViewPr>
      <p:cViewPr varScale="1">
        <p:scale>
          <a:sx n="73" d="100"/>
          <a:sy n="73" d="100"/>
        </p:scale>
        <p:origin x="558" y="78"/>
      </p:cViewPr>
      <p:guideLst>
        <p:guide orient="horz" pos="216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0BD44-E716-4B09-97BD-1A098152268E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1F0F6-C97C-45EC-B3FD-73DD1E89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health data ecosystem through SEMOSS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F0F6-C97C-45EC-B3FD-73DD1E8971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health data ecosystem through SEMOSS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F0F6-C97C-45EC-B3FD-73DD1E8971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Master" Target="../slideMasters/slideMaster1.xml"/><Relationship Id="rId7" Type="http://schemas.openxmlformats.org/officeDocument/2006/relationships/hyperlink" Target="http://www.deloitte.com/us/about" TargetMode="Externa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hyperlink" Target="http://www.deloitte.com/about" TargetMode="Externa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ie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250642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919752" y="2695575"/>
            <a:ext cx="6492240" cy="549275"/>
          </a:xfrm>
        </p:spPr>
        <p:txBody>
          <a:bodyPr lIns="0" tIns="0" rIns="0" bIns="0" anchor="b"/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919752" y="3516312"/>
            <a:ext cx="6492240" cy="439737"/>
          </a:xfrm>
        </p:spPr>
        <p:txBody>
          <a:bodyPr lIns="0" tIns="0" rIns="0" bIns="0" anchor="t"/>
          <a:lstStyle>
            <a:lvl1pPr marL="0" indent="0" algn="l">
              <a:buNone/>
              <a:defRPr sz="14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85788" y="776288"/>
            <a:ext cx="7972425" cy="4795837"/>
          </a:xfrm>
          <a:prstGeom prst="rect">
            <a:avLst/>
          </a:prstGeom>
          <a:noFill/>
          <a:ln w="19050" algn="ctr">
            <a:solidFill>
              <a:srgbClr val="002777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00049" y="-306884"/>
            <a:ext cx="8348472" cy="215444"/>
            <a:chOff x="400049" y="-306884"/>
            <a:chExt cx="8348472" cy="215444"/>
          </a:xfrm>
        </p:grpSpPr>
        <p:cxnSp>
          <p:nvCxnSpPr>
            <p:cNvPr id="4" name="Straight Connector 3"/>
            <p:cNvCxnSpPr/>
            <p:nvPr/>
          </p:nvCxnSpPr>
          <p:spPr bwMode="gray">
            <a:xfrm>
              <a:off x="400049" y="-91440"/>
              <a:ext cx="834847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TextBox 4"/>
            <p:cNvSpPr txBox="1"/>
            <p:nvPr/>
          </p:nvSpPr>
          <p:spPr>
            <a:xfrm>
              <a:off x="3917494" y="-306884"/>
              <a:ext cx="1309013" cy="215444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Horizontal Margin (9.13”)</a:t>
              </a: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743826" y="864214"/>
            <a:ext cx="625492" cy="429768"/>
            <a:chOff x="-743826" y="864214"/>
            <a:chExt cx="625492" cy="429768"/>
          </a:xfrm>
        </p:grpSpPr>
        <p:cxnSp>
          <p:nvCxnSpPr>
            <p:cNvPr id="7" name="Straight Connector 6"/>
            <p:cNvCxnSpPr/>
            <p:nvPr/>
          </p:nvCxnSpPr>
          <p:spPr bwMode="gray">
            <a:xfrm>
              <a:off x="-118334" y="864214"/>
              <a:ext cx="0" cy="42976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-743826" y="864214"/>
              <a:ext cx="625492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Strapline</a:t>
              </a: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-689324" y="1399032"/>
            <a:ext cx="570990" cy="4883972"/>
            <a:chOff x="-689324" y="1399032"/>
            <a:chExt cx="570990" cy="488397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-118334" y="1399032"/>
              <a:ext cx="0" cy="48839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-689324" y="1399032"/>
              <a:ext cx="570990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Content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660470" y="6067560"/>
              <a:ext cx="542136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Bottom</a:t>
              </a: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9263926" y="1152144"/>
            <a:ext cx="1337226" cy="5130860"/>
            <a:chOff x="9263926" y="1152144"/>
            <a:chExt cx="1337226" cy="5130860"/>
          </a:xfrm>
        </p:grpSpPr>
        <p:cxnSp>
          <p:nvCxnSpPr>
            <p:cNvPr id="14" name="Straight Connector 13"/>
            <p:cNvCxnSpPr/>
            <p:nvPr/>
          </p:nvCxnSpPr>
          <p:spPr bwMode="gray">
            <a:xfrm>
              <a:off x="9263926" y="1152144"/>
              <a:ext cx="0" cy="513086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9263926" y="1152144"/>
              <a:ext cx="1337226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Content w/out Strapline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63926" y="6067560"/>
              <a:ext cx="542136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17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958018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iBar:31/270"/>
          <p:cNvCxnSpPr/>
          <p:nvPr userDrawn="1"/>
        </p:nvCxnSpPr>
        <p:spPr>
          <a:xfrm>
            <a:off x="402336" y="3432174"/>
            <a:ext cx="8339328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05706" y="3309064"/>
            <a:ext cx="3132589" cy="246221"/>
          </a:xfrm>
          <a:solidFill>
            <a:schemeClr val="bg1"/>
          </a:solidFill>
        </p:spPr>
        <p:txBody>
          <a:bodyPr wrap="none" lIns="91440" rIns="91440" anchor="ctr" anchorCtr="0">
            <a:spAutoFit/>
          </a:bodyPr>
          <a:lstStyle>
            <a:lvl1pPr algn="ctr">
              <a:buNone/>
              <a:defRPr sz="1600" b="1"/>
            </a:lvl1pPr>
            <a:lvl2pPr marL="76200" indent="0" algn="ctr">
              <a:buNone/>
              <a:defRPr b="1"/>
            </a:lvl2pPr>
            <a:lvl3pPr marL="304800" indent="0" algn="ctr">
              <a:buNone/>
              <a:defRPr b="1"/>
            </a:lvl3pPr>
            <a:lvl4pPr marL="533400" indent="0" algn="ctr">
              <a:buNone/>
              <a:defRPr b="1"/>
            </a:lvl4pPr>
            <a:lvl5pPr marL="762000" indent="0" algn="ctr">
              <a:buNone/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890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 With Deloitte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31017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LayoutElements"/>
          <p:cNvGrpSpPr/>
          <p:nvPr userDrawn="1"/>
        </p:nvGrpSpPr>
        <p:grpSpPr>
          <a:xfrm>
            <a:off x="580254" y="4948545"/>
            <a:ext cx="6035040" cy="1353590"/>
            <a:chOff x="580254" y="4948545"/>
            <a:chExt cx="6035040" cy="1353590"/>
          </a:xfrm>
        </p:grpSpPr>
        <p:sp>
          <p:nvSpPr>
            <p:cNvPr id="9" name="AboutDeloitte"/>
            <p:cNvSpPr txBox="1">
              <a:spLocks noChangeArrowheads="1"/>
            </p:cNvSpPr>
            <p:nvPr userDrawn="1"/>
          </p:nvSpPr>
          <p:spPr bwMode="gray">
            <a:xfrm>
              <a:off x="580254" y="5240306"/>
              <a:ext cx="6035040" cy="10618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b" anchorCtr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800" b="1" dirty="0">
                  <a:solidFill>
                    <a:srgbClr val="000000"/>
                  </a:solidFill>
                </a:rPr>
                <a:t>About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Deloitte</a:t>
              </a:r>
              <a:r>
                <a:rPr lang="en-US" sz="800" dirty="0">
                  <a:solidFill>
                    <a:srgbClr val="000000"/>
                  </a:solidFill>
                </a:rPr>
                <a:t/>
              </a:r>
              <a:br>
                <a:rPr lang="en-US" sz="800" dirty="0">
                  <a:solidFill>
                    <a:srgbClr val="000000"/>
                  </a:solidFill>
                </a:rPr>
              </a:br>
              <a:r>
                <a:rPr lang="en-US" sz="800" dirty="0" smtClean="0">
                  <a:solidFill>
                    <a:srgbClr val="000000"/>
                  </a:solidFill>
                </a:rPr>
                <a:t>Deloitte refers to one or more of Deloitte Touche Tohmatsu Limited, a UK private company limited by guarantee, and its network of member firms, each of which is a legally separate and independent entity. Please see </a:t>
              </a:r>
              <a:r>
                <a:rPr lang="en-US" sz="800" dirty="0" smtClean="0">
                  <a:solidFill>
                    <a:srgbClr val="000000"/>
                  </a:solidFill>
                  <a:hlinkClick r:id="rId6"/>
                </a:rPr>
                <a:t>www.deloitte.com/about</a:t>
              </a:r>
              <a:r>
                <a:rPr lang="en-US" sz="800" dirty="0" smtClean="0">
                  <a:solidFill>
                    <a:srgbClr val="000000"/>
                  </a:solidFill>
                </a:rPr>
                <a:t> for a detailed description of the legal structure of Deloitte Touche Tohmatsu Limited and its member firms. Please see </a:t>
              </a:r>
              <a:r>
                <a:rPr lang="en-US" sz="800" dirty="0" smtClean="0">
                  <a:solidFill>
                    <a:srgbClr val="000000"/>
                  </a:solidFill>
                  <a:hlinkClick r:id="rId7"/>
                </a:rPr>
                <a:t>www.deloitte.com/us/about</a:t>
              </a:r>
              <a:r>
                <a:rPr lang="en-US" sz="800" dirty="0" smtClean="0">
                  <a:solidFill>
                    <a:srgbClr val="000000"/>
                  </a:solidFill>
                </a:rPr>
                <a:t> for a detailed description of the legal structure of Deloitte LLP and its subsidiaries. Certain services may not be available to attest clients under the rules and regulations of public accounting. 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sz="800" dirty="0" smtClean="0">
                  <a:solidFill>
                    <a:srgbClr val="000000"/>
                  </a:solidFill>
                </a:rPr>
                <a:t>Copyright © 2013 Deloitte Development LLC. All rights reserved.</a:t>
              </a:r>
              <a:br>
                <a:rPr lang="en-US" sz="800" dirty="0" smtClean="0">
                  <a:solidFill>
                    <a:srgbClr val="000000"/>
                  </a:solidFill>
                </a:rPr>
              </a:br>
              <a:r>
                <a:rPr lang="en-US" sz="800" dirty="0" smtClean="0">
                  <a:solidFill>
                    <a:srgbClr val="000000"/>
                  </a:solidFill>
                </a:rPr>
                <a:t>Member of Deloitte Touche Tohmatsu Limited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5" y="4948545"/>
              <a:ext cx="781573" cy="146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93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ie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888381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919752" y="2695575"/>
            <a:ext cx="6492240" cy="549275"/>
          </a:xfrm>
        </p:spPr>
        <p:txBody>
          <a:bodyPr lIns="0" tIns="0" rIns="0" bIns="0" anchor="b"/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919752" y="3516312"/>
            <a:ext cx="6492240" cy="439737"/>
          </a:xfrm>
        </p:spPr>
        <p:txBody>
          <a:bodyPr lIns="0" tIns="0" rIns="0" bIns="0" anchor="t"/>
          <a:lstStyle>
            <a:lvl1pPr marL="0" indent="0" algn="l">
              <a:buNone/>
              <a:defRPr sz="14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85788" y="776288"/>
            <a:ext cx="7972425" cy="4795837"/>
          </a:xfrm>
          <a:prstGeom prst="rect">
            <a:avLst/>
          </a:prstGeom>
          <a:noFill/>
          <a:ln w="19050" algn="ctr">
            <a:solidFill>
              <a:srgbClr val="002777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err="1">
              <a:solidFill>
                <a:srgbClr val="FFFFFF"/>
              </a:solidFill>
            </a:endParaRPr>
          </a:p>
        </p:txBody>
      </p:sp>
      <p:sp>
        <p:nvSpPr>
          <p:cNvPr id="9" name="MemberFirmCover"/>
          <p:cNvSpPr txBox="1">
            <a:spLocks noChangeArrowheads="1"/>
          </p:cNvSpPr>
          <p:nvPr userDrawn="1"/>
        </p:nvSpPr>
        <p:spPr bwMode="gray">
          <a:xfrm>
            <a:off x="919752" y="4686979"/>
            <a:ext cx="4572000" cy="4025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marL="231775" indent="-231775">
              <a:lnSpc>
                <a:spcPct val="108000"/>
              </a:lnSpc>
              <a:spcBef>
                <a:spcPct val="10000"/>
              </a:spcBef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</a:rPr>
              <a:t>Deloitte Consulting LLP</a:t>
            </a:r>
          </a:p>
          <a:p>
            <a:pPr marL="231775" indent="-231775">
              <a:lnSpc>
                <a:spcPct val="108000"/>
              </a:lnSpc>
              <a:spcBef>
                <a:spcPct val="10000"/>
              </a:spcBef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98" y="6009597"/>
            <a:ext cx="147577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079814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iBar:31/270"/>
          <p:cNvCxnSpPr/>
          <p:nvPr userDrawn="1"/>
        </p:nvCxnSpPr>
        <p:spPr>
          <a:xfrm>
            <a:off x="402336" y="3432174"/>
            <a:ext cx="8339328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05706" y="3309064"/>
            <a:ext cx="3132589" cy="246221"/>
          </a:xfrm>
          <a:solidFill>
            <a:schemeClr val="bg1"/>
          </a:solidFill>
        </p:spPr>
        <p:txBody>
          <a:bodyPr wrap="none" lIns="91440" rIns="91440" anchor="ctr" anchorCtr="0">
            <a:spAutoFit/>
          </a:bodyPr>
          <a:lstStyle>
            <a:lvl1pPr algn="ctr">
              <a:buNone/>
              <a:defRPr sz="1600" b="1"/>
            </a:lvl1pPr>
            <a:lvl2pPr marL="76200" indent="0" algn="ctr">
              <a:buNone/>
              <a:defRPr b="1"/>
            </a:lvl2pPr>
            <a:lvl3pPr marL="304800" indent="0" algn="ctr">
              <a:buNone/>
              <a:defRPr b="1"/>
            </a:lvl3pPr>
            <a:lvl4pPr marL="533400" indent="0" algn="ctr">
              <a:buNone/>
              <a:defRPr b="1"/>
            </a:lvl4pPr>
            <a:lvl5pPr marL="762000" indent="0" algn="ctr">
              <a:buNone/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35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ie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712650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919752" y="2695575"/>
            <a:ext cx="6492240" cy="549275"/>
          </a:xfrm>
        </p:spPr>
        <p:txBody>
          <a:bodyPr lIns="0" tIns="0" rIns="0" bIns="0" anchor="b"/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919752" y="3516312"/>
            <a:ext cx="6492240" cy="439737"/>
          </a:xfrm>
        </p:spPr>
        <p:txBody>
          <a:bodyPr lIns="0" tIns="0" rIns="0" bIns="0" anchor="t"/>
          <a:lstStyle>
            <a:lvl1pPr marL="0" indent="0" algn="l">
              <a:buNone/>
              <a:defRPr sz="14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85788" y="776288"/>
            <a:ext cx="7972425" cy="4795837"/>
          </a:xfrm>
          <a:prstGeom prst="rect">
            <a:avLst/>
          </a:prstGeom>
          <a:noFill/>
          <a:ln w="19050" algn="ctr">
            <a:solidFill>
              <a:srgbClr val="002777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err="1">
              <a:solidFill>
                <a:srgbClr val="FFFFFF"/>
              </a:solidFill>
            </a:endParaRPr>
          </a:p>
        </p:txBody>
      </p:sp>
      <p:sp>
        <p:nvSpPr>
          <p:cNvPr id="9" name="MemberFirmCover"/>
          <p:cNvSpPr txBox="1">
            <a:spLocks noChangeArrowheads="1"/>
          </p:cNvSpPr>
          <p:nvPr userDrawn="1"/>
        </p:nvSpPr>
        <p:spPr bwMode="gray">
          <a:xfrm>
            <a:off x="919752" y="4686979"/>
            <a:ext cx="4572000" cy="4025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marL="231775" indent="-231775">
              <a:lnSpc>
                <a:spcPct val="108000"/>
              </a:lnSpc>
              <a:spcBef>
                <a:spcPct val="10000"/>
              </a:spcBef>
              <a:buClr>
                <a:srgbClr val="000000"/>
              </a:buClr>
            </a:pPr>
            <a:r>
              <a:rPr lang="en-US" sz="1200" dirty="0">
                <a:solidFill>
                  <a:srgbClr val="000000"/>
                </a:solidFill>
              </a:rPr>
              <a:t>Deloitte Consulting LLP</a:t>
            </a:r>
          </a:p>
          <a:p>
            <a:pPr marL="231775" indent="-231775">
              <a:lnSpc>
                <a:spcPct val="108000"/>
              </a:lnSpc>
              <a:spcBef>
                <a:spcPct val="10000"/>
              </a:spcBef>
              <a:buClr>
                <a:srgbClr val="000000"/>
              </a:buClr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98" y="6009597"/>
            <a:ext cx="147577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960649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iBar:31/270"/>
          <p:cNvCxnSpPr/>
          <p:nvPr userDrawn="1"/>
        </p:nvCxnSpPr>
        <p:spPr>
          <a:xfrm>
            <a:off x="402336" y="3432174"/>
            <a:ext cx="8339328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05706" y="3309064"/>
            <a:ext cx="3132589" cy="246221"/>
          </a:xfrm>
          <a:solidFill>
            <a:schemeClr val="bg1"/>
          </a:solidFill>
        </p:spPr>
        <p:txBody>
          <a:bodyPr wrap="none" lIns="91440" rIns="91440" anchor="ctr" anchorCtr="0">
            <a:spAutoFit/>
          </a:bodyPr>
          <a:lstStyle>
            <a:lvl1pPr algn="ctr">
              <a:buNone/>
              <a:defRPr sz="1600" b="1"/>
            </a:lvl1pPr>
            <a:lvl2pPr marL="76200" indent="0" algn="ctr">
              <a:buNone/>
              <a:defRPr b="1"/>
            </a:lvl2pPr>
            <a:lvl3pPr marL="304800" indent="0" algn="ctr">
              <a:buNone/>
              <a:defRPr b="1"/>
            </a:lvl3pPr>
            <a:lvl4pPr marL="533400" indent="0" algn="ctr">
              <a:buNone/>
              <a:defRPr b="1"/>
            </a:lvl4pPr>
            <a:lvl5pPr marL="762000" indent="0" algn="ctr">
              <a:buNone/>
              <a:defRPr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64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00050" y="1216025"/>
            <a:ext cx="8343900" cy="5073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A-point</a:t>
            </a:r>
          </a:p>
          <a:p>
            <a:pPr lvl="1"/>
            <a:r>
              <a:rPr lang="en-US" dirty="0" smtClean="0"/>
              <a:t>B-point</a:t>
            </a:r>
          </a:p>
          <a:p>
            <a:pPr lvl="2"/>
            <a:r>
              <a:rPr lang="en-US" dirty="0" smtClean="0"/>
              <a:t>C-point</a:t>
            </a:r>
          </a:p>
          <a:p>
            <a:pPr lvl="3"/>
            <a:r>
              <a:rPr lang="en-US" dirty="0" smtClean="0"/>
              <a:t>D-point</a:t>
            </a:r>
          </a:p>
          <a:p>
            <a:pPr lvl="4"/>
            <a:r>
              <a:rPr lang="en-US" dirty="0" smtClean="0"/>
              <a:t>E-point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00050" y="-3708"/>
            <a:ext cx="8343900" cy="77724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Title 1</a:t>
            </a:r>
            <a:br>
              <a:rPr lang="en-US" dirty="0" smtClean="0"/>
            </a:br>
            <a:r>
              <a:rPr lang="en-US" dirty="0" smtClean="0"/>
              <a:t>Title 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gray">
          <a:xfrm>
            <a:off x="402336" y="812800"/>
            <a:ext cx="8339328" cy="1587"/>
          </a:xfrm>
          <a:prstGeom prst="line">
            <a:avLst/>
          </a:prstGeom>
          <a:ln w="28575">
            <a:solidFill>
              <a:srgbClr val="00277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gray">
          <a:xfrm>
            <a:off x="4496177" y="6630976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ctr">
              <a:spcBef>
                <a:spcPts val="400"/>
              </a:spcBef>
            </a:pPr>
            <a:fld id="{73BAF986-DD59-4D97-A385-1CFCA12670BC}" type="slidenum">
              <a:rPr lang="en-US" sz="1000">
                <a:solidFill>
                  <a:srgbClr val="000000"/>
                </a:solidFill>
              </a:rPr>
              <a:pPr algn="ctr">
                <a:spcBef>
                  <a:spcPts val="400"/>
                </a:spcBef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2" name="LayoutElements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9" y="6633909"/>
            <a:ext cx="781573" cy="14630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00049" y="-306884"/>
            <a:ext cx="8348472" cy="215444"/>
            <a:chOff x="400049" y="-306884"/>
            <a:chExt cx="8348472" cy="215444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400049" y="-91440"/>
              <a:ext cx="834847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3917494" y="-306884"/>
              <a:ext cx="1309013" cy="215444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Horizontal Margin (9.13”)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-743826" y="864214"/>
            <a:ext cx="625492" cy="429768"/>
            <a:chOff x="-743826" y="864214"/>
            <a:chExt cx="625492" cy="429768"/>
          </a:xfrm>
        </p:grpSpPr>
        <p:cxnSp>
          <p:nvCxnSpPr>
            <p:cNvPr id="21" name="Straight Connector 20"/>
            <p:cNvCxnSpPr/>
            <p:nvPr/>
          </p:nvCxnSpPr>
          <p:spPr bwMode="gray">
            <a:xfrm>
              <a:off x="-118334" y="864214"/>
              <a:ext cx="0" cy="42976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-743826" y="864214"/>
              <a:ext cx="625492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Strapline</a:t>
              </a: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-689324" y="1399032"/>
            <a:ext cx="570990" cy="4883972"/>
            <a:chOff x="-689324" y="1399032"/>
            <a:chExt cx="570990" cy="4883972"/>
          </a:xfrm>
        </p:grpSpPr>
        <p:cxnSp>
          <p:nvCxnSpPr>
            <p:cNvPr id="24" name="Straight Connector 23"/>
            <p:cNvCxnSpPr/>
            <p:nvPr/>
          </p:nvCxnSpPr>
          <p:spPr bwMode="gray">
            <a:xfrm>
              <a:off x="-118334" y="1399032"/>
              <a:ext cx="0" cy="48839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-689324" y="1399032"/>
              <a:ext cx="570990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Content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660470" y="6067560"/>
              <a:ext cx="542136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Bottom</a:t>
              </a: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9263926" y="1152144"/>
            <a:ext cx="1337226" cy="5130860"/>
            <a:chOff x="9263926" y="1152144"/>
            <a:chExt cx="1337226" cy="5130860"/>
          </a:xfrm>
        </p:grpSpPr>
        <p:cxnSp>
          <p:nvCxnSpPr>
            <p:cNvPr id="28" name="Straight Connector 27"/>
            <p:cNvCxnSpPr/>
            <p:nvPr/>
          </p:nvCxnSpPr>
          <p:spPr bwMode="gray">
            <a:xfrm>
              <a:off x="9263926" y="1152144"/>
              <a:ext cx="0" cy="513086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9263926" y="1152144"/>
              <a:ext cx="1337226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Content w/out Strapline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63926" y="6067560"/>
              <a:ext cx="542136" cy="215444"/>
            </a:xfrm>
            <a:prstGeom prst="rect">
              <a:avLst/>
            </a:prstGeom>
            <a:noFill/>
          </p:spPr>
          <p:txBody>
            <a:bodyPr wrap="none" lIns="91440" rIns="9144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sz="800" b="1" dirty="0">
                  <a:solidFill>
                    <a:srgbClr val="C00000"/>
                  </a:solidFill>
                </a:rPr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1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00" b="1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buSzPct val="25000"/>
        <a:buFont typeface="Arial" pitchFamily="34" charset="0"/>
        <a:buChar char="‏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28600" indent="-152400" algn="l" defTabSz="914400" rtl="0" eaLnBrk="1" latinLnBrk="0" hangingPunct="1">
        <a:spcBef>
          <a:spcPts val="400"/>
        </a:spcBef>
        <a:buClrTx/>
        <a:buSzPct val="65000"/>
        <a:buFont typeface="Wingdings"/>
        <a:buChar char="l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57200" indent="-152400" algn="l" defTabSz="914400" rtl="0" eaLnBrk="1" latinLnBrk="0" hangingPunct="1">
        <a:spcBef>
          <a:spcPts val="200"/>
        </a:spcBef>
        <a:buClrTx/>
        <a:buSzPct val="100000"/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85800" indent="-152400" algn="l" defTabSz="914400" rtl="0" eaLnBrk="1" latinLnBrk="0" hangingPunct="1">
        <a:spcBef>
          <a:spcPts val="200"/>
        </a:spcBef>
        <a:buClrTx/>
        <a:buSzPct val="55000"/>
        <a:buFont typeface="Wingdings"/>
        <a:buChar char="¡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914400" indent="-152400" algn="l" defTabSz="914400" rtl="0" eaLnBrk="1" latinLnBrk="0" hangingPunct="1">
        <a:spcBef>
          <a:spcPts val="200"/>
        </a:spcBef>
        <a:buClrTx/>
        <a:buSzPct val="100000"/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669" y="1986937"/>
            <a:ext cx="7924800" cy="549275"/>
          </a:xfrm>
        </p:spPr>
        <p:txBody>
          <a:bodyPr/>
          <a:lstStyle/>
          <a:p>
            <a:pPr algn="ctr"/>
            <a:r>
              <a:rPr lang="en-US" dirty="0" smtClean="0"/>
              <a:t>GENERAL </a:t>
            </a:r>
            <a:r>
              <a:rPr lang="en-US" dirty="0" smtClean="0"/>
              <a:t>ASSEMBLY - Data </a:t>
            </a:r>
            <a:r>
              <a:rPr lang="en-US" dirty="0" smtClean="0"/>
              <a:t>Science </a:t>
            </a:r>
            <a:r>
              <a:rPr lang="en-US" dirty="0" smtClean="0"/>
              <a:t>DAT5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June 3, 2015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Alex Sherman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698182" y="4635495"/>
            <a:ext cx="1713810" cy="937084"/>
            <a:chOff x="5769507" y="6463251"/>
            <a:chExt cx="1001487" cy="394749"/>
          </a:xfrm>
          <a:solidFill>
            <a:schemeClr val="accent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6299508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645 w 1052"/>
                <a:gd name="T49" fmla="*/ 587 h 875"/>
                <a:gd name="T50" fmla="*/ 420 w 1052"/>
                <a:gd name="T51" fmla="*/ 587 h 875"/>
                <a:gd name="T52" fmla="*/ 420 w 1052"/>
                <a:gd name="T53" fmla="*/ 874 h 875"/>
                <a:gd name="T54" fmla="*/ 196 w 1052"/>
                <a:gd name="T55" fmla="*/ 874 h 875"/>
                <a:gd name="T56" fmla="*/ 171 w 1052"/>
                <a:gd name="T57" fmla="*/ 849 h 875"/>
                <a:gd name="T58" fmla="*/ 171 w 1052"/>
                <a:gd name="T59" fmla="*/ 446 h 875"/>
                <a:gd name="T60" fmla="*/ 191 w 1052"/>
                <a:gd name="T61" fmla="*/ 406 h 875"/>
                <a:gd name="T62" fmla="*/ 526 w 1052"/>
                <a:gd name="T63" fmla="*/ 176 h 875"/>
                <a:gd name="T64" fmla="*/ 859 w 1052"/>
                <a:gd name="T65" fmla="*/ 406 h 875"/>
                <a:gd name="T66" fmla="*/ 879 w 1052"/>
                <a:gd name="T67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645" y="587"/>
                  </a:lnTo>
                  <a:lnTo>
                    <a:pt x="420" y="587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5769507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420 w 1052"/>
                <a:gd name="T49" fmla="*/ 874 h 875"/>
                <a:gd name="T50" fmla="*/ 196 w 1052"/>
                <a:gd name="T51" fmla="*/ 874 h 875"/>
                <a:gd name="T52" fmla="*/ 171 w 1052"/>
                <a:gd name="T53" fmla="*/ 849 h 875"/>
                <a:gd name="T54" fmla="*/ 171 w 1052"/>
                <a:gd name="T55" fmla="*/ 446 h 875"/>
                <a:gd name="T56" fmla="*/ 191 w 1052"/>
                <a:gd name="T57" fmla="*/ 406 h 875"/>
                <a:gd name="T58" fmla="*/ 526 w 1052"/>
                <a:gd name="T59" fmla="*/ 176 h 875"/>
                <a:gd name="T60" fmla="*/ 859 w 1052"/>
                <a:gd name="T61" fmla="*/ 406 h 875"/>
                <a:gd name="T62" fmla="*/ 879 w 1052"/>
                <a:gd name="T63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Freeform 7"/>
          <p:cNvSpPr>
            <a:spLocks noChangeAspect="1"/>
          </p:cNvSpPr>
          <p:nvPr/>
        </p:nvSpPr>
        <p:spPr bwMode="auto">
          <a:xfrm>
            <a:off x="3547514" y="4628495"/>
            <a:ext cx="769714" cy="944084"/>
          </a:xfrm>
          <a:custGeom>
            <a:avLst/>
            <a:gdLst>
              <a:gd name="T0" fmla="*/ 163 w 166"/>
              <a:gd name="T1" fmla="*/ 77 h 147"/>
              <a:gd name="T2" fmla="*/ 90 w 166"/>
              <a:gd name="T3" fmla="*/ 4 h 147"/>
              <a:gd name="T4" fmla="*/ 76 w 166"/>
              <a:gd name="T5" fmla="*/ 4 h 147"/>
              <a:gd name="T6" fmla="*/ 4 w 166"/>
              <a:gd name="T7" fmla="*/ 77 h 147"/>
              <a:gd name="T8" fmla="*/ 7 w 166"/>
              <a:gd name="T9" fmla="*/ 84 h 147"/>
              <a:gd name="T10" fmla="*/ 22 w 166"/>
              <a:gd name="T11" fmla="*/ 84 h 147"/>
              <a:gd name="T12" fmla="*/ 22 w 166"/>
              <a:gd name="T13" fmla="*/ 140 h 147"/>
              <a:gd name="T14" fmla="*/ 29 w 166"/>
              <a:gd name="T15" fmla="*/ 147 h 147"/>
              <a:gd name="T16" fmla="*/ 65 w 166"/>
              <a:gd name="T17" fmla="*/ 147 h 147"/>
              <a:gd name="T18" fmla="*/ 65 w 166"/>
              <a:gd name="T19" fmla="*/ 91 h 147"/>
              <a:gd name="T20" fmla="*/ 102 w 166"/>
              <a:gd name="T21" fmla="*/ 91 h 147"/>
              <a:gd name="T22" fmla="*/ 102 w 166"/>
              <a:gd name="T23" fmla="*/ 147 h 147"/>
              <a:gd name="T24" fmla="*/ 139 w 166"/>
              <a:gd name="T25" fmla="*/ 147 h 147"/>
              <a:gd name="T26" fmla="*/ 144 w 166"/>
              <a:gd name="T27" fmla="*/ 140 h 147"/>
              <a:gd name="T28" fmla="*/ 144 w 166"/>
              <a:gd name="T29" fmla="*/ 84 h 147"/>
              <a:gd name="T30" fmla="*/ 160 w 166"/>
              <a:gd name="T31" fmla="*/ 84 h 147"/>
              <a:gd name="T32" fmla="*/ 163 w 166"/>
              <a:gd name="T33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47">
                <a:moveTo>
                  <a:pt x="163" y="77"/>
                </a:moveTo>
                <a:cubicBezTo>
                  <a:pt x="90" y="4"/>
                  <a:pt x="90" y="4"/>
                  <a:pt x="90" y="4"/>
                </a:cubicBezTo>
                <a:cubicBezTo>
                  <a:pt x="86" y="0"/>
                  <a:pt x="80" y="0"/>
                  <a:pt x="76" y="4"/>
                </a:cubicBezTo>
                <a:cubicBezTo>
                  <a:pt x="4" y="77"/>
                  <a:pt x="4" y="77"/>
                  <a:pt x="4" y="77"/>
                </a:cubicBezTo>
                <a:cubicBezTo>
                  <a:pt x="0" y="81"/>
                  <a:pt x="1" y="84"/>
                  <a:pt x="7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2" y="144"/>
                  <a:pt x="22" y="147"/>
                  <a:pt x="29" y="147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5" y="91"/>
                  <a:pt x="65" y="91"/>
                  <a:pt x="65" y="91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39" y="147"/>
                  <a:pt x="139" y="147"/>
                  <a:pt x="139" y="147"/>
                </a:cubicBezTo>
                <a:cubicBezTo>
                  <a:pt x="144" y="147"/>
                  <a:pt x="144" y="144"/>
                  <a:pt x="144" y="140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5" y="84"/>
                  <a:pt x="166" y="81"/>
                  <a:pt x="163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8"/>
          <p:cNvSpPr>
            <a:spLocks noChangeAspect="1"/>
          </p:cNvSpPr>
          <p:nvPr/>
        </p:nvSpPr>
        <p:spPr bwMode="auto">
          <a:xfrm>
            <a:off x="2736175" y="4612819"/>
            <a:ext cx="711205" cy="945739"/>
          </a:xfrm>
          <a:custGeom>
            <a:avLst/>
            <a:gdLst>
              <a:gd name="T0" fmla="*/ 133 w 147"/>
              <a:gd name="T1" fmla="*/ 141 h 141"/>
              <a:gd name="T2" fmla="*/ 137 w 147"/>
              <a:gd name="T3" fmla="*/ 136 h 141"/>
              <a:gd name="T4" fmla="*/ 137 w 147"/>
              <a:gd name="T5" fmla="*/ 46 h 141"/>
              <a:gd name="T6" fmla="*/ 144 w 147"/>
              <a:gd name="T7" fmla="*/ 46 h 141"/>
              <a:gd name="T8" fmla="*/ 145 w 147"/>
              <a:gd name="T9" fmla="*/ 43 h 141"/>
              <a:gd name="T10" fmla="*/ 125 w 147"/>
              <a:gd name="T11" fmla="*/ 30 h 141"/>
              <a:gd name="T12" fmla="*/ 125 w 147"/>
              <a:gd name="T13" fmla="*/ 12 h 141"/>
              <a:gd name="T14" fmla="*/ 123 w 147"/>
              <a:gd name="T15" fmla="*/ 10 h 141"/>
              <a:gd name="T16" fmla="*/ 114 w 147"/>
              <a:gd name="T17" fmla="*/ 10 h 141"/>
              <a:gd name="T18" fmla="*/ 112 w 147"/>
              <a:gd name="T19" fmla="*/ 12 h 141"/>
              <a:gd name="T20" fmla="*/ 112 w 147"/>
              <a:gd name="T21" fmla="*/ 22 h 141"/>
              <a:gd name="T22" fmla="*/ 80 w 147"/>
              <a:gd name="T23" fmla="*/ 1 h 141"/>
              <a:gd name="T24" fmla="*/ 74 w 147"/>
              <a:gd name="T25" fmla="*/ 1 h 141"/>
              <a:gd name="T26" fmla="*/ 2 w 147"/>
              <a:gd name="T27" fmla="*/ 43 h 141"/>
              <a:gd name="T28" fmla="*/ 3 w 147"/>
              <a:gd name="T29" fmla="*/ 46 h 141"/>
              <a:gd name="T30" fmla="*/ 10 w 147"/>
              <a:gd name="T31" fmla="*/ 46 h 141"/>
              <a:gd name="T32" fmla="*/ 10 w 147"/>
              <a:gd name="T33" fmla="*/ 136 h 141"/>
              <a:gd name="T34" fmla="*/ 14 w 147"/>
              <a:gd name="T35" fmla="*/ 141 h 141"/>
              <a:gd name="T36" fmla="*/ 133 w 147"/>
              <a:gd name="T37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7" h="141">
                <a:moveTo>
                  <a:pt x="133" y="141"/>
                </a:moveTo>
                <a:cubicBezTo>
                  <a:pt x="135" y="141"/>
                  <a:pt x="137" y="139"/>
                  <a:pt x="137" y="136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6" y="46"/>
                  <a:pt x="147" y="45"/>
                  <a:pt x="145" y="43"/>
                </a:cubicBezTo>
                <a:cubicBezTo>
                  <a:pt x="125" y="30"/>
                  <a:pt x="125" y="30"/>
                  <a:pt x="125" y="30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1"/>
                  <a:pt x="124" y="10"/>
                  <a:pt x="123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3" y="10"/>
                  <a:pt x="112" y="11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80" y="1"/>
                  <a:pt x="80" y="1"/>
                  <a:pt x="80" y="1"/>
                </a:cubicBezTo>
                <a:cubicBezTo>
                  <a:pt x="79" y="0"/>
                  <a:pt x="76" y="0"/>
                  <a:pt x="74" y="1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5"/>
                  <a:pt x="1" y="46"/>
                  <a:pt x="3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10" y="139"/>
                  <a:pt x="12" y="141"/>
                  <a:pt x="14" y="141"/>
                </a:cubicBezTo>
                <a:lnTo>
                  <a:pt x="133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73"/>
          <p:cNvSpPr>
            <a:spLocks noChangeAspect="1" noEditPoints="1"/>
          </p:cNvSpPr>
          <p:nvPr/>
        </p:nvSpPr>
        <p:spPr bwMode="auto">
          <a:xfrm>
            <a:off x="4417362" y="3254694"/>
            <a:ext cx="1180686" cy="2316598"/>
          </a:xfrm>
          <a:custGeom>
            <a:avLst/>
            <a:gdLst>
              <a:gd name="T0" fmla="*/ 207 w 222"/>
              <a:gd name="T1" fmla="*/ 156 h 314"/>
              <a:gd name="T2" fmla="*/ 214 w 222"/>
              <a:gd name="T3" fmla="*/ 144 h 314"/>
              <a:gd name="T4" fmla="*/ 147 w 222"/>
              <a:gd name="T5" fmla="*/ 13 h 314"/>
              <a:gd name="T6" fmla="*/ 153 w 222"/>
              <a:gd name="T7" fmla="*/ 0 h 314"/>
              <a:gd name="T8" fmla="*/ 8 w 222"/>
              <a:gd name="T9" fmla="*/ 13 h 314"/>
              <a:gd name="T10" fmla="*/ 14 w 222"/>
              <a:gd name="T11" fmla="*/ 287 h 314"/>
              <a:gd name="T12" fmla="*/ 0 w 222"/>
              <a:gd name="T13" fmla="*/ 314 h 314"/>
              <a:gd name="T14" fmla="*/ 222 w 222"/>
              <a:gd name="T15" fmla="*/ 287 h 314"/>
              <a:gd name="T16" fmla="*/ 69 w 222"/>
              <a:gd name="T17" fmla="*/ 276 h 314"/>
              <a:gd name="T18" fmla="*/ 42 w 222"/>
              <a:gd name="T19" fmla="*/ 236 h 314"/>
              <a:gd name="T20" fmla="*/ 69 w 222"/>
              <a:gd name="T21" fmla="*/ 276 h 314"/>
              <a:gd name="T22" fmla="*/ 42 w 222"/>
              <a:gd name="T23" fmla="*/ 211 h 314"/>
              <a:gd name="T24" fmla="*/ 69 w 222"/>
              <a:gd name="T25" fmla="*/ 171 h 314"/>
              <a:gd name="T26" fmla="*/ 69 w 222"/>
              <a:gd name="T27" fmla="*/ 144 h 314"/>
              <a:gd name="T28" fmla="*/ 42 w 222"/>
              <a:gd name="T29" fmla="*/ 104 h 314"/>
              <a:gd name="T30" fmla="*/ 69 w 222"/>
              <a:gd name="T31" fmla="*/ 144 h 314"/>
              <a:gd name="T32" fmla="*/ 42 w 222"/>
              <a:gd name="T33" fmla="*/ 78 h 314"/>
              <a:gd name="T34" fmla="*/ 69 w 222"/>
              <a:gd name="T35" fmla="*/ 38 h 314"/>
              <a:gd name="T36" fmla="*/ 119 w 222"/>
              <a:gd name="T37" fmla="*/ 287 h 314"/>
              <a:gd name="T38" fmla="*/ 90 w 222"/>
              <a:gd name="T39" fmla="*/ 236 h 314"/>
              <a:gd name="T40" fmla="*/ 119 w 222"/>
              <a:gd name="T41" fmla="*/ 287 h 314"/>
              <a:gd name="T42" fmla="*/ 90 w 222"/>
              <a:gd name="T43" fmla="*/ 211 h 314"/>
              <a:gd name="T44" fmla="*/ 119 w 222"/>
              <a:gd name="T45" fmla="*/ 171 h 314"/>
              <a:gd name="T46" fmla="*/ 119 w 222"/>
              <a:gd name="T47" fmla="*/ 144 h 314"/>
              <a:gd name="T48" fmla="*/ 90 w 222"/>
              <a:gd name="T49" fmla="*/ 104 h 314"/>
              <a:gd name="T50" fmla="*/ 119 w 222"/>
              <a:gd name="T51" fmla="*/ 144 h 314"/>
              <a:gd name="T52" fmla="*/ 90 w 222"/>
              <a:gd name="T53" fmla="*/ 78 h 314"/>
              <a:gd name="T54" fmla="*/ 119 w 222"/>
              <a:gd name="T55" fmla="*/ 38 h 314"/>
              <a:gd name="T56" fmla="*/ 189 w 222"/>
              <a:gd name="T57" fmla="*/ 276 h 314"/>
              <a:gd name="T58" fmla="*/ 159 w 222"/>
              <a:gd name="T59" fmla="*/ 236 h 314"/>
              <a:gd name="T60" fmla="*/ 189 w 222"/>
              <a:gd name="T61" fmla="*/ 276 h 314"/>
              <a:gd name="T62" fmla="*/ 159 w 222"/>
              <a:gd name="T63" fmla="*/ 211 h 314"/>
              <a:gd name="T64" fmla="*/ 189 w 222"/>
              <a:gd name="T65" fmla="*/ 17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" h="314">
                <a:moveTo>
                  <a:pt x="207" y="287"/>
                </a:moveTo>
                <a:lnTo>
                  <a:pt x="207" y="156"/>
                </a:lnTo>
                <a:lnTo>
                  <a:pt x="214" y="156"/>
                </a:lnTo>
                <a:lnTo>
                  <a:pt x="214" y="144"/>
                </a:lnTo>
                <a:lnTo>
                  <a:pt x="147" y="144"/>
                </a:lnTo>
                <a:lnTo>
                  <a:pt x="147" y="13"/>
                </a:lnTo>
                <a:lnTo>
                  <a:pt x="153" y="13"/>
                </a:lnTo>
                <a:lnTo>
                  <a:pt x="153" y="0"/>
                </a:lnTo>
                <a:lnTo>
                  <a:pt x="8" y="0"/>
                </a:lnTo>
                <a:lnTo>
                  <a:pt x="8" y="13"/>
                </a:lnTo>
                <a:lnTo>
                  <a:pt x="14" y="13"/>
                </a:lnTo>
                <a:lnTo>
                  <a:pt x="14" y="287"/>
                </a:lnTo>
                <a:lnTo>
                  <a:pt x="0" y="287"/>
                </a:lnTo>
                <a:lnTo>
                  <a:pt x="0" y="314"/>
                </a:lnTo>
                <a:lnTo>
                  <a:pt x="222" y="314"/>
                </a:lnTo>
                <a:lnTo>
                  <a:pt x="222" y="287"/>
                </a:lnTo>
                <a:lnTo>
                  <a:pt x="207" y="287"/>
                </a:lnTo>
                <a:close/>
                <a:moveTo>
                  <a:pt x="69" y="276"/>
                </a:moveTo>
                <a:lnTo>
                  <a:pt x="42" y="276"/>
                </a:lnTo>
                <a:lnTo>
                  <a:pt x="42" y="236"/>
                </a:lnTo>
                <a:lnTo>
                  <a:pt x="69" y="236"/>
                </a:lnTo>
                <a:lnTo>
                  <a:pt x="69" y="276"/>
                </a:lnTo>
                <a:close/>
                <a:moveTo>
                  <a:pt x="69" y="211"/>
                </a:moveTo>
                <a:lnTo>
                  <a:pt x="42" y="211"/>
                </a:lnTo>
                <a:lnTo>
                  <a:pt x="42" y="171"/>
                </a:lnTo>
                <a:lnTo>
                  <a:pt x="69" y="171"/>
                </a:lnTo>
                <a:lnTo>
                  <a:pt x="69" y="211"/>
                </a:lnTo>
                <a:close/>
                <a:moveTo>
                  <a:pt x="69" y="144"/>
                </a:moveTo>
                <a:lnTo>
                  <a:pt x="42" y="144"/>
                </a:lnTo>
                <a:lnTo>
                  <a:pt x="42" y="104"/>
                </a:lnTo>
                <a:lnTo>
                  <a:pt x="69" y="104"/>
                </a:lnTo>
                <a:lnTo>
                  <a:pt x="69" y="144"/>
                </a:lnTo>
                <a:close/>
                <a:moveTo>
                  <a:pt x="69" y="78"/>
                </a:moveTo>
                <a:lnTo>
                  <a:pt x="42" y="78"/>
                </a:lnTo>
                <a:lnTo>
                  <a:pt x="42" y="38"/>
                </a:lnTo>
                <a:lnTo>
                  <a:pt x="69" y="38"/>
                </a:lnTo>
                <a:lnTo>
                  <a:pt x="69" y="78"/>
                </a:lnTo>
                <a:close/>
                <a:moveTo>
                  <a:pt x="119" y="287"/>
                </a:moveTo>
                <a:lnTo>
                  <a:pt x="90" y="287"/>
                </a:lnTo>
                <a:lnTo>
                  <a:pt x="90" y="236"/>
                </a:lnTo>
                <a:lnTo>
                  <a:pt x="119" y="236"/>
                </a:lnTo>
                <a:lnTo>
                  <a:pt x="119" y="287"/>
                </a:lnTo>
                <a:close/>
                <a:moveTo>
                  <a:pt x="119" y="211"/>
                </a:moveTo>
                <a:lnTo>
                  <a:pt x="90" y="211"/>
                </a:lnTo>
                <a:lnTo>
                  <a:pt x="90" y="171"/>
                </a:lnTo>
                <a:lnTo>
                  <a:pt x="119" y="171"/>
                </a:lnTo>
                <a:lnTo>
                  <a:pt x="119" y="211"/>
                </a:lnTo>
                <a:close/>
                <a:moveTo>
                  <a:pt x="119" y="144"/>
                </a:moveTo>
                <a:lnTo>
                  <a:pt x="90" y="144"/>
                </a:lnTo>
                <a:lnTo>
                  <a:pt x="90" y="104"/>
                </a:lnTo>
                <a:lnTo>
                  <a:pt x="119" y="104"/>
                </a:lnTo>
                <a:lnTo>
                  <a:pt x="119" y="144"/>
                </a:lnTo>
                <a:close/>
                <a:moveTo>
                  <a:pt x="119" y="78"/>
                </a:moveTo>
                <a:lnTo>
                  <a:pt x="90" y="78"/>
                </a:lnTo>
                <a:lnTo>
                  <a:pt x="90" y="38"/>
                </a:lnTo>
                <a:lnTo>
                  <a:pt x="119" y="38"/>
                </a:lnTo>
                <a:lnTo>
                  <a:pt x="119" y="78"/>
                </a:lnTo>
                <a:close/>
                <a:moveTo>
                  <a:pt x="189" y="276"/>
                </a:moveTo>
                <a:lnTo>
                  <a:pt x="159" y="276"/>
                </a:lnTo>
                <a:lnTo>
                  <a:pt x="159" y="236"/>
                </a:lnTo>
                <a:lnTo>
                  <a:pt x="189" y="236"/>
                </a:lnTo>
                <a:lnTo>
                  <a:pt x="189" y="276"/>
                </a:lnTo>
                <a:close/>
                <a:moveTo>
                  <a:pt x="189" y="211"/>
                </a:moveTo>
                <a:lnTo>
                  <a:pt x="159" y="211"/>
                </a:lnTo>
                <a:lnTo>
                  <a:pt x="159" y="171"/>
                </a:lnTo>
                <a:lnTo>
                  <a:pt x="189" y="171"/>
                </a:lnTo>
                <a:lnTo>
                  <a:pt x="189" y="2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74"/>
          <p:cNvSpPr>
            <a:spLocks noChangeAspect="1" noEditPoints="1"/>
          </p:cNvSpPr>
          <p:nvPr/>
        </p:nvSpPr>
        <p:spPr bwMode="auto">
          <a:xfrm>
            <a:off x="7512126" y="2808223"/>
            <a:ext cx="803812" cy="2763069"/>
          </a:xfrm>
          <a:custGeom>
            <a:avLst/>
            <a:gdLst>
              <a:gd name="T0" fmla="*/ 149 w 159"/>
              <a:gd name="T1" fmla="*/ 24 h 394"/>
              <a:gd name="T2" fmla="*/ 103 w 159"/>
              <a:gd name="T3" fmla="*/ 0 h 394"/>
              <a:gd name="T4" fmla="*/ 10 w 159"/>
              <a:gd name="T5" fmla="*/ 11 h 394"/>
              <a:gd name="T6" fmla="*/ 15 w 159"/>
              <a:gd name="T7" fmla="*/ 367 h 394"/>
              <a:gd name="T8" fmla="*/ 159 w 159"/>
              <a:gd name="T9" fmla="*/ 394 h 394"/>
              <a:gd name="T10" fmla="*/ 57 w 159"/>
              <a:gd name="T11" fmla="*/ 367 h 394"/>
              <a:gd name="T12" fmla="*/ 57 w 159"/>
              <a:gd name="T13" fmla="*/ 344 h 394"/>
              <a:gd name="T14" fmla="*/ 36 w 159"/>
              <a:gd name="T15" fmla="*/ 329 h 394"/>
              <a:gd name="T16" fmla="*/ 57 w 159"/>
              <a:gd name="T17" fmla="*/ 329 h 394"/>
              <a:gd name="T18" fmla="*/ 36 w 159"/>
              <a:gd name="T19" fmla="*/ 268 h 394"/>
              <a:gd name="T20" fmla="*/ 57 w 159"/>
              <a:gd name="T21" fmla="*/ 253 h 394"/>
              <a:gd name="T22" fmla="*/ 57 w 159"/>
              <a:gd name="T23" fmla="*/ 228 h 394"/>
              <a:gd name="T24" fmla="*/ 36 w 159"/>
              <a:gd name="T25" fmla="*/ 215 h 394"/>
              <a:gd name="T26" fmla="*/ 57 w 159"/>
              <a:gd name="T27" fmla="*/ 215 h 394"/>
              <a:gd name="T28" fmla="*/ 36 w 159"/>
              <a:gd name="T29" fmla="*/ 152 h 394"/>
              <a:gd name="T30" fmla="*/ 57 w 159"/>
              <a:gd name="T31" fmla="*/ 137 h 394"/>
              <a:gd name="T32" fmla="*/ 57 w 159"/>
              <a:gd name="T33" fmla="*/ 114 h 394"/>
              <a:gd name="T34" fmla="*/ 36 w 159"/>
              <a:gd name="T35" fmla="*/ 99 h 394"/>
              <a:gd name="T36" fmla="*/ 57 w 159"/>
              <a:gd name="T37" fmla="*/ 99 h 394"/>
              <a:gd name="T38" fmla="*/ 36 w 159"/>
              <a:gd name="T39" fmla="*/ 36 h 394"/>
              <a:gd name="T40" fmla="*/ 90 w 159"/>
              <a:gd name="T41" fmla="*/ 367 h 394"/>
              <a:gd name="T42" fmla="*/ 90 w 159"/>
              <a:gd name="T43" fmla="*/ 344 h 394"/>
              <a:gd name="T44" fmla="*/ 69 w 159"/>
              <a:gd name="T45" fmla="*/ 329 h 394"/>
              <a:gd name="T46" fmla="*/ 90 w 159"/>
              <a:gd name="T47" fmla="*/ 329 h 394"/>
              <a:gd name="T48" fmla="*/ 69 w 159"/>
              <a:gd name="T49" fmla="*/ 268 h 394"/>
              <a:gd name="T50" fmla="*/ 90 w 159"/>
              <a:gd name="T51" fmla="*/ 253 h 394"/>
              <a:gd name="T52" fmla="*/ 90 w 159"/>
              <a:gd name="T53" fmla="*/ 228 h 394"/>
              <a:gd name="T54" fmla="*/ 69 w 159"/>
              <a:gd name="T55" fmla="*/ 215 h 394"/>
              <a:gd name="T56" fmla="*/ 90 w 159"/>
              <a:gd name="T57" fmla="*/ 215 h 394"/>
              <a:gd name="T58" fmla="*/ 69 w 159"/>
              <a:gd name="T59" fmla="*/ 152 h 394"/>
              <a:gd name="T60" fmla="*/ 90 w 159"/>
              <a:gd name="T61" fmla="*/ 137 h 394"/>
              <a:gd name="T62" fmla="*/ 90 w 159"/>
              <a:gd name="T63" fmla="*/ 114 h 394"/>
              <a:gd name="T64" fmla="*/ 69 w 159"/>
              <a:gd name="T65" fmla="*/ 99 h 394"/>
              <a:gd name="T66" fmla="*/ 90 w 159"/>
              <a:gd name="T67" fmla="*/ 99 h 394"/>
              <a:gd name="T68" fmla="*/ 69 w 159"/>
              <a:gd name="T69" fmla="*/ 36 h 394"/>
              <a:gd name="T70" fmla="*/ 124 w 159"/>
              <a:gd name="T71" fmla="*/ 367 h 394"/>
              <a:gd name="T72" fmla="*/ 124 w 159"/>
              <a:gd name="T73" fmla="*/ 344 h 394"/>
              <a:gd name="T74" fmla="*/ 105 w 159"/>
              <a:gd name="T75" fmla="*/ 329 h 394"/>
              <a:gd name="T76" fmla="*/ 124 w 159"/>
              <a:gd name="T77" fmla="*/ 329 h 394"/>
              <a:gd name="T78" fmla="*/ 105 w 159"/>
              <a:gd name="T79" fmla="*/ 268 h 394"/>
              <a:gd name="T80" fmla="*/ 124 w 159"/>
              <a:gd name="T81" fmla="*/ 253 h 394"/>
              <a:gd name="T82" fmla="*/ 124 w 159"/>
              <a:gd name="T83" fmla="*/ 228 h 394"/>
              <a:gd name="T84" fmla="*/ 105 w 159"/>
              <a:gd name="T85" fmla="*/ 215 h 394"/>
              <a:gd name="T86" fmla="*/ 124 w 159"/>
              <a:gd name="T87" fmla="*/ 215 h 394"/>
              <a:gd name="T88" fmla="*/ 105 w 159"/>
              <a:gd name="T89" fmla="*/ 152 h 394"/>
              <a:gd name="T90" fmla="*/ 124 w 159"/>
              <a:gd name="T91" fmla="*/ 137 h 394"/>
              <a:gd name="T92" fmla="*/ 124 w 159"/>
              <a:gd name="T93" fmla="*/ 114 h 394"/>
              <a:gd name="T94" fmla="*/ 105 w 159"/>
              <a:gd name="T95" fmla="*/ 99 h 394"/>
              <a:gd name="T96" fmla="*/ 124 w 159"/>
              <a:gd name="T97" fmla="*/ 99 h 394"/>
              <a:gd name="T98" fmla="*/ 105 w 159"/>
              <a:gd name="T99" fmla="*/ 3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9" h="394">
                <a:moveTo>
                  <a:pt x="147" y="367"/>
                </a:moveTo>
                <a:lnTo>
                  <a:pt x="147" y="24"/>
                </a:lnTo>
                <a:lnTo>
                  <a:pt x="149" y="24"/>
                </a:lnTo>
                <a:lnTo>
                  <a:pt x="149" y="11"/>
                </a:lnTo>
                <a:lnTo>
                  <a:pt x="103" y="11"/>
                </a:lnTo>
                <a:lnTo>
                  <a:pt x="103" y="0"/>
                </a:lnTo>
                <a:lnTo>
                  <a:pt x="31" y="0"/>
                </a:lnTo>
                <a:lnTo>
                  <a:pt x="31" y="11"/>
                </a:lnTo>
                <a:lnTo>
                  <a:pt x="10" y="11"/>
                </a:lnTo>
                <a:lnTo>
                  <a:pt x="10" y="24"/>
                </a:lnTo>
                <a:lnTo>
                  <a:pt x="15" y="24"/>
                </a:lnTo>
                <a:lnTo>
                  <a:pt x="15" y="367"/>
                </a:lnTo>
                <a:lnTo>
                  <a:pt x="0" y="367"/>
                </a:lnTo>
                <a:lnTo>
                  <a:pt x="0" y="394"/>
                </a:lnTo>
                <a:lnTo>
                  <a:pt x="159" y="394"/>
                </a:lnTo>
                <a:lnTo>
                  <a:pt x="159" y="367"/>
                </a:lnTo>
                <a:lnTo>
                  <a:pt x="147" y="367"/>
                </a:lnTo>
                <a:close/>
                <a:moveTo>
                  <a:pt x="57" y="367"/>
                </a:moveTo>
                <a:lnTo>
                  <a:pt x="36" y="367"/>
                </a:lnTo>
                <a:lnTo>
                  <a:pt x="36" y="344"/>
                </a:lnTo>
                <a:lnTo>
                  <a:pt x="57" y="344"/>
                </a:lnTo>
                <a:lnTo>
                  <a:pt x="57" y="367"/>
                </a:lnTo>
                <a:close/>
                <a:moveTo>
                  <a:pt x="57" y="329"/>
                </a:moveTo>
                <a:lnTo>
                  <a:pt x="36" y="329"/>
                </a:lnTo>
                <a:lnTo>
                  <a:pt x="36" y="306"/>
                </a:lnTo>
                <a:lnTo>
                  <a:pt x="57" y="306"/>
                </a:lnTo>
                <a:lnTo>
                  <a:pt x="57" y="329"/>
                </a:lnTo>
                <a:close/>
                <a:moveTo>
                  <a:pt x="57" y="291"/>
                </a:moveTo>
                <a:lnTo>
                  <a:pt x="36" y="291"/>
                </a:lnTo>
                <a:lnTo>
                  <a:pt x="36" y="268"/>
                </a:lnTo>
                <a:lnTo>
                  <a:pt x="57" y="268"/>
                </a:lnTo>
                <a:lnTo>
                  <a:pt x="57" y="291"/>
                </a:lnTo>
                <a:close/>
                <a:moveTo>
                  <a:pt x="57" y="253"/>
                </a:moveTo>
                <a:lnTo>
                  <a:pt x="36" y="253"/>
                </a:lnTo>
                <a:lnTo>
                  <a:pt x="36" y="228"/>
                </a:lnTo>
                <a:lnTo>
                  <a:pt x="57" y="228"/>
                </a:lnTo>
                <a:lnTo>
                  <a:pt x="57" y="253"/>
                </a:lnTo>
                <a:close/>
                <a:moveTo>
                  <a:pt x="57" y="215"/>
                </a:moveTo>
                <a:lnTo>
                  <a:pt x="36" y="215"/>
                </a:lnTo>
                <a:lnTo>
                  <a:pt x="36" y="190"/>
                </a:lnTo>
                <a:lnTo>
                  <a:pt x="57" y="190"/>
                </a:lnTo>
                <a:lnTo>
                  <a:pt x="57" y="215"/>
                </a:lnTo>
                <a:close/>
                <a:moveTo>
                  <a:pt x="57" y="177"/>
                </a:moveTo>
                <a:lnTo>
                  <a:pt x="36" y="177"/>
                </a:lnTo>
                <a:lnTo>
                  <a:pt x="36" y="152"/>
                </a:lnTo>
                <a:lnTo>
                  <a:pt x="57" y="152"/>
                </a:lnTo>
                <a:lnTo>
                  <a:pt x="57" y="177"/>
                </a:lnTo>
                <a:close/>
                <a:moveTo>
                  <a:pt x="57" y="137"/>
                </a:moveTo>
                <a:lnTo>
                  <a:pt x="36" y="137"/>
                </a:lnTo>
                <a:lnTo>
                  <a:pt x="36" y="114"/>
                </a:lnTo>
                <a:lnTo>
                  <a:pt x="57" y="114"/>
                </a:lnTo>
                <a:lnTo>
                  <a:pt x="57" y="137"/>
                </a:lnTo>
                <a:close/>
                <a:moveTo>
                  <a:pt x="57" y="99"/>
                </a:moveTo>
                <a:lnTo>
                  <a:pt x="36" y="99"/>
                </a:lnTo>
                <a:lnTo>
                  <a:pt x="36" y="76"/>
                </a:lnTo>
                <a:lnTo>
                  <a:pt x="57" y="76"/>
                </a:lnTo>
                <a:lnTo>
                  <a:pt x="57" y="99"/>
                </a:lnTo>
                <a:close/>
                <a:moveTo>
                  <a:pt x="57" y="61"/>
                </a:moveTo>
                <a:lnTo>
                  <a:pt x="36" y="61"/>
                </a:lnTo>
                <a:lnTo>
                  <a:pt x="36" y="36"/>
                </a:lnTo>
                <a:lnTo>
                  <a:pt x="57" y="36"/>
                </a:lnTo>
                <a:lnTo>
                  <a:pt x="57" y="61"/>
                </a:lnTo>
                <a:close/>
                <a:moveTo>
                  <a:pt x="90" y="367"/>
                </a:moveTo>
                <a:lnTo>
                  <a:pt x="69" y="367"/>
                </a:lnTo>
                <a:lnTo>
                  <a:pt x="69" y="344"/>
                </a:lnTo>
                <a:lnTo>
                  <a:pt x="90" y="344"/>
                </a:lnTo>
                <a:lnTo>
                  <a:pt x="90" y="367"/>
                </a:lnTo>
                <a:close/>
                <a:moveTo>
                  <a:pt x="90" y="329"/>
                </a:moveTo>
                <a:lnTo>
                  <a:pt x="69" y="329"/>
                </a:lnTo>
                <a:lnTo>
                  <a:pt x="69" y="306"/>
                </a:lnTo>
                <a:lnTo>
                  <a:pt x="90" y="306"/>
                </a:lnTo>
                <a:lnTo>
                  <a:pt x="90" y="329"/>
                </a:lnTo>
                <a:close/>
                <a:moveTo>
                  <a:pt x="90" y="291"/>
                </a:moveTo>
                <a:lnTo>
                  <a:pt x="69" y="291"/>
                </a:lnTo>
                <a:lnTo>
                  <a:pt x="69" y="268"/>
                </a:lnTo>
                <a:lnTo>
                  <a:pt x="90" y="268"/>
                </a:lnTo>
                <a:lnTo>
                  <a:pt x="90" y="291"/>
                </a:lnTo>
                <a:close/>
                <a:moveTo>
                  <a:pt x="90" y="253"/>
                </a:moveTo>
                <a:lnTo>
                  <a:pt x="69" y="253"/>
                </a:lnTo>
                <a:lnTo>
                  <a:pt x="69" y="228"/>
                </a:lnTo>
                <a:lnTo>
                  <a:pt x="90" y="228"/>
                </a:lnTo>
                <a:lnTo>
                  <a:pt x="90" y="253"/>
                </a:lnTo>
                <a:close/>
                <a:moveTo>
                  <a:pt x="90" y="215"/>
                </a:moveTo>
                <a:lnTo>
                  <a:pt x="69" y="215"/>
                </a:lnTo>
                <a:lnTo>
                  <a:pt x="69" y="190"/>
                </a:lnTo>
                <a:lnTo>
                  <a:pt x="90" y="190"/>
                </a:lnTo>
                <a:lnTo>
                  <a:pt x="90" y="215"/>
                </a:lnTo>
                <a:close/>
                <a:moveTo>
                  <a:pt x="90" y="177"/>
                </a:moveTo>
                <a:lnTo>
                  <a:pt x="69" y="177"/>
                </a:lnTo>
                <a:lnTo>
                  <a:pt x="69" y="152"/>
                </a:lnTo>
                <a:lnTo>
                  <a:pt x="90" y="152"/>
                </a:lnTo>
                <a:lnTo>
                  <a:pt x="90" y="177"/>
                </a:lnTo>
                <a:close/>
                <a:moveTo>
                  <a:pt x="90" y="137"/>
                </a:moveTo>
                <a:lnTo>
                  <a:pt x="69" y="137"/>
                </a:lnTo>
                <a:lnTo>
                  <a:pt x="69" y="114"/>
                </a:lnTo>
                <a:lnTo>
                  <a:pt x="90" y="114"/>
                </a:lnTo>
                <a:lnTo>
                  <a:pt x="90" y="137"/>
                </a:lnTo>
                <a:close/>
                <a:moveTo>
                  <a:pt x="90" y="99"/>
                </a:moveTo>
                <a:lnTo>
                  <a:pt x="69" y="99"/>
                </a:lnTo>
                <a:lnTo>
                  <a:pt x="69" y="76"/>
                </a:lnTo>
                <a:lnTo>
                  <a:pt x="90" y="76"/>
                </a:lnTo>
                <a:lnTo>
                  <a:pt x="90" y="99"/>
                </a:lnTo>
                <a:close/>
                <a:moveTo>
                  <a:pt x="90" y="61"/>
                </a:moveTo>
                <a:lnTo>
                  <a:pt x="69" y="61"/>
                </a:lnTo>
                <a:lnTo>
                  <a:pt x="69" y="36"/>
                </a:lnTo>
                <a:lnTo>
                  <a:pt x="90" y="36"/>
                </a:lnTo>
                <a:lnTo>
                  <a:pt x="90" y="61"/>
                </a:lnTo>
                <a:close/>
                <a:moveTo>
                  <a:pt x="124" y="367"/>
                </a:moveTo>
                <a:lnTo>
                  <a:pt x="105" y="367"/>
                </a:lnTo>
                <a:lnTo>
                  <a:pt x="105" y="344"/>
                </a:lnTo>
                <a:lnTo>
                  <a:pt x="124" y="344"/>
                </a:lnTo>
                <a:lnTo>
                  <a:pt x="124" y="367"/>
                </a:lnTo>
                <a:close/>
                <a:moveTo>
                  <a:pt x="124" y="329"/>
                </a:moveTo>
                <a:lnTo>
                  <a:pt x="105" y="329"/>
                </a:lnTo>
                <a:lnTo>
                  <a:pt x="105" y="306"/>
                </a:lnTo>
                <a:lnTo>
                  <a:pt x="124" y="306"/>
                </a:lnTo>
                <a:lnTo>
                  <a:pt x="124" y="329"/>
                </a:lnTo>
                <a:close/>
                <a:moveTo>
                  <a:pt x="124" y="291"/>
                </a:moveTo>
                <a:lnTo>
                  <a:pt x="105" y="291"/>
                </a:lnTo>
                <a:lnTo>
                  <a:pt x="105" y="268"/>
                </a:lnTo>
                <a:lnTo>
                  <a:pt x="124" y="268"/>
                </a:lnTo>
                <a:lnTo>
                  <a:pt x="124" y="291"/>
                </a:lnTo>
                <a:close/>
                <a:moveTo>
                  <a:pt x="124" y="253"/>
                </a:moveTo>
                <a:lnTo>
                  <a:pt x="105" y="253"/>
                </a:lnTo>
                <a:lnTo>
                  <a:pt x="105" y="228"/>
                </a:lnTo>
                <a:lnTo>
                  <a:pt x="124" y="228"/>
                </a:lnTo>
                <a:lnTo>
                  <a:pt x="124" y="253"/>
                </a:lnTo>
                <a:close/>
                <a:moveTo>
                  <a:pt x="124" y="215"/>
                </a:moveTo>
                <a:lnTo>
                  <a:pt x="105" y="215"/>
                </a:lnTo>
                <a:lnTo>
                  <a:pt x="105" y="190"/>
                </a:lnTo>
                <a:lnTo>
                  <a:pt x="124" y="190"/>
                </a:lnTo>
                <a:lnTo>
                  <a:pt x="124" y="215"/>
                </a:lnTo>
                <a:close/>
                <a:moveTo>
                  <a:pt x="124" y="177"/>
                </a:moveTo>
                <a:lnTo>
                  <a:pt x="105" y="177"/>
                </a:lnTo>
                <a:lnTo>
                  <a:pt x="105" y="152"/>
                </a:lnTo>
                <a:lnTo>
                  <a:pt x="124" y="152"/>
                </a:lnTo>
                <a:lnTo>
                  <a:pt x="124" y="177"/>
                </a:lnTo>
                <a:close/>
                <a:moveTo>
                  <a:pt x="124" y="137"/>
                </a:moveTo>
                <a:lnTo>
                  <a:pt x="105" y="137"/>
                </a:lnTo>
                <a:lnTo>
                  <a:pt x="105" y="114"/>
                </a:lnTo>
                <a:lnTo>
                  <a:pt x="124" y="114"/>
                </a:lnTo>
                <a:lnTo>
                  <a:pt x="124" y="137"/>
                </a:lnTo>
                <a:close/>
                <a:moveTo>
                  <a:pt x="124" y="99"/>
                </a:moveTo>
                <a:lnTo>
                  <a:pt x="105" y="99"/>
                </a:lnTo>
                <a:lnTo>
                  <a:pt x="105" y="76"/>
                </a:lnTo>
                <a:lnTo>
                  <a:pt x="124" y="76"/>
                </a:lnTo>
                <a:lnTo>
                  <a:pt x="124" y="99"/>
                </a:lnTo>
                <a:close/>
                <a:moveTo>
                  <a:pt x="124" y="61"/>
                </a:moveTo>
                <a:lnTo>
                  <a:pt x="105" y="61"/>
                </a:lnTo>
                <a:lnTo>
                  <a:pt x="105" y="36"/>
                </a:lnTo>
                <a:lnTo>
                  <a:pt x="124" y="36"/>
                </a:lnTo>
                <a:lnTo>
                  <a:pt x="124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74"/>
          <p:cNvSpPr>
            <a:spLocks noChangeAspect="1" noEditPoints="1"/>
          </p:cNvSpPr>
          <p:nvPr/>
        </p:nvSpPr>
        <p:spPr bwMode="auto">
          <a:xfrm flipH="1">
            <a:off x="2021790" y="3789853"/>
            <a:ext cx="518617" cy="1782725"/>
          </a:xfrm>
          <a:custGeom>
            <a:avLst/>
            <a:gdLst>
              <a:gd name="T0" fmla="*/ 149 w 159"/>
              <a:gd name="T1" fmla="*/ 24 h 394"/>
              <a:gd name="T2" fmla="*/ 103 w 159"/>
              <a:gd name="T3" fmla="*/ 0 h 394"/>
              <a:gd name="T4" fmla="*/ 10 w 159"/>
              <a:gd name="T5" fmla="*/ 11 h 394"/>
              <a:gd name="T6" fmla="*/ 15 w 159"/>
              <a:gd name="T7" fmla="*/ 367 h 394"/>
              <a:gd name="T8" fmla="*/ 159 w 159"/>
              <a:gd name="T9" fmla="*/ 394 h 394"/>
              <a:gd name="T10" fmla="*/ 57 w 159"/>
              <a:gd name="T11" fmla="*/ 367 h 394"/>
              <a:gd name="T12" fmla="*/ 57 w 159"/>
              <a:gd name="T13" fmla="*/ 344 h 394"/>
              <a:gd name="T14" fmla="*/ 36 w 159"/>
              <a:gd name="T15" fmla="*/ 329 h 394"/>
              <a:gd name="T16" fmla="*/ 57 w 159"/>
              <a:gd name="T17" fmla="*/ 329 h 394"/>
              <a:gd name="T18" fmla="*/ 36 w 159"/>
              <a:gd name="T19" fmla="*/ 268 h 394"/>
              <a:gd name="T20" fmla="*/ 57 w 159"/>
              <a:gd name="T21" fmla="*/ 253 h 394"/>
              <a:gd name="T22" fmla="*/ 57 w 159"/>
              <a:gd name="T23" fmla="*/ 228 h 394"/>
              <a:gd name="T24" fmla="*/ 36 w 159"/>
              <a:gd name="T25" fmla="*/ 215 h 394"/>
              <a:gd name="T26" fmla="*/ 57 w 159"/>
              <a:gd name="T27" fmla="*/ 215 h 394"/>
              <a:gd name="T28" fmla="*/ 36 w 159"/>
              <a:gd name="T29" fmla="*/ 152 h 394"/>
              <a:gd name="T30" fmla="*/ 57 w 159"/>
              <a:gd name="T31" fmla="*/ 137 h 394"/>
              <a:gd name="T32" fmla="*/ 57 w 159"/>
              <a:gd name="T33" fmla="*/ 114 h 394"/>
              <a:gd name="T34" fmla="*/ 36 w 159"/>
              <a:gd name="T35" fmla="*/ 99 h 394"/>
              <a:gd name="T36" fmla="*/ 57 w 159"/>
              <a:gd name="T37" fmla="*/ 99 h 394"/>
              <a:gd name="T38" fmla="*/ 36 w 159"/>
              <a:gd name="T39" fmla="*/ 36 h 394"/>
              <a:gd name="T40" fmla="*/ 90 w 159"/>
              <a:gd name="T41" fmla="*/ 367 h 394"/>
              <a:gd name="T42" fmla="*/ 90 w 159"/>
              <a:gd name="T43" fmla="*/ 344 h 394"/>
              <a:gd name="T44" fmla="*/ 69 w 159"/>
              <a:gd name="T45" fmla="*/ 329 h 394"/>
              <a:gd name="T46" fmla="*/ 90 w 159"/>
              <a:gd name="T47" fmla="*/ 329 h 394"/>
              <a:gd name="T48" fmla="*/ 69 w 159"/>
              <a:gd name="T49" fmla="*/ 268 h 394"/>
              <a:gd name="T50" fmla="*/ 90 w 159"/>
              <a:gd name="T51" fmla="*/ 253 h 394"/>
              <a:gd name="T52" fmla="*/ 90 w 159"/>
              <a:gd name="T53" fmla="*/ 228 h 394"/>
              <a:gd name="T54" fmla="*/ 69 w 159"/>
              <a:gd name="T55" fmla="*/ 215 h 394"/>
              <a:gd name="T56" fmla="*/ 90 w 159"/>
              <a:gd name="T57" fmla="*/ 215 h 394"/>
              <a:gd name="T58" fmla="*/ 69 w 159"/>
              <a:gd name="T59" fmla="*/ 152 h 394"/>
              <a:gd name="T60" fmla="*/ 90 w 159"/>
              <a:gd name="T61" fmla="*/ 137 h 394"/>
              <a:gd name="T62" fmla="*/ 90 w 159"/>
              <a:gd name="T63" fmla="*/ 114 h 394"/>
              <a:gd name="T64" fmla="*/ 69 w 159"/>
              <a:gd name="T65" fmla="*/ 99 h 394"/>
              <a:gd name="T66" fmla="*/ 90 w 159"/>
              <a:gd name="T67" fmla="*/ 99 h 394"/>
              <a:gd name="T68" fmla="*/ 69 w 159"/>
              <a:gd name="T69" fmla="*/ 36 h 394"/>
              <a:gd name="T70" fmla="*/ 124 w 159"/>
              <a:gd name="T71" fmla="*/ 367 h 394"/>
              <a:gd name="T72" fmla="*/ 124 w 159"/>
              <a:gd name="T73" fmla="*/ 344 h 394"/>
              <a:gd name="T74" fmla="*/ 105 w 159"/>
              <a:gd name="T75" fmla="*/ 329 h 394"/>
              <a:gd name="T76" fmla="*/ 124 w 159"/>
              <a:gd name="T77" fmla="*/ 329 h 394"/>
              <a:gd name="T78" fmla="*/ 105 w 159"/>
              <a:gd name="T79" fmla="*/ 268 h 394"/>
              <a:gd name="T80" fmla="*/ 124 w 159"/>
              <a:gd name="T81" fmla="*/ 253 h 394"/>
              <a:gd name="T82" fmla="*/ 124 w 159"/>
              <a:gd name="T83" fmla="*/ 228 h 394"/>
              <a:gd name="T84" fmla="*/ 105 w 159"/>
              <a:gd name="T85" fmla="*/ 215 h 394"/>
              <a:gd name="T86" fmla="*/ 124 w 159"/>
              <a:gd name="T87" fmla="*/ 215 h 394"/>
              <a:gd name="T88" fmla="*/ 105 w 159"/>
              <a:gd name="T89" fmla="*/ 152 h 394"/>
              <a:gd name="T90" fmla="*/ 124 w 159"/>
              <a:gd name="T91" fmla="*/ 137 h 394"/>
              <a:gd name="T92" fmla="*/ 124 w 159"/>
              <a:gd name="T93" fmla="*/ 114 h 394"/>
              <a:gd name="T94" fmla="*/ 105 w 159"/>
              <a:gd name="T95" fmla="*/ 99 h 394"/>
              <a:gd name="T96" fmla="*/ 124 w 159"/>
              <a:gd name="T97" fmla="*/ 99 h 394"/>
              <a:gd name="T98" fmla="*/ 105 w 159"/>
              <a:gd name="T99" fmla="*/ 3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9" h="394">
                <a:moveTo>
                  <a:pt x="147" y="367"/>
                </a:moveTo>
                <a:lnTo>
                  <a:pt x="147" y="24"/>
                </a:lnTo>
                <a:lnTo>
                  <a:pt x="149" y="24"/>
                </a:lnTo>
                <a:lnTo>
                  <a:pt x="149" y="11"/>
                </a:lnTo>
                <a:lnTo>
                  <a:pt x="103" y="11"/>
                </a:lnTo>
                <a:lnTo>
                  <a:pt x="103" y="0"/>
                </a:lnTo>
                <a:lnTo>
                  <a:pt x="31" y="0"/>
                </a:lnTo>
                <a:lnTo>
                  <a:pt x="31" y="11"/>
                </a:lnTo>
                <a:lnTo>
                  <a:pt x="10" y="11"/>
                </a:lnTo>
                <a:lnTo>
                  <a:pt x="10" y="24"/>
                </a:lnTo>
                <a:lnTo>
                  <a:pt x="15" y="24"/>
                </a:lnTo>
                <a:lnTo>
                  <a:pt x="15" y="367"/>
                </a:lnTo>
                <a:lnTo>
                  <a:pt x="0" y="367"/>
                </a:lnTo>
                <a:lnTo>
                  <a:pt x="0" y="394"/>
                </a:lnTo>
                <a:lnTo>
                  <a:pt x="159" y="394"/>
                </a:lnTo>
                <a:lnTo>
                  <a:pt x="159" y="367"/>
                </a:lnTo>
                <a:lnTo>
                  <a:pt x="147" y="367"/>
                </a:lnTo>
                <a:close/>
                <a:moveTo>
                  <a:pt x="57" y="367"/>
                </a:moveTo>
                <a:lnTo>
                  <a:pt x="36" y="367"/>
                </a:lnTo>
                <a:lnTo>
                  <a:pt x="36" y="344"/>
                </a:lnTo>
                <a:lnTo>
                  <a:pt x="57" y="344"/>
                </a:lnTo>
                <a:lnTo>
                  <a:pt x="57" y="367"/>
                </a:lnTo>
                <a:close/>
                <a:moveTo>
                  <a:pt x="57" y="329"/>
                </a:moveTo>
                <a:lnTo>
                  <a:pt x="36" y="329"/>
                </a:lnTo>
                <a:lnTo>
                  <a:pt x="36" y="306"/>
                </a:lnTo>
                <a:lnTo>
                  <a:pt x="57" y="306"/>
                </a:lnTo>
                <a:lnTo>
                  <a:pt x="57" y="329"/>
                </a:lnTo>
                <a:close/>
                <a:moveTo>
                  <a:pt x="57" y="291"/>
                </a:moveTo>
                <a:lnTo>
                  <a:pt x="36" y="291"/>
                </a:lnTo>
                <a:lnTo>
                  <a:pt x="36" y="268"/>
                </a:lnTo>
                <a:lnTo>
                  <a:pt x="57" y="268"/>
                </a:lnTo>
                <a:lnTo>
                  <a:pt x="57" y="291"/>
                </a:lnTo>
                <a:close/>
                <a:moveTo>
                  <a:pt x="57" y="253"/>
                </a:moveTo>
                <a:lnTo>
                  <a:pt x="36" y="253"/>
                </a:lnTo>
                <a:lnTo>
                  <a:pt x="36" y="228"/>
                </a:lnTo>
                <a:lnTo>
                  <a:pt x="57" y="228"/>
                </a:lnTo>
                <a:lnTo>
                  <a:pt x="57" y="253"/>
                </a:lnTo>
                <a:close/>
                <a:moveTo>
                  <a:pt x="57" y="215"/>
                </a:moveTo>
                <a:lnTo>
                  <a:pt x="36" y="215"/>
                </a:lnTo>
                <a:lnTo>
                  <a:pt x="36" y="190"/>
                </a:lnTo>
                <a:lnTo>
                  <a:pt x="57" y="190"/>
                </a:lnTo>
                <a:lnTo>
                  <a:pt x="57" y="215"/>
                </a:lnTo>
                <a:close/>
                <a:moveTo>
                  <a:pt x="57" y="177"/>
                </a:moveTo>
                <a:lnTo>
                  <a:pt x="36" y="177"/>
                </a:lnTo>
                <a:lnTo>
                  <a:pt x="36" y="152"/>
                </a:lnTo>
                <a:lnTo>
                  <a:pt x="57" y="152"/>
                </a:lnTo>
                <a:lnTo>
                  <a:pt x="57" y="177"/>
                </a:lnTo>
                <a:close/>
                <a:moveTo>
                  <a:pt x="57" y="137"/>
                </a:moveTo>
                <a:lnTo>
                  <a:pt x="36" y="137"/>
                </a:lnTo>
                <a:lnTo>
                  <a:pt x="36" y="114"/>
                </a:lnTo>
                <a:lnTo>
                  <a:pt x="57" y="114"/>
                </a:lnTo>
                <a:lnTo>
                  <a:pt x="57" y="137"/>
                </a:lnTo>
                <a:close/>
                <a:moveTo>
                  <a:pt x="57" y="99"/>
                </a:moveTo>
                <a:lnTo>
                  <a:pt x="36" y="99"/>
                </a:lnTo>
                <a:lnTo>
                  <a:pt x="36" y="76"/>
                </a:lnTo>
                <a:lnTo>
                  <a:pt x="57" y="76"/>
                </a:lnTo>
                <a:lnTo>
                  <a:pt x="57" y="99"/>
                </a:lnTo>
                <a:close/>
                <a:moveTo>
                  <a:pt x="57" y="61"/>
                </a:moveTo>
                <a:lnTo>
                  <a:pt x="36" y="61"/>
                </a:lnTo>
                <a:lnTo>
                  <a:pt x="36" y="36"/>
                </a:lnTo>
                <a:lnTo>
                  <a:pt x="57" y="36"/>
                </a:lnTo>
                <a:lnTo>
                  <a:pt x="57" y="61"/>
                </a:lnTo>
                <a:close/>
                <a:moveTo>
                  <a:pt x="90" y="367"/>
                </a:moveTo>
                <a:lnTo>
                  <a:pt x="69" y="367"/>
                </a:lnTo>
                <a:lnTo>
                  <a:pt x="69" y="344"/>
                </a:lnTo>
                <a:lnTo>
                  <a:pt x="90" y="344"/>
                </a:lnTo>
                <a:lnTo>
                  <a:pt x="90" y="367"/>
                </a:lnTo>
                <a:close/>
                <a:moveTo>
                  <a:pt x="90" y="329"/>
                </a:moveTo>
                <a:lnTo>
                  <a:pt x="69" y="329"/>
                </a:lnTo>
                <a:lnTo>
                  <a:pt x="69" y="306"/>
                </a:lnTo>
                <a:lnTo>
                  <a:pt x="90" y="306"/>
                </a:lnTo>
                <a:lnTo>
                  <a:pt x="90" y="329"/>
                </a:lnTo>
                <a:close/>
                <a:moveTo>
                  <a:pt x="90" y="291"/>
                </a:moveTo>
                <a:lnTo>
                  <a:pt x="69" y="291"/>
                </a:lnTo>
                <a:lnTo>
                  <a:pt x="69" y="268"/>
                </a:lnTo>
                <a:lnTo>
                  <a:pt x="90" y="268"/>
                </a:lnTo>
                <a:lnTo>
                  <a:pt x="90" y="291"/>
                </a:lnTo>
                <a:close/>
                <a:moveTo>
                  <a:pt x="90" y="253"/>
                </a:moveTo>
                <a:lnTo>
                  <a:pt x="69" y="253"/>
                </a:lnTo>
                <a:lnTo>
                  <a:pt x="69" y="228"/>
                </a:lnTo>
                <a:lnTo>
                  <a:pt x="90" y="228"/>
                </a:lnTo>
                <a:lnTo>
                  <a:pt x="90" y="253"/>
                </a:lnTo>
                <a:close/>
                <a:moveTo>
                  <a:pt x="90" y="215"/>
                </a:moveTo>
                <a:lnTo>
                  <a:pt x="69" y="215"/>
                </a:lnTo>
                <a:lnTo>
                  <a:pt x="69" y="190"/>
                </a:lnTo>
                <a:lnTo>
                  <a:pt x="90" y="190"/>
                </a:lnTo>
                <a:lnTo>
                  <a:pt x="90" y="215"/>
                </a:lnTo>
                <a:close/>
                <a:moveTo>
                  <a:pt x="90" y="177"/>
                </a:moveTo>
                <a:lnTo>
                  <a:pt x="69" y="177"/>
                </a:lnTo>
                <a:lnTo>
                  <a:pt x="69" y="152"/>
                </a:lnTo>
                <a:lnTo>
                  <a:pt x="90" y="152"/>
                </a:lnTo>
                <a:lnTo>
                  <a:pt x="90" y="177"/>
                </a:lnTo>
                <a:close/>
                <a:moveTo>
                  <a:pt x="90" y="137"/>
                </a:moveTo>
                <a:lnTo>
                  <a:pt x="69" y="137"/>
                </a:lnTo>
                <a:lnTo>
                  <a:pt x="69" y="114"/>
                </a:lnTo>
                <a:lnTo>
                  <a:pt x="90" y="114"/>
                </a:lnTo>
                <a:lnTo>
                  <a:pt x="90" y="137"/>
                </a:lnTo>
                <a:close/>
                <a:moveTo>
                  <a:pt x="90" y="99"/>
                </a:moveTo>
                <a:lnTo>
                  <a:pt x="69" y="99"/>
                </a:lnTo>
                <a:lnTo>
                  <a:pt x="69" y="76"/>
                </a:lnTo>
                <a:lnTo>
                  <a:pt x="90" y="76"/>
                </a:lnTo>
                <a:lnTo>
                  <a:pt x="90" y="99"/>
                </a:lnTo>
                <a:close/>
                <a:moveTo>
                  <a:pt x="90" y="61"/>
                </a:moveTo>
                <a:lnTo>
                  <a:pt x="69" y="61"/>
                </a:lnTo>
                <a:lnTo>
                  <a:pt x="69" y="36"/>
                </a:lnTo>
                <a:lnTo>
                  <a:pt x="90" y="36"/>
                </a:lnTo>
                <a:lnTo>
                  <a:pt x="90" y="61"/>
                </a:lnTo>
                <a:close/>
                <a:moveTo>
                  <a:pt x="124" y="367"/>
                </a:moveTo>
                <a:lnTo>
                  <a:pt x="105" y="367"/>
                </a:lnTo>
                <a:lnTo>
                  <a:pt x="105" y="344"/>
                </a:lnTo>
                <a:lnTo>
                  <a:pt x="124" y="344"/>
                </a:lnTo>
                <a:lnTo>
                  <a:pt x="124" y="367"/>
                </a:lnTo>
                <a:close/>
                <a:moveTo>
                  <a:pt x="124" y="329"/>
                </a:moveTo>
                <a:lnTo>
                  <a:pt x="105" y="329"/>
                </a:lnTo>
                <a:lnTo>
                  <a:pt x="105" y="306"/>
                </a:lnTo>
                <a:lnTo>
                  <a:pt x="124" y="306"/>
                </a:lnTo>
                <a:lnTo>
                  <a:pt x="124" y="329"/>
                </a:lnTo>
                <a:close/>
                <a:moveTo>
                  <a:pt x="124" y="291"/>
                </a:moveTo>
                <a:lnTo>
                  <a:pt x="105" y="291"/>
                </a:lnTo>
                <a:lnTo>
                  <a:pt x="105" y="268"/>
                </a:lnTo>
                <a:lnTo>
                  <a:pt x="124" y="268"/>
                </a:lnTo>
                <a:lnTo>
                  <a:pt x="124" y="291"/>
                </a:lnTo>
                <a:close/>
                <a:moveTo>
                  <a:pt x="124" y="253"/>
                </a:moveTo>
                <a:lnTo>
                  <a:pt x="105" y="253"/>
                </a:lnTo>
                <a:lnTo>
                  <a:pt x="105" y="228"/>
                </a:lnTo>
                <a:lnTo>
                  <a:pt x="124" y="228"/>
                </a:lnTo>
                <a:lnTo>
                  <a:pt x="124" y="253"/>
                </a:lnTo>
                <a:close/>
                <a:moveTo>
                  <a:pt x="124" y="215"/>
                </a:moveTo>
                <a:lnTo>
                  <a:pt x="105" y="215"/>
                </a:lnTo>
                <a:lnTo>
                  <a:pt x="105" y="190"/>
                </a:lnTo>
                <a:lnTo>
                  <a:pt x="124" y="190"/>
                </a:lnTo>
                <a:lnTo>
                  <a:pt x="124" y="215"/>
                </a:lnTo>
                <a:close/>
                <a:moveTo>
                  <a:pt x="124" y="177"/>
                </a:moveTo>
                <a:lnTo>
                  <a:pt x="105" y="177"/>
                </a:lnTo>
                <a:lnTo>
                  <a:pt x="105" y="152"/>
                </a:lnTo>
                <a:lnTo>
                  <a:pt x="124" y="152"/>
                </a:lnTo>
                <a:lnTo>
                  <a:pt x="124" y="177"/>
                </a:lnTo>
                <a:close/>
                <a:moveTo>
                  <a:pt x="124" y="137"/>
                </a:moveTo>
                <a:lnTo>
                  <a:pt x="105" y="137"/>
                </a:lnTo>
                <a:lnTo>
                  <a:pt x="105" y="114"/>
                </a:lnTo>
                <a:lnTo>
                  <a:pt x="124" y="114"/>
                </a:lnTo>
                <a:lnTo>
                  <a:pt x="124" y="137"/>
                </a:lnTo>
                <a:close/>
                <a:moveTo>
                  <a:pt x="124" y="99"/>
                </a:moveTo>
                <a:lnTo>
                  <a:pt x="105" y="99"/>
                </a:lnTo>
                <a:lnTo>
                  <a:pt x="105" y="76"/>
                </a:lnTo>
                <a:lnTo>
                  <a:pt x="124" y="76"/>
                </a:lnTo>
                <a:lnTo>
                  <a:pt x="124" y="99"/>
                </a:lnTo>
                <a:close/>
                <a:moveTo>
                  <a:pt x="124" y="61"/>
                </a:moveTo>
                <a:lnTo>
                  <a:pt x="105" y="61"/>
                </a:lnTo>
                <a:lnTo>
                  <a:pt x="105" y="36"/>
                </a:lnTo>
                <a:lnTo>
                  <a:pt x="124" y="36"/>
                </a:lnTo>
                <a:lnTo>
                  <a:pt x="124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7"/>
          <p:cNvSpPr>
            <a:spLocks noChangeAspect="1"/>
          </p:cNvSpPr>
          <p:nvPr/>
        </p:nvSpPr>
        <p:spPr bwMode="auto">
          <a:xfrm>
            <a:off x="1146581" y="4613282"/>
            <a:ext cx="769714" cy="944084"/>
          </a:xfrm>
          <a:custGeom>
            <a:avLst/>
            <a:gdLst>
              <a:gd name="T0" fmla="*/ 163 w 166"/>
              <a:gd name="T1" fmla="*/ 77 h 147"/>
              <a:gd name="T2" fmla="*/ 90 w 166"/>
              <a:gd name="T3" fmla="*/ 4 h 147"/>
              <a:gd name="T4" fmla="*/ 76 w 166"/>
              <a:gd name="T5" fmla="*/ 4 h 147"/>
              <a:gd name="T6" fmla="*/ 4 w 166"/>
              <a:gd name="T7" fmla="*/ 77 h 147"/>
              <a:gd name="T8" fmla="*/ 7 w 166"/>
              <a:gd name="T9" fmla="*/ 84 h 147"/>
              <a:gd name="T10" fmla="*/ 22 w 166"/>
              <a:gd name="T11" fmla="*/ 84 h 147"/>
              <a:gd name="T12" fmla="*/ 22 w 166"/>
              <a:gd name="T13" fmla="*/ 140 h 147"/>
              <a:gd name="T14" fmla="*/ 29 w 166"/>
              <a:gd name="T15" fmla="*/ 147 h 147"/>
              <a:gd name="T16" fmla="*/ 65 w 166"/>
              <a:gd name="T17" fmla="*/ 147 h 147"/>
              <a:gd name="T18" fmla="*/ 65 w 166"/>
              <a:gd name="T19" fmla="*/ 91 h 147"/>
              <a:gd name="T20" fmla="*/ 102 w 166"/>
              <a:gd name="T21" fmla="*/ 91 h 147"/>
              <a:gd name="T22" fmla="*/ 102 w 166"/>
              <a:gd name="T23" fmla="*/ 147 h 147"/>
              <a:gd name="T24" fmla="*/ 139 w 166"/>
              <a:gd name="T25" fmla="*/ 147 h 147"/>
              <a:gd name="T26" fmla="*/ 144 w 166"/>
              <a:gd name="T27" fmla="*/ 140 h 147"/>
              <a:gd name="T28" fmla="*/ 144 w 166"/>
              <a:gd name="T29" fmla="*/ 84 h 147"/>
              <a:gd name="T30" fmla="*/ 160 w 166"/>
              <a:gd name="T31" fmla="*/ 84 h 147"/>
              <a:gd name="T32" fmla="*/ 163 w 166"/>
              <a:gd name="T33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47">
                <a:moveTo>
                  <a:pt x="163" y="77"/>
                </a:moveTo>
                <a:cubicBezTo>
                  <a:pt x="90" y="4"/>
                  <a:pt x="90" y="4"/>
                  <a:pt x="90" y="4"/>
                </a:cubicBezTo>
                <a:cubicBezTo>
                  <a:pt x="86" y="0"/>
                  <a:pt x="80" y="0"/>
                  <a:pt x="76" y="4"/>
                </a:cubicBezTo>
                <a:cubicBezTo>
                  <a:pt x="4" y="77"/>
                  <a:pt x="4" y="77"/>
                  <a:pt x="4" y="77"/>
                </a:cubicBezTo>
                <a:cubicBezTo>
                  <a:pt x="0" y="81"/>
                  <a:pt x="1" y="84"/>
                  <a:pt x="7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2" y="144"/>
                  <a:pt x="22" y="147"/>
                  <a:pt x="29" y="147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5" y="91"/>
                  <a:pt x="65" y="91"/>
                  <a:pt x="65" y="91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39" y="147"/>
                  <a:pt x="139" y="147"/>
                  <a:pt x="139" y="147"/>
                </a:cubicBezTo>
                <a:cubicBezTo>
                  <a:pt x="144" y="147"/>
                  <a:pt x="144" y="144"/>
                  <a:pt x="144" y="140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5" y="84"/>
                  <a:pt x="166" y="81"/>
                  <a:pt x="163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gray">
          <a:xfrm>
            <a:off x="838200" y="2563368"/>
            <a:ext cx="7477738" cy="2999232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factors correlate with a seller's listed price for online housing listings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4472"/>
            <a:ext cx="8343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Washington D.C. tri-state area has myriad housing and apartment rental options. To aid my own apartment search – which lacked sufficient criteria to compare apartments - I conducted an analysis of the housing rental market for my final project in General Assembly’s Data Science course.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iBar:31/270"/>
          <p:cNvCxnSpPr/>
          <p:nvPr/>
        </p:nvCxnSpPr>
        <p:spPr>
          <a:xfrm>
            <a:off x="400051" y="2667000"/>
            <a:ext cx="8330184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P_229"/>
          <p:cNvSpPr txBox="1">
            <a:spLocks/>
          </p:cNvSpPr>
          <p:nvPr/>
        </p:nvSpPr>
        <p:spPr bwMode="gray">
          <a:xfrm>
            <a:off x="860796" y="1099182"/>
            <a:ext cx="8328598" cy="587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gray">
          <a:xfrm>
            <a:off x="304800" y="6477000"/>
            <a:ext cx="10668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92844" y="5912207"/>
            <a:ext cx="1713810" cy="937084"/>
            <a:chOff x="5769507" y="6463251"/>
            <a:chExt cx="1001487" cy="394749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6299508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645 w 1052"/>
                <a:gd name="T49" fmla="*/ 587 h 875"/>
                <a:gd name="T50" fmla="*/ 420 w 1052"/>
                <a:gd name="T51" fmla="*/ 587 h 875"/>
                <a:gd name="T52" fmla="*/ 420 w 1052"/>
                <a:gd name="T53" fmla="*/ 874 h 875"/>
                <a:gd name="T54" fmla="*/ 196 w 1052"/>
                <a:gd name="T55" fmla="*/ 874 h 875"/>
                <a:gd name="T56" fmla="*/ 171 w 1052"/>
                <a:gd name="T57" fmla="*/ 849 h 875"/>
                <a:gd name="T58" fmla="*/ 171 w 1052"/>
                <a:gd name="T59" fmla="*/ 446 h 875"/>
                <a:gd name="T60" fmla="*/ 191 w 1052"/>
                <a:gd name="T61" fmla="*/ 406 h 875"/>
                <a:gd name="T62" fmla="*/ 526 w 1052"/>
                <a:gd name="T63" fmla="*/ 176 h 875"/>
                <a:gd name="T64" fmla="*/ 859 w 1052"/>
                <a:gd name="T65" fmla="*/ 406 h 875"/>
                <a:gd name="T66" fmla="*/ 879 w 1052"/>
                <a:gd name="T67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645" y="587"/>
                  </a:lnTo>
                  <a:lnTo>
                    <a:pt x="420" y="587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5769507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420 w 1052"/>
                <a:gd name="T49" fmla="*/ 874 h 875"/>
                <a:gd name="T50" fmla="*/ 196 w 1052"/>
                <a:gd name="T51" fmla="*/ 874 h 875"/>
                <a:gd name="T52" fmla="*/ 171 w 1052"/>
                <a:gd name="T53" fmla="*/ 849 h 875"/>
                <a:gd name="T54" fmla="*/ 171 w 1052"/>
                <a:gd name="T55" fmla="*/ 446 h 875"/>
                <a:gd name="T56" fmla="*/ 191 w 1052"/>
                <a:gd name="T57" fmla="*/ 406 h 875"/>
                <a:gd name="T58" fmla="*/ 526 w 1052"/>
                <a:gd name="T59" fmla="*/ 176 h 875"/>
                <a:gd name="T60" fmla="*/ 859 w 1052"/>
                <a:gd name="T61" fmla="*/ 406 h 875"/>
                <a:gd name="T62" fmla="*/ 879 w 1052"/>
                <a:gd name="T63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Freeform 7"/>
          <p:cNvSpPr>
            <a:spLocks noChangeAspect="1"/>
          </p:cNvSpPr>
          <p:nvPr/>
        </p:nvSpPr>
        <p:spPr bwMode="auto">
          <a:xfrm>
            <a:off x="3842176" y="5905207"/>
            <a:ext cx="769714" cy="944084"/>
          </a:xfrm>
          <a:custGeom>
            <a:avLst/>
            <a:gdLst>
              <a:gd name="T0" fmla="*/ 163 w 166"/>
              <a:gd name="T1" fmla="*/ 77 h 147"/>
              <a:gd name="T2" fmla="*/ 90 w 166"/>
              <a:gd name="T3" fmla="*/ 4 h 147"/>
              <a:gd name="T4" fmla="*/ 76 w 166"/>
              <a:gd name="T5" fmla="*/ 4 h 147"/>
              <a:gd name="T6" fmla="*/ 4 w 166"/>
              <a:gd name="T7" fmla="*/ 77 h 147"/>
              <a:gd name="T8" fmla="*/ 7 w 166"/>
              <a:gd name="T9" fmla="*/ 84 h 147"/>
              <a:gd name="T10" fmla="*/ 22 w 166"/>
              <a:gd name="T11" fmla="*/ 84 h 147"/>
              <a:gd name="T12" fmla="*/ 22 w 166"/>
              <a:gd name="T13" fmla="*/ 140 h 147"/>
              <a:gd name="T14" fmla="*/ 29 w 166"/>
              <a:gd name="T15" fmla="*/ 147 h 147"/>
              <a:gd name="T16" fmla="*/ 65 w 166"/>
              <a:gd name="T17" fmla="*/ 147 h 147"/>
              <a:gd name="T18" fmla="*/ 65 w 166"/>
              <a:gd name="T19" fmla="*/ 91 h 147"/>
              <a:gd name="T20" fmla="*/ 102 w 166"/>
              <a:gd name="T21" fmla="*/ 91 h 147"/>
              <a:gd name="T22" fmla="*/ 102 w 166"/>
              <a:gd name="T23" fmla="*/ 147 h 147"/>
              <a:gd name="T24" fmla="*/ 139 w 166"/>
              <a:gd name="T25" fmla="*/ 147 h 147"/>
              <a:gd name="T26" fmla="*/ 144 w 166"/>
              <a:gd name="T27" fmla="*/ 140 h 147"/>
              <a:gd name="T28" fmla="*/ 144 w 166"/>
              <a:gd name="T29" fmla="*/ 84 h 147"/>
              <a:gd name="T30" fmla="*/ 160 w 166"/>
              <a:gd name="T31" fmla="*/ 84 h 147"/>
              <a:gd name="T32" fmla="*/ 163 w 166"/>
              <a:gd name="T33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47">
                <a:moveTo>
                  <a:pt x="163" y="77"/>
                </a:moveTo>
                <a:cubicBezTo>
                  <a:pt x="90" y="4"/>
                  <a:pt x="90" y="4"/>
                  <a:pt x="90" y="4"/>
                </a:cubicBezTo>
                <a:cubicBezTo>
                  <a:pt x="86" y="0"/>
                  <a:pt x="80" y="0"/>
                  <a:pt x="76" y="4"/>
                </a:cubicBezTo>
                <a:cubicBezTo>
                  <a:pt x="4" y="77"/>
                  <a:pt x="4" y="77"/>
                  <a:pt x="4" y="77"/>
                </a:cubicBezTo>
                <a:cubicBezTo>
                  <a:pt x="0" y="81"/>
                  <a:pt x="1" y="84"/>
                  <a:pt x="7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2" y="144"/>
                  <a:pt x="22" y="147"/>
                  <a:pt x="29" y="147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5" y="91"/>
                  <a:pt x="65" y="91"/>
                  <a:pt x="65" y="91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39" y="147"/>
                  <a:pt x="139" y="147"/>
                  <a:pt x="139" y="147"/>
                </a:cubicBezTo>
                <a:cubicBezTo>
                  <a:pt x="144" y="147"/>
                  <a:pt x="144" y="144"/>
                  <a:pt x="144" y="140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5" y="84"/>
                  <a:pt x="166" y="81"/>
                  <a:pt x="163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8"/>
          <p:cNvSpPr>
            <a:spLocks noChangeAspect="1"/>
          </p:cNvSpPr>
          <p:nvPr/>
        </p:nvSpPr>
        <p:spPr bwMode="auto">
          <a:xfrm>
            <a:off x="3030837" y="5889531"/>
            <a:ext cx="711205" cy="945739"/>
          </a:xfrm>
          <a:custGeom>
            <a:avLst/>
            <a:gdLst>
              <a:gd name="T0" fmla="*/ 133 w 147"/>
              <a:gd name="T1" fmla="*/ 141 h 141"/>
              <a:gd name="T2" fmla="*/ 137 w 147"/>
              <a:gd name="T3" fmla="*/ 136 h 141"/>
              <a:gd name="T4" fmla="*/ 137 w 147"/>
              <a:gd name="T5" fmla="*/ 46 h 141"/>
              <a:gd name="T6" fmla="*/ 144 w 147"/>
              <a:gd name="T7" fmla="*/ 46 h 141"/>
              <a:gd name="T8" fmla="*/ 145 w 147"/>
              <a:gd name="T9" fmla="*/ 43 h 141"/>
              <a:gd name="T10" fmla="*/ 125 w 147"/>
              <a:gd name="T11" fmla="*/ 30 h 141"/>
              <a:gd name="T12" fmla="*/ 125 w 147"/>
              <a:gd name="T13" fmla="*/ 12 h 141"/>
              <a:gd name="T14" fmla="*/ 123 w 147"/>
              <a:gd name="T15" fmla="*/ 10 h 141"/>
              <a:gd name="T16" fmla="*/ 114 w 147"/>
              <a:gd name="T17" fmla="*/ 10 h 141"/>
              <a:gd name="T18" fmla="*/ 112 w 147"/>
              <a:gd name="T19" fmla="*/ 12 h 141"/>
              <a:gd name="T20" fmla="*/ 112 w 147"/>
              <a:gd name="T21" fmla="*/ 22 h 141"/>
              <a:gd name="T22" fmla="*/ 80 w 147"/>
              <a:gd name="T23" fmla="*/ 1 h 141"/>
              <a:gd name="T24" fmla="*/ 74 w 147"/>
              <a:gd name="T25" fmla="*/ 1 h 141"/>
              <a:gd name="T26" fmla="*/ 2 w 147"/>
              <a:gd name="T27" fmla="*/ 43 h 141"/>
              <a:gd name="T28" fmla="*/ 3 w 147"/>
              <a:gd name="T29" fmla="*/ 46 h 141"/>
              <a:gd name="T30" fmla="*/ 10 w 147"/>
              <a:gd name="T31" fmla="*/ 46 h 141"/>
              <a:gd name="T32" fmla="*/ 10 w 147"/>
              <a:gd name="T33" fmla="*/ 136 h 141"/>
              <a:gd name="T34" fmla="*/ 14 w 147"/>
              <a:gd name="T35" fmla="*/ 141 h 141"/>
              <a:gd name="T36" fmla="*/ 133 w 147"/>
              <a:gd name="T37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7" h="141">
                <a:moveTo>
                  <a:pt x="133" y="141"/>
                </a:moveTo>
                <a:cubicBezTo>
                  <a:pt x="135" y="141"/>
                  <a:pt x="137" y="139"/>
                  <a:pt x="137" y="136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6" y="46"/>
                  <a:pt x="147" y="45"/>
                  <a:pt x="145" y="43"/>
                </a:cubicBezTo>
                <a:cubicBezTo>
                  <a:pt x="125" y="30"/>
                  <a:pt x="125" y="30"/>
                  <a:pt x="125" y="30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1"/>
                  <a:pt x="124" y="10"/>
                  <a:pt x="123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3" y="10"/>
                  <a:pt x="112" y="11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80" y="1"/>
                  <a:pt x="80" y="1"/>
                  <a:pt x="80" y="1"/>
                </a:cubicBezTo>
                <a:cubicBezTo>
                  <a:pt x="79" y="0"/>
                  <a:pt x="76" y="0"/>
                  <a:pt x="74" y="1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5"/>
                  <a:pt x="1" y="46"/>
                  <a:pt x="3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10" y="139"/>
                  <a:pt x="12" y="141"/>
                  <a:pt x="14" y="141"/>
                </a:cubicBezTo>
                <a:lnTo>
                  <a:pt x="133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73"/>
          <p:cNvSpPr>
            <a:spLocks noChangeAspect="1" noEditPoints="1"/>
          </p:cNvSpPr>
          <p:nvPr/>
        </p:nvSpPr>
        <p:spPr bwMode="auto">
          <a:xfrm>
            <a:off x="4712024" y="4531406"/>
            <a:ext cx="1180686" cy="2316598"/>
          </a:xfrm>
          <a:custGeom>
            <a:avLst/>
            <a:gdLst>
              <a:gd name="T0" fmla="*/ 207 w 222"/>
              <a:gd name="T1" fmla="*/ 156 h 314"/>
              <a:gd name="T2" fmla="*/ 214 w 222"/>
              <a:gd name="T3" fmla="*/ 144 h 314"/>
              <a:gd name="T4" fmla="*/ 147 w 222"/>
              <a:gd name="T5" fmla="*/ 13 h 314"/>
              <a:gd name="T6" fmla="*/ 153 w 222"/>
              <a:gd name="T7" fmla="*/ 0 h 314"/>
              <a:gd name="T8" fmla="*/ 8 w 222"/>
              <a:gd name="T9" fmla="*/ 13 h 314"/>
              <a:gd name="T10" fmla="*/ 14 w 222"/>
              <a:gd name="T11" fmla="*/ 287 h 314"/>
              <a:gd name="T12" fmla="*/ 0 w 222"/>
              <a:gd name="T13" fmla="*/ 314 h 314"/>
              <a:gd name="T14" fmla="*/ 222 w 222"/>
              <a:gd name="T15" fmla="*/ 287 h 314"/>
              <a:gd name="T16" fmla="*/ 69 w 222"/>
              <a:gd name="T17" fmla="*/ 276 h 314"/>
              <a:gd name="T18" fmla="*/ 42 w 222"/>
              <a:gd name="T19" fmla="*/ 236 h 314"/>
              <a:gd name="T20" fmla="*/ 69 w 222"/>
              <a:gd name="T21" fmla="*/ 276 h 314"/>
              <a:gd name="T22" fmla="*/ 42 w 222"/>
              <a:gd name="T23" fmla="*/ 211 h 314"/>
              <a:gd name="T24" fmla="*/ 69 w 222"/>
              <a:gd name="T25" fmla="*/ 171 h 314"/>
              <a:gd name="T26" fmla="*/ 69 w 222"/>
              <a:gd name="T27" fmla="*/ 144 h 314"/>
              <a:gd name="T28" fmla="*/ 42 w 222"/>
              <a:gd name="T29" fmla="*/ 104 h 314"/>
              <a:gd name="T30" fmla="*/ 69 w 222"/>
              <a:gd name="T31" fmla="*/ 144 h 314"/>
              <a:gd name="T32" fmla="*/ 42 w 222"/>
              <a:gd name="T33" fmla="*/ 78 h 314"/>
              <a:gd name="T34" fmla="*/ 69 w 222"/>
              <a:gd name="T35" fmla="*/ 38 h 314"/>
              <a:gd name="T36" fmla="*/ 119 w 222"/>
              <a:gd name="T37" fmla="*/ 287 h 314"/>
              <a:gd name="T38" fmla="*/ 90 w 222"/>
              <a:gd name="T39" fmla="*/ 236 h 314"/>
              <a:gd name="T40" fmla="*/ 119 w 222"/>
              <a:gd name="T41" fmla="*/ 287 h 314"/>
              <a:gd name="T42" fmla="*/ 90 w 222"/>
              <a:gd name="T43" fmla="*/ 211 h 314"/>
              <a:gd name="T44" fmla="*/ 119 w 222"/>
              <a:gd name="T45" fmla="*/ 171 h 314"/>
              <a:gd name="T46" fmla="*/ 119 w 222"/>
              <a:gd name="T47" fmla="*/ 144 h 314"/>
              <a:gd name="T48" fmla="*/ 90 w 222"/>
              <a:gd name="T49" fmla="*/ 104 h 314"/>
              <a:gd name="T50" fmla="*/ 119 w 222"/>
              <a:gd name="T51" fmla="*/ 144 h 314"/>
              <a:gd name="T52" fmla="*/ 90 w 222"/>
              <a:gd name="T53" fmla="*/ 78 h 314"/>
              <a:gd name="T54" fmla="*/ 119 w 222"/>
              <a:gd name="T55" fmla="*/ 38 h 314"/>
              <a:gd name="T56" fmla="*/ 189 w 222"/>
              <a:gd name="T57" fmla="*/ 276 h 314"/>
              <a:gd name="T58" fmla="*/ 159 w 222"/>
              <a:gd name="T59" fmla="*/ 236 h 314"/>
              <a:gd name="T60" fmla="*/ 189 w 222"/>
              <a:gd name="T61" fmla="*/ 276 h 314"/>
              <a:gd name="T62" fmla="*/ 159 w 222"/>
              <a:gd name="T63" fmla="*/ 211 h 314"/>
              <a:gd name="T64" fmla="*/ 189 w 222"/>
              <a:gd name="T65" fmla="*/ 17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" h="314">
                <a:moveTo>
                  <a:pt x="207" y="287"/>
                </a:moveTo>
                <a:lnTo>
                  <a:pt x="207" y="156"/>
                </a:lnTo>
                <a:lnTo>
                  <a:pt x="214" y="156"/>
                </a:lnTo>
                <a:lnTo>
                  <a:pt x="214" y="144"/>
                </a:lnTo>
                <a:lnTo>
                  <a:pt x="147" y="144"/>
                </a:lnTo>
                <a:lnTo>
                  <a:pt x="147" y="13"/>
                </a:lnTo>
                <a:lnTo>
                  <a:pt x="153" y="13"/>
                </a:lnTo>
                <a:lnTo>
                  <a:pt x="153" y="0"/>
                </a:lnTo>
                <a:lnTo>
                  <a:pt x="8" y="0"/>
                </a:lnTo>
                <a:lnTo>
                  <a:pt x="8" y="13"/>
                </a:lnTo>
                <a:lnTo>
                  <a:pt x="14" y="13"/>
                </a:lnTo>
                <a:lnTo>
                  <a:pt x="14" y="287"/>
                </a:lnTo>
                <a:lnTo>
                  <a:pt x="0" y="287"/>
                </a:lnTo>
                <a:lnTo>
                  <a:pt x="0" y="314"/>
                </a:lnTo>
                <a:lnTo>
                  <a:pt x="222" y="314"/>
                </a:lnTo>
                <a:lnTo>
                  <a:pt x="222" y="287"/>
                </a:lnTo>
                <a:lnTo>
                  <a:pt x="207" y="287"/>
                </a:lnTo>
                <a:close/>
                <a:moveTo>
                  <a:pt x="69" y="276"/>
                </a:moveTo>
                <a:lnTo>
                  <a:pt x="42" y="276"/>
                </a:lnTo>
                <a:lnTo>
                  <a:pt x="42" y="236"/>
                </a:lnTo>
                <a:lnTo>
                  <a:pt x="69" y="236"/>
                </a:lnTo>
                <a:lnTo>
                  <a:pt x="69" y="276"/>
                </a:lnTo>
                <a:close/>
                <a:moveTo>
                  <a:pt x="69" y="211"/>
                </a:moveTo>
                <a:lnTo>
                  <a:pt x="42" y="211"/>
                </a:lnTo>
                <a:lnTo>
                  <a:pt x="42" y="171"/>
                </a:lnTo>
                <a:lnTo>
                  <a:pt x="69" y="171"/>
                </a:lnTo>
                <a:lnTo>
                  <a:pt x="69" y="211"/>
                </a:lnTo>
                <a:close/>
                <a:moveTo>
                  <a:pt x="69" y="144"/>
                </a:moveTo>
                <a:lnTo>
                  <a:pt x="42" y="144"/>
                </a:lnTo>
                <a:lnTo>
                  <a:pt x="42" y="104"/>
                </a:lnTo>
                <a:lnTo>
                  <a:pt x="69" y="104"/>
                </a:lnTo>
                <a:lnTo>
                  <a:pt x="69" y="144"/>
                </a:lnTo>
                <a:close/>
                <a:moveTo>
                  <a:pt x="69" y="78"/>
                </a:moveTo>
                <a:lnTo>
                  <a:pt x="42" y="78"/>
                </a:lnTo>
                <a:lnTo>
                  <a:pt x="42" y="38"/>
                </a:lnTo>
                <a:lnTo>
                  <a:pt x="69" y="38"/>
                </a:lnTo>
                <a:lnTo>
                  <a:pt x="69" y="78"/>
                </a:lnTo>
                <a:close/>
                <a:moveTo>
                  <a:pt x="119" y="287"/>
                </a:moveTo>
                <a:lnTo>
                  <a:pt x="90" y="287"/>
                </a:lnTo>
                <a:lnTo>
                  <a:pt x="90" y="236"/>
                </a:lnTo>
                <a:lnTo>
                  <a:pt x="119" y="236"/>
                </a:lnTo>
                <a:lnTo>
                  <a:pt x="119" y="287"/>
                </a:lnTo>
                <a:close/>
                <a:moveTo>
                  <a:pt x="119" y="211"/>
                </a:moveTo>
                <a:lnTo>
                  <a:pt x="90" y="211"/>
                </a:lnTo>
                <a:lnTo>
                  <a:pt x="90" y="171"/>
                </a:lnTo>
                <a:lnTo>
                  <a:pt x="119" y="171"/>
                </a:lnTo>
                <a:lnTo>
                  <a:pt x="119" y="211"/>
                </a:lnTo>
                <a:close/>
                <a:moveTo>
                  <a:pt x="119" y="144"/>
                </a:moveTo>
                <a:lnTo>
                  <a:pt x="90" y="144"/>
                </a:lnTo>
                <a:lnTo>
                  <a:pt x="90" y="104"/>
                </a:lnTo>
                <a:lnTo>
                  <a:pt x="119" y="104"/>
                </a:lnTo>
                <a:lnTo>
                  <a:pt x="119" y="144"/>
                </a:lnTo>
                <a:close/>
                <a:moveTo>
                  <a:pt x="119" y="78"/>
                </a:moveTo>
                <a:lnTo>
                  <a:pt x="90" y="78"/>
                </a:lnTo>
                <a:lnTo>
                  <a:pt x="90" y="38"/>
                </a:lnTo>
                <a:lnTo>
                  <a:pt x="119" y="38"/>
                </a:lnTo>
                <a:lnTo>
                  <a:pt x="119" y="78"/>
                </a:lnTo>
                <a:close/>
                <a:moveTo>
                  <a:pt x="189" y="276"/>
                </a:moveTo>
                <a:lnTo>
                  <a:pt x="159" y="276"/>
                </a:lnTo>
                <a:lnTo>
                  <a:pt x="159" y="236"/>
                </a:lnTo>
                <a:lnTo>
                  <a:pt x="189" y="236"/>
                </a:lnTo>
                <a:lnTo>
                  <a:pt x="189" y="276"/>
                </a:lnTo>
                <a:close/>
                <a:moveTo>
                  <a:pt x="189" y="211"/>
                </a:moveTo>
                <a:lnTo>
                  <a:pt x="159" y="211"/>
                </a:lnTo>
                <a:lnTo>
                  <a:pt x="159" y="171"/>
                </a:lnTo>
                <a:lnTo>
                  <a:pt x="189" y="171"/>
                </a:lnTo>
                <a:lnTo>
                  <a:pt x="189" y="2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74"/>
          <p:cNvSpPr>
            <a:spLocks noChangeAspect="1" noEditPoints="1"/>
          </p:cNvSpPr>
          <p:nvPr/>
        </p:nvSpPr>
        <p:spPr bwMode="auto">
          <a:xfrm>
            <a:off x="7806788" y="4084935"/>
            <a:ext cx="803812" cy="2763069"/>
          </a:xfrm>
          <a:custGeom>
            <a:avLst/>
            <a:gdLst>
              <a:gd name="T0" fmla="*/ 149 w 159"/>
              <a:gd name="T1" fmla="*/ 24 h 394"/>
              <a:gd name="T2" fmla="*/ 103 w 159"/>
              <a:gd name="T3" fmla="*/ 0 h 394"/>
              <a:gd name="T4" fmla="*/ 10 w 159"/>
              <a:gd name="T5" fmla="*/ 11 h 394"/>
              <a:gd name="T6" fmla="*/ 15 w 159"/>
              <a:gd name="T7" fmla="*/ 367 h 394"/>
              <a:gd name="T8" fmla="*/ 159 w 159"/>
              <a:gd name="T9" fmla="*/ 394 h 394"/>
              <a:gd name="T10" fmla="*/ 57 w 159"/>
              <a:gd name="T11" fmla="*/ 367 h 394"/>
              <a:gd name="T12" fmla="*/ 57 w 159"/>
              <a:gd name="T13" fmla="*/ 344 h 394"/>
              <a:gd name="T14" fmla="*/ 36 w 159"/>
              <a:gd name="T15" fmla="*/ 329 h 394"/>
              <a:gd name="T16" fmla="*/ 57 w 159"/>
              <a:gd name="T17" fmla="*/ 329 h 394"/>
              <a:gd name="T18" fmla="*/ 36 w 159"/>
              <a:gd name="T19" fmla="*/ 268 h 394"/>
              <a:gd name="T20" fmla="*/ 57 w 159"/>
              <a:gd name="T21" fmla="*/ 253 h 394"/>
              <a:gd name="T22" fmla="*/ 57 w 159"/>
              <a:gd name="T23" fmla="*/ 228 h 394"/>
              <a:gd name="T24" fmla="*/ 36 w 159"/>
              <a:gd name="T25" fmla="*/ 215 h 394"/>
              <a:gd name="T26" fmla="*/ 57 w 159"/>
              <a:gd name="T27" fmla="*/ 215 h 394"/>
              <a:gd name="T28" fmla="*/ 36 w 159"/>
              <a:gd name="T29" fmla="*/ 152 h 394"/>
              <a:gd name="T30" fmla="*/ 57 w 159"/>
              <a:gd name="T31" fmla="*/ 137 h 394"/>
              <a:gd name="T32" fmla="*/ 57 w 159"/>
              <a:gd name="T33" fmla="*/ 114 h 394"/>
              <a:gd name="T34" fmla="*/ 36 w 159"/>
              <a:gd name="T35" fmla="*/ 99 h 394"/>
              <a:gd name="T36" fmla="*/ 57 w 159"/>
              <a:gd name="T37" fmla="*/ 99 h 394"/>
              <a:gd name="T38" fmla="*/ 36 w 159"/>
              <a:gd name="T39" fmla="*/ 36 h 394"/>
              <a:gd name="T40" fmla="*/ 90 w 159"/>
              <a:gd name="T41" fmla="*/ 367 h 394"/>
              <a:gd name="T42" fmla="*/ 90 w 159"/>
              <a:gd name="T43" fmla="*/ 344 h 394"/>
              <a:gd name="T44" fmla="*/ 69 w 159"/>
              <a:gd name="T45" fmla="*/ 329 h 394"/>
              <a:gd name="T46" fmla="*/ 90 w 159"/>
              <a:gd name="T47" fmla="*/ 329 h 394"/>
              <a:gd name="T48" fmla="*/ 69 w 159"/>
              <a:gd name="T49" fmla="*/ 268 h 394"/>
              <a:gd name="T50" fmla="*/ 90 w 159"/>
              <a:gd name="T51" fmla="*/ 253 h 394"/>
              <a:gd name="T52" fmla="*/ 90 w 159"/>
              <a:gd name="T53" fmla="*/ 228 h 394"/>
              <a:gd name="T54" fmla="*/ 69 w 159"/>
              <a:gd name="T55" fmla="*/ 215 h 394"/>
              <a:gd name="T56" fmla="*/ 90 w 159"/>
              <a:gd name="T57" fmla="*/ 215 h 394"/>
              <a:gd name="T58" fmla="*/ 69 w 159"/>
              <a:gd name="T59" fmla="*/ 152 h 394"/>
              <a:gd name="T60" fmla="*/ 90 w 159"/>
              <a:gd name="T61" fmla="*/ 137 h 394"/>
              <a:gd name="T62" fmla="*/ 90 w 159"/>
              <a:gd name="T63" fmla="*/ 114 h 394"/>
              <a:gd name="T64" fmla="*/ 69 w 159"/>
              <a:gd name="T65" fmla="*/ 99 h 394"/>
              <a:gd name="T66" fmla="*/ 90 w 159"/>
              <a:gd name="T67" fmla="*/ 99 h 394"/>
              <a:gd name="T68" fmla="*/ 69 w 159"/>
              <a:gd name="T69" fmla="*/ 36 h 394"/>
              <a:gd name="T70" fmla="*/ 124 w 159"/>
              <a:gd name="T71" fmla="*/ 367 h 394"/>
              <a:gd name="T72" fmla="*/ 124 w 159"/>
              <a:gd name="T73" fmla="*/ 344 h 394"/>
              <a:gd name="T74" fmla="*/ 105 w 159"/>
              <a:gd name="T75" fmla="*/ 329 h 394"/>
              <a:gd name="T76" fmla="*/ 124 w 159"/>
              <a:gd name="T77" fmla="*/ 329 h 394"/>
              <a:gd name="T78" fmla="*/ 105 w 159"/>
              <a:gd name="T79" fmla="*/ 268 h 394"/>
              <a:gd name="T80" fmla="*/ 124 w 159"/>
              <a:gd name="T81" fmla="*/ 253 h 394"/>
              <a:gd name="T82" fmla="*/ 124 w 159"/>
              <a:gd name="T83" fmla="*/ 228 h 394"/>
              <a:gd name="T84" fmla="*/ 105 w 159"/>
              <a:gd name="T85" fmla="*/ 215 h 394"/>
              <a:gd name="T86" fmla="*/ 124 w 159"/>
              <a:gd name="T87" fmla="*/ 215 h 394"/>
              <a:gd name="T88" fmla="*/ 105 w 159"/>
              <a:gd name="T89" fmla="*/ 152 h 394"/>
              <a:gd name="T90" fmla="*/ 124 w 159"/>
              <a:gd name="T91" fmla="*/ 137 h 394"/>
              <a:gd name="T92" fmla="*/ 124 w 159"/>
              <a:gd name="T93" fmla="*/ 114 h 394"/>
              <a:gd name="T94" fmla="*/ 105 w 159"/>
              <a:gd name="T95" fmla="*/ 99 h 394"/>
              <a:gd name="T96" fmla="*/ 124 w 159"/>
              <a:gd name="T97" fmla="*/ 99 h 394"/>
              <a:gd name="T98" fmla="*/ 105 w 159"/>
              <a:gd name="T99" fmla="*/ 3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9" h="394">
                <a:moveTo>
                  <a:pt x="147" y="367"/>
                </a:moveTo>
                <a:lnTo>
                  <a:pt x="147" y="24"/>
                </a:lnTo>
                <a:lnTo>
                  <a:pt x="149" y="24"/>
                </a:lnTo>
                <a:lnTo>
                  <a:pt x="149" y="11"/>
                </a:lnTo>
                <a:lnTo>
                  <a:pt x="103" y="11"/>
                </a:lnTo>
                <a:lnTo>
                  <a:pt x="103" y="0"/>
                </a:lnTo>
                <a:lnTo>
                  <a:pt x="31" y="0"/>
                </a:lnTo>
                <a:lnTo>
                  <a:pt x="31" y="11"/>
                </a:lnTo>
                <a:lnTo>
                  <a:pt x="10" y="11"/>
                </a:lnTo>
                <a:lnTo>
                  <a:pt x="10" y="24"/>
                </a:lnTo>
                <a:lnTo>
                  <a:pt x="15" y="24"/>
                </a:lnTo>
                <a:lnTo>
                  <a:pt x="15" y="367"/>
                </a:lnTo>
                <a:lnTo>
                  <a:pt x="0" y="367"/>
                </a:lnTo>
                <a:lnTo>
                  <a:pt x="0" y="394"/>
                </a:lnTo>
                <a:lnTo>
                  <a:pt x="159" y="394"/>
                </a:lnTo>
                <a:lnTo>
                  <a:pt x="159" y="367"/>
                </a:lnTo>
                <a:lnTo>
                  <a:pt x="147" y="367"/>
                </a:lnTo>
                <a:close/>
                <a:moveTo>
                  <a:pt x="57" y="367"/>
                </a:moveTo>
                <a:lnTo>
                  <a:pt x="36" y="367"/>
                </a:lnTo>
                <a:lnTo>
                  <a:pt x="36" y="344"/>
                </a:lnTo>
                <a:lnTo>
                  <a:pt x="57" y="344"/>
                </a:lnTo>
                <a:lnTo>
                  <a:pt x="57" y="367"/>
                </a:lnTo>
                <a:close/>
                <a:moveTo>
                  <a:pt x="57" y="329"/>
                </a:moveTo>
                <a:lnTo>
                  <a:pt x="36" y="329"/>
                </a:lnTo>
                <a:lnTo>
                  <a:pt x="36" y="306"/>
                </a:lnTo>
                <a:lnTo>
                  <a:pt x="57" y="306"/>
                </a:lnTo>
                <a:lnTo>
                  <a:pt x="57" y="329"/>
                </a:lnTo>
                <a:close/>
                <a:moveTo>
                  <a:pt x="57" y="291"/>
                </a:moveTo>
                <a:lnTo>
                  <a:pt x="36" y="291"/>
                </a:lnTo>
                <a:lnTo>
                  <a:pt x="36" y="268"/>
                </a:lnTo>
                <a:lnTo>
                  <a:pt x="57" y="268"/>
                </a:lnTo>
                <a:lnTo>
                  <a:pt x="57" y="291"/>
                </a:lnTo>
                <a:close/>
                <a:moveTo>
                  <a:pt x="57" y="253"/>
                </a:moveTo>
                <a:lnTo>
                  <a:pt x="36" y="253"/>
                </a:lnTo>
                <a:lnTo>
                  <a:pt x="36" y="228"/>
                </a:lnTo>
                <a:lnTo>
                  <a:pt x="57" y="228"/>
                </a:lnTo>
                <a:lnTo>
                  <a:pt x="57" y="253"/>
                </a:lnTo>
                <a:close/>
                <a:moveTo>
                  <a:pt x="57" y="215"/>
                </a:moveTo>
                <a:lnTo>
                  <a:pt x="36" y="215"/>
                </a:lnTo>
                <a:lnTo>
                  <a:pt x="36" y="190"/>
                </a:lnTo>
                <a:lnTo>
                  <a:pt x="57" y="190"/>
                </a:lnTo>
                <a:lnTo>
                  <a:pt x="57" y="215"/>
                </a:lnTo>
                <a:close/>
                <a:moveTo>
                  <a:pt x="57" y="177"/>
                </a:moveTo>
                <a:lnTo>
                  <a:pt x="36" y="177"/>
                </a:lnTo>
                <a:lnTo>
                  <a:pt x="36" y="152"/>
                </a:lnTo>
                <a:lnTo>
                  <a:pt x="57" y="152"/>
                </a:lnTo>
                <a:lnTo>
                  <a:pt x="57" y="177"/>
                </a:lnTo>
                <a:close/>
                <a:moveTo>
                  <a:pt x="57" y="137"/>
                </a:moveTo>
                <a:lnTo>
                  <a:pt x="36" y="137"/>
                </a:lnTo>
                <a:lnTo>
                  <a:pt x="36" y="114"/>
                </a:lnTo>
                <a:lnTo>
                  <a:pt x="57" y="114"/>
                </a:lnTo>
                <a:lnTo>
                  <a:pt x="57" y="137"/>
                </a:lnTo>
                <a:close/>
                <a:moveTo>
                  <a:pt x="57" y="99"/>
                </a:moveTo>
                <a:lnTo>
                  <a:pt x="36" y="99"/>
                </a:lnTo>
                <a:lnTo>
                  <a:pt x="36" y="76"/>
                </a:lnTo>
                <a:lnTo>
                  <a:pt x="57" y="76"/>
                </a:lnTo>
                <a:lnTo>
                  <a:pt x="57" y="99"/>
                </a:lnTo>
                <a:close/>
                <a:moveTo>
                  <a:pt x="57" y="61"/>
                </a:moveTo>
                <a:lnTo>
                  <a:pt x="36" y="61"/>
                </a:lnTo>
                <a:lnTo>
                  <a:pt x="36" y="36"/>
                </a:lnTo>
                <a:lnTo>
                  <a:pt x="57" y="36"/>
                </a:lnTo>
                <a:lnTo>
                  <a:pt x="57" y="61"/>
                </a:lnTo>
                <a:close/>
                <a:moveTo>
                  <a:pt x="90" y="367"/>
                </a:moveTo>
                <a:lnTo>
                  <a:pt x="69" y="367"/>
                </a:lnTo>
                <a:lnTo>
                  <a:pt x="69" y="344"/>
                </a:lnTo>
                <a:lnTo>
                  <a:pt x="90" y="344"/>
                </a:lnTo>
                <a:lnTo>
                  <a:pt x="90" y="367"/>
                </a:lnTo>
                <a:close/>
                <a:moveTo>
                  <a:pt x="90" y="329"/>
                </a:moveTo>
                <a:lnTo>
                  <a:pt x="69" y="329"/>
                </a:lnTo>
                <a:lnTo>
                  <a:pt x="69" y="306"/>
                </a:lnTo>
                <a:lnTo>
                  <a:pt x="90" y="306"/>
                </a:lnTo>
                <a:lnTo>
                  <a:pt x="90" y="329"/>
                </a:lnTo>
                <a:close/>
                <a:moveTo>
                  <a:pt x="90" y="291"/>
                </a:moveTo>
                <a:lnTo>
                  <a:pt x="69" y="291"/>
                </a:lnTo>
                <a:lnTo>
                  <a:pt x="69" y="268"/>
                </a:lnTo>
                <a:lnTo>
                  <a:pt x="90" y="268"/>
                </a:lnTo>
                <a:lnTo>
                  <a:pt x="90" y="291"/>
                </a:lnTo>
                <a:close/>
                <a:moveTo>
                  <a:pt x="90" y="253"/>
                </a:moveTo>
                <a:lnTo>
                  <a:pt x="69" y="253"/>
                </a:lnTo>
                <a:lnTo>
                  <a:pt x="69" y="228"/>
                </a:lnTo>
                <a:lnTo>
                  <a:pt x="90" y="228"/>
                </a:lnTo>
                <a:lnTo>
                  <a:pt x="90" y="253"/>
                </a:lnTo>
                <a:close/>
                <a:moveTo>
                  <a:pt x="90" y="215"/>
                </a:moveTo>
                <a:lnTo>
                  <a:pt x="69" y="215"/>
                </a:lnTo>
                <a:lnTo>
                  <a:pt x="69" y="190"/>
                </a:lnTo>
                <a:lnTo>
                  <a:pt x="90" y="190"/>
                </a:lnTo>
                <a:lnTo>
                  <a:pt x="90" y="215"/>
                </a:lnTo>
                <a:close/>
                <a:moveTo>
                  <a:pt x="90" y="177"/>
                </a:moveTo>
                <a:lnTo>
                  <a:pt x="69" y="177"/>
                </a:lnTo>
                <a:lnTo>
                  <a:pt x="69" y="152"/>
                </a:lnTo>
                <a:lnTo>
                  <a:pt x="90" y="152"/>
                </a:lnTo>
                <a:lnTo>
                  <a:pt x="90" y="177"/>
                </a:lnTo>
                <a:close/>
                <a:moveTo>
                  <a:pt x="90" y="137"/>
                </a:moveTo>
                <a:lnTo>
                  <a:pt x="69" y="137"/>
                </a:lnTo>
                <a:lnTo>
                  <a:pt x="69" y="114"/>
                </a:lnTo>
                <a:lnTo>
                  <a:pt x="90" y="114"/>
                </a:lnTo>
                <a:lnTo>
                  <a:pt x="90" y="137"/>
                </a:lnTo>
                <a:close/>
                <a:moveTo>
                  <a:pt x="90" y="99"/>
                </a:moveTo>
                <a:lnTo>
                  <a:pt x="69" y="99"/>
                </a:lnTo>
                <a:lnTo>
                  <a:pt x="69" y="76"/>
                </a:lnTo>
                <a:lnTo>
                  <a:pt x="90" y="76"/>
                </a:lnTo>
                <a:lnTo>
                  <a:pt x="90" y="99"/>
                </a:lnTo>
                <a:close/>
                <a:moveTo>
                  <a:pt x="90" y="61"/>
                </a:moveTo>
                <a:lnTo>
                  <a:pt x="69" y="61"/>
                </a:lnTo>
                <a:lnTo>
                  <a:pt x="69" y="36"/>
                </a:lnTo>
                <a:lnTo>
                  <a:pt x="90" y="36"/>
                </a:lnTo>
                <a:lnTo>
                  <a:pt x="90" y="61"/>
                </a:lnTo>
                <a:close/>
                <a:moveTo>
                  <a:pt x="124" y="367"/>
                </a:moveTo>
                <a:lnTo>
                  <a:pt x="105" y="367"/>
                </a:lnTo>
                <a:lnTo>
                  <a:pt x="105" y="344"/>
                </a:lnTo>
                <a:lnTo>
                  <a:pt x="124" y="344"/>
                </a:lnTo>
                <a:lnTo>
                  <a:pt x="124" y="367"/>
                </a:lnTo>
                <a:close/>
                <a:moveTo>
                  <a:pt x="124" y="329"/>
                </a:moveTo>
                <a:lnTo>
                  <a:pt x="105" y="329"/>
                </a:lnTo>
                <a:lnTo>
                  <a:pt x="105" y="306"/>
                </a:lnTo>
                <a:lnTo>
                  <a:pt x="124" y="306"/>
                </a:lnTo>
                <a:lnTo>
                  <a:pt x="124" y="329"/>
                </a:lnTo>
                <a:close/>
                <a:moveTo>
                  <a:pt x="124" y="291"/>
                </a:moveTo>
                <a:lnTo>
                  <a:pt x="105" y="291"/>
                </a:lnTo>
                <a:lnTo>
                  <a:pt x="105" y="268"/>
                </a:lnTo>
                <a:lnTo>
                  <a:pt x="124" y="268"/>
                </a:lnTo>
                <a:lnTo>
                  <a:pt x="124" y="291"/>
                </a:lnTo>
                <a:close/>
                <a:moveTo>
                  <a:pt x="124" y="253"/>
                </a:moveTo>
                <a:lnTo>
                  <a:pt x="105" y="253"/>
                </a:lnTo>
                <a:lnTo>
                  <a:pt x="105" y="228"/>
                </a:lnTo>
                <a:lnTo>
                  <a:pt x="124" y="228"/>
                </a:lnTo>
                <a:lnTo>
                  <a:pt x="124" y="253"/>
                </a:lnTo>
                <a:close/>
                <a:moveTo>
                  <a:pt x="124" y="215"/>
                </a:moveTo>
                <a:lnTo>
                  <a:pt x="105" y="215"/>
                </a:lnTo>
                <a:lnTo>
                  <a:pt x="105" y="190"/>
                </a:lnTo>
                <a:lnTo>
                  <a:pt x="124" y="190"/>
                </a:lnTo>
                <a:lnTo>
                  <a:pt x="124" y="215"/>
                </a:lnTo>
                <a:close/>
                <a:moveTo>
                  <a:pt x="124" y="177"/>
                </a:moveTo>
                <a:lnTo>
                  <a:pt x="105" y="177"/>
                </a:lnTo>
                <a:lnTo>
                  <a:pt x="105" y="152"/>
                </a:lnTo>
                <a:lnTo>
                  <a:pt x="124" y="152"/>
                </a:lnTo>
                <a:lnTo>
                  <a:pt x="124" y="177"/>
                </a:lnTo>
                <a:close/>
                <a:moveTo>
                  <a:pt x="124" y="137"/>
                </a:moveTo>
                <a:lnTo>
                  <a:pt x="105" y="137"/>
                </a:lnTo>
                <a:lnTo>
                  <a:pt x="105" y="114"/>
                </a:lnTo>
                <a:lnTo>
                  <a:pt x="124" y="114"/>
                </a:lnTo>
                <a:lnTo>
                  <a:pt x="124" y="137"/>
                </a:lnTo>
                <a:close/>
                <a:moveTo>
                  <a:pt x="124" y="99"/>
                </a:moveTo>
                <a:lnTo>
                  <a:pt x="105" y="99"/>
                </a:lnTo>
                <a:lnTo>
                  <a:pt x="105" y="76"/>
                </a:lnTo>
                <a:lnTo>
                  <a:pt x="124" y="76"/>
                </a:lnTo>
                <a:lnTo>
                  <a:pt x="124" y="99"/>
                </a:lnTo>
                <a:close/>
                <a:moveTo>
                  <a:pt x="124" y="61"/>
                </a:moveTo>
                <a:lnTo>
                  <a:pt x="105" y="61"/>
                </a:lnTo>
                <a:lnTo>
                  <a:pt x="105" y="36"/>
                </a:lnTo>
                <a:lnTo>
                  <a:pt x="124" y="36"/>
                </a:lnTo>
                <a:lnTo>
                  <a:pt x="124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74"/>
          <p:cNvSpPr>
            <a:spLocks noChangeAspect="1" noEditPoints="1"/>
          </p:cNvSpPr>
          <p:nvPr/>
        </p:nvSpPr>
        <p:spPr bwMode="auto">
          <a:xfrm flipH="1">
            <a:off x="2316452" y="5066565"/>
            <a:ext cx="518617" cy="1782725"/>
          </a:xfrm>
          <a:custGeom>
            <a:avLst/>
            <a:gdLst>
              <a:gd name="T0" fmla="*/ 149 w 159"/>
              <a:gd name="T1" fmla="*/ 24 h 394"/>
              <a:gd name="T2" fmla="*/ 103 w 159"/>
              <a:gd name="T3" fmla="*/ 0 h 394"/>
              <a:gd name="T4" fmla="*/ 10 w 159"/>
              <a:gd name="T5" fmla="*/ 11 h 394"/>
              <a:gd name="T6" fmla="*/ 15 w 159"/>
              <a:gd name="T7" fmla="*/ 367 h 394"/>
              <a:gd name="T8" fmla="*/ 159 w 159"/>
              <a:gd name="T9" fmla="*/ 394 h 394"/>
              <a:gd name="T10" fmla="*/ 57 w 159"/>
              <a:gd name="T11" fmla="*/ 367 h 394"/>
              <a:gd name="T12" fmla="*/ 57 w 159"/>
              <a:gd name="T13" fmla="*/ 344 h 394"/>
              <a:gd name="T14" fmla="*/ 36 w 159"/>
              <a:gd name="T15" fmla="*/ 329 h 394"/>
              <a:gd name="T16" fmla="*/ 57 w 159"/>
              <a:gd name="T17" fmla="*/ 329 h 394"/>
              <a:gd name="T18" fmla="*/ 36 w 159"/>
              <a:gd name="T19" fmla="*/ 268 h 394"/>
              <a:gd name="T20" fmla="*/ 57 w 159"/>
              <a:gd name="T21" fmla="*/ 253 h 394"/>
              <a:gd name="T22" fmla="*/ 57 w 159"/>
              <a:gd name="T23" fmla="*/ 228 h 394"/>
              <a:gd name="T24" fmla="*/ 36 w 159"/>
              <a:gd name="T25" fmla="*/ 215 h 394"/>
              <a:gd name="T26" fmla="*/ 57 w 159"/>
              <a:gd name="T27" fmla="*/ 215 h 394"/>
              <a:gd name="T28" fmla="*/ 36 w 159"/>
              <a:gd name="T29" fmla="*/ 152 h 394"/>
              <a:gd name="T30" fmla="*/ 57 w 159"/>
              <a:gd name="T31" fmla="*/ 137 h 394"/>
              <a:gd name="T32" fmla="*/ 57 w 159"/>
              <a:gd name="T33" fmla="*/ 114 h 394"/>
              <a:gd name="T34" fmla="*/ 36 w 159"/>
              <a:gd name="T35" fmla="*/ 99 h 394"/>
              <a:gd name="T36" fmla="*/ 57 w 159"/>
              <a:gd name="T37" fmla="*/ 99 h 394"/>
              <a:gd name="T38" fmla="*/ 36 w 159"/>
              <a:gd name="T39" fmla="*/ 36 h 394"/>
              <a:gd name="T40" fmla="*/ 90 w 159"/>
              <a:gd name="T41" fmla="*/ 367 h 394"/>
              <a:gd name="T42" fmla="*/ 90 w 159"/>
              <a:gd name="T43" fmla="*/ 344 h 394"/>
              <a:gd name="T44" fmla="*/ 69 w 159"/>
              <a:gd name="T45" fmla="*/ 329 h 394"/>
              <a:gd name="T46" fmla="*/ 90 w 159"/>
              <a:gd name="T47" fmla="*/ 329 h 394"/>
              <a:gd name="T48" fmla="*/ 69 w 159"/>
              <a:gd name="T49" fmla="*/ 268 h 394"/>
              <a:gd name="T50" fmla="*/ 90 w 159"/>
              <a:gd name="T51" fmla="*/ 253 h 394"/>
              <a:gd name="T52" fmla="*/ 90 w 159"/>
              <a:gd name="T53" fmla="*/ 228 h 394"/>
              <a:gd name="T54" fmla="*/ 69 w 159"/>
              <a:gd name="T55" fmla="*/ 215 h 394"/>
              <a:gd name="T56" fmla="*/ 90 w 159"/>
              <a:gd name="T57" fmla="*/ 215 h 394"/>
              <a:gd name="T58" fmla="*/ 69 w 159"/>
              <a:gd name="T59" fmla="*/ 152 h 394"/>
              <a:gd name="T60" fmla="*/ 90 w 159"/>
              <a:gd name="T61" fmla="*/ 137 h 394"/>
              <a:gd name="T62" fmla="*/ 90 w 159"/>
              <a:gd name="T63" fmla="*/ 114 h 394"/>
              <a:gd name="T64" fmla="*/ 69 w 159"/>
              <a:gd name="T65" fmla="*/ 99 h 394"/>
              <a:gd name="T66" fmla="*/ 90 w 159"/>
              <a:gd name="T67" fmla="*/ 99 h 394"/>
              <a:gd name="T68" fmla="*/ 69 w 159"/>
              <a:gd name="T69" fmla="*/ 36 h 394"/>
              <a:gd name="T70" fmla="*/ 124 w 159"/>
              <a:gd name="T71" fmla="*/ 367 h 394"/>
              <a:gd name="T72" fmla="*/ 124 w 159"/>
              <a:gd name="T73" fmla="*/ 344 h 394"/>
              <a:gd name="T74" fmla="*/ 105 w 159"/>
              <a:gd name="T75" fmla="*/ 329 h 394"/>
              <a:gd name="T76" fmla="*/ 124 w 159"/>
              <a:gd name="T77" fmla="*/ 329 h 394"/>
              <a:gd name="T78" fmla="*/ 105 w 159"/>
              <a:gd name="T79" fmla="*/ 268 h 394"/>
              <a:gd name="T80" fmla="*/ 124 w 159"/>
              <a:gd name="T81" fmla="*/ 253 h 394"/>
              <a:gd name="T82" fmla="*/ 124 w 159"/>
              <a:gd name="T83" fmla="*/ 228 h 394"/>
              <a:gd name="T84" fmla="*/ 105 w 159"/>
              <a:gd name="T85" fmla="*/ 215 h 394"/>
              <a:gd name="T86" fmla="*/ 124 w 159"/>
              <a:gd name="T87" fmla="*/ 215 h 394"/>
              <a:gd name="T88" fmla="*/ 105 w 159"/>
              <a:gd name="T89" fmla="*/ 152 h 394"/>
              <a:gd name="T90" fmla="*/ 124 w 159"/>
              <a:gd name="T91" fmla="*/ 137 h 394"/>
              <a:gd name="T92" fmla="*/ 124 w 159"/>
              <a:gd name="T93" fmla="*/ 114 h 394"/>
              <a:gd name="T94" fmla="*/ 105 w 159"/>
              <a:gd name="T95" fmla="*/ 99 h 394"/>
              <a:gd name="T96" fmla="*/ 124 w 159"/>
              <a:gd name="T97" fmla="*/ 99 h 394"/>
              <a:gd name="T98" fmla="*/ 105 w 159"/>
              <a:gd name="T99" fmla="*/ 3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9" h="394">
                <a:moveTo>
                  <a:pt x="147" y="367"/>
                </a:moveTo>
                <a:lnTo>
                  <a:pt x="147" y="24"/>
                </a:lnTo>
                <a:lnTo>
                  <a:pt x="149" y="24"/>
                </a:lnTo>
                <a:lnTo>
                  <a:pt x="149" y="11"/>
                </a:lnTo>
                <a:lnTo>
                  <a:pt x="103" y="11"/>
                </a:lnTo>
                <a:lnTo>
                  <a:pt x="103" y="0"/>
                </a:lnTo>
                <a:lnTo>
                  <a:pt x="31" y="0"/>
                </a:lnTo>
                <a:lnTo>
                  <a:pt x="31" y="11"/>
                </a:lnTo>
                <a:lnTo>
                  <a:pt x="10" y="11"/>
                </a:lnTo>
                <a:lnTo>
                  <a:pt x="10" y="24"/>
                </a:lnTo>
                <a:lnTo>
                  <a:pt x="15" y="24"/>
                </a:lnTo>
                <a:lnTo>
                  <a:pt x="15" y="367"/>
                </a:lnTo>
                <a:lnTo>
                  <a:pt x="0" y="367"/>
                </a:lnTo>
                <a:lnTo>
                  <a:pt x="0" y="394"/>
                </a:lnTo>
                <a:lnTo>
                  <a:pt x="159" y="394"/>
                </a:lnTo>
                <a:lnTo>
                  <a:pt x="159" y="367"/>
                </a:lnTo>
                <a:lnTo>
                  <a:pt x="147" y="367"/>
                </a:lnTo>
                <a:close/>
                <a:moveTo>
                  <a:pt x="57" y="367"/>
                </a:moveTo>
                <a:lnTo>
                  <a:pt x="36" y="367"/>
                </a:lnTo>
                <a:lnTo>
                  <a:pt x="36" y="344"/>
                </a:lnTo>
                <a:lnTo>
                  <a:pt x="57" y="344"/>
                </a:lnTo>
                <a:lnTo>
                  <a:pt x="57" y="367"/>
                </a:lnTo>
                <a:close/>
                <a:moveTo>
                  <a:pt x="57" y="329"/>
                </a:moveTo>
                <a:lnTo>
                  <a:pt x="36" y="329"/>
                </a:lnTo>
                <a:lnTo>
                  <a:pt x="36" y="306"/>
                </a:lnTo>
                <a:lnTo>
                  <a:pt x="57" y="306"/>
                </a:lnTo>
                <a:lnTo>
                  <a:pt x="57" y="329"/>
                </a:lnTo>
                <a:close/>
                <a:moveTo>
                  <a:pt x="57" y="291"/>
                </a:moveTo>
                <a:lnTo>
                  <a:pt x="36" y="291"/>
                </a:lnTo>
                <a:lnTo>
                  <a:pt x="36" y="268"/>
                </a:lnTo>
                <a:lnTo>
                  <a:pt x="57" y="268"/>
                </a:lnTo>
                <a:lnTo>
                  <a:pt x="57" y="291"/>
                </a:lnTo>
                <a:close/>
                <a:moveTo>
                  <a:pt x="57" y="253"/>
                </a:moveTo>
                <a:lnTo>
                  <a:pt x="36" y="253"/>
                </a:lnTo>
                <a:lnTo>
                  <a:pt x="36" y="228"/>
                </a:lnTo>
                <a:lnTo>
                  <a:pt x="57" y="228"/>
                </a:lnTo>
                <a:lnTo>
                  <a:pt x="57" y="253"/>
                </a:lnTo>
                <a:close/>
                <a:moveTo>
                  <a:pt x="57" y="215"/>
                </a:moveTo>
                <a:lnTo>
                  <a:pt x="36" y="215"/>
                </a:lnTo>
                <a:lnTo>
                  <a:pt x="36" y="190"/>
                </a:lnTo>
                <a:lnTo>
                  <a:pt x="57" y="190"/>
                </a:lnTo>
                <a:lnTo>
                  <a:pt x="57" y="215"/>
                </a:lnTo>
                <a:close/>
                <a:moveTo>
                  <a:pt x="57" y="177"/>
                </a:moveTo>
                <a:lnTo>
                  <a:pt x="36" y="177"/>
                </a:lnTo>
                <a:lnTo>
                  <a:pt x="36" y="152"/>
                </a:lnTo>
                <a:lnTo>
                  <a:pt x="57" y="152"/>
                </a:lnTo>
                <a:lnTo>
                  <a:pt x="57" y="177"/>
                </a:lnTo>
                <a:close/>
                <a:moveTo>
                  <a:pt x="57" y="137"/>
                </a:moveTo>
                <a:lnTo>
                  <a:pt x="36" y="137"/>
                </a:lnTo>
                <a:lnTo>
                  <a:pt x="36" y="114"/>
                </a:lnTo>
                <a:lnTo>
                  <a:pt x="57" y="114"/>
                </a:lnTo>
                <a:lnTo>
                  <a:pt x="57" y="137"/>
                </a:lnTo>
                <a:close/>
                <a:moveTo>
                  <a:pt x="57" y="99"/>
                </a:moveTo>
                <a:lnTo>
                  <a:pt x="36" y="99"/>
                </a:lnTo>
                <a:lnTo>
                  <a:pt x="36" y="76"/>
                </a:lnTo>
                <a:lnTo>
                  <a:pt x="57" y="76"/>
                </a:lnTo>
                <a:lnTo>
                  <a:pt x="57" y="99"/>
                </a:lnTo>
                <a:close/>
                <a:moveTo>
                  <a:pt x="57" y="61"/>
                </a:moveTo>
                <a:lnTo>
                  <a:pt x="36" y="61"/>
                </a:lnTo>
                <a:lnTo>
                  <a:pt x="36" y="36"/>
                </a:lnTo>
                <a:lnTo>
                  <a:pt x="57" y="36"/>
                </a:lnTo>
                <a:lnTo>
                  <a:pt x="57" y="61"/>
                </a:lnTo>
                <a:close/>
                <a:moveTo>
                  <a:pt x="90" y="367"/>
                </a:moveTo>
                <a:lnTo>
                  <a:pt x="69" y="367"/>
                </a:lnTo>
                <a:lnTo>
                  <a:pt x="69" y="344"/>
                </a:lnTo>
                <a:lnTo>
                  <a:pt x="90" y="344"/>
                </a:lnTo>
                <a:lnTo>
                  <a:pt x="90" y="367"/>
                </a:lnTo>
                <a:close/>
                <a:moveTo>
                  <a:pt x="90" y="329"/>
                </a:moveTo>
                <a:lnTo>
                  <a:pt x="69" y="329"/>
                </a:lnTo>
                <a:lnTo>
                  <a:pt x="69" y="306"/>
                </a:lnTo>
                <a:lnTo>
                  <a:pt x="90" y="306"/>
                </a:lnTo>
                <a:lnTo>
                  <a:pt x="90" y="329"/>
                </a:lnTo>
                <a:close/>
                <a:moveTo>
                  <a:pt x="90" y="291"/>
                </a:moveTo>
                <a:lnTo>
                  <a:pt x="69" y="291"/>
                </a:lnTo>
                <a:lnTo>
                  <a:pt x="69" y="268"/>
                </a:lnTo>
                <a:lnTo>
                  <a:pt x="90" y="268"/>
                </a:lnTo>
                <a:lnTo>
                  <a:pt x="90" y="291"/>
                </a:lnTo>
                <a:close/>
                <a:moveTo>
                  <a:pt x="90" y="253"/>
                </a:moveTo>
                <a:lnTo>
                  <a:pt x="69" y="253"/>
                </a:lnTo>
                <a:lnTo>
                  <a:pt x="69" y="228"/>
                </a:lnTo>
                <a:lnTo>
                  <a:pt x="90" y="228"/>
                </a:lnTo>
                <a:lnTo>
                  <a:pt x="90" y="253"/>
                </a:lnTo>
                <a:close/>
                <a:moveTo>
                  <a:pt x="90" y="215"/>
                </a:moveTo>
                <a:lnTo>
                  <a:pt x="69" y="215"/>
                </a:lnTo>
                <a:lnTo>
                  <a:pt x="69" y="190"/>
                </a:lnTo>
                <a:lnTo>
                  <a:pt x="90" y="190"/>
                </a:lnTo>
                <a:lnTo>
                  <a:pt x="90" y="215"/>
                </a:lnTo>
                <a:close/>
                <a:moveTo>
                  <a:pt x="90" y="177"/>
                </a:moveTo>
                <a:lnTo>
                  <a:pt x="69" y="177"/>
                </a:lnTo>
                <a:lnTo>
                  <a:pt x="69" y="152"/>
                </a:lnTo>
                <a:lnTo>
                  <a:pt x="90" y="152"/>
                </a:lnTo>
                <a:lnTo>
                  <a:pt x="90" y="177"/>
                </a:lnTo>
                <a:close/>
                <a:moveTo>
                  <a:pt x="90" y="137"/>
                </a:moveTo>
                <a:lnTo>
                  <a:pt x="69" y="137"/>
                </a:lnTo>
                <a:lnTo>
                  <a:pt x="69" y="114"/>
                </a:lnTo>
                <a:lnTo>
                  <a:pt x="90" y="114"/>
                </a:lnTo>
                <a:lnTo>
                  <a:pt x="90" y="137"/>
                </a:lnTo>
                <a:close/>
                <a:moveTo>
                  <a:pt x="90" y="99"/>
                </a:moveTo>
                <a:lnTo>
                  <a:pt x="69" y="99"/>
                </a:lnTo>
                <a:lnTo>
                  <a:pt x="69" y="76"/>
                </a:lnTo>
                <a:lnTo>
                  <a:pt x="90" y="76"/>
                </a:lnTo>
                <a:lnTo>
                  <a:pt x="90" y="99"/>
                </a:lnTo>
                <a:close/>
                <a:moveTo>
                  <a:pt x="90" y="61"/>
                </a:moveTo>
                <a:lnTo>
                  <a:pt x="69" y="61"/>
                </a:lnTo>
                <a:lnTo>
                  <a:pt x="69" y="36"/>
                </a:lnTo>
                <a:lnTo>
                  <a:pt x="90" y="36"/>
                </a:lnTo>
                <a:lnTo>
                  <a:pt x="90" y="61"/>
                </a:lnTo>
                <a:close/>
                <a:moveTo>
                  <a:pt x="124" y="367"/>
                </a:moveTo>
                <a:lnTo>
                  <a:pt x="105" y="367"/>
                </a:lnTo>
                <a:lnTo>
                  <a:pt x="105" y="344"/>
                </a:lnTo>
                <a:lnTo>
                  <a:pt x="124" y="344"/>
                </a:lnTo>
                <a:lnTo>
                  <a:pt x="124" y="367"/>
                </a:lnTo>
                <a:close/>
                <a:moveTo>
                  <a:pt x="124" y="329"/>
                </a:moveTo>
                <a:lnTo>
                  <a:pt x="105" y="329"/>
                </a:lnTo>
                <a:lnTo>
                  <a:pt x="105" y="306"/>
                </a:lnTo>
                <a:lnTo>
                  <a:pt x="124" y="306"/>
                </a:lnTo>
                <a:lnTo>
                  <a:pt x="124" y="329"/>
                </a:lnTo>
                <a:close/>
                <a:moveTo>
                  <a:pt x="124" y="291"/>
                </a:moveTo>
                <a:lnTo>
                  <a:pt x="105" y="291"/>
                </a:lnTo>
                <a:lnTo>
                  <a:pt x="105" y="268"/>
                </a:lnTo>
                <a:lnTo>
                  <a:pt x="124" y="268"/>
                </a:lnTo>
                <a:lnTo>
                  <a:pt x="124" y="291"/>
                </a:lnTo>
                <a:close/>
                <a:moveTo>
                  <a:pt x="124" y="253"/>
                </a:moveTo>
                <a:lnTo>
                  <a:pt x="105" y="253"/>
                </a:lnTo>
                <a:lnTo>
                  <a:pt x="105" y="228"/>
                </a:lnTo>
                <a:lnTo>
                  <a:pt x="124" y="228"/>
                </a:lnTo>
                <a:lnTo>
                  <a:pt x="124" y="253"/>
                </a:lnTo>
                <a:close/>
                <a:moveTo>
                  <a:pt x="124" y="215"/>
                </a:moveTo>
                <a:lnTo>
                  <a:pt x="105" y="215"/>
                </a:lnTo>
                <a:lnTo>
                  <a:pt x="105" y="190"/>
                </a:lnTo>
                <a:lnTo>
                  <a:pt x="124" y="190"/>
                </a:lnTo>
                <a:lnTo>
                  <a:pt x="124" y="215"/>
                </a:lnTo>
                <a:close/>
                <a:moveTo>
                  <a:pt x="124" y="177"/>
                </a:moveTo>
                <a:lnTo>
                  <a:pt x="105" y="177"/>
                </a:lnTo>
                <a:lnTo>
                  <a:pt x="105" y="152"/>
                </a:lnTo>
                <a:lnTo>
                  <a:pt x="124" y="152"/>
                </a:lnTo>
                <a:lnTo>
                  <a:pt x="124" y="177"/>
                </a:lnTo>
                <a:close/>
                <a:moveTo>
                  <a:pt x="124" y="137"/>
                </a:moveTo>
                <a:lnTo>
                  <a:pt x="105" y="137"/>
                </a:lnTo>
                <a:lnTo>
                  <a:pt x="105" y="114"/>
                </a:lnTo>
                <a:lnTo>
                  <a:pt x="124" y="114"/>
                </a:lnTo>
                <a:lnTo>
                  <a:pt x="124" y="137"/>
                </a:lnTo>
                <a:close/>
                <a:moveTo>
                  <a:pt x="124" y="99"/>
                </a:moveTo>
                <a:lnTo>
                  <a:pt x="105" y="99"/>
                </a:lnTo>
                <a:lnTo>
                  <a:pt x="105" y="76"/>
                </a:lnTo>
                <a:lnTo>
                  <a:pt x="124" y="76"/>
                </a:lnTo>
                <a:lnTo>
                  <a:pt x="124" y="99"/>
                </a:lnTo>
                <a:close/>
                <a:moveTo>
                  <a:pt x="124" y="61"/>
                </a:moveTo>
                <a:lnTo>
                  <a:pt x="105" y="61"/>
                </a:lnTo>
                <a:lnTo>
                  <a:pt x="105" y="36"/>
                </a:lnTo>
                <a:lnTo>
                  <a:pt x="124" y="36"/>
                </a:lnTo>
                <a:lnTo>
                  <a:pt x="124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7"/>
          <p:cNvSpPr>
            <a:spLocks noChangeAspect="1"/>
          </p:cNvSpPr>
          <p:nvPr/>
        </p:nvSpPr>
        <p:spPr bwMode="auto">
          <a:xfrm>
            <a:off x="1441243" y="5889994"/>
            <a:ext cx="769714" cy="944084"/>
          </a:xfrm>
          <a:custGeom>
            <a:avLst/>
            <a:gdLst>
              <a:gd name="T0" fmla="*/ 163 w 166"/>
              <a:gd name="T1" fmla="*/ 77 h 147"/>
              <a:gd name="T2" fmla="*/ 90 w 166"/>
              <a:gd name="T3" fmla="*/ 4 h 147"/>
              <a:gd name="T4" fmla="*/ 76 w 166"/>
              <a:gd name="T5" fmla="*/ 4 h 147"/>
              <a:gd name="T6" fmla="*/ 4 w 166"/>
              <a:gd name="T7" fmla="*/ 77 h 147"/>
              <a:gd name="T8" fmla="*/ 7 w 166"/>
              <a:gd name="T9" fmla="*/ 84 h 147"/>
              <a:gd name="T10" fmla="*/ 22 w 166"/>
              <a:gd name="T11" fmla="*/ 84 h 147"/>
              <a:gd name="T12" fmla="*/ 22 w 166"/>
              <a:gd name="T13" fmla="*/ 140 h 147"/>
              <a:gd name="T14" fmla="*/ 29 w 166"/>
              <a:gd name="T15" fmla="*/ 147 h 147"/>
              <a:gd name="T16" fmla="*/ 65 w 166"/>
              <a:gd name="T17" fmla="*/ 147 h 147"/>
              <a:gd name="T18" fmla="*/ 65 w 166"/>
              <a:gd name="T19" fmla="*/ 91 h 147"/>
              <a:gd name="T20" fmla="*/ 102 w 166"/>
              <a:gd name="T21" fmla="*/ 91 h 147"/>
              <a:gd name="T22" fmla="*/ 102 w 166"/>
              <a:gd name="T23" fmla="*/ 147 h 147"/>
              <a:gd name="T24" fmla="*/ 139 w 166"/>
              <a:gd name="T25" fmla="*/ 147 h 147"/>
              <a:gd name="T26" fmla="*/ 144 w 166"/>
              <a:gd name="T27" fmla="*/ 140 h 147"/>
              <a:gd name="T28" fmla="*/ 144 w 166"/>
              <a:gd name="T29" fmla="*/ 84 h 147"/>
              <a:gd name="T30" fmla="*/ 160 w 166"/>
              <a:gd name="T31" fmla="*/ 84 h 147"/>
              <a:gd name="T32" fmla="*/ 163 w 166"/>
              <a:gd name="T33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47">
                <a:moveTo>
                  <a:pt x="163" y="77"/>
                </a:moveTo>
                <a:cubicBezTo>
                  <a:pt x="90" y="4"/>
                  <a:pt x="90" y="4"/>
                  <a:pt x="90" y="4"/>
                </a:cubicBezTo>
                <a:cubicBezTo>
                  <a:pt x="86" y="0"/>
                  <a:pt x="80" y="0"/>
                  <a:pt x="76" y="4"/>
                </a:cubicBezTo>
                <a:cubicBezTo>
                  <a:pt x="4" y="77"/>
                  <a:pt x="4" y="77"/>
                  <a:pt x="4" y="77"/>
                </a:cubicBezTo>
                <a:cubicBezTo>
                  <a:pt x="0" y="81"/>
                  <a:pt x="1" y="84"/>
                  <a:pt x="7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2" y="144"/>
                  <a:pt x="22" y="147"/>
                  <a:pt x="29" y="147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5" y="91"/>
                  <a:pt x="65" y="91"/>
                  <a:pt x="65" y="91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39" y="147"/>
                  <a:pt x="139" y="147"/>
                  <a:pt x="139" y="147"/>
                </a:cubicBezTo>
                <a:cubicBezTo>
                  <a:pt x="144" y="147"/>
                  <a:pt x="144" y="144"/>
                  <a:pt x="144" y="140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5" y="84"/>
                  <a:pt x="166" y="81"/>
                  <a:pt x="163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gray">
          <a:xfrm>
            <a:off x="609600" y="3858768"/>
            <a:ext cx="8534400" cy="2999232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18" name="iBar:31/270"/>
          <p:cNvCxnSpPr/>
          <p:nvPr/>
        </p:nvCxnSpPr>
        <p:spPr>
          <a:xfrm>
            <a:off x="400051" y="1317080"/>
            <a:ext cx="8330184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xtBox:31/270"/>
          <p:cNvSpPr/>
          <p:nvPr/>
        </p:nvSpPr>
        <p:spPr bwMode="gray">
          <a:xfrm>
            <a:off x="3772570" y="1252041"/>
            <a:ext cx="1585692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9764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ollect data from Craigslist and Google Places API</a:t>
            </a:r>
            <a:endParaRPr lang="en-US" dirty="0"/>
          </a:p>
        </p:txBody>
      </p:sp>
      <p:cxnSp>
        <p:nvCxnSpPr>
          <p:cNvPr id="5" name="iBar:31/270"/>
          <p:cNvCxnSpPr/>
          <p:nvPr/>
        </p:nvCxnSpPr>
        <p:spPr>
          <a:xfrm>
            <a:off x="400051" y="1317080"/>
            <a:ext cx="8330184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xtBox:31/270"/>
          <p:cNvSpPr/>
          <p:nvPr/>
        </p:nvSpPr>
        <p:spPr bwMode="gray">
          <a:xfrm>
            <a:off x="3846757" y="1219200"/>
            <a:ext cx="1437318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Data Acquisition </a:t>
            </a:r>
          </a:p>
        </p:txBody>
      </p:sp>
      <p:sp>
        <p:nvSpPr>
          <p:cNvPr id="7" name="SHP_229"/>
          <p:cNvSpPr txBox="1">
            <a:spLocks/>
          </p:cNvSpPr>
          <p:nvPr/>
        </p:nvSpPr>
        <p:spPr bwMode="gray">
          <a:xfrm>
            <a:off x="401637" y="1447800"/>
            <a:ext cx="8328598" cy="587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 dirty="0"/>
              <a:t>To obtain my dataset, I took a two-step </a:t>
            </a:r>
            <a:r>
              <a:rPr lang="en-US" sz="1600" dirty="0" smtClean="0"/>
              <a:t>process: build </a:t>
            </a:r>
            <a:r>
              <a:rPr lang="en-US" sz="1600" dirty="0"/>
              <a:t>a web scraper to acquire online housing </a:t>
            </a:r>
            <a:r>
              <a:rPr lang="en-US" sz="1600" dirty="0" smtClean="0"/>
              <a:t>listings</a:t>
            </a:r>
            <a:r>
              <a:rPr lang="en-US" sz="1600" dirty="0"/>
              <a:t>;</a:t>
            </a:r>
            <a:r>
              <a:rPr lang="en-US" sz="1600" dirty="0" smtClean="0"/>
              <a:t> collect </a:t>
            </a:r>
            <a:r>
              <a:rPr lang="en-US" sz="1600" dirty="0"/>
              <a:t>geographically relevant data from the Google Places </a:t>
            </a:r>
            <a:r>
              <a:rPr lang="en-US" sz="1600" dirty="0" smtClean="0"/>
              <a:t>API</a:t>
            </a:r>
            <a:endParaRPr lang="en-US" sz="1600" dirty="0"/>
          </a:p>
        </p:txBody>
      </p:sp>
      <p:cxnSp>
        <p:nvCxnSpPr>
          <p:cNvPr id="9" name="iBar:31/270"/>
          <p:cNvCxnSpPr/>
          <p:nvPr/>
        </p:nvCxnSpPr>
        <p:spPr>
          <a:xfrm>
            <a:off x="4733924" y="2127161"/>
            <a:ext cx="4016375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xtBox:31/270"/>
          <p:cNvSpPr/>
          <p:nvPr/>
        </p:nvSpPr>
        <p:spPr bwMode="gray">
          <a:xfrm>
            <a:off x="5988082" y="2029280"/>
            <a:ext cx="1539909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Google Places API</a:t>
            </a:r>
          </a:p>
        </p:txBody>
      </p:sp>
      <p:cxnSp>
        <p:nvCxnSpPr>
          <p:cNvPr id="11" name="iBar:31/270"/>
          <p:cNvCxnSpPr/>
          <p:nvPr/>
        </p:nvCxnSpPr>
        <p:spPr>
          <a:xfrm>
            <a:off x="393700" y="2127161"/>
            <a:ext cx="4016375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xtBox:31/270"/>
          <p:cNvSpPr/>
          <p:nvPr/>
        </p:nvSpPr>
        <p:spPr bwMode="gray">
          <a:xfrm>
            <a:off x="1797194" y="2029281"/>
            <a:ext cx="1209435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Web Scraping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228600" y="6459583"/>
            <a:ext cx="10668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3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94318"/>
              </p:ext>
            </p:extLst>
          </p:nvPr>
        </p:nvGraphicFramePr>
        <p:xfrm>
          <a:off x="316140" y="2290876"/>
          <a:ext cx="4093935" cy="442894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511"/>
                <a:gridCol w="1291021"/>
                <a:gridCol w="2390403"/>
              </a:tblGrid>
              <a:tr h="310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45720" marR="4572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Fields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5517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Housing Description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Listing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text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Listing title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kumimoji="0" lang="en-US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E74B5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4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Housing Attributes</a:t>
                      </a:r>
                      <a:endParaRPr kumimoji="0" lang="en-US" alt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E74B5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 available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Housing type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cats and dogs are 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allowed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Laundry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Parking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 of bathrooms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 of bedrooms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Rental availability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Smoking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Square footage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41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36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</a:rPr>
                        <a:t>Location 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latin typeface="+mn-lt"/>
                        </a:rPr>
                        <a:t>City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latin typeface="+mn-lt"/>
                        </a:rPr>
                        <a:t>Country</a:t>
                      </a:r>
                      <a:endParaRPr lang="en-US" sz="1100" dirty="0" smtClean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+mn-lt"/>
                        </a:rPr>
                        <a:t>Data</a:t>
                      </a:r>
                      <a:r>
                        <a:rPr lang="en-US" sz="1100" baseline="0" dirty="0" smtClean="0">
                          <a:latin typeface="+mn-lt"/>
                        </a:rPr>
                        <a:t> accuracy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latin typeface="+mn-lt"/>
                        </a:rPr>
                        <a:t>Latitude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latin typeface="+mn-lt"/>
                        </a:rPr>
                        <a:t>Location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>
                          <a:latin typeface="+mn-lt"/>
                        </a:rPr>
                        <a:t>Longitude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>
                          <a:latin typeface="+mn-lt"/>
                        </a:rPr>
                        <a:t>State</a:t>
                      </a:r>
                      <a:endParaRPr lang="en-US" sz="110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17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atin typeface="+mn-lt"/>
                        </a:rPr>
                        <a:t>Image Data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latin typeface="+mn-lt"/>
                        </a:rPr>
                        <a:t>Average image</a:t>
                      </a:r>
                      <a:r>
                        <a:rPr lang="en-US" sz="1100" baseline="0" dirty="0" smtClean="0">
                          <a:latin typeface="+mn-lt"/>
                        </a:rPr>
                        <a:t> dimensions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>
                          <a:latin typeface="+mn-lt"/>
                        </a:rPr>
                        <a:t># of images</a:t>
                      </a:r>
                      <a:endParaRPr lang="en-US" sz="1100" dirty="0" smtClean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6980" name="Picture 4" descr="https://developers.google.com/places/images/landing-places-lo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4" y="2569573"/>
            <a:ext cx="4229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 from Craigslist and Google Places API</a:t>
            </a:r>
            <a:endParaRPr lang="en-US" dirty="0"/>
          </a:p>
        </p:txBody>
      </p:sp>
      <p:cxnSp>
        <p:nvCxnSpPr>
          <p:cNvPr id="5" name="iBar:31/270"/>
          <p:cNvCxnSpPr/>
          <p:nvPr/>
        </p:nvCxnSpPr>
        <p:spPr>
          <a:xfrm>
            <a:off x="400051" y="1317080"/>
            <a:ext cx="8330184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xtBox:31/270"/>
          <p:cNvSpPr/>
          <p:nvPr/>
        </p:nvSpPr>
        <p:spPr bwMode="gray">
          <a:xfrm>
            <a:off x="3846757" y="1219200"/>
            <a:ext cx="1437318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Data Acquisition </a:t>
            </a:r>
          </a:p>
        </p:txBody>
      </p:sp>
      <p:sp>
        <p:nvSpPr>
          <p:cNvPr id="7" name="SHP_229"/>
          <p:cNvSpPr txBox="1">
            <a:spLocks/>
          </p:cNvSpPr>
          <p:nvPr/>
        </p:nvSpPr>
        <p:spPr bwMode="gray">
          <a:xfrm>
            <a:off x="401637" y="1447800"/>
            <a:ext cx="8328598" cy="587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 dirty="0"/>
              <a:t>To obtain my dataset, I took a two-step </a:t>
            </a:r>
            <a:r>
              <a:rPr lang="en-US" sz="1600" dirty="0" smtClean="0"/>
              <a:t>process: build </a:t>
            </a:r>
            <a:r>
              <a:rPr lang="en-US" sz="1600" dirty="0"/>
              <a:t>a web scraper to acquire online housing </a:t>
            </a:r>
            <a:r>
              <a:rPr lang="en-US" sz="1600" dirty="0" smtClean="0"/>
              <a:t>listings</a:t>
            </a:r>
            <a:r>
              <a:rPr lang="en-US" sz="1600" dirty="0"/>
              <a:t>;</a:t>
            </a:r>
            <a:r>
              <a:rPr lang="en-US" sz="1600" dirty="0" smtClean="0"/>
              <a:t> collect </a:t>
            </a:r>
            <a:r>
              <a:rPr lang="en-US" sz="1600" dirty="0"/>
              <a:t>geographically relevant data from the Google Places </a:t>
            </a:r>
            <a:r>
              <a:rPr lang="en-US" sz="1600" dirty="0" smtClean="0"/>
              <a:t>API</a:t>
            </a:r>
            <a:endParaRPr lang="en-US" sz="1600" dirty="0"/>
          </a:p>
        </p:txBody>
      </p:sp>
      <p:cxnSp>
        <p:nvCxnSpPr>
          <p:cNvPr id="9" name="iBar:31/270"/>
          <p:cNvCxnSpPr/>
          <p:nvPr/>
        </p:nvCxnSpPr>
        <p:spPr>
          <a:xfrm>
            <a:off x="4733924" y="2127161"/>
            <a:ext cx="4016375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xtBox:31/270"/>
          <p:cNvSpPr/>
          <p:nvPr/>
        </p:nvSpPr>
        <p:spPr bwMode="gray">
          <a:xfrm>
            <a:off x="5988082" y="2029280"/>
            <a:ext cx="1539909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Google Places API</a:t>
            </a:r>
          </a:p>
        </p:txBody>
      </p:sp>
      <p:cxnSp>
        <p:nvCxnSpPr>
          <p:cNvPr id="11" name="iBar:31/270"/>
          <p:cNvCxnSpPr/>
          <p:nvPr/>
        </p:nvCxnSpPr>
        <p:spPr>
          <a:xfrm>
            <a:off x="393700" y="2127161"/>
            <a:ext cx="4016375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xtBox:31/270"/>
          <p:cNvSpPr/>
          <p:nvPr/>
        </p:nvSpPr>
        <p:spPr bwMode="gray">
          <a:xfrm>
            <a:off x="1797194" y="2029281"/>
            <a:ext cx="1209435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Web Scraping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228600" y="6459583"/>
            <a:ext cx="10668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8850" y="2239840"/>
            <a:ext cx="583828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#Create Google Places API URL</a:t>
            </a:r>
          </a:p>
          <a:p>
            <a:pPr lvl="1"/>
            <a:r>
              <a:rPr lang="en-US" sz="1400" dirty="0" err="1" smtClean="0"/>
              <a:t>url</a:t>
            </a:r>
            <a:r>
              <a:rPr lang="en-US" sz="1400" dirty="0" smtClean="0"/>
              <a:t>=https://maps.googleapis.com/maps/api/place/</a:t>
            </a:r>
          </a:p>
          <a:p>
            <a:pPr lvl="1"/>
            <a:r>
              <a:rPr lang="en-US" sz="1400" dirty="0" err="1" smtClean="0"/>
              <a:t>nearbysearch</a:t>
            </a:r>
            <a:r>
              <a:rPr lang="en-US" sz="1400" dirty="0" smtClean="0"/>
              <a:t>/</a:t>
            </a:r>
            <a:r>
              <a:rPr lang="en-US" sz="1400" dirty="0" err="1" smtClean="0"/>
              <a:t>json</a:t>
            </a:r>
            <a:r>
              <a:rPr lang="en-US" sz="1400" dirty="0" smtClean="0"/>
              <a:t>?</a:t>
            </a:r>
          </a:p>
          <a:p>
            <a:pPr lvl="1"/>
            <a:r>
              <a:rPr lang="en-US" sz="1400" dirty="0" smtClean="0"/>
              <a:t>location= </a:t>
            </a:r>
            <a:r>
              <a:rPr lang="en-US" sz="1400" dirty="0" err="1"/>
              <a:t>str</a:t>
            </a:r>
            <a:r>
              <a:rPr lang="en-US" sz="1400" dirty="0"/>
              <a:t>(</a:t>
            </a:r>
            <a:r>
              <a:rPr lang="en-US" sz="1400" dirty="0" err="1"/>
              <a:t>loc</a:t>
            </a:r>
            <a:r>
              <a:rPr lang="en-US" sz="1400" dirty="0"/>
              <a:t>[0</a:t>
            </a:r>
            <a:r>
              <a:rPr lang="en-US" sz="1400" dirty="0" smtClean="0"/>
              <a:t>]) , </a:t>
            </a:r>
            <a:r>
              <a:rPr lang="en-US" sz="1400" dirty="0" err="1" smtClean="0"/>
              <a:t>str</a:t>
            </a:r>
            <a:r>
              <a:rPr lang="en-US" sz="1400" dirty="0" smtClean="0"/>
              <a:t>(</a:t>
            </a:r>
            <a:r>
              <a:rPr lang="en-US" sz="1400" dirty="0" err="1" smtClean="0"/>
              <a:t>loc</a:t>
            </a:r>
            <a:r>
              <a:rPr lang="en-US" sz="1400" dirty="0" smtClean="0"/>
              <a:t>[1])&amp;</a:t>
            </a:r>
          </a:p>
          <a:p>
            <a:pPr lvl="1"/>
            <a:r>
              <a:rPr lang="en-US" sz="1400" b="1" dirty="0" smtClean="0"/>
              <a:t>radius</a:t>
            </a:r>
            <a:r>
              <a:rPr lang="en-US" sz="1400" dirty="0" smtClean="0"/>
              <a:t>=1610&amp;</a:t>
            </a:r>
          </a:p>
          <a:p>
            <a:pPr lvl="1"/>
            <a:r>
              <a:rPr lang="en-US" sz="1400" dirty="0" err="1" smtClean="0"/>
              <a:t>rankby</a:t>
            </a:r>
            <a:r>
              <a:rPr lang="en-US" sz="1400" dirty="0" smtClean="0"/>
              <a:t>=prominence&amp;</a:t>
            </a:r>
          </a:p>
          <a:p>
            <a:pPr lvl="1"/>
            <a:r>
              <a:rPr lang="en-US" sz="1400" b="1" dirty="0" smtClean="0"/>
              <a:t>types</a:t>
            </a:r>
            <a:r>
              <a:rPr lang="en-US" sz="1400" dirty="0" smtClean="0"/>
              <a:t>&amp;</a:t>
            </a:r>
          </a:p>
          <a:p>
            <a:pPr lvl="1"/>
            <a:r>
              <a:rPr lang="en-US" sz="1400" b="1" dirty="0" smtClean="0"/>
              <a:t>keyword</a:t>
            </a:r>
            <a:r>
              <a:rPr lang="en-US" sz="1400" dirty="0" smtClean="0"/>
              <a:t>&amp;</a:t>
            </a:r>
          </a:p>
          <a:p>
            <a:pPr lvl="1"/>
            <a:r>
              <a:rPr lang="en-US" sz="1400" dirty="0" smtClean="0"/>
              <a:t>key=key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#</a:t>
            </a:r>
            <a:r>
              <a:rPr lang="en-US" sz="1400" dirty="0"/>
              <a:t>add nearby grocery stores</a:t>
            </a:r>
          </a:p>
          <a:p>
            <a:r>
              <a:rPr lang="en-US" sz="1400" b="1" dirty="0" smtClean="0"/>
              <a:t>         types</a:t>
            </a:r>
            <a:r>
              <a:rPr lang="en-US" sz="1400" dirty="0" smtClean="0"/>
              <a:t> </a:t>
            </a:r>
            <a:r>
              <a:rPr lang="en-US" sz="1400" dirty="0"/>
              <a:t>= 'types=</a:t>
            </a:r>
            <a:r>
              <a:rPr lang="en-US" sz="1400" dirty="0" err="1"/>
              <a:t>grocery_or_supermarket</a:t>
            </a:r>
            <a:r>
              <a:rPr lang="en-US" sz="1400" dirty="0"/>
              <a:t>&amp;'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url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create_url</a:t>
            </a:r>
            <a:r>
              <a:rPr lang="en-US" sz="1400" dirty="0"/>
              <a:t>(</a:t>
            </a:r>
            <a:r>
              <a:rPr lang="en-US" sz="1400" dirty="0" err="1"/>
              <a:t>loc</a:t>
            </a:r>
            <a:r>
              <a:rPr lang="en-US" sz="1400" dirty="0"/>
              <a:t>, types)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#add </a:t>
            </a:r>
            <a:r>
              <a:rPr lang="en-US" sz="1400" dirty="0"/>
              <a:t>nearby </a:t>
            </a:r>
            <a:r>
              <a:rPr lang="en-US" sz="1400" dirty="0" smtClean="0"/>
              <a:t>Starbucks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keyword</a:t>
            </a:r>
            <a:r>
              <a:rPr lang="en-US" sz="1400" dirty="0" smtClean="0"/>
              <a:t> </a:t>
            </a:r>
            <a:r>
              <a:rPr lang="en-US" sz="1400" dirty="0"/>
              <a:t>= 'keyword=Starbucks&amp;'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url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create_url</a:t>
            </a:r>
            <a:r>
              <a:rPr lang="en-US" sz="1400" dirty="0"/>
              <a:t>(</a:t>
            </a:r>
            <a:r>
              <a:rPr lang="en-US" sz="1400" dirty="0" err="1"/>
              <a:t>loc</a:t>
            </a:r>
            <a:r>
              <a:rPr lang="en-US" sz="1400" dirty="0"/>
              <a:t>, keyword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93700" y="2225039"/>
            <a:ext cx="4010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&lt;div class="</a:t>
            </a:r>
            <a:r>
              <a:rPr lang="en-US" sz="1400" dirty="0" err="1"/>
              <a:t>mapAndAttrs</a:t>
            </a:r>
            <a:r>
              <a:rPr lang="en-US" sz="1400" dirty="0"/>
              <a:t>"&gt;</a:t>
            </a:r>
          </a:p>
          <a:p>
            <a:r>
              <a:rPr lang="en-US" sz="1400" dirty="0" smtClean="0"/>
              <a:t>    &lt;</a:t>
            </a:r>
            <a:r>
              <a:rPr lang="en-US" sz="1400" dirty="0"/>
              <a:t>div class="</a:t>
            </a:r>
            <a:r>
              <a:rPr lang="en-US" sz="1400" dirty="0" err="1"/>
              <a:t>mapbox</a:t>
            </a:r>
            <a:r>
              <a:rPr lang="en-US" sz="1400" dirty="0"/>
              <a:t>"&gt;</a:t>
            </a:r>
          </a:p>
          <a:p>
            <a:r>
              <a:rPr lang="en-US" sz="1400" dirty="0" smtClean="0"/>
              <a:t>    &lt;</a:t>
            </a:r>
            <a:r>
              <a:rPr lang="en-US" sz="1400" dirty="0"/>
              <a:t>div id="map" class="</a:t>
            </a:r>
            <a:r>
              <a:rPr lang="en-US" sz="1400" dirty="0" err="1"/>
              <a:t>viewposting</a:t>
            </a:r>
            <a:r>
              <a:rPr lang="en-US" sz="1400" dirty="0"/>
              <a:t>" </a:t>
            </a:r>
            <a:r>
              <a:rPr lang="en-US" sz="1400" dirty="0" smtClean="0"/>
              <a:t>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b="1" dirty="0" smtClean="0"/>
              <a:t>data-latitude</a:t>
            </a:r>
            <a:r>
              <a:rPr lang="en-US" sz="1400" dirty="0" smtClean="0"/>
              <a:t>=“11.111111</a:t>
            </a:r>
            <a:r>
              <a:rPr lang="en-US" sz="1400" dirty="0"/>
              <a:t>" 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b="1" dirty="0" smtClean="0"/>
              <a:t>data-longitude</a:t>
            </a:r>
            <a:r>
              <a:rPr lang="en-US" sz="1400" dirty="0" smtClean="0"/>
              <a:t>="-22.22222" </a:t>
            </a:r>
          </a:p>
          <a:p>
            <a:r>
              <a:rPr lang="en-US" sz="1400" dirty="0" smtClean="0"/>
              <a:t>        </a:t>
            </a:r>
            <a:r>
              <a:rPr lang="en-US" sz="1400" b="1" dirty="0" smtClean="0"/>
              <a:t>data-accuracy</a:t>
            </a:r>
            <a:r>
              <a:rPr lang="en-US" sz="1400" dirty="0" smtClean="0"/>
              <a:t>=“3"&gt;&lt;/</a:t>
            </a:r>
            <a:r>
              <a:rPr lang="en-US" sz="1400" dirty="0"/>
              <a:t>div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pic>
        <p:nvPicPr>
          <p:cNvPr id="104450" name="Picture 2" descr="Campbell's condensed soup: Wild Card bri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71399"/>
            <a:ext cx="4381500" cy="33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 bwMode="gray">
          <a:xfrm>
            <a:off x="861116" y="3915061"/>
            <a:ext cx="3352800" cy="3227831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Clean, Impute, Remove, Transform, Engineer, Repeat</a:t>
            </a:r>
            <a:endParaRPr lang="en-US" dirty="0"/>
          </a:p>
        </p:txBody>
      </p:sp>
      <p:sp>
        <p:nvSpPr>
          <p:cNvPr id="7" name="SHP_229"/>
          <p:cNvSpPr txBox="1">
            <a:spLocks/>
          </p:cNvSpPr>
          <p:nvPr/>
        </p:nvSpPr>
        <p:spPr bwMode="gray">
          <a:xfrm>
            <a:off x="434402" y="2536280"/>
            <a:ext cx="8328598" cy="587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304800" y="6477000"/>
            <a:ext cx="10668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6" name="Freeform 37"/>
          <p:cNvSpPr>
            <a:spLocks noChangeAspect="1"/>
          </p:cNvSpPr>
          <p:nvPr/>
        </p:nvSpPr>
        <p:spPr bwMode="auto">
          <a:xfrm>
            <a:off x="7909201" y="3897499"/>
            <a:ext cx="368924" cy="490196"/>
          </a:xfrm>
          <a:custGeom>
            <a:avLst/>
            <a:gdLst>
              <a:gd name="T0" fmla="*/ 68 w 136"/>
              <a:gd name="T1" fmla="*/ 0 h 180"/>
              <a:gd name="T2" fmla="*/ 117 w 136"/>
              <a:gd name="T3" fmla="*/ 99 h 180"/>
              <a:gd name="T4" fmla="*/ 68 w 136"/>
              <a:gd name="T5" fmla="*/ 180 h 180"/>
              <a:gd name="T6" fmla="*/ 20 w 136"/>
              <a:gd name="T7" fmla="*/ 99 h 180"/>
              <a:gd name="T8" fmla="*/ 68 w 136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80">
                <a:moveTo>
                  <a:pt x="68" y="0"/>
                </a:moveTo>
                <a:cubicBezTo>
                  <a:pt x="80" y="42"/>
                  <a:pt x="96" y="58"/>
                  <a:pt x="117" y="99"/>
                </a:cubicBezTo>
                <a:cubicBezTo>
                  <a:pt x="136" y="139"/>
                  <a:pt x="107" y="180"/>
                  <a:pt x="68" y="180"/>
                </a:cubicBezTo>
                <a:cubicBezTo>
                  <a:pt x="29" y="180"/>
                  <a:pt x="0" y="139"/>
                  <a:pt x="20" y="99"/>
                </a:cubicBezTo>
                <a:cubicBezTo>
                  <a:pt x="40" y="58"/>
                  <a:pt x="56" y="42"/>
                  <a:pt x="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0"/>
          <p:cNvSpPr>
            <a:spLocks noChangeAspect="1"/>
          </p:cNvSpPr>
          <p:nvPr/>
        </p:nvSpPr>
        <p:spPr bwMode="auto">
          <a:xfrm flipH="1">
            <a:off x="7430556" y="929963"/>
            <a:ext cx="1789643" cy="1743154"/>
          </a:xfrm>
          <a:custGeom>
            <a:avLst/>
            <a:gdLst>
              <a:gd name="T0" fmla="*/ 1702 w 3638"/>
              <a:gd name="T1" fmla="*/ 82 h 4069"/>
              <a:gd name="T2" fmla="*/ 2200 w 3638"/>
              <a:gd name="T3" fmla="*/ 212 h 4069"/>
              <a:gd name="T4" fmla="*/ 2478 w 3638"/>
              <a:gd name="T5" fmla="*/ 113 h 4069"/>
              <a:gd name="T6" fmla="*/ 2789 w 3638"/>
              <a:gd name="T7" fmla="*/ 160 h 4069"/>
              <a:gd name="T8" fmla="*/ 2944 w 3638"/>
              <a:gd name="T9" fmla="*/ 317 h 4069"/>
              <a:gd name="T10" fmla="*/ 2863 w 3638"/>
              <a:gd name="T11" fmla="*/ 495 h 4069"/>
              <a:gd name="T12" fmla="*/ 2593 w 3638"/>
              <a:gd name="T13" fmla="*/ 586 h 4069"/>
              <a:gd name="T14" fmla="*/ 2275 w 3638"/>
              <a:gd name="T15" fmla="*/ 533 h 4069"/>
              <a:gd name="T16" fmla="*/ 1782 w 3638"/>
              <a:gd name="T17" fmla="*/ 541 h 4069"/>
              <a:gd name="T18" fmla="*/ 1621 w 3638"/>
              <a:gd name="T19" fmla="*/ 1084 h 4069"/>
              <a:gd name="T20" fmla="*/ 2253 w 3638"/>
              <a:gd name="T21" fmla="*/ 1570 h 4069"/>
              <a:gd name="T22" fmla="*/ 2023 w 3638"/>
              <a:gd name="T23" fmla="*/ 1858 h 4069"/>
              <a:gd name="T24" fmla="*/ 2180 w 3638"/>
              <a:gd name="T25" fmla="*/ 2101 h 4069"/>
              <a:gd name="T26" fmla="*/ 2406 w 3638"/>
              <a:gd name="T27" fmla="*/ 2251 h 4069"/>
              <a:gd name="T28" fmla="*/ 2617 w 3638"/>
              <a:gd name="T29" fmla="*/ 2329 h 4069"/>
              <a:gd name="T30" fmla="*/ 2728 w 3638"/>
              <a:gd name="T31" fmla="*/ 2354 h 4069"/>
              <a:gd name="T32" fmla="*/ 3084 w 3638"/>
              <a:gd name="T33" fmla="*/ 2462 h 4069"/>
              <a:gd name="T34" fmla="*/ 3372 w 3638"/>
              <a:gd name="T35" fmla="*/ 2709 h 4069"/>
              <a:gd name="T36" fmla="*/ 3542 w 3638"/>
              <a:gd name="T37" fmla="*/ 3033 h 4069"/>
              <a:gd name="T38" fmla="*/ 3621 w 3638"/>
              <a:gd name="T39" fmla="*/ 3383 h 4069"/>
              <a:gd name="T40" fmla="*/ 3638 w 3638"/>
              <a:gd name="T41" fmla="*/ 3707 h 4069"/>
              <a:gd name="T42" fmla="*/ 3626 w 3638"/>
              <a:gd name="T43" fmla="*/ 3953 h 4069"/>
              <a:gd name="T44" fmla="*/ 3612 w 3638"/>
              <a:gd name="T45" fmla="*/ 4067 h 4069"/>
              <a:gd name="T46" fmla="*/ 2729 w 3638"/>
              <a:gd name="T47" fmla="*/ 3493 h 4069"/>
              <a:gd name="T48" fmla="*/ 2618 w 3638"/>
              <a:gd name="T49" fmla="*/ 3186 h 4069"/>
              <a:gd name="T50" fmla="*/ 2456 w 3638"/>
              <a:gd name="T51" fmla="*/ 3047 h 4069"/>
              <a:gd name="T52" fmla="*/ 2280 w 3638"/>
              <a:gd name="T53" fmla="*/ 3024 h 4069"/>
              <a:gd name="T54" fmla="*/ 2127 w 3638"/>
              <a:gd name="T55" fmla="*/ 3061 h 4069"/>
              <a:gd name="T56" fmla="*/ 2032 w 3638"/>
              <a:gd name="T57" fmla="*/ 3106 h 4069"/>
              <a:gd name="T58" fmla="*/ 1928 w 3638"/>
              <a:gd name="T59" fmla="*/ 3244 h 4069"/>
              <a:gd name="T60" fmla="*/ 1631 w 3638"/>
              <a:gd name="T61" fmla="*/ 3483 h 4069"/>
              <a:gd name="T62" fmla="*/ 1369 w 3638"/>
              <a:gd name="T63" fmla="*/ 3500 h 4069"/>
              <a:gd name="T64" fmla="*/ 1169 w 3638"/>
              <a:gd name="T65" fmla="*/ 3404 h 4069"/>
              <a:gd name="T66" fmla="*/ 1056 w 3638"/>
              <a:gd name="T67" fmla="*/ 3303 h 4069"/>
              <a:gd name="T68" fmla="*/ 942 w 3638"/>
              <a:gd name="T69" fmla="*/ 3198 h 4069"/>
              <a:gd name="T70" fmla="*/ 715 w 3638"/>
              <a:gd name="T71" fmla="*/ 3158 h 4069"/>
              <a:gd name="T72" fmla="*/ 503 w 3638"/>
              <a:gd name="T73" fmla="*/ 3218 h 4069"/>
              <a:gd name="T74" fmla="*/ 385 w 3638"/>
              <a:gd name="T75" fmla="*/ 3281 h 4069"/>
              <a:gd name="T76" fmla="*/ 446 w 3638"/>
              <a:gd name="T77" fmla="*/ 2206 h 4069"/>
              <a:gd name="T78" fmla="*/ 725 w 3638"/>
              <a:gd name="T79" fmla="*/ 2124 h 4069"/>
              <a:gd name="T80" fmla="*/ 873 w 3638"/>
              <a:gd name="T81" fmla="*/ 1952 h 4069"/>
              <a:gd name="T82" fmla="*/ 934 w 3638"/>
              <a:gd name="T83" fmla="*/ 1759 h 4069"/>
              <a:gd name="T84" fmla="*/ 942 w 3638"/>
              <a:gd name="T85" fmla="*/ 1610 h 4069"/>
              <a:gd name="T86" fmla="*/ 696 w 3638"/>
              <a:gd name="T87" fmla="*/ 1307 h 4069"/>
              <a:gd name="T88" fmla="*/ 1324 w 3638"/>
              <a:gd name="T89" fmla="*/ 684 h 4069"/>
              <a:gd name="T90" fmla="*/ 1148 w 3638"/>
              <a:gd name="T91" fmla="*/ 501 h 4069"/>
              <a:gd name="T92" fmla="*/ 628 w 3638"/>
              <a:gd name="T93" fmla="*/ 553 h 4069"/>
              <a:gd name="T94" fmla="*/ 304 w 3638"/>
              <a:gd name="T95" fmla="*/ 580 h 4069"/>
              <a:gd name="T96" fmla="*/ 57 w 3638"/>
              <a:gd name="T97" fmla="*/ 470 h 4069"/>
              <a:gd name="T98" fmla="*/ 15 w 3638"/>
              <a:gd name="T99" fmla="*/ 286 h 4069"/>
              <a:gd name="T100" fmla="*/ 205 w 3638"/>
              <a:gd name="T101" fmla="*/ 142 h 4069"/>
              <a:gd name="T102" fmla="*/ 527 w 3638"/>
              <a:gd name="T103" fmla="*/ 119 h 4069"/>
              <a:gd name="T104" fmla="*/ 777 w 3638"/>
              <a:gd name="T105" fmla="*/ 239 h 4069"/>
              <a:gd name="T106" fmla="*/ 1285 w 3638"/>
              <a:gd name="T107" fmla="*/ 53 h 4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38" h="4069">
                <a:moveTo>
                  <a:pt x="1475" y="0"/>
                </a:moveTo>
                <a:lnTo>
                  <a:pt x="1526" y="4"/>
                </a:lnTo>
                <a:lnTo>
                  <a:pt x="1575" y="14"/>
                </a:lnTo>
                <a:lnTo>
                  <a:pt x="1621" y="31"/>
                </a:lnTo>
                <a:lnTo>
                  <a:pt x="1663" y="53"/>
                </a:lnTo>
                <a:lnTo>
                  <a:pt x="1702" y="82"/>
                </a:lnTo>
                <a:lnTo>
                  <a:pt x="1736" y="115"/>
                </a:lnTo>
                <a:lnTo>
                  <a:pt x="1767" y="153"/>
                </a:lnTo>
                <a:lnTo>
                  <a:pt x="1792" y="194"/>
                </a:lnTo>
                <a:lnTo>
                  <a:pt x="1812" y="239"/>
                </a:lnTo>
                <a:lnTo>
                  <a:pt x="2171" y="239"/>
                </a:lnTo>
                <a:lnTo>
                  <a:pt x="2200" y="212"/>
                </a:lnTo>
                <a:lnTo>
                  <a:pt x="2235" y="187"/>
                </a:lnTo>
                <a:lnTo>
                  <a:pt x="2275" y="165"/>
                </a:lnTo>
                <a:lnTo>
                  <a:pt x="2320" y="146"/>
                </a:lnTo>
                <a:lnTo>
                  <a:pt x="2369" y="130"/>
                </a:lnTo>
                <a:lnTo>
                  <a:pt x="2421" y="119"/>
                </a:lnTo>
                <a:lnTo>
                  <a:pt x="2478" y="113"/>
                </a:lnTo>
                <a:lnTo>
                  <a:pt x="2538" y="110"/>
                </a:lnTo>
                <a:lnTo>
                  <a:pt x="2593" y="113"/>
                </a:lnTo>
                <a:lnTo>
                  <a:pt x="2646" y="119"/>
                </a:lnTo>
                <a:lnTo>
                  <a:pt x="2697" y="129"/>
                </a:lnTo>
                <a:lnTo>
                  <a:pt x="2744" y="142"/>
                </a:lnTo>
                <a:lnTo>
                  <a:pt x="2789" y="160"/>
                </a:lnTo>
                <a:lnTo>
                  <a:pt x="2828" y="181"/>
                </a:lnTo>
                <a:lnTo>
                  <a:pt x="2863" y="203"/>
                </a:lnTo>
                <a:lnTo>
                  <a:pt x="2892" y="229"/>
                </a:lnTo>
                <a:lnTo>
                  <a:pt x="2916" y="256"/>
                </a:lnTo>
                <a:lnTo>
                  <a:pt x="2933" y="286"/>
                </a:lnTo>
                <a:lnTo>
                  <a:pt x="2944" y="317"/>
                </a:lnTo>
                <a:lnTo>
                  <a:pt x="2948" y="349"/>
                </a:lnTo>
                <a:lnTo>
                  <a:pt x="2944" y="381"/>
                </a:lnTo>
                <a:lnTo>
                  <a:pt x="2933" y="412"/>
                </a:lnTo>
                <a:lnTo>
                  <a:pt x="2916" y="442"/>
                </a:lnTo>
                <a:lnTo>
                  <a:pt x="2892" y="470"/>
                </a:lnTo>
                <a:lnTo>
                  <a:pt x="2863" y="495"/>
                </a:lnTo>
                <a:lnTo>
                  <a:pt x="2828" y="518"/>
                </a:lnTo>
                <a:lnTo>
                  <a:pt x="2789" y="538"/>
                </a:lnTo>
                <a:lnTo>
                  <a:pt x="2744" y="555"/>
                </a:lnTo>
                <a:lnTo>
                  <a:pt x="2697" y="569"/>
                </a:lnTo>
                <a:lnTo>
                  <a:pt x="2646" y="580"/>
                </a:lnTo>
                <a:lnTo>
                  <a:pt x="2593" y="586"/>
                </a:lnTo>
                <a:lnTo>
                  <a:pt x="2538" y="588"/>
                </a:lnTo>
                <a:lnTo>
                  <a:pt x="2478" y="585"/>
                </a:lnTo>
                <a:lnTo>
                  <a:pt x="2421" y="579"/>
                </a:lnTo>
                <a:lnTo>
                  <a:pt x="2369" y="568"/>
                </a:lnTo>
                <a:lnTo>
                  <a:pt x="2320" y="553"/>
                </a:lnTo>
                <a:lnTo>
                  <a:pt x="2275" y="533"/>
                </a:lnTo>
                <a:lnTo>
                  <a:pt x="2235" y="512"/>
                </a:lnTo>
                <a:lnTo>
                  <a:pt x="2200" y="487"/>
                </a:lnTo>
                <a:lnTo>
                  <a:pt x="2171" y="460"/>
                </a:lnTo>
                <a:lnTo>
                  <a:pt x="1815" y="460"/>
                </a:lnTo>
                <a:lnTo>
                  <a:pt x="1801" y="501"/>
                </a:lnTo>
                <a:lnTo>
                  <a:pt x="1782" y="541"/>
                </a:lnTo>
                <a:lnTo>
                  <a:pt x="1757" y="576"/>
                </a:lnTo>
                <a:lnTo>
                  <a:pt x="1729" y="609"/>
                </a:lnTo>
                <a:lnTo>
                  <a:pt x="1697" y="638"/>
                </a:lnTo>
                <a:lnTo>
                  <a:pt x="1661" y="663"/>
                </a:lnTo>
                <a:lnTo>
                  <a:pt x="1621" y="684"/>
                </a:lnTo>
                <a:lnTo>
                  <a:pt x="1621" y="1084"/>
                </a:lnTo>
                <a:lnTo>
                  <a:pt x="1841" y="1084"/>
                </a:lnTo>
                <a:lnTo>
                  <a:pt x="1841" y="1232"/>
                </a:lnTo>
                <a:lnTo>
                  <a:pt x="2123" y="1232"/>
                </a:lnTo>
                <a:lnTo>
                  <a:pt x="2123" y="1307"/>
                </a:lnTo>
                <a:lnTo>
                  <a:pt x="2253" y="1307"/>
                </a:lnTo>
                <a:lnTo>
                  <a:pt x="2253" y="1570"/>
                </a:lnTo>
                <a:lnTo>
                  <a:pt x="2007" y="1570"/>
                </a:lnTo>
                <a:lnTo>
                  <a:pt x="2000" y="1634"/>
                </a:lnTo>
                <a:lnTo>
                  <a:pt x="1998" y="1696"/>
                </a:lnTo>
                <a:lnTo>
                  <a:pt x="2001" y="1753"/>
                </a:lnTo>
                <a:lnTo>
                  <a:pt x="2009" y="1807"/>
                </a:lnTo>
                <a:lnTo>
                  <a:pt x="2023" y="1858"/>
                </a:lnTo>
                <a:lnTo>
                  <a:pt x="2042" y="1906"/>
                </a:lnTo>
                <a:lnTo>
                  <a:pt x="2063" y="1950"/>
                </a:lnTo>
                <a:lnTo>
                  <a:pt x="2087" y="1993"/>
                </a:lnTo>
                <a:lnTo>
                  <a:pt x="2116" y="2031"/>
                </a:lnTo>
                <a:lnTo>
                  <a:pt x="2147" y="2067"/>
                </a:lnTo>
                <a:lnTo>
                  <a:pt x="2180" y="2101"/>
                </a:lnTo>
                <a:lnTo>
                  <a:pt x="2215" y="2132"/>
                </a:lnTo>
                <a:lnTo>
                  <a:pt x="2252" y="2161"/>
                </a:lnTo>
                <a:lnTo>
                  <a:pt x="2290" y="2187"/>
                </a:lnTo>
                <a:lnTo>
                  <a:pt x="2329" y="2210"/>
                </a:lnTo>
                <a:lnTo>
                  <a:pt x="2367" y="2231"/>
                </a:lnTo>
                <a:lnTo>
                  <a:pt x="2406" y="2251"/>
                </a:lnTo>
                <a:lnTo>
                  <a:pt x="2445" y="2268"/>
                </a:lnTo>
                <a:lnTo>
                  <a:pt x="2482" y="2284"/>
                </a:lnTo>
                <a:lnTo>
                  <a:pt x="2519" y="2298"/>
                </a:lnTo>
                <a:lnTo>
                  <a:pt x="2554" y="2309"/>
                </a:lnTo>
                <a:lnTo>
                  <a:pt x="2587" y="2320"/>
                </a:lnTo>
                <a:lnTo>
                  <a:pt x="2617" y="2329"/>
                </a:lnTo>
                <a:lnTo>
                  <a:pt x="2645" y="2336"/>
                </a:lnTo>
                <a:lnTo>
                  <a:pt x="2670" y="2343"/>
                </a:lnTo>
                <a:lnTo>
                  <a:pt x="2690" y="2346"/>
                </a:lnTo>
                <a:lnTo>
                  <a:pt x="2707" y="2350"/>
                </a:lnTo>
                <a:lnTo>
                  <a:pt x="2719" y="2352"/>
                </a:lnTo>
                <a:lnTo>
                  <a:pt x="2728" y="2354"/>
                </a:lnTo>
                <a:lnTo>
                  <a:pt x="2730" y="2354"/>
                </a:lnTo>
                <a:lnTo>
                  <a:pt x="2810" y="2367"/>
                </a:lnTo>
                <a:lnTo>
                  <a:pt x="2885" y="2385"/>
                </a:lnTo>
                <a:lnTo>
                  <a:pt x="2955" y="2407"/>
                </a:lnTo>
                <a:lnTo>
                  <a:pt x="3022" y="2433"/>
                </a:lnTo>
                <a:lnTo>
                  <a:pt x="3084" y="2462"/>
                </a:lnTo>
                <a:lnTo>
                  <a:pt x="3141" y="2496"/>
                </a:lnTo>
                <a:lnTo>
                  <a:pt x="3195" y="2532"/>
                </a:lnTo>
                <a:lnTo>
                  <a:pt x="3245" y="2573"/>
                </a:lnTo>
                <a:lnTo>
                  <a:pt x="3291" y="2615"/>
                </a:lnTo>
                <a:lnTo>
                  <a:pt x="3334" y="2660"/>
                </a:lnTo>
                <a:lnTo>
                  <a:pt x="3372" y="2709"/>
                </a:lnTo>
                <a:lnTo>
                  <a:pt x="3408" y="2758"/>
                </a:lnTo>
                <a:lnTo>
                  <a:pt x="3440" y="2810"/>
                </a:lnTo>
                <a:lnTo>
                  <a:pt x="3470" y="2864"/>
                </a:lnTo>
                <a:lnTo>
                  <a:pt x="3497" y="2919"/>
                </a:lnTo>
                <a:lnTo>
                  <a:pt x="3521" y="2976"/>
                </a:lnTo>
                <a:lnTo>
                  <a:pt x="3542" y="3033"/>
                </a:lnTo>
                <a:lnTo>
                  <a:pt x="3560" y="3091"/>
                </a:lnTo>
                <a:lnTo>
                  <a:pt x="3576" y="3149"/>
                </a:lnTo>
                <a:lnTo>
                  <a:pt x="3590" y="3208"/>
                </a:lnTo>
                <a:lnTo>
                  <a:pt x="3602" y="3266"/>
                </a:lnTo>
                <a:lnTo>
                  <a:pt x="3612" y="3326"/>
                </a:lnTo>
                <a:lnTo>
                  <a:pt x="3621" y="3383"/>
                </a:lnTo>
                <a:lnTo>
                  <a:pt x="3627" y="3441"/>
                </a:lnTo>
                <a:lnTo>
                  <a:pt x="3632" y="3496"/>
                </a:lnTo>
                <a:lnTo>
                  <a:pt x="3636" y="3552"/>
                </a:lnTo>
                <a:lnTo>
                  <a:pt x="3637" y="3605"/>
                </a:lnTo>
                <a:lnTo>
                  <a:pt x="3638" y="3657"/>
                </a:lnTo>
                <a:lnTo>
                  <a:pt x="3638" y="3707"/>
                </a:lnTo>
                <a:lnTo>
                  <a:pt x="3638" y="3755"/>
                </a:lnTo>
                <a:lnTo>
                  <a:pt x="3637" y="3801"/>
                </a:lnTo>
                <a:lnTo>
                  <a:pt x="3634" y="3843"/>
                </a:lnTo>
                <a:lnTo>
                  <a:pt x="3632" y="3882"/>
                </a:lnTo>
                <a:lnTo>
                  <a:pt x="3628" y="3919"/>
                </a:lnTo>
                <a:lnTo>
                  <a:pt x="3626" y="3953"/>
                </a:lnTo>
                <a:lnTo>
                  <a:pt x="3623" y="3981"/>
                </a:lnTo>
                <a:lnTo>
                  <a:pt x="3620" y="4007"/>
                </a:lnTo>
                <a:lnTo>
                  <a:pt x="3617" y="4029"/>
                </a:lnTo>
                <a:lnTo>
                  <a:pt x="3615" y="4046"/>
                </a:lnTo>
                <a:lnTo>
                  <a:pt x="3613" y="4059"/>
                </a:lnTo>
                <a:lnTo>
                  <a:pt x="3612" y="4067"/>
                </a:lnTo>
                <a:lnTo>
                  <a:pt x="3611" y="4069"/>
                </a:lnTo>
                <a:lnTo>
                  <a:pt x="2755" y="4069"/>
                </a:lnTo>
                <a:lnTo>
                  <a:pt x="2755" y="3725"/>
                </a:lnTo>
                <a:lnTo>
                  <a:pt x="2749" y="3641"/>
                </a:lnTo>
                <a:lnTo>
                  <a:pt x="2740" y="3563"/>
                </a:lnTo>
                <a:lnTo>
                  <a:pt x="2729" y="3493"/>
                </a:lnTo>
                <a:lnTo>
                  <a:pt x="2716" y="3427"/>
                </a:lnTo>
                <a:lnTo>
                  <a:pt x="2701" y="3368"/>
                </a:lnTo>
                <a:lnTo>
                  <a:pt x="2682" y="3315"/>
                </a:lnTo>
                <a:lnTo>
                  <a:pt x="2662" y="3266"/>
                </a:lnTo>
                <a:lnTo>
                  <a:pt x="2641" y="3224"/>
                </a:lnTo>
                <a:lnTo>
                  <a:pt x="2618" y="3186"/>
                </a:lnTo>
                <a:lnTo>
                  <a:pt x="2594" y="3153"/>
                </a:lnTo>
                <a:lnTo>
                  <a:pt x="2568" y="3124"/>
                </a:lnTo>
                <a:lnTo>
                  <a:pt x="2541" y="3099"/>
                </a:lnTo>
                <a:lnTo>
                  <a:pt x="2514" y="3078"/>
                </a:lnTo>
                <a:lnTo>
                  <a:pt x="2486" y="3061"/>
                </a:lnTo>
                <a:lnTo>
                  <a:pt x="2456" y="3047"/>
                </a:lnTo>
                <a:lnTo>
                  <a:pt x="2427" y="3038"/>
                </a:lnTo>
                <a:lnTo>
                  <a:pt x="2398" y="3030"/>
                </a:lnTo>
                <a:lnTo>
                  <a:pt x="2368" y="3025"/>
                </a:lnTo>
                <a:lnTo>
                  <a:pt x="2338" y="3023"/>
                </a:lnTo>
                <a:lnTo>
                  <a:pt x="2309" y="3023"/>
                </a:lnTo>
                <a:lnTo>
                  <a:pt x="2280" y="3024"/>
                </a:lnTo>
                <a:lnTo>
                  <a:pt x="2252" y="3028"/>
                </a:lnTo>
                <a:lnTo>
                  <a:pt x="2225" y="3033"/>
                </a:lnTo>
                <a:lnTo>
                  <a:pt x="2199" y="3039"/>
                </a:lnTo>
                <a:lnTo>
                  <a:pt x="2173" y="3045"/>
                </a:lnTo>
                <a:lnTo>
                  <a:pt x="2149" y="3052"/>
                </a:lnTo>
                <a:lnTo>
                  <a:pt x="2127" y="3061"/>
                </a:lnTo>
                <a:lnTo>
                  <a:pt x="2106" y="3070"/>
                </a:lnTo>
                <a:lnTo>
                  <a:pt x="2086" y="3077"/>
                </a:lnTo>
                <a:lnTo>
                  <a:pt x="2070" y="3086"/>
                </a:lnTo>
                <a:lnTo>
                  <a:pt x="2055" y="3093"/>
                </a:lnTo>
                <a:lnTo>
                  <a:pt x="2043" y="3099"/>
                </a:lnTo>
                <a:lnTo>
                  <a:pt x="2032" y="3106"/>
                </a:lnTo>
                <a:lnTo>
                  <a:pt x="2024" y="3109"/>
                </a:lnTo>
                <a:lnTo>
                  <a:pt x="2021" y="3113"/>
                </a:lnTo>
                <a:lnTo>
                  <a:pt x="2018" y="3113"/>
                </a:lnTo>
                <a:lnTo>
                  <a:pt x="1998" y="3145"/>
                </a:lnTo>
                <a:lnTo>
                  <a:pt x="1979" y="3176"/>
                </a:lnTo>
                <a:lnTo>
                  <a:pt x="1928" y="3244"/>
                </a:lnTo>
                <a:lnTo>
                  <a:pt x="1877" y="3305"/>
                </a:lnTo>
                <a:lnTo>
                  <a:pt x="1826" y="3355"/>
                </a:lnTo>
                <a:lnTo>
                  <a:pt x="1777" y="3399"/>
                </a:lnTo>
                <a:lnTo>
                  <a:pt x="1728" y="3433"/>
                </a:lnTo>
                <a:lnTo>
                  <a:pt x="1679" y="3462"/>
                </a:lnTo>
                <a:lnTo>
                  <a:pt x="1631" y="3483"/>
                </a:lnTo>
                <a:lnTo>
                  <a:pt x="1584" y="3499"/>
                </a:lnTo>
                <a:lnTo>
                  <a:pt x="1538" y="3508"/>
                </a:lnTo>
                <a:lnTo>
                  <a:pt x="1494" y="3512"/>
                </a:lnTo>
                <a:lnTo>
                  <a:pt x="1452" y="3512"/>
                </a:lnTo>
                <a:lnTo>
                  <a:pt x="1410" y="3508"/>
                </a:lnTo>
                <a:lnTo>
                  <a:pt x="1369" y="3500"/>
                </a:lnTo>
                <a:lnTo>
                  <a:pt x="1331" y="3489"/>
                </a:lnTo>
                <a:lnTo>
                  <a:pt x="1295" y="3475"/>
                </a:lnTo>
                <a:lnTo>
                  <a:pt x="1260" y="3459"/>
                </a:lnTo>
                <a:lnTo>
                  <a:pt x="1228" y="3442"/>
                </a:lnTo>
                <a:lnTo>
                  <a:pt x="1197" y="3423"/>
                </a:lnTo>
                <a:lnTo>
                  <a:pt x="1169" y="3404"/>
                </a:lnTo>
                <a:lnTo>
                  <a:pt x="1144" y="3384"/>
                </a:lnTo>
                <a:lnTo>
                  <a:pt x="1120" y="3365"/>
                </a:lnTo>
                <a:lnTo>
                  <a:pt x="1099" y="3347"/>
                </a:lnTo>
                <a:lnTo>
                  <a:pt x="1082" y="3331"/>
                </a:lnTo>
                <a:lnTo>
                  <a:pt x="1067" y="3316"/>
                </a:lnTo>
                <a:lnTo>
                  <a:pt x="1056" y="3303"/>
                </a:lnTo>
                <a:lnTo>
                  <a:pt x="1047" y="3294"/>
                </a:lnTo>
                <a:lnTo>
                  <a:pt x="1042" y="3287"/>
                </a:lnTo>
                <a:lnTo>
                  <a:pt x="1041" y="3286"/>
                </a:lnTo>
                <a:lnTo>
                  <a:pt x="1010" y="3250"/>
                </a:lnTo>
                <a:lnTo>
                  <a:pt x="977" y="3221"/>
                </a:lnTo>
                <a:lnTo>
                  <a:pt x="942" y="3198"/>
                </a:lnTo>
                <a:lnTo>
                  <a:pt x="906" y="3180"/>
                </a:lnTo>
                <a:lnTo>
                  <a:pt x="869" y="3167"/>
                </a:lnTo>
                <a:lnTo>
                  <a:pt x="831" y="3159"/>
                </a:lnTo>
                <a:lnTo>
                  <a:pt x="791" y="3155"/>
                </a:lnTo>
                <a:lnTo>
                  <a:pt x="753" y="3155"/>
                </a:lnTo>
                <a:lnTo>
                  <a:pt x="715" y="3158"/>
                </a:lnTo>
                <a:lnTo>
                  <a:pt x="676" y="3164"/>
                </a:lnTo>
                <a:lnTo>
                  <a:pt x="638" y="3172"/>
                </a:lnTo>
                <a:lnTo>
                  <a:pt x="602" y="3182"/>
                </a:lnTo>
                <a:lnTo>
                  <a:pt x="568" y="3193"/>
                </a:lnTo>
                <a:lnTo>
                  <a:pt x="534" y="3206"/>
                </a:lnTo>
                <a:lnTo>
                  <a:pt x="503" y="3218"/>
                </a:lnTo>
                <a:lnTo>
                  <a:pt x="476" y="3232"/>
                </a:lnTo>
                <a:lnTo>
                  <a:pt x="450" y="3244"/>
                </a:lnTo>
                <a:lnTo>
                  <a:pt x="428" y="3255"/>
                </a:lnTo>
                <a:lnTo>
                  <a:pt x="409" y="3266"/>
                </a:lnTo>
                <a:lnTo>
                  <a:pt x="394" y="3275"/>
                </a:lnTo>
                <a:lnTo>
                  <a:pt x="385" y="3281"/>
                </a:lnTo>
                <a:lnTo>
                  <a:pt x="385" y="3353"/>
                </a:lnTo>
                <a:lnTo>
                  <a:pt x="160" y="3353"/>
                </a:lnTo>
                <a:lnTo>
                  <a:pt x="160" y="2103"/>
                </a:lnTo>
                <a:lnTo>
                  <a:pt x="385" y="2103"/>
                </a:lnTo>
                <a:lnTo>
                  <a:pt x="385" y="2206"/>
                </a:lnTo>
                <a:lnTo>
                  <a:pt x="446" y="2206"/>
                </a:lnTo>
                <a:lnTo>
                  <a:pt x="503" y="2202"/>
                </a:lnTo>
                <a:lnTo>
                  <a:pt x="555" y="2193"/>
                </a:lnTo>
                <a:lnTo>
                  <a:pt x="603" y="2181"/>
                </a:lnTo>
                <a:lnTo>
                  <a:pt x="648" y="2164"/>
                </a:lnTo>
                <a:lnTo>
                  <a:pt x="688" y="2146"/>
                </a:lnTo>
                <a:lnTo>
                  <a:pt x="725" y="2124"/>
                </a:lnTo>
                <a:lnTo>
                  <a:pt x="757" y="2100"/>
                </a:lnTo>
                <a:lnTo>
                  <a:pt x="786" y="2073"/>
                </a:lnTo>
                <a:lnTo>
                  <a:pt x="812" y="2044"/>
                </a:lnTo>
                <a:lnTo>
                  <a:pt x="836" y="2015"/>
                </a:lnTo>
                <a:lnTo>
                  <a:pt x="856" y="1984"/>
                </a:lnTo>
                <a:lnTo>
                  <a:pt x="873" y="1952"/>
                </a:lnTo>
                <a:lnTo>
                  <a:pt x="889" y="1920"/>
                </a:lnTo>
                <a:lnTo>
                  <a:pt x="901" y="1886"/>
                </a:lnTo>
                <a:lnTo>
                  <a:pt x="913" y="1854"/>
                </a:lnTo>
                <a:lnTo>
                  <a:pt x="921" y="1822"/>
                </a:lnTo>
                <a:lnTo>
                  <a:pt x="927" y="1790"/>
                </a:lnTo>
                <a:lnTo>
                  <a:pt x="934" y="1759"/>
                </a:lnTo>
                <a:lnTo>
                  <a:pt x="937" y="1729"/>
                </a:lnTo>
                <a:lnTo>
                  <a:pt x="940" y="1701"/>
                </a:lnTo>
                <a:lnTo>
                  <a:pt x="942" y="1675"/>
                </a:lnTo>
                <a:lnTo>
                  <a:pt x="942" y="1650"/>
                </a:lnTo>
                <a:lnTo>
                  <a:pt x="942" y="1629"/>
                </a:lnTo>
                <a:lnTo>
                  <a:pt x="942" y="1610"/>
                </a:lnTo>
                <a:lnTo>
                  <a:pt x="942" y="1594"/>
                </a:lnTo>
                <a:lnTo>
                  <a:pt x="941" y="1583"/>
                </a:lnTo>
                <a:lnTo>
                  <a:pt x="941" y="1574"/>
                </a:lnTo>
                <a:lnTo>
                  <a:pt x="940" y="1570"/>
                </a:lnTo>
                <a:lnTo>
                  <a:pt x="696" y="1570"/>
                </a:lnTo>
                <a:lnTo>
                  <a:pt x="696" y="1307"/>
                </a:lnTo>
                <a:lnTo>
                  <a:pt x="827" y="1307"/>
                </a:lnTo>
                <a:lnTo>
                  <a:pt x="827" y="1232"/>
                </a:lnTo>
                <a:lnTo>
                  <a:pt x="1106" y="1232"/>
                </a:lnTo>
                <a:lnTo>
                  <a:pt x="1106" y="1084"/>
                </a:lnTo>
                <a:lnTo>
                  <a:pt x="1324" y="1084"/>
                </a:lnTo>
                <a:lnTo>
                  <a:pt x="1324" y="684"/>
                </a:lnTo>
                <a:lnTo>
                  <a:pt x="1286" y="663"/>
                </a:lnTo>
                <a:lnTo>
                  <a:pt x="1251" y="638"/>
                </a:lnTo>
                <a:lnTo>
                  <a:pt x="1219" y="609"/>
                </a:lnTo>
                <a:lnTo>
                  <a:pt x="1191" y="576"/>
                </a:lnTo>
                <a:lnTo>
                  <a:pt x="1167" y="541"/>
                </a:lnTo>
                <a:lnTo>
                  <a:pt x="1148" y="501"/>
                </a:lnTo>
                <a:lnTo>
                  <a:pt x="1133" y="460"/>
                </a:lnTo>
                <a:lnTo>
                  <a:pt x="777" y="460"/>
                </a:lnTo>
                <a:lnTo>
                  <a:pt x="748" y="487"/>
                </a:lnTo>
                <a:lnTo>
                  <a:pt x="714" y="512"/>
                </a:lnTo>
                <a:lnTo>
                  <a:pt x="674" y="533"/>
                </a:lnTo>
                <a:lnTo>
                  <a:pt x="628" y="553"/>
                </a:lnTo>
                <a:lnTo>
                  <a:pt x="580" y="568"/>
                </a:lnTo>
                <a:lnTo>
                  <a:pt x="527" y="579"/>
                </a:lnTo>
                <a:lnTo>
                  <a:pt x="471" y="585"/>
                </a:lnTo>
                <a:lnTo>
                  <a:pt x="413" y="588"/>
                </a:lnTo>
                <a:lnTo>
                  <a:pt x="357" y="586"/>
                </a:lnTo>
                <a:lnTo>
                  <a:pt x="304" y="580"/>
                </a:lnTo>
                <a:lnTo>
                  <a:pt x="254" y="569"/>
                </a:lnTo>
                <a:lnTo>
                  <a:pt x="205" y="555"/>
                </a:lnTo>
                <a:lnTo>
                  <a:pt x="161" y="538"/>
                </a:lnTo>
                <a:lnTo>
                  <a:pt x="121" y="518"/>
                </a:lnTo>
                <a:lnTo>
                  <a:pt x="87" y="495"/>
                </a:lnTo>
                <a:lnTo>
                  <a:pt x="57" y="470"/>
                </a:lnTo>
                <a:lnTo>
                  <a:pt x="32" y="442"/>
                </a:lnTo>
                <a:lnTo>
                  <a:pt x="15" y="412"/>
                </a:lnTo>
                <a:lnTo>
                  <a:pt x="4" y="381"/>
                </a:lnTo>
                <a:lnTo>
                  <a:pt x="0" y="349"/>
                </a:lnTo>
                <a:lnTo>
                  <a:pt x="4" y="317"/>
                </a:lnTo>
                <a:lnTo>
                  <a:pt x="15" y="286"/>
                </a:lnTo>
                <a:lnTo>
                  <a:pt x="32" y="256"/>
                </a:lnTo>
                <a:lnTo>
                  <a:pt x="57" y="229"/>
                </a:lnTo>
                <a:lnTo>
                  <a:pt x="87" y="203"/>
                </a:lnTo>
                <a:lnTo>
                  <a:pt x="121" y="181"/>
                </a:lnTo>
                <a:lnTo>
                  <a:pt x="161" y="160"/>
                </a:lnTo>
                <a:lnTo>
                  <a:pt x="205" y="142"/>
                </a:lnTo>
                <a:lnTo>
                  <a:pt x="254" y="129"/>
                </a:lnTo>
                <a:lnTo>
                  <a:pt x="304" y="119"/>
                </a:lnTo>
                <a:lnTo>
                  <a:pt x="357" y="113"/>
                </a:lnTo>
                <a:lnTo>
                  <a:pt x="413" y="110"/>
                </a:lnTo>
                <a:lnTo>
                  <a:pt x="471" y="113"/>
                </a:lnTo>
                <a:lnTo>
                  <a:pt x="527" y="119"/>
                </a:lnTo>
                <a:lnTo>
                  <a:pt x="580" y="130"/>
                </a:lnTo>
                <a:lnTo>
                  <a:pt x="628" y="146"/>
                </a:lnTo>
                <a:lnTo>
                  <a:pt x="674" y="165"/>
                </a:lnTo>
                <a:lnTo>
                  <a:pt x="714" y="187"/>
                </a:lnTo>
                <a:lnTo>
                  <a:pt x="748" y="212"/>
                </a:lnTo>
                <a:lnTo>
                  <a:pt x="777" y="239"/>
                </a:lnTo>
                <a:lnTo>
                  <a:pt x="1136" y="239"/>
                </a:lnTo>
                <a:lnTo>
                  <a:pt x="1156" y="194"/>
                </a:lnTo>
                <a:lnTo>
                  <a:pt x="1181" y="153"/>
                </a:lnTo>
                <a:lnTo>
                  <a:pt x="1212" y="115"/>
                </a:lnTo>
                <a:lnTo>
                  <a:pt x="1247" y="82"/>
                </a:lnTo>
                <a:lnTo>
                  <a:pt x="1285" y="53"/>
                </a:lnTo>
                <a:lnTo>
                  <a:pt x="1328" y="31"/>
                </a:lnTo>
                <a:lnTo>
                  <a:pt x="1375" y="14"/>
                </a:lnTo>
                <a:lnTo>
                  <a:pt x="1423" y="4"/>
                </a:lnTo>
                <a:lnTo>
                  <a:pt x="147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reeform 10"/>
          <p:cNvSpPr>
            <a:spLocks noChangeAspect="1" noEditPoints="1"/>
          </p:cNvSpPr>
          <p:nvPr/>
        </p:nvSpPr>
        <p:spPr bwMode="auto">
          <a:xfrm>
            <a:off x="7351635" y="5590156"/>
            <a:ext cx="898683" cy="1060352"/>
          </a:xfrm>
          <a:custGeom>
            <a:avLst/>
            <a:gdLst>
              <a:gd name="T0" fmla="*/ 67 w 83"/>
              <a:gd name="T1" fmla="*/ 0 h 98"/>
              <a:gd name="T2" fmla="*/ 53 w 83"/>
              <a:gd name="T3" fmla="*/ 32 h 98"/>
              <a:gd name="T4" fmla="*/ 67 w 83"/>
              <a:gd name="T5" fmla="*/ 45 h 98"/>
              <a:gd name="T6" fmla="*/ 83 w 83"/>
              <a:gd name="T7" fmla="*/ 32 h 98"/>
              <a:gd name="T8" fmla="*/ 67 w 83"/>
              <a:gd name="T9" fmla="*/ 0 h 98"/>
              <a:gd name="T10" fmla="*/ 63 w 83"/>
              <a:gd name="T11" fmla="*/ 35 h 98"/>
              <a:gd name="T12" fmla="*/ 63 w 83"/>
              <a:gd name="T13" fmla="*/ 38 h 98"/>
              <a:gd name="T14" fmla="*/ 59 w 83"/>
              <a:gd name="T15" fmla="*/ 36 h 98"/>
              <a:gd name="T16" fmla="*/ 56 w 83"/>
              <a:gd name="T17" fmla="*/ 31 h 98"/>
              <a:gd name="T18" fmla="*/ 59 w 83"/>
              <a:gd name="T19" fmla="*/ 20 h 98"/>
              <a:gd name="T20" fmla="*/ 62 w 83"/>
              <a:gd name="T21" fmla="*/ 20 h 98"/>
              <a:gd name="T22" fmla="*/ 60 w 83"/>
              <a:gd name="T23" fmla="*/ 31 h 98"/>
              <a:gd name="T24" fmla="*/ 63 w 83"/>
              <a:gd name="T25" fmla="*/ 35 h 98"/>
              <a:gd name="T26" fmla="*/ 0 w 83"/>
              <a:gd name="T27" fmla="*/ 69 h 98"/>
              <a:gd name="T28" fmla="*/ 29 w 83"/>
              <a:gd name="T29" fmla="*/ 98 h 98"/>
              <a:gd name="T30" fmla="*/ 60 w 83"/>
              <a:gd name="T31" fmla="*/ 69 h 98"/>
              <a:gd name="T32" fmla="*/ 29 w 83"/>
              <a:gd name="T33" fmla="*/ 9 h 98"/>
              <a:gd name="T34" fmla="*/ 0 w 83"/>
              <a:gd name="T35" fmla="*/ 69 h 98"/>
              <a:gd name="T36" fmla="*/ 21 w 83"/>
              <a:gd name="T37" fmla="*/ 83 h 98"/>
              <a:gd name="T38" fmla="*/ 14 w 83"/>
              <a:gd name="T39" fmla="*/ 81 h 98"/>
              <a:gd name="T40" fmla="*/ 8 w 83"/>
              <a:gd name="T41" fmla="*/ 69 h 98"/>
              <a:gd name="T42" fmla="*/ 14 w 83"/>
              <a:gd name="T43" fmla="*/ 50 h 98"/>
              <a:gd name="T44" fmla="*/ 18 w 83"/>
              <a:gd name="T45" fmla="*/ 50 h 98"/>
              <a:gd name="T46" fmla="*/ 16 w 83"/>
              <a:gd name="T47" fmla="*/ 69 h 98"/>
              <a:gd name="T48" fmla="*/ 21 w 83"/>
              <a:gd name="T49" fmla="*/ 79 h 98"/>
              <a:gd name="T50" fmla="*/ 21 w 83"/>
              <a:gd name="T51" fmla="*/ 83 h 98"/>
              <a:gd name="T52" fmla="*/ 21 w 83"/>
              <a:gd name="T53" fmla="*/ 8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98">
                <a:moveTo>
                  <a:pt x="67" y="0"/>
                </a:moveTo>
                <a:cubicBezTo>
                  <a:pt x="63" y="13"/>
                  <a:pt x="53" y="20"/>
                  <a:pt x="53" y="32"/>
                </a:cubicBezTo>
                <a:cubicBezTo>
                  <a:pt x="53" y="39"/>
                  <a:pt x="59" y="44"/>
                  <a:pt x="67" y="45"/>
                </a:cubicBezTo>
                <a:cubicBezTo>
                  <a:pt x="75" y="44"/>
                  <a:pt x="83" y="39"/>
                  <a:pt x="83" y="32"/>
                </a:cubicBezTo>
                <a:cubicBezTo>
                  <a:pt x="83" y="20"/>
                  <a:pt x="71" y="13"/>
                  <a:pt x="67" y="0"/>
                </a:cubicBezTo>
                <a:close/>
                <a:moveTo>
                  <a:pt x="63" y="35"/>
                </a:moveTo>
                <a:cubicBezTo>
                  <a:pt x="63" y="38"/>
                  <a:pt x="63" y="38"/>
                  <a:pt x="63" y="38"/>
                </a:cubicBezTo>
                <a:cubicBezTo>
                  <a:pt x="63" y="38"/>
                  <a:pt x="60" y="37"/>
                  <a:pt x="59" y="36"/>
                </a:cubicBezTo>
                <a:cubicBezTo>
                  <a:pt x="57" y="34"/>
                  <a:pt x="56" y="34"/>
                  <a:pt x="56" y="31"/>
                </a:cubicBezTo>
                <a:cubicBezTo>
                  <a:pt x="56" y="27"/>
                  <a:pt x="57" y="24"/>
                  <a:pt x="59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24"/>
                  <a:pt x="60" y="28"/>
                  <a:pt x="60" y="31"/>
                </a:cubicBezTo>
                <a:cubicBezTo>
                  <a:pt x="60" y="33"/>
                  <a:pt x="63" y="34"/>
                  <a:pt x="63" y="35"/>
                </a:cubicBezTo>
                <a:close/>
                <a:moveTo>
                  <a:pt x="0" y="69"/>
                </a:moveTo>
                <a:cubicBezTo>
                  <a:pt x="0" y="87"/>
                  <a:pt x="15" y="97"/>
                  <a:pt x="29" y="98"/>
                </a:cubicBezTo>
                <a:cubicBezTo>
                  <a:pt x="44" y="97"/>
                  <a:pt x="60" y="87"/>
                  <a:pt x="60" y="69"/>
                </a:cubicBezTo>
                <a:cubicBezTo>
                  <a:pt x="60" y="46"/>
                  <a:pt x="37" y="33"/>
                  <a:pt x="29" y="9"/>
                </a:cubicBezTo>
                <a:cubicBezTo>
                  <a:pt x="22" y="33"/>
                  <a:pt x="0" y="47"/>
                  <a:pt x="0" y="69"/>
                </a:cubicBezTo>
                <a:close/>
                <a:moveTo>
                  <a:pt x="21" y="83"/>
                </a:moveTo>
                <a:cubicBezTo>
                  <a:pt x="17" y="83"/>
                  <a:pt x="16" y="83"/>
                  <a:pt x="14" y="81"/>
                </a:cubicBezTo>
                <a:cubicBezTo>
                  <a:pt x="10" y="78"/>
                  <a:pt x="8" y="75"/>
                  <a:pt x="8" y="69"/>
                </a:cubicBezTo>
                <a:cubicBezTo>
                  <a:pt x="8" y="62"/>
                  <a:pt x="10" y="58"/>
                  <a:pt x="14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7" y="58"/>
                  <a:pt x="16" y="63"/>
                  <a:pt x="16" y="69"/>
                </a:cubicBezTo>
                <a:cubicBezTo>
                  <a:pt x="16" y="74"/>
                  <a:pt x="17" y="77"/>
                  <a:pt x="21" y="79"/>
                </a:cubicBezTo>
                <a:cubicBezTo>
                  <a:pt x="21" y="83"/>
                  <a:pt x="21" y="83"/>
                  <a:pt x="21" y="83"/>
                </a:cubicBezTo>
                <a:cubicBezTo>
                  <a:pt x="21" y="83"/>
                  <a:pt x="21" y="83"/>
                  <a:pt x="21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10"/>
          <p:cNvSpPr>
            <a:spLocks noChangeAspect="1" noEditPoints="1"/>
          </p:cNvSpPr>
          <p:nvPr/>
        </p:nvSpPr>
        <p:spPr bwMode="auto">
          <a:xfrm>
            <a:off x="7239000" y="3132673"/>
            <a:ext cx="898683" cy="1060352"/>
          </a:xfrm>
          <a:custGeom>
            <a:avLst/>
            <a:gdLst>
              <a:gd name="T0" fmla="*/ 67 w 83"/>
              <a:gd name="T1" fmla="*/ 0 h 98"/>
              <a:gd name="T2" fmla="*/ 53 w 83"/>
              <a:gd name="T3" fmla="*/ 32 h 98"/>
              <a:gd name="T4" fmla="*/ 67 w 83"/>
              <a:gd name="T5" fmla="*/ 45 h 98"/>
              <a:gd name="T6" fmla="*/ 83 w 83"/>
              <a:gd name="T7" fmla="*/ 32 h 98"/>
              <a:gd name="T8" fmla="*/ 67 w 83"/>
              <a:gd name="T9" fmla="*/ 0 h 98"/>
              <a:gd name="T10" fmla="*/ 63 w 83"/>
              <a:gd name="T11" fmla="*/ 35 h 98"/>
              <a:gd name="T12" fmla="*/ 63 w 83"/>
              <a:gd name="T13" fmla="*/ 38 h 98"/>
              <a:gd name="T14" fmla="*/ 59 w 83"/>
              <a:gd name="T15" fmla="*/ 36 h 98"/>
              <a:gd name="T16" fmla="*/ 56 w 83"/>
              <a:gd name="T17" fmla="*/ 31 h 98"/>
              <a:gd name="T18" fmla="*/ 59 w 83"/>
              <a:gd name="T19" fmla="*/ 20 h 98"/>
              <a:gd name="T20" fmla="*/ 62 w 83"/>
              <a:gd name="T21" fmla="*/ 20 h 98"/>
              <a:gd name="T22" fmla="*/ 60 w 83"/>
              <a:gd name="T23" fmla="*/ 31 h 98"/>
              <a:gd name="T24" fmla="*/ 63 w 83"/>
              <a:gd name="T25" fmla="*/ 35 h 98"/>
              <a:gd name="T26" fmla="*/ 0 w 83"/>
              <a:gd name="T27" fmla="*/ 69 h 98"/>
              <a:gd name="T28" fmla="*/ 29 w 83"/>
              <a:gd name="T29" fmla="*/ 98 h 98"/>
              <a:gd name="T30" fmla="*/ 60 w 83"/>
              <a:gd name="T31" fmla="*/ 69 h 98"/>
              <a:gd name="T32" fmla="*/ 29 w 83"/>
              <a:gd name="T33" fmla="*/ 9 h 98"/>
              <a:gd name="T34" fmla="*/ 0 w 83"/>
              <a:gd name="T35" fmla="*/ 69 h 98"/>
              <a:gd name="T36" fmla="*/ 21 w 83"/>
              <a:gd name="T37" fmla="*/ 83 h 98"/>
              <a:gd name="T38" fmla="*/ 14 w 83"/>
              <a:gd name="T39" fmla="*/ 81 h 98"/>
              <a:gd name="T40" fmla="*/ 8 w 83"/>
              <a:gd name="T41" fmla="*/ 69 h 98"/>
              <a:gd name="T42" fmla="*/ 14 w 83"/>
              <a:gd name="T43" fmla="*/ 50 h 98"/>
              <a:gd name="T44" fmla="*/ 18 w 83"/>
              <a:gd name="T45" fmla="*/ 50 h 98"/>
              <a:gd name="T46" fmla="*/ 16 w 83"/>
              <a:gd name="T47" fmla="*/ 69 h 98"/>
              <a:gd name="T48" fmla="*/ 21 w 83"/>
              <a:gd name="T49" fmla="*/ 79 h 98"/>
              <a:gd name="T50" fmla="*/ 21 w 83"/>
              <a:gd name="T51" fmla="*/ 83 h 98"/>
              <a:gd name="T52" fmla="*/ 21 w 83"/>
              <a:gd name="T53" fmla="*/ 8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98">
                <a:moveTo>
                  <a:pt x="67" y="0"/>
                </a:moveTo>
                <a:cubicBezTo>
                  <a:pt x="63" y="13"/>
                  <a:pt x="53" y="20"/>
                  <a:pt x="53" y="32"/>
                </a:cubicBezTo>
                <a:cubicBezTo>
                  <a:pt x="53" y="39"/>
                  <a:pt x="59" y="44"/>
                  <a:pt x="67" y="45"/>
                </a:cubicBezTo>
                <a:cubicBezTo>
                  <a:pt x="75" y="44"/>
                  <a:pt x="83" y="39"/>
                  <a:pt x="83" y="32"/>
                </a:cubicBezTo>
                <a:cubicBezTo>
                  <a:pt x="83" y="20"/>
                  <a:pt x="71" y="13"/>
                  <a:pt x="67" y="0"/>
                </a:cubicBezTo>
                <a:close/>
                <a:moveTo>
                  <a:pt x="63" y="35"/>
                </a:moveTo>
                <a:cubicBezTo>
                  <a:pt x="63" y="38"/>
                  <a:pt x="63" y="38"/>
                  <a:pt x="63" y="38"/>
                </a:cubicBezTo>
                <a:cubicBezTo>
                  <a:pt x="63" y="38"/>
                  <a:pt x="60" y="37"/>
                  <a:pt x="59" y="36"/>
                </a:cubicBezTo>
                <a:cubicBezTo>
                  <a:pt x="57" y="34"/>
                  <a:pt x="56" y="34"/>
                  <a:pt x="56" y="31"/>
                </a:cubicBezTo>
                <a:cubicBezTo>
                  <a:pt x="56" y="27"/>
                  <a:pt x="57" y="24"/>
                  <a:pt x="59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24"/>
                  <a:pt x="60" y="28"/>
                  <a:pt x="60" y="31"/>
                </a:cubicBezTo>
                <a:cubicBezTo>
                  <a:pt x="60" y="33"/>
                  <a:pt x="63" y="34"/>
                  <a:pt x="63" y="35"/>
                </a:cubicBezTo>
                <a:close/>
                <a:moveTo>
                  <a:pt x="0" y="69"/>
                </a:moveTo>
                <a:cubicBezTo>
                  <a:pt x="0" y="87"/>
                  <a:pt x="15" y="97"/>
                  <a:pt x="29" y="98"/>
                </a:cubicBezTo>
                <a:cubicBezTo>
                  <a:pt x="44" y="97"/>
                  <a:pt x="60" y="87"/>
                  <a:pt x="60" y="69"/>
                </a:cubicBezTo>
                <a:cubicBezTo>
                  <a:pt x="60" y="46"/>
                  <a:pt x="37" y="33"/>
                  <a:pt x="29" y="9"/>
                </a:cubicBezTo>
                <a:cubicBezTo>
                  <a:pt x="22" y="33"/>
                  <a:pt x="0" y="47"/>
                  <a:pt x="0" y="69"/>
                </a:cubicBezTo>
                <a:close/>
                <a:moveTo>
                  <a:pt x="21" y="83"/>
                </a:moveTo>
                <a:cubicBezTo>
                  <a:pt x="17" y="83"/>
                  <a:pt x="16" y="83"/>
                  <a:pt x="14" y="81"/>
                </a:cubicBezTo>
                <a:cubicBezTo>
                  <a:pt x="10" y="78"/>
                  <a:pt x="8" y="75"/>
                  <a:pt x="8" y="69"/>
                </a:cubicBezTo>
                <a:cubicBezTo>
                  <a:pt x="8" y="62"/>
                  <a:pt x="10" y="58"/>
                  <a:pt x="14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7" y="58"/>
                  <a:pt x="16" y="63"/>
                  <a:pt x="16" y="69"/>
                </a:cubicBezTo>
                <a:cubicBezTo>
                  <a:pt x="16" y="74"/>
                  <a:pt x="17" y="77"/>
                  <a:pt x="21" y="79"/>
                </a:cubicBezTo>
                <a:cubicBezTo>
                  <a:pt x="21" y="83"/>
                  <a:pt x="21" y="83"/>
                  <a:pt x="21" y="83"/>
                </a:cubicBezTo>
                <a:cubicBezTo>
                  <a:pt x="21" y="83"/>
                  <a:pt x="21" y="83"/>
                  <a:pt x="21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37"/>
          <p:cNvSpPr>
            <a:spLocks noChangeAspect="1"/>
          </p:cNvSpPr>
          <p:nvPr/>
        </p:nvSpPr>
        <p:spPr bwMode="auto">
          <a:xfrm>
            <a:off x="7508291" y="4601209"/>
            <a:ext cx="585372" cy="777794"/>
          </a:xfrm>
          <a:custGeom>
            <a:avLst/>
            <a:gdLst>
              <a:gd name="T0" fmla="*/ 68 w 136"/>
              <a:gd name="T1" fmla="*/ 0 h 180"/>
              <a:gd name="T2" fmla="*/ 117 w 136"/>
              <a:gd name="T3" fmla="*/ 99 h 180"/>
              <a:gd name="T4" fmla="*/ 68 w 136"/>
              <a:gd name="T5" fmla="*/ 180 h 180"/>
              <a:gd name="T6" fmla="*/ 20 w 136"/>
              <a:gd name="T7" fmla="*/ 99 h 180"/>
              <a:gd name="T8" fmla="*/ 68 w 136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80">
                <a:moveTo>
                  <a:pt x="68" y="0"/>
                </a:moveTo>
                <a:cubicBezTo>
                  <a:pt x="80" y="42"/>
                  <a:pt x="96" y="58"/>
                  <a:pt x="117" y="99"/>
                </a:cubicBezTo>
                <a:cubicBezTo>
                  <a:pt x="136" y="139"/>
                  <a:pt x="107" y="180"/>
                  <a:pt x="68" y="180"/>
                </a:cubicBezTo>
                <a:cubicBezTo>
                  <a:pt x="29" y="180"/>
                  <a:pt x="0" y="139"/>
                  <a:pt x="20" y="99"/>
                </a:cubicBezTo>
                <a:cubicBezTo>
                  <a:pt x="40" y="58"/>
                  <a:pt x="56" y="42"/>
                  <a:pt x="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7"/>
          <p:cNvSpPr>
            <a:spLocks noChangeAspect="1"/>
          </p:cNvSpPr>
          <p:nvPr/>
        </p:nvSpPr>
        <p:spPr bwMode="auto">
          <a:xfrm>
            <a:off x="7239000" y="5461583"/>
            <a:ext cx="368924" cy="490196"/>
          </a:xfrm>
          <a:custGeom>
            <a:avLst/>
            <a:gdLst>
              <a:gd name="T0" fmla="*/ 68 w 136"/>
              <a:gd name="T1" fmla="*/ 0 h 180"/>
              <a:gd name="T2" fmla="*/ 117 w 136"/>
              <a:gd name="T3" fmla="*/ 99 h 180"/>
              <a:gd name="T4" fmla="*/ 68 w 136"/>
              <a:gd name="T5" fmla="*/ 180 h 180"/>
              <a:gd name="T6" fmla="*/ 20 w 136"/>
              <a:gd name="T7" fmla="*/ 99 h 180"/>
              <a:gd name="T8" fmla="*/ 68 w 136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80">
                <a:moveTo>
                  <a:pt x="68" y="0"/>
                </a:moveTo>
                <a:cubicBezTo>
                  <a:pt x="80" y="42"/>
                  <a:pt x="96" y="58"/>
                  <a:pt x="117" y="99"/>
                </a:cubicBezTo>
                <a:cubicBezTo>
                  <a:pt x="136" y="139"/>
                  <a:pt x="107" y="180"/>
                  <a:pt x="68" y="180"/>
                </a:cubicBezTo>
                <a:cubicBezTo>
                  <a:pt x="29" y="180"/>
                  <a:pt x="0" y="139"/>
                  <a:pt x="20" y="99"/>
                </a:cubicBezTo>
                <a:cubicBezTo>
                  <a:pt x="40" y="58"/>
                  <a:pt x="56" y="42"/>
                  <a:pt x="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37"/>
          <p:cNvSpPr>
            <a:spLocks noChangeAspect="1"/>
          </p:cNvSpPr>
          <p:nvPr/>
        </p:nvSpPr>
        <p:spPr bwMode="auto">
          <a:xfrm>
            <a:off x="7239000" y="4568821"/>
            <a:ext cx="368924" cy="490196"/>
          </a:xfrm>
          <a:custGeom>
            <a:avLst/>
            <a:gdLst>
              <a:gd name="T0" fmla="*/ 68 w 136"/>
              <a:gd name="T1" fmla="*/ 0 h 180"/>
              <a:gd name="T2" fmla="*/ 117 w 136"/>
              <a:gd name="T3" fmla="*/ 99 h 180"/>
              <a:gd name="T4" fmla="*/ 68 w 136"/>
              <a:gd name="T5" fmla="*/ 180 h 180"/>
              <a:gd name="T6" fmla="*/ 20 w 136"/>
              <a:gd name="T7" fmla="*/ 99 h 180"/>
              <a:gd name="T8" fmla="*/ 68 w 136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80">
                <a:moveTo>
                  <a:pt x="68" y="0"/>
                </a:moveTo>
                <a:cubicBezTo>
                  <a:pt x="80" y="42"/>
                  <a:pt x="96" y="58"/>
                  <a:pt x="117" y="99"/>
                </a:cubicBezTo>
                <a:cubicBezTo>
                  <a:pt x="136" y="139"/>
                  <a:pt x="107" y="180"/>
                  <a:pt x="68" y="180"/>
                </a:cubicBezTo>
                <a:cubicBezTo>
                  <a:pt x="29" y="180"/>
                  <a:pt x="0" y="139"/>
                  <a:pt x="20" y="99"/>
                </a:cubicBezTo>
                <a:cubicBezTo>
                  <a:pt x="40" y="58"/>
                  <a:pt x="56" y="42"/>
                  <a:pt x="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gray">
          <a:xfrm>
            <a:off x="6854273" y="855265"/>
            <a:ext cx="2365926" cy="6084468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028004"/>
              </p:ext>
            </p:extLst>
          </p:nvPr>
        </p:nvGraphicFramePr>
        <p:xfrm>
          <a:off x="-298328" y="1144833"/>
          <a:ext cx="9042278" cy="496190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11113"/>
                <a:gridCol w="2127626"/>
                <a:gridCol w="6003539"/>
              </a:tblGrid>
              <a:tr h="1651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Cleaning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none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Cities and States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800100" lvl="1" indent="-342900">
                        <a:lnSpc>
                          <a:spcPct val="107000"/>
                        </a:lnSpc>
                        <a:buAutoNum type="arabicPeriod"/>
                      </a:pPr>
                      <a:r>
                        <a:rPr lang="en-US" sz="1400" dirty="0" smtClean="0"/>
                        <a:t>Turn all instances to lower case to reduce  </a:t>
                      </a:r>
                    </a:p>
                    <a:p>
                      <a:pPr marL="457200" lvl="1" indent="0">
                        <a:lnSpc>
                          <a:spcPct val="107000"/>
                        </a:lnSpc>
                        <a:buNone/>
                      </a:pPr>
                      <a:r>
                        <a:rPr lang="en-US" sz="1400" dirty="0" smtClean="0"/>
                        <a:t>       differences in capitalization. </a:t>
                      </a:r>
                    </a:p>
                    <a:p>
                      <a:pPr lvl="1"/>
                      <a:r>
                        <a:rPr lang="en-US" sz="1400" dirty="0" smtClean="0"/>
                        <a:t>2.    Replace all encodings with blank string</a:t>
                      </a:r>
                    </a:p>
                    <a:p>
                      <a:pPr lvl="1"/>
                      <a:r>
                        <a:rPr lang="en-US" sz="1400" dirty="0" smtClean="0"/>
                        <a:t>3.    Correct misspellings</a:t>
                      </a:r>
                    </a:p>
                    <a:p>
                      <a:pPr lvl="1"/>
                      <a:r>
                        <a:rPr lang="en-US" sz="1400" dirty="0" smtClean="0"/>
                        <a:t>4.    Group logical instances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1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 smtClean="0"/>
                        <a:t>Impute missing values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E74B5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To fill in missing values, I calculated and imputed the mean value by each grouping of housing type (e.g. apartment) and number of bathrooms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39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36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Outlier Detection</a:t>
                      </a:r>
                      <a:endParaRPr lang="en-US" sz="1600" b="1" u="none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Price: Remove duplicates</a:t>
                      </a:r>
                      <a:r>
                        <a:rPr lang="en-US" sz="14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  <a:r>
                        <a:rPr lang="en-US" sz="14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listings above $10,000 or below $100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2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 smtClean="0"/>
                        <a:t>Data Transformation</a:t>
                      </a:r>
                    </a:p>
                    <a:p>
                      <a:pPr algn="ctr"/>
                      <a:endParaRPr lang="en-US" sz="1600" b="1" u="none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Convert text describing whether cats were allowed binary values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 (1) = yes, cat are allowed or (0) no, cats are not allowed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27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 smtClean="0"/>
                        <a:t>Feature Engineering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Determined weekday each listing was posted, by extraction information from posted 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5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Data.groupby</a:t>
            </a:r>
            <a:r>
              <a:rPr lang="en-US" dirty="0" smtClean="0">
                <a:latin typeface="+mn-lt"/>
              </a:rPr>
              <a:t>(field)[</a:t>
            </a:r>
            <a:r>
              <a:rPr lang="en-US" dirty="0">
                <a:latin typeface="+mn-lt"/>
              </a:rPr>
              <a:t>'price</a:t>
            </a:r>
            <a:r>
              <a:rPr lang="en-US" dirty="0" smtClean="0">
                <a:latin typeface="+mn-lt"/>
              </a:rPr>
              <a:t>'].</a:t>
            </a:r>
            <a:r>
              <a:rPr lang="en-US" dirty="0">
                <a:latin typeface="+mn-lt"/>
              </a:rPr>
              <a:t>mean().</a:t>
            </a:r>
            <a:r>
              <a:rPr lang="en-US" dirty="0" smtClean="0">
                <a:latin typeface="+mn-lt"/>
              </a:rPr>
              <a:t>plot()</a:t>
            </a:r>
            <a:endParaRPr lang="en-US" dirty="0">
              <a:latin typeface="+mn-lt"/>
            </a:endParaRPr>
          </a:p>
        </p:txBody>
      </p:sp>
      <p:cxnSp>
        <p:nvCxnSpPr>
          <p:cNvPr id="5" name="iBar:31/270"/>
          <p:cNvCxnSpPr/>
          <p:nvPr/>
        </p:nvCxnSpPr>
        <p:spPr>
          <a:xfrm>
            <a:off x="400051" y="2307680"/>
            <a:ext cx="8330184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xtBox:31/270"/>
          <p:cNvSpPr/>
          <p:nvPr/>
        </p:nvSpPr>
        <p:spPr bwMode="gray">
          <a:xfrm>
            <a:off x="3772570" y="2209800"/>
            <a:ext cx="1585692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Problem Statement</a:t>
            </a:r>
          </a:p>
        </p:txBody>
      </p:sp>
      <p:sp>
        <p:nvSpPr>
          <p:cNvPr id="7" name="SHP_229"/>
          <p:cNvSpPr txBox="1">
            <a:spLocks/>
          </p:cNvSpPr>
          <p:nvPr/>
        </p:nvSpPr>
        <p:spPr bwMode="gray">
          <a:xfrm>
            <a:off x="434402" y="2536280"/>
            <a:ext cx="8328598" cy="587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275" t="32291" r="17203" b="20834"/>
          <a:stretch/>
        </p:blipFill>
        <p:spPr>
          <a:xfrm>
            <a:off x="107443" y="914400"/>
            <a:ext cx="89154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275" t="63542" r="18375" b="13541"/>
          <a:stretch/>
        </p:blipFill>
        <p:spPr>
          <a:xfrm>
            <a:off x="107443" y="4800600"/>
            <a:ext cx="8763000" cy="1676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gray">
          <a:xfrm>
            <a:off x="304800" y="6477000"/>
            <a:ext cx="10668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http://images.fineartamerica.com/images-medium-large/mature-maple-tree-elena-elisseev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58092"/>
            <a:ext cx="2706389" cy="33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iBar:31/270"/>
          <p:cNvCxnSpPr/>
          <p:nvPr/>
        </p:nvCxnSpPr>
        <p:spPr>
          <a:xfrm>
            <a:off x="400051" y="1317080"/>
            <a:ext cx="8330184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&gt; Ridge &gt; Lasso &gt; Linear</a:t>
            </a:r>
            <a:endParaRPr lang="en-US" dirty="0"/>
          </a:p>
        </p:txBody>
      </p:sp>
      <p:sp>
        <p:nvSpPr>
          <p:cNvPr id="7" name="SHP_229"/>
          <p:cNvSpPr txBox="1">
            <a:spLocks/>
          </p:cNvSpPr>
          <p:nvPr/>
        </p:nvSpPr>
        <p:spPr bwMode="gray">
          <a:xfrm>
            <a:off x="434402" y="3374480"/>
            <a:ext cx="8328598" cy="587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400"/>
              </a:spcBef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TxtBox:31/270"/>
          <p:cNvSpPr/>
          <p:nvPr/>
        </p:nvSpPr>
        <p:spPr bwMode="gray">
          <a:xfrm>
            <a:off x="3673189" y="1252041"/>
            <a:ext cx="1784464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Analysis Conclusions</a:t>
            </a:r>
          </a:p>
        </p:txBody>
      </p:sp>
      <p:sp>
        <p:nvSpPr>
          <p:cNvPr id="13" name="SHP_229"/>
          <p:cNvSpPr txBox="1">
            <a:spLocks/>
          </p:cNvSpPr>
          <p:nvPr/>
        </p:nvSpPr>
        <p:spPr bwMode="gray">
          <a:xfrm>
            <a:off x="401637" y="1470861"/>
            <a:ext cx="8328598" cy="127233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 dirty="0" smtClean="0"/>
              <a:t>My </a:t>
            </a:r>
            <a:r>
              <a:rPr lang="en-US" sz="1600" dirty="0"/>
              <a:t>analysis concluded that there are significant location specific </a:t>
            </a:r>
            <a:r>
              <a:rPr lang="en-US" sz="1600" dirty="0" smtClean="0"/>
              <a:t>places of </a:t>
            </a:r>
            <a:r>
              <a:rPr lang="en-US" sz="1600" dirty="0" smtClean="0"/>
              <a:t>interest </a:t>
            </a:r>
            <a:r>
              <a:rPr lang="en-US" sz="1600" dirty="0" smtClean="0"/>
              <a:t>that </a:t>
            </a:r>
            <a:r>
              <a:rPr lang="en-US" sz="1600" dirty="0"/>
              <a:t>influence the listing price, but are rarely mentioned in listings. In particular, information about nearby gyms and grocery stores both were in my top eight features throughout my analysis. </a:t>
            </a:r>
          </a:p>
        </p:txBody>
      </p:sp>
      <p:cxnSp>
        <p:nvCxnSpPr>
          <p:cNvPr id="14" name="iBar:31/270"/>
          <p:cNvCxnSpPr/>
          <p:nvPr/>
        </p:nvCxnSpPr>
        <p:spPr>
          <a:xfrm>
            <a:off x="4733924" y="2617369"/>
            <a:ext cx="4016375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iBar:31/270"/>
          <p:cNvCxnSpPr/>
          <p:nvPr/>
        </p:nvCxnSpPr>
        <p:spPr>
          <a:xfrm>
            <a:off x="393700" y="2617369"/>
            <a:ext cx="4016375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xtBox:31/270"/>
          <p:cNvSpPr/>
          <p:nvPr/>
        </p:nvSpPr>
        <p:spPr bwMode="gray">
          <a:xfrm>
            <a:off x="6193357" y="2547441"/>
            <a:ext cx="1034257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Final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417" y="2747612"/>
            <a:ext cx="4078001" cy="345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b="1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inal </a:t>
            </a:r>
            <a:r>
              <a:rPr lang="en-US" sz="12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200" b="1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200" b="1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attached 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garage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bathroom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bedroom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Grocery list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 list 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number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off-street 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Posting Day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Posting Time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Posting Time AM or PM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 cleaned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 </a:t>
            </a: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Weekday of posting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xtBox:31/270"/>
          <p:cNvSpPr/>
          <p:nvPr/>
        </p:nvSpPr>
        <p:spPr bwMode="gray">
          <a:xfrm>
            <a:off x="1600200" y="2547441"/>
            <a:ext cx="1499128" cy="195759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none" lIns="91440" tIns="0" rIns="91440" bIns="0" rtlCol="0" anchor="ctr">
            <a:sp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000000"/>
                </a:solidFill>
              </a:rPr>
              <a:t>Selected Features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2928896" y="3453856"/>
            <a:ext cx="2460345" cy="3600006"/>
          </a:xfrm>
          <a:prstGeom prst="rect">
            <a:avLst/>
          </a:prstGeom>
          <a:solidFill>
            <a:schemeClr val="bg1">
              <a:alpha val="93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050" t="27943" r="62859" b="10097"/>
          <a:stretch/>
        </p:blipFill>
        <p:spPr>
          <a:xfrm>
            <a:off x="5509901" y="2813128"/>
            <a:ext cx="24644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669" y="1986937"/>
            <a:ext cx="7924800" cy="549275"/>
          </a:xfrm>
        </p:spPr>
        <p:txBody>
          <a:bodyPr/>
          <a:lstStyle/>
          <a:p>
            <a:pPr algn="ctr"/>
            <a:r>
              <a:rPr lang="en-US" dirty="0" smtClean="0"/>
              <a:t>GENERAL </a:t>
            </a:r>
            <a:r>
              <a:rPr lang="en-US" dirty="0" smtClean="0"/>
              <a:t>ASSEMBLY - Data </a:t>
            </a:r>
            <a:r>
              <a:rPr lang="en-US" dirty="0" smtClean="0"/>
              <a:t>Science </a:t>
            </a:r>
            <a:r>
              <a:rPr lang="en-US" dirty="0" smtClean="0"/>
              <a:t>DAT5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June 3, 2015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Alex Sherman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698182" y="4635495"/>
            <a:ext cx="1713810" cy="937084"/>
            <a:chOff x="5769507" y="6463251"/>
            <a:chExt cx="1001487" cy="394749"/>
          </a:xfrm>
          <a:solidFill>
            <a:schemeClr val="accent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6299508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645 w 1052"/>
                <a:gd name="T49" fmla="*/ 587 h 875"/>
                <a:gd name="T50" fmla="*/ 420 w 1052"/>
                <a:gd name="T51" fmla="*/ 587 h 875"/>
                <a:gd name="T52" fmla="*/ 420 w 1052"/>
                <a:gd name="T53" fmla="*/ 874 h 875"/>
                <a:gd name="T54" fmla="*/ 196 w 1052"/>
                <a:gd name="T55" fmla="*/ 874 h 875"/>
                <a:gd name="T56" fmla="*/ 171 w 1052"/>
                <a:gd name="T57" fmla="*/ 849 h 875"/>
                <a:gd name="T58" fmla="*/ 171 w 1052"/>
                <a:gd name="T59" fmla="*/ 446 h 875"/>
                <a:gd name="T60" fmla="*/ 191 w 1052"/>
                <a:gd name="T61" fmla="*/ 406 h 875"/>
                <a:gd name="T62" fmla="*/ 526 w 1052"/>
                <a:gd name="T63" fmla="*/ 176 h 875"/>
                <a:gd name="T64" fmla="*/ 859 w 1052"/>
                <a:gd name="T65" fmla="*/ 406 h 875"/>
                <a:gd name="T66" fmla="*/ 879 w 1052"/>
                <a:gd name="T67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645" y="587"/>
                  </a:lnTo>
                  <a:lnTo>
                    <a:pt x="420" y="587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5769507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420 w 1052"/>
                <a:gd name="T49" fmla="*/ 874 h 875"/>
                <a:gd name="T50" fmla="*/ 196 w 1052"/>
                <a:gd name="T51" fmla="*/ 874 h 875"/>
                <a:gd name="T52" fmla="*/ 171 w 1052"/>
                <a:gd name="T53" fmla="*/ 849 h 875"/>
                <a:gd name="T54" fmla="*/ 171 w 1052"/>
                <a:gd name="T55" fmla="*/ 446 h 875"/>
                <a:gd name="T56" fmla="*/ 191 w 1052"/>
                <a:gd name="T57" fmla="*/ 406 h 875"/>
                <a:gd name="T58" fmla="*/ 526 w 1052"/>
                <a:gd name="T59" fmla="*/ 176 h 875"/>
                <a:gd name="T60" fmla="*/ 859 w 1052"/>
                <a:gd name="T61" fmla="*/ 406 h 875"/>
                <a:gd name="T62" fmla="*/ 879 w 1052"/>
                <a:gd name="T63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Freeform 7"/>
          <p:cNvSpPr>
            <a:spLocks noChangeAspect="1"/>
          </p:cNvSpPr>
          <p:nvPr/>
        </p:nvSpPr>
        <p:spPr bwMode="auto">
          <a:xfrm>
            <a:off x="3547514" y="4628495"/>
            <a:ext cx="769714" cy="944084"/>
          </a:xfrm>
          <a:custGeom>
            <a:avLst/>
            <a:gdLst>
              <a:gd name="T0" fmla="*/ 163 w 166"/>
              <a:gd name="T1" fmla="*/ 77 h 147"/>
              <a:gd name="T2" fmla="*/ 90 w 166"/>
              <a:gd name="T3" fmla="*/ 4 h 147"/>
              <a:gd name="T4" fmla="*/ 76 w 166"/>
              <a:gd name="T5" fmla="*/ 4 h 147"/>
              <a:gd name="T6" fmla="*/ 4 w 166"/>
              <a:gd name="T7" fmla="*/ 77 h 147"/>
              <a:gd name="T8" fmla="*/ 7 w 166"/>
              <a:gd name="T9" fmla="*/ 84 h 147"/>
              <a:gd name="T10" fmla="*/ 22 w 166"/>
              <a:gd name="T11" fmla="*/ 84 h 147"/>
              <a:gd name="T12" fmla="*/ 22 w 166"/>
              <a:gd name="T13" fmla="*/ 140 h 147"/>
              <a:gd name="T14" fmla="*/ 29 w 166"/>
              <a:gd name="T15" fmla="*/ 147 h 147"/>
              <a:gd name="T16" fmla="*/ 65 w 166"/>
              <a:gd name="T17" fmla="*/ 147 h 147"/>
              <a:gd name="T18" fmla="*/ 65 w 166"/>
              <a:gd name="T19" fmla="*/ 91 h 147"/>
              <a:gd name="T20" fmla="*/ 102 w 166"/>
              <a:gd name="T21" fmla="*/ 91 h 147"/>
              <a:gd name="T22" fmla="*/ 102 w 166"/>
              <a:gd name="T23" fmla="*/ 147 h 147"/>
              <a:gd name="T24" fmla="*/ 139 w 166"/>
              <a:gd name="T25" fmla="*/ 147 h 147"/>
              <a:gd name="T26" fmla="*/ 144 w 166"/>
              <a:gd name="T27" fmla="*/ 140 h 147"/>
              <a:gd name="T28" fmla="*/ 144 w 166"/>
              <a:gd name="T29" fmla="*/ 84 h 147"/>
              <a:gd name="T30" fmla="*/ 160 w 166"/>
              <a:gd name="T31" fmla="*/ 84 h 147"/>
              <a:gd name="T32" fmla="*/ 163 w 166"/>
              <a:gd name="T33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47">
                <a:moveTo>
                  <a:pt x="163" y="77"/>
                </a:moveTo>
                <a:cubicBezTo>
                  <a:pt x="90" y="4"/>
                  <a:pt x="90" y="4"/>
                  <a:pt x="90" y="4"/>
                </a:cubicBezTo>
                <a:cubicBezTo>
                  <a:pt x="86" y="0"/>
                  <a:pt x="80" y="0"/>
                  <a:pt x="76" y="4"/>
                </a:cubicBezTo>
                <a:cubicBezTo>
                  <a:pt x="4" y="77"/>
                  <a:pt x="4" y="77"/>
                  <a:pt x="4" y="77"/>
                </a:cubicBezTo>
                <a:cubicBezTo>
                  <a:pt x="0" y="81"/>
                  <a:pt x="1" y="84"/>
                  <a:pt x="7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2" y="144"/>
                  <a:pt x="22" y="147"/>
                  <a:pt x="29" y="147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5" y="91"/>
                  <a:pt x="65" y="91"/>
                  <a:pt x="65" y="91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39" y="147"/>
                  <a:pt x="139" y="147"/>
                  <a:pt x="139" y="147"/>
                </a:cubicBezTo>
                <a:cubicBezTo>
                  <a:pt x="144" y="147"/>
                  <a:pt x="144" y="144"/>
                  <a:pt x="144" y="140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5" y="84"/>
                  <a:pt x="166" y="81"/>
                  <a:pt x="163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8"/>
          <p:cNvSpPr>
            <a:spLocks noChangeAspect="1"/>
          </p:cNvSpPr>
          <p:nvPr/>
        </p:nvSpPr>
        <p:spPr bwMode="auto">
          <a:xfrm>
            <a:off x="2736175" y="4612819"/>
            <a:ext cx="711205" cy="945739"/>
          </a:xfrm>
          <a:custGeom>
            <a:avLst/>
            <a:gdLst>
              <a:gd name="T0" fmla="*/ 133 w 147"/>
              <a:gd name="T1" fmla="*/ 141 h 141"/>
              <a:gd name="T2" fmla="*/ 137 w 147"/>
              <a:gd name="T3" fmla="*/ 136 h 141"/>
              <a:gd name="T4" fmla="*/ 137 w 147"/>
              <a:gd name="T5" fmla="*/ 46 h 141"/>
              <a:gd name="T6" fmla="*/ 144 w 147"/>
              <a:gd name="T7" fmla="*/ 46 h 141"/>
              <a:gd name="T8" fmla="*/ 145 w 147"/>
              <a:gd name="T9" fmla="*/ 43 h 141"/>
              <a:gd name="T10" fmla="*/ 125 w 147"/>
              <a:gd name="T11" fmla="*/ 30 h 141"/>
              <a:gd name="T12" fmla="*/ 125 w 147"/>
              <a:gd name="T13" fmla="*/ 12 h 141"/>
              <a:gd name="T14" fmla="*/ 123 w 147"/>
              <a:gd name="T15" fmla="*/ 10 h 141"/>
              <a:gd name="T16" fmla="*/ 114 w 147"/>
              <a:gd name="T17" fmla="*/ 10 h 141"/>
              <a:gd name="T18" fmla="*/ 112 w 147"/>
              <a:gd name="T19" fmla="*/ 12 h 141"/>
              <a:gd name="T20" fmla="*/ 112 w 147"/>
              <a:gd name="T21" fmla="*/ 22 h 141"/>
              <a:gd name="T22" fmla="*/ 80 w 147"/>
              <a:gd name="T23" fmla="*/ 1 h 141"/>
              <a:gd name="T24" fmla="*/ 74 w 147"/>
              <a:gd name="T25" fmla="*/ 1 h 141"/>
              <a:gd name="T26" fmla="*/ 2 w 147"/>
              <a:gd name="T27" fmla="*/ 43 h 141"/>
              <a:gd name="T28" fmla="*/ 3 w 147"/>
              <a:gd name="T29" fmla="*/ 46 h 141"/>
              <a:gd name="T30" fmla="*/ 10 w 147"/>
              <a:gd name="T31" fmla="*/ 46 h 141"/>
              <a:gd name="T32" fmla="*/ 10 w 147"/>
              <a:gd name="T33" fmla="*/ 136 h 141"/>
              <a:gd name="T34" fmla="*/ 14 w 147"/>
              <a:gd name="T35" fmla="*/ 141 h 141"/>
              <a:gd name="T36" fmla="*/ 133 w 147"/>
              <a:gd name="T37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7" h="141">
                <a:moveTo>
                  <a:pt x="133" y="141"/>
                </a:moveTo>
                <a:cubicBezTo>
                  <a:pt x="135" y="141"/>
                  <a:pt x="137" y="139"/>
                  <a:pt x="137" y="136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6" y="46"/>
                  <a:pt x="147" y="45"/>
                  <a:pt x="145" y="43"/>
                </a:cubicBezTo>
                <a:cubicBezTo>
                  <a:pt x="125" y="30"/>
                  <a:pt x="125" y="30"/>
                  <a:pt x="125" y="30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1"/>
                  <a:pt x="124" y="10"/>
                  <a:pt x="123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3" y="10"/>
                  <a:pt x="112" y="11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80" y="1"/>
                  <a:pt x="80" y="1"/>
                  <a:pt x="80" y="1"/>
                </a:cubicBezTo>
                <a:cubicBezTo>
                  <a:pt x="79" y="0"/>
                  <a:pt x="76" y="0"/>
                  <a:pt x="74" y="1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5"/>
                  <a:pt x="1" y="46"/>
                  <a:pt x="3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10" y="139"/>
                  <a:pt x="12" y="141"/>
                  <a:pt x="14" y="141"/>
                </a:cubicBezTo>
                <a:lnTo>
                  <a:pt x="133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73"/>
          <p:cNvSpPr>
            <a:spLocks noChangeAspect="1" noEditPoints="1"/>
          </p:cNvSpPr>
          <p:nvPr/>
        </p:nvSpPr>
        <p:spPr bwMode="auto">
          <a:xfrm>
            <a:off x="4417362" y="3254694"/>
            <a:ext cx="1180686" cy="2316598"/>
          </a:xfrm>
          <a:custGeom>
            <a:avLst/>
            <a:gdLst>
              <a:gd name="T0" fmla="*/ 207 w 222"/>
              <a:gd name="T1" fmla="*/ 156 h 314"/>
              <a:gd name="T2" fmla="*/ 214 w 222"/>
              <a:gd name="T3" fmla="*/ 144 h 314"/>
              <a:gd name="T4" fmla="*/ 147 w 222"/>
              <a:gd name="T5" fmla="*/ 13 h 314"/>
              <a:gd name="T6" fmla="*/ 153 w 222"/>
              <a:gd name="T7" fmla="*/ 0 h 314"/>
              <a:gd name="T8" fmla="*/ 8 w 222"/>
              <a:gd name="T9" fmla="*/ 13 h 314"/>
              <a:gd name="T10" fmla="*/ 14 w 222"/>
              <a:gd name="T11" fmla="*/ 287 h 314"/>
              <a:gd name="T12" fmla="*/ 0 w 222"/>
              <a:gd name="T13" fmla="*/ 314 h 314"/>
              <a:gd name="T14" fmla="*/ 222 w 222"/>
              <a:gd name="T15" fmla="*/ 287 h 314"/>
              <a:gd name="T16" fmla="*/ 69 w 222"/>
              <a:gd name="T17" fmla="*/ 276 h 314"/>
              <a:gd name="T18" fmla="*/ 42 w 222"/>
              <a:gd name="T19" fmla="*/ 236 h 314"/>
              <a:gd name="T20" fmla="*/ 69 w 222"/>
              <a:gd name="T21" fmla="*/ 276 h 314"/>
              <a:gd name="T22" fmla="*/ 42 w 222"/>
              <a:gd name="T23" fmla="*/ 211 h 314"/>
              <a:gd name="T24" fmla="*/ 69 w 222"/>
              <a:gd name="T25" fmla="*/ 171 h 314"/>
              <a:gd name="T26" fmla="*/ 69 w 222"/>
              <a:gd name="T27" fmla="*/ 144 h 314"/>
              <a:gd name="T28" fmla="*/ 42 w 222"/>
              <a:gd name="T29" fmla="*/ 104 h 314"/>
              <a:gd name="T30" fmla="*/ 69 w 222"/>
              <a:gd name="T31" fmla="*/ 144 h 314"/>
              <a:gd name="T32" fmla="*/ 42 w 222"/>
              <a:gd name="T33" fmla="*/ 78 h 314"/>
              <a:gd name="T34" fmla="*/ 69 w 222"/>
              <a:gd name="T35" fmla="*/ 38 h 314"/>
              <a:gd name="T36" fmla="*/ 119 w 222"/>
              <a:gd name="T37" fmla="*/ 287 h 314"/>
              <a:gd name="T38" fmla="*/ 90 w 222"/>
              <a:gd name="T39" fmla="*/ 236 h 314"/>
              <a:gd name="T40" fmla="*/ 119 w 222"/>
              <a:gd name="T41" fmla="*/ 287 h 314"/>
              <a:gd name="T42" fmla="*/ 90 w 222"/>
              <a:gd name="T43" fmla="*/ 211 h 314"/>
              <a:gd name="T44" fmla="*/ 119 w 222"/>
              <a:gd name="T45" fmla="*/ 171 h 314"/>
              <a:gd name="T46" fmla="*/ 119 w 222"/>
              <a:gd name="T47" fmla="*/ 144 h 314"/>
              <a:gd name="T48" fmla="*/ 90 w 222"/>
              <a:gd name="T49" fmla="*/ 104 h 314"/>
              <a:gd name="T50" fmla="*/ 119 w 222"/>
              <a:gd name="T51" fmla="*/ 144 h 314"/>
              <a:gd name="T52" fmla="*/ 90 w 222"/>
              <a:gd name="T53" fmla="*/ 78 h 314"/>
              <a:gd name="T54" fmla="*/ 119 w 222"/>
              <a:gd name="T55" fmla="*/ 38 h 314"/>
              <a:gd name="T56" fmla="*/ 189 w 222"/>
              <a:gd name="T57" fmla="*/ 276 h 314"/>
              <a:gd name="T58" fmla="*/ 159 w 222"/>
              <a:gd name="T59" fmla="*/ 236 h 314"/>
              <a:gd name="T60" fmla="*/ 189 w 222"/>
              <a:gd name="T61" fmla="*/ 276 h 314"/>
              <a:gd name="T62" fmla="*/ 159 w 222"/>
              <a:gd name="T63" fmla="*/ 211 h 314"/>
              <a:gd name="T64" fmla="*/ 189 w 222"/>
              <a:gd name="T65" fmla="*/ 17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" h="314">
                <a:moveTo>
                  <a:pt x="207" y="287"/>
                </a:moveTo>
                <a:lnTo>
                  <a:pt x="207" y="156"/>
                </a:lnTo>
                <a:lnTo>
                  <a:pt x="214" y="156"/>
                </a:lnTo>
                <a:lnTo>
                  <a:pt x="214" y="144"/>
                </a:lnTo>
                <a:lnTo>
                  <a:pt x="147" y="144"/>
                </a:lnTo>
                <a:lnTo>
                  <a:pt x="147" y="13"/>
                </a:lnTo>
                <a:lnTo>
                  <a:pt x="153" y="13"/>
                </a:lnTo>
                <a:lnTo>
                  <a:pt x="153" y="0"/>
                </a:lnTo>
                <a:lnTo>
                  <a:pt x="8" y="0"/>
                </a:lnTo>
                <a:lnTo>
                  <a:pt x="8" y="13"/>
                </a:lnTo>
                <a:lnTo>
                  <a:pt x="14" y="13"/>
                </a:lnTo>
                <a:lnTo>
                  <a:pt x="14" y="287"/>
                </a:lnTo>
                <a:lnTo>
                  <a:pt x="0" y="287"/>
                </a:lnTo>
                <a:lnTo>
                  <a:pt x="0" y="314"/>
                </a:lnTo>
                <a:lnTo>
                  <a:pt x="222" y="314"/>
                </a:lnTo>
                <a:lnTo>
                  <a:pt x="222" y="287"/>
                </a:lnTo>
                <a:lnTo>
                  <a:pt x="207" y="287"/>
                </a:lnTo>
                <a:close/>
                <a:moveTo>
                  <a:pt x="69" y="276"/>
                </a:moveTo>
                <a:lnTo>
                  <a:pt x="42" y="276"/>
                </a:lnTo>
                <a:lnTo>
                  <a:pt x="42" y="236"/>
                </a:lnTo>
                <a:lnTo>
                  <a:pt x="69" y="236"/>
                </a:lnTo>
                <a:lnTo>
                  <a:pt x="69" y="276"/>
                </a:lnTo>
                <a:close/>
                <a:moveTo>
                  <a:pt x="69" y="211"/>
                </a:moveTo>
                <a:lnTo>
                  <a:pt x="42" y="211"/>
                </a:lnTo>
                <a:lnTo>
                  <a:pt x="42" y="171"/>
                </a:lnTo>
                <a:lnTo>
                  <a:pt x="69" y="171"/>
                </a:lnTo>
                <a:lnTo>
                  <a:pt x="69" y="211"/>
                </a:lnTo>
                <a:close/>
                <a:moveTo>
                  <a:pt x="69" y="144"/>
                </a:moveTo>
                <a:lnTo>
                  <a:pt x="42" y="144"/>
                </a:lnTo>
                <a:lnTo>
                  <a:pt x="42" y="104"/>
                </a:lnTo>
                <a:lnTo>
                  <a:pt x="69" y="104"/>
                </a:lnTo>
                <a:lnTo>
                  <a:pt x="69" y="144"/>
                </a:lnTo>
                <a:close/>
                <a:moveTo>
                  <a:pt x="69" y="78"/>
                </a:moveTo>
                <a:lnTo>
                  <a:pt x="42" y="78"/>
                </a:lnTo>
                <a:lnTo>
                  <a:pt x="42" y="38"/>
                </a:lnTo>
                <a:lnTo>
                  <a:pt x="69" y="38"/>
                </a:lnTo>
                <a:lnTo>
                  <a:pt x="69" y="78"/>
                </a:lnTo>
                <a:close/>
                <a:moveTo>
                  <a:pt x="119" y="287"/>
                </a:moveTo>
                <a:lnTo>
                  <a:pt x="90" y="287"/>
                </a:lnTo>
                <a:lnTo>
                  <a:pt x="90" y="236"/>
                </a:lnTo>
                <a:lnTo>
                  <a:pt x="119" y="236"/>
                </a:lnTo>
                <a:lnTo>
                  <a:pt x="119" y="287"/>
                </a:lnTo>
                <a:close/>
                <a:moveTo>
                  <a:pt x="119" y="211"/>
                </a:moveTo>
                <a:lnTo>
                  <a:pt x="90" y="211"/>
                </a:lnTo>
                <a:lnTo>
                  <a:pt x="90" y="171"/>
                </a:lnTo>
                <a:lnTo>
                  <a:pt x="119" y="171"/>
                </a:lnTo>
                <a:lnTo>
                  <a:pt x="119" y="211"/>
                </a:lnTo>
                <a:close/>
                <a:moveTo>
                  <a:pt x="119" y="144"/>
                </a:moveTo>
                <a:lnTo>
                  <a:pt x="90" y="144"/>
                </a:lnTo>
                <a:lnTo>
                  <a:pt x="90" y="104"/>
                </a:lnTo>
                <a:lnTo>
                  <a:pt x="119" y="104"/>
                </a:lnTo>
                <a:lnTo>
                  <a:pt x="119" y="144"/>
                </a:lnTo>
                <a:close/>
                <a:moveTo>
                  <a:pt x="119" y="78"/>
                </a:moveTo>
                <a:lnTo>
                  <a:pt x="90" y="78"/>
                </a:lnTo>
                <a:lnTo>
                  <a:pt x="90" y="38"/>
                </a:lnTo>
                <a:lnTo>
                  <a:pt x="119" y="38"/>
                </a:lnTo>
                <a:lnTo>
                  <a:pt x="119" y="78"/>
                </a:lnTo>
                <a:close/>
                <a:moveTo>
                  <a:pt x="189" y="276"/>
                </a:moveTo>
                <a:lnTo>
                  <a:pt x="159" y="276"/>
                </a:lnTo>
                <a:lnTo>
                  <a:pt x="159" y="236"/>
                </a:lnTo>
                <a:lnTo>
                  <a:pt x="189" y="236"/>
                </a:lnTo>
                <a:lnTo>
                  <a:pt x="189" y="276"/>
                </a:lnTo>
                <a:close/>
                <a:moveTo>
                  <a:pt x="189" y="211"/>
                </a:moveTo>
                <a:lnTo>
                  <a:pt x="159" y="211"/>
                </a:lnTo>
                <a:lnTo>
                  <a:pt x="159" y="171"/>
                </a:lnTo>
                <a:lnTo>
                  <a:pt x="189" y="171"/>
                </a:lnTo>
                <a:lnTo>
                  <a:pt x="189" y="2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74"/>
          <p:cNvSpPr>
            <a:spLocks noChangeAspect="1" noEditPoints="1"/>
          </p:cNvSpPr>
          <p:nvPr/>
        </p:nvSpPr>
        <p:spPr bwMode="auto">
          <a:xfrm>
            <a:off x="7512126" y="2808223"/>
            <a:ext cx="803812" cy="2763069"/>
          </a:xfrm>
          <a:custGeom>
            <a:avLst/>
            <a:gdLst>
              <a:gd name="T0" fmla="*/ 149 w 159"/>
              <a:gd name="T1" fmla="*/ 24 h 394"/>
              <a:gd name="T2" fmla="*/ 103 w 159"/>
              <a:gd name="T3" fmla="*/ 0 h 394"/>
              <a:gd name="T4" fmla="*/ 10 w 159"/>
              <a:gd name="T5" fmla="*/ 11 h 394"/>
              <a:gd name="T6" fmla="*/ 15 w 159"/>
              <a:gd name="T7" fmla="*/ 367 h 394"/>
              <a:gd name="T8" fmla="*/ 159 w 159"/>
              <a:gd name="T9" fmla="*/ 394 h 394"/>
              <a:gd name="T10" fmla="*/ 57 w 159"/>
              <a:gd name="T11" fmla="*/ 367 h 394"/>
              <a:gd name="T12" fmla="*/ 57 w 159"/>
              <a:gd name="T13" fmla="*/ 344 h 394"/>
              <a:gd name="T14" fmla="*/ 36 w 159"/>
              <a:gd name="T15" fmla="*/ 329 h 394"/>
              <a:gd name="T16" fmla="*/ 57 w 159"/>
              <a:gd name="T17" fmla="*/ 329 h 394"/>
              <a:gd name="T18" fmla="*/ 36 w 159"/>
              <a:gd name="T19" fmla="*/ 268 h 394"/>
              <a:gd name="T20" fmla="*/ 57 w 159"/>
              <a:gd name="T21" fmla="*/ 253 h 394"/>
              <a:gd name="T22" fmla="*/ 57 w 159"/>
              <a:gd name="T23" fmla="*/ 228 h 394"/>
              <a:gd name="T24" fmla="*/ 36 w 159"/>
              <a:gd name="T25" fmla="*/ 215 h 394"/>
              <a:gd name="T26" fmla="*/ 57 w 159"/>
              <a:gd name="T27" fmla="*/ 215 h 394"/>
              <a:gd name="T28" fmla="*/ 36 w 159"/>
              <a:gd name="T29" fmla="*/ 152 h 394"/>
              <a:gd name="T30" fmla="*/ 57 w 159"/>
              <a:gd name="T31" fmla="*/ 137 h 394"/>
              <a:gd name="T32" fmla="*/ 57 w 159"/>
              <a:gd name="T33" fmla="*/ 114 h 394"/>
              <a:gd name="T34" fmla="*/ 36 w 159"/>
              <a:gd name="T35" fmla="*/ 99 h 394"/>
              <a:gd name="T36" fmla="*/ 57 w 159"/>
              <a:gd name="T37" fmla="*/ 99 h 394"/>
              <a:gd name="T38" fmla="*/ 36 w 159"/>
              <a:gd name="T39" fmla="*/ 36 h 394"/>
              <a:gd name="T40" fmla="*/ 90 w 159"/>
              <a:gd name="T41" fmla="*/ 367 h 394"/>
              <a:gd name="T42" fmla="*/ 90 w 159"/>
              <a:gd name="T43" fmla="*/ 344 h 394"/>
              <a:gd name="T44" fmla="*/ 69 w 159"/>
              <a:gd name="T45" fmla="*/ 329 h 394"/>
              <a:gd name="T46" fmla="*/ 90 w 159"/>
              <a:gd name="T47" fmla="*/ 329 h 394"/>
              <a:gd name="T48" fmla="*/ 69 w 159"/>
              <a:gd name="T49" fmla="*/ 268 h 394"/>
              <a:gd name="T50" fmla="*/ 90 w 159"/>
              <a:gd name="T51" fmla="*/ 253 h 394"/>
              <a:gd name="T52" fmla="*/ 90 w 159"/>
              <a:gd name="T53" fmla="*/ 228 h 394"/>
              <a:gd name="T54" fmla="*/ 69 w 159"/>
              <a:gd name="T55" fmla="*/ 215 h 394"/>
              <a:gd name="T56" fmla="*/ 90 w 159"/>
              <a:gd name="T57" fmla="*/ 215 h 394"/>
              <a:gd name="T58" fmla="*/ 69 w 159"/>
              <a:gd name="T59" fmla="*/ 152 h 394"/>
              <a:gd name="T60" fmla="*/ 90 w 159"/>
              <a:gd name="T61" fmla="*/ 137 h 394"/>
              <a:gd name="T62" fmla="*/ 90 w 159"/>
              <a:gd name="T63" fmla="*/ 114 h 394"/>
              <a:gd name="T64" fmla="*/ 69 w 159"/>
              <a:gd name="T65" fmla="*/ 99 h 394"/>
              <a:gd name="T66" fmla="*/ 90 w 159"/>
              <a:gd name="T67" fmla="*/ 99 h 394"/>
              <a:gd name="T68" fmla="*/ 69 w 159"/>
              <a:gd name="T69" fmla="*/ 36 h 394"/>
              <a:gd name="T70" fmla="*/ 124 w 159"/>
              <a:gd name="T71" fmla="*/ 367 h 394"/>
              <a:gd name="T72" fmla="*/ 124 w 159"/>
              <a:gd name="T73" fmla="*/ 344 h 394"/>
              <a:gd name="T74" fmla="*/ 105 w 159"/>
              <a:gd name="T75" fmla="*/ 329 h 394"/>
              <a:gd name="T76" fmla="*/ 124 w 159"/>
              <a:gd name="T77" fmla="*/ 329 h 394"/>
              <a:gd name="T78" fmla="*/ 105 w 159"/>
              <a:gd name="T79" fmla="*/ 268 h 394"/>
              <a:gd name="T80" fmla="*/ 124 w 159"/>
              <a:gd name="T81" fmla="*/ 253 h 394"/>
              <a:gd name="T82" fmla="*/ 124 w 159"/>
              <a:gd name="T83" fmla="*/ 228 h 394"/>
              <a:gd name="T84" fmla="*/ 105 w 159"/>
              <a:gd name="T85" fmla="*/ 215 h 394"/>
              <a:gd name="T86" fmla="*/ 124 w 159"/>
              <a:gd name="T87" fmla="*/ 215 h 394"/>
              <a:gd name="T88" fmla="*/ 105 w 159"/>
              <a:gd name="T89" fmla="*/ 152 h 394"/>
              <a:gd name="T90" fmla="*/ 124 w 159"/>
              <a:gd name="T91" fmla="*/ 137 h 394"/>
              <a:gd name="T92" fmla="*/ 124 w 159"/>
              <a:gd name="T93" fmla="*/ 114 h 394"/>
              <a:gd name="T94" fmla="*/ 105 w 159"/>
              <a:gd name="T95" fmla="*/ 99 h 394"/>
              <a:gd name="T96" fmla="*/ 124 w 159"/>
              <a:gd name="T97" fmla="*/ 99 h 394"/>
              <a:gd name="T98" fmla="*/ 105 w 159"/>
              <a:gd name="T99" fmla="*/ 3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9" h="394">
                <a:moveTo>
                  <a:pt x="147" y="367"/>
                </a:moveTo>
                <a:lnTo>
                  <a:pt x="147" y="24"/>
                </a:lnTo>
                <a:lnTo>
                  <a:pt x="149" y="24"/>
                </a:lnTo>
                <a:lnTo>
                  <a:pt x="149" y="11"/>
                </a:lnTo>
                <a:lnTo>
                  <a:pt x="103" y="11"/>
                </a:lnTo>
                <a:lnTo>
                  <a:pt x="103" y="0"/>
                </a:lnTo>
                <a:lnTo>
                  <a:pt x="31" y="0"/>
                </a:lnTo>
                <a:lnTo>
                  <a:pt x="31" y="11"/>
                </a:lnTo>
                <a:lnTo>
                  <a:pt x="10" y="11"/>
                </a:lnTo>
                <a:lnTo>
                  <a:pt x="10" y="24"/>
                </a:lnTo>
                <a:lnTo>
                  <a:pt x="15" y="24"/>
                </a:lnTo>
                <a:lnTo>
                  <a:pt x="15" y="367"/>
                </a:lnTo>
                <a:lnTo>
                  <a:pt x="0" y="367"/>
                </a:lnTo>
                <a:lnTo>
                  <a:pt x="0" y="394"/>
                </a:lnTo>
                <a:lnTo>
                  <a:pt x="159" y="394"/>
                </a:lnTo>
                <a:lnTo>
                  <a:pt x="159" y="367"/>
                </a:lnTo>
                <a:lnTo>
                  <a:pt x="147" y="367"/>
                </a:lnTo>
                <a:close/>
                <a:moveTo>
                  <a:pt x="57" y="367"/>
                </a:moveTo>
                <a:lnTo>
                  <a:pt x="36" y="367"/>
                </a:lnTo>
                <a:lnTo>
                  <a:pt x="36" y="344"/>
                </a:lnTo>
                <a:lnTo>
                  <a:pt x="57" y="344"/>
                </a:lnTo>
                <a:lnTo>
                  <a:pt x="57" y="367"/>
                </a:lnTo>
                <a:close/>
                <a:moveTo>
                  <a:pt x="57" y="329"/>
                </a:moveTo>
                <a:lnTo>
                  <a:pt x="36" y="329"/>
                </a:lnTo>
                <a:lnTo>
                  <a:pt x="36" y="306"/>
                </a:lnTo>
                <a:lnTo>
                  <a:pt x="57" y="306"/>
                </a:lnTo>
                <a:lnTo>
                  <a:pt x="57" y="329"/>
                </a:lnTo>
                <a:close/>
                <a:moveTo>
                  <a:pt x="57" y="291"/>
                </a:moveTo>
                <a:lnTo>
                  <a:pt x="36" y="291"/>
                </a:lnTo>
                <a:lnTo>
                  <a:pt x="36" y="268"/>
                </a:lnTo>
                <a:lnTo>
                  <a:pt x="57" y="268"/>
                </a:lnTo>
                <a:lnTo>
                  <a:pt x="57" y="291"/>
                </a:lnTo>
                <a:close/>
                <a:moveTo>
                  <a:pt x="57" y="253"/>
                </a:moveTo>
                <a:lnTo>
                  <a:pt x="36" y="253"/>
                </a:lnTo>
                <a:lnTo>
                  <a:pt x="36" y="228"/>
                </a:lnTo>
                <a:lnTo>
                  <a:pt x="57" y="228"/>
                </a:lnTo>
                <a:lnTo>
                  <a:pt x="57" y="253"/>
                </a:lnTo>
                <a:close/>
                <a:moveTo>
                  <a:pt x="57" y="215"/>
                </a:moveTo>
                <a:lnTo>
                  <a:pt x="36" y="215"/>
                </a:lnTo>
                <a:lnTo>
                  <a:pt x="36" y="190"/>
                </a:lnTo>
                <a:lnTo>
                  <a:pt x="57" y="190"/>
                </a:lnTo>
                <a:lnTo>
                  <a:pt x="57" y="215"/>
                </a:lnTo>
                <a:close/>
                <a:moveTo>
                  <a:pt x="57" y="177"/>
                </a:moveTo>
                <a:lnTo>
                  <a:pt x="36" y="177"/>
                </a:lnTo>
                <a:lnTo>
                  <a:pt x="36" y="152"/>
                </a:lnTo>
                <a:lnTo>
                  <a:pt x="57" y="152"/>
                </a:lnTo>
                <a:lnTo>
                  <a:pt x="57" y="177"/>
                </a:lnTo>
                <a:close/>
                <a:moveTo>
                  <a:pt x="57" y="137"/>
                </a:moveTo>
                <a:lnTo>
                  <a:pt x="36" y="137"/>
                </a:lnTo>
                <a:lnTo>
                  <a:pt x="36" y="114"/>
                </a:lnTo>
                <a:lnTo>
                  <a:pt x="57" y="114"/>
                </a:lnTo>
                <a:lnTo>
                  <a:pt x="57" y="137"/>
                </a:lnTo>
                <a:close/>
                <a:moveTo>
                  <a:pt x="57" y="99"/>
                </a:moveTo>
                <a:lnTo>
                  <a:pt x="36" y="99"/>
                </a:lnTo>
                <a:lnTo>
                  <a:pt x="36" y="76"/>
                </a:lnTo>
                <a:lnTo>
                  <a:pt x="57" y="76"/>
                </a:lnTo>
                <a:lnTo>
                  <a:pt x="57" y="99"/>
                </a:lnTo>
                <a:close/>
                <a:moveTo>
                  <a:pt x="57" y="61"/>
                </a:moveTo>
                <a:lnTo>
                  <a:pt x="36" y="61"/>
                </a:lnTo>
                <a:lnTo>
                  <a:pt x="36" y="36"/>
                </a:lnTo>
                <a:lnTo>
                  <a:pt x="57" y="36"/>
                </a:lnTo>
                <a:lnTo>
                  <a:pt x="57" y="61"/>
                </a:lnTo>
                <a:close/>
                <a:moveTo>
                  <a:pt x="90" y="367"/>
                </a:moveTo>
                <a:lnTo>
                  <a:pt x="69" y="367"/>
                </a:lnTo>
                <a:lnTo>
                  <a:pt x="69" y="344"/>
                </a:lnTo>
                <a:lnTo>
                  <a:pt x="90" y="344"/>
                </a:lnTo>
                <a:lnTo>
                  <a:pt x="90" y="367"/>
                </a:lnTo>
                <a:close/>
                <a:moveTo>
                  <a:pt x="90" y="329"/>
                </a:moveTo>
                <a:lnTo>
                  <a:pt x="69" y="329"/>
                </a:lnTo>
                <a:lnTo>
                  <a:pt x="69" y="306"/>
                </a:lnTo>
                <a:lnTo>
                  <a:pt x="90" y="306"/>
                </a:lnTo>
                <a:lnTo>
                  <a:pt x="90" y="329"/>
                </a:lnTo>
                <a:close/>
                <a:moveTo>
                  <a:pt x="90" y="291"/>
                </a:moveTo>
                <a:lnTo>
                  <a:pt x="69" y="291"/>
                </a:lnTo>
                <a:lnTo>
                  <a:pt x="69" y="268"/>
                </a:lnTo>
                <a:lnTo>
                  <a:pt x="90" y="268"/>
                </a:lnTo>
                <a:lnTo>
                  <a:pt x="90" y="291"/>
                </a:lnTo>
                <a:close/>
                <a:moveTo>
                  <a:pt x="90" y="253"/>
                </a:moveTo>
                <a:lnTo>
                  <a:pt x="69" y="253"/>
                </a:lnTo>
                <a:lnTo>
                  <a:pt x="69" y="228"/>
                </a:lnTo>
                <a:lnTo>
                  <a:pt x="90" y="228"/>
                </a:lnTo>
                <a:lnTo>
                  <a:pt x="90" y="253"/>
                </a:lnTo>
                <a:close/>
                <a:moveTo>
                  <a:pt x="90" y="215"/>
                </a:moveTo>
                <a:lnTo>
                  <a:pt x="69" y="215"/>
                </a:lnTo>
                <a:lnTo>
                  <a:pt x="69" y="190"/>
                </a:lnTo>
                <a:lnTo>
                  <a:pt x="90" y="190"/>
                </a:lnTo>
                <a:lnTo>
                  <a:pt x="90" y="215"/>
                </a:lnTo>
                <a:close/>
                <a:moveTo>
                  <a:pt x="90" y="177"/>
                </a:moveTo>
                <a:lnTo>
                  <a:pt x="69" y="177"/>
                </a:lnTo>
                <a:lnTo>
                  <a:pt x="69" y="152"/>
                </a:lnTo>
                <a:lnTo>
                  <a:pt x="90" y="152"/>
                </a:lnTo>
                <a:lnTo>
                  <a:pt x="90" y="177"/>
                </a:lnTo>
                <a:close/>
                <a:moveTo>
                  <a:pt x="90" y="137"/>
                </a:moveTo>
                <a:lnTo>
                  <a:pt x="69" y="137"/>
                </a:lnTo>
                <a:lnTo>
                  <a:pt x="69" y="114"/>
                </a:lnTo>
                <a:lnTo>
                  <a:pt x="90" y="114"/>
                </a:lnTo>
                <a:lnTo>
                  <a:pt x="90" y="137"/>
                </a:lnTo>
                <a:close/>
                <a:moveTo>
                  <a:pt x="90" y="99"/>
                </a:moveTo>
                <a:lnTo>
                  <a:pt x="69" y="99"/>
                </a:lnTo>
                <a:lnTo>
                  <a:pt x="69" y="76"/>
                </a:lnTo>
                <a:lnTo>
                  <a:pt x="90" y="76"/>
                </a:lnTo>
                <a:lnTo>
                  <a:pt x="90" y="99"/>
                </a:lnTo>
                <a:close/>
                <a:moveTo>
                  <a:pt x="90" y="61"/>
                </a:moveTo>
                <a:lnTo>
                  <a:pt x="69" y="61"/>
                </a:lnTo>
                <a:lnTo>
                  <a:pt x="69" y="36"/>
                </a:lnTo>
                <a:lnTo>
                  <a:pt x="90" y="36"/>
                </a:lnTo>
                <a:lnTo>
                  <a:pt x="90" y="61"/>
                </a:lnTo>
                <a:close/>
                <a:moveTo>
                  <a:pt x="124" y="367"/>
                </a:moveTo>
                <a:lnTo>
                  <a:pt x="105" y="367"/>
                </a:lnTo>
                <a:lnTo>
                  <a:pt x="105" y="344"/>
                </a:lnTo>
                <a:lnTo>
                  <a:pt x="124" y="344"/>
                </a:lnTo>
                <a:lnTo>
                  <a:pt x="124" y="367"/>
                </a:lnTo>
                <a:close/>
                <a:moveTo>
                  <a:pt x="124" y="329"/>
                </a:moveTo>
                <a:lnTo>
                  <a:pt x="105" y="329"/>
                </a:lnTo>
                <a:lnTo>
                  <a:pt x="105" y="306"/>
                </a:lnTo>
                <a:lnTo>
                  <a:pt x="124" y="306"/>
                </a:lnTo>
                <a:lnTo>
                  <a:pt x="124" y="329"/>
                </a:lnTo>
                <a:close/>
                <a:moveTo>
                  <a:pt x="124" y="291"/>
                </a:moveTo>
                <a:lnTo>
                  <a:pt x="105" y="291"/>
                </a:lnTo>
                <a:lnTo>
                  <a:pt x="105" y="268"/>
                </a:lnTo>
                <a:lnTo>
                  <a:pt x="124" y="268"/>
                </a:lnTo>
                <a:lnTo>
                  <a:pt x="124" y="291"/>
                </a:lnTo>
                <a:close/>
                <a:moveTo>
                  <a:pt x="124" y="253"/>
                </a:moveTo>
                <a:lnTo>
                  <a:pt x="105" y="253"/>
                </a:lnTo>
                <a:lnTo>
                  <a:pt x="105" y="228"/>
                </a:lnTo>
                <a:lnTo>
                  <a:pt x="124" y="228"/>
                </a:lnTo>
                <a:lnTo>
                  <a:pt x="124" y="253"/>
                </a:lnTo>
                <a:close/>
                <a:moveTo>
                  <a:pt x="124" y="215"/>
                </a:moveTo>
                <a:lnTo>
                  <a:pt x="105" y="215"/>
                </a:lnTo>
                <a:lnTo>
                  <a:pt x="105" y="190"/>
                </a:lnTo>
                <a:lnTo>
                  <a:pt x="124" y="190"/>
                </a:lnTo>
                <a:lnTo>
                  <a:pt x="124" y="215"/>
                </a:lnTo>
                <a:close/>
                <a:moveTo>
                  <a:pt x="124" y="177"/>
                </a:moveTo>
                <a:lnTo>
                  <a:pt x="105" y="177"/>
                </a:lnTo>
                <a:lnTo>
                  <a:pt x="105" y="152"/>
                </a:lnTo>
                <a:lnTo>
                  <a:pt x="124" y="152"/>
                </a:lnTo>
                <a:lnTo>
                  <a:pt x="124" y="177"/>
                </a:lnTo>
                <a:close/>
                <a:moveTo>
                  <a:pt x="124" y="137"/>
                </a:moveTo>
                <a:lnTo>
                  <a:pt x="105" y="137"/>
                </a:lnTo>
                <a:lnTo>
                  <a:pt x="105" y="114"/>
                </a:lnTo>
                <a:lnTo>
                  <a:pt x="124" y="114"/>
                </a:lnTo>
                <a:lnTo>
                  <a:pt x="124" y="137"/>
                </a:lnTo>
                <a:close/>
                <a:moveTo>
                  <a:pt x="124" y="99"/>
                </a:moveTo>
                <a:lnTo>
                  <a:pt x="105" y="99"/>
                </a:lnTo>
                <a:lnTo>
                  <a:pt x="105" y="76"/>
                </a:lnTo>
                <a:lnTo>
                  <a:pt x="124" y="76"/>
                </a:lnTo>
                <a:lnTo>
                  <a:pt x="124" y="99"/>
                </a:lnTo>
                <a:close/>
                <a:moveTo>
                  <a:pt x="124" y="61"/>
                </a:moveTo>
                <a:lnTo>
                  <a:pt x="105" y="61"/>
                </a:lnTo>
                <a:lnTo>
                  <a:pt x="105" y="36"/>
                </a:lnTo>
                <a:lnTo>
                  <a:pt x="124" y="36"/>
                </a:lnTo>
                <a:lnTo>
                  <a:pt x="124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Freeform 74"/>
          <p:cNvSpPr>
            <a:spLocks noChangeAspect="1" noEditPoints="1"/>
          </p:cNvSpPr>
          <p:nvPr/>
        </p:nvSpPr>
        <p:spPr bwMode="auto">
          <a:xfrm flipH="1">
            <a:off x="2021790" y="3789853"/>
            <a:ext cx="518617" cy="1782725"/>
          </a:xfrm>
          <a:custGeom>
            <a:avLst/>
            <a:gdLst>
              <a:gd name="T0" fmla="*/ 149 w 159"/>
              <a:gd name="T1" fmla="*/ 24 h 394"/>
              <a:gd name="T2" fmla="*/ 103 w 159"/>
              <a:gd name="T3" fmla="*/ 0 h 394"/>
              <a:gd name="T4" fmla="*/ 10 w 159"/>
              <a:gd name="T5" fmla="*/ 11 h 394"/>
              <a:gd name="T6" fmla="*/ 15 w 159"/>
              <a:gd name="T7" fmla="*/ 367 h 394"/>
              <a:gd name="T8" fmla="*/ 159 w 159"/>
              <a:gd name="T9" fmla="*/ 394 h 394"/>
              <a:gd name="T10" fmla="*/ 57 w 159"/>
              <a:gd name="T11" fmla="*/ 367 h 394"/>
              <a:gd name="T12" fmla="*/ 57 w 159"/>
              <a:gd name="T13" fmla="*/ 344 h 394"/>
              <a:gd name="T14" fmla="*/ 36 w 159"/>
              <a:gd name="T15" fmla="*/ 329 h 394"/>
              <a:gd name="T16" fmla="*/ 57 w 159"/>
              <a:gd name="T17" fmla="*/ 329 h 394"/>
              <a:gd name="T18" fmla="*/ 36 w 159"/>
              <a:gd name="T19" fmla="*/ 268 h 394"/>
              <a:gd name="T20" fmla="*/ 57 w 159"/>
              <a:gd name="T21" fmla="*/ 253 h 394"/>
              <a:gd name="T22" fmla="*/ 57 w 159"/>
              <a:gd name="T23" fmla="*/ 228 h 394"/>
              <a:gd name="T24" fmla="*/ 36 w 159"/>
              <a:gd name="T25" fmla="*/ 215 h 394"/>
              <a:gd name="T26" fmla="*/ 57 w 159"/>
              <a:gd name="T27" fmla="*/ 215 h 394"/>
              <a:gd name="T28" fmla="*/ 36 w 159"/>
              <a:gd name="T29" fmla="*/ 152 h 394"/>
              <a:gd name="T30" fmla="*/ 57 w 159"/>
              <a:gd name="T31" fmla="*/ 137 h 394"/>
              <a:gd name="T32" fmla="*/ 57 w 159"/>
              <a:gd name="T33" fmla="*/ 114 h 394"/>
              <a:gd name="T34" fmla="*/ 36 w 159"/>
              <a:gd name="T35" fmla="*/ 99 h 394"/>
              <a:gd name="T36" fmla="*/ 57 w 159"/>
              <a:gd name="T37" fmla="*/ 99 h 394"/>
              <a:gd name="T38" fmla="*/ 36 w 159"/>
              <a:gd name="T39" fmla="*/ 36 h 394"/>
              <a:gd name="T40" fmla="*/ 90 w 159"/>
              <a:gd name="T41" fmla="*/ 367 h 394"/>
              <a:gd name="T42" fmla="*/ 90 w 159"/>
              <a:gd name="T43" fmla="*/ 344 h 394"/>
              <a:gd name="T44" fmla="*/ 69 w 159"/>
              <a:gd name="T45" fmla="*/ 329 h 394"/>
              <a:gd name="T46" fmla="*/ 90 w 159"/>
              <a:gd name="T47" fmla="*/ 329 h 394"/>
              <a:gd name="T48" fmla="*/ 69 w 159"/>
              <a:gd name="T49" fmla="*/ 268 h 394"/>
              <a:gd name="T50" fmla="*/ 90 w 159"/>
              <a:gd name="T51" fmla="*/ 253 h 394"/>
              <a:gd name="T52" fmla="*/ 90 w 159"/>
              <a:gd name="T53" fmla="*/ 228 h 394"/>
              <a:gd name="T54" fmla="*/ 69 w 159"/>
              <a:gd name="T55" fmla="*/ 215 h 394"/>
              <a:gd name="T56" fmla="*/ 90 w 159"/>
              <a:gd name="T57" fmla="*/ 215 h 394"/>
              <a:gd name="T58" fmla="*/ 69 w 159"/>
              <a:gd name="T59" fmla="*/ 152 h 394"/>
              <a:gd name="T60" fmla="*/ 90 w 159"/>
              <a:gd name="T61" fmla="*/ 137 h 394"/>
              <a:gd name="T62" fmla="*/ 90 w 159"/>
              <a:gd name="T63" fmla="*/ 114 h 394"/>
              <a:gd name="T64" fmla="*/ 69 w 159"/>
              <a:gd name="T65" fmla="*/ 99 h 394"/>
              <a:gd name="T66" fmla="*/ 90 w 159"/>
              <a:gd name="T67" fmla="*/ 99 h 394"/>
              <a:gd name="T68" fmla="*/ 69 w 159"/>
              <a:gd name="T69" fmla="*/ 36 h 394"/>
              <a:gd name="T70" fmla="*/ 124 w 159"/>
              <a:gd name="T71" fmla="*/ 367 h 394"/>
              <a:gd name="T72" fmla="*/ 124 w 159"/>
              <a:gd name="T73" fmla="*/ 344 h 394"/>
              <a:gd name="T74" fmla="*/ 105 w 159"/>
              <a:gd name="T75" fmla="*/ 329 h 394"/>
              <a:gd name="T76" fmla="*/ 124 w 159"/>
              <a:gd name="T77" fmla="*/ 329 h 394"/>
              <a:gd name="T78" fmla="*/ 105 w 159"/>
              <a:gd name="T79" fmla="*/ 268 h 394"/>
              <a:gd name="T80" fmla="*/ 124 w 159"/>
              <a:gd name="T81" fmla="*/ 253 h 394"/>
              <a:gd name="T82" fmla="*/ 124 w 159"/>
              <a:gd name="T83" fmla="*/ 228 h 394"/>
              <a:gd name="T84" fmla="*/ 105 w 159"/>
              <a:gd name="T85" fmla="*/ 215 h 394"/>
              <a:gd name="T86" fmla="*/ 124 w 159"/>
              <a:gd name="T87" fmla="*/ 215 h 394"/>
              <a:gd name="T88" fmla="*/ 105 w 159"/>
              <a:gd name="T89" fmla="*/ 152 h 394"/>
              <a:gd name="T90" fmla="*/ 124 w 159"/>
              <a:gd name="T91" fmla="*/ 137 h 394"/>
              <a:gd name="T92" fmla="*/ 124 w 159"/>
              <a:gd name="T93" fmla="*/ 114 h 394"/>
              <a:gd name="T94" fmla="*/ 105 w 159"/>
              <a:gd name="T95" fmla="*/ 99 h 394"/>
              <a:gd name="T96" fmla="*/ 124 w 159"/>
              <a:gd name="T97" fmla="*/ 99 h 394"/>
              <a:gd name="T98" fmla="*/ 105 w 159"/>
              <a:gd name="T99" fmla="*/ 3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9" h="394">
                <a:moveTo>
                  <a:pt x="147" y="367"/>
                </a:moveTo>
                <a:lnTo>
                  <a:pt x="147" y="24"/>
                </a:lnTo>
                <a:lnTo>
                  <a:pt x="149" y="24"/>
                </a:lnTo>
                <a:lnTo>
                  <a:pt x="149" y="11"/>
                </a:lnTo>
                <a:lnTo>
                  <a:pt x="103" y="11"/>
                </a:lnTo>
                <a:lnTo>
                  <a:pt x="103" y="0"/>
                </a:lnTo>
                <a:lnTo>
                  <a:pt x="31" y="0"/>
                </a:lnTo>
                <a:lnTo>
                  <a:pt x="31" y="11"/>
                </a:lnTo>
                <a:lnTo>
                  <a:pt x="10" y="11"/>
                </a:lnTo>
                <a:lnTo>
                  <a:pt x="10" y="24"/>
                </a:lnTo>
                <a:lnTo>
                  <a:pt x="15" y="24"/>
                </a:lnTo>
                <a:lnTo>
                  <a:pt x="15" y="367"/>
                </a:lnTo>
                <a:lnTo>
                  <a:pt x="0" y="367"/>
                </a:lnTo>
                <a:lnTo>
                  <a:pt x="0" y="394"/>
                </a:lnTo>
                <a:lnTo>
                  <a:pt x="159" y="394"/>
                </a:lnTo>
                <a:lnTo>
                  <a:pt x="159" y="367"/>
                </a:lnTo>
                <a:lnTo>
                  <a:pt x="147" y="367"/>
                </a:lnTo>
                <a:close/>
                <a:moveTo>
                  <a:pt x="57" y="367"/>
                </a:moveTo>
                <a:lnTo>
                  <a:pt x="36" y="367"/>
                </a:lnTo>
                <a:lnTo>
                  <a:pt x="36" y="344"/>
                </a:lnTo>
                <a:lnTo>
                  <a:pt x="57" y="344"/>
                </a:lnTo>
                <a:lnTo>
                  <a:pt x="57" y="367"/>
                </a:lnTo>
                <a:close/>
                <a:moveTo>
                  <a:pt x="57" y="329"/>
                </a:moveTo>
                <a:lnTo>
                  <a:pt x="36" y="329"/>
                </a:lnTo>
                <a:lnTo>
                  <a:pt x="36" y="306"/>
                </a:lnTo>
                <a:lnTo>
                  <a:pt x="57" y="306"/>
                </a:lnTo>
                <a:lnTo>
                  <a:pt x="57" y="329"/>
                </a:lnTo>
                <a:close/>
                <a:moveTo>
                  <a:pt x="57" y="291"/>
                </a:moveTo>
                <a:lnTo>
                  <a:pt x="36" y="291"/>
                </a:lnTo>
                <a:lnTo>
                  <a:pt x="36" y="268"/>
                </a:lnTo>
                <a:lnTo>
                  <a:pt x="57" y="268"/>
                </a:lnTo>
                <a:lnTo>
                  <a:pt x="57" y="291"/>
                </a:lnTo>
                <a:close/>
                <a:moveTo>
                  <a:pt x="57" y="253"/>
                </a:moveTo>
                <a:lnTo>
                  <a:pt x="36" y="253"/>
                </a:lnTo>
                <a:lnTo>
                  <a:pt x="36" y="228"/>
                </a:lnTo>
                <a:lnTo>
                  <a:pt x="57" y="228"/>
                </a:lnTo>
                <a:lnTo>
                  <a:pt x="57" y="253"/>
                </a:lnTo>
                <a:close/>
                <a:moveTo>
                  <a:pt x="57" y="215"/>
                </a:moveTo>
                <a:lnTo>
                  <a:pt x="36" y="215"/>
                </a:lnTo>
                <a:lnTo>
                  <a:pt x="36" y="190"/>
                </a:lnTo>
                <a:lnTo>
                  <a:pt x="57" y="190"/>
                </a:lnTo>
                <a:lnTo>
                  <a:pt x="57" y="215"/>
                </a:lnTo>
                <a:close/>
                <a:moveTo>
                  <a:pt x="57" y="177"/>
                </a:moveTo>
                <a:lnTo>
                  <a:pt x="36" y="177"/>
                </a:lnTo>
                <a:lnTo>
                  <a:pt x="36" y="152"/>
                </a:lnTo>
                <a:lnTo>
                  <a:pt x="57" y="152"/>
                </a:lnTo>
                <a:lnTo>
                  <a:pt x="57" y="177"/>
                </a:lnTo>
                <a:close/>
                <a:moveTo>
                  <a:pt x="57" y="137"/>
                </a:moveTo>
                <a:lnTo>
                  <a:pt x="36" y="137"/>
                </a:lnTo>
                <a:lnTo>
                  <a:pt x="36" y="114"/>
                </a:lnTo>
                <a:lnTo>
                  <a:pt x="57" y="114"/>
                </a:lnTo>
                <a:lnTo>
                  <a:pt x="57" y="137"/>
                </a:lnTo>
                <a:close/>
                <a:moveTo>
                  <a:pt x="57" y="99"/>
                </a:moveTo>
                <a:lnTo>
                  <a:pt x="36" y="99"/>
                </a:lnTo>
                <a:lnTo>
                  <a:pt x="36" y="76"/>
                </a:lnTo>
                <a:lnTo>
                  <a:pt x="57" y="76"/>
                </a:lnTo>
                <a:lnTo>
                  <a:pt x="57" y="99"/>
                </a:lnTo>
                <a:close/>
                <a:moveTo>
                  <a:pt x="57" y="61"/>
                </a:moveTo>
                <a:lnTo>
                  <a:pt x="36" y="61"/>
                </a:lnTo>
                <a:lnTo>
                  <a:pt x="36" y="36"/>
                </a:lnTo>
                <a:lnTo>
                  <a:pt x="57" y="36"/>
                </a:lnTo>
                <a:lnTo>
                  <a:pt x="57" y="61"/>
                </a:lnTo>
                <a:close/>
                <a:moveTo>
                  <a:pt x="90" y="367"/>
                </a:moveTo>
                <a:lnTo>
                  <a:pt x="69" y="367"/>
                </a:lnTo>
                <a:lnTo>
                  <a:pt x="69" y="344"/>
                </a:lnTo>
                <a:lnTo>
                  <a:pt x="90" y="344"/>
                </a:lnTo>
                <a:lnTo>
                  <a:pt x="90" y="367"/>
                </a:lnTo>
                <a:close/>
                <a:moveTo>
                  <a:pt x="90" y="329"/>
                </a:moveTo>
                <a:lnTo>
                  <a:pt x="69" y="329"/>
                </a:lnTo>
                <a:lnTo>
                  <a:pt x="69" y="306"/>
                </a:lnTo>
                <a:lnTo>
                  <a:pt x="90" y="306"/>
                </a:lnTo>
                <a:lnTo>
                  <a:pt x="90" y="329"/>
                </a:lnTo>
                <a:close/>
                <a:moveTo>
                  <a:pt x="90" y="291"/>
                </a:moveTo>
                <a:lnTo>
                  <a:pt x="69" y="291"/>
                </a:lnTo>
                <a:lnTo>
                  <a:pt x="69" y="268"/>
                </a:lnTo>
                <a:lnTo>
                  <a:pt x="90" y="268"/>
                </a:lnTo>
                <a:lnTo>
                  <a:pt x="90" y="291"/>
                </a:lnTo>
                <a:close/>
                <a:moveTo>
                  <a:pt x="90" y="253"/>
                </a:moveTo>
                <a:lnTo>
                  <a:pt x="69" y="253"/>
                </a:lnTo>
                <a:lnTo>
                  <a:pt x="69" y="228"/>
                </a:lnTo>
                <a:lnTo>
                  <a:pt x="90" y="228"/>
                </a:lnTo>
                <a:lnTo>
                  <a:pt x="90" y="253"/>
                </a:lnTo>
                <a:close/>
                <a:moveTo>
                  <a:pt x="90" y="215"/>
                </a:moveTo>
                <a:lnTo>
                  <a:pt x="69" y="215"/>
                </a:lnTo>
                <a:lnTo>
                  <a:pt x="69" y="190"/>
                </a:lnTo>
                <a:lnTo>
                  <a:pt x="90" y="190"/>
                </a:lnTo>
                <a:lnTo>
                  <a:pt x="90" y="215"/>
                </a:lnTo>
                <a:close/>
                <a:moveTo>
                  <a:pt x="90" y="177"/>
                </a:moveTo>
                <a:lnTo>
                  <a:pt x="69" y="177"/>
                </a:lnTo>
                <a:lnTo>
                  <a:pt x="69" y="152"/>
                </a:lnTo>
                <a:lnTo>
                  <a:pt x="90" y="152"/>
                </a:lnTo>
                <a:lnTo>
                  <a:pt x="90" y="177"/>
                </a:lnTo>
                <a:close/>
                <a:moveTo>
                  <a:pt x="90" y="137"/>
                </a:moveTo>
                <a:lnTo>
                  <a:pt x="69" y="137"/>
                </a:lnTo>
                <a:lnTo>
                  <a:pt x="69" y="114"/>
                </a:lnTo>
                <a:lnTo>
                  <a:pt x="90" y="114"/>
                </a:lnTo>
                <a:lnTo>
                  <a:pt x="90" y="137"/>
                </a:lnTo>
                <a:close/>
                <a:moveTo>
                  <a:pt x="90" y="99"/>
                </a:moveTo>
                <a:lnTo>
                  <a:pt x="69" y="99"/>
                </a:lnTo>
                <a:lnTo>
                  <a:pt x="69" y="76"/>
                </a:lnTo>
                <a:lnTo>
                  <a:pt x="90" y="76"/>
                </a:lnTo>
                <a:lnTo>
                  <a:pt x="90" y="99"/>
                </a:lnTo>
                <a:close/>
                <a:moveTo>
                  <a:pt x="90" y="61"/>
                </a:moveTo>
                <a:lnTo>
                  <a:pt x="69" y="61"/>
                </a:lnTo>
                <a:lnTo>
                  <a:pt x="69" y="36"/>
                </a:lnTo>
                <a:lnTo>
                  <a:pt x="90" y="36"/>
                </a:lnTo>
                <a:lnTo>
                  <a:pt x="90" y="61"/>
                </a:lnTo>
                <a:close/>
                <a:moveTo>
                  <a:pt x="124" y="367"/>
                </a:moveTo>
                <a:lnTo>
                  <a:pt x="105" y="367"/>
                </a:lnTo>
                <a:lnTo>
                  <a:pt x="105" y="344"/>
                </a:lnTo>
                <a:lnTo>
                  <a:pt x="124" y="344"/>
                </a:lnTo>
                <a:lnTo>
                  <a:pt x="124" y="367"/>
                </a:lnTo>
                <a:close/>
                <a:moveTo>
                  <a:pt x="124" y="329"/>
                </a:moveTo>
                <a:lnTo>
                  <a:pt x="105" y="329"/>
                </a:lnTo>
                <a:lnTo>
                  <a:pt x="105" y="306"/>
                </a:lnTo>
                <a:lnTo>
                  <a:pt x="124" y="306"/>
                </a:lnTo>
                <a:lnTo>
                  <a:pt x="124" y="329"/>
                </a:lnTo>
                <a:close/>
                <a:moveTo>
                  <a:pt x="124" y="291"/>
                </a:moveTo>
                <a:lnTo>
                  <a:pt x="105" y="291"/>
                </a:lnTo>
                <a:lnTo>
                  <a:pt x="105" y="268"/>
                </a:lnTo>
                <a:lnTo>
                  <a:pt x="124" y="268"/>
                </a:lnTo>
                <a:lnTo>
                  <a:pt x="124" y="291"/>
                </a:lnTo>
                <a:close/>
                <a:moveTo>
                  <a:pt x="124" y="253"/>
                </a:moveTo>
                <a:lnTo>
                  <a:pt x="105" y="253"/>
                </a:lnTo>
                <a:lnTo>
                  <a:pt x="105" y="228"/>
                </a:lnTo>
                <a:lnTo>
                  <a:pt x="124" y="228"/>
                </a:lnTo>
                <a:lnTo>
                  <a:pt x="124" y="253"/>
                </a:lnTo>
                <a:close/>
                <a:moveTo>
                  <a:pt x="124" y="215"/>
                </a:moveTo>
                <a:lnTo>
                  <a:pt x="105" y="215"/>
                </a:lnTo>
                <a:lnTo>
                  <a:pt x="105" y="190"/>
                </a:lnTo>
                <a:lnTo>
                  <a:pt x="124" y="190"/>
                </a:lnTo>
                <a:lnTo>
                  <a:pt x="124" y="215"/>
                </a:lnTo>
                <a:close/>
                <a:moveTo>
                  <a:pt x="124" y="177"/>
                </a:moveTo>
                <a:lnTo>
                  <a:pt x="105" y="177"/>
                </a:lnTo>
                <a:lnTo>
                  <a:pt x="105" y="152"/>
                </a:lnTo>
                <a:lnTo>
                  <a:pt x="124" y="152"/>
                </a:lnTo>
                <a:lnTo>
                  <a:pt x="124" y="177"/>
                </a:lnTo>
                <a:close/>
                <a:moveTo>
                  <a:pt x="124" y="137"/>
                </a:moveTo>
                <a:lnTo>
                  <a:pt x="105" y="137"/>
                </a:lnTo>
                <a:lnTo>
                  <a:pt x="105" y="114"/>
                </a:lnTo>
                <a:lnTo>
                  <a:pt x="124" y="114"/>
                </a:lnTo>
                <a:lnTo>
                  <a:pt x="124" y="137"/>
                </a:lnTo>
                <a:close/>
                <a:moveTo>
                  <a:pt x="124" y="99"/>
                </a:moveTo>
                <a:lnTo>
                  <a:pt x="105" y="99"/>
                </a:lnTo>
                <a:lnTo>
                  <a:pt x="105" y="76"/>
                </a:lnTo>
                <a:lnTo>
                  <a:pt x="124" y="76"/>
                </a:lnTo>
                <a:lnTo>
                  <a:pt x="124" y="99"/>
                </a:lnTo>
                <a:close/>
                <a:moveTo>
                  <a:pt x="124" y="61"/>
                </a:moveTo>
                <a:lnTo>
                  <a:pt x="105" y="61"/>
                </a:lnTo>
                <a:lnTo>
                  <a:pt x="105" y="36"/>
                </a:lnTo>
                <a:lnTo>
                  <a:pt x="124" y="36"/>
                </a:lnTo>
                <a:lnTo>
                  <a:pt x="124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7"/>
          <p:cNvSpPr>
            <a:spLocks noChangeAspect="1"/>
          </p:cNvSpPr>
          <p:nvPr/>
        </p:nvSpPr>
        <p:spPr bwMode="auto">
          <a:xfrm>
            <a:off x="1146581" y="4613282"/>
            <a:ext cx="769714" cy="944084"/>
          </a:xfrm>
          <a:custGeom>
            <a:avLst/>
            <a:gdLst>
              <a:gd name="T0" fmla="*/ 163 w 166"/>
              <a:gd name="T1" fmla="*/ 77 h 147"/>
              <a:gd name="T2" fmla="*/ 90 w 166"/>
              <a:gd name="T3" fmla="*/ 4 h 147"/>
              <a:gd name="T4" fmla="*/ 76 w 166"/>
              <a:gd name="T5" fmla="*/ 4 h 147"/>
              <a:gd name="T6" fmla="*/ 4 w 166"/>
              <a:gd name="T7" fmla="*/ 77 h 147"/>
              <a:gd name="T8" fmla="*/ 7 w 166"/>
              <a:gd name="T9" fmla="*/ 84 h 147"/>
              <a:gd name="T10" fmla="*/ 22 w 166"/>
              <a:gd name="T11" fmla="*/ 84 h 147"/>
              <a:gd name="T12" fmla="*/ 22 w 166"/>
              <a:gd name="T13" fmla="*/ 140 h 147"/>
              <a:gd name="T14" fmla="*/ 29 w 166"/>
              <a:gd name="T15" fmla="*/ 147 h 147"/>
              <a:gd name="T16" fmla="*/ 65 w 166"/>
              <a:gd name="T17" fmla="*/ 147 h 147"/>
              <a:gd name="T18" fmla="*/ 65 w 166"/>
              <a:gd name="T19" fmla="*/ 91 h 147"/>
              <a:gd name="T20" fmla="*/ 102 w 166"/>
              <a:gd name="T21" fmla="*/ 91 h 147"/>
              <a:gd name="T22" fmla="*/ 102 w 166"/>
              <a:gd name="T23" fmla="*/ 147 h 147"/>
              <a:gd name="T24" fmla="*/ 139 w 166"/>
              <a:gd name="T25" fmla="*/ 147 h 147"/>
              <a:gd name="T26" fmla="*/ 144 w 166"/>
              <a:gd name="T27" fmla="*/ 140 h 147"/>
              <a:gd name="T28" fmla="*/ 144 w 166"/>
              <a:gd name="T29" fmla="*/ 84 h 147"/>
              <a:gd name="T30" fmla="*/ 160 w 166"/>
              <a:gd name="T31" fmla="*/ 84 h 147"/>
              <a:gd name="T32" fmla="*/ 163 w 166"/>
              <a:gd name="T33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47">
                <a:moveTo>
                  <a:pt x="163" y="77"/>
                </a:moveTo>
                <a:cubicBezTo>
                  <a:pt x="90" y="4"/>
                  <a:pt x="90" y="4"/>
                  <a:pt x="90" y="4"/>
                </a:cubicBezTo>
                <a:cubicBezTo>
                  <a:pt x="86" y="0"/>
                  <a:pt x="80" y="0"/>
                  <a:pt x="76" y="4"/>
                </a:cubicBezTo>
                <a:cubicBezTo>
                  <a:pt x="4" y="77"/>
                  <a:pt x="4" y="77"/>
                  <a:pt x="4" y="77"/>
                </a:cubicBezTo>
                <a:cubicBezTo>
                  <a:pt x="0" y="81"/>
                  <a:pt x="1" y="84"/>
                  <a:pt x="7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2" y="144"/>
                  <a:pt x="22" y="147"/>
                  <a:pt x="29" y="147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5" y="91"/>
                  <a:pt x="65" y="91"/>
                  <a:pt x="65" y="91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39" y="147"/>
                  <a:pt x="139" y="147"/>
                  <a:pt x="139" y="147"/>
                </a:cubicBezTo>
                <a:cubicBezTo>
                  <a:pt x="144" y="147"/>
                  <a:pt x="144" y="144"/>
                  <a:pt x="144" y="140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5" y="84"/>
                  <a:pt x="166" y="81"/>
                  <a:pt x="163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gray">
          <a:xfrm>
            <a:off x="838200" y="2563368"/>
            <a:ext cx="7477738" cy="2999232"/>
          </a:xfrm>
          <a:prstGeom prst="rect">
            <a:avLst/>
          </a:prstGeom>
          <a:solidFill>
            <a:schemeClr val="bg1">
              <a:alpha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US_Consulting_Report">
  <a:themeElements>
    <a:clrScheme name="MonitorDeloitte">
      <a:dk1>
        <a:srgbClr val="000000"/>
      </a:dk1>
      <a:lt1>
        <a:srgbClr val="FFFFFF"/>
      </a:lt1>
      <a:dk2>
        <a:srgbClr val="80CCCC"/>
      </a:dk2>
      <a:lt2>
        <a:srgbClr val="3B9795"/>
      </a:lt2>
      <a:accent1>
        <a:srgbClr val="002776"/>
      </a:accent1>
      <a:accent2>
        <a:srgbClr val="92D400"/>
      </a:accent2>
      <a:accent3>
        <a:srgbClr val="4066B2"/>
      </a:accent3>
      <a:accent4>
        <a:srgbClr val="8099CC"/>
      </a:accent4>
      <a:accent5>
        <a:srgbClr val="3B9795"/>
      </a:accent5>
      <a:accent6>
        <a:srgbClr val="80CCCC"/>
      </a:accent6>
      <a:hlink>
        <a:srgbClr val="4066B2"/>
      </a:hlink>
      <a:folHlink>
        <a:srgbClr val="8099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45720" tIns="45720" rIns="45720" bIns="45720" rtlCol="0" anchor="ctr"/>
      <a:lstStyle>
        <a:defPPr algn="ctr">
          <a:lnSpc>
            <a:spcPct val="106000"/>
          </a:lnSpc>
          <a:buFont typeface="Wingdings 2" pitchFamily="18" charset="2"/>
          <a:buNone/>
          <a:defRPr sz="1200" b="1" dirty="0" smtClean="0">
            <a:solidFill>
              <a:schemeClr val="bg1"/>
            </a:solidFill>
          </a:defRPr>
        </a:defPPr>
      </a:lstStyle>
    </a:spDef>
    <a:lnDef>
      <a:spPr bwMode="gray">
        <a:noFill/>
        <a:ln w="12700">
          <a:solidFill>
            <a:schemeClr val="tx1"/>
          </a:solidFill>
          <a:round/>
          <a:headEnd type="none" w="med" len="med"/>
          <a:tailEnd type="non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>
        <a:noFill/>
      </a:spPr>
      <a:bodyPr wrap="none" lIns="45720" rIns="45720" rtlCol="0">
        <a:spAutoFit/>
      </a:bodyPr>
      <a:lstStyle>
        <a:defPPr algn="ctr">
          <a:spcBef>
            <a:spcPts val="400"/>
          </a:spcBef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586</Words>
  <Application>Microsoft Office PowerPoint</Application>
  <PresentationFormat>On-screen Show (4:3)</PresentationFormat>
  <Paragraphs>118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Wingdings 2</vt:lpstr>
      <vt:lpstr>5_US_Consulting_Report</vt:lpstr>
      <vt:lpstr>think-cell Slide</vt:lpstr>
      <vt:lpstr>GENERAL ASSEMBLY - Data Science DAT5   June 3, 2015  Alex Sherman</vt:lpstr>
      <vt:lpstr>What factors correlate with a seller's listed price for online housing listings?</vt:lpstr>
      <vt:lpstr>Collect data from Craigslist and Google Places API</vt:lpstr>
      <vt:lpstr>Collect data from Craigslist and Google Places API</vt:lpstr>
      <vt:lpstr>Clean, Impute, Remove, Transform, Engineer, Repeat</vt:lpstr>
      <vt:lpstr>Data.groupby(field)['price'].mean().plot()</vt:lpstr>
      <vt:lpstr>Random forest &gt; Ridge &gt; Lasso &gt; Linear</vt:lpstr>
      <vt:lpstr>GENERAL ASSEMBLY - Data Science DAT5   June 3, 2015  Alex Sherman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L-3 Communications</dc:title>
  <dc:creator>Howell, Drew</dc:creator>
  <cp:lastModifiedBy>Sherman, Alex</cp:lastModifiedBy>
  <cp:revision>447</cp:revision>
  <dcterms:created xsi:type="dcterms:W3CDTF">2014-10-27T21:10:21Z</dcterms:created>
  <dcterms:modified xsi:type="dcterms:W3CDTF">2015-06-03T04:37:43Z</dcterms:modified>
</cp:coreProperties>
</file>