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318" r:id="rId2"/>
    <p:sldId id="310" r:id="rId3"/>
    <p:sldId id="334" r:id="rId4"/>
    <p:sldId id="347" r:id="rId5"/>
    <p:sldId id="332" r:id="rId6"/>
    <p:sldId id="364" r:id="rId7"/>
    <p:sldId id="317" r:id="rId8"/>
    <p:sldId id="348" r:id="rId9"/>
    <p:sldId id="390" r:id="rId10"/>
    <p:sldId id="414" r:id="rId11"/>
    <p:sldId id="411" r:id="rId12"/>
    <p:sldId id="412" r:id="rId13"/>
    <p:sldId id="413" r:id="rId14"/>
    <p:sldId id="415" r:id="rId15"/>
    <p:sldId id="416" r:id="rId16"/>
    <p:sldId id="417" r:id="rId17"/>
    <p:sldId id="418" r:id="rId18"/>
    <p:sldId id="391" r:id="rId19"/>
    <p:sldId id="419" r:id="rId20"/>
    <p:sldId id="420" r:id="rId21"/>
    <p:sldId id="421" r:id="rId22"/>
    <p:sldId id="422" r:id="rId23"/>
    <p:sldId id="423" r:id="rId24"/>
    <p:sldId id="424" r:id="rId25"/>
    <p:sldId id="392" r:id="rId26"/>
    <p:sldId id="393" r:id="rId27"/>
    <p:sldId id="394" r:id="rId28"/>
    <p:sldId id="410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34" r:id="rId53"/>
    <p:sldId id="449" r:id="rId54"/>
    <p:sldId id="450" r:id="rId55"/>
    <p:sldId id="451" r:id="rId56"/>
    <p:sldId id="452" r:id="rId57"/>
    <p:sldId id="453" r:id="rId58"/>
    <p:sldId id="395" r:id="rId59"/>
    <p:sldId id="346" r:id="rId60"/>
    <p:sldId id="359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350" r:id="rId69"/>
    <p:sldId id="407" r:id="rId70"/>
    <p:sldId id="404" r:id="rId71"/>
    <p:sldId id="403" r:id="rId72"/>
    <p:sldId id="408" r:id="rId73"/>
    <p:sldId id="405" r:id="rId74"/>
    <p:sldId id="406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4F"/>
    <a:srgbClr val="8CD17D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70505" autoAdjust="0"/>
  </p:normalViewPr>
  <p:slideViewPr>
    <p:cSldViewPr snapToGrid="0" snapToObjects="1">
      <p:cViewPr varScale="1">
        <p:scale>
          <a:sx n="48" d="100"/>
          <a:sy n="48" d="100"/>
        </p:scale>
        <p:origin x="17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predicted 7 to be SPAM! Only 4 of those were actually SPAM. One was not SPAM.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7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4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changed the cutoff, one is predicted as not being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6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2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https://translatingnerd.com/2018/02/08/searching-for-lost-nuclear-bombs-bayes-rule-in-action/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Game of </a:t>
            </a:r>
            <a:r>
              <a:rPr lang="en-US"/>
              <a:t>Thrones</a:t>
            </a:r>
            <a:r>
              <a:rPr lang="en-US" baseline="0"/>
              <a:t> example!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threshold is 0, then all are predicted to be SPAM. But only 4 were actually SPAM.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move from 0.00 to</a:t>
            </a:r>
            <a:r>
              <a:rPr lang="en-US" baseline="0" dirty="0"/>
              <a:t> 0.05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Predicted</a:t>
            </a:r>
            <a:r>
              <a:rPr lang="en-US" baseline="0" dirty="0"/>
              <a:t> to be SPAM if above 0.05. I got 7 as SPAM and 1 as 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CF04-72EA-4CAA-B92D-F754AEF2EF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CLASSIFICATION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045" y="652444"/>
            <a:ext cx="421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C23F"/>
                </a:solidFill>
              </a:rPr>
              <a:t>MACHINE LEARNING GUILD</a:t>
            </a:r>
          </a:p>
        </p:txBody>
      </p:sp>
    </p:spTree>
    <p:extLst>
      <p:ext uri="{BB962C8B-B14F-4D97-AF65-F5344CB8AC3E}">
        <p14:creationId xmlns:p14="http://schemas.microsoft.com/office/powerpoint/2010/main" val="18094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9045" y="4522839"/>
            <a:ext cx="1220090" cy="4424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2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5359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4207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6284" y="5653548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4528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9596" y="5683045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135" y="4729316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6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8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2495" y="2795109"/>
            <a:ext cx="2391582" cy="1295110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20697" y="5663380"/>
            <a:ext cx="505395" cy="0"/>
          </a:xfrm>
          <a:prstGeom prst="line">
            <a:avLst/>
          </a:prstGeom>
          <a:ln>
            <a:solidFill>
              <a:srgbClr val="59A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81884" y="4719483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4207" y="2903119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5023" y="3414106"/>
            <a:ext cx="100918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32667" y="5663380"/>
            <a:ext cx="7177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9947" y="5260258"/>
            <a:ext cx="639097" cy="501445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7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529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</a:t>
            </a:r>
            <a:r>
              <a:rPr lang="en-US" sz="4000" b="1" i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76957" y="2226373"/>
            <a:ext cx="1579" cy="364201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7854" y="2413923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INTROS, SETUP, &amp; 101</a:t>
            </a:r>
            <a:endParaRPr lang="en-US" i="1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2432289" y="2956911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29190"/>
              </p:ext>
            </p:extLst>
          </p:nvPr>
        </p:nvGraphicFramePr>
        <p:xfrm>
          <a:off x="775217" y="2224774"/>
          <a:ext cx="701740" cy="3643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MON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THUR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728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FRI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11269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74233" y="3162239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77854" y="3910555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77854" y="4658386"/>
            <a:ext cx="59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&amp; DIM REDUCTION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77854" y="5406217"/>
            <a:ext cx="62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FLASK, LEADERSHIP PANEL, &amp; CAPSTONE PITCHES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057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8472" y="2576051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344591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5884" y="2378277"/>
            <a:ext cx="1150374" cy="1711942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420" y="471948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420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78277"/>
            <a:ext cx="7704488" cy="3612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19981" y="4630994"/>
            <a:ext cx="303910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4687" y="2949095"/>
            <a:ext cx="934064" cy="520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1797928" y="1620946"/>
            <a:ext cx="762565" cy="3133763"/>
          </a:xfrm>
          <a:prstGeom prst="rect">
            <a:avLst/>
          </a:prstGeom>
          <a:noFill/>
          <a:ln w="3810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8609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RECEIVING OPERATOR CHARACTERISTIC</a:t>
            </a:r>
          </a:p>
          <a:p>
            <a:r>
              <a:rPr lang="en-US" sz="4000" b="1" dirty="0"/>
              <a:t>(ROC) CURVE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689758"/>
            <a:ext cx="7869317" cy="3567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454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425990"/>
            <a:ext cx="7605419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983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5" y="4794736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5366" y="5097568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5" y="4794736"/>
            <a:ext cx="3718882" cy="128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9045" y="4631764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8457" y="29471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8457" y="26763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28582" y="320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78396" y="32015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8396" y="29471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8582" y="2943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8396" y="26763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8582" y="2676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366" y="50975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180" y="50923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3489" y="2757604"/>
            <a:ext cx="282164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641596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17185"/>
              </p:ext>
            </p:extLst>
          </p:nvPr>
        </p:nvGraphicFramePr>
        <p:xfrm>
          <a:off x="775217" y="2224774"/>
          <a:ext cx="701740" cy="4372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4372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i="1" dirty="0">
                          <a:solidFill>
                            <a:schemeClr val="tx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68172"/>
              </p:ext>
            </p:extLst>
          </p:nvPr>
        </p:nvGraphicFramePr>
        <p:xfrm>
          <a:off x="1476957" y="2224774"/>
          <a:ext cx="701740" cy="4379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740">
                  <a:extLst>
                    <a:ext uri="{9D8B030D-6E8A-4147-A177-3AD203B41FA5}">
                      <a16:colId xmlns:a16="http://schemas.microsoft.com/office/drawing/2014/main" val="3699133937"/>
                    </a:ext>
                  </a:extLst>
                </a:gridCol>
              </a:tblGrid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9 AM -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80299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10 AM -10:30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AM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24201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10:45 AM –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12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57540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12 PM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–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1 PM</a:t>
                      </a:r>
                      <a:endParaRPr lang="en-US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943749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1 PM –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2 PM</a:t>
                      </a:r>
                      <a:endParaRPr lang="en-US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112696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2 PM –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3 PM</a:t>
                      </a:r>
                      <a:endParaRPr lang="en-US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3 PM –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4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dirty="0">
                          <a:solidFill>
                            <a:schemeClr val="tx1"/>
                          </a:solidFill>
                        </a:rPr>
                        <a:t>4 PM</a:t>
                      </a: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i="1" baseline="0" dirty="0">
                          <a:solidFill>
                            <a:schemeClr val="tx1"/>
                          </a:solidFill>
                        </a:rPr>
                        <a:t>5:30 PM</a:t>
                      </a:r>
                      <a:endParaRPr lang="en-US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310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GUILD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16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AGENDA: </a:t>
            </a:r>
            <a:r>
              <a:rPr lang="en-US" sz="4000" b="1" i="1" dirty="0">
                <a:solidFill>
                  <a:schemeClr val="bg1"/>
                </a:solidFill>
              </a:rPr>
              <a:t>TODAY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78536" y="2226373"/>
            <a:ext cx="1" cy="4378014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888949" y="2951156"/>
            <a:ext cx="867356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4695" y="3402207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 BY HAND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78563" y="3971287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LUNCH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64695" y="4513514"/>
            <a:ext cx="59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NLP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80276" y="2226373"/>
            <a:ext cx="1" cy="4370739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4971" y="5556673"/>
            <a:ext cx="62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TREES &amp; KNN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4695" y="2863237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78563" y="6128235"/>
            <a:ext cx="62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MARKET ACTIVITY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F939B-2A3C-46AF-BD2A-2DC9D665E9E1}"/>
              </a:ext>
            </a:extLst>
          </p:cNvPr>
          <p:cNvSpPr txBox="1"/>
          <p:nvPr/>
        </p:nvSpPr>
        <p:spPr>
          <a:xfrm>
            <a:off x="2364695" y="2321670"/>
            <a:ext cx="40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EVALUATING CLASSIFICATION MODELS</a:t>
            </a:r>
            <a:endParaRPr 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EDA65-4947-43AC-8EC6-D83A4EB702C9}"/>
              </a:ext>
            </a:extLst>
          </p:cNvPr>
          <p:cNvSpPr txBox="1"/>
          <p:nvPr/>
        </p:nvSpPr>
        <p:spPr>
          <a:xfrm>
            <a:off x="2378563" y="5051824"/>
            <a:ext cx="592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06912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94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62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027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7802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124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94687" y="2676333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4687" y="294390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687" y="321146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4687" y="366426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94687" y="342953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94687" y="393183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94687" y="4141389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292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94687" y="4417979"/>
            <a:ext cx="633734" cy="267568"/>
          </a:xfrm>
          <a:prstGeom prst="rect">
            <a:avLst/>
          </a:prstGeom>
          <a:noFill/>
          <a:ln w="19050">
            <a:solidFill>
              <a:srgbClr val="59A14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43734" y="3201827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0122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0438" y="2427569"/>
            <a:ext cx="633734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94687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687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94687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81679" y="2861187"/>
            <a:ext cx="121108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0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2890684"/>
            <a:ext cx="797337" cy="144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378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9898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7197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930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7196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274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1679" y="2695137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2" idx="1"/>
          </p:cNvCxnSpPr>
          <p:nvPr/>
        </p:nvCxnSpPr>
        <p:spPr>
          <a:xfrm flipV="1">
            <a:off x="2635045" y="2830626"/>
            <a:ext cx="1527243" cy="94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07538" y="4405622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07538" y="413805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7538" y="3870486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07538" y="3396148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6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372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9029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9390" y="3201676"/>
            <a:ext cx="797337" cy="57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58834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684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90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1458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7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4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1176" y="2980230"/>
            <a:ext cx="577350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0993" y="2439876"/>
            <a:ext cx="539577" cy="2675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11176" y="3200188"/>
            <a:ext cx="1181587" cy="3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82" y="311401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9382" y="291936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79382" y="268593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9382" y="3656274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7648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07123" y="2712837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96722" y="2715458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63097" y="2993714"/>
            <a:ext cx="1812934" cy="244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79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33" y="5885694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0.75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75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673" y="34155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1268" y="341555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9480" y="447790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4433" y="4477903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Dimension Reduction</a:t>
            </a:r>
          </a:p>
        </p:txBody>
      </p:sp>
      <p:sp>
        <p:nvSpPr>
          <p:cNvPr id="3" name="Oval 2"/>
          <p:cNvSpPr/>
          <p:nvPr/>
        </p:nvSpPr>
        <p:spPr>
          <a:xfrm>
            <a:off x="2989179" y="3158519"/>
            <a:ext cx="1824370" cy="89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9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494503" y="3246309"/>
            <a:ext cx="2039717" cy="219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7123" y="2958639"/>
            <a:ext cx="316867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6722" y="2961260"/>
            <a:ext cx="438301" cy="249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003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013489" y="2757604"/>
            <a:ext cx="2952160" cy="2804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60375" y="2240660"/>
            <a:ext cx="1959015" cy="2537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679" y="2396503"/>
            <a:ext cx="2042311" cy="113342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4056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2763" y="3201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2763" y="26572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727" y="3200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6727" y="2685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2288" y="267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6727" y="294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993" y="2938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2288" y="29193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9993" y="4323135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=4/4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7127425" y="2657281"/>
            <a:ext cx="197608" cy="1555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7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4179480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567017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567017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421" y="2900516"/>
            <a:ext cx="4023218" cy="278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68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9045" y="3923841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9045" y="5773491"/>
            <a:ext cx="633734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22778" y="5773491"/>
            <a:ext cx="1195811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9" idx="3"/>
          </p:cNvCxnSpPr>
          <p:nvPr/>
        </p:nvCxnSpPr>
        <p:spPr>
          <a:xfrm flipV="1">
            <a:off x="2418589" y="2900517"/>
            <a:ext cx="3274288" cy="3006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4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67803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12456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12456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3529781"/>
            <a:ext cx="1392570" cy="126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31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3186422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34086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34086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267200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11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567002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567002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4851048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ROC CURVE / AUC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748"/>
          <a:stretch/>
        </p:blipFill>
        <p:spPr>
          <a:xfrm>
            <a:off x="3830782" y="2261140"/>
            <a:ext cx="4713891" cy="39938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5" y="4851048"/>
            <a:ext cx="3711262" cy="1265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4571"/>
          <a:stretch/>
        </p:blipFill>
        <p:spPr>
          <a:xfrm>
            <a:off x="459575" y="2261140"/>
            <a:ext cx="1959015" cy="25375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82751" y="2940615"/>
            <a:ext cx="173937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8589" y="5783306"/>
            <a:ext cx="50159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0182" y="5783306"/>
            <a:ext cx="1327952" cy="2675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00307" y="5519349"/>
            <a:ext cx="625654" cy="53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38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91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VS ROC?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499011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2978162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information do you take away from each of these evaluation techniques? 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What decisions can be made from each tool?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7564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41092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45" y="2620024"/>
            <a:ext cx="78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in your groups: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051" y="3099175"/>
            <a:ext cx="795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"/>
            </a:pPr>
            <a:r>
              <a:rPr lang="en-US" dirty="0"/>
              <a:t>What are some examples of classifications we encounter in our lives?</a:t>
            </a:r>
          </a:p>
          <a:p>
            <a:pPr marL="342900" indent="-342900">
              <a:buFont typeface="Wingdings" charset="2"/>
              <a:buChar char=""/>
            </a:pPr>
            <a:r>
              <a:rPr lang="en-US" dirty="0"/>
              <a:t>How might we measure the success of a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905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367736"/>
            <a:ext cx="7952104" cy="34217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8442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544934"/>
            <a:ext cx="8080774" cy="3249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59969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6" y="2261140"/>
            <a:ext cx="7952104" cy="3059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9883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62080"/>
            <a:ext cx="7952104" cy="3106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5572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4" y="2436911"/>
            <a:ext cx="7952105" cy="3476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5275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5" y="2602050"/>
            <a:ext cx="7952104" cy="3326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54297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210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NAÏVE BAYES THEOREM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5" y="2407754"/>
            <a:ext cx="7952104" cy="3731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08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8587473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3300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purest split (using </a:t>
            </a:r>
            <a:r>
              <a:rPr lang="en-US" sz="2400" dirty="0" err="1"/>
              <a:t>gini</a:t>
            </a:r>
            <a:r>
              <a:rPr lang="en-US" sz="2400" dirty="0"/>
              <a:t> index)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the next purest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Continue until max depth is reached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min_sample_leaf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Image result fo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9" y="2596600"/>
            <a:ext cx="4068540" cy="15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670C7B-9548-48E5-A86C-20A1C367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84" y="4375756"/>
            <a:ext cx="1914218" cy="6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361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DECISION TREES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interpret and make for straightforward visualizations.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internal workings are capable of being observed and thus make it possible to reproduce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handle both numerical and categorical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well on large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extremely fast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Purest split at each step might lead to local maximum not global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Prone to overfitting, leads to high variance from sample to sample</a:t>
            </a:r>
          </a:p>
        </p:txBody>
      </p:sp>
    </p:spTree>
    <p:extLst>
      <p:ext uri="{BB962C8B-B14F-4D97-AF65-F5344CB8AC3E}">
        <p14:creationId xmlns:p14="http://schemas.microsoft.com/office/powerpoint/2010/main" val="264285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WHICH… CLASSIFICATION? 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046" y="2451652"/>
            <a:ext cx="7952104" cy="39093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89046" y="4406348"/>
            <a:ext cx="79521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2"/>
          </p:cNvCxnSpPr>
          <p:nvPr/>
        </p:nvCxnSpPr>
        <p:spPr>
          <a:xfrm>
            <a:off x="4565098" y="2451652"/>
            <a:ext cx="0" cy="39093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35" y="3352440"/>
            <a:ext cx="3508475" cy="625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56307" y="2640356"/>
            <a:ext cx="1841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4655" y="264035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KNN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216" y="4603759"/>
            <a:ext cx="302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804" y="4603759"/>
            <a:ext cx="224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TREES</a:t>
            </a:r>
          </a:p>
        </p:txBody>
      </p:sp>
      <p:pic>
        <p:nvPicPr>
          <p:cNvPr id="1026" name="Picture 2" descr="Image result for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06" y="5145309"/>
            <a:ext cx="2037768" cy="11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 nearest neighb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90" y="3242206"/>
            <a:ext cx="1130221" cy="1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cision tre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96" y="5078676"/>
            <a:ext cx="3004211" cy="11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64975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13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9045" y="2107543"/>
            <a:ext cx="33006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Pick a value for 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colors of k 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Assign the most common color to the gray dot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Tuning: </a:t>
            </a:r>
            <a:r>
              <a:rPr lang="en-US" sz="2400" dirty="0" err="1"/>
              <a:t>k_neighbors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36" y="2572323"/>
            <a:ext cx="4557155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8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KNN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45" y="2107543"/>
            <a:ext cx="7952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learn complex topics by local approximation (simple methods)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assumptions or cost of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not handle categorical values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Can’t be interpreted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1542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rgbClr val="F8DA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92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37358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0418"/>
            <a:ext cx="9144000" cy="6998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27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7562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HOW… MEASURE PERFORMANCE?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2261140"/>
            <a:ext cx="7628281" cy="3574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48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37947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045" y="1315523"/>
            <a:ext cx="4565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3" name="AutoShape 6" descr="Image result for rub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Image result for sas logo"/>
          <p:cNvSpPr>
            <a:spLocks noChangeAspect="1" noChangeArrowheads="1"/>
          </p:cNvSpPr>
          <p:nvPr/>
        </p:nvSpPr>
        <p:spPr bwMode="auto">
          <a:xfrm>
            <a:off x="1694687" y="-1483"/>
            <a:ext cx="1699387" cy="7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" y="2261140"/>
            <a:ext cx="7988571" cy="3611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045" y="645400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12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22667</TotalTime>
  <Words>1169</Words>
  <Application>Microsoft Office PowerPoint</Application>
  <PresentationFormat>On-screen Show (4:3)</PresentationFormat>
  <Paragraphs>422</Paragraphs>
  <Slides>74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Lasseter, Austin</cp:lastModifiedBy>
  <cp:revision>228</cp:revision>
  <dcterms:created xsi:type="dcterms:W3CDTF">2016-10-29T15:35:35Z</dcterms:created>
  <dcterms:modified xsi:type="dcterms:W3CDTF">2019-04-23T21:43:47Z</dcterms:modified>
</cp:coreProperties>
</file>