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258" r:id="rId3"/>
    <p:sldId id="274" r:id="rId4"/>
    <p:sldId id="268" r:id="rId5"/>
    <p:sldId id="271" r:id="rId6"/>
    <p:sldId id="275" r:id="rId7"/>
    <p:sldId id="283" r:id="rId8"/>
    <p:sldId id="276" r:id="rId9"/>
    <p:sldId id="277" r:id="rId10"/>
    <p:sldId id="278" r:id="rId11"/>
    <p:sldId id="284" r:id="rId12"/>
    <p:sldId id="279" r:id="rId13"/>
    <p:sldId id="285" r:id="rId14"/>
    <p:sldId id="282" r:id="rId15"/>
    <p:sldId id="287" r:id="rId16"/>
    <p:sldId id="273" r:id="rId17"/>
    <p:sldId id="289" r:id="rId18"/>
    <p:sldId id="288" r:id="rId19"/>
    <p:sldId id="291" r:id="rId20"/>
    <p:sldId id="309" r:id="rId21"/>
    <p:sldId id="272" r:id="rId22"/>
    <p:sldId id="293" r:id="rId23"/>
    <p:sldId id="290" r:id="rId24"/>
    <p:sldId id="294" r:id="rId25"/>
    <p:sldId id="295" r:id="rId26"/>
    <p:sldId id="296" r:id="rId27"/>
    <p:sldId id="298" r:id="rId28"/>
    <p:sldId id="297" r:id="rId2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1D6"/>
    <a:srgbClr val="FEB71A"/>
    <a:srgbClr val="72A7C0"/>
    <a:srgbClr val="705E5F"/>
    <a:srgbClr val="CC8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howGuides="1">
      <p:cViewPr varScale="1">
        <p:scale>
          <a:sx n="108" d="100"/>
          <a:sy n="108" d="100"/>
        </p:scale>
        <p:origin x="678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7BB25-EA28-458C-9BEB-E185ECB03206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C60F1-D9D7-452D-8F51-4FED64DC9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8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406776"/>
            <a:ext cx="109728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534400" cy="17526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4F0F3-24E1-4FEA-9150-3ED778817A4D}" type="datetimeFigureOut">
              <a:rPr lang="en-US"/>
              <a:pPr>
                <a:defRPr/>
              </a:pPr>
              <a:t>8/9/2017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83" y="274639"/>
            <a:ext cx="11333316" cy="8462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83" y="16002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44BC7-56F9-4E43-ADAF-DDFD7D739370}" type="datetimeFigureOut">
              <a:rPr lang="en-US"/>
              <a:pPr>
                <a:defRPr/>
              </a:pPr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F66FE96-7082-4275-8480-8E137B342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BC88B-1D0C-43DE-B958-659244EAF7DF}" type="datetimeFigureOut">
              <a:rPr lang="en-US"/>
              <a:pPr>
                <a:defRPr/>
              </a:pPr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F8F53CE-C738-412C-BB10-594FF92FA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2192A-E72E-4314-BE6A-1F0A319E599B}" type="datetimeFigureOut">
              <a:rPr lang="en-US"/>
              <a:pPr>
                <a:defRPr/>
              </a:pPr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29FE80B-D460-4A0B-ABF9-C8BCEBDFD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0A440-C240-4BC4-A0FF-554628E557D7}" type="datetimeFigureOut">
              <a:rPr lang="en-US"/>
              <a:pPr>
                <a:defRPr/>
              </a:pPr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4EC7972-CB53-45A8-AF6F-23D870EDF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203200" y="6432550"/>
            <a:ext cx="1117600" cy="50165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2073121-80F2-4A27-A972-3FCE9B2C70D8}" type="slidenum">
              <a:rPr lang="en-US" sz="12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2968" y="274639"/>
            <a:ext cx="11332633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96800" y="63246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34C992-68AD-4F2E-8AAE-90B6BB4DC0D4}" type="datetimeFigureOut">
              <a:rPr lang="en-US"/>
              <a:pPr>
                <a:defRPr/>
              </a:pPr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fontAlgn="base">
        <a:lnSpc>
          <a:spcPct val="90000"/>
        </a:lnSpc>
        <a:spcBef>
          <a:spcPts val="600"/>
        </a:spcBef>
        <a:spcAft>
          <a:spcPts val="600"/>
        </a:spcAft>
        <a:buClr>
          <a:srgbClr val="FFC000"/>
        </a:buClr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lnSpc>
          <a:spcPct val="90000"/>
        </a:lnSpc>
        <a:spcBef>
          <a:spcPts val="400"/>
        </a:spcBef>
        <a:spcAft>
          <a:spcPts val="400"/>
        </a:spcAft>
        <a:buClr>
          <a:srgbClr val="FFC0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2pPr>
      <a:lvl3pPr marL="1143000" indent="-228600" algn="l" rtl="0" fontAlgn="base">
        <a:lnSpc>
          <a:spcPct val="90000"/>
        </a:lnSpc>
        <a:spcBef>
          <a:spcPts val="350"/>
        </a:spcBef>
        <a:spcAft>
          <a:spcPts val="350"/>
        </a:spcAft>
        <a:buClr>
          <a:srgbClr val="FFC000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2057400" y="2895600"/>
            <a:ext cx="8534400" cy="762001"/>
          </a:xfrm>
        </p:spPr>
        <p:txBody>
          <a:bodyPr/>
          <a:lstStyle/>
          <a:p>
            <a:pPr algn="ctr"/>
            <a:r>
              <a:rPr lang="en-US" dirty="0"/>
              <a:t>Some More C++ Basics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3124200" y="4648200"/>
            <a:ext cx="5562600" cy="1752600"/>
          </a:xfrm>
        </p:spPr>
        <p:txBody>
          <a:bodyPr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Adam Sweeney</a:t>
            </a:r>
          </a:p>
          <a:p>
            <a:pPr algn="ctr"/>
            <a:r>
              <a:rPr lang="en-US" dirty="0">
                <a:latin typeface="Arial" charset="0"/>
                <a:cs typeface="Arial" charset="0"/>
              </a:rPr>
              <a:t>Engineering Educator, EECS</a:t>
            </a:r>
          </a:p>
          <a:p>
            <a:pPr algn="ctr"/>
            <a:r>
              <a:rPr lang="en-US" dirty="0">
                <a:latin typeface="Arial" charset="0"/>
                <a:cs typeface="Arial" charset="0"/>
              </a:rPr>
              <a:t>Fall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Flow of Control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Notes about if-else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Else is not required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Previous examples are valid when each branch only contains a SINGLE statement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What if each branch requires many steps?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850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Flow of Control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Notes about if-else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Else is not required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Previous examples are valid when each branch only contains a SINGLE statement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What if each branch requires many steps?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Use a compound statement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Compound statements are contained within { } braces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Possible to write many lines of code within { }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C++ will treat it as a single statement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2893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Flow of Control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Compound Statement demo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438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Flow of Control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Compound Statement notes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Curly brace placement is up to the programmer, a different placement is used in the next example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995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Flow of Control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Something computers are great at is doing the same thing over and over and over and…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How do we code that kind of repetition?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0613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Flow of Control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Something computers are great at is doing the same thing over and over and over and…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How do we code that kind of repetition?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Loops!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Will cover two methods today, another next week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1481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Flow of Control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while loop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The Boolean expression is evaluated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If true, the body (statements inside the { } ) of the loop is executed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The Boolean expression is evaluated…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The loop is repeated until the expression evaluates to false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641F50-7BA9-41F3-86AC-123D8983B7C4}"/>
              </a:ext>
            </a:extLst>
          </p:cNvPr>
          <p:cNvSpPr txBox="1"/>
          <p:nvPr/>
        </p:nvSpPr>
        <p:spPr>
          <a:xfrm>
            <a:off x="3484564" y="2133600"/>
            <a:ext cx="43434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(BOOLEAN_EXPRESSION)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[Statement(s)]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6530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Flow of Control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do-while loop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The body of the loop is executed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The Boolean expression is evaluated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If true, the body of the loop is executed…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9B6DC-4DC1-42AA-9012-543BC93E8D1B}"/>
              </a:ext>
            </a:extLst>
          </p:cNvPr>
          <p:cNvSpPr txBox="1"/>
          <p:nvPr/>
        </p:nvSpPr>
        <p:spPr>
          <a:xfrm>
            <a:off x="3522664" y="2286000"/>
            <a:ext cx="42672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[Statement(s)]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while(BOOLEAN_EXPRESSION);</a:t>
            </a:r>
          </a:p>
        </p:txBody>
      </p:sp>
    </p:spTree>
    <p:extLst>
      <p:ext uri="{BB962C8B-B14F-4D97-AF65-F5344CB8AC3E}">
        <p14:creationId xmlns:p14="http://schemas.microsoft.com/office/powerpoint/2010/main" val="2302228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Flow of Control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What is the major difference between while and do-while loops?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2426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Flow of Control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What is the major difference between while and do-while loops?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while loops can be executed a minimum of zero times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do-while loops can be exec</a:t>
            </a:r>
            <a:r>
              <a:rPr lang="en-US" dirty="0">
                <a:latin typeface="Arial" charset="0"/>
              </a:rPr>
              <a:t>uted a minimum of one time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Loop demos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979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863726" y="1905000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Finish Chapter 2 of textbook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First homework assigned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Flow of Control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What is the major difference between while and do-while loops?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while loops can be executed a minimum of zero times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do-while loops can be exec</a:t>
            </a:r>
            <a:r>
              <a:rPr lang="en-US" dirty="0">
                <a:latin typeface="Arial" charset="0"/>
              </a:rPr>
              <a:t>uted a minimum of one time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Loop demos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sz="3200" b="1" dirty="0">
                <a:solidFill>
                  <a:srgbClr val="FF0000"/>
                </a:solidFill>
                <a:latin typeface="Arial" charset="0"/>
                <a:cs typeface="Arial" charset="0"/>
              </a:rPr>
              <a:t>REMEMBER: DO NOT MIX UP = and ==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3142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64D57FE-A784-4BE6-9A36-A941215DFA6D}"/>
              </a:ext>
            </a:extLst>
          </p:cNvPr>
          <p:cNvSpPr/>
          <p:nvPr/>
        </p:nvSpPr>
        <p:spPr>
          <a:xfrm>
            <a:off x="1447800" y="3124200"/>
            <a:ext cx="8991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 STYLE</a:t>
            </a:r>
          </a:p>
        </p:txBody>
      </p:sp>
    </p:spTree>
    <p:extLst>
      <p:ext uri="{BB962C8B-B14F-4D97-AF65-F5344CB8AC3E}">
        <p14:creationId xmlns:p14="http://schemas.microsoft.com/office/powerpoint/2010/main" val="1256439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Program Style?</a:t>
            </a:r>
          </a:p>
        </p:txBody>
      </p:sp>
      <p:pic>
        <p:nvPicPr>
          <p:cNvPr id="3" name="Content Placeholder 2" descr="Real C code that can be compiled and ran.">
            <a:extLst>
              <a:ext uri="{FF2B5EF4-FFF2-40B4-BE49-F238E27FC236}">
                <a16:creationId xmlns:a16="http://schemas.microsoft.com/office/drawing/2014/main" id="{A5C771CF-BB82-49F6-A9B5-80ADCBA24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47800"/>
            <a:ext cx="4571357" cy="4930761"/>
          </a:xfrm>
        </p:spPr>
      </p:pic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5919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Program Style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What do we mean by “style?”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How the code looks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Code is hard to read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That of other people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Your own c</a:t>
            </a:r>
            <a:r>
              <a:rPr lang="en-US" dirty="0">
                <a:latin typeface="Arial" charset="0"/>
              </a:rPr>
              <a:t>ode later in the same day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Or even a couple hours later!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It is important to write code that can be understood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There are some generally universal standards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Still flexible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4353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Program Style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Whitespace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Compilers don’t care about whitespace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We do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Proper indentation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Separating code into logical groups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Proper indentation is part of homework grading, should be free points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8814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Program Style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Comments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Proper comments can make understanding code simpler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Overly verbose/frequent or spartan comments can make code more difficult to read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Requirements for this course lean toward a higher frequency of comments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Necessary because I want to see your understanding of the code you write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Blocks should all have a descriptive comment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722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Program Style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Naming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Smart naming goes a long way toward making code easy to understand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Variable names should be descriptive object names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i.e., nouns; variables hold data related to a thing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Function names should have an action word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Functions do things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Choosing good names is harder than it seems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What are possible differences between functions named </a:t>
            </a:r>
            <a:r>
              <a:rPr lang="en-US" dirty="0" err="1">
                <a:latin typeface="Arial" charset="0"/>
              </a:rPr>
              <a:t>findTax</a:t>
            </a:r>
            <a:r>
              <a:rPr lang="en-US" dirty="0">
                <a:latin typeface="Arial" charset="0"/>
              </a:rPr>
              <a:t> and </a:t>
            </a:r>
            <a:r>
              <a:rPr lang="en-US" dirty="0" err="1">
                <a:latin typeface="Arial" charset="0"/>
              </a:rPr>
              <a:t>calculateTax</a:t>
            </a:r>
            <a:r>
              <a:rPr lang="en-US" dirty="0">
                <a:latin typeface="Arial" charset="0"/>
              </a:rPr>
              <a:t>?</a:t>
            </a:r>
            <a:endParaRPr lang="en-US" dirty="0">
              <a:latin typeface="Arial" charset="0"/>
              <a:cs typeface="Arial" charset="0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24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Program Style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Constants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Sometimes we will need to work with a specific number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To avoid confusion in the middle of code, we can “name” the number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The name will be used in the code, and the meaning will be clearer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 err="1">
                <a:latin typeface="Arial" charset="0"/>
              </a:rPr>
              <a:t>const</a:t>
            </a:r>
            <a:r>
              <a:rPr lang="en-US" dirty="0">
                <a:latin typeface="Arial" charset="0"/>
              </a:rPr>
              <a:t> means that the program can’t change the value; i.e., constant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081914-B03E-4C15-95D9-57A2C29DCAFB}"/>
              </a:ext>
            </a:extLst>
          </p:cNvPr>
          <p:cNvSpPr txBox="1"/>
          <p:nvPr/>
        </p:nvSpPr>
        <p:spPr>
          <a:xfrm>
            <a:off x="3786187" y="4572000"/>
            <a:ext cx="43846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NUM_BRANCHES = 10;</a:t>
            </a:r>
          </a:p>
        </p:txBody>
      </p:sp>
    </p:spTree>
    <p:extLst>
      <p:ext uri="{BB962C8B-B14F-4D97-AF65-F5344CB8AC3E}">
        <p14:creationId xmlns:p14="http://schemas.microsoft.com/office/powerpoint/2010/main" val="878089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Program Style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Consistency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In naming, indentation, brace placement, etc.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Where there are options, like brace placement, pick one and be consistent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As long as each submission is consistent, you ar</a:t>
            </a:r>
            <a:r>
              <a:rPr lang="en-US" dirty="0">
                <a:latin typeface="Arial" charset="0"/>
              </a:rPr>
              <a:t>e free to try different styles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358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Flow of Control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Program Style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639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64D57FE-A784-4BE6-9A36-A941215DFA6D}"/>
              </a:ext>
            </a:extLst>
          </p:cNvPr>
          <p:cNvSpPr/>
          <p:nvPr/>
        </p:nvSpPr>
        <p:spPr>
          <a:xfrm>
            <a:off x="1447800" y="3200400"/>
            <a:ext cx="8991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OF CONTROL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Flow of Control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Programs often need to take different actions based on input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The order in which a program executes its statements is the flow of control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We can control a program’s flow of control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318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Flow of Control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Consider the following: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A program that calculates gros</a:t>
            </a:r>
            <a:r>
              <a:rPr lang="en-US" dirty="0">
                <a:latin typeface="Arial" charset="0"/>
              </a:rPr>
              <a:t>s pay of hourly employees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Sounds simple since pay = rate * hours worked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Also n</a:t>
            </a:r>
            <a:r>
              <a:rPr lang="en-US" dirty="0">
                <a:latin typeface="Arial" charset="0"/>
                <a:cs typeface="Arial" charset="0"/>
              </a:rPr>
              <a:t>ee</a:t>
            </a:r>
            <a:r>
              <a:rPr lang="en-US" dirty="0">
                <a:latin typeface="Arial" charset="0"/>
              </a:rPr>
              <a:t>ds to pay time and a half for any overtime worked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Is it possible to handle this </a:t>
            </a:r>
            <a:r>
              <a:rPr lang="en-US" dirty="0">
                <a:latin typeface="Arial" charset="0"/>
              </a:rPr>
              <a:t>with a single equation?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48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Flow of Control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Consider the following: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A program that calculates gros</a:t>
            </a:r>
            <a:r>
              <a:rPr lang="en-US" dirty="0">
                <a:latin typeface="Arial" charset="0"/>
              </a:rPr>
              <a:t>s pay of hourly employees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Sounds simple since pay = rate * hours worked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Also n</a:t>
            </a:r>
            <a:r>
              <a:rPr lang="en-US" dirty="0">
                <a:latin typeface="Arial" charset="0"/>
                <a:cs typeface="Arial" charset="0"/>
              </a:rPr>
              <a:t>ee</a:t>
            </a:r>
            <a:r>
              <a:rPr lang="en-US" dirty="0">
                <a:latin typeface="Arial" charset="0"/>
              </a:rPr>
              <a:t>ds to pay time and a half for any overtime worked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Is it possible to handle this </a:t>
            </a:r>
            <a:r>
              <a:rPr lang="en-US" dirty="0">
                <a:latin typeface="Arial" charset="0"/>
              </a:rPr>
              <a:t>with a single equation?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Nope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We will need to calculate gross pay using two different formulas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781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Flow of Control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Program should use a specific formula based on hours worked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To the demo!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176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Flow of Control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Syntax of if-else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Also allowed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A84B50-788A-40C2-97FD-2868ECC964C4}"/>
              </a:ext>
            </a:extLst>
          </p:cNvPr>
          <p:cNvSpPr txBox="1"/>
          <p:nvPr/>
        </p:nvSpPr>
        <p:spPr>
          <a:xfrm>
            <a:off x="3827464" y="2209800"/>
            <a:ext cx="3657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(BOOLEAN_EXPRESSION)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[Statement]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[Statement]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7C6A8-0EF1-4ADB-973B-D77806840541}"/>
              </a:ext>
            </a:extLst>
          </p:cNvPr>
          <p:cNvSpPr txBox="1"/>
          <p:nvPr/>
        </p:nvSpPr>
        <p:spPr>
          <a:xfrm>
            <a:off x="3052170" y="4406881"/>
            <a:ext cx="52081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(BOOLEAN_EXPRESSION) [Statement]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[Statement]</a:t>
            </a:r>
          </a:p>
        </p:txBody>
      </p:sp>
    </p:spTree>
    <p:extLst>
      <p:ext uri="{BB962C8B-B14F-4D97-AF65-F5344CB8AC3E}">
        <p14:creationId xmlns:p14="http://schemas.microsoft.com/office/powerpoint/2010/main" val="99893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70C0"/>
      </a:dk2>
      <a:lt2>
        <a:srgbClr val="EEECE1"/>
      </a:lt2>
      <a:accent1>
        <a:srgbClr val="FEB71A"/>
      </a:accent1>
      <a:accent2>
        <a:srgbClr val="6E81D6"/>
      </a:accent2>
      <a:accent3>
        <a:srgbClr val="705E5F"/>
      </a:accent3>
      <a:accent4>
        <a:srgbClr val="CC823D"/>
      </a:accent4>
      <a:accent5>
        <a:srgbClr val="72A7C0"/>
      </a:accent5>
      <a:accent6>
        <a:srgbClr val="BECC8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990</Words>
  <Application>Microsoft Office PowerPoint</Application>
  <PresentationFormat>Widescreen</PresentationFormat>
  <Paragraphs>156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Georgia</vt:lpstr>
      <vt:lpstr>Office Theme</vt:lpstr>
      <vt:lpstr>Some More C++ Basics</vt:lpstr>
      <vt:lpstr>Introduction</vt:lpstr>
      <vt:lpstr>Agenda</vt:lpstr>
      <vt:lpstr>PowerPoint Presentation</vt:lpstr>
      <vt:lpstr>Flow of Control</vt:lpstr>
      <vt:lpstr>Flow of Control (cont.)</vt:lpstr>
      <vt:lpstr>Flow of Control (cont.)</vt:lpstr>
      <vt:lpstr>Flow of Control (cont.)</vt:lpstr>
      <vt:lpstr>Flow of Control (cont.)</vt:lpstr>
      <vt:lpstr>Flow of Control (cont.)</vt:lpstr>
      <vt:lpstr>Flow of Control (cont.)</vt:lpstr>
      <vt:lpstr>Flow of Control (cont.)</vt:lpstr>
      <vt:lpstr>Flow of Control (cont.)</vt:lpstr>
      <vt:lpstr>Flow of Control (cont.)</vt:lpstr>
      <vt:lpstr>Flow of Control (cont.)</vt:lpstr>
      <vt:lpstr>Flow of Control (cont.)</vt:lpstr>
      <vt:lpstr>Flow of Control (cont.)</vt:lpstr>
      <vt:lpstr>Flow of Control (cont.)</vt:lpstr>
      <vt:lpstr>Flow of Control (cont.)</vt:lpstr>
      <vt:lpstr>Flow of Control (cont.)</vt:lpstr>
      <vt:lpstr>PowerPoint Presentation</vt:lpstr>
      <vt:lpstr>Program Style?</vt:lpstr>
      <vt:lpstr>Program Style</vt:lpstr>
      <vt:lpstr>Program Style (cont.)</vt:lpstr>
      <vt:lpstr>Program Style (cont.)</vt:lpstr>
      <vt:lpstr>Program Style (cont.)</vt:lpstr>
      <vt:lpstr>Program Style (cont.)</vt:lpstr>
      <vt:lpstr>Program Style (cont.)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Presentation Tree</dc:creator>
  <cp:lastModifiedBy>Adam Sweeney</cp:lastModifiedBy>
  <cp:revision>33</cp:revision>
  <dcterms:created xsi:type="dcterms:W3CDTF">2009-12-04T23:34:43Z</dcterms:created>
  <dcterms:modified xsi:type="dcterms:W3CDTF">2017-08-09T14:56:26Z</dcterms:modified>
</cp:coreProperties>
</file>