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9" r:id="rId2"/>
    <p:sldId id="258" r:id="rId3"/>
    <p:sldId id="271" r:id="rId4"/>
    <p:sldId id="268" r:id="rId5"/>
    <p:sldId id="272" r:id="rId6"/>
    <p:sldId id="273" r:id="rId7"/>
    <p:sldId id="274" r:id="rId8"/>
    <p:sldId id="275" r:id="rId9"/>
    <p:sldId id="288" r:id="rId10"/>
    <p:sldId id="278" r:id="rId11"/>
    <p:sldId id="289" r:id="rId12"/>
    <p:sldId id="290" r:id="rId13"/>
    <p:sldId id="291" r:id="rId14"/>
    <p:sldId id="292" r:id="rId15"/>
    <p:sldId id="293" r:id="rId16"/>
    <p:sldId id="294" r:id="rId17"/>
    <p:sldId id="295" r:id="rId18"/>
    <p:sldId id="296" r:id="rId19"/>
    <p:sldId id="297" r:id="rId20"/>
    <p:sldId id="298" r:id="rId21"/>
    <p:sldId id="299" r:id="rId22"/>
    <p:sldId id="301" r:id="rId23"/>
    <p:sldId id="303" r:id="rId24"/>
    <p:sldId id="304" r:id="rId25"/>
    <p:sldId id="305" r:id="rId26"/>
    <p:sldId id="306" r:id="rId27"/>
    <p:sldId id="300" r:id="rId28"/>
    <p:sldId id="309" r:id="rId29"/>
    <p:sldId id="302" r:id="rId30"/>
    <p:sldId id="311" r:id="rId31"/>
    <p:sldId id="312" r:id="rId32"/>
    <p:sldId id="313" r:id="rId33"/>
    <p:sldId id="310" r:id="rId34"/>
    <p:sldId id="308" r:id="rId35"/>
    <p:sldId id="314" r:id="rId36"/>
    <p:sldId id="315" r:id="rId3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81D6"/>
    <a:srgbClr val="FEB71A"/>
    <a:srgbClr val="72A7C0"/>
    <a:srgbClr val="705E5F"/>
    <a:srgbClr val="CC82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howGuides="1">
      <p:cViewPr varScale="1">
        <p:scale>
          <a:sx n="108" d="100"/>
          <a:sy n="108" d="100"/>
        </p:scale>
        <p:origin x="678"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7BB25-EA28-458C-9BEB-E185ECB03206}" type="datetimeFigureOut">
              <a:rPr lang="en-US" smtClean="0"/>
              <a:pPr/>
              <a:t>8/2/2017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6C60F1-D9D7-452D-8F51-4FED64DC9328}" type="slidenum">
              <a:rPr lang="en-US" smtClean="0"/>
              <a:pPr/>
              <a:t>‹#›</a:t>
            </a:fld>
            <a:endParaRPr lang="en-US"/>
          </a:p>
        </p:txBody>
      </p:sp>
    </p:spTree>
    <p:extLst>
      <p:ext uri="{BB962C8B-B14F-4D97-AF65-F5344CB8AC3E}">
        <p14:creationId xmlns:p14="http://schemas.microsoft.com/office/powerpoint/2010/main" val="178008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406776"/>
            <a:ext cx="10972800" cy="1470025"/>
          </a:xfrm>
        </p:spPr>
        <p:txBody>
          <a:bodyPr>
            <a:normAutofit/>
          </a:bodyPr>
          <a:lstStyle>
            <a:lvl1pPr>
              <a:defRPr sz="4000"/>
            </a:lvl1pPr>
          </a:lstStyle>
          <a:p>
            <a:r>
              <a:rPr lang="en-US" dirty="0"/>
              <a:t>Click to edit Master title style</a:t>
            </a:r>
          </a:p>
        </p:txBody>
      </p:sp>
      <p:sp>
        <p:nvSpPr>
          <p:cNvPr id="3" name="Subtitle 2"/>
          <p:cNvSpPr>
            <a:spLocks noGrp="1"/>
          </p:cNvSpPr>
          <p:nvPr>
            <p:ph type="subTitle" idx="1"/>
          </p:nvPr>
        </p:nvSpPr>
        <p:spPr>
          <a:xfrm>
            <a:off x="609600" y="533400"/>
            <a:ext cx="8534400" cy="1752600"/>
          </a:xfrm>
        </p:spPr>
        <p:txBody>
          <a:bodyPr>
            <a:normAutofit/>
          </a:bodyPr>
          <a:lstStyle>
            <a:lvl1pPr marL="0" indent="0" algn="l">
              <a:lnSpc>
                <a:spcPct val="100000"/>
              </a:lnSpc>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6154F0F3-24E1-4FEA-9150-3ED778817A4D}" type="datetimeFigureOut">
              <a:rPr lang="en-US"/>
              <a:pPr>
                <a:defRPr/>
              </a:pPr>
              <a:t>8/2/2017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2283" y="274639"/>
            <a:ext cx="11333316" cy="846239"/>
          </a:xfrm>
        </p:spPr>
        <p:txBody>
          <a:bodyPr/>
          <a:lstStyle/>
          <a:p>
            <a:r>
              <a:rPr lang="en-US" dirty="0"/>
              <a:t>Click to edit Master title style</a:t>
            </a:r>
          </a:p>
        </p:txBody>
      </p:sp>
      <p:sp>
        <p:nvSpPr>
          <p:cNvPr id="3" name="Content Placeholder 2"/>
          <p:cNvSpPr>
            <a:spLocks noGrp="1"/>
          </p:cNvSpPr>
          <p:nvPr>
            <p:ph idx="1"/>
          </p:nvPr>
        </p:nvSpPr>
        <p:spPr>
          <a:xfrm>
            <a:off x="452283" y="16002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8B44BC7-56F9-4E43-ADAF-DDFD7D739370}" type="datetimeFigureOut">
              <a:rPr lang="en-US"/>
              <a:pPr>
                <a:defRPr/>
              </a:pPr>
              <a:t>8/2/2017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fontAlgn="auto">
              <a:spcBef>
                <a:spcPts val="0"/>
              </a:spcBef>
              <a:spcAft>
                <a:spcPts val="0"/>
              </a:spcAft>
              <a:defRPr>
                <a:latin typeface="+mn-lt"/>
                <a:cs typeface="+mn-cs"/>
              </a:defRPr>
            </a:lvl1pPr>
          </a:lstStyle>
          <a:p>
            <a:pPr>
              <a:defRPr/>
            </a:pPr>
            <a:fld id="{DF66FE96-7082-4275-8480-8E137B3422A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B25BC88B-1D0C-43DE-B958-659244EAF7DF}" type="datetimeFigureOut">
              <a:rPr lang="en-US"/>
              <a:pPr>
                <a:defRPr/>
              </a:pPr>
              <a:t>8/2/2017</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fontAlgn="auto">
              <a:spcBef>
                <a:spcPts val="0"/>
              </a:spcBef>
              <a:spcAft>
                <a:spcPts val="0"/>
              </a:spcAft>
              <a:defRPr>
                <a:latin typeface="+mn-lt"/>
                <a:cs typeface="+mn-cs"/>
              </a:defRPr>
            </a:lvl1pPr>
          </a:lstStyle>
          <a:p>
            <a:pPr>
              <a:defRPr/>
            </a:pPr>
            <a:fld id="{BF8F53CE-C738-412C-BB10-594FF92FA12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1712192A-E72E-4314-BE6A-1F0A319E599B}" type="datetimeFigureOut">
              <a:rPr lang="en-US"/>
              <a:pPr>
                <a:defRPr/>
              </a:pPr>
              <a:t>8/2/2017</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fontAlgn="auto">
              <a:spcBef>
                <a:spcPts val="0"/>
              </a:spcBef>
              <a:spcAft>
                <a:spcPts val="0"/>
              </a:spcAft>
              <a:defRPr>
                <a:latin typeface="+mn-lt"/>
                <a:cs typeface="+mn-cs"/>
              </a:defRPr>
            </a:lvl1pPr>
          </a:lstStyle>
          <a:p>
            <a:pPr>
              <a:defRPr/>
            </a:pPr>
            <a:fld id="{029FE80B-D460-4A0B-ABF9-C8BCEBDFDE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810A440-C240-4BC4-A0FF-554628E557D7}" type="datetimeFigureOut">
              <a:rPr lang="en-US"/>
              <a:pPr>
                <a:defRPr/>
              </a:pPr>
              <a:t>8/2/2017</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lvl1pPr fontAlgn="auto">
              <a:spcBef>
                <a:spcPts val="0"/>
              </a:spcBef>
              <a:spcAft>
                <a:spcPts val="0"/>
              </a:spcAft>
              <a:defRPr>
                <a:latin typeface="+mn-lt"/>
                <a:cs typeface="+mn-cs"/>
              </a:defRPr>
            </a:lvl1pPr>
          </a:lstStyle>
          <a:p>
            <a:pPr>
              <a:defRPr/>
            </a:pPr>
            <a:fld id="{74EC7972-CB53-45A8-AF6F-23D870EDF8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9" name="Slide Number Placeholder 6"/>
          <p:cNvSpPr txBox="1">
            <a:spLocks/>
          </p:cNvSpPr>
          <p:nvPr userDrawn="1"/>
        </p:nvSpPr>
        <p:spPr>
          <a:xfrm>
            <a:off x="203200" y="6432550"/>
            <a:ext cx="1117600" cy="501650"/>
          </a:xfrm>
          <a:prstGeom prst="rect">
            <a:avLst/>
          </a:prstGeom>
        </p:spPr>
        <p:txBody>
          <a:bodyPr/>
          <a:lstStyle/>
          <a:p>
            <a:pPr fontAlgn="auto">
              <a:spcBef>
                <a:spcPts val="0"/>
              </a:spcBef>
              <a:spcAft>
                <a:spcPts val="0"/>
              </a:spcAft>
              <a:defRPr/>
            </a:pPr>
            <a:fld id="{12073121-80F2-4A27-A972-3FCE9B2C70D8}" type="slidenum">
              <a:rPr lang="en-US" sz="1200">
                <a:solidFill>
                  <a:schemeClr val="bg1">
                    <a:lumMod val="50000"/>
                  </a:schemeClr>
                </a:solidFill>
                <a:latin typeface="+mn-lt"/>
                <a:cs typeface="+mn-cs"/>
              </a:rPr>
              <a:pPr fontAlgn="auto">
                <a:spcBef>
                  <a:spcPts val="0"/>
                </a:spcBef>
                <a:spcAft>
                  <a:spcPts val="0"/>
                </a:spcAft>
                <a:defRPr/>
              </a:pPr>
              <a:t>‹#›</a:t>
            </a:fld>
            <a:endParaRPr lang="en-US" sz="1200" dirty="0">
              <a:solidFill>
                <a:schemeClr val="bg1">
                  <a:lumMod val="50000"/>
                </a:schemeClr>
              </a:solidFill>
              <a:latin typeface="+mn-lt"/>
              <a:cs typeface="+mn-cs"/>
            </a:endParaRPr>
          </a:p>
        </p:txBody>
      </p:sp>
      <p:sp>
        <p:nvSpPr>
          <p:cNvPr id="1029" name="Title Placeholder 1"/>
          <p:cNvSpPr>
            <a:spLocks noGrp="1"/>
          </p:cNvSpPr>
          <p:nvPr>
            <p:ph type="title"/>
          </p:nvPr>
        </p:nvSpPr>
        <p:spPr bwMode="auto">
          <a:xfrm>
            <a:off x="452968" y="274639"/>
            <a:ext cx="11332633" cy="846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0"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12496800" y="632460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solidFill>
                <a:latin typeface="+mn-lt"/>
                <a:cs typeface="+mn-cs"/>
              </a:defRPr>
            </a:lvl1pPr>
          </a:lstStyle>
          <a:p>
            <a:pPr>
              <a:defRPr/>
            </a:pPr>
            <a:fld id="{3034C992-68AD-4F2E-8AAE-90B6BB4DC0D4}" type="datetimeFigureOut">
              <a:rPr lang="en-US"/>
              <a:pPr>
                <a:defRPr/>
              </a:pPr>
              <a:t>8/2/2017</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4" r:id="rId3"/>
    <p:sldLayoutId id="2147483676" r:id="rId4"/>
    <p:sldLayoutId id="2147483677" r:id="rId5"/>
  </p:sldLayoutIdLst>
  <p:txStyles>
    <p:titleStyle>
      <a:lvl1pPr algn="l" rtl="0" fontAlgn="base">
        <a:spcBef>
          <a:spcPct val="0"/>
        </a:spcBef>
        <a:spcAft>
          <a:spcPct val="0"/>
        </a:spcAft>
        <a:defRPr sz="3200" b="1" kern="1200">
          <a:solidFill>
            <a:schemeClr val="tx1"/>
          </a:solidFill>
          <a:latin typeface="Georgia" pitchFamily="18" charset="0"/>
          <a:ea typeface="+mj-ea"/>
          <a:cs typeface="+mj-cs"/>
        </a:defRPr>
      </a:lvl1pPr>
      <a:lvl2pPr algn="l" rtl="0" fontAlgn="base">
        <a:spcBef>
          <a:spcPct val="0"/>
        </a:spcBef>
        <a:spcAft>
          <a:spcPct val="0"/>
        </a:spcAft>
        <a:defRPr sz="3200" b="1">
          <a:solidFill>
            <a:schemeClr val="tx1"/>
          </a:solidFill>
          <a:latin typeface="Georgia" pitchFamily="18" charset="0"/>
        </a:defRPr>
      </a:lvl2pPr>
      <a:lvl3pPr algn="l" rtl="0" fontAlgn="base">
        <a:spcBef>
          <a:spcPct val="0"/>
        </a:spcBef>
        <a:spcAft>
          <a:spcPct val="0"/>
        </a:spcAft>
        <a:defRPr sz="3200" b="1">
          <a:solidFill>
            <a:schemeClr val="tx1"/>
          </a:solidFill>
          <a:latin typeface="Georgia" pitchFamily="18" charset="0"/>
        </a:defRPr>
      </a:lvl3pPr>
      <a:lvl4pPr algn="l" rtl="0" fontAlgn="base">
        <a:spcBef>
          <a:spcPct val="0"/>
        </a:spcBef>
        <a:spcAft>
          <a:spcPct val="0"/>
        </a:spcAft>
        <a:defRPr sz="3200" b="1">
          <a:solidFill>
            <a:schemeClr val="tx1"/>
          </a:solidFill>
          <a:latin typeface="Georgia" pitchFamily="18" charset="0"/>
        </a:defRPr>
      </a:lvl4pPr>
      <a:lvl5pPr algn="l" rtl="0" fontAlgn="base">
        <a:spcBef>
          <a:spcPct val="0"/>
        </a:spcBef>
        <a:spcAft>
          <a:spcPct val="0"/>
        </a:spcAft>
        <a:defRPr sz="3200" b="1">
          <a:solidFill>
            <a:schemeClr val="tx1"/>
          </a:solidFill>
          <a:latin typeface="Georgia" pitchFamily="18" charset="0"/>
        </a:defRPr>
      </a:lvl5pPr>
      <a:lvl6pPr marL="457200" algn="l" rtl="0" fontAlgn="base">
        <a:spcBef>
          <a:spcPct val="0"/>
        </a:spcBef>
        <a:spcAft>
          <a:spcPct val="0"/>
        </a:spcAft>
        <a:defRPr sz="3200" b="1">
          <a:solidFill>
            <a:schemeClr val="tx1"/>
          </a:solidFill>
          <a:latin typeface="Georgia" pitchFamily="18" charset="0"/>
        </a:defRPr>
      </a:lvl6pPr>
      <a:lvl7pPr marL="914400" algn="l" rtl="0" fontAlgn="base">
        <a:spcBef>
          <a:spcPct val="0"/>
        </a:spcBef>
        <a:spcAft>
          <a:spcPct val="0"/>
        </a:spcAft>
        <a:defRPr sz="3200" b="1">
          <a:solidFill>
            <a:schemeClr val="tx1"/>
          </a:solidFill>
          <a:latin typeface="Georgia" pitchFamily="18" charset="0"/>
        </a:defRPr>
      </a:lvl7pPr>
      <a:lvl8pPr marL="1371600" algn="l" rtl="0" fontAlgn="base">
        <a:spcBef>
          <a:spcPct val="0"/>
        </a:spcBef>
        <a:spcAft>
          <a:spcPct val="0"/>
        </a:spcAft>
        <a:defRPr sz="3200" b="1">
          <a:solidFill>
            <a:schemeClr val="tx1"/>
          </a:solidFill>
          <a:latin typeface="Georgia" pitchFamily="18" charset="0"/>
        </a:defRPr>
      </a:lvl8pPr>
      <a:lvl9pPr marL="1828800" algn="l" rtl="0" fontAlgn="base">
        <a:spcBef>
          <a:spcPct val="0"/>
        </a:spcBef>
        <a:spcAft>
          <a:spcPct val="0"/>
        </a:spcAft>
        <a:defRPr sz="3200" b="1">
          <a:solidFill>
            <a:schemeClr val="tx1"/>
          </a:solidFill>
          <a:latin typeface="Georgia" pitchFamily="18" charset="0"/>
        </a:defRPr>
      </a:lvl9pPr>
    </p:titleStyle>
    <p:bodyStyle>
      <a:lvl1pPr marL="342900" indent="-342900" algn="l" rtl="0" fontAlgn="base">
        <a:lnSpc>
          <a:spcPct val="90000"/>
        </a:lnSpc>
        <a:spcBef>
          <a:spcPts val="600"/>
        </a:spcBef>
        <a:spcAft>
          <a:spcPts val="600"/>
        </a:spcAft>
        <a:buClr>
          <a:srgbClr val="FFC000"/>
        </a:buClr>
        <a:buFont typeface="Arial" charset="0"/>
        <a:buChar char="•"/>
        <a:defRPr sz="2800" kern="1200">
          <a:solidFill>
            <a:schemeClr val="tx1"/>
          </a:solidFill>
          <a:latin typeface="Arial" pitchFamily="34" charset="0"/>
          <a:ea typeface="+mn-ea"/>
          <a:cs typeface="Arial" pitchFamily="34" charset="0"/>
        </a:defRPr>
      </a:lvl1pPr>
      <a:lvl2pPr marL="742950" indent="-285750" algn="l" rtl="0" fontAlgn="base">
        <a:lnSpc>
          <a:spcPct val="90000"/>
        </a:lnSpc>
        <a:spcBef>
          <a:spcPts val="400"/>
        </a:spcBef>
        <a:spcAft>
          <a:spcPts val="400"/>
        </a:spcAft>
        <a:buClr>
          <a:srgbClr val="FFC000"/>
        </a:buClr>
        <a:buFont typeface="Arial" charset="0"/>
        <a:buChar char="–"/>
        <a:defRPr sz="2400" kern="1200">
          <a:solidFill>
            <a:schemeClr val="tx1"/>
          </a:solidFill>
          <a:latin typeface="+mn-lt"/>
          <a:ea typeface="+mn-ea"/>
          <a:cs typeface="Arial" charset="0"/>
        </a:defRPr>
      </a:lvl2pPr>
      <a:lvl3pPr marL="1143000" indent="-228600" algn="l" rtl="0" fontAlgn="base">
        <a:lnSpc>
          <a:spcPct val="90000"/>
        </a:lnSpc>
        <a:spcBef>
          <a:spcPts val="350"/>
        </a:spcBef>
        <a:spcAft>
          <a:spcPts val="350"/>
        </a:spcAft>
        <a:buClr>
          <a:srgbClr val="FFC000"/>
        </a:buClr>
        <a:buFont typeface="Arial" charset="0"/>
        <a:buChar char="•"/>
        <a:defRPr sz="2000" kern="1200">
          <a:solidFill>
            <a:schemeClr val="tx1"/>
          </a:solidFill>
          <a:latin typeface="+mn-lt"/>
          <a:ea typeface="+mn-ea"/>
          <a:cs typeface="Arial" charset="0"/>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3314" name="Title 1"/>
          <p:cNvSpPr>
            <a:spLocks noGrp="1"/>
          </p:cNvSpPr>
          <p:nvPr>
            <p:ph type="ctrTitle"/>
          </p:nvPr>
        </p:nvSpPr>
        <p:spPr>
          <a:xfrm>
            <a:off x="2057400" y="2895600"/>
            <a:ext cx="8534400" cy="762001"/>
          </a:xfrm>
        </p:spPr>
        <p:txBody>
          <a:bodyPr/>
          <a:lstStyle/>
          <a:p>
            <a:pPr algn="ctr"/>
            <a:r>
              <a:rPr lang="en-US" dirty="0"/>
              <a:t>Chapter 1’s</a:t>
            </a:r>
          </a:p>
        </p:txBody>
      </p:sp>
      <p:sp>
        <p:nvSpPr>
          <p:cNvPr id="13315" name="Subtitle 2"/>
          <p:cNvSpPr>
            <a:spLocks noGrp="1"/>
          </p:cNvSpPr>
          <p:nvPr>
            <p:ph type="subTitle" idx="1"/>
          </p:nvPr>
        </p:nvSpPr>
        <p:spPr>
          <a:xfrm>
            <a:off x="3124200" y="4648200"/>
            <a:ext cx="5562600" cy="1752600"/>
          </a:xfrm>
        </p:spPr>
        <p:txBody>
          <a:bodyPr/>
          <a:lstStyle/>
          <a:p>
            <a:pPr algn="ctr"/>
            <a:r>
              <a:rPr lang="en-US" dirty="0">
                <a:latin typeface="Arial" charset="0"/>
                <a:cs typeface="Arial" charset="0"/>
              </a:rPr>
              <a:t>Presenter’s Name</a:t>
            </a:r>
          </a:p>
          <a:p>
            <a:pPr algn="ctr"/>
            <a:r>
              <a:rPr lang="en-US" dirty="0">
                <a:latin typeface="Arial" charset="0"/>
                <a:cs typeface="Arial" charset="0"/>
              </a:rPr>
              <a:t>Title, Department</a:t>
            </a:r>
          </a:p>
          <a:p>
            <a:pPr algn="ctr"/>
            <a:r>
              <a:rPr lang="en-US" dirty="0">
                <a:latin typeface="Arial" charset="0"/>
                <a:cs typeface="Arial" charset="0"/>
              </a:rPr>
              <a:t>Date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The hardest part of this course is not writing code</a:t>
            </a:r>
          </a:p>
          <a:p>
            <a:pPr lvl="1">
              <a:buClr>
                <a:schemeClr val="tx1"/>
              </a:buClr>
              <a:buFont typeface="Arial" panose="020B0604020202020204" pitchFamily="34" charset="0"/>
              <a:buChar char="○"/>
            </a:pPr>
            <a:r>
              <a:rPr lang="en-US" dirty="0">
                <a:latin typeface="Arial" charset="0"/>
              </a:rPr>
              <a:t>The syntax of C++ is not overly complicated, merely unfamiliar</a:t>
            </a:r>
          </a:p>
          <a:p>
            <a:pPr lvl="1">
              <a:buClr>
                <a:schemeClr val="tx1"/>
              </a:buClr>
              <a:buFont typeface="Arial" panose="020B0604020202020204" pitchFamily="34" charset="0"/>
              <a:buChar char="○"/>
            </a:pPr>
            <a:r>
              <a:rPr lang="en-US" dirty="0">
                <a:latin typeface="Arial" charset="0"/>
              </a:rPr>
              <a:t>Practice absolutely eliminates the difficulty</a:t>
            </a:r>
            <a:endParaRPr lang="en-US" dirty="0">
              <a:latin typeface="Arial" charset="0"/>
              <a:cs typeface="Arial" charset="0"/>
            </a:endParaRPr>
          </a:p>
          <a:p>
            <a:pPr>
              <a:buClr>
                <a:schemeClr val="tx1"/>
              </a:buClr>
              <a:buFont typeface="Arial" panose="020B0604020202020204" pitchFamily="34" charset="0"/>
              <a:buChar char="○"/>
            </a:pPr>
            <a:r>
              <a:rPr lang="en-US" dirty="0">
                <a:latin typeface="Arial" charset="0"/>
                <a:cs typeface="Arial" charset="0"/>
              </a:rPr>
              <a:t>It is coming up with the solutions to the given problems</a:t>
            </a:r>
          </a:p>
          <a:p>
            <a:pPr lvl="1">
              <a:buClr>
                <a:schemeClr val="tx1"/>
              </a:buClr>
              <a:buFont typeface="Arial" panose="020B0604020202020204" pitchFamily="34" charset="0"/>
              <a:buChar char="○"/>
            </a:pPr>
            <a:r>
              <a:rPr lang="en-US" dirty="0">
                <a:latin typeface="Arial" charset="0"/>
              </a:rPr>
              <a:t>Once a solution is derived, writing the code becomes simple</a:t>
            </a:r>
          </a:p>
          <a:p>
            <a:pPr lvl="1">
              <a:buClr>
                <a:schemeClr val="tx1"/>
              </a:buClr>
              <a:buFont typeface="Arial" panose="020B0604020202020204" pitchFamily="34" charset="0"/>
              <a:buChar char="○"/>
            </a:pPr>
            <a:r>
              <a:rPr lang="en-US" dirty="0">
                <a:latin typeface="Arial" charset="0"/>
                <a:cs typeface="Arial" charset="0"/>
              </a:rPr>
              <a:t>But deriving the solution </a:t>
            </a:r>
            <a:r>
              <a:rPr lang="en-US" dirty="0">
                <a:latin typeface="Arial" charset="0"/>
              </a:rPr>
              <a:t>can be the tough part</a:t>
            </a: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137395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Too many times, students attempt to solve the problem by throwing code in and seeing what works</a:t>
            </a:r>
          </a:p>
          <a:p>
            <a:pPr lvl="1">
              <a:buClr>
                <a:schemeClr val="tx1"/>
              </a:buClr>
              <a:buFont typeface="Arial" panose="020B0604020202020204" pitchFamily="34" charset="0"/>
              <a:buChar char="○"/>
            </a:pPr>
            <a:r>
              <a:rPr lang="en-US" dirty="0">
                <a:latin typeface="Arial" charset="0"/>
              </a:rPr>
              <a:t>Wastes time</a:t>
            </a:r>
          </a:p>
          <a:p>
            <a:pPr lvl="1">
              <a:buClr>
                <a:schemeClr val="tx1"/>
              </a:buClr>
              <a:buFont typeface="Arial" panose="020B0604020202020204" pitchFamily="34" charset="0"/>
              <a:buChar char="○"/>
            </a:pPr>
            <a:r>
              <a:rPr lang="en-US" dirty="0">
                <a:latin typeface="Arial" charset="0"/>
                <a:cs typeface="Arial" charset="0"/>
              </a:rPr>
              <a:t>Doesn’t develop critical thinking</a:t>
            </a:r>
          </a:p>
          <a:p>
            <a:pPr>
              <a:buClr>
                <a:schemeClr val="tx1"/>
              </a:buClr>
              <a:buFont typeface="Arial" panose="020B0604020202020204" pitchFamily="34" charset="0"/>
              <a:buChar char="○"/>
            </a:pPr>
            <a:r>
              <a:rPr lang="en-US" dirty="0">
                <a:latin typeface="Arial" charset="0"/>
                <a:cs typeface="Arial" charset="0"/>
              </a:rPr>
              <a:t>Too many times, students just find code online</a:t>
            </a:r>
          </a:p>
          <a:p>
            <a:pPr lvl="1">
              <a:buClr>
                <a:schemeClr val="tx1"/>
              </a:buClr>
              <a:buFont typeface="Arial" panose="020B0604020202020204" pitchFamily="34" charset="0"/>
              <a:buChar char="○"/>
            </a:pPr>
            <a:r>
              <a:rPr lang="en-US" dirty="0">
                <a:latin typeface="Arial" charset="0"/>
              </a:rPr>
              <a:t>Wastes money</a:t>
            </a:r>
          </a:p>
          <a:p>
            <a:pPr lvl="2">
              <a:buClr>
                <a:schemeClr val="tx1"/>
              </a:buClr>
              <a:buFont typeface="Arial" panose="020B0604020202020204" pitchFamily="34" charset="0"/>
              <a:buChar char="○"/>
            </a:pPr>
            <a:r>
              <a:rPr lang="en-US" dirty="0">
                <a:latin typeface="Arial" charset="0"/>
                <a:cs typeface="Arial" charset="0"/>
              </a:rPr>
              <a:t>You’re paying for the opportunity to learn and think for yourself, not copy/paste</a:t>
            </a:r>
          </a:p>
          <a:p>
            <a:pPr lvl="1">
              <a:buClr>
                <a:schemeClr val="tx1"/>
              </a:buClr>
              <a:buFont typeface="Arial" panose="020B0604020202020204" pitchFamily="34" charset="0"/>
              <a:buChar char="○"/>
            </a:pPr>
            <a:r>
              <a:rPr lang="en-US" dirty="0">
                <a:latin typeface="Arial" charset="0"/>
              </a:rPr>
              <a:t>Doesn’t internalize syntax, so C++ never gets easier to write</a:t>
            </a: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279618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Review some puzzles to highlight problem solving strategies</a:t>
            </a:r>
          </a:p>
          <a:p>
            <a:pPr>
              <a:buClr>
                <a:schemeClr val="tx1"/>
              </a:buClr>
              <a:buFont typeface="Arial" panose="020B0604020202020204" pitchFamily="34" charset="0"/>
              <a:buChar char="○"/>
            </a:pPr>
            <a:r>
              <a:rPr lang="en-US" dirty="0">
                <a:latin typeface="Arial" charset="0"/>
                <a:cs typeface="Arial" charset="0"/>
              </a:rPr>
              <a:t>Three classic puzzles</a:t>
            </a:r>
          </a:p>
          <a:p>
            <a:pPr lvl="1">
              <a:buClr>
                <a:schemeClr val="tx1"/>
              </a:buClr>
              <a:buFont typeface="Arial" panose="020B0604020202020204" pitchFamily="34" charset="0"/>
              <a:buChar char="○"/>
            </a:pPr>
            <a:r>
              <a:rPr lang="en-US" dirty="0">
                <a:latin typeface="Arial" charset="0"/>
              </a:rPr>
              <a:t>Fox, goose, &amp; corn</a:t>
            </a:r>
          </a:p>
          <a:p>
            <a:pPr lvl="1">
              <a:buClr>
                <a:schemeClr val="tx1"/>
              </a:buClr>
              <a:buFont typeface="Arial" panose="020B0604020202020204" pitchFamily="34" charset="0"/>
              <a:buChar char="○"/>
            </a:pPr>
            <a:r>
              <a:rPr lang="en-US" dirty="0">
                <a:latin typeface="Arial" charset="0"/>
                <a:cs typeface="Arial" charset="0"/>
              </a:rPr>
              <a:t>Sliding tile</a:t>
            </a:r>
          </a:p>
          <a:p>
            <a:pPr lvl="1">
              <a:buClr>
                <a:schemeClr val="tx1"/>
              </a:buClr>
              <a:buFont typeface="Arial" panose="020B0604020202020204" pitchFamily="34" charset="0"/>
              <a:buChar char="○"/>
            </a:pPr>
            <a:r>
              <a:rPr lang="en-US" dirty="0">
                <a:latin typeface="Arial" charset="0"/>
              </a:rPr>
              <a:t>Sudoku</a:t>
            </a:r>
          </a:p>
          <a:p>
            <a:pPr>
              <a:buClr>
                <a:schemeClr val="tx1"/>
              </a:buClr>
              <a:buFont typeface="Arial" panose="020B0604020202020204" pitchFamily="34" charset="0"/>
              <a:buChar char="○"/>
            </a:pPr>
            <a:r>
              <a:rPr lang="en-US" dirty="0">
                <a:latin typeface="Arial" charset="0"/>
                <a:cs typeface="Arial" charset="0"/>
              </a:rPr>
              <a:t>One new puzzle</a:t>
            </a:r>
          </a:p>
          <a:p>
            <a:pPr lvl="1">
              <a:buClr>
                <a:schemeClr val="tx1"/>
              </a:buClr>
              <a:buFont typeface="Arial" panose="020B0604020202020204" pitchFamily="34" charset="0"/>
              <a:buChar char="○"/>
            </a:pPr>
            <a:r>
              <a:rPr lang="en-US" dirty="0" err="1">
                <a:latin typeface="Arial" charset="0"/>
              </a:rPr>
              <a:t>Quarrasi</a:t>
            </a:r>
            <a:r>
              <a:rPr lang="en-US" dirty="0">
                <a:latin typeface="Arial" charset="0"/>
              </a:rPr>
              <a:t> Lock</a:t>
            </a: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2080763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Fox, goose, &amp; corn</a:t>
            </a:r>
          </a:p>
          <a:p>
            <a:pPr>
              <a:buClr>
                <a:schemeClr val="tx1"/>
              </a:buClr>
              <a:buFont typeface="Arial" panose="020B0604020202020204" pitchFamily="34" charset="0"/>
              <a:buChar char="○"/>
            </a:pPr>
            <a:endParaRPr lang="en-US" dirty="0">
              <a:latin typeface="Arial" charset="0"/>
              <a:cs typeface="Arial" charset="0"/>
            </a:endParaRPr>
          </a:p>
        </p:txBody>
      </p:sp>
      <p:sp>
        <p:nvSpPr>
          <p:cNvPr id="2" name="TextBox 1"/>
          <p:cNvSpPr txBox="1"/>
          <p:nvPr/>
        </p:nvSpPr>
        <p:spPr>
          <a:xfrm>
            <a:off x="2074864" y="2514600"/>
            <a:ext cx="8018462"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A farmer with a fox, a goose, and a sack of corn needs to cross a river. The farmer has a rowboat, but there is room for only the farmer and one of his three items. Unfortunately, both the fox and the goose are hungry. The fox cannot be left alone with the goose, or the fox will eat the goose. Likewise, the goose cannot be left alone with the sack of corn, or the goose will eat the corn. How does the farmer get everything across the river?</a:t>
            </a:r>
          </a:p>
        </p:txBody>
      </p:sp>
    </p:spTree>
    <p:extLst>
      <p:ext uri="{BB962C8B-B14F-4D97-AF65-F5344CB8AC3E}">
        <p14:creationId xmlns:p14="http://schemas.microsoft.com/office/powerpoint/2010/main" val="35713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Fox, goose, &amp; corn (cont.)</a:t>
            </a:r>
          </a:p>
          <a:p>
            <a:pPr lvl="1">
              <a:buClr>
                <a:schemeClr val="tx1"/>
              </a:buClr>
              <a:buFont typeface="Arial" panose="020B0604020202020204" pitchFamily="34" charset="0"/>
              <a:buChar char="○"/>
            </a:pPr>
            <a:r>
              <a:rPr lang="en-US" dirty="0">
                <a:latin typeface="Arial" charset="0"/>
              </a:rPr>
              <a:t>One solution</a:t>
            </a:r>
          </a:p>
          <a:p>
            <a:pPr lvl="2">
              <a:buClr>
                <a:schemeClr val="tx1"/>
              </a:buClr>
              <a:buFont typeface="Arial" panose="020B0604020202020204" pitchFamily="34" charset="0"/>
              <a:buChar char="○"/>
            </a:pPr>
            <a:r>
              <a:rPr lang="en-US" dirty="0">
                <a:latin typeface="Arial" charset="0"/>
                <a:cs typeface="Arial" charset="0"/>
              </a:rPr>
              <a:t>Take the goose across</a:t>
            </a:r>
          </a:p>
          <a:p>
            <a:pPr lvl="2">
              <a:buClr>
                <a:schemeClr val="tx1"/>
              </a:buClr>
              <a:buFont typeface="Arial" panose="020B0604020202020204" pitchFamily="34" charset="0"/>
              <a:buChar char="○"/>
            </a:pPr>
            <a:r>
              <a:rPr lang="en-US" dirty="0">
                <a:latin typeface="Arial" charset="0"/>
              </a:rPr>
              <a:t>Take corn across</a:t>
            </a:r>
          </a:p>
          <a:p>
            <a:pPr lvl="2">
              <a:buClr>
                <a:schemeClr val="tx1"/>
              </a:buClr>
              <a:buFont typeface="Arial" panose="020B0604020202020204" pitchFamily="34" charset="0"/>
              <a:buChar char="○"/>
            </a:pPr>
            <a:r>
              <a:rPr lang="en-US" i="1" u="sng" dirty="0">
                <a:latin typeface="Arial" charset="0"/>
                <a:cs typeface="Arial" charset="0"/>
              </a:rPr>
              <a:t>Take goose back</a:t>
            </a:r>
          </a:p>
          <a:p>
            <a:pPr lvl="2">
              <a:buClr>
                <a:schemeClr val="tx1"/>
              </a:buClr>
              <a:buFont typeface="Arial" panose="020B0604020202020204" pitchFamily="34" charset="0"/>
              <a:buChar char="○"/>
            </a:pPr>
            <a:r>
              <a:rPr lang="en-US" dirty="0">
                <a:latin typeface="Arial" charset="0"/>
              </a:rPr>
              <a:t>Take fox across</a:t>
            </a:r>
          </a:p>
          <a:p>
            <a:pPr lvl="2">
              <a:buClr>
                <a:schemeClr val="tx1"/>
              </a:buClr>
              <a:buFont typeface="Arial" panose="020B0604020202020204" pitchFamily="34" charset="0"/>
              <a:buChar char="○"/>
            </a:pPr>
            <a:r>
              <a:rPr lang="en-US" dirty="0">
                <a:latin typeface="Arial" charset="0"/>
                <a:cs typeface="Arial" charset="0"/>
              </a:rPr>
              <a:t>Take goose across</a:t>
            </a:r>
          </a:p>
          <a:p>
            <a:pPr lvl="1">
              <a:buClr>
                <a:schemeClr val="tx1"/>
              </a:buClr>
              <a:buFont typeface="Arial" panose="020B0604020202020204" pitchFamily="34" charset="0"/>
              <a:buChar char="○"/>
            </a:pPr>
            <a:r>
              <a:rPr lang="en-US" dirty="0">
                <a:latin typeface="Arial" charset="0"/>
              </a:rPr>
              <a:t>Taking the goose back is the “trick” step</a:t>
            </a:r>
          </a:p>
          <a:p>
            <a:pPr lvl="1">
              <a:buClr>
                <a:schemeClr val="tx1"/>
              </a:buClr>
              <a:buFont typeface="Arial" panose="020B0604020202020204" pitchFamily="34" charset="0"/>
              <a:buChar char="○"/>
            </a:pPr>
            <a:r>
              <a:rPr lang="en-US" dirty="0">
                <a:latin typeface="Arial" charset="0"/>
                <a:cs typeface="Arial" charset="0"/>
              </a:rPr>
              <a:t>What could we do to avoid getting tripped up by legal but unknown actions?</a:t>
            </a: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177380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Fox, goose, &amp; corn (cont.)</a:t>
            </a:r>
          </a:p>
          <a:p>
            <a:pPr lvl="1">
              <a:buClr>
                <a:schemeClr val="tx1"/>
              </a:buClr>
              <a:buFont typeface="Arial" panose="020B0604020202020204" pitchFamily="34" charset="0"/>
              <a:buChar char="○"/>
            </a:pPr>
            <a:r>
              <a:rPr lang="en-US" dirty="0">
                <a:latin typeface="Arial" charset="0"/>
              </a:rPr>
              <a:t>Restate the problem</a:t>
            </a:r>
          </a:p>
          <a:p>
            <a:pPr lvl="1">
              <a:buClr>
                <a:schemeClr val="tx1"/>
              </a:buClr>
              <a:buFont typeface="Arial" panose="020B0604020202020204" pitchFamily="34" charset="0"/>
              <a:buChar char="○"/>
            </a:pPr>
            <a:r>
              <a:rPr lang="en-US" dirty="0">
                <a:latin typeface="Arial" charset="0"/>
                <a:cs typeface="Arial" charset="0"/>
              </a:rPr>
              <a:t>Constraints</a:t>
            </a:r>
          </a:p>
          <a:p>
            <a:pPr lvl="2">
              <a:buClr>
                <a:schemeClr val="tx1"/>
              </a:buClr>
              <a:buFont typeface="Arial" panose="020B0604020202020204" pitchFamily="34" charset="0"/>
              <a:buChar char="○"/>
            </a:pPr>
            <a:r>
              <a:rPr lang="en-US" dirty="0">
                <a:latin typeface="Arial" charset="0"/>
              </a:rPr>
              <a:t>Farmer can only take one item at a time</a:t>
            </a:r>
          </a:p>
          <a:p>
            <a:pPr lvl="2">
              <a:buClr>
                <a:schemeClr val="tx1"/>
              </a:buClr>
              <a:buFont typeface="Arial" panose="020B0604020202020204" pitchFamily="34" charset="0"/>
              <a:buChar char="○"/>
            </a:pPr>
            <a:r>
              <a:rPr lang="en-US" dirty="0">
                <a:latin typeface="Arial" charset="0"/>
              </a:rPr>
              <a:t>The fox and the goose can NOT be left alone on same side</a:t>
            </a:r>
          </a:p>
          <a:p>
            <a:pPr lvl="2">
              <a:buClr>
                <a:schemeClr val="tx1"/>
              </a:buClr>
              <a:buFont typeface="Arial" panose="020B0604020202020204" pitchFamily="34" charset="0"/>
              <a:buChar char="○"/>
            </a:pPr>
            <a:r>
              <a:rPr lang="en-US" dirty="0">
                <a:latin typeface="Arial" charset="0"/>
              </a:rPr>
              <a:t>The goose and the corn can NOT be left alone on same side</a:t>
            </a:r>
          </a:p>
          <a:p>
            <a:pPr lvl="1">
              <a:buClr>
                <a:schemeClr val="tx1"/>
              </a:buClr>
              <a:buFont typeface="Arial" panose="020B0604020202020204" pitchFamily="34" charset="0"/>
              <a:buChar char="○"/>
            </a:pPr>
            <a:r>
              <a:rPr lang="en-US" dirty="0">
                <a:latin typeface="Arial" charset="0"/>
              </a:rPr>
              <a:t>Operations (may look like this at first)</a:t>
            </a:r>
          </a:p>
          <a:p>
            <a:pPr lvl="2">
              <a:buClr>
                <a:schemeClr val="tx1"/>
              </a:buClr>
              <a:buFont typeface="Arial" panose="020B0604020202020204" pitchFamily="34" charset="0"/>
              <a:buChar char="○"/>
            </a:pPr>
            <a:r>
              <a:rPr lang="en-US" dirty="0">
                <a:latin typeface="Arial" charset="0"/>
              </a:rPr>
              <a:t>Take fox to far side of river</a:t>
            </a:r>
          </a:p>
          <a:p>
            <a:pPr lvl="2">
              <a:buClr>
                <a:schemeClr val="tx1"/>
              </a:buClr>
              <a:buFont typeface="Arial" panose="020B0604020202020204" pitchFamily="34" charset="0"/>
              <a:buChar char="○"/>
            </a:pPr>
            <a:r>
              <a:rPr lang="en-US" dirty="0">
                <a:latin typeface="Arial" charset="0"/>
              </a:rPr>
              <a:t>Take goose to far side of river</a:t>
            </a:r>
          </a:p>
          <a:p>
            <a:pPr lvl="2">
              <a:buClr>
                <a:schemeClr val="tx1"/>
              </a:buClr>
              <a:buFont typeface="Arial" panose="020B0604020202020204" pitchFamily="34" charset="0"/>
              <a:buChar char="○"/>
            </a:pPr>
            <a:r>
              <a:rPr lang="en-US" dirty="0">
                <a:latin typeface="Arial" charset="0"/>
              </a:rPr>
              <a:t>Take corn to far side of river</a:t>
            </a:r>
          </a:p>
          <a:p>
            <a:pPr lvl="2">
              <a:buClr>
                <a:schemeClr val="tx1"/>
              </a:buClr>
              <a:buFont typeface="Arial" panose="020B0604020202020204" pitchFamily="34" charset="0"/>
              <a:buChar char="○"/>
            </a:pPr>
            <a:r>
              <a:rPr lang="en-US" dirty="0">
                <a:latin typeface="Arial" charset="0"/>
              </a:rPr>
              <a:t>[ No insights here, let us restate more generally ]</a:t>
            </a:r>
          </a:p>
          <a:p>
            <a:pPr lvl="2">
              <a:buClr>
                <a:schemeClr val="tx1"/>
              </a:buClr>
              <a:buFont typeface="Arial" panose="020B0604020202020204" pitchFamily="34" charset="0"/>
              <a:buChar char="○"/>
            </a:pP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308484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Fox, goose, &amp; corn (cont.)</a:t>
            </a:r>
          </a:p>
          <a:p>
            <a:pPr lvl="1">
              <a:buClr>
                <a:schemeClr val="tx1"/>
              </a:buClr>
              <a:buFont typeface="Arial" panose="020B0604020202020204" pitchFamily="34" charset="0"/>
              <a:buChar char="○"/>
            </a:pPr>
            <a:r>
              <a:rPr lang="en-US" dirty="0">
                <a:latin typeface="Arial" charset="0"/>
              </a:rPr>
              <a:t>Restate the problem (cont.)</a:t>
            </a:r>
          </a:p>
          <a:p>
            <a:pPr lvl="1">
              <a:buClr>
                <a:schemeClr val="tx1"/>
              </a:buClr>
              <a:buFont typeface="Arial" panose="020B0604020202020204" pitchFamily="34" charset="0"/>
              <a:buChar char="○"/>
            </a:pPr>
            <a:r>
              <a:rPr lang="en-US" dirty="0">
                <a:latin typeface="Arial" charset="0"/>
                <a:cs typeface="Arial" charset="0"/>
              </a:rPr>
              <a:t>Operations (generalized)</a:t>
            </a:r>
          </a:p>
          <a:p>
            <a:pPr lvl="2">
              <a:buClr>
                <a:schemeClr val="tx1"/>
              </a:buClr>
              <a:buFont typeface="Arial" panose="020B0604020202020204" pitchFamily="34" charset="0"/>
              <a:buChar char="○"/>
            </a:pPr>
            <a:r>
              <a:rPr lang="en-US" dirty="0">
                <a:latin typeface="Arial" charset="0"/>
              </a:rPr>
              <a:t>Row boat from one side to the other</a:t>
            </a:r>
          </a:p>
          <a:p>
            <a:pPr lvl="2">
              <a:buClr>
                <a:schemeClr val="tx1"/>
              </a:buClr>
              <a:buFont typeface="Arial" panose="020B0604020202020204" pitchFamily="34" charset="0"/>
              <a:buChar char="○"/>
            </a:pPr>
            <a:r>
              <a:rPr lang="en-US" dirty="0">
                <a:latin typeface="Arial" charset="0"/>
                <a:cs typeface="Arial" charset="0"/>
              </a:rPr>
              <a:t>If the boat is empty, load an item</a:t>
            </a:r>
          </a:p>
          <a:p>
            <a:pPr lvl="2">
              <a:buClr>
                <a:schemeClr val="tx1"/>
              </a:buClr>
              <a:buFont typeface="Arial" panose="020B0604020202020204" pitchFamily="34" charset="0"/>
              <a:buChar char="○"/>
            </a:pPr>
            <a:r>
              <a:rPr lang="en-US" dirty="0">
                <a:latin typeface="Arial" charset="0"/>
              </a:rPr>
              <a:t>If the boat is not empty, unload the item</a:t>
            </a:r>
          </a:p>
          <a:p>
            <a:pPr lvl="1">
              <a:buClr>
                <a:schemeClr val="tx1"/>
              </a:buClr>
              <a:buFont typeface="Arial" panose="020B0604020202020204" pitchFamily="34" charset="0"/>
              <a:buChar char="○"/>
            </a:pPr>
            <a:r>
              <a:rPr lang="en-US" dirty="0">
                <a:latin typeface="Arial" charset="0"/>
                <a:cs typeface="Arial" charset="0"/>
              </a:rPr>
              <a:t>Generalized operations can be used to find solution</a:t>
            </a:r>
          </a:p>
          <a:p>
            <a:pPr lvl="1">
              <a:buClr>
                <a:schemeClr val="tx1"/>
              </a:buClr>
              <a:buFont typeface="Arial" panose="020B0604020202020204" pitchFamily="34" charset="0"/>
              <a:buChar char="○"/>
            </a:pPr>
            <a:r>
              <a:rPr lang="en-US" dirty="0">
                <a:latin typeface="Arial" charset="0"/>
              </a:rPr>
              <a:t>Problem restatement can help gain insights, demonstrate understanding of problem to others</a:t>
            </a: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293090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Sliding tile</a:t>
            </a:r>
          </a:p>
          <a:p>
            <a:pPr>
              <a:buClr>
                <a:schemeClr val="tx1"/>
              </a:buClr>
              <a:buFont typeface="Arial" panose="020B0604020202020204" pitchFamily="34" charset="0"/>
              <a:buChar char="○"/>
            </a:pPr>
            <a:endParaRPr lang="en-US" dirty="0">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789" y="2198879"/>
            <a:ext cx="3927474" cy="3938204"/>
          </a:xfrm>
          <a:prstGeom prst="rect">
            <a:avLst/>
          </a:prstGeom>
        </p:spPr>
      </p:pic>
    </p:spTree>
    <p:extLst>
      <p:ext uri="{BB962C8B-B14F-4D97-AF65-F5344CB8AC3E}">
        <p14:creationId xmlns:p14="http://schemas.microsoft.com/office/powerpoint/2010/main" val="1614736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Sliding tile (cont.)</a:t>
            </a:r>
          </a:p>
          <a:p>
            <a:pPr lvl="1">
              <a:buClr>
                <a:schemeClr val="tx1"/>
              </a:buClr>
              <a:buFont typeface="Arial" panose="020B0604020202020204" pitchFamily="34" charset="0"/>
              <a:buChar char="○"/>
            </a:pPr>
            <a:r>
              <a:rPr lang="en-US" dirty="0">
                <a:latin typeface="Arial" charset="0"/>
              </a:rPr>
              <a:t>What is a good strategy to solve this?</a:t>
            </a:r>
          </a:p>
          <a:p>
            <a:pPr lvl="2">
              <a:buClr>
                <a:schemeClr val="tx1"/>
              </a:buClr>
              <a:buFont typeface="Arial" panose="020B0604020202020204" pitchFamily="34" charset="0"/>
              <a:buChar char="○"/>
            </a:pPr>
            <a:r>
              <a:rPr lang="en-US" dirty="0">
                <a:latin typeface="Arial" charset="0"/>
                <a:cs typeface="Arial" charset="0"/>
              </a:rPr>
              <a:t>Is it possible to see the entire solution from beginning to end?</a:t>
            </a:r>
          </a:p>
          <a:p>
            <a:pPr lvl="2">
              <a:buClr>
                <a:schemeClr val="tx1"/>
              </a:buClr>
              <a:buFont typeface="Arial" panose="020B0604020202020204" pitchFamily="34" charset="0"/>
              <a:buChar char="○"/>
            </a:pPr>
            <a:endParaRPr lang="en-US" dirty="0">
              <a:latin typeface="Arial" charset="0"/>
            </a:endParaRPr>
          </a:p>
          <a:p>
            <a:pPr lvl="2">
              <a:buClr>
                <a:schemeClr val="tx1"/>
              </a:buClr>
              <a:buFont typeface="Arial" panose="020B0604020202020204" pitchFamily="34" charset="0"/>
              <a:buChar char="○"/>
            </a:pPr>
            <a:endParaRPr lang="en-US" dirty="0">
              <a:latin typeface="Arial" charset="0"/>
              <a:cs typeface="Arial" charset="0"/>
            </a:endParaRPr>
          </a:p>
          <a:p>
            <a:pPr lvl="2">
              <a:buClr>
                <a:schemeClr val="tx1"/>
              </a:buClr>
              <a:buFont typeface="Arial" panose="020B0604020202020204" pitchFamily="34" charset="0"/>
              <a:buChar char="○"/>
            </a:pPr>
            <a:endParaRPr lang="en-US" dirty="0">
              <a:latin typeface="Arial" charset="0"/>
            </a:endParaRPr>
          </a:p>
          <a:p>
            <a:pPr lvl="2">
              <a:buClr>
                <a:schemeClr val="tx1"/>
              </a:buClr>
              <a:buFont typeface="Arial" panose="020B0604020202020204" pitchFamily="34" charset="0"/>
              <a:buChar char="○"/>
            </a:pPr>
            <a:endParaRPr lang="en-US" dirty="0">
              <a:latin typeface="Arial" charset="0"/>
              <a:cs typeface="Arial" charset="0"/>
            </a:endParaRPr>
          </a:p>
          <a:p>
            <a:pPr lvl="2">
              <a:buClr>
                <a:schemeClr val="tx1"/>
              </a:buClr>
              <a:buFont typeface="Arial" panose="020B0604020202020204" pitchFamily="34" charset="0"/>
              <a:buChar char="○"/>
            </a:pPr>
            <a:endParaRPr lang="en-US" dirty="0">
              <a:latin typeface="Arial" charset="0"/>
            </a:endParaRPr>
          </a:p>
          <a:p>
            <a:pPr lvl="2">
              <a:buClr>
                <a:schemeClr val="tx1"/>
              </a:buClr>
              <a:buFont typeface="Arial" panose="020B0604020202020204" pitchFamily="34" charset="0"/>
              <a:buChar char="○"/>
            </a:pPr>
            <a:endParaRPr lang="en-US" dirty="0">
              <a:latin typeface="Arial" charset="0"/>
              <a:cs typeface="Arial" charset="0"/>
            </a:endParaRPr>
          </a:p>
          <a:p>
            <a:pPr lvl="2">
              <a:buClr>
                <a:schemeClr val="tx1"/>
              </a:buClr>
              <a:buFont typeface="Arial" panose="020B0604020202020204" pitchFamily="34" charset="0"/>
              <a:buChar char="○"/>
            </a:pPr>
            <a:endParaRPr lang="en-US" dirty="0">
              <a:latin typeface="Arial" charset="0"/>
            </a:endParaRPr>
          </a:p>
          <a:p>
            <a:pPr lvl="2">
              <a:buClr>
                <a:schemeClr val="tx1"/>
              </a:buClr>
              <a:buFont typeface="Arial" panose="020B0604020202020204" pitchFamily="34" charset="0"/>
              <a:buChar char="○"/>
            </a:pPr>
            <a:r>
              <a:rPr lang="en-US" dirty="0">
                <a:latin typeface="Arial" charset="0"/>
                <a:cs typeface="Arial" charset="0"/>
              </a:rPr>
              <a:t>Is this puzzle easier or harder to visualize?</a:t>
            </a:r>
          </a:p>
          <a:p>
            <a:pPr>
              <a:buClr>
                <a:schemeClr val="tx1"/>
              </a:buClr>
              <a:buFont typeface="Arial" panose="020B0604020202020204" pitchFamily="34" charset="0"/>
              <a:buChar char="○"/>
            </a:pPr>
            <a:endParaRPr lang="en-US" dirty="0">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343" y="3276600"/>
            <a:ext cx="3505841" cy="2286000"/>
          </a:xfrm>
          <a:prstGeom prst="rect">
            <a:avLst/>
          </a:prstGeom>
        </p:spPr>
      </p:pic>
    </p:spTree>
    <p:extLst>
      <p:ext uri="{BB962C8B-B14F-4D97-AF65-F5344CB8AC3E}">
        <p14:creationId xmlns:p14="http://schemas.microsoft.com/office/powerpoint/2010/main" val="364696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Sliding tile (cont.)</a:t>
            </a:r>
          </a:p>
          <a:p>
            <a:pPr lvl="1">
              <a:buClr>
                <a:schemeClr val="tx1"/>
              </a:buClr>
              <a:buFont typeface="Arial" panose="020B0604020202020204" pitchFamily="34" charset="0"/>
              <a:buChar char="○"/>
            </a:pPr>
            <a:r>
              <a:rPr lang="en-US" dirty="0">
                <a:latin typeface="Arial" charset="0"/>
              </a:rPr>
              <a:t>To arrive at the complete solution, we can work on smaller problems first</a:t>
            </a:r>
          </a:p>
          <a:p>
            <a:pPr lvl="1">
              <a:buClr>
                <a:schemeClr val="tx1"/>
              </a:buClr>
              <a:buFont typeface="Arial" panose="020B0604020202020204" pitchFamily="34" charset="0"/>
              <a:buChar char="○"/>
            </a:pPr>
            <a:r>
              <a:rPr lang="en-US" dirty="0">
                <a:latin typeface="Arial" charset="0"/>
              </a:rPr>
              <a:t>Sometimes these small problems solve a part of the larger problem</a:t>
            </a:r>
          </a:p>
          <a:p>
            <a:pPr lvl="2">
              <a:buClr>
                <a:schemeClr val="tx1"/>
              </a:buClr>
              <a:buFont typeface="Arial" panose="020B0604020202020204" pitchFamily="34" charset="0"/>
              <a:buChar char="○"/>
            </a:pPr>
            <a:r>
              <a:rPr lang="en-US" dirty="0">
                <a:latin typeface="Arial" charset="0"/>
              </a:rPr>
              <a:t>Sometimes they just provide needed insights</a:t>
            </a:r>
          </a:p>
          <a:p>
            <a:pPr lvl="1">
              <a:buClr>
                <a:schemeClr val="tx1"/>
              </a:buClr>
              <a:buFont typeface="Arial" panose="020B0604020202020204" pitchFamily="34" charset="0"/>
              <a:buChar char="○"/>
            </a:pP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92937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6" y="274639"/>
            <a:ext cx="8499475" cy="846137"/>
          </a:xfrm>
        </p:spPr>
        <p:txBody>
          <a:bodyPr/>
          <a:lstStyle/>
          <a:p>
            <a:r>
              <a:rPr lang="en-US" dirty="0"/>
              <a:t>Introduction</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Chapter 1 from textbook</a:t>
            </a:r>
          </a:p>
          <a:p>
            <a:pPr>
              <a:buClr>
                <a:schemeClr val="tx1"/>
              </a:buClr>
              <a:buFont typeface="Arial" panose="020B0604020202020204" pitchFamily="34" charset="0"/>
              <a:buChar char="○"/>
            </a:pPr>
            <a:r>
              <a:rPr lang="en-US" dirty="0">
                <a:latin typeface="Arial" charset="0"/>
                <a:cs typeface="Arial" charset="0"/>
              </a:rPr>
              <a:t>Chapter 1 from Think Like a Programmer</a:t>
            </a:r>
          </a:p>
          <a:p>
            <a:pPr>
              <a:buClr>
                <a:schemeClr val="tx1"/>
              </a:buClr>
              <a:buFont typeface="Arial" panose="020B0604020202020204" pitchFamily="34" charset="0"/>
              <a:buChar char="○"/>
            </a:pPr>
            <a:r>
              <a:rPr lang="en-US" dirty="0">
                <a:latin typeface="Arial" charset="0"/>
                <a:cs typeface="Arial" charset="0"/>
              </a:rPr>
              <a:t>No homework (yet)</a:t>
            </a:r>
          </a:p>
          <a:p>
            <a:pPr>
              <a:buClr>
                <a:schemeClr val="tx1"/>
              </a:buClr>
              <a:buFont typeface="Arial" panose="020B0604020202020204" pitchFamily="34" charset="0"/>
              <a:buChar char="○"/>
            </a:pPr>
            <a:endParaRPr lang="en-US" dirty="0">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Sudoku</a:t>
            </a:r>
          </a:p>
          <a:p>
            <a:pPr lvl="1">
              <a:buClr>
                <a:schemeClr val="tx1"/>
              </a:buClr>
              <a:buFont typeface="Arial" panose="020B0604020202020204" pitchFamily="34" charset="0"/>
              <a:buChar char="○"/>
            </a:pPr>
            <a:r>
              <a:rPr lang="en-US" dirty="0">
                <a:latin typeface="Arial" charset="0"/>
                <a:cs typeface="Arial" charset="0"/>
              </a:rPr>
              <a:t>Where to start?</a:t>
            </a:r>
          </a:p>
          <a:p>
            <a:pPr>
              <a:buClr>
                <a:schemeClr val="tx1"/>
              </a:buClr>
              <a:buFont typeface="Arial" panose="020B0604020202020204" pitchFamily="34" charset="0"/>
              <a:buChar char="○"/>
            </a:pPr>
            <a:endParaRPr lang="en-US" dirty="0">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000741"/>
            <a:ext cx="4334480" cy="4334480"/>
          </a:xfrm>
          <a:prstGeom prst="rect">
            <a:avLst/>
          </a:prstGeom>
        </p:spPr>
      </p:pic>
    </p:spTree>
    <p:extLst>
      <p:ext uri="{BB962C8B-B14F-4D97-AF65-F5344CB8AC3E}">
        <p14:creationId xmlns:p14="http://schemas.microsoft.com/office/powerpoint/2010/main" val="3891503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Sudoku (cont.)</a:t>
            </a:r>
          </a:p>
          <a:p>
            <a:pPr lvl="1">
              <a:buClr>
                <a:schemeClr val="tx1"/>
              </a:buClr>
              <a:buFont typeface="Arial" panose="020B0604020202020204" pitchFamily="34" charset="0"/>
              <a:buChar char="○"/>
            </a:pPr>
            <a:r>
              <a:rPr lang="en-US" dirty="0">
                <a:latin typeface="Arial" charset="0"/>
                <a:cs typeface="Arial" charset="0"/>
              </a:rPr>
              <a:t>Start solving at the most constrained (fewest possibilities) area</a:t>
            </a:r>
          </a:p>
          <a:p>
            <a:pPr lvl="2">
              <a:buClr>
                <a:schemeClr val="tx1"/>
              </a:buClr>
              <a:buFont typeface="Arial" panose="020B0604020202020204" pitchFamily="34" charset="0"/>
              <a:buChar char="○"/>
            </a:pPr>
            <a:r>
              <a:rPr lang="en-US" dirty="0">
                <a:latin typeface="Arial" charset="0"/>
              </a:rPr>
              <a:t>Also, start with the most obvious part</a:t>
            </a: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631626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err="1">
                <a:latin typeface="Arial" charset="0"/>
                <a:cs typeface="Arial" charset="0"/>
              </a:rPr>
              <a:t>Quarrasi</a:t>
            </a:r>
            <a:r>
              <a:rPr lang="en-US" dirty="0">
                <a:latin typeface="Arial" charset="0"/>
                <a:cs typeface="Arial" charset="0"/>
              </a:rPr>
              <a:t> Lock</a:t>
            </a:r>
          </a:p>
          <a:p>
            <a:pPr>
              <a:buClr>
                <a:schemeClr val="tx1"/>
              </a:buClr>
              <a:buFont typeface="Arial" panose="020B0604020202020204" pitchFamily="34" charset="0"/>
              <a:buChar char="○"/>
            </a:pPr>
            <a:endParaRPr lang="en-US" dirty="0">
              <a:latin typeface="Arial" charset="0"/>
              <a:cs typeface="Arial" charset="0"/>
            </a:endParaRPr>
          </a:p>
        </p:txBody>
      </p:sp>
      <p:sp>
        <p:nvSpPr>
          <p:cNvPr id="2" name="TextBox 1"/>
          <p:cNvSpPr txBox="1"/>
          <p:nvPr/>
        </p:nvSpPr>
        <p:spPr>
          <a:xfrm>
            <a:off x="228600" y="2362200"/>
            <a:ext cx="11734800" cy="4068763"/>
          </a:xfrm>
          <a:prstGeom prst="rect">
            <a:avLst/>
          </a:prstGeom>
        </p:spPr>
        <p:style>
          <a:lnRef idx="2">
            <a:schemeClr val="dk1"/>
          </a:lnRef>
          <a:fillRef idx="1">
            <a:schemeClr val="lt1"/>
          </a:fillRef>
          <a:effectRef idx="0">
            <a:schemeClr val="dk1"/>
          </a:effectRef>
          <a:fontRef idx="minor">
            <a:schemeClr val="dk1"/>
          </a:fontRef>
        </p:style>
        <p:txBody>
          <a:bodyPr wrap="square" numCol="2" spcCol="228600" rtlCol="0">
            <a:noAutofit/>
          </a:bodyPr>
          <a:lstStyle/>
          <a:p>
            <a:pPr algn="just"/>
            <a:r>
              <a:rPr lang="en-US" sz="1900" dirty="0"/>
              <a:t>An alien race, the </a:t>
            </a:r>
            <a:r>
              <a:rPr lang="en-US" sz="1900" dirty="0" err="1"/>
              <a:t>Quarrasi</a:t>
            </a:r>
            <a:r>
              <a:rPr lang="en-US" sz="1900" dirty="0"/>
              <a:t>, has landed on Earth, and you’ve been captured. You’ve managed to overpower your large, tentacled guards, but to escape the spaceship, you have to open the massive door. The instructions for opening the door are, oddly enough, printed in English. To open the door, you have to slide the three bar-shaped </a:t>
            </a:r>
            <a:r>
              <a:rPr lang="en-US" sz="1900" dirty="0" err="1"/>
              <a:t>Kratzz</a:t>
            </a:r>
            <a:r>
              <a:rPr lang="en-US" sz="1900" dirty="0"/>
              <a:t> along tracks that lead from the right receptor to the left receptor, which lies at the end of the door, 10 feet away. </a:t>
            </a:r>
          </a:p>
          <a:p>
            <a:pPr algn="just"/>
            <a:r>
              <a:rPr lang="en-US" sz="1900" dirty="0"/>
              <a:t>That’s easy enough, but you have to avoid setting off the alarms, which work as follows. On each </a:t>
            </a:r>
            <a:r>
              <a:rPr lang="en-US" sz="1900" dirty="0" err="1"/>
              <a:t>Kratzz</a:t>
            </a:r>
            <a:r>
              <a:rPr lang="en-US" sz="1900" dirty="0"/>
              <a:t> are one or more star-shaped crystal gems known as </a:t>
            </a:r>
            <a:r>
              <a:rPr lang="en-US" sz="1900" dirty="0" err="1"/>
              <a:t>Quinicrys</a:t>
            </a:r>
            <a:r>
              <a:rPr lang="en-US" sz="1900" dirty="0"/>
              <a:t>. Each receptor has four sensors that light up if the number of </a:t>
            </a:r>
            <a:r>
              <a:rPr lang="en-US" sz="1900" dirty="0" err="1"/>
              <a:t>Quinicrys</a:t>
            </a:r>
            <a:r>
              <a:rPr lang="en-US" sz="1900" dirty="0"/>
              <a:t> in the column above is even. An alarm goes off if the number of lit sensors is ever exactly one. Note that each receptor’s alarm is separate: You can’t ever have exactly one sensor lit for the left receptor or for the right receptor. The good news is that each alarm is equipped with a suppressor, which keeps the alarm from sounding as long as the button is pressed. If you could press both suppressors at once, the problem would be easy, but you can’t since you have short human arms rather than long </a:t>
            </a:r>
            <a:r>
              <a:rPr lang="en-US" sz="1900" dirty="0" err="1"/>
              <a:t>Quarassi</a:t>
            </a:r>
            <a:r>
              <a:rPr lang="en-US" sz="1900" dirty="0"/>
              <a:t> tentacles. </a:t>
            </a:r>
          </a:p>
          <a:p>
            <a:pPr algn="just"/>
            <a:r>
              <a:rPr lang="en-US" sz="1900" dirty="0"/>
              <a:t>Given all of this, how do you slide the </a:t>
            </a:r>
            <a:r>
              <a:rPr lang="en-US" sz="1900" dirty="0" err="1"/>
              <a:t>Kratzz</a:t>
            </a:r>
            <a:r>
              <a:rPr lang="en-US" sz="1900" dirty="0"/>
              <a:t> to open the door without activating either alarm?</a:t>
            </a:r>
          </a:p>
          <a:p>
            <a:pPr algn="just"/>
            <a:endParaRPr lang="en-US" sz="1900" dirty="0"/>
          </a:p>
        </p:txBody>
      </p:sp>
    </p:spTree>
    <p:extLst>
      <p:ext uri="{BB962C8B-B14F-4D97-AF65-F5344CB8AC3E}">
        <p14:creationId xmlns:p14="http://schemas.microsoft.com/office/powerpoint/2010/main" val="2290166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err="1">
                <a:latin typeface="Arial" charset="0"/>
                <a:cs typeface="Arial" charset="0"/>
              </a:rPr>
              <a:t>Quarrasi</a:t>
            </a:r>
            <a:r>
              <a:rPr lang="en-US" dirty="0">
                <a:latin typeface="Arial" charset="0"/>
                <a:cs typeface="Arial" charset="0"/>
              </a:rPr>
              <a:t> Lock (cont.)</a:t>
            </a:r>
          </a:p>
          <a:p>
            <a:pPr>
              <a:buClr>
                <a:schemeClr val="tx1"/>
              </a:buClr>
              <a:buFont typeface="Arial" panose="020B0604020202020204" pitchFamily="34" charset="0"/>
              <a:buChar char="○"/>
            </a:pPr>
            <a:endParaRPr lang="en-US" dirty="0">
              <a:latin typeface="Arial" charset="0"/>
              <a:cs typeface="Arial" charset="0"/>
            </a:endParaRPr>
          </a:p>
        </p:txBody>
      </p:sp>
      <p:pic>
        <p:nvPicPr>
          <p:cNvPr id="4" name="Picture 3" descr="A close up of a device&#10;&#10;Description generated with high confidence">
            <a:extLst>
              <a:ext uri="{FF2B5EF4-FFF2-40B4-BE49-F238E27FC236}">
                <a16:creationId xmlns:a16="http://schemas.microsoft.com/office/drawing/2014/main" id="{AF07FEEA-042E-4625-88E8-76442B4DE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155" y="2438400"/>
            <a:ext cx="8340741" cy="3992563"/>
          </a:xfrm>
          <a:prstGeom prst="rect">
            <a:avLst/>
          </a:prstGeom>
        </p:spPr>
      </p:pic>
    </p:spTree>
    <p:extLst>
      <p:ext uri="{BB962C8B-B14F-4D97-AF65-F5344CB8AC3E}">
        <p14:creationId xmlns:p14="http://schemas.microsoft.com/office/powerpoint/2010/main" val="2328166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err="1">
                <a:latin typeface="Arial" charset="0"/>
                <a:cs typeface="Arial" charset="0"/>
              </a:rPr>
              <a:t>Quarrasi</a:t>
            </a:r>
            <a:r>
              <a:rPr lang="en-US" dirty="0">
                <a:latin typeface="Arial" charset="0"/>
                <a:cs typeface="Arial" charset="0"/>
              </a:rPr>
              <a:t> Lock (cont.)</a:t>
            </a:r>
          </a:p>
          <a:p>
            <a:pPr>
              <a:buClr>
                <a:schemeClr val="tx1"/>
              </a:buClr>
              <a:buFont typeface="Arial" panose="020B0604020202020204" pitchFamily="34" charset="0"/>
              <a:buChar char="○"/>
            </a:pPr>
            <a:endParaRPr lang="en-US" dirty="0">
              <a:latin typeface="Arial" charset="0"/>
              <a:cs typeface="Arial" charset="0"/>
            </a:endParaRPr>
          </a:p>
        </p:txBody>
      </p:sp>
      <p:pic>
        <p:nvPicPr>
          <p:cNvPr id="4" name="Picture 3" descr="Quarrasi Lock in an alarm state">
            <a:extLst>
              <a:ext uri="{FF2B5EF4-FFF2-40B4-BE49-F238E27FC236}">
                <a16:creationId xmlns:a16="http://schemas.microsoft.com/office/drawing/2014/main" id="{AF07FEEA-042E-4625-88E8-76442B4DE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055" y="2438400"/>
            <a:ext cx="6956940" cy="3992563"/>
          </a:xfrm>
          <a:prstGeom prst="rect">
            <a:avLst/>
          </a:prstGeom>
        </p:spPr>
      </p:pic>
    </p:spTree>
    <p:extLst>
      <p:ext uri="{BB962C8B-B14F-4D97-AF65-F5344CB8AC3E}">
        <p14:creationId xmlns:p14="http://schemas.microsoft.com/office/powerpoint/2010/main" val="1400589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err="1">
                <a:latin typeface="Arial" charset="0"/>
                <a:cs typeface="Arial" charset="0"/>
              </a:rPr>
              <a:t>Quarrasi</a:t>
            </a:r>
            <a:r>
              <a:rPr lang="en-US" dirty="0">
                <a:latin typeface="Arial" charset="0"/>
                <a:cs typeface="Arial" charset="0"/>
              </a:rPr>
              <a:t> Lock (cont.)</a:t>
            </a:r>
          </a:p>
          <a:p>
            <a:pPr lvl="1">
              <a:buClr>
                <a:schemeClr val="tx1"/>
              </a:buClr>
              <a:buFont typeface="Arial" panose="020B0604020202020204" pitchFamily="34" charset="0"/>
              <a:buChar char="○"/>
            </a:pPr>
            <a:r>
              <a:rPr lang="en-US" dirty="0">
                <a:latin typeface="Arial" charset="0"/>
              </a:rPr>
              <a:t>How should we go about solving this problem?</a:t>
            </a:r>
          </a:p>
          <a:p>
            <a:pPr lvl="2">
              <a:buClr>
                <a:schemeClr val="tx1"/>
              </a:buClr>
              <a:buFont typeface="Arial" panose="020B0604020202020204" pitchFamily="34" charset="0"/>
              <a:buChar char="○"/>
            </a:pPr>
            <a:r>
              <a:rPr lang="en-US" dirty="0">
                <a:latin typeface="Arial" charset="0"/>
                <a:cs typeface="Arial" charset="0"/>
              </a:rPr>
              <a:t>A few different, valid approaches</a:t>
            </a:r>
          </a:p>
          <a:p>
            <a:pPr lvl="1">
              <a:buClr>
                <a:schemeClr val="tx1"/>
              </a:buClr>
              <a:buFont typeface="Arial" panose="020B0604020202020204" pitchFamily="34" charset="0"/>
              <a:buChar char="○"/>
            </a:pP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3419550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err="1">
                <a:latin typeface="Arial" charset="0"/>
                <a:cs typeface="Arial" charset="0"/>
              </a:rPr>
              <a:t>Quarrasi</a:t>
            </a:r>
            <a:r>
              <a:rPr lang="en-US" dirty="0">
                <a:latin typeface="Arial" charset="0"/>
                <a:cs typeface="Arial" charset="0"/>
              </a:rPr>
              <a:t> Lock (cont.)</a:t>
            </a:r>
          </a:p>
          <a:p>
            <a:pPr lvl="1">
              <a:buClr>
                <a:schemeClr val="tx1"/>
              </a:buClr>
              <a:buFont typeface="Arial" panose="020B0604020202020204" pitchFamily="34" charset="0"/>
              <a:buChar char="○"/>
            </a:pPr>
            <a:r>
              <a:rPr lang="en-US" dirty="0">
                <a:latin typeface="Arial" charset="0"/>
              </a:rPr>
              <a:t>How should we go about solving this problem?</a:t>
            </a:r>
          </a:p>
          <a:p>
            <a:pPr lvl="2">
              <a:buClr>
                <a:schemeClr val="tx1"/>
              </a:buClr>
              <a:buFont typeface="Arial" panose="020B0604020202020204" pitchFamily="34" charset="0"/>
              <a:buChar char="○"/>
            </a:pPr>
            <a:r>
              <a:rPr lang="en-US" dirty="0">
                <a:latin typeface="Arial" charset="0"/>
                <a:cs typeface="Arial" charset="0"/>
              </a:rPr>
              <a:t>A few different, valid approaches</a:t>
            </a:r>
          </a:p>
          <a:p>
            <a:pPr lvl="1">
              <a:buClr>
                <a:schemeClr val="tx1"/>
              </a:buClr>
              <a:buFont typeface="Arial" panose="020B0604020202020204" pitchFamily="34" charset="0"/>
              <a:buChar char="○"/>
            </a:pPr>
            <a:r>
              <a:rPr lang="en-US" dirty="0">
                <a:latin typeface="Arial" charset="0"/>
              </a:rPr>
              <a:t>Best way is to realize that we have solved it before</a:t>
            </a:r>
          </a:p>
          <a:p>
            <a:pPr lvl="2">
              <a:buClr>
                <a:schemeClr val="tx1"/>
              </a:buClr>
              <a:buFont typeface="Arial" panose="020B0604020202020204" pitchFamily="34" charset="0"/>
              <a:buChar char="○"/>
            </a:pPr>
            <a:r>
              <a:rPr lang="en-US" dirty="0">
                <a:latin typeface="Arial" charset="0"/>
                <a:cs typeface="Arial" charset="0"/>
              </a:rPr>
              <a:t>We can use fox, goose, and corn as an a</a:t>
            </a:r>
            <a:r>
              <a:rPr lang="en-US" dirty="0">
                <a:latin typeface="Arial" charset="0"/>
              </a:rPr>
              <a:t>nalogy</a:t>
            </a:r>
            <a:endParaRPr lang="en-US" dirty="0">
              <a:latin typeface="Arial" charset="0"/>
              <a:cs typeface="Arial" charset="0"/>
            </a:endParaRPr>
          </a:p>
          <a:p>
            <a:pPr lvl="1">
              <a:buClr>
                <a:schemeClr val="tx1"/>
              </a:buClr>
              <a:buFont typeface="Arial" panose="020B0604020202020204" pitchFamily="34" charset="0"/>
              <a:buChar char="○"/>
            </a:pPr>
            <a:r>
              <a:rPr lang="en-US" dirty="0">
                <a:latin typeface="Arial" charset="0"/>
                <a:cs typeface="Arial" charset="0"/>
              </a:rPr>
              <a:t>When encountering a new problem, it’s possible that we’ve already solved a part or the whole problem before</a:t>
            </a:r>
          </a:p>
          <a:p>
            <a:pPr lvl="1">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3831708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Problem Solving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General Problem-Solving Techniques*</a:t>
            </a:r>
          </a:p>
          <a:p>
            <a:pPr lvl="1">
              <a:buClr>
                <a:schemeClr val="tx1"/>
              </a:buClr>
              <a:buFont typeface="Arial" panose="020B0604020202020204" pitchFamily="34" charset="0"/>
              <a:buChar char="○"/>
            </a:pPr>
            <a:r>
              <a:rPr lang="en-US" dirty="0">
                <a:latin typeface="Arial" charset="0"/>
              </a:rPr>
              <a:t>Always have a plan</a:t>
            </a:r>
          </a:p>
          <a:p>
            <a:pPr lvl="1">
              <a:buClr>
                <a:schemeClr val="tx1"/>
              </a:buClr>
              <a:buFont typeface="Arial" panose="020B0604020202020204" pitchFamily="34" charset="0"/>
              <a:buChar char="○"/>
            </a:pPr>
            <a:r>
              <a:rPr lang="en-US" dirty="0">
                <a:latin typeface="Arial" charset="0"/>
                <a:cs typeface="Arial" charset="0"/>
              </a:rPr>
              <a:t>Restate the problem</a:t>
            </a:r>
          </a:p>
          <a:p>
            <a:pPr lvl="1">
              <a:buClr>
                <a:schemeClr val="tx1"/>
              </a:buClr>
              <a:buFont typeface="Arial" panose="020B0604020202020204" pitchFamily="34" charset="0"/>
              <a:buChar char="○"/>
            </a:pPr>
            <a:r>
              <a:rPr lang="en-US" dirty="0">
                <a:latin typeface="Arial" charset="0"/>
              </a:rPr>
              <a:t>Divide the problem</a:t>
            </a:r>
          </a:p>
          <a:p>
            <a:pPr lvl="1">
              <a:buClr>
                <a:schemeClr val="tx1"/>
              </a:buClr>
              <a:buFont typeface="Arial" panose="020B0604020202020204" pitchFamily="34" charset="0"/>
              <a:buChar char="○"/>
            </a:pPr>
            <a:r>
              <a:rPr lang="en-US" dirty="0">
                <a:latin typeface="Arial" charset="0"/>
                <a:cs typeface="Arial" charset="0"/>
              </a:rPr>
              <a:t>Start with what you know</a:t>
            </a:r>
          </a:p>
          <a:p>
            <a:pPr lvl="1">
              <a:buClr>
                <a:schemeClr val="tx1"/>
              </a:buClr>
              <a:buFont typeface="Arial" panose="020B0604020202020204" pitchFamily="34" charset="0"/>
              <a:buChar char="○"/>
            </a:pPr>
            <a:r>
              <a:rPr lang="en-US" dirty="0">
                <a:latin typeface="Arial" charset="0"/>
              </a:rPr>
              <a:t>Reduce the problem</a:t>
            </a:r>
          </a:p>
          <a:p>
            <a:pPr lvl="1">
              <a:buClr>
                <a:schemeClr val="tx1"/>
              </a:buClr>
              <a:buFont typeface="Arial" panose="020B0604020202020204" pitchFamily="34" charset="0"/>
              <a:buChar char="○"/>
            </a:pPr>
            <a:r>
              <a:rPr lang="en-US" dirty="0">
                <a:latin typeface="Arial" charset="0"/>
                <a:cs typeface="Arial" charset="0"/>
              </a:rPr>
              <a:t>Look for analogies</a:t>
            </a:r>
          </a:p>
          <a:p>
            <a:pPr lvl="1">
              <a:buClr>
                <a:schemeClr val="tx1"/>
              </a:buClr>
              <a:buFont typeface="Arial" panose="020B0604020202020204" pitchFamily="34" charset="0"/>
              <a:buChar char="○"/>
            </a:pPr>
            <a:r>
              <a:rPr lang="en-US" dirty="0">
                <a:latin typeface="Arial" charset="0"/>
              </a:rPr>
              <a:t>Experiment</a:t>
            </a:r>
          </a:p>
          <a:p>
            <a:pPr lvl="1">
              <a:buClr>
                <a:schemeClr val="tx1"/>
              </a:buClr>
              <a:buFont typeface="Arial" panose="020B0604020202020204" pitchFamily="34" charset="0"/>
              <a:buChar char="○"/>
            </a:pPr>
            <a:r>
              <a:rPr lang="en-US" dirty="0">
                <a:latin typeface="Arial" charset="0"/>
                <a:cs typeface="Arial" charset="0"/>
              </a:rPr>
              <a:t>Don’t get frustrated</a:t>
            </a:r>
          </a:p>
          <a:p>
            <a:pPr>
              <a:buClr>
                <a:schemeClr val="tx1"/>
              </a:buClr>
              <a:buFont typeface="Arial" panose="020B0604020202020204" pitchFamily="34" charset="0"/>
              <a:buChar char="○"/>
            </a:pPr>
            <a:r>
              <a:rPr lang="en-US" dirty="0">
                <a:latin typeface="Arial" charset="0"/>
                <a:cs typeface="Arial" charset="0"/>
              </a:rPr>
              <a:t>Code flows faster if we solve the problem first</a:t>
            </a:r>
          </a:p>
          <a:p>
            <a:pPr>
              <a:buClr>
                <a:schemeClr val="tx1"/>
              </a:buClr>
              <a:buFont typeface="Arial" panose="020B0604020202020204" pitchFamily="34" charset="0"/>
              <a:buChar char="○"/>
            </a:pP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
        <p:nvSpPr>
          <p:cNvPr id="2" name="Footer Placeholder 1">
            <a:extLst>
              <a:ext uri="{FF2B5EF4-FFF2-40B4-BE49-F238E27FC236}">
                <a16:creationId xmlns:a16="http://schemas.microsoft.com/office/drawing/2014/main" id="{0045855C-767E-4910-AC28-E0B1EAB68CFB}"/>
              </a:ext>
            </a:extLst>
          </p:cNvPr>
          <p:cNvSpPr>
            <a:spLocks noGrp="1"/>
          </p:cNvSpPr>
          <p:nvPr>
            <p:ph type="ftr" sz="quarter" idx="11"/>
          </p:nvPr>
        </p:nvSpPr>
        <p:spPr/>
        <p:txBody>
          <a:bodyPr/>
          <a:lstStyle/>
          <a:p>
            <a:pPr>
              <a:defRPr/>
            </a:pPr>
            <a:r>
              <a:rPr lang="en-US" dirty="0">
                <a:solidFill>
                  <a:schemeClr val="tx1"/>
                </a:solidFill>
              </a:rPr>
              <a:t>* See handout on Blackboard for more details</a:t>
            </a:r>
          </a:p>
        </p:txBody>
      </p:sp>
    </p:spTree>
    <p:extLst>
      <p:ext uri="{BB962C8B-B14F-4D97-AF65-F5344CB8AC3E}">
        <p14:creationId xmlns:p14="http://schemas.microsoft.com/office/powerpoint/2010/main" val="1685717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5366" name="Picture 10" descr="wsu_horizontal_color.png"/>
          <p:cNvPicPr>
            <a:picLocks noChangeAspect="1"/>
          </p:cNvPicPr>
          <p:nvPr/>
        </p:nvPicPr>
        <p:blipFill>
          <a:blip r:embed="rId3" cstate="print"/>
          <a:srcRect/>
          <a:stretch>
            <a:fillRect/>
          </a:stretch>
        </p:blipFill>
        <p:spPr bwMode="auto">
          <a:xfrm>
            <a:off x="9601200" y="6126164"/>
            <a:ext cx="2291149" cy="514865"/>
          </a:xfrm>
          <a:prstGeom prst="rect">
            <a:avLst/>
          </a:prstGeom>
          <a:noFill/>
          <a:ln w="9525">
            <a:noFill/>
            <a:miter lim="800000"/>
            <a:headEnd/>
            <a:tailEnd/>
          </a:ln>
        </p:spPr>
      </p:pic>
      <p:sp>
        <p:nvSpPr>
          <p:cNvPr id="2" name="Rectangle 1"/>
          <p:cNvSpPr/>
          <p:nvPr/>
        </p:nvSpPr>
        <p:spPr>
          <a:xfrm>
            <a:off x="1998663" y="2746307"/>
            <a:ext cx="8229599" cy="923330"/>
          </a:xfrm>
          <a:prstGeom prst="rect">
            <a:avLst/>
          </a:prstGeom>
          <a:noFill/>
        </p:spPr>
        <p:txBody>
          <a:bodyPr wrap="square" lIns="91440" tIns="45720" rIns="91440" bIns="45720">
            <a:spAutoFit/>
          </a:bodyPr>
          <a:lstStyle/>
          <a:p>
            <a:pPr algn="ctr"/>
            <a:r>
              <a:rPr lang="en-US" sz="5400" dirty="0"/>
              <a:t>MY FIRST PROGRAM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76999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My First Program</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What do computers understand?</a:t>
            </a: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428976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6" y="274639"/>
            <a:ext cx="8499475" cy="846137"/>
          </a:xfrm>
        </p:spPr>
        <p:txBody>
          <a:bodyPr/>
          <a:lstStyle/>
          <a:p>
            <a:r>
              <a:rPr lang="en-US" dirty="0"/>
              <a:t>Agenda</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Computer Systems</a:t>
            </a:r>
          </a:p>
          <a:p>
            <a:pPr>
              <a:buClr>
                <a:schemeClr val="tx1"/>
              </a:buClr>
              <a:buFont typeface="Arial" panose="020B0604020202020204" pitchFamily="34" charset="0"/>
              <a:buChar char="○"/>
            </a:pPr>
            <a:r>
              <a:rPr lang="en-US" dirty="0">
                <a:latin typeface="Arial" charset="0"/>
                <a:cs typeface="Arial" charset="0"/>
              </a:rPr>
              <a:t>Problem Solving</a:t>
            </a:r>
          </a:p>
          <a:p>
            <a:pPr>
              <a:buClr>
                <a:schemeClr val="tx1"/>
              </a:buClr>
              <a:buFont typeface="Arial" panose="020B0604020202020204" pitchFamily="34" charset="0"/>
              <a:buChar char="○"/>
            </a:pPr>
            <a:r>
              <a:rPr lang="en-US" dirty="0">
                <a:latin typeface="Arial" charset="0"/>
                <a:cs typeface="Arial" charset="0"/>
              </a:rPr>
              <a:t>My First Program</a:t>
            </a:r>
          </a:p>
          <a:p>
            <a:pPr>
              <a:buClr>
                <a:schemeClr val="tx1"/>
              </a:buClr>
              <a:buFont typeface="Arial" panose="020B0604020202020204" pitchFamily="34" charset="0"/>
              <a:buChar char="○"/>
            </a:pPr>
            <a:r>
              <a:rPr lang="en-US" dirty="0">
                <a:latin typeface="Arial" charset="0"/>
                <a:cs typeface="Arial" charset="0"/>
              </a:rPr>
              <a:t>Testing &amp; Debugging</a:t>
            </a: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4280637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My First Program</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What do computers understand?</a:t>
            </a:r>
          </a:p>
          <a:p>
            <a:pPr lvl="1">
              <a:buClr>
                <a:schemeClr val="tx1"/>
              </a:buClr>
              <a:buFont typeface="Arial" panose="020B0604020202020204" pitchFamily="34" charset="0"/>
              <a:buChar char="○"/>
            </a:pPr>
            <a:r>
              <a:rPr lang="en-US" dirty="0">
                <a:latin typeface="Arial" charset="0"/>
              </a:rPr>
              <a:t>1’s and 0’s, nothing more</a:t>
            </a:r>
          </a:p>
          <a:p>
            <a:pPr>
              <a:buClr>
                <a:schemeClr val="tx1"/>
              </a:buClr>
              <a:buFont typeface="Arial" panose="020B0604020202020204" pitchFamily="34" charset="0"/>
              <a:buChar char="○"/>
            </a:pPr>
            <a:r>
              <a:rPr lang="en-US" dirty="0">
                <a:latin typeface="Arial" charset="0"/>
                <a:cs typeface="Arial" charset="0"/>
              </a:rPr>
              <a:t>How does our code get turned into 1’s and 0’s?</a:t>
            </a: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3528145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My First Program</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What do computers understand?</a:t>
            </a:r>
          </a:p>
          <a:p>
            <a:pPr lvl="1">
              <a:buClr>
                <a:schemeClr val="tx1"/>
              </a:buClr>
              <a:buFont typeface="Arial" panose="020B0604020202020204" pitchFamily="34" charset="0"/>
              <a:buChar char="○"/>
            </a:pPr>
            <a:r>
              <a:rPr lang="en-US" dirty="0">
                <a:latin typeface="Arial" charset="0"/>
              </a:rPr>
              <a:t>1’s and 0’s, nothing more</a:t>
            </a:r>
          </a:p>
          <a:p>
            <a:pPr>
              <a:buClr>
                <a:schemeClr val="tx1"/>
              </a:buClr>
              <a:buFont typeface="Arial" panose="020B0604020202020204" pitchFamily="34" charset="0"/>
              <a:buChar char="○"/>
            </a:pPr>
            <a:r>
              <a:rPr lang="en-US" dirty="0">
                <a:latin typeface="Arial" charset="0"/>
                <a:cs typeface="Arial" charset="0"/>
              </a:rPr>
              <a:t>How does our code get turned into 1’s and 0’s?</a:t>
            </a:r>
          </a:p>
          <a:p>
            <a:pPr lvl="1">
              <a:buClr>
                <a:schemeClr val="tx1"/>
              </a:buClr>
              <a:buFont typeface="Arial" panose="020B0604020202020204" pitchFamily="34" charset="0"/>
              <a:buChar char="○"/>
            </a:pPr>
            <a:r>
              <a:rPr lang="en-US" dirty="0">
                <a:latin typeface="Arial" charset="0"/>
              </a:rPr>
              <a:t>The compile process translates our code for us</a:t>
            </a:r>
          </a:p>
          <a:p>
            <a:pPr>
              <a:buClr>
                <a:schemeClr val="tx1"/>
              </a:buClr>
              <a:buFont typeface="Arial" panose="020B0604020202020204" pitchFamily="34" charset="0"/>
              <a:buChar char="○"/>
            </a:pPr>
            <a:r>
              <a:rPr lang="en-US" dirty="0">
                <a:latin typeface="Arial" charset="0"/>
                <a:cs typeface="Arial" charset="0"/>
              </a:rPr>
              <a:t>With C++, we do not have to micromanage the CPU</a:t>
            </a:r>
          </a:p>
          <a:p>
            <a:pPr lvl="1">
              <a:buClr>
                <a:schemeClr val="tx1"/>
              </a:buClr>
              <a:buFont typeface="Arial" panose="020B0604020202020204" pitchFamily="34" charset="0"/>
              <a:buChar char="○"/>
            </a:pPr>
            <a:r>
              <a:rPr lang="en-US" dirty="0">
                <a:latin typeface="Arial" charset="0"/>
              </a:rPr>
              <a:t>C++ is considered a high-level language</a:t>
            </a:r>
          </a:p>
          <a:p>
            <a:pPr lvl="1">
              <a:buClr>
                <a:schemeClr val="tx1"/>
              </a:buClr>
              <a:buFont typeface="Arial" panose="020B0604020202020204" pitchFamily="34" charset="0"/>
              <a:buChar char="○"/>
            </a:pPr>
            <a:r>
              <a:rPr lang="en-US" dirty="0">
                <a:latin typeface="Arial" charset="0"/>
                <a:cs typeface="Arial" charset="0"/>
              </a:rPr>
              <a:t>Assembly and machine code are low-level</a:t>
            </a: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394767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My First Program (cont.)</a:t>
            </a:r>
          </a:p>
        </p:txBody>
      </p:sp>
      <p:pic>
        <p:nvPicPr>
          <p:cNvPr id="3" name="Content Placeholder 2">
            <a:extLst>
              <a:ext uri="{FF2B5EF4-FFF2-40B4-BE49-F238E27FC236}">
                <a16:creationId xmlns:a16="http://schemas.microsoft.com/office/drawing/2014/main" id="{57662492-1F66-4727-9878-6FC01036B0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62400" y="1371600"/>
            <a:ext cx="4781112" cy="5257800"/>
          </a:xfrm>
        </p:spPr>
      </p:pic>
    </p:spTree>
    <p:extLst>
      <p:ext uri="{BB962C8B-B14F-4D97-AF65-F5344CB8AC3E}">
        <p14:creationId xmlns:p14="http://schemas.microsoft.com/office/powerpoint/2010/main" val="3972278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My First Program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Demo time!</a:t>
            </a: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86184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5366" name="Picture 10" descr="wsu_horizontal_color.png"/>
          <p:cNvPicPr>
            <a:picLocks noChangeAspect="1"/>
          </p:cNvPicPr>
          <p:nvPr/>
        </p:nvPicPr>
        <p:blipFill>
          <a:blip r:embed="rId3" cstate="print"/>
          <a:srcRect/>
          <a:stretch>
            <a:fillRect/>
          </a:stretch>
        </p:blipFill>
        <p:spPr bwMode="auto">
          <a:xfrm>
            <a:off x="9601200" y="6126164"/>
            <a:ext cx="2291149" cy="514865"/>
          </a:xfrm>
          <a:prstGeom prst="rect">
            <a:avLst/>
          </a:prstGeom>
          <a:noFill/>
          <a:ln w="9525">
            <a:noFill/>
            <a:miter lim="800000"/>
            <a:headEnd/>
            <a:tailEnd/>
          </a:ln>
        </p:spPr>
      </p:pic>
      <p:sp>
        <p:nvSpPr>
          <p:cNvPr id="2" name="Rectangle 1"/>
          <p:cNvSpPr/>
          <p:nvPr/>
        </p:nvSpPr>
        <p:spPr>
          <a:xfrm>
            <a:off x="1863726" y="3401517"/>
            <a:ext cx="8229599"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TESTING &amp; DEBUGGING</a:t>
            </a:r>
          </a:p>
        </p:txBody>
      </p:sp>
    </p:spTree>
    <p:extLst>
      <p:ext uri="{BB962C8B-B14F-4D97-AF65-F5344CB8AC3E}">
        <p14:creationId xmlns:p14="http://schemas.microsoft.com/office/powerpoint/2010/main" val="769949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Testing &amp; Debugging</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Types of errors</a:t>
            </a:r>
          </a:p>
          <a:p>
            <a:pPr lvl="1">
              <a:buClr>
                <a:schemeClr val="tx1"/>
              </a:buClr>
              <a:buFont typeface="Arial" panose="020B0604020202020204" pitchFamily="34" charset="0"/>
              <a:buChar char="○"/>
            </a:pPr>
            <a:r>
              <a:rPr lang="en-US" dirty="0">
                <a:latin typeface="Arial" charset="0"/>
              </a:rPr>
              <a:t>Syntax</a:t>
            </a:r>
          </a:p>
          <a:p>
            <a:pPr lvl="2">
              <a:buClr>
                <a:schemeClr val="tx1"/>
              </a:buClr>
              <a:buFont typeface="Arial" panose="020B0604020202020204" pitchFamily="34" charset="0"/>
              <a:buChar char="○"/>
            </a:pPr>
            <a:r>
              <a:rPr lang="en-US" dirty="0">
                <a:latin typeface="Arial" charset="0"/>
              </a:rPr>
              <a:t>Issue in the writing of code; compile process will either fail with errors, or show warnings</a:t>
            </a:r>
          </a:p>
          <a:p>
            <a:pPr lvl="1">
              <a:buClr>
                <a:schemeClr val="tx1"/>
              </a:buClr>
              <a:buFont typeface="Arial" panose="020B0604020202020204" pitchFamily="34" charset="0"/>
              <a:buChar char="○"/>
            </a:pPr>
            <a:r>
              <a:rPr lang="en-US" dirty="0">
                <a:latin typeface="Arial" charset="0"/>
              </a:rPr>
              <a:t>Run-time</a:t>
            </a:r>
          </a:p>
          <a:p>
            <a:pPr lvl="2">
              <a:buClr>
                <a:schemeClr val="tx1"/>
              </a:buClr>
              <a:buFont typeface="Arial" panose="020B0604020202020204" pitchFamily="34" charset="0"/>
              <a:buChar char="○"/>
            </a:pPr>
            <a:r>
              <a:rPr lang="en-US" dirty="0">
                <a:latin typeface="Arial" charset="0"/>
              </a:rPr>
              <a:t>Program compiles, but crashes with an error while executing</a:t>
            </a:r>
          </a:p>
          <a:p>
            <a:pPr lvl="1">
              <a:buClr>
                <a:schemeClr val="tx1"/>
              </a:buClr>
              <a:buFont typeface="Arial" panose="020B0604020202020204" pitchFamily="34" charset="0"/>
              <a:buChar char="○"/>
            </a:pPr>
            <a:r>
              <a:rPr lang="en-US" dirty="0">
                <a:latin typeface="Arial" charset="0"/>
                <a:cs typeface="Arial" charset="0"/>
              </a:rPr>
              <a:t>Logic</a:t>
            </a:r>
          </a:p>
          <a:p>
            <a:pPr lvl="2">
              <a:buClr>
                <a:schemeClr val="tx1"/>
              </a:buClr>
              <a:buFont typeface="Arial" panose="020B0604020202020204" pitchFamily="34" charset="0"/>
              <a:buChar char="○"/>
            </a:pPr>
            <a:r>
              <a:rPr lang="en-US" dirty="0">
                <a:latin typeface="Arial" charset="0"/>
              </a:rPr>
              <a:t>Program compiles and runs, but output is not correct</a:t>
            </a:r>
          </a:p>
        </p:txBody>
      </p:sp>
    </p:spTree>
    <p:extLst>
      <p:ext uri="{BB962C8B-B14F-4D97-AF65-F5344CB8AC3E}">
        <p14:creationId xmlns:p14="http://schemas.microsoft.com/office/powerpoint/2010/main" val="1238890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7" y="274639"/>
            <a:ext cx="7585074" cy="846137"/>
          </a:xfrm>
        </p:spPr>
        <p:txBody>
          <a:bodyPr/>
          <a:lstStyle/>
          <a:p>
            <a:r>
              <a:rPr lang="en-US" dirty="0"/>
              <a:t>Testing &amp; Debugging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Debugging</a:t>
            </a:r>
          </a:p>
          <a:p>
            <a:pPr lvl="1">
              <a:buClr>
                <a:schemeClr val="tx1"/>
              </a:buClr>
              <a:buFont typeface="Arial" panose="020B0604020202020204" pitchFamily="34" charset="0"/>
              <a:buChar char="○"/>
            </a:pPr>
            <a:r>
              <a:rPr lang="en-US" dirty="0">
                <a:latin typeface="Arial" charset="0"/>
              </a:rPr>
              <a:t>For this course, proper debugging tools will not be taught</a:t>
            </a:r>
          </a:p>
          <a:p>
            <a:pPr lvl="2">
              <a:buClr>
                <a:schemeClr val="tx1"/>
              </a:buClr>
              <a:buFont typeface="Arial" panose="020B0604020202020204" pitchFamily="34" charset="0"/>
              <a:buChar char="○"/>
            </a:pPr>
            <a:r>
              <a:rPr lang="en-US" dirty="0">
                <a:latin typeface="Arial" charset="0"/>
                <a:cs typeface="Arial" charset="0"/>
              </a:rPr>
              <a:t>Programs are very simple; debugging tools are overkill</a:t>
            </a:r>
          </a:p>
          <a:p>
            <a:pPr lvl="2">
              <a:buClr>
                <a:schemeClr val="tx1"/>
              </a:buClr>
              <a:buFont typeface="Arial" panose="020B0604020202020204" pitchFamily="34" charset="0"/>
              <a:buChar char="○"/>
            </a:pPr>
            <a:r>
              <a:rPr lang="en-US" dirty="0">
                <a:latin typeface="Arial" charset="0"/>
                <a:cs typeface="Arial" charset="0"/>
              </a:rPr>
              <a:t>Linux</a:t>
            </a:r>
            <a:r>
              <a:rPr lang="en-US" dirty="0">
                <a:latin typeface="Arial" charset="0"/>
              </a:rPr>
              <a:t>, basic programming concepts, and </a:t>
            </a:r>
            <a:r>
              <a:rPr lang="en-US" dirty="0">
                <a:latin typeface="Arial" charset="0"/>
                <a:cs typeface="Arial" charset="0"/>
              </a:rPr>
              <a:t>C++ </a:t>
            </a:r>
            <a:r>
              <a:rPr lang="en-US" dirty="0">
                <a:latin typeface="Arial" charset="0"/>
              </a:rPr>
              <a:t>syntax are a lot to take in; avoid overloading</a:t>
            </a:r>
          </a:p>
          <a:p>
            <a:pPr lvl="2">
              <a:buClr>
                <a:schemeClr val="tx1"/>
              </a:buClr>
              <a:buFont typeface="Arial" panose="020B0604020202020204" pitchFamily="34" charset="0"/>
              <a:buChar char="○"/>
            </a:pPr>
            <a:r>
              <a:rPr lang="en-US" dirty="0">
                <a:latin typeface="Arial" charset="0"/>
                <a:cs typeface="Arial" charset="0"/>
              </a:rPr>
              <a:t>Debugging </a:t>
            </a:r>
            <a:r>
              <a:rPr lang="en-US" dirty="0">
                <a:latin typeface="Arial" charset="0"/>
              </a:rPr>
              <a:t>with </a:t>
            </a:r>
            <a:r>
              <a:rPr lang="en-US" dirty="0" err="1">
                <a:latin typeface="Arial" charset="0"/>
              </a:rPr>
              <a:t>gdb</a:t>
            </a:r>
            <a:r>
              <a:rPr lang="en-US" dirty="0">
                <a:latin typeface="Arial" charset="0"/>
              </a:rPr>
              <a:t> will be taught in 311/400 (by me)</a:t>
            </a:r>
          </a:p>
          <a:p>
            <a:pPr lvl="3">
              <a:buClr>
                <a:schemeClr val="tx1"/>
              </a:buClr>
              <a:buFont typeface="Arial" panose="020B0604020202020204" pitchFamily="34" charset="0"/>
              <a:buChar char="○"/>
            </a:pPr>
            <a:r>
              <a:rPr lang="en-US" dirty="0">
                <a:latin typeface="Arial" charset="0"/>
                <a:cs typeface="Arial" charset="0"/>
              </a:rPr>
              <a:t>Concepts translate to other tools</a:t>
            </a:r>
          </a:p>
          <a:p>
            <a:pPr lvl="1">
              <a:buClr>
                <a:schemeClr val="tx1"/>
              </a:buClr>
              <a:buFont typeface="Arial" panose="020B0604020202020204" pitchFamily="34" charset="0"/>
              <a:buChar char="○"/>
            </a:pPr>
            <a:r>
              <a:rPr lang="en-US" dirty="0">
                <a:latin typeface="Arial" charset="0"/>
                <a:cs typeface="Arial" charset="0"/>
              </a:rPr>
              <a:t>Easiest tool for this course will be printing to screen</a:t>
            </a:r>
          </a:p>
          <a:p>
            <a:pPr lvl="2">
              <a:buClr>
                <a:schemeClr val="tx1"/>
              </a:buClr>
              <a:buFont typeface="Arial" panose="020B0604020202020204" pitchFamily="34" charset="0"/>
              <a:buChar char="○"/>
            </a:pPr>
            <a:r>
              <a:rPr lang="en-US" dirty="0">
                <a:latin typeface="Arial" charset="0"/>
                <a:cs typeface="Arial" charset="0"/>
              </a:rPr>
              <a:t>Will be demonstrated later in semester</a:t>
            </a:r>
          </a:p>
        </p:txBody>
      </p:sp>
    </p:spTree>
    <p:extLst>
      <p:ext uri="{BB962C8B-B14F-4D97-AF65-F5344CB8AC3E}">
        <p14:creationId xmlns:p14="http://schemas.microsoft.com/office/powerpoint/2010/main" val="297039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5366" name="Picture 10" descr="wsu_horizontal_color.png"/>
          <p:cNvPicPr>
            <a:picLocks noChangeAspect="1"/>
          </p:cNvPicPr>
          <p:nvPr/>
        </p:nvPicPr>
        <p:blipFill>
          <a:blip r:embed="rId3" cstate="print"/>
          <a:srcRect/>
          <a:stretch>
            <a:fillRect/>
          </a:stretch>
        </p:blipFill>
        <p:spPr bwMode="auto">
          <a:xfrm>
            <a:off x="9601200" y="6126164"/>
            <a:ext cx="2291149" cy="514865"/>
          </a:xfrm>
          <a:prstGeom prst="rect">
            <a:avLst/>
          </a:prstGeom>
          <a:noFill/>
          <a:ln w="9525">
            <a:noFill/>
            <a:miter lim="800000"/>
            <a:headEnd/>
            <a:tailEnd/>
          </a:ln>
        </p:spPr>
      </p:pic>
      <p:sp>
        <p:nvSpPr>
          <p:cNvPr id="2" name="Rectangle 1"/>
          <p:cNvSpPr/>
          <p:nvPr/>
        </p:nvSpPr>
        <p:spPr>
          <a:xfrm>
            <a:off x="1863726" y="3401517"/>
            <a:ext cx="8229599"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COMPUTER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6" y="274639"/>
            <a:ext cx="8499475" cy="846137"/>
          </a:xfrm>
        </p:spPr>
        <p:txBody>
          <a:bodyPr/>
          <a:lstStyle/>
          <a:p>
            <a:r>
              <a:rPr lang="en-US" dirty="0"/>
              <a:t>Computer Systems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9999" y="1288402"/>
            <a:ext cx="4478961" cy="5417198"/>
          </a:xfrm>
        </p:spPr>
      </p:pic>
    </p:spTree>
    <p:extLst>
      <p:ext uri="{BB962C8B-B14F-4D97-AF65-F5344CB8AC3E}">
        <p14:creationId xmlns:p14="http://schemas.microsoft.com/office/powerpoint/2010/main" val="26040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6" y="274639"/>
            <a:ext cx="8499475" cy="846137"/>
          </a:xfrm>
        </p:spPr>
        <p:txBody>
          <a:bodyPr/>
          <a:lstStyle/>
          <a:p>
            <a:r>
              <a:rPr lang="en-US" dirty="0"/>
              <a:t>Computer Systems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Input devices allow communication of information </a:t>
            </a:r>
            <a:r>
              <a:rPr lang="en-US" u="sng" dirty="0">
                <a:latin typeface="Arial" charset="0"/>
                <a:cs typeface="Arial" charset="0"/>
              </a:rPr>
              <a:t>to</a:t>
            </a:r>
            <a:r>
              <a:rPr lang="en-US" dirty="0">
                <a:latin typeface="Arial" charset="0"/>
                <a:cs typeface="Arial" charset="0"/>
              </a:rPr>
              <a:t> the computer</a:t>
            </a:r>
          </a:p>
          <a:p>
            <a:pPr lvl="1">
              <a:buClr>
                <a:schemeClr val="tx1"/>
              </a:buClr>
              <a:buFont typeface="Arial" panose="020B0604020202020204" pitchFamily="34" charset="0"/>
              <a:buChar char="○"/>
            </a:pPr>
            <a:r>
              <a:rPr lang="en-US" dirty="0">
                <a:latin typeface="Arial" charset="0"/>
              </a:rPr>
              <a:t>Keyboard/mouse</a:t>
            </a:r>
          </a:p>
          <a:p>
            <a:pPr>
              <a:buClr>
                <a:schemeClr val="tx1"/>
              </a:buClr>
              <a:buFont typeface="Arial" panose="020B0604020202020204" pitchFamily="34" charset="0"/>
              <a:buChar char="○"/>
            </a:pPr>
            <a:r>
              <a:rPr lang="en-US" dirty="0">
                <a:latin typeface="Arial" charset="0"/>
                <a:cs typeface="Arial" charset="0"/>
              </a:rPr>
              <a:t>Output devices allow communication of information </a:t>
            </a:r>
            <a:r>
              <a:rPr lang="en-US" u="sng" dirty="0">
                <a:latin typeface="Arial" charset="0"/>
                <a:cs typeface="Arial" charset="0"/>
              </a:rPr>
              <a:t>from</a:t>
            </a:r>
            <a:r>
              <a:rPr lang="en-US" dirty="0">
                <a:latin typeface="Arial" charset="0"/>
                <a:cs typeface="Arial" charset="0"/>
              </a:rPr>
              <a:t> the computer</a:t>
            </a:r>
          </a:p>
          <a:p>
            <a:pPr lvl="1">
              <a:buClr>
                <a:schemeClr val="tx1"/>
              </a:buClr>
              <a:buFont typeface="Arial" panose="020B0604020202020204" pitchFamily="34" charset="0"/>
              <a:buChar char="○"/>
            </a:pPr>
            <a:r>
              <a:rPr lang="en-US" dirty="0">
                <a:latin typeface="Arial" charset="0"/>
              </a:rPr>
              <a:t>Screen, </a:t>
            </a:r>
            <a:r>
              <a:rPr lang="en-US" dirty="0">
                <a:latin typeface="Arial" charset="0"/>
                <a:cs typeface="Arial" charset="0"/>
              </a:rPr>
              <a:t>Printer</a:t>
            </a:r>
          </a:p>
          <a:p>
            <a:pPr>
              <a:buClr>
                <a:schemeClr val="tx1"/>
              </a:buClr>
              <a:buFont typeface="Arial" panose="020B0604020202020204" pitchFamily="34" charset="0"/>
              <a:buChar char="○"/>
            </a:pPr>
            <a:r>
              <a:rPr lang="en-US" dirty="0">
                <a:latin typeface="Arial" charset="0"/>
                <a:cs typeface="Arial" charset="0"/>
              </a:rPr>
              <a:t>Secondary memory</a:t>
            </a:r>
          </a:p>
          <a:p>
            <a:pPr lvl="1">
              <a:buClr>
                <a:schemeClr val="tx1"/>
              </a:buClr>
              <a:buFont typeface="Arial" panose="020B0604020202020204" pitchFamily="34" charset="0"/>
              <a:buChar char="○"/>
            </a:pPr>
            <a:r>
              <a:rPr lang="en-US" dirty="0">
                <a:latin typeface="Arial" charset="0"/>
              </a:rPr>
              <a:t>Hard drives, flash drives, etc.</a:t>
            </a:r>
          </a:p>
          <a:p>
            <a:pPr>
              <a:buClr>
                <a:schemeClr val="tx1"/>
              </a:buClr>
              <a:buFont typeface="Arial" panose="020B0604020202020204" pitchFamily="34" charset="0"/>
              <a:buChar char="○"/>
            </a:pPr>
            <a:endParaRPr lang="en-US" dirty="0">
              <a:latin typeface="Arial" charset="0"/>
              <a:cs typeface="Arial" charset="0"/>
            </a:endParaRP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257490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6" y="274639"/>
            <a:ext cx="8499475" cy="846137"/>
          </a:xfrm>
        </p:spPr>
        <p:txBody>
          <a:bodyPr/>
          <a:lstStyle/>
          <a:p>
            <a:r>
              <a:rPr lang="en-US" dirty="0"/>
              <a:t>Computer Systems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Main memory</a:t>
            </a:r>
          </a:p>
          <a:p>
            <a:pPr lvl="1">
              <a:buClr>
                <a:schemeClr val="tx1"/>
              </a:buClr>
              <a:buFont typeface="Arial" panose="020B0604020202020204" pitchFamily="34" charset="0"/>
              <a:buChar char="○"/>
            </a:pPr>
            <a:r>
              <a:rPr lang="en-US" dirty="0">
                <a:latin typeface="Arial" charset="0"/>
              </a:rPr>
              <a:t>For us, just considering the RAM</a:t>
            </a:r>
          </a:p>
          <a:p>
            <a:pPr lvl="1">
              <a:buClr>
                <a:schemeClr val="tx1"/>
              </a:buClr>
              <a:buFont typeface="Arial" panose="020B0604020202020204" pitchFamily="34" charset="0"/>
              <a:buChar char="○"/>
            </a:pPr>
            <a:r>
              <a:rPr lang="en-US" dirty="0">
                <a:latin typeface="Arial" charset="0"/>
                <a:cs typeface="Arial" charset="0"/>
              </a:rPr>
              <a:t>Main memory is divided into numbered memory locations</a:t>
            </a:r>
          </a:p>
          <a:p>
            <a:pPr lvl="1">
              <a:buClr>
                <a:schemeClr val="tx1"/>
              </a:buClr>
              <a:buFont typeface="Arial" panose="020B0604020202020204" pitchFamily="34" charset="0"/>
              <a:buChar char="○"/>
            </a:pPr>
            <a:r>
              <a:rPr lang="en-US" dirty="0">
                <a:latin typeface="Arial" charset="0"/>
              </a:rPr>
              <a:t>Each location can hold a single byte of information</a:t>
            </a:r>
          </a:p>
          <a:p>
            <a:pPr lvl="2">
              <a:buClr>
                <a:schemeClr val="tx1"/>
              </a:buClr>
              <a:buFont typeface="Arial" panose="020B0604020202020204" pitchFamily="34" charset="0"/>
              <a:buChar char="○"/>
            </a:pPr>
            <a:r>
              <a:rPr lang="en-US" dirty="0">
                <a:latin typeface="Arial" charset="0"/>
                <a:cs typeface="Arial" charset="0"/>
              </a:rPr>
              <a:t>1 byte == 8 bits</a:t>
            </a:r>
          </a:p>
          <a:p>
            <a:pPr lvl="2">
              <a:buClr>
                <a:schemeClr val="tx1"/>
              </a:buClr>
              <a:buFont typeface="Arial" panose="020B0604020202020204" pitchFamily="34" charset="0"/>
              <a:buChar char="○"/>
            </a:pPr>
            <a:r>
              <a:rPr lang="en-US" dirty="0">
                <a:latin typeface="Arial" charset="0"/>
              </a:rPr>
              <a:t>1 bit == 1 </a:t>
            </a:r>
            <a:r>
              <a:rPr lang="en-US" dirty="0" err="1">
                <a:latin typeface="Arial" charset="0"/>
              </a:rPr>
              <a:t>xor</a:t>
            </a:r>
            <a:r>
              <a:rPr lang="en-US" dirty="0">
                <a:latin typeface="Arial" charset="0"/>
              </a:rPr>
              <a:t> 0 (bit means binary digit)</a:t>
            </a:r>
          </a:p>
          <a:p>
            <a:pPr lvl="1">
              <a:buClr>
                <a:schemeClr val="tx1"/>
              </a:buClr>
              <a:buFont typeface="Arial" panose="020B0604020202020204" pitchFamily="34" charset="0"/>
              <a:buChar char="○"/>
            </a:pPr>
            <a:r>
              <a:rPr lang="en-US" dirty="0">
                <a:latin typeface="Arial" charset="0"/>
                <a:cs typeface="Arial" charset="0"/>
              </a:rPr>
              <a:t>Most data won’t fit in a single byte</a:t>
            </a:r>
          </a:p>
          <a:p>
            <a:pPr>
              <a:buClr>
                <a:schemeClr val="tx1"/>
              </a:buClr>
              <a:buFont typeface="Arial" panose="020B0604020202020204" pitchFamily="34" charset="0"/>
              <a:buChar char="○"/>
            </a:pPr>
            <a:endParaRPr lang="en-US" dirty="0">
              <a:latin typeface="Arial" charset="0"/>
              <a:cs typeface="Arial" charset="0"/>
            </a:endParaRPr>
          </a:p>
        </p:txBody>
      </p:sp>
    </p:spTree>
    <p:extLst>
      <p:ext uri="{BB962C8B-B14F-4D97-AF65-F5344CB8AC3E}">
        <p14:creationId xmlns:p14="http://schemas.microsoft.com/office/powerpoint/2010/main" val="136506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1863726" y="274639"/>
            <a:ext cx="8499475" cy="846137"/>
          </a:xfrm>
        </p:spPr>
        <p:txBody>
          <a:bodyPr/>
          <a:lstStyle/>
          <a:p>
            <a:r>
              <a:rPr lang="en-US" dirty="0"/>
              <a:t>Computer Systems (cont.)</a:t>
            </a:r>
          </a:p>
        </p:txBody>
      </p:sp>
      <p:sp>
        <p:nvSpPr>
          <p:cNvPr id="14339" name="Content Placeholder 2"/>
          <p:cNvSpPr>
            <a:spLocks noGrp="1"/>
          </p:cNvSpPr>
          <p:nvPr>
            <p:ph idx="1"/>
          </p:nvPr>
        </p:nvSpPr>
        <p:spPr>
          <a:xfrm>
            <a:off x="1863726" y="1905000"/>
            <a:ext cx="8229600" cy="4525963"/>
          </a:xfrm>
        </p:spPr>
        <p:txBody>
          <a:bodyPr/>
          <a:lstStyle/>
          <a:p>
            <a:pPr>
              <a:buClr>
                <a:schemeClr val="tx1"/>
              </a:buClr>
              <a:buFont typeface="Arial" panose="020B0604020202020204" pitchFamily="34" charset="0"/>
              <a:buChar char="○"/>
            </a:pPr>
            <a:r>
              <a:rPr lang="en-US" dirty="0">
                <a:latin typeface="Arial" charset="0"/>
                <a:cs typeface="Arial" charset="0"/>
              </a:rPr>
              <a:t>Main memory (cont.)</a:t>
            </a:r>
          </a:p>
          <a:p>
            <a:pPr lvl="1">
              <a:buClr>
                <a:schemeClr val="tx1"/>
              </a:buClr>
              <a:buFont typeface="Arial" panose="020B0604020202020204" pitchFamily="34" charset="0"/>
              <a:buChar char="○"/>
            </a:pPr>
            <a:r>
              <a:rPr lang="en-US" dirty="0">
                <a:latin typeface="Arial" charset="0"/>
              </a:rPr>
              <a:t>Table below summarizes sizes of common data types that will be encountered in this course</a:t>
            </a:r>
          </a:p>
          <a:p>
            <a:pPr lvl="1">
              <a:buClr>
                <a:schemeClr val="tx1"/>
              </a:buClr>
              <a:buFont typeface="Arial" panose="020B0604020202020204" pitchFamily="34" charset="0"/>
              <a:buChar char="○"/>
            </a:pPr>
            <a:endParaRPr lang="en-US" dirty="0">
              <a:latin typeface="Arial" charset="0"/>
              <a:cs typeface="Arial" charset="0"/>
            </a:endParaRPr>
          </a:p>
          <a:p>
            <a:pPr lvl="1">
              <a:buClr>
                <a:schemeClr val="tx1"/>
              </a:buClr>
              <a:buFont typeface="Arial" panose="020B0604020202020204" pitchFamily="34" charset="0"/>
              <a:buChar char="○"/>
            </a:pPr>
            <a:endParaRPr lang="en-US" dirty="0">
              <a:latin typeface="Arial" charset="0"/>
            </a:endParaRPr>
          </a:p>
          <a:p>
            <a:pPr lvl="1">
              <a:buClr>
                <a:schemeClr val="tx1"/>
              </a:buClr>
              <a:buFont typeface="Arial" panose="020B0604020202020204" pitchFamily="34" charset="0"/>
              <a:buChar char="○"/>
            </a:pPr>
            <a:endParaRPr lang="en-US" dirty="0">
              <a:latin typeface="Arial" charset="0"/>
              <a:cs typeface="Arial" charset="0"/>
            </a:endParaRPr>
          </a:p>
          <a:p>
            <a:pPr lvl="1">
              <a:buClr>
                <a:schemeClr val="tx1"/>
              </a:buClr>
              <a:buFont typeface="Arial" panose="020B0604020202020204" pitchFamily="34" charset="0"/>
              <a:buChar char="○"/>
            </a:pPr>
            <a:endParaRPr lang="en-US" dirty="0">
              <a:latin typeface="Arial" charset="0"/>
            </a:endParaRPr>
          </a:p>
          <a:p>
            <a:pPr lvl="1">
              <a:buClr>
                <a:schemeClr val="tx1"/>
              </a:buClr>
              <a:buFont typeface="Arial" panose="020B0604020202020204" pitchFamily="34" charset="0"/>
              <a:buChar char="○"/>
            </a:pPr>
            <a:endParaRPr lang="en-US" dirty="0">
              <a:latin typeface="Arial" charset="0"/>
              <a:cs typeface="Arial" charset="0"/>
            </a:endParaRPr>
          </a:p>
          <a:p>
            <a:pPr lvl="1">
              <a:buClr>
                <a:schemeClr val="tx1"/>
              </a:buClr>
              <a:buFont typeface="Arial" panose="020B0604020202020204" pitchFamily="34" charset="0"/>
              <a:buChar char="○"/>
            </a:pPr>
            <a:r>
              <a:rPr lang="en-US" dirty="0">
                <a:latin typeface="Arial" charset="0"/>
              </a:rPr>
              <a:t>When considering the address of an </a:t>
            </a:r>
            <a:r>
              <a:rPr lang="en-US" dirty="0" err="1">
                <a:latin typeface="Arial" charset="0"/>
              </a:rPr>
              <a:t>int</a:t>
            </a:r>
            <a:r>
              <a:rPr lang="en-US" dirty="0">
                <a:latin typeface="Arial" charset="0"/>
              </a:rPr>
              <a:t>, we only care about the first occupied memory address</a:t>
            </a:r>
          </a:p>
          <a:p>
            <a:pPr lvl="2">
              <a:buClr>
                <a:schemeClr val="tx1"/>
              </a:buClr>
              <a:buFont typeface="Arial" panose="020B0604020202020204" pitchFamily="34" charset="0"/>
              <a:buChar char="○"/>
            </a:pPr>
            <a:r>
              <a:rPr lang="en-US" dirty="0">
                <a:latin typeface="Arial" charset="0"/>
                <a:cs typeface="Arial" charset="0"/>
              </a:rPr>
              <a:t>Compiler handles the rest for us</a:t>
            </a:r>
          </a:p>
          <a:p>
            <a:pPr marL="0" indent="0">
              <a:buClr>
                <a:schemeClr val="tx1"/>
              </a:buClr>
              <a:buNone/>
            </a:pPr>
            <a:endParaRPr lang="en-US" dirty="0">
              <a:latin typeface="Arial" charset="0"/>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76805815"/>
              </p:ext>
            </p:extLst>
          </p:nvPr>
        </p:nvGraphicFramePr>
        <p:xfrm>
          <a:off x="4292997" y="3253581"/>
          <a:ext cx="3640931" cy="1828800"/>
        </p:xfrm>
        <a:graphic>
          <a:graphicData uri="http://schemas.openxmlformats.org/drawingml/2006/table">
            <a:tbl>
              <a:tblPr firstRow="1" bandRow="1">
                <a:tableStyleId>{5C22544A-7EE6-4342-B048-85BDC9FD1C3A}</a:tableStyleId>
              </a:tblPr>
              <a:tblGrid>
                <a:gridCol w="2244303">
                  <a:extLst>
                    <a:ext uri="{9D8B030D-6E8A-4147-A177-3AD203B41FA5}">
                      <a16:colId xmlns:a16="http://schemas.microsoft.com/office/drawing/2014/main" val="588322645"/>
                    </a:ext>
                  </a:extLst>
                </a:gridCol>
                <a:gridCol w="1396628">
                  <a:extLst>
                    <a:ext uri="{9D8B030D-6E8A-4147-A177-3AD203B41FA5}">
                      <a16:colId xmlns:a16="http://schemas.microsoft.com/office/drawing/2014/main" val="2369574575"/>
                    </a:ext>
                  </a:extLst>
                </a:gridCol>
              </a:tblGrid>
              <a:tr h="370840">
                <a:tc>
                  <a:txBody>
                    <a:bodyPr/>
                    <a:lstStyle/>
                    <a:p>
                      <a:r>
                        <a:rPr lang="en-US" sz="2400" dirty="0"/>
                        <a:t>Type</a:t>
                      </a:r>
                    </a:p>
                  </a:txBody>
                  <a:tcPr/>
                </a:tc>
                <a:tc>
                  <a:txBody>
                    <a:bodyPr/>
                    <a:lstStyle/>
                    <a:p>
                      <a:r>
                        <a:rPr lang="en-US" sz="2400" dirty="0"/>
                        <a:t>Size</a:t>
                      </a:r>
                    </a:p>
                  </a:txBody>
                  <a:tcPr/>
                </a:tc>
                <a:extLst>
                  <a:ext uri="{0D108BD9-81ED-4DB2-BD59-A6C34878D82A}">
                    <a16:rowId xmlns:a16="http://schemas.microsoft.com/office/drawing/2014/main" val="1354504240"/>
                  </a:ext>
                </a:extLst>
              </a:tr>
              <a:tr h="370840">
                <a:tc>
                  <a:txBody>
                    <a:bodyPr/>
                    <a:lstStyle/>
                    <a:p>
                      <a:r>
                        <a:rPr lang="en-US" sz="2400" dirty="0"/>
                        <a:t>bool, char</a:t>
                      </a:r>
                    </a:p>
                  </a:txBody>
                  <a:tcPr/>
                </a:tc>
                <a:tc>
                  <a:txBody>
                    <a:bodyPr/>
                    <a:lstStyle/>
                    <a:p>
                      <a:r>
                        <a:rPr lang="en-US" sz="2400" dirty="0"/>
                        <a:t>1 byte</a:t>
                      </a:r>
                    </a:p>
                  </a:txBody>
                  <a:tcPr/>
                </a:tc>
                <a:extLst>
                  <a:ext uri="{0D108BD9-81ED-4DB2-BD59-A6C34878D82A}">
                    <a16:rowId xmlns:a16="http://schemas.microsoft.com/office/drawing/2014/main" val="3552748447"/>
                  </a:ext>
                </a:extLst>
              </a:tr>
              <a:tr h="370840">
                <a:tc>
                  <a:txBody>
                    <a:bodyPr/>
                    <a:lstStyle/>
                    <a:p>
                      <a:r>
                        <a:rPr lang="en-US" sz="2400" dirty="0" err="1"/>
                        <a:t>int</a:t>
                      </a:r>
                      <a:r>
                        <a:rPr lang="en-US" sz="2400" dirty="0"/>
                        <a:t>, unsigned </a:t>
                      </a:r>
                      <a:r>
                        <a:rPr lang="en-US" sz="2400" dirty="0" err="1"/>
                        <a:t>int</a:t>
                      </a:r>
                      <a:endParaRPr lang="en-US" sz="2400" dirty="0"/>
                    </a:p>
                  </a:txBody>
                  <a:tcPr/>
                </a:tc>
                <a:tc>
                  <a:txBody>
                    <a:bodyPr/>
                    <a:lstStyle/>
                    <a:p>
                      <a:r>
                        <a:rPr lang="en-US" sz="2400" dirty="0"/>
                        <a:t>4 bytes</a:t>
                      </a:r>
                    </a:p>
                  </a:txBody>
                  <a:tcPr/>
                </a:tc>
                <a:extLst>
                  <a:ext uri="{0D108BD9-81ED-4DB2-BD59-A6C34878D82A}">
                    <a16:rowId xmlns:a16="http://schemas.microsoft.com/office/drawing/2014/main" val="4118177367"/>
                  </a:ext>
                </a:extLst>
              </a:tr>
              <a:tr h="370840">
                <a:tc>
                  <a:txBody>
                    <a:bodyPr/>
                    <a:lstStyle/>
                    <a:p>
                      <a:r>
                        <a:rPr lang="en-US" sz="2400" dirty="0"/>
                        <a:t>double</a:t>
                      </a:r>
                    </a:p>
                  </a:txBody>
                  <a:tcPr/>
                </a:tc>
                <a:tc>
                  <a:txBody>
                    <a:bodyPr/>
                    <a:lstStyle/>
                    <a:p>
                      <a:r>
                        <a:rPr lang="en-US" sz="2400" dirty="0"/>
                        <a:t>8 bytes</a:t>
                      </a:r>
                    </a:p>
                  </a:txBody>
                  <a:tcPr/>
                </a:tc>
                <a:extLst>
                  <a:ext uri="{0D108BD9-81ED-4DB2-BD59-A6C34878D82A}">
                    <a16:rowId xmlns:a16="http://schemas.microsoft.com/office/drawing/2014/main" val="1199315637"/>
                  </a:ext>
                </a:extLst>
              </a:tr>
            </a:tbl>
          </a:graphicData>
        </a:graphic>
      </p:graphicFrame>
    </p:spTree>
    <p:extLst>
      <p:ext uri="{BB962C8B-B14F-4D97-AF65-F5344CB8AC3E}">
        <p14:creationId xmlns:p14="http://schemas.microsoft.com/office/powerpoint/2010/main" val="41874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5366" name="Picture 10" descr="wsu_horizontal_color.png"/>
          <p:cNvPicPr>
            <a:picLocks noChangeAspect="1"/>
          </p:cNvPicPr>
          <p:nvPr/>
        </p:nvPicPr>
        <p:blipFill>
          <a:blip r:embed="rId3" cstate="print"/>
          <a:srcRect/>
          <a:stretch>
            <a:fillRect/>
          </a:stretch>
        </p:blipFill>
        <p:spPr bwMode="auto">
          <a:xfrm>
            <a:off x="9601200" y="6126164"/>
            <a:ext cx="2291149" cy="514865"/>
          </a:xfrm>
          <a:prstGeom prst="rect">
            <a:avLst/>
          </a:prstGeom>
          <a:noFill/>
          <a:ln w="9525">
            <a:noFill/>
            <a:miter lim="800000"/>
            <a:headEnd/>
            <a:tailEnd/>
          </a:ln>
        </p:spPr>
      </p:pic>
      <p:sp>
        <p:nvSpPr>
          <p:cNvPr id="2" name="Rectangle 1"/>
          <p:cNvSpPr/>
          <p:nvPr/>
        </p:nvSpPr>
        <p:spPr>
          <a:xfrm>
            <a:off x="1998663" y="2746307"/>
            <a:ext cx="8229599" cy="923330"/>
          </a:xfrm>
          <a:prstGeom prst="rect">
            <a:avLst/>
          </a:prstGeom>
          <a:noFill/>
        </p:spPr>
        <p:txBody>
          <a:bodyPr wrap="square" lIns="91440" tIns="45720" rIns="91440" bIns="45720">
            <a:spAutoFit/>
          </a:bodyPr>
          <a:lstStyle/>
          <a:p>
            <a:pPr algn="ctr"/>
            <a:r>
              <a:rPr lang="en-US" sz="5400" dirty="0"/>
              <a:t>PROBLEM SOLVING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9610536"/>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70C0"/>
      </a:dk2>
      <a:lt2>
        <a:srgbClr val="EEECE1"/>
      </a:lt2>
      <a:accent1>
        <a:srgbClr val="FEB71A"/>
      </a:accent1>
      <a:accent2>
        <a:srgbClr val="6E81D6"/>
      </a:accent2>
      <a:accent3>
        <a:srgbClr val="705E5F"/>
      </a:accent3>
      <a:accent4>
        <a:srgbClr val="CC823D"/>
      </a:accent4>
      <a:accent5>
        <a:srgbClr val="72A7C0"/>
      </a:accent5>
      <a:accent6>
        <a:srgbClr val="BECC8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1495</Words>
  <Application>Microsoft Office PowerPoint</Application>
  <PresentationFormat>Widescreen</PresentationFormat>
  <Paragraphs>200</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Georgia</vt:lpstr>
      <vt:lpstr>Office Theme</vt:lpstr>
      <vt:lpstr>Chapter 1’s</vt:lpstr>
      <vt:lpstr>Introduction</vt:lpstr>
      <vt:lpstr>Agenda</vt:lpstr>
      <vt:lpstr>PowerPoint Presentation</vt:lpstr>
      <vt:lpstr>Computer Systems</vt:lpstr>
      <vt:lpstr>Computer Systems (cont.)</vt:lpstr>
      <vt:lpstr>Computer Systems (cont.)</vt:lpstr>
      <vt:lpstr>Computer Systems (cont.)</vt:lpstr>
      <vt:lpstr>PowerPoint Presentation</vt:lpstr>
      <vt:lpstr>Problem Solving</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Problem Solving (cont.)</vt:lpstr>
      <vt:lpstr>PowerPoint Presentation</vt:lpstr>
      <vt:lpstr>My First Program</vt:lpstr>
      <vt:lpstr>My First Program</vt:lpstr>
      <vt:lpstr>My First Program</vt:lpstr>
      <vt:lpstr>My First Program (cont.)</vt:lpstr>
      <vt:lpstr>My First Program (cont.)</vt:lpstr>
      <vt:lpstr>PowerPoint Presentation</vt:lpstr>
      <vt:lpstr>Testing &amp; Debugging</vt:lpstr>
      <vt:lpstr>Testing &amp; Debugging (cont.)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Presentation Tree</dc:creator>
  <cp:lastModifiedBy>Sweeney, Adam</cp:lastModifiedBy>
  <cp:revision>37</cp:revision>
  <dcterms:created xsi:type="dcterms:W3CDTF">2009-12-04T23:34:43Z</dcterms:created>
  <dcterms:modified xsi:type="dcterms:W3CDTF">2017-08-02T18:27:56Z</dcterms:modified>
</cp:coreProperties>
</file>