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9" r:id="rId2"/>
    <p:sldId id="258" r:id="rId3"/>
    <p:sldId id="271" r:id="rId4"/>
    <p:sldId id="268" r:id="rId5"/>
    <p:sldId id="273" r:id="rId6"/>
    <p:sldId id="272" r:id="rId7"/>
    <p:sldId id="290" r:id="rId8"/>
    <p:sldId id="289" r:id="rId9"/>
    <p:sldId id="287" r:id="rId10"/>
    <p:sldId id="288" r:id="rId11"/>
    <p:sldId id="291" r:id="rId12"/>
    <p:sldId id="283" r:id="rId13"/>
    <p:sldId id="292" r:id="rId14"/>
    <p:sldId id="293" r:id="rId15"/>
    <p:sldId id="294" r:id="rId16"/>
    <p:sldId id="295" r:id="rId17"/>
    <p:sldId id="296" r:id="rId18"/>
    <p:sldId id="297" r:id="rId19"/>
    <p:sldId id="284" r:id="rId20"/>
    <p:sldId id="298" r:id="rId21"/>
    <p:sldId id="299" r:id="rId22"/>
    <p:sldId id="300" r:id="rId23"/>
    <p:sldId id="301" r:id="rId24"/>
    <p:sldId id="307" r:id="rId25"/>
    <p:sldId id="302" r:id="rId26"/>
    <p:sldId id="303" r:id="rId27"/>
    <p:sldId id="308" r:id="rId28"/>
    <p:sldId id="304" r:id="rId29"/>
    <p:sldId id="309" r:id="rId30"/>
    <p:sldId id="305" r:id="rId31"/>
    <p:sldId id="306" r:id="rId3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1D6"/>
    <a:srgbClr val="FEB71A"/>
    <a:srgbClr val="72A7C0"/>
    <a:srgbClr val="705E5F"/>
    <a:srgbClr val="CC8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howGuides="1">
      <p:cViewPr varScale="1">
        <p:scale>
          <a:sx n="108" d="100"/>
          <a:sy n="108" d="100"/>
        </p:scale>
        <p:origin x="67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7BB25-EA28-458C-9BEB-E185ECB03206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60F1-D9D7-452D-8F51-4FED64DC9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8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406776"/>
            <a:ext cx="109728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534400" cy="17526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4F0F3-24E1-4FEA-9150-3ED778817A4D}" type="datetimeFigureOut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83" y="274639"/>
            <a:ext cx="11333316" cy="8462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83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44BC7-56F9-4E43-ADAF-DDFD7D739370}" type="datetimeFigureOut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F66FE96-7082-4275-8480-8E137B342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BC88B-1D0C-43DE-B958-659244EAF7DF}" type="datetimeFigureOut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F8F53CE-C738-412C-BB10-594FF92FA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2192A-E72E-4314-BE6A-1F0A319E599B}" type="datetimeFigureOut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29FE80B-D460-4A0B-ABF9-C8BCEBDFD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0A440-C240-4BC4-A0FF-554628E557D7}" type="datetimeFigureOut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4EC7972-CB53-45A8-AF6F-23D870EDF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203200" y="6432550"/>
            <a:ext cx="1117600" cy="50165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2073121-80F2-4A27-A972-3FCE9B2C70D8}" type="slidenum">
              <a:rPr lang="en-US"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2968" y="274639"/>
            <a:ext cx="11332633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96800" y="63246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34C992-68AD-4F2E-8AAE-90B6BB4DC0D4}" type="datetimeFigureOut">
              <a:rPr lang="en-US"/>
              <a:pPr>
                <a:defRPr/>
              </a:pPr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fontAlgn="base">
        <a:lnSpc>
          <a:spcPct val="90000"/>
        </a:lnSpc>
        <a:spcBef>
          <a:spcPts val="600"/>
        </a:spcBef>
        <a:spcAft>
          <a:spcPts val="600"/>
        </a:spcAft>
        <a:buClr>
          <a:srgbClr val="FFC000"/>
        </a:buClr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lnSpc>
          <a:spcPct val="90000"/>
        </a:lnSpc>
        <a:spcBef>
          <a:spcPts val="400"/>
        </a:spcBef>
        <a:spcAft>
          <a:spcPts val="400"/>
        </a:spcAft>
        <a:buClr>
          <a:srgbClr val="FFC0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2pPr>
      <a:lvl3pPr marL="1143000" indent="-228600" algn="l" rtl="0" fontAlgn="base">
        <a:lnSpc>
          <a:spcPct val="90000"/>
        </a:lnSpc>
        <a:spcBef>
          <a:spcPts val="350"/>
        </a:spcBef>
        <a:spcAft>
          <a:spcPts val="350"/>
        </a:spcAft>
        <a:buClr>
          <a:srgbClr val="FFC000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2057400" y="2895600"/>
            <a:ext cx="8534400" cy="762001"/>
          </a:xfrm>
        </p:spPr>
        <p:txBody>
          <a:bodyPr/>
          <a:lstStyle/>
          <a:p>
            <a:pPr algn="ctr"/>
            <a:r>
              <a:rPr lang="en-US" dirty="0"/>
              <a:t>Some C++ Basics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3124200" y="4648200"/>
            <a:ext cx="5562600" cy="1752600"/>
          </a:xfrm>
        </p:spPr>
        <p:txBody>
          <a:bodyPr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Adam Sweeney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Engineering Educator, EECS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Fall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Variables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Variable types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Integer 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Arial" charset="0"/>
                <a:sym typeface="Wingdings" panose="05000000000000000000" pitchFamily="2" charset="2"/>
              </a:rPr>
              <a:t>int</a:t>
            </a:r>
            <a:endParaRPr lang="en-US" dirty="0">
              <a:latin typeface="Arial" charset="0"/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sym typeface="Wingdings" panose="05000000000000000000" pitchFamily="2" charset="2"/>
              </a:rPr>
              <a:t>Natural numbers (…, -2, -1, 0, 1, 2, …)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  <a:sym typeface="Wingdings" panose="05000000000000000000" pitchFamily="2" charset="2"/>
              </a:rPr>
              <a:t>Double-precision floating point  double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sym typeface="Wingdings" panose="05000000000000000000" pitchFamily="2" charset="2"/>
              </a:rPr>
              <a:t>Accurate up to ~15 decimal places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  <a:sym typeface="Wingdings" panose="05000000000000000000" pitchFamily="2" charset="2"/>
              </a:rPr>
              <a:t>Character  char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sym typeface="Wingdings" panose="05000000000000000000" pitchFamily="2" charset="2"/>
              </a:rPr>
              <a:t>Single characters only, must always use single quotes to denote character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  <a:sym typeface="Wingdings" panose="05000000000000000000" pitchFamily="2" charset="2"/>
              </a:rPr>
              <a:t>E.g., char </a:t>
            </a:r>
            <a:r>
              <a:rPr lang="en-US" dirty="0" err="1">
                <a:latin typeface="Arial" charset="0"/>
                <a:sym typeface="Wingdings" panose="05000000000000000000" pitchFamily="2" charset="2"/>
              </a:rPr>
              <a:t>boxType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 = ‘c’;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  <a:sym typeface="Wingdings" panose="05000000000000000000" pitchFamily="2" charset="2"/>
              </a:rPr>
              <a:t>Also interpre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ted as small integers (see ASCII Table)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  <a:sym typeface="Wingdings" panose="05000000000000000000" pitchFamily="2" charset="2"/>
              </a:rPr>
              <a:t>E.g., ‘A’ =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= 65, ‘a’ == 97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264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Variables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Variable types (cont.)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Boolean 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 bool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  <a:sym typeface="Wingdings" panose="05000000000000000000" pitchFamily="2" charset="2"/>
              </a:rPr>
              <a:t>Only holds one of two values: 1 or 0 (TRUE or FALSE)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sym typeface="Wingdings" panose="05000000000000000000" pitchFamily="2" charset="2"/>
              </a:rPr>
              <a:t>Strings  string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  <a:sym typeface="Wingdings" panose="05000000000000000000" pitchFamily="2" charset="2"/>
              </a:rPr>
              <a:t>Not a na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tive data type of C++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  <a:sym typeface="Wingdings" panose="05000000000000000000" pitchFamily="2" charset="2"/>
              </a:rPr>
              <a:t>Implemented as a class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sym typeface="Wingdings" panose="05000000000000000000" pitchFamily="2" charset="2"/>
              </a:rPr>
              <a:t>Will be discussed in more detail later in the semester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927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F3CF41-35CE-4DE4-905F-00CC5A799DBC}"/>
              </a:ext>
            </a:extLst>
          </p:cNvPr>
          <p:cNvSpPr/>
          <p:nvPr/>
        </p:nvSpPr>
        <p:spPr>
          <a:xfrm>
            <a:off x="1863726" y="3401517"/>
            <a:ext cx="82295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</a:t>
            </a:r>
          </a:p>
        </p:txBody>
      </p:sp>
    </p:spTree>
    <p:extLst>
      <p:ext uri="{BB962C8B-B14F-4D97-AF65-F5344CB8AC3E}">
        <p14:creationId xmlns:p14="http://schemas.microsoft.com/office/powerpoint/2010/main" val="17856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Input &amp; Output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Input and output are carried to and from the program in streams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For now,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Input stream will be from the keyboard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Output stream will go to the screen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5919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Input &amp; Output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Output with </a:t>
            </a:r>
            <a:r>
              <a:rPr lang="en-US" dirty="0" err="1">
                <a:latin typeface="Arial" charset="0"/>
                <a:cs typeface="Arial" charset="0"/>
              </a:rPr>
              <a:t>cout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Consider this code snippet: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The output would look like “5 candy bars” without the quotes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The statement outputs two items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Value of the variable </a:t>
            </a:r>
            <a:r>
              <a:rPr lang="en-US" dirty="0" err="1">
                <a:latin typeface="Arial" charset="0"/>
              </a:rPr>
              <a:t>numberOfBars</a:t>
            </a:r>
            <a:endParaRPr lang="en-US" dirty="0">
              <a:latin typeface="Arial" charset="0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A string that starts with a space and ends </a:t>
            </a:r>
            <a:r>
              <a:rPr lang="en-US" dirty="0">
                <a:latin typeface="Arial" charset="0"/>
              </a:rPr>
              <a:t>with a new line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Strings are al</a:t>
            </a:r>
            <a:r>
              <a:rPr lang="en-US" dirty="0">
                <a:latin typeface="Arial" charset="0"/>
              </a:rPr>
              <a:t>ways encapsulated inside double quotes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&lt;&lt; is the insertion operator</a:t>
            </a:r>
            <a:endParaRPr lang="en-US" dirty="0">
              <a:latin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5EF48F-F189-4C5B-B322-8759B232E59C}"/>
              </a:ext>
            </a:extLst>
          </p:cNvPr>
          <p:cNvSpPr txBox="1"/>
          <p:nvPr/>
        </p:nvSpPr>
        <p:spPr>
          <a:xfrm>
            <a:off x="2826546" y="2667000"/>
            <a:ext cx="56594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numberOfBars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numberOfBars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 candy bars\n”;</a:t>
            </a:r>
          </a:p>
        </p:txBody>
      </p:sp>
    </p:spTree>
    <p:extLst>
      <p:ext uri="{BB962C8B-B14F-4D97-AF65-F5344CB8AC3E}">
        <p14:creationId xmlns:p14="http://schemas.microsoft.com/office/powerpoint/2010/main" val="424978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Input &amp; Output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Special characters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 err="1">
                <a:latin typeface="Arial" charset="0"/>
              </a:rPr>
              <a:t>cout</a:t>
            </a:r>
            <a:r>
              <a:rPr lang="en-US" dirty="0">
                <a:latin typeface="Arial" charset="0"/>
              </a:rPr>
              <a:t> interprets certain strings as special characters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Typically start with a backslash, \, also known as an escape character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These are to be used inside a string (between quotation marks)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C325EC-45F1-49A1-9AB7-6028EDD95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84748"/>
              </p:ext>
            </p:extLst>
          </p:nvPr>
        </p:nvGraphicFramePr>
        <p:xfrm>
          <a:off x="4187825" y="3429000"/>
          <a:ext cx="3581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76441483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7427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Special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Interpreted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26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6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 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91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Backslash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1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35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209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Input &amp; Output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Other possibilities with </a:t>
            </a:r>
            <a:r>
              <a:rPr lang="en-US" dirty="0" err="1">
                <a:latin typeface="Arial" charset="0"/>
                <a:cs typeface="Arial" charset="0"/>
              </a:rPr>
              <a:t>cout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Arithmetic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Return values of functions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D884EC-10BA-4D89-8289-06293AF6509F}"/>
              </a:ext>
            </a:extLst>
          </p:cNvPr>
          <p:cNvSpPr txBox="1"/>
          <p:nvPr/>
        </p:nvSpPr>
        <p:spPr>
          <a:xfrm>
            <a:off x="3082925" y="2590800"/>
            <a:ext cx="5791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“Total cost: $” &lt;&lt; (price + tax);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F472A2-9F95-4830-86AD-CBB438562BCC}"/>
              </a:ext>
            </a:extLst>
          </p:cNvPr>
          <p:cNvSpPr txBox="1"/>
          <p:nvPr/>
        </p:nvSpPr>
        <p:spPr>
          <a:xfrm>
            <a:off x="2930525" y="3863182"/>
            <a:ext cx="6096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“Total cost: $“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getTotal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(price);</a:t>
            </a:r>
          </a:p>
        </p:txBody>
      </p:sp>
    </p:spTree>
    <p:extLst>
      <p:ext uri="{BB962C8B-B14F-4D97-AF65-F5344CB8AC3E}">
        <p14:creationId xmlns:p14="http://schemas.microsoft.com/office/powerpoint/2010/main" val="113328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Input &amp; Output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Input with </a:t>
            </a:r>
            <a:r>
              <a:rPr lang="en-US" dirty="0" err="1">
                <a:latin typeface="Arial" charset="0"/>
                <a:cs typeface="Arial" charset="0"/>
              </a:rPr>
              <a:t>cin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Note that the insertion operator is pointing in the opposite direction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 err="1">
                <a:latin typeface="Arial" charset="0"/>
              </a:rPr>
              <a:t>cin</a:t>
            </a:r>
            <a:r>
              <a:rPr lang="en-US" dirty="0">
                <a:latin typeface="Arial" charset="0"/>
              </a:rPr>
              <a:t> reads until it encounters whitespace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This can cause issues if you do not account for it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This will be discussed later with strings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8FBA8A-4818-4C51-96E4-9889E8524B1D}"/>
              </a:ext>
            </a:extLst>
          </p:cNvPr>
          <p:cNvSpPr txBox="1"/>
          <p:nvPr/>
        </p:nvSpPr>
        <p:spPr>
          <a:xfrm>
            <a:off x="3713164" y="2133600"/>
            <a:ext cx="3886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“Enter a number: “;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68298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Input &amp; Output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Formatting output demo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3747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 txBox="1">
            <a:spLocks/>
          </p:cNvSpPr>
          <p:nvPr/>
        </p:nvSpPr>
        <p:spPr>
          <a:xfrm>
            <a:off x="1676400" y="6432550"/>
            <a:ext cx="838200" cy="50165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5FBA917-D642-4A61-82CD-F64B4F61E137}" type="slidenum">
              <a:rPr lang="en-US"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F3CF41-35CE-4DE4-905F-00CC5A799DBC}"/>
              </a:ext>
            </a:extLst>
          </p:cNvPr>
          <p:cNvSpPr/>
          <p:nvPr/>
        </p:nvSpPr>
        <p:spPr>
          <a:xfrm>
            <a:off x="1981200" y="2967335"/>
            <a:ext cx="82295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412495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863726" y="1905000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Before we can write code, we need to cover the basics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Chapter 2 of textbook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Variables cover programs storing data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 err="1">
                <a:latin typeface="Arial" charset="0"/>
                <a:cs typeface="Arial" charset="0"/>
              </a:rPr>
              <a:t>Input/Output</a:t>
            </a:r>
            <a:r>
              <a:rPr lang="en-US" dirty="0">
                <a:latin typeface="Arial" charset="0"/>
                <a:cs typeface="Arial" charset="0"/>
              </a:rPr>
              <a:t> (I/O) covers programs taking in and giving out information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Useful programs will manipulate data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These manipulations are called expressions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Three main classes of expressions covered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Arithmetic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Comparative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Logical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8492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Expressions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Arithmetic expressions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The same order of operations you are familiar with is used in C++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Usually better to qualify with parentheses anyway</a:t>
            </a:r>
            <a:endParaRPr lang="en-US" dirty="0">
              <a:latin typeface="Arial" charset="0"/>
              <a:cs typeface="Arial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11CA94-34DD-4F18-8C1E-03F0DBB7D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1427"/>
              </p:ext>
            </p:extLst>
          </p:nvPr>
        </p:nvGraphicFramePr>
        <p:xfrm>
          <a:off x="4116387" y="2209800"/>
          <a:ext cx="37242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9797245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281322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8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6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83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0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84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 after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0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163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Expressions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Arithmetic expressions (cont.)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Integer division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20</a:t>
            </a:r>
            <a:r>
              <a:rPr lang="en-US" dirty="0">
                <a:latin typeface="Arial" charset="0"/>
                <a:cs typeface="Arial" charset="0"/>
              </a:rPr>
              <a:t> / 7 = 2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6 / 2 = 3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Double division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20.0 / 7.0 = 2.85714…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6.0 / 2.0 = 3.0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What can we observe?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2287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Expressions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Comparative expressions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Arithmetic expressions deal with manipulation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Comparative</a:t>
            </a:r>
            <a:r>
              <a:rPr lang="en-US" dirty="0">
                <a:latin typeface="Arial" charset="0"/>
              </a:rPr>
              <a:t> expressions deal with comparison (!)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Are two </a:t>
            </a:r>
            <a:r>
              <a:rPr lang="en-US" dirty="0">
                <a:latin typeface="Arial" charset="0"/>
              </a:rPr>
              <a:t>values the same?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Is one value larger than another?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89C04B-64D1-4005-AF2F-CD5D61BCA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31818"/>
              </p:ext>
            </p:extLst>
          </p:nvPr>
        </p:nvGraphicFramePr>
        <p:xfrm>
          <a:off x="4149725" y="3733800"/>
          <a:ext cx="3657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22867452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92077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Comparison 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57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87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Non-equality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48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0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42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8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67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129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Expressions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Comparative expressions (cont.)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Evaluate to 1 or 0 (TRUE or FALSE)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Often used in flow control of a program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E.g., a program that executes one formula or another depending on the size of a given parameter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2688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Expressions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Logical expressions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When many conditions need to be considered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Maybe both need to be satisfied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Maybe both need to be checked, but only one needs to be satisfied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Also often used in program flow control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FD9AB1-B7DD-444D-B0FC-8AFD90963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851711"/>
              </p:ext>
            </p:extLst>
          </p:nvPr>
        </p:nvGraphicFramePr>
        <p:xfrm>
          <a:off x="4878387" y="3581400"/>
          <a:ext cx="22002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67029532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49299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53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5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&amp;&amp;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9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||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89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065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Expressions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Fun with expressions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What does this evaluate to?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7583B0-A2F6-4984-AA7E-4C26813CADB0}"/>
              </a:ext>
            </a:extLst>
          </p:cNvPr>
          <p:cNvSpPr txBox="1"/>
          <p:nvPr/>
        </p:nvSpPr>
        <p:spPr>
          <a:xfrm>
            <a:off x="492125" y="2590800"/>
            <a:ext cx="10972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((((20 / 7) &gt; 3) &amp;&amp; (100 &gt;= 66)) || 1) &amp;&amp; (((52 % 8) &lt;= 4) || (4 + 2 / 7 – 3 * 6 &gt; 0)) </a:t>
            </a:r>
          </a:p>
        </p:txBody>
      </p:sp>
    </p:spTree>
    <p:extLst>
      <p:ext uri="{BB962C8B-B14F-4D97-AF65-F5344CB8AC3E}">
        <p14:creationId xmlns:p14="http://schemas.microsoft.com/office/powerpoint/2010/main" val="1887925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Expressions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Fun with expressions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What does this evaluate to?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TRUE, or 1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7583B0-A2F6-4984-AA7E-4C26813CADB0}"/>
              </a:ext>
            </a:extLst>
          </p:cNvPr>
          <p:cNvSpPr txBox="1"/>
          <p:nvPr/>
        </p:nvSpPr>
        <p:spPr>
          <a:xfrm>
            <a:off x="492125" y="2590800"/>
            <a:ext cx="10972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((((20 / 7) &gt; 3) &amp;&amp; (100 &gt;= 66)) || 1) &amp;&amp; (((52 % 8) &lt;= 4) || (4 + 2 / 7 – 3 * 6 &gt; 0))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48780-519A-4F91-9674-C95ADBE4E88E}"/>
              </a:ext>
            </a:extLst>
          </p:cNvPr>
          <p:cNvSpPr txBox="1"/>
          <p:nvPr/>
        </p:nvSpPr>
        <p:spPr>
          <a:xfrm>
            <a:off x="3654425" y="4173816"/>
            <a:ext cx="400367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BLAH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|| 1) &amp;&amp; 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||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BLAH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72A0B-583D-41FE-AE0D-CAC8F2FD1291}"/>
              </a:ext>
            </a:extLst>
          </p:cNvPr>
          <p:cNvSpPr txBox="1"/>
          <p:nvPr/>
        </p:nvSpPr>
        <p:spPr>
          <a:xfrm>
            <a:off x="4778375" y="5022573"/>
            <a:ext cx="175577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&amp;&amp;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091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Expressions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Expressions are one thing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How do we save results of expressions?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1015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Expressions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Expressions are one thing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How do we save results of expressions?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Assignment allows us to save the results of expressions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Assignment is carried out with the = operator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Assignment evaluates the right side, and places the result on the left side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WARNING:</a:t>
            </a:r>
            <a:r>
              <a:rPr lang="en-US" dirty="0">
                <a:latin typeface="Arial" charset="0"/>
                <a:cs typeface="Arial" charset="0"/>
              </a:rPr>
              <a:t> Do not confuse = with ==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= assigns values; e.g.,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x = 5 assigns the value 5 to the variable x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== compares two values to see if they are equal; x == 5 checks to see if the variable x is equal to 5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637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Variables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Input &amp; Output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Expressions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5429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Expressions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It is very common for assignment expressions to use the variable being assigned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A counter that increases or decreases its own value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x + 1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There are special operators for this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Assume </a:t>
            </a:r>
            <a:r>
              <a:rPr lang="en-US" dirty="0" err="1">
                <a:latin typeface="Arial" charset="0"/>
                <a:cs typeface="Arial" charset="0"/>
              </a:rPr>
              <a:t>int</a:t>
            </a:r>
            <a:r>
              <a:rPr lang="en-US" dirty="0">
                <a:latin typeface="Arial" charset="0"/>
                <a:cs typeface="Arial" charset="0"/>
              </a:rPr>
              <a:t> x = 10 in table examples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519857-65E7-4B06-BF48-7CB8B0661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44311"/>
              </p:ext>
            </p:extLst>
          </p:nvPr>
        </p:nvGraphicFramePr>
        <p:xfrm>
          <a:off x="4148137" y="4100239"/>
          <a:ext cx="36540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863">
                  <a:extLst>
                    <a:ext uri="{9D8B030D-6E8A-4147-A177-3AD203B41FA5}">
                      <a16:colId xmlns:a16="http://schemas.microsoft.com/office/drawing/2014/main" val="288534364"/>
                    </a:ext>
                  </a:extLst>
                </a:gridCol>
                <a:gridCol w="2468176">
                  <a:extLst>
                    <a:ext uri="{9D8B030D-6E8A-4147-A177-3AD203B41FA5}">
                      <a16:colId xmlns:a16="http://schemas.microsoft.com/office/drawing/2014/main" val="106516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5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+= 2 (x = x + 2; x =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89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-= 2 (x = x – 2; x = 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5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*= 3 ( x = x * 3; x = 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2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/= 7 (x = x / 7; x =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26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%= 7 (x = x % 7; x =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24744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D97B-D4F5-4678-B828-D89B3BCE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* This table only shows some 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1848148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Expressions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Addition or subtraction of 1 is extremely common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Even shorter method can be used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Assume </a:t>
            </a:r>
            <a:r>
              <a:rPr lang="en-US" dirty="0" err="1">
                <a:latin typeface="Arial" charset="0"/>
                <a:cs typeface="Arial" charset="0"/>
              </a:rPr>
              <a:t>int</a:t>
            </a:r>
            <a:r>
              <a:rPr lang="en-US" dirty="0">
                <a:latin typeface="Arial" charset="0"/>
                <a:cs typeface="Arial" charset="0"/>
              </a:rPr>
              <a:t> x = 0;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x++;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Same as x += 1 and x = x + 1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x</a:t>
            </a:r>
            <a:r>
              <a:rPr lang="en-US" dirty="0">
                <a:latin typeface="Arial" charset="0"/>
                <a:cs typeface="Arial" charset="0"/>
              </a:rPr>
              <a:t>--;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Same as x -= 1 and x = x - 1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457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F3CF41-35CE-4DE4-905F-00CC5A799DBC}"/>
              </a:ext>
            </a:extLst>
          </p:cNvPr>
          <p:cNvSpPr/>
          <p:nvPr/>
        </p:nvSpPr>
        <p:spPr>
          <a:xfrm>
            <a:off x="1863726" y="3401517"/>
            <a:ext cx="82295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Programs manipulate data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Variables are a program’s way of naming and storing this data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Data stored in a variable is called the value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Ex. If x = 5, the value of x is 5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Variables </a:t>
            </a:r>
            <a:r>
              <a:rPr lang="en-US" u="sng" dirty="0">
                <a:latin typeface="Arial" charset="0"/>
                <a:cs typeface="Arial" charset="0"/>
              </a:rPr>
              <a:t>ALWAYS</a:t>
            </a:r>
            <a:r>
              <a:rPr lang="en-US" dirty="0">
                <a:latin typeface="Arial" charset="0"/>
                <a:cs typeface="Arial" charset="0"/>
              </a:rPr>
              <a:t> have a value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Variables are stored in memory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We don’t access variables by memory address, but by the variable name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358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Variables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How can we name variables?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016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Variables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How can we name variables?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Must start with letter or _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Remaining characters must be letters, numbers, or _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How </a:t>
            </a:r>
            <a:r>
              <a:rPr lang="en-US" i="1" u="sng" dirty="0">
                <a:latin typeface="Arial" charset="0"/>
                <a:cs typeface="Arial" charset="0"/>
              </a:rPr>
              <a:t>should</a:t>
            </a:r>
            <a:r>
              <a:rPr lang="en-US" dirty="0">
                <a:latin typeface="Arial" charset="0"/>
                <a:cs typeface="Arial" charset="0"/>
              </a:rPr>
              <a:t> we name variables?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549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Variables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How can we name variables?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Must start with letter or _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Remaining characters must be letters, numbers, or _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How </a:t>
            </a:r>
            <a:r>
              <a:rPr lang="en-US" i="1" u="sng" dirty="0">
                <a:latin typeface="Arial" charset="0"/>
                <a:cs typeface="Arial" charset="0"/>
              </a:rPr>
              <a:t>should</a:t>
            </a:r>
            <a:r>
              <a:rPr lang="en-US" dirty="0">
                <a:latin typeface="Arial" charset="0"/>
                <a:cs typeface="Arial" charset="0"/>
              </a:rPr>
              <a:t> we name variables?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Use a consistent naming scheme (e.g., camelCase)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Be descriptive and succin</a:t>
            </a:r>
            <a:r>
              <a:rPr lang="en-US" dirty="0">
                <a:latin typeface="Arial" charset="0"/>
              </a:rPr>
              <a:t>ct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Ideal for variable</a:t>
            </a:r>
            <a:r>
              <a:rPr lang="en-US" dirty="0">
                <a:latin typeface="Arial" charset="0"/>
              </a:rPr>
              <a:t>s in this course to start with a lower case letter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Structures, Classes start with upper case letters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Helps r</a:t>
            </a:r>
            <a:r>
              <a:rPr lang="en-US" dirty="0">
                <a:latin typeface="Arial" charset="0"/>
              </a:rPr>
              <a:t>eadability in later courses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044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63727" y="274639"/>
            <a:ext cx="7585074" cy="846137"/>
          </a:xfrm>
        </p:spPr>
        <p:txBody>
          <a:bodyPr/>
          <a:lstStyle/>
          <a:p>
            <a:r>
              <a:rPr lang="en-US" dirty="0"/>
              <a:t>Variables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63725" y="1600201"/>
            <a:ext cx="8229600" cy="45259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C++ is case-sensitive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account, ACCOUNT, Account, </a:t>
            </a:r>
            <a:r>
              <a:rPr lang="en-US" dirty="0" err="1">
                <a:latin typeface="Arial" charset="0"/>
              </a:rPr>
              <a:t>AcCoUnT</a:t>
            </a:r>
            <a:r>
              <a:rPr lang="en-US" dirty="0">
                <a:latin typeface="Arial" charset="0"/>
              </a:rPr>
              <a:t> are all different names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Variable declaration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Before a variable can be used, it must be declared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  <a:cs typeface="Arial" charset="0"/>
              </a:rPr>
              <a:t>Declaration is done a specific way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&lt;</a:t>
            </a:r>
            <a:r>
              <a:rPr lang="en-US" i="1" dirty="0">
                <a:latin typeface="Arial" charset="0"/>
              </a:rPr>
              <a:t>TYPE</a:t>
            </a:r>
            <a:r>
              <a:rPr lang="en-US" dirty="0">
                <a:latin typeface="Arial" charset="0"/>
              </a:rPr>
              <a:t>&gt; &lt;</a:t>
            </a:r>
            <a:r>
              <a:rPr lang="en-US" i="1" dirty="0">
                <a:latin typeface="Arial" charset="0"/>
              </a:rPr>
              <a:t>NAME</a:t>
            </a:r>
            <a:r>
              <a:rPr lang="en-US" dirty="0">
                <a:latin typeface="Arial" charset="0"/>
              </a:rPr>
              <a:t>&gt; [= </a:t>
            </a:r>
            <a:r>
              <a:rPr lang="en-US" i="1" dirty="0">
                <a:latin typeface="Arial" charset="0"/>
              </a:rPr>
              <a:t>INITIAL VALUE</a:t>
            </a:r>
            <a:r>
              <a:rPr lang="en-US" dirty="0">
                <a:latin typeface="Arial" charset="0"/>
              </a:rPr>
              <a:t>];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Some examples: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numBoxes</a:t>
            </a:r>
            <a:r>
              <a:rPr lang="en-US" dirty="0">
                <a:latin typeface="Arial" charset="0"/>
              </a:rPr>
              <a:t>;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 err="1">
                <a:latin typeface="Arial" charset="0"/>
              </a:rPr>
              <a:t>i</a:t>
            </a:r>
            <a:r>
              <a:rPr lang="en-US" dirty="0" err="1">
                <a:latin typeface="Arial" charset="0"/>
                <a:cs typeface="Arial" charset="0"/>
              </a:rPr>
              <a:t>nt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numBoxes</a:t>
            </a:r>
            <a:r>
              <a:rPr lang="en-US" dirty="0">
                <a:latin typeface="Arial" charset="0"/>
                <a:cs typeface="Arial" charset="0"/>
              </a:rPr>
              <a:t> = 0;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○"/>
            </a:pPr>
            <a:r>
              <a:rPr lang="en-US" dirty="0">
                <a:latin typeface="Arial" charset="0"/>
              </a:rPr>
              <a:t>double </a:t>
            </a:r>
            <a:r>
              <a:rPr lang="en-US" dirty="0" err="1">
                <a:latin typeface="Arial" charset="0"/>
              </a:rPr>
              <a:t>meanBoxes</a:t>
            </a:r>
            <a:r>
              <a:rPr lang="en-US" dirty="0">
                <a:latin typeface="Arial" charset="0"/>
              </a:rPr>
              <a:t>;</a:t>
            </a:r>
          </a:p>
        </p:txBody>
      </p:sp>
      <p:pic>
        <p:nvPicPr>
          <p:cNvPr id="15366" name="Picture 10" descr="wsu_horizontal_colo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6126164"/>
            <a:ext cx="2291149" cy="5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092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70C0"/>
      </a:dk2>
      <a:lt2>
        <a:srgbClr val="EEECE1"/>
      </a:lt2>
      <a:accent1>
        <a:srgbClr val="FEB71A"/>
      </a:accent1>
      <a:accent2>
        <a:srgbClr val="6E81D6"/>
      </a:accent2>
      <a:accent3>
        <a:srgbClr val="705E5F"/>
      </a:accent3>
      <a:accent4>
        <a:srgbClr val="CC823D"/>
      </a:accent4>
      <a:accent5>
        <a:srgbClr val="72A7C0"/>
      </a:accent5>
      <a:accent6>
        <a:srgbClr val="BECC8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1396</Words>
  <Application>Microsoft Office PowerPoint</Application>
  <PresentationFormat>Widescreen</PresentationFormat>
  <Paragraphs>265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Georgia</vt:lpstr>
      <vt:lpstr>Wingdings</vt:lpstr>
      <vt:lpstr>Office Theme</vt:lpstr>
      <vt:lpstr>Some C++ Basics</vt:lpstr>
      <vt:lpstr>Introduction</vt:lpstr>
      <vt:lpstr>Agenda</vt:lpstr>
      <vt:lpstr>PowerPoint Presentation</vt:lpstr>
      <vt:lpstr>Variables</vt:lpstr>
      <vt:lpstr>Variables (cont.)</vt:lpstr>
      <vt:lpstr>Variables (cont.)</vt:lpstr>
      <vt:lpstr>Variables (cont.)</vt:lpstr>
      <vt:lpstr>Variables (cont.)</vt:lpstr>
      <vt:lpstr>Variables (cont.)</vt:lpstr>
      <vt:lpstr>Variables (cont.)</vt:lpstr>
      <vt:lpstr>PowerPoint Presentation</vt:lpstr>
      <vt:lpstr>Input &amp; Output</vt:lpstr>
      <vt:lpstr>Input &amp; Output (cont.)</vt:lpstr>
      <vt:lpstr>Input &amp; Output (cont.)</vt:lpstr>
      <vt:lpstr>Input &amp; Output (cont.)</vt:lpstr>
      <vt:lpstr>Input &amp; Output (cont.)</vt:lpstr>
      <vt:lpstr>Input &amp; Output (cont.)</vt:lpstr>
      <vt:lpstr>PowerPoint Presentation</vt:lpstr>
      <vt:lpstr>Expressions</vt:lpstr>
      <vt:lpstr>Expressions (cont.)</vt:lpstr>
      <vt:lpstr>Expressions (cont.)</vt:lpstr>
      <vt:lpstr>Expressions (cont.)</vt:lpstr>
      <vt:lpstr>Expressions (cont.)</vt:lpstr>
      <vt:lpstr>Expressions (cont.)</vt:lpstr>
      <vt:lpstr>Expressions (cont.)</vt:lpstr>
      <vt:lpstr>Expressions (cont.)</vt:lpstr>
      <vt:lpstr>Expressions (cont.)</vt:lpstr>
      <vt:lpstr>Expressions (cont.)</vt:lpstr>
      <vt:lpstr>Expressions (cont.)</vt:lpstr>
      <vt:lpstr>Expressions (cont.)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Presentation Tree</dc:creator>
  <cp:lastModifiedBy>Adam Sweeney</cp:lastModifiedBy>
  <cp:revision>41</cp:revision>
  <dcterms:created xsi:type="dcterms:W3CDTF">2009-12-04T23:34:43Z</dcterms:created>
  <dcterms:modified xsi:type="dcterms:W3CDTF">2017-08-09T14:53:11Z</dcterms:modified>
</cp:coreProperties>
</file>