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48"/>
  </p:notesMasterIdLst>
  <p:sldIdLst>
    <p:sldId id="256" r:id="rId3"/>
    <p:sldId id="389" r:id="rId4"/>
    <p:sldId id="495" r:id="rId5"/>
    <p:sldId id="458" r:id="rId6"/>
    <p:sldId id="459" r:id="rId7"/>
    <p:sldId id="489" r:id="rId8"/>
    <p:sldId id="498" r:id="rId9"/>
    <p:sldId id="453" r:id="rId10"/>
    <p:sldId id="469" r:id="rId11"/>
    <p:sldId id="487" r:id="rId12"/>
    <p:sldId id="488" r:id="rId13"/>
    <p:sldId id="468" r:id="rId14"/>
    <p:sldId id="262" r:id="rId15"/>
    <p:sldId id="460" r:id="rId16"/>
    <p:sldId id="461" r:id="rId17"/>
    <p:sldId id="462" r:id="rId18"/>
    <p:sldId id="463" r:id="rId19"/>
    <p:sldId id="473" r:id="rId20"/>
    <p:sldId id="474" r:id="rId21"/>
    <p:sldId id="475" r:id="rId22"/>
    <p:sldId id="477" r:id="rId23"/>
    <p:sldId id="476" r:id="rId24"/>
    <p:sldId id="465" r:id="rId25"/>
    <p:sldId id="472" r:id="rId26"/>
    <p:sldId id="470" r:id="rId27"/>
    <p:sldId id="471" r:id="rId28"/>
    <p:sldId id="466" r:id="rId29"/>
    <p:sldId id="478" r:id="rId30"/>
    <p:sldId id="467" r:id="rId31"/>
    <p:sldId id="456" r:id="rId32"/>
    <p:sldId id="479" r:id="rId33"/>
    <p:sldId id="480" r:id="rId34"/>
    <p:sldId id="481" r:id="rId35"/>
    <p:sldId id="482" r:id="rId36"/>
    <p:sldId id="457" r:id="rId37"/>
    <p:sldId id="483" r:id="rId38"/>
    <p:sldId id="484" r:id="rId39"/>
    <p:sldId id="490" r:id="rId40"/>
    <p:sldId id="491" r:id="rId41"/>
    <p:sldId id="492" r:id="rId42"/>
    <p:sldId id="496" r:id="rId43"/>
    <p:sldId id="497" r:id="rId44"/>
    <p:sldId id="494" r:id="rId45"/>
    <p:sldId id="493" r:id="rId46"/>
    <p:sldId id="486" r:id="rId4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Default Section" id="{CE059F9E-C46A-B547-B2F2-24DE96B4FEB2}">
          <p14:sldIdLst>
            <p14:sldId id="256"/>
            <p14:sldId id="389"/>
            <p14:sldId id="495"/>
            <p14:sldId id="458"/>
            <p14:sldId id="459"/>
            <p14:sldId id="489"/>
            <p14:sldId id="498"/>
            <p14:sldId id="453"/>
            <p14:sldId id="469"/>
            <p14:sldId id="487"/>
            <p14:sldId id="488"/>
            <p14:sldId id="468"/>
            <p14:sldId id="262"/>
            <p14:sldId id="460"/>
            <p14:sldId id="461"/>
            <p14:sldId id="462"/>
            <p14:sldId id="463"/>
            <p14:sldId id="473"/>
            <p14:sldId id="474"/>
            <p14:sldId id="475"/>
            <p14:sldId id="477"/>
            <p14:sldId id="476"/>
            <p14:sldId id="465"/>
            <p14:sldId id="472"/>
            <p14:sldId id="470"/>
            <p14:sldId id="471"/>
            <p14:sldId id="466"/>
            <p14:sldId id="478"/>
            <p14:sldId id="467"/>
            <p14:sldId id="456"/>
            <p14:sldId id="479"/>
            <p14:sldId id="480"/>
            <p14:sldId id="481"/>
            <p14:sldId id="482"/>
            <p14:sldId id="457"/>
            <p14:sldId id="483"/>
            <p14:sldId id="484"/>
            <p14:sldId id="490"/>
            <p14:sldId id="491"/>
            <p14:sldId id="492"/>
            <p14:sldId id="496"/>
            <p14:sldId id="497"/>
            <p14:sldId id="494"/>
            <p14:sldId id="493"/>
            <p14:sldId id="486"/>
          </p14:sldIdLst>
        </p14:section>
      </p14:sectionLst>
    </p:ext>
    <p:ext uri="{EFAFB233-063F-42B5-8137-9DF3F51BA10A}">
      <p15:sldGuideLst xmlns:p15="http://schemas.microsoft.com/office/powerpoint/2012/main">
        <p15:guide id="1" orient="horz" pos="744">
          <p15:clr>
            <a:srgbClr val="A4A3A4"/>
          </p15:clr>
        </p15:guide>
        <p15:guide id="2" pos="1872">
          <p15:clr>
            <a:srgbClr val="A4A3A4"/>
          </p15:clr>
        </p15:guide>
        <p15:guide id="3" pos="4176">
          <p15:clr>
            <a:srgbClr val="A4A3A4"/>
          </p15:clr>
        </p15:guide>
        <p15:guide id="4" pos="5496">
          <p15:clr>
            <a:srgbClr val="A4A3A4"/>
          </p15:clr>
        </p15:guide>
        <p15:guide id="5" orient="horz" pos="1224">
          <p15:clr>
            <a:srgbClr val="A4A3A4"/>
          </p15:clr>
        </p15:guide>
        <p15:guide id="6" orient="horz" pos="3624">
          <p15:clr>
            <a:srgbClr val="A4A3A4"/>
          </p15:clr>
        </p15:guide>
        <p15:guide id="7" orient="horz" pos="20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10"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E2D"/>
    <a:srgbClr val="BF0816"/>
    <a:srgbClr val="3F8624"/>
    <a:srgbClr val="4D27AA"/>
    <a:srgbClr val="BE1558"/>
    <a:srgbClr val="0862C1"/>
    <a:srgbClr val="0073BB"/>
    <a:srgbClr val="4D72F3"/>
    <a:srgbClr val="3538BD"/>
    <a:srgbClr val="F243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7026"/>
  </p:normalViewPr>
  <p:slideViewPr>
    <p:cSldViewPr snapToGrid="0" snapToObjects="1">
      <p:cViewPr varScale="1">
        <p:scale>
          <a:sx n="86" d="100"/>
          <a:sy n="86" d="100"/>
        </p:scale>
        <p:origin x="226" y="67"/>
      </p:cViewPr>
      <p:guideLst>
        <p:guide orient="horz" pos="744"/>
        <p:guide pos="1872"/>
        <p:guide pos="4176"/>
        <p:guide pos="5496"/>
        <p:guide orient="horz" pos="1224"/>
        <p:guide orient="horz" pos="3624"/>
        <p:guide orient="horz" pos="2040"/>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B57746-A217-1840-9D27-1C9B611FF8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a:extLst>
              <a:ext uri="{FF2B5EF4-FFF2-40B4-BE49-F238E27FC236}">
                <a16:creationId xmlns:a16="http://schemas.microsoft.com/office/drawing/2014/main" id="{2EBC0457-C9C0-9A46-856C-A75642660D2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0E765C1-43CC-5C46-8694-A6B828DEC430}" type="datetimeFigureOut">
              <a:rPr lang="en-US"/>
              <a:pPr>
                <a:defRPr/>
              </a:pPr>
              <a:t>7/8/2022</a:t>
            </a:fld>
            <a:endParaRPr lang="en-US" dirty="0"/>
          </a:p>
        </p:txBody>
      </p:sp>
      <p:sp>
        <p:nvSpPr>
          <p:cNvPr id="4" name="Slide Image Placeholder 3">
            <a:extLst>
              <a:ext uri="{FF2B5EF4-FFF2-40B4-BE49-F238E27FC236}">
                <a16:creationId xmlns:a16="http://schemas.microsoft.com/office/drawing/2014/main" id="{F73DE939-5167-8149-9C39-EBF3DB40E6B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A8179A7E-0011-7C47-A00A-3553ADFC2A5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0D921AA-9F8D-2644-BA51-99C00524A92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a:extLst>
              <a:ext uri="{FF2B5EF4-FFF2-40B4-BE49-F238E27FC236}">
                <a16:creationId xmlns:a16="http://schemas.microsoft.com/office/drawing/2014/main" id="{E7F1767E-EE09-594B-90B8-F1B2D1E51CE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148E93DF-EC4A-7C45-AB6A-FC63BC432F2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2</a:t>
            </a:fld>
            <a:endParaRPr lang="en-US" dirty="0"/>
          </a:p>
        </p:txBody>
      </p:sp>
    </p:spTree>
    <p:extLst>
      <p:ext uri="{BB962C8B-B14F-4D97-AF65-F5344CB8AC3E}">
        <p14:creationId xmlns:p14="http://schemas.microsoft.com/office/powerpoint/2010/main" val="720328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19</a:t>
            </a:fld>
            <a:endParaRPr lang="en-US" dirty="0"/>
          </a:p>
        </p:txBody>
      </p:sp>
    </p:spTree>
    <p:extLst>
      <p:ext uri="{BB962C8B-B14F-4D97-AF65-F5344CB8AC3E}">
        <p14:creationId xmlns:p14="http://schemas.microsoft.com/office/powerpoint/2010/main" val="963195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20</a:t>
            </a:fld>
            <a:endParaRPr lang="en-US" dirty="0"/>
          </a:p>
        </p:txBody>
      </p:sp>
    </p:spTree>
    <p:extLst>
      <p:ext uri="{BB962C8B-B14F-4D97-AF65-F5344CB8AC3E}">
        <p14:creationId xmlns:p14="http://schemas.microsoft.com/office/powerpoint/2010/main" val="3720844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21</a:t>
            </a:fld>
            <a:endParaRPr lang="en-US" dirty="0"/>
          </a:p>
        </p:txBody>
      </p:sp>
    </p:spTree>
    <p:extLst>
      <p:ext uri="{BB962C8B-B14F-4D97-AF65-F5344CB8AC3E}">
        <p14:creationId xmlns:p14="http://schemas.microsoft.com/office/powerpoint/2010/main" val="3685699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22</a:t>
            </a:fld>
            <a:endParaRPr lang="en-US" dirty="0"/>
          </a:p>
        </p:txBody>
      </p:sp>
    </p:spTree>
    <p:extLst>
      <p:ext uri="{BB962C8B-B14F-4D97-AF65-F5344CB8AC3E}">
        <p14:creationId xmlns:p14="http://schemas.microsoft.com/office/powerpoint/2010/main" val="364698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23</a:t>
            </a:fld>
            <a:endParaRPr lang="en-US" dirty="0"/>
          </a:p>
        </p:txBody>
      </p:sp>
    </p:spTree>
    <p:extLst>
      <p:ext uri="{BB962C8B-B14F-4D97-AF65-F5344CB8AC3E}">
        <p14:creationId xmlns:p14="http://schemas.microsoft.com/office/powerpoint/2010/main" val="1837173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24</a:t>
            </a:fld>
            <a:endParaRPr lang="en-US" dirty="0"/>
          </a:p>
        </p:txBody>
      </p:sp>
    </p:spTree>
    <p:extLst>
      <p:ext uri="{BB962C8B-B14F-4D97-AF65-F5344CB8AC3E}">
        <p14:creationId xmlns:p14="http://schemas.microsoft.com/office/powerpoint/2010/main" val="84703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26</a:t>
            </a:fld>
            <a:endParaRPr lang="en-US" dirty="0"/>
          </a:p>
        </p:txBody>
      </p:sp>
    </p:spTree>
    <p:extLst>
      <p:ext uri="{BB962C8B-B14F-4D97-AF65-F5344CB8AC3E}">
        <p14:creationId xmlns:p14="http://schemas.microsoft.com/office/powerpoint/2010/main" val="4162804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27</a:t>
            </a:fld>
            <a:endParaRPr lang="en-US" dirty="0"/>
          </a:p>
        </p:txBody>
      </p:sp>
    </p:spTree>
    <p:extLst>
      <p:ext uri="{BB962C8B-B14F-4D97-AF65-F5344CB8AC3E}">
        <p14:creationId xmlns:p14="http://schemas.microsoft.com/office/powerpoint/2010/main" val="1583714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28</a:t>
            </a:fld>
            <a:endParaRPr lang="en-US" dirty="0"/>
          </a:p>
        </p:txBody>
      </p:sp>
    </p:spTree>
    <p:extLst>
      <p:ext uri="{BB962C8B-B14F-4D97-AF65-F5344CB8AC3E}">
        <p14:creationId xmlns:p14="http://schemas.microsoft.com/office/powerpoint/2010/main" val="3758824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29</a:t>
            </a:fld>
            <a:endParaRPr lang="en-US" dirty="0"/>
          </a:p>
        </p:txBody>
      </p:sp>
    </p:spTree>
    <p:extLst>
      <p:ext uri="{BB962C8B-B14F-4D97-AF65-F5344CB8AC3E}">
        <p14:creationId xmlns:p14="http://schemas.microsoft.com/office/powerpoint/2010/main" val="1681960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3</a:t>
            </a:fld>
            <a:endParaRPr lang="en-US" dirty="0"/>
          </a:p>
        </p:txBody>
      </p:sp>
    </p:spTree>
    <p:extLst>
      <p:ext uri="{BB962C8B-B14F-4D97-AF65-F5344CB8AC3E}">
        <p14:creationId xmlns:p14="http://schemas.microsoft.com/office/powerpoint/2010/main" val="2903113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32</a:t>
            </a:fld>
            <a:endParaRPr lang="en-US" dirty="0"/>
          </a:p>
        </p:txBody>
      </p:sp>
    </p:spTree>
    <p:extLst>
      <p:ext uri="{BB962C8B-B14F-4D97-AF65-F5344CB8AC3E}">
        <p14:creationId xmlns:p14="http://schemas.microsoft.com/office/powerpoint/2010/main" val="1173457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33</a:t>
            </a:fld>
            <a:endParaRPr lang="en-US" dirty="0"/>
          </a:p>
        </p:txBody>
      </p:sp>
    </p:spTree>
    <p:extLst>
      <p:ext uri="{BB962C8B-B14F-4D97-AF65-F5344CB8AC3E}">
        <p14:creationId xmlns:p14="http://schemas.microsoft.com/office/powerpoint/2010/main" val="285666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4</a:t>
            </a:fld>
            <a:endParaRPr lang="en-US" dirty="0"/>
          </a:p>
        </p:txBody>
      </p:sp>
    </p:spTree>
    <p:extLst>
      <p:ext uri="{BB962C8B-B14F-4D97-AF65-F5344CB8AC3E}">
        <p14:creationId xmlns:p14="http://schemas.microsoft.com/office/powerpoint/2010/main" val="29140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5</a:t>
            </a:fld>
            <a:endParaRPr lang="en-US" dirty="0"/>
          </a:p>
        </p:txBody>
      </p:sp>
    </p:spTree>
    <p:extLst>
      <p:ext uri="{BB962C8B-B14F-4D97-AF65-F5344CB8AC3E}">
        <p14:creationId xmlns:p14="http://schemas.microsoft.com/office/powerpoint/2010/main" val="51925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14</a:t>
            </a:fld>
            <a:endParaRPr lang="en-US" dirty="0"/>
          </a:p>
        </p:txBody>
      </p:sp>
    </p:spTree>
    <p:extLst>
      <p:ext uri="{BB962C8B-B14F-4D97-AF65-F5344CB8AC3E}">
        <p14:creationId xmlns:p14="http://schemas.microsoft.com/office/powerpoint/2010/main" val="281602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15</a:t>
            </a:fld>
            <a:endParaRPr lang="en-US" dirty="0"/>
          </a:p>
        </p:txBody>
      </p:sp>
    </p:spTree>
    <p:extLst>
      <p:ext uri="{BB962C8B-B14F-4D97-AF65-F5344CB8AC3E}">
        <p14:creationId xmlns:p14="http://schemas.microsoft.com/office/powerpoint/2010/main" val="208351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16</a:t>
            </a:fld>
            <a:endParaRPr lang="en-US" dirty="0"/>
          </a:p>
        </p:txBody>
      </p:sp>
    </p:spTree>
    <p:extLst>
      <p:ext uri="{BB962C8B-B14F-4D97-AF65-F5344CB8AC3E}">
        <p14:creationId xmlns:p14="http://schemas.microsoft.com/office/powerpoint/2010/main" val="3965042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17</a:t>
            </a:fld>
            <a:endParaRPr lang="en-US" dirty="0"/>
          </a:p>
        </p:txBody>
      </p:sp>
    </p:spTree>
    <p:extLst>
      <p:ext uri="{BB962C8B-B14F-4D97-AF65-F5344CB8AC3E}">
        <p14:creationId xmlns:p14="http://schemas.microsoft.com/office/powerpoint/2010/main" val="3352485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18</a:t>
            </a:fld>
            <a:endParaRPr lang="en-US" dirty="0"/>
          </a:p>
        </p:txBody>
      </p:sp>
    </p:spTree>
    <p:extLst>
      <p:ext uri="{BB962C8B-B14F-4D97-AF65-F5344CB8AC3E}">
        <p14:creationId xmlns:p14="http://schemas.microsoft.com/office/powerpoint/2010/main" val="41398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13" name="Text Placeholder 2">
            <a:extLst>
              <a:ext uri="{FF2B5EF4-FFF2-40B4-BE49-F238E27FC236}">
                <a16:creationId xmlns:a16="http://schemas.microsoft.com/office/drawing/2014/main" id="{80D7CE37-E491-324E-9E5C-EA9CE0B3C94E}"/>
              </a:ext>
            </a:extLst>
          </p:cNvPr>
          <p:cNvSpPr>
            <a:spLocks noGrp="1"/>
          </p:cNvSpPr>
          <p:nvPr>
            <p:ph idx="10"/>
          </p:nvPr>
        </p:nvSpPr>
        <p:spPr>
          <a:xfrm>
            <a:off x="240941" y="1175657"/>
            <a:ext cx="11710118" cy="4727016"/>
          </a:xfrm>
          <a:prstGeom prst="rect">
            <a:avLst/>
          </a:prstGeom>
        </p:spPr>
        <p:txBody>
          <a:bodyPr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Footer Placeholder 4">
            <a:extLst>
              <a:ext uri="{FF2B5EF4-FFF2-40B4-BE49-F238E27FC236}">
                <a16:creationId xmlns:a16="http://schemas.microsoft.com/office/drawing/2014/main" id="{51741C3D-6573-D04D-8327-F3FD27013F0F}"/>
              </a:ext>
            </a:extLst>
          </p:cNvPr>
          <p:cNvSpPr>
            <a:spLocks noGrp="1"/>
          </p:cNvSpPr>
          <p:nvPr>
            <p:ph type="ftr" sz="quarter" idx="11"/>
          </p:nvPr>
        </p:nvSpPr>
        <p:spPr/>
        <p:txBody>
          <a:bodyPr/>
          <a:lstStyle>
            <a:lvl1pPr>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7C853CCF-E44A-7A4E-AE6F-EA27A7428043}"/>
              </a:ext>
            </a:extLst>
          </p:cNvPr>
          <p:cNvSpPr>
            <a:spLocks noGrp="1"/>
          </p:cNvSpPr>
          <p:nvPr>
            <p:ph type="sldNum" sz="quarter" idx="12"/>
          </p:nvPr>
        </p:nvSpPr>
        <p:spPr/>
        <p:txBody>
          <a:bodyPr/>
          <a:lstStyle>
            <a:lvl1pPr>
              <a:defRPr/>
            </a:lvl1pPr>
          </a:lstStyle>
          <a:p>
            <a:pPr>
              <a:defRPr/>
            </a:pPr>
            <a:fld id="{8969B592-7AC8-374D-948E-870AD03E23E8}" type="slidenum">
              <a:rPr lang="en-US"/>
              <a:pPr>
                <a:defRPr/>
              </a:pPr>
              <a:t>‹#›</a:t>
            </a:fld>
            <a:endParaRPr lang="en-US" dirty="0"/>
          </a:p>
        </p:txBody>
      </p:sp>
    </p:spTree>
    <p:extLst>
      <p:ext uri="{BB962C8B-B14F-4D97-AF65-F5344CB8AC3E}">
        <p14:creationId xmlns:p14="http://schemas.microsoft.com/office/powerpoint/2010/main" val="332491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eneral-Services_Basi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CD8DE337-0B3D-6D43-BEA0-8384F88079A8}"/>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67157A59-ACB9-1842-BB99-2CA579ED664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636FC78C-5380-0C4F-B55D-5784A0E39E02}" type="slidenum">
              <a:rPr lang="en-US"/>
              <a:pPr>
                <a:defRPr/>
              </a:pPr>
              <a:t>‹#›</a:t>
            </a:fld>
            <a:endParaRPr lang="en-US" dirty="0"/>
          </a:p>
        </p:txBody>
      </p:sp>
    </p:spTree>
    <p:extLst>
      <p:ext uri="{BB962C8B-B14F-4D97-AF65-F5344CB8AC3E}">
        <p14:creationId xmlns:p14="http://schemas.microsoft.com/office/powerpoint/2010/main" val="160231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tegory_Purp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EB10B3-8C08-7244-A574-BA85CB778D8C}"/>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AA1846D2-65E7-414B-9D6E-800D82E3AC41}"/>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C8B97EB9-315B-4F45-BD49-D3EA943D5D56}"/>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4ED66FF-6442-164E-A8B9-9F2B3D5541F8}" type="slidenum">
              <a:rPr lang="en-US"/>
              <a:pPr>
                <a:defRPr/>
              </a:pPr>
              <a:t>‹#›</a:t>
            </a:fld>
            <a:endParaRPr lang="en-US" dirty="0"/>
          </a:p>
        </p:txBody>
      </p:sp>
    </p:spTree>
    <p:extLst>
      <p:ext uri="{BB962C8B-B14F-4D97-AF65-F5344CB8AC3E}">
        <p14:creationId xmlns:p14="http://schemas.microsoft.com/office/powerpoint/2010/main" val="3738812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cons_Purp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F7784A-AC38-A14C-8390-9F3D6CB22C2B}"/>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a:extLst>
              <a:ext uri="{FF2B5EF4-FFF2-40B4-BE49-F238E27FC236}">
                <a16:creationId xmlns:a16="http://schemas.microsoft.com/office/drawing/2014/main" id="{831F4C99-54C2-9541-8F43-762C964F1301}"/>
              </a:ext>
            </a:extLst>
          </p:cNvPr>
          <p:cNvSpPr/>
          <p:nvPr userDrawn="1"/>
        </p:nvSpPr>
        <p:spPr>
          <a:xfrm>
            <a:off x="98425" y="1009650"/>
            <a:ext cx="11999913"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Title 1">
            <a:extLst>
              <a:ext uri="{FF2B5EF4-FFF2-40B4-BE49-F238E27FC236}">
                <a16:creationId xmlns:a16="http://schemas.microsoft.com/office/drawing/2014/main" id="{4A10370E-4F42-8241-BF9F-E9A72893ED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7" name="Title 1">
            <a:extLst>
              <a:ext uri="{FF2B5EF4-FFF2-40B4-BE49-F238E27FC236}">
                <a16:creationId xmlns:a16="http://schemas.microsoft.com/office/drawing/2014/main" id="{E12F472C-8CA3-7949-8253-63E2F46D3462}"/>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8" name="Straight Connector 7">
            <a:extLst>
              <a:ext uri="{FF2B5EF4-FFF2-40B4-BE49-F238E27FC236}">
                <a16:creationId xmlns:a16="http://schemas.microsoft.com/office/drawing/2014/main" id="{672AB3EF-8D29-0347-A0F4-5A920F8D6324}"/>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A4EE625E-37C6-1C46-B0B1-4B19B93D8109}"/>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E6082003-9679-D141-ABE5-82062849FD39}"/>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3D7BCC1A-A0BB-0640-8965-6C6C1F702B49}" type="slidenum">
              <a:rPr lang="en-US"/>
              <a:pPr>
                <a:defRPr/>
              </a:pPr>
              <a:t>‹#›</a:t>
            </a:fld>
            <a:endParaRPr lang="en-US" dirty="0"/>
          </a:p>
        </p:txBody>
      </p:sp>
    </p:spTree>
    <p:extLst>
      <p:ext uri="{BB962C8B-B14F-4D97-AF65-F5344CB8AC3E}">
        <p14:creationId xmlns:p14="http://schemas.microsoft.com/office/powerpoint/2010/main" val="2286909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nly_Purp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F7784A-AC38-A14C-8390-9F3D6CB22C2B}"/>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A4EE625E-37C6-1C46-B0B1-4B19B93D8109}"/>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E6082003-9679-D141-ABE5-82062849FD39}"/>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3D7BCC1A-A0BB-0640-8965-6C6C1F702B49}" type="slidenum">
              <a:rPr lang="en-US"/>
              <a:pPr>
                <a:defRPr/>
              </a:pPr>
              <a:t>‹#›</a:t>
            </a:fld>
            <a:endParaRPr lang="en-US" dirty="0"/>
          </a:p>
        </p:txBody>
      </p:sp>
    </p:spTree>
    <p:extLst>
      <p:ext uri="{BB962C8B-B14F-4D97-AF65-F5344CB8AC3E}">
        <p14:creationId xmlns:p14="http://schemas.microsoft.com/office/powerpoint/2010/main" val="1796269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tegory_Pi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051C7E-3900-3D47-BA06-C45A775AC5C5}"/>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5454FA6E-790E-7C4C-966D-83C8902198F7}"/>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18CC4A03-B62A-784E-AE0D-901EE9D98869}"/>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965EF509-8B07-CE4D-8A01-886CBEC22FB1}" type="slidenum">
              <a:rPr lang="en-US"/>
              <a:pPr>
                <a:defRPr/>
              </a:pPr>
              <a:t>‹#›</a:t>
            </a:fld>
            <a:endParaRPr lang="en-US" dirty="0"/>
          </a:p>
        </p:txBody>
      </p:sp>
    </p:spTree>
    <p:extLst>
      <p:ext uri="{BB962C8B-B14F-4D97-AF65-F5344CB8AC3E}">
        <p14:creationId xmlns:p14="http://schemas.microsoft.com/office/powerpoint/2010/main" val="4021739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s_Pi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487056-54C9-3C44-8A0E-E8A0308AD2EC}"/>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769FAB93-C1F2-A245-90B4-C96C9D1826D2}"/>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4F0D628E-4994-3E4C-AFDD-4A6F01ABA79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E483B396-C225-9E4D-8732-D5FC98F01E48}"/>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5DB3A17-29D7-3A45-ACDB-C1245E165449}"/>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2AE10E-078F-804F-9AD5-CDE64C853CC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CC61EF44-FAE9-DD45-8F96-DC8C5F7E03C1}"/>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B89831FF-1E64-7F47-AED1-5435D326073E}"/>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A99F3A83-7C5F-024A-ACB0-D8E05C91F32E}" type="slidenum">
              <a:rPr lang="en-US"/>
              <a:pPr>
                <a:defRPr/>
              </a:pPr>
              <a:t>‹#›</a:t>
            </a:fld>
            <a:endParaRPr lang="en-US" dirty="0"/>
          </a:p>
        </p:txBody>
      </p:sp>
    </p:spTree>
    <p:extLst>
      <p:ext uri="{BB962C8B-B14F-4D97-AF65-F5344CB8AC3E}">
        <p14:creationId xmlns:p14="http://schemas.microsoft.com/office/powerpoint/2010/main" val="726486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tegory_Gree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73C5A5-FEA2-6F41-A1B4-E8FDB998D476}"/>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8C803519-78A0-504A-9275-ACBB41CB38DF}"/>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FB95AC00-CDDF-5B4F-9C39-818FE785A70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B5C1199C-DD9A-8840-8C40-5C1700A03392}" type="slidenum">
              <a:rPr lang="en-US"/>
              <a:pPr>
                <a:defRPr/>
              </a:pPr>
              <a:t>‹#›</a:t>
            </a:fld>
            <a:endParaRPr lang="en-US" dirty="0"/>
          </a:p>
        </p:txBody>
      </p:sp>
    </p:spTree>
    <p:extLst>
      <p:ext uri="{BB962C8B-B14F-4D97-AF65-F5344CB8AC3E}">
        <p14:creationId xmlns:p14="http://schemas.microsoft.com/office/powerpoint/2010/main" val="3909597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6AA92-8B71-8343-AF02-BAEECFD8F9E8}"/>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C66A8FD4-AEDF-F246-ACD7-A4642BCCBDE8}"/>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A6DB7508-B76E-E744-9C55-92828693663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Storage Classes</a:t>
            </a:r>
          </a:p>
        </p:txBody>
      </p:sp>
      <p:cxnSp>
        <p:nvCxnSpPr>
          <p:cNvPr id="7" name="Straight Connector 6">
            <a:extLst>
              <a:ext uri="{FF2B5EF4-FFF2-40B4-BE49-F238E27FC236}">
                <a16:creationId xmlns:a16="http://schemas.microsoft.com/office/drawing/2014/main" id="{EB7DB5F5-A7AF-224D-AD0A-3017FEAC6807}"/>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41A0A26-7D8D-E34A-A375-337900A81340}"/>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Title 1">
            <a:extLst>
              <a:ext uri="{FF2B5EF4-FFF2-40B4-BE49-F238E27FC236}">
                <a16:creationId xmlns:a16="http://schemas.microsoft.com/office/drawing/2014/main" id="{0EE8DD8F-3E33-DE49-A6C4-85510AAE5192}"/>
              </a:ext>
            </a:extLst>
          </p:cNvPr>
          <p:cNvSpPr txBox="1">
            <a:spLocks/>
          </p:cNvSpPr>
          <p:nvPr userDrawn="1"/>
        </p:nvSpPr>
        <p:spPr>
          <a:xfrm>
            <a:off x="241300" y="44196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6C36B39B-C8BB-1E4F-AE97-CCC8E1E1F0EC}"/>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1" name="Slide Number Placeholder 5">
            <a:extLst>
              <a:ext uri="{FF2B5EF4-FFF2-40B4-BE49-F238E27FC236}">
                <a16:creationId xmlns:a16="http://schemas.microsoft.com/office/drawing/2014/main" id="{69561806-0A51-0845-BCF2-FDBF57EBC057}"/>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31453AD0-C527-4D41-A17C-ACD52DFA3982}" type="slidenum">
              <a:rPr lang="en-US"/>
              <a:pPr>
                <a:defRPr/>
              </a:pPr>
              <a:t>‹#›</a:t>
            </a:fld>
            <a:endParaRPr lang="en-US" dirty="0"/>
          </a:p>
        </p:txBody>
      </p:sp>
    </p:spTree>
    <p:extLst>
      <p:ext uri="{BB962C8B-B14F-4D97-AF65-F5344CB8AC3E}">
        <p14:creationId xmlns:p14="http://schemas.microsoft.com/office/powerpoint/2010/main" val="741645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esource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512C27-F57D-C04D-8C2E-2FBCFAEFE9E8}"/>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FAE0B215-B435-A046-AB52-3AC5CD6CB093}"/>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BB3FCFCA-86E9-6843-BBC5-696B46773C5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E90F07F7-0ACA-744C-8676-DDDFF0EDD79A}"/>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AB1F7AC-1D02-F24E-80FB-3513723974A8}"/>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092AA574-E6C0-5F4A-95E8-AD0E6FAEB713}"/>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130CD372-3673-1243-8AAB-7892B0C31F89}"/>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291D39C1-0905-434B-8FB1-0EF0C46D91C1}" type="slidenum">
              <a:rPr lang="en-US"/>
              <a:pPr>
                <a:defRPr/>
              </a:pPr>
              <a:t>‹#›</a:t>
            </a:fld>
            <a:endParaRPr lang="en-US" dirty="0"/>
          </a:p>
        </p:txBody>
      </p:sp>
    </p:spTree>
    <p:extLst>
      <p:ext uri="{BB962C8B-B14F-4D97-AF65-F5344CB8AC3E}">
        <p14:creationId xmlns:p14="http://schemas.microsoft.com/office/powerpoint/2010/main" val="19922720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Resource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AA13E0-81E6-A84C-8CBC-FD039ACB0210}"/>
              </a:ext>
            </a:extLst>
          </p:cNvPr>
          <p:cNvSpPr/>
          <p:nvPr userDrawn="1"/>
        </p:nvSpPr>
        <p:spPr>
          <a:xfrm>
            <a:off x="88900" y="1009650"/>
            <a:ext cx="11998325" cy="4913313"/>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BCC60938-B1D7-7642-B1A2-9236489D4F1E}"/>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IoT Resources</a:t>
            </a:r>
          </a:p>
        </p:txBody>
      </p:sp>
      <p:cxnSp>
        <p:nvCxnSpPr>
          <p:cNvPr id="6" name="Straight Connector 5">
            <a:extLst>
              <a:ext uri="{FF2B5EF4-FFF2-40B4-BE49-F238E27FC236}">
                <a16:creationId xmlns:a16="http://schemas.microsoft.com/office/drawing/2014/main" id="{E942122E-0449-9146-A319-D11DF60C4F51}"/>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C2C7E85-0D8D-A349-9C99-2B876764A290}"/>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8" name="Footer Placeholder 4">
            <a:extLst>
              <a:ext uri="{FF2B5EF4-FFF2-40B4-BE49-F238E27FC236}">
                <a16:creationId xmlns:a16="http://schemas.microsoft.com/office/drawing/2014/main" id="{F1179090-2BF8-A648-A94F-F65CDE5635B7}"/>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9" name="Slide Number Placeholder 5">
            <a:extLst>
              <a:ext uri="{FF2B5EF4-FFF2-40B4-BE49-F238E27FC236}">
                <a16:creationId xmlns:a16="http://schemas.microsoft.com/office/drawing/2014/main" id="{A1AC4683-0655-824D-984F-6D6F02401E07}"/>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4C08EC1-FFF0-734F-8CB3-99933680085D}" type="slidenum">
              <a:rPr lang="en-US"/>
              <a:pPr>
                <a:defRPr/>
              </a:pPr>
              <a:t>‹#›</a:t>
            </a:fld>
            <a:endParaRPr lang="en-US" dirty="0"/>
          </a:p>
        </p:txBody>
      </p:sp>
    </p:spTree>
    <p:extLst>
      <p:ext uri="{BB962C8B-B14F-4D97-AF65-F5344CB8AC3E}">
        <p14:creationId xmlns:p14="http://schemas.microsoft.com/office/powerpoint/2010/main" val="153629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col-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2" y="1175657"/>
            <a:ext cx="5669528"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a:extLst>
              <a:ext uri="{FF2B5EF4-FFF2-40B4-BE49-F238E27FC236}">
                <a16:creationId xmlns:a16="http://schemas.microsoft.com/office/drawing/2014/main" id="{D7F448A3-D8C1-3340-A6A8-7D6328DF257C}"/>
              </a:ext>
            </a:extLst>
          </p:cNvPr>
          <p:cNvSpPr>
            <a:spLocks noGrp="1"/>
          </p:cNvSpPr>
          <p:nvPr>
            <p:ph sz="half" idx="2"/>
          </p:nvPr>
        </p:nvSpPr>
        <p:spPr>
          <a:xfrm>
            <a:off x="6281530" y="1175657"/>
            <a:ext cx="5669528"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D9C76143-AA20-234A-985B-4D352DCBCE6D}"/>
              </a:ext>
            </a:extLst>
          </p:cNvPr>
          <p:cNvSpPr>
            <a:spLocks noGrp="1"/>
          </p:cNvSpPr>
          <p:nvPr>
            <p:ph type="ftr" sz="quarter" idx="10"/>
          </p:nvPr>
        </p:nvSpPr>
        <p:spPr/>
        <p:txBody>
          <a:bodyPr/>
          <a:lstStyle>
            <a:lvl1pPr>
              <a:defRPr/>
            </a:lvl1pPr>
          </a:lstStyle>
          <a:p>
            <a:pPr>
              <a:defRPr/>
            </a:pPr>
            <a:r>
              <a:rPr lang="en-US" dirty="0"/>
              <a:t>© 2021, Amazon Web Services, Inc. or its affiliates. All rights reserved.</a:t>
            </a:r>
          </a:p>
        </p:txBody>
      </p:sp>
      <p:sp>
        <p:nvSpPr>
          <p:cNvPr id="6" name="Slide Number Placeholder 5">
            <a:extLst>
              <a:ext uri="{FF2B5EF4-FFF2-40B4-BE49-F238E27FC236}">
                <a16:creationId xmlns:a16="http://schemas.microsoft.com/office/drawing/2014/main" id="{78ED1084-FA3C-CF4D-985E-A785A9778AEE}"/>
              </a:ext>
            </a:extLst>
          </p:cNvPr>
          <p:cNvSpPr>
            <a:spLocks noGrp="1"/>
          </p:cNvSpPr>
          <p:nvPr>
            <p:ph type="sldNum" sz="quarter" idx="11"/>
          </p:nvPr>
        </p:nvSpPr>
        <p:spPr/>
        <p:txBody>
          <a:bodyPr/>
          <a:lstStyle>
            <a:lvl1pPr>
              <a:defRPr/>
            </a:lvl1pPr>
          </a:lstStyle>
          <a:p>
            <a:pPr>
              <a:defRPr/>
            </a:pPr>
            <a:fld id="{7636629C-DB39-B44B-9452-4DC450D43CB3}" type="slidenum">
              <a:rPr lang="en-US"/>
              <a:pPr>
                <a:defRPr/>
              </a:pPr>
              <a:t>‹#›</a:t>
            </a:fld>
            <a:endParaRPr lang="en-US" dirty="0"/>
          </a:p>
        </p:txBody>
      </p:sp>
    </p:spTree>
    <p:extLst>
      <p:ext uri="{BB962C8B-B14F-4D97-AF65-F5344CB8AC3E}">
        <p14:creationId xmlns:p14="http://schemas.microsoft.com/office/powerpoint/2010/main" val="483974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Resource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92D2A8-9BEA-3140-B788-F7EE0BD84F4C}"/>
              </a:ext>
            </a:extLst>
          </p:cNvPr>
          <p:cNvSpPr/>
          <p:nvPr userDrawn="1"/>
        </p:nvSpPr>
        <p:spPr>
          <a:xfrm>
            <a:off x="88900" y="1009650"/>
            <a:ext cx="11998325" cy="4913313"/>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63DE121C-6773-A942-87BC-F4D427316A9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IoT Things</a:t>
            </a:r>
          </a:p>
        </p:txBody>
      </p:sp>
      <p:cxnSp>
        <p:nvCxnSpPr>
          <p:cNvPr id="6" name="Straight Connector 5">
            <a:extLst>
              <a:ext uri="{FF2B5EF4-FFF2-40B4-BE49-F238E27FC236}">
                <a16:creationId xmlns:a16="http://schemas.microsoft.com/office/drawing/2014/main" id="{50F07151-3D39-D647-9EC4-468CD751516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758A11D-69A8-0C48-B5B1-2F07EB49825B}"/>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8" name="Footer Placeholder 4">
            <a:extLst>
              <a:ext uri="{FF2B5EF4-FFF2-40B4-BE49-F238E27FC236}">
                <a16:creationId xmlns:a16="http://schemas.microsoft.com/office/drawing/2014/main" id="{4FA109E5-00EC-0C48-88D5-8DB6E121F603}"/>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9" name="Slide Number Placeholder 5">
            <a:extLst>
              <a:ext uri="{FF2B5EF4-FFF2-40B4-BE49-F238E27FC236}">
                <a16:creationId xmlns:a16="http://schemas.microsoft.com/office/drawing/2014/main" id="{FCF4ABF7-5F88-5F49-A807-D8EC1B53564E}"/>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4A537F3-FCA7-DB4F-9935-02E4F255C344}" type="slidenum">
              <a:rPr lang="en-US"/>
              <a:pPr>
                <a:defRPr/>
              </a:pPr>
              <a:t>‹#›</a:t>
            </a:fld>
            <a:endParaRPr lang="en-US" dirty="0"/>
          </a:p>
        </p:txBody>
      </p:sp>
    </p:spTree>
    <p:extLst>
      <p:ext uri="{BB962C8B-B14F-4D97-AF65-F5344CB8AC3E}">
        <p14:creationId xmlns:p14="http://schemas.microsoft.com/office/powerpoint/2010/main" val="846496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tegory_Oran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734F41-1E91-BB44-8DB4-8C7590A467BD}"/>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380C93F2-B6C0-1548-80B6-873E025ACF62}"/>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8E05EE66-64AB-3543-9999-FEB04B8031E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F5DF6061-9DB1-1C49-8AE2-6BB88B0B53F7}" type="slidenum">
              <a:rPr lang="en-US"/>
              <a:pPr>
                <a:defRPr/>
              </a:pPr>
              <a:t>‹#›</a:t>
            </a:fld>
            <a:endParaRPr lang="en-US" dirty="0"/>
          </a:p>
        </p:txBody>
      </p:sp>
    </p:spTree>
    <p:extLst>
      <p:ext uri="{BB962C8B-B14F-4D97-AF65-F5344CB8AC3E}">
        <p14:creationId xmlns:p14="http://schemas.microsoft.com/office/powerpoint/2010/main" val="3491293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F773F9-4F99-D942-BEBB-1593505C68C1}"/>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1AF5CCA0-0690-374D-8772-DEF02BD7F54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3BC98EB3-F74A-FD47-AF5D-6FDD457384E6}"/>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CDEDFC34-7FFC-F543-BA55-50C9C7C48B26}"/>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97EA81C-3417-9A44-BB8E-31157C34FEB0}"/>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62A62E79-E4B4-554D-B049-F72881B22BC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6EADCE8C-3ABA-AE42-84E7-D609EB1CC181}"/>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AB386F79-C61B-D748-960B-1CF6BBC373A9}"/>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52714928-2F33-0441-8A32-6074904A169D}" type="slidenum">
              <a:rPr lang="en-US"/>
              <a:pPr>
                <a:defRPr/>
              </a:pPr>
              <a:t>‹#›</a:t>
            </a:fld>
            <a:endParaRPr lang="en-US" dirty="0"/>
          </a:p>
        </p:txBody>
      </p:sp>
    </p:spTree>
    <p:extLst>
      <p:ext uri="{BB962C8B-B14F-4D97-AF65-F5344CB8AC3E}">
        <p14:creationId xmlns:p14="http://schemas.microsoft.com/office/powerpoint/2010/main" val="6783481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41C06-25C4-FE46-A47C-4B60AE628A89}"/>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461EB6ED-D795-1747-A446-1C4C0434D810}"/>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Instances</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344DCD15-B380-DB4C-8E19-347B4E967F17}"/>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FF290404-126F-DF47-A1A5-EBA27C6CA9F2}"/>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FD57328-1C9D-9749-A1E2-0B81063838BB}" type="slidenum">
              <a:rPr lang="en-US"/>
              <a:pPr>
                <a:defRPr/>
              </a:pPr>
              <a:t>‹#›</a:t>
            </a:fld>
            <a:endParaRPr lang="en-US" dirty="0"/>
          </a:p>
        </p:txBody>
      </p:sp>
    </p:spTree>
    <p:extLst>
      <p:ext uri="{BB962C8B-B14F-4D97-AF65-F5344CB8AC3E}">
        <p14:creationId xmlns:p14="http://schemas.microsoft.com/office/powerpoint/2010/main" val="12425586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 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41C06-25C4-FE46-A47C-4B60AE628A89}"/>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344DCD15-B380-DB4C-8E19-347B4E967F17}"/>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FF290404-126F-DF47-A1A5-EBA27C6CA9F2}"/>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FD57328-1C9D-9749-A1E2-0B81063838BB}" type="slidenum">
              <a:rPr lang="en-US"/>
              <a:pPr>
                <a:defRPr/>
              </a:pPr>
              <a:t>‹#›</a:t>
            </a:fld>
            <a:endParaRPr lang="en-US" dirty="0"/>
          </a:p>
        </p:txBody>
      </p:sp>
    </p:spTree>
    <p:extLst>
      <p:ext uri="{BB962C8B-B14F-4D97-AF65-F5344CB8AC3E}">
        <p14:creationId xmlns:p14="http://schemas.microsoft.com/office/powerpoint/2010/main" val="29876272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ources_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41C06-25C4-FE46-A47C-4B60AE628A89}"/>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461EB6ED-D795-1747-A446-1C4C0434D810}"/>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344DCD15-B380-DB4C-8E19-347B4E967F17}"/>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FF290404-126F-DF47-A1A5-EBA27C6CA9F2}"/>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FD57328-1C9D-9749-A1E2-0B81063838BB}" type="slidenum">
              <a:rPr lang="en-US"/>
              <a:pPr>
                <a:defRPr/>
              </a:pPr>
              <a:t>‹#›</a:t>
            </a:fld>
            <a:endParaRPr lang="en-US" dirty="0"/>
          </a:p>
        </p:txBody>
      </p:sp>
      <p:sp>
        <p:nvSpPr>
          <p:cNvPr id="14" name="Title 1">
            <a:extLst>
              <a:ext uri="{FF2B5EF4-FFF2-40B4-BE49-F238E27FC236}">
                <a16:creationId xmlns:a16="http://schemas.microsoft.com/office/drawing/2014/main" id="{FE489E1A-1BF1-F242-86E2-9807F29A1BEB}"/>
              </a:ext>
            </a:extLst>
          </p:cNvPr>
          <p:cNvSpPr txBox="1">
            <a:spLocks/>
          </p:cNvSpPr>
          <p:nvPr userDrawn="1"/>
        </p:nvSpPr>
        <p:spPr>
          <a:xfrm>
            <a:off x="241300" y="4049487"/>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Instances</a:t>
            </a:r>
          </a:p>
        </p:txBody>
      </p:sp>
    </p:spTree>
    <p:extLst>
      <p:ext uri="{BB962C8B-B14F-4D97-AF65-F5344CB8AC3E}">
        <p14:creationId xmlns:p14="http://schemas.microsoft.com/office/powerpoint/2010/main" val="5475683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830441-BCA4-7845-BC42-2CFD006BD506}"/>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DD1C4367-4151-334E-8948-D3D5108917A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9C4B04B2-C31D-D746-8BC0-1E691BFDC0C9}"/>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Instances</a:t>
            </a:r>
          </a:p>
        </p:txBody>
      </p:sp>
      <p:cxnSp>
        <p:nvCxnSpPr>
          <p:cNvPr id="7" name="Straight Connector 6">
            <a:extLst>
              <a:ext uri="{FF2B5EF4-FFF2-40B4-BE49-F238E27FC236}">
                <a16:creationId xmlns:a16="http://schemas.microsoft.com/office/drawing/2014/main" id="{434C16EB-FA29-E443-AD51-B6FFB0E81550}"/>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35DB79A-F452-6940-9DCA-FEA83968B820}"/>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Title 1">
            <a:extLst>
              <a:ext uri="{FF2B5EF4-FFF2-40B4-BE49-F238E27FC236}">
                <a16:creationId xmlns:a16="http://schemas.microsoft.com/office/drawing/2014/main" id="{00AF621C-45E3-0E42-8926-238993FA7FF9}"/>
              </a:ext>
            </a:extLst>
          </p:cNvPr>
          <p:cNvSpPr txBox="1">
            <a:spLocks/>
          </p:cNvSpPr>
          <p:nvPr userDrawn="1"/>
        </p:nvSpPr>
        <p:spPr>
          <a:xfrm>
            <a:off x="4373563"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10" name="Straight Connector 9">
            <a:extLst>
              <a:ext uri="{FF2B5EF4-FFF2-40B4-BE49-F238E27FC236}">
                <a16:creationId xmlns:a16="http://schemas.microsoft.com/office/drawing/2014/main" id="{0551C6C8-FD7A-0243-9615-7FBD350BBBC2}"/>
              </a:ext>
            </a:extLst>
          </p:cNvPr>
          <p:cNvCxnSpPr>
            <a:cxnSpLocks/>
          </p:cNvCxnSpPr>
          <p:nvPr userDrawn="1"/>
        </p:nvCxnSpPr>
        <p:spPr>
          <a:xfrm>
            <a:off x="4238625" y="1009650"/>
            <a:ext cx="0" cy="155733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A1A6672-62F3-DB4D-9C6B-AFFAF2D92B6B}"/>
              </a:ext>
            </a:extLst>
          </p:cNvPr>
          <p:cNvCxnSpPr>
            <a:cxnSpLocks/>
          </p:cNvCxnSpPr>
          <p:nvPr userDrawn="1"/>
        </p:nvCxnSpPr>
        <p:spPr>
          <a:xfrm>
            <a:off x="6249988" y="1009650"/>
            <a:ext cx="0" cy="155733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2" name="Footer Placeholder 4">
            <a:extLst>
              <a:ext uri="{FF2B5EF4-FFF2-40B4-BE49-F238E27FC236}">
                <a16:creationId xmlns:a16="http://schemas.microsoft.com/office/drawing/2014/main" id="{12DEE79C-B149-3C46-AB26-DFEFDBA97C84}"/>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3" name="Slide Number Placeholder 5">
            <a:extLst>
              <a:ext uri="{FF2B5EF4-FFF2-40B4-BE49-F238E27FC236}">
                <a16:creationId xmlns:a16="http://schemas.microsoft.com/office/drawing/2014/main" id="{DBE60530-CFB3-634D-A8F4-17F4D6E697EE}"/>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267788FC-795C-C24D-8408-2E6486DBDD6E}" type="slidenum">
              <a:rPr lang="en-US"/>
              <a:pPr>
                <a:defRPr/>
              </a:pPr>
              <a:t>‹#›</a:t>
            </a:fld>
            <a:endParaRPr lang="en-US" dirty="0"/>
          </a:p>
        </p:txBody>
      </p:sp>
    </p:spTree>
    <p:extLst>
      <p:ext uri="{BB962C8B-B14F-4D97-AF65-F5344CB8AC3E}">
        <p14:creationId xmlns:p14="http://schemas.microsoft.com/office/powerpoint/2010/main" val="3415386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tegory_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7C9EBA-6CEA-D94E-918D-9DD6990AE6A3}"/>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408D557B-A3FE-2945-B68A-1480F048C0C9}"/>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22A7EDCE-D77D-1144-B1A2-C2B488232FD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D892955-F219-FF47-A3BD-53862D98EFA9}" type="slidenum">
              <a:rPr lang="en-US"/>
              <a:pPr>
                <a:defRPr/>
              </a:pPr>
              <a:t>‹#›</a:t>
            </a:fld>
            <a:endParaRPr lang="en-US" dirty="0"/>
          </a:p>
        </p:txBody>
      </p:sp>
    </p:spTree>
    <p:extLst>
      <p:ext uri="{BB962C8B-B14F-4D97-AF65-F5344CB8AC3E}">
        <p14:creationId xmlns:p14="http://schemas.microsoft.com/office/powerpoint/2010/main" val="17128511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cons_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300FE-0BEC-454E-9226-4BF426763D48}"/>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4C2F67B6-6C8E-C641-86AA-C2F4428DDF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8BBDD403-20C7-4B41-9D7D-4F367D174F2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871A8823-AC99-5D48-BD49-9E36441E381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B803129-AEB7-3747-880F-67B9DA5EADCD}"/>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734B9127-FC3D-9845-AB17-D6D8304C65C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6080959F-4D89-D246-A614-5BFD0B347EC2}"/>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3A329EC9-9C15-2D48-8B8F-7821AFFE666D}"/>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4023703A-434C-7646-A197-6D78904942A1}" type="slidenum">
              <a:rPr lang="en-US"/>
              <a:pPr>
                <a:defRPr/>
              </a:pPr>
              <a:t>‹#›</a:t>
            </a:fld>
            <a:endParaRPr lang="en-US" dirty="0"/>
          </a:p>
        </p:txBody>
      </p:sp>
    </p:spTree>
    <p:extLst>
      <p:ext uri="{BB962C8B-B14F-4D97-AF65-F5344CB8AC3E}">
        <p14:creationId xmlns:p14="http://schemas.microsoft.com/office/powerpoint/2010/main" val="3452181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ategory_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CC7A7B-72BF-2148-B160-EA5B32411469}"/>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212AE20C-635D-E14A-A372-4E3602D71AB8}"/>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797D0A2D-64F5-4A4D-8007-39B104892DA9}"/>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2F79F879-2CC0-064B-A28D-7FB9602B6D76}" type="slidenum">
              <a:rPr lang="en-US"/>
              <a:pPr>
                <a:defRPr/>
              </a:pPr>
              <a:t>‹#›</a:t>
            </a:fld>
            <a:endParaRPr lang="en-US" dirty="0"/>
          </a:p>
        </p:txBody>
      </p:sp>
    </p:spTree>
    <p:extLst>
      <p:ext uri="{BB962C8B-B14F-4D97-AF65-F5344CB8AC3E}">
        <p14:creationId xmlns:p14="http://schemas.microsoft.com/office/powerpoint/2010/main" val="100582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col-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2"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a:extLst>
              <a:ext uri="{FF2B5EF4-FFF2-40B4-BE49-F238E27FC236}">
                <a16:creationId xmlns:a16="http://schemas.microsoft.com/office/drawing/2014/main" id="{D7F448A3-D8C1-3340-A6A8-7D6328DF257C}"/>
              </a:ext>
            </a:extLst>
          </p:cNvPr>
          <p:cNvSpPr>
            <a:spLocks noGrp="1"/>
          </p:cNvSpPr>
          <p:nvPr>
            <p:ph sz="half" idx="2"/>
          </p:nvPr>
        </p:nvSpPr>
        <p:spPr>
          <a:xfrm>
            <a:off x="6281530"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Content Placeholder 2">
            <a:extLst>
              <a:ext uri="{FF2B5EF4-FFF2-40B4-BE49-F238E27FC236}">
                <a16:creationId xmlns:a16="http://schemas.microsoft.com/office/drawing/2014/main" id="{9245D864-C914-0941-B538-011AA5B9A179}"/>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
        <p:nvSpPr>
          <p:cNvPr id="6" name="Footer Placeholder 4">
            <a:extLst>
              <a:ext uri="{FF2B5EF4-FFF2-40B4-BE49-F238E27FC236}">
                <a16:creationId xmlns:a16="http://schemas.microsoft.com/office/drawing/2014/main" id="{A48FFCDB-B2D0-184B-A70A-C0978A88FD8E}"/>
              </a:ext>
            </a:extLst>
          </p:cNvPr>
          <p:cNvSpPr>
            <a:spLocks noGrp="1"/>
          </p:cNvSpPr>
          <p:nvPr>
            <p:ph type="ftr" sz="quarter" idx="13"/>
          </p:nvPr>
        </p:nvSpPr>
        <p:spPr/>
        <p:txBody>
          <a:bodyPr/>
          <a:lstStyle>
            <a:lvl1pPr>
              <a:defRPr/>
            </a:lvl1pPr>
          </a:lstStyle>
          <a:p>
            <a:pPr>
              <a:defRPr/>
            </a:pPr>
            <a:r>
              <a:rPr lang="en-US" dirty="0"/>
              <a:t>© 2021, Amazon Web Services, Inc. or its affiliates. All rights reserved.</a:t>
            </a:r>
          </a:p>
        </p:txBody>
      </p:sp>
      <p:sp>
        <p:nvSpPr>
          <p:cNvPr id="8" name="Slide Number Placeholder 5">
            <a:extLst>
              <a:ext uri="{FF2B5EF4-FFF2-40B4-BE49-F238E27FC236}">
                <a16:creationId xmlns:a16="http://schemas.microsoft.com/office/drawing/2014/main" id="{4A8E6E56-AFB9-4C44-89C0-AC217910537B}"/>
              </a:ext>
            </a:extLst>
          </p:cNvPr>
          <p:cNvSpPr>
            <a:spLocks noGrp="1"/>
          </p:cNvSpPr>
          <p:nvPr>
            <p:ph type="sldNum" sz="quarter" idx="14"/>
          </p:nvPr>
        </p:nvSpPr>
        <p:spPr/>
        <p:txBody>
          <a:bodyPr/>
          <a:lstStyle>
            <a:lvl1pPr>
              <a:defRPr/>
            </a:lvl1pPr>
          </a:lstStyle>
          <a:p>
            <a:pPr>
              <a:defRPr/>
            </a:pPr>
            <a:fld id="{1D760CDD-B3D5-E348-BF72-777034445705}" type="slidenum">
              <a:rPr lang="en-US"/>
              <a:pPr>
                <a:defRPr/>
              </a:pPr>
              <a:t>‹#›</a:t>
            </a:fld>
            <a:endParaRPr lang="en-US" dirty="0"/>
          </a:p>
        </p:txBody>
      </p:sp>
    </p:spTree>
    <p:extLst>
      <p:ext uri="{BB962C8B-B14F-4D97-AF65-F5344CB8AC3E}">
        <p14:creationId xmlns:p14="http://schemas.microsoft.com/office/powerpoint/2010/main" val="33493167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s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0783BA-5DA2-994D-A7B2-8BDAECAFA190}"/>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59EAF9B0-BE56-6748-B94F-D6A648A817D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2E90A3CE-0CBA-E54C-B9E6-033E9469194E}"/>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82471B9F-0CD6-C044-9881-BAE1BF200229}"/>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A737E2-E92D-E84A-8C9E-5B00074EEFC1}"/>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CC0BEE6B-6661-1E4E-AB44-731287CB83D9}"/>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D4732D5F-9178-8347-B692-27B818018C74}"/>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FAD092F9-1B6F-C846-8525-4CF91EB42625}" type="slidenum">
              <a:rPr lang="en-US"/>
              <a:pPr>
                <a:defRPr/>
              </a:pPr>
              <a:t>‹#›</a:t>
            </a:fld>
            <a:endParaRPr lang="en-US" dirty="0"/>
          </a:p>
        </p:txBody>
      </p:sp>
    </p:spTree>
    <p:extLst>
      <p:ext uri="{BB962C8B-B14F-4D97-AF65-F5344CB8AC3E}">
        <p14:creationId xmlns:p14="http://schemas.microsoft.com/office/powerpoint/2010/main" val="1320958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cons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68BC1B-296F-5148-86CC-831AA7621E8E}"/>
              </a:ext>
            </a:extLst>
          </p:cNvPr>
          <p:cNvSpPr/>
          <p:nvPr userDrawn="1"/>
        </p:nvSpPr>
        <p:spPr>
          <a:xfrm>
            <a:off x="88900" y="1009650"/>
            <a:ext cx="11998325" cy="4913313"/>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8C40F516-D969-6E4E-BF93-CCA70344A63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6" name="Straight Connector 5">
            <a:extLst>
              <a:ext uri="{FF2B5EF4-FFF2-40B4-BE49-F238E27FC236}">
                <a16:creationId xmlns:a16="http://schemas.microsoft.com/office/drawing/2014/main" id="{7DFF49B2-D892-0D45-AB42-3AAD67C3E792}"/>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0370AE6-5FDC-E344-AF35-B06C2A21DEA6}"/>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8" name="Footer Placeholder 4">
            <a:extLst>
              <a:ext uri="{FF2B5EF4-FFF2-40B4-BE49-F238E27FC236}">
                <a16:creationId xmlns:a16="http://schemas.microsoft.com/office/drawing/2014/main" id="{FDF65988-7E19-7E49-94B6-681399541852}"/>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9" name="Slide Number Placeholder 5">
            <a:extLst>
              <a:ext uri="{FF2B5EF4-FFF2-40B4-BE49-F238E27FC236}">
                <a16:creationId xmlns:a16="http://schemas.microsoft.com/office/drawing/2014/main" id="{E702A8B3-73DF-014A-B78C-6B03CCD17525}"/>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7FDEDA11-3C76-0B41-ADFF-67A693FE0AA7}" type="slidenum">
              <a:rPr lang="en-US"/>
              <a:pPr>
                <a:defRPr/>
              </a:pPr>
              <a:t>‹#›</a:t>
            </a:fld>
            <a:endParaRPr lang="en-US" dirty="0"/>
          </a:p>
        </p:txBody>
      </p:sp>
    </p:spTree>
    <p:extLst>
      <p:ext uri="{BB962C8B-B14F-4D97-AF65-F5344CB8AC3E}">
        <p14:creationId xmlns:p14="http://schemas.microsoft.com/office/powerpoint/2010/main" val="22818044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tegory_Turquois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BE0FF0-DD9B-4D4C-8D49-958F9D7B538D}"/>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1EC5D109-88C0-0248-97EC-13091E9BE5C5}"/>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3FA6B858-707F-624C-A6C3-3725545FBD1F}"/>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DB30A882-BD2A-3B42-A8A9-09F37FAE5FF2}" type="slidenum">
              <a:rPr lang="en-US"/>
              <a:pPr>
                <a:defRPr/>
              </a:pPr>
              <a:t>‹#›</a:t>
            </a:fld>
            <a:endParaRPr lang="en-US" dirty="0"/>
          </a:p>
        </p:txBody>
      </p:sp>
    </p:spTree>
    <p:extLst>
      <p:ext uri="{BB962C8B-B14F-4D97-AF65-F5344CB8AC3E}">
        <p14:creationId xmlns:p14="http://schemas.microsoft.com/office/powerpoint/2010/main" val="1284612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cons_Turquois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2F0230-E8CE-DC44-BE47-8907F62C997D}"/>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E08B11CB-640D-E043-BAF5-A0C13F493AD5}"/>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a:t>
            </a:r>
          </a:p>
        </p:txBody>
      </p:sp>
      <p:sp>
        <p:nvSpPr>
          <p:cNvPr id="6" name="Title 1">
            <a:extLst>
              <a:ext uri="{FF2B5EF4-FFF2-40B4-BE49-F238E27FC236}">
                <a16:creationId xmlns:a16="http://schemas.microsoft.com/office/drawing/2014/main" id="{3B3AE031-14EA-8D40-9418-E068CFCCEE6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DC3153ED-10FE-2541-95D5-3FFD37931226}"/>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14E3DB-720E-E740-82E3-A1F043489F17}"/>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ACC603-6326-454F-8DB6-8BB023F9A08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714F1D38-6199-4049-AD57-7C8780C33B31}"/>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C939A7DC-F345-8942-A0FA-05AA6E735836}"/>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1CF9B9E1-2A2B-0B4F-8AE1-EDAC513736D4}" type="slidenum">
              <a:rPr lang="en-US"/>
              <a:pPr>
                <a:defRPr/>
              </a:pPr>
              <a:t>‹#›</a:t>
            </a:fld>
            <a:endParaRPr lang="en-US" dirty="0"/>
          </a:p>
        </p:txBody>
      </p:sp>
    </p:spTree>
    <p:extLst>
      <p:ext uri="{BB962C8B-B14F-4D97-AF65-F5344CB8AC3E}">
        <p14:creationId xmlns:p14="http://schemas.microsoft.com/office/powerpoint/2010/main" val="24224968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B9CF7255-A2E0-BA4C-B1F1-4BC49D6E7ADE}"/>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72415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0AABE0FF-BF8E-FE44-8BDA-8409E07BCCD2}"/>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1787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_DB">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D8054E3-407D-A945-A989-C467761F4CAA}"/>
              </a:ext>
            </a:extLst>
          </p:cNvPr>
          <p:cNvCxnSpPr>
            <a:cxnSpLocks/>
          </p:cNvCxnSpPr>
          <p:nvPr userDrawn="1"/>
        </p:nvCxnSpPr>
        <p:spPr>
          <a:xfrm>
            <a:off x="317500" y="4429125"/>
            <a:ext cx="623888"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a:extLst>
              <a:ext uri="{FF2B5EF4-FFF2-40B4-BE49-F238E27FC236}">
                <a16:creationId xmlns:a16="http://schemas.microsoft.com/office/drawing/2014/main" id="{682A6CFD-C467-C34F-84AB-0F24ADA4B65F}"/>
              </a:ext>
            </a:extLst>
          </p:cNvPr>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319A56CC-D6BC-4144-9E21-B2E281EF13AC}"/>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6" name="Slide Number Placeholder 5">
            <a:extLst>
              <a:ext uri="{FF2B5EF4-FFF2-40B4-BE49-F238E27FC236}">
                <a16:creationId xmlns:a16="http://schemas.microsoft.com/office/drawing/2014/main" id="{ACAA8925-7841-9946-AC16-5C8989B68BB3}"/>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8058FD55-336A-5A48-A65B-1A6E542D60DA}" type="slidenum">
              <a:rPr lang="en-US"/>
              <a:pPr>
                <a:defRPr/>
              </a:pPr>
              <a:t>‹#›</a:t>
            </a:fld>
            <a:endParaRPr lang="en-US" dirty="0"/>
          </a:p>
        </p:txBody>
      </p:sp>
    </p:spTree>
    <p:extLst>
      <p:ext uri="{BB962C8B-B14F-4D97-AF65-F5344CB8AC3E}">
        <p14:creationId xmlns:p14="http://schemas.microsoft.com/office/powerpoint/2010/main" val="19856398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_DB">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D8054E3-407D-A945-A989-C467761F4CAA}"/>
              </a:ext>
            </a:extLst>
          </p:cNvPr>
          <p:cNvCxnSpPr>
            <a:cxnSpLocks/>
          </p:cNvCxnSpPr>
          <p:nvPr userDrawn="1"/>
        </p:nvCxnSpPr>
        <p:spPr>
          <a:xfrm>
            <a:off x="317500" y="4429125"/>
            <a:ext cx="623888"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a:extLst>
              <a:ext uri="{FF2B5EF4-FFF2-40B4-BE49-F238E27FC236}">
                <a16:creationId xmlns:a16="http://schemas.microsoft.com/office/drawing/2014/main" id="{682A6CFD-C467-C34F-84AB-0F24ADA4B65F}"/>
              </a:ext>
            </a:extLst>
          </p:cNvPr>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319A56CC-D6BC-4144-9E21-B2E281EF13AC}"/>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6" name="Slide Number Placeholder 5">
            <a:extLst>
              <a:ext uri="{FF2B5EF4-FFF2-40B4-BE49-F238E27FC236}">
                <a16:creationId xmlns:a16="http://schemas.microsoft.com/office/drawing/2014/main" id="{ACAA8925-7841-9946-AC16-5C8989B68BB3}"/>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8058FD55-336A-5A48-A65B-1A6E542D60DA}" type="slidenum">
              <a:rPr lang="en-US"/>
              <a:pPr>
                <a:defRPr/>
              </a:pPr>
              <a:t>‹#›</a:t>
            </a:fld>
            <a:endParaRPr lang="en-US" dirty="0"/>
          </a:p>
        </p:txBody>
      </p:sp>
    </p:spTree>
    <p:extLst>
      <p:ext uri="{BB962C8B-B14F-4D97-AF65-F5344CB8AC3E}">
        <p14:creationId xmlns:p14="http://schemas.microsoft.com/office/powerpoint/2010/main" val="17926397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6CFDB4-BF0F-1547-857E-0CCD3E9EB72F}"/>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rtlCol="0">
            <a:normAutofit/>
          </a:bodyPr>
          <a:lstStyle/>
          <a:p>
            <a:r>
              <a:rPr lang="en-US" dirty="0"/>
              <a:t>Click to edit Master title style</a:t>
            </a:r>
          </a:p>
        </p:txBody>
      </p:sp>
      <p:sp>
        <p:nvSpPr>
          <p:cNvPr id="4" name="Footer Placeholder 4">
            <a:extLst>
              <a:ext uri="{FF2B5EF4-FFF2-40B4-BE49-F238E27FC236}">
                <a16:creationId xmlns:a16="http://schemas.microsoft.com/office/drawing/2014/main" id="{F5D0C80C-70EB-F045-A185-EC4DF4892D15}"/>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7C146D00-8894-F344-AC9F-B050399C8CD0}"/>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45A1B3F3-60E0-6745-9FE6-9C4771689AE1}" type="slidenum">
              <a:rPr lang="en-US"/>
              <a:pPr>
                <a:defRPr/>
              </a:pPr>
              <a:t>‹#›</a:t>
            </a:fld>
            <a:endParaRPr lang="en-US" dirty="0"/>
          </a:p>
        </p:txBody>
      </p:sp>
    </p:spTree>
    <p:extLst>
      <p:ext uri="{BB962C8B-B14F-4D97-AF65-F5344CB8AC3E}">
        <p14:creationId xmlns:p14="http://schemas.microsoft.com/office/powerpoint/2010/main" val="2916163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4341D3-C5F2-B347-979A-C1C1EFA17719}"/>
              </a:ext>
            </a:extLst>
          </p:cNvPr>
          <p:cNvSpPr/>
          <p:nvPr userDrawn="1"/>
        </p:nvSpPr>
        <p:spPr>
          <a:xfrm>
            <a:off x="0" y="1009650"/>
            <a:ext cx="12192000" cy="1557338"/>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6EFA3356-BA6E-174A-8B96-E2F528274AE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General Services</a:t>
            </a:r>
          </a:p>
        </p:txBody>
      </p:sp>
      <p:sp>
        <p:nvSpPr>
          <p:cNvPr id="7" name="Title 1">
            <a:extLst>
              <a:ext uri="{FF2B5EF4-FFF2-40B4-BE49-F238E27FC236}">
                <a16:creationId xmlns:a16="http://schemas.microsoft.com/office/drawing/2014/main" id="{2AF037FC-94E4-3441-8343-5589F9BD92F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8" name="Straight Connector 7">
            <a:extLst>
              <a:ext uri="{FF2B5EF4-FFF2-40B4-BE49-F238E27FC236}">
                <a16:creationId xmlns:a16="http://schemas.microsoft.com/office/drawing/2014/main" id="{8E148241-A694-C242-A0DF-FFF3D553B5C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EBD4A5C-EB82-9047-982F-EF05C5333DB1}"/>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Title 1">
            <a:extLst>
              <a:ext uri="{FF2B5EF4-FFF2-40B4-BE49-F238E27FC236}">
                <a16:creationId xmlns:a16="http://schemas.microsoft.com/office/drawing/2014/main" id="{887E2AA1-D28E-9D46-A6F6-00A2AED599CE}"/>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0CF80B5E-C510-0141-968B-86F24570A53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E35FB17E-2688-4B43-8872-969B0783A0B0}"/>
              </a:ext>
            </a:extLst>
          </p:cNvPr>
          <p:cNvSpPr>
            <a:spLocks noGrp="1"/>
          </p:cNvSpPr>
          <p:nvPr>
            <p:ph type="ftr" sz="quarter" idx="11"/>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1" name="Slide Number Placeholder 5">
            <a:extLst>
              <a:ext uri="{FF2B5EF4-FFF2-40B4-BE49-F238E27FC236}">
                <a16:creationId xmlns:a16="http://schemas.microsoft.com/office/drawing/2014/main" id="{9811E03E-DF71-2846-8EA0-0A87029C9E07}"/>
              </a:ext>
            </a:extLst>
          </p:cNvPr>
          <p:cNvSpPr>
            <a:spLocks noGrp="1"/>
          </p:cNvSpPr>
          <p:nvPr>
            <p:ph type="sldNum" sz="quarter" idx="12"/>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9ECCE4F8-15EC-D046-B42F-5C756A89C525}" type="slidenum">
              <a:rPr lang="en-US"/>
              <a:pPr>
                <a:defRPr/>
              </a:pPr>
              <a:t>‹#›</a:t>
            </a:fld>
            <a:endParaRPr lang="en-US" dirty="0"/>
          </a:p>
        </p:txBody>
      </p:sp>
    </p:spTree>
    <p:extLst>
      <p:ext uri="{BB962C8B-B14F-4D97-AF65-F5344CB8AC3E}">
        <p14:creationId xmlns:p14="http://schemas.microsoft.com/office/powerpoint/2010/main" val="82848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three-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3" y="1175657"/>
            <a:ext cx="3602396"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8" name="Content Placeholder 2">
            <a:extLst>
              <a:ext uri="{FF2B5EF4-FFF2-40B4-BE49-F238E27FC236}">
                <a16:creationId xmlns:a16="http://schemas.microsoft.com/office/drawing/2014/main" id="{E5B9F079-07D6-E944-8B84-A221C329825D}"/>
              </a:ext>
            </a:extLst>
          </p:cNvPr>
          <p:cNvSpPr>
            <a:spLocks noGrp="1"/>
          </p:cNvSpPr>
          <p:nvPr>
            <p:ph sz="half" idx="10"/>
          </p:nvPr>
        </p:nvSpPr>
        <p:spPr>
          <a:xfrm>
            <a:off x="4294802" y="1175657"/>
            <a:ext cx="3602396"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a:extLst>
              <a:ext uri="{FF2B5EF4-FFF2-40B4-BE49-F238E27FC236}">
                <a16:creationId xmlns:a16="http://schemas.microsoft.com/office/drawing/2014/main" id="{EAA18462-CDE2-4F4B-A61B-CD6DACFCAE03}"/>
              </a:ext>
            </a:extLst>
          </p:cNvPr>
          <p:cNvSpPr>
            <a:spLocks noGrp="1"/>
          </p:cNvSpPr>
          <p:nvPr>
            <p:ph sz="half" idx="11"/>
          </p:nvPr>
        </p:nvSpPr>
        <p:spPr>
          <a:xfrm>
            <a:off x="8326793" y="1175657"/>
            <a:ext cx="3602396"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Footer Placeholder 4">
            <a:extLst>
              <a:ext uri="{FF2B5EF4-FFF2-40B4-BE49-F238E27FC236}">
                <a16:creationId xmlns:a16="http://schemas.microsoft.com/office/drawing/2014/main" id="{EED85091-90EE-B541-AE9F-FB0EB0E0F487}"/>
              </a:ext>
            </a:extLst>
          </p:cNvPr>
          <p:cNvSpPr>
            <a:spLocks noGrp="1"/>
          </p:cNvSpPr>
          <p:nvPr>
            <p:ph type="ftr" sz="quarter" idx="12"/>
          </p:nvPr>
        </p:nvSpPr>
        <p:spPr/>
        <p:txBody>
          <a:bodyPr/>
          <a:lstStyle>
            <a:lvl1pPr>
              <a:defRPr/>
            </a:lvl1pPr>
          </a:lstStyle>
          <a:p>
            <a:pPr>
              <a:defRPr/>
            </a:pPr>
            <a:r>
              <a:rPr lang="en-US" dirty="0"/>
              <a:t>© 2021, Amazon Web Services, Inc. or its affiliates. All rights reserved.</a:t>
            </a:r>
          </a:p>
        </p:txBody>
      </p:sp>
      <p:sp>
        <p:nvSpPr>
          <p:cNvPr id="7" name="Slide Number Placeholder 5">
            <a:extLst>
              <a:ext uri="{FF2B5EF4-FFF2-40B4-BE49-F238E27FC236}">
                <a16:creationId xmlns:a16="http://schemas.microsoft.com/office/drawing/2014/main" id="{073690C6-D7A1-5047-8A9F-2AC81399EEE9}"/>
              </a:ext>
            </a:extLst>
          </p:cNvPr>
          <p:cNvSpPr>
            <a:spLocks noGrp="1"/>
          </p:cNvSpPr>
          <p:nvPr>
            <p:ph type="sldNum" sz="quarter" idx="13"/>
          </p:nvPr>
        </p:nvSpPr>
        <p:spPr/>
        <p:txBody>
          <a:bodyPr/>
          <a:lstStyle>
            <a:lvl1pPr>
              <a:defRPr/>
            </a:lvl1pPr>
          </a:lstStyle>
          <a:p>
            <a:pPr>
              <a:defRPr/>
            </a:pPr>
            <a:fld id="{4752B835-43D6-F94A-8401-3FEC4A18EEAB}" type="slidenum">
              <a:rPr lang="en-US"/>
              <a:pPr>
                <a:defRPr/>
              </a:pPr>
              <a:t>‹#›</a:t>
            </a:fld>
            <a:endParaRPr lang="en-US" dirty="0"/>
          </a:p>
        </p:txBody>
      </p:sp>
    </p:spTree>
    <p:extLst>
      <p:ext uri="{BB962C8B-B14F-4D97-AF65-F5344CB8AC3E}">
        <p14:creationId xmlns:p14="http://schemas.microsoft.com/office/powerpoint/2010/main" val="274593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ub-three-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8" name="Content Placeholder 2">
            <a:extLst>
              <a:ext uri="{FF2B5EF4-FFF2-40B4-BE49-F238E27FC236}">
                <a16:creationId xmlns:a16="http://schemas.microsoft.com/office/drawing/2014/main" id="{E5B9F079-07D6-E944-8B84-A221C329825D}"/>
              </a:ext>
            </a:extLst>
          </p:cNvPr>
          <p:cNvSpPr>
            <a:spLocks noGrp="1"/>
          </p:cNvSpPr>
          <p:nvPr>
            <p:ph sz="half" idx="10"/>
          </p:nvPr>
        </p:nvSpPr>
        <p:spPr>
          <a:xfrm>
            <a:off x="4294802"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a:extLst>
              <a:ext uri="{FF2B5EF4-FFF2-40B4-BE49-F238E27FC236}">
                <a16:creationId xmlns:a16="http://schemas.microsoft.com/office/drawing/2014/main" id="{EAA18462-CDE2-4F4B-A61B-CD6DACFCAE03}"/>
              </a:ext>
            </a:extLst>
          </p:cNvPr>
          <p:cNvSpPr>
            <a:spLocks noGrp="1"/>
          </p:cNvSpPr>
          <p:nvPr>
            <p:ph sz="half" idx="11"/>
          </p:nvPr>
        </p:nvSpPr>
        <p:spPr>
          <a:xfrm>
            <a:off x="832679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Content Placeholder 2">
            <a:extLst>
              <a:ext uri="{FF2B5EF4-FFF2-40B4-BE49-F238E27FC236}">
                <a16:creationId xmlns:a16="http://schemas.microsoft.com/office/drawing/2014/main" id="{F075C3DB-0EE3-BA43-8B55-7C47D3172461}"/>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
        <p:nvSpPr>
          <p:cNvPr id="7" name="Footer Placeholder 4">
            <a:extLst>
              <a:ext uri="{FF2B5EF4-FFF2-40B4-BE49-F238E27FC236}">
                <a16:creationId xmlns:a16="http://schemas.microsoft.com/office/drawing/2014/main" id="{BF313970-EA94-F74E-B909-52184BCE8DA7}"/>
              </a:ext>
            </a:extLst>
          </p:cNvPr>
          <p:cNvSpPr>
            <a:spLocks noGrp="1"/>
          </p:cNvSpPr>
          <p:nvPr>
            <p:ph type="ftr" sz="quarter" idx="13"/>
          </p:nvPr>
        </p:nvSpPr>
        <p:spPr/>
        <p:txBody>
          <a:bodyPr/>
          <a:lstStyle>
            <a:lvl1pPr>
              <a:defRPr/>
            </a:lvl1pPr>
          </a:lstStyle>
          <a:p>
            <a:pPr>
              <a:defRPr/>
            </a:pPr>
            <a:r>
              <a:rPr lang="en-US" dirty="0"/>
              <a:t>© 2021, Amazon Web Services, Inc. or its affiliates. All rights reserved.</a:t>
            </a:r>
          </a:p>
        </p:txBody>
      </p:sp>
      <p:sp>
        <p:nvSpPr>
          <p:cNvPr id="9" name="Slide Number Placeholder 5">
            <a:extLst>
              <a:ext uri="{FF2B5EF4-FFF2-40B4-BE49-F238E27FC236}">
                <a16:creationId xmlns:a16="http://schemas.microsoft.com/office/drawing/2014/main" id="{D4F9F29E-27F2-B04A-A131-CE776307562D}"/>
              </a:ext>
            </a:extLst>
          </p:cNvPr>
          <p:cNvSpPr>
            <a:spLocks noGrp="1"/>
          </p:cNvSpPr>
          <p:nvPr>
            <p:ph type="sldNum" sz="quarter" idx="14"/>
          </p:nvPr>
        </p:nvSpPr>
        <p:spPr/>
        <p:txBody>
          <a:bodyPr/>
          <a:lstStyle>
            <a:lvl1pPr>
              <a:defRPr/>
            </a:lvl1pPr>
          </a:lstStyle>
          <a:p>
            <a:pPr>
              <a:defRPr/>
            </a:pPr>
            <a:fld id="{908DA37B-B9A9-8947-B9C5-A7183EC37F3A}" type="slidenum">
              <a:rPr lang="en-US"/>
              <a:pPr>
                <a:defRPr/>
              </a:pPr>
              <a:t>‹#›</a:t>
            </a:fld>
            <a:endParaRPr lang="en-US" dirty="0"/>
          </a:p>
        </p:txBody>
      </p:sp>
    </p:spTree>
    <p:extLst>
      <p:ext uri="{BB962C8B-B14F-4D97-AF65-F5344CB8AC3E}">
        <p14:creationId xmlns:p14="http://schemas.microsoft.com/office/powerpoint/2010/main" val="362861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3" name="Footer Placeholder 4">
            <a:extLst>
              <a:ext uri="{FF2B5EF4-FFF2-40B4-BE49-F238E27FC236}">
                <a16:creationId xmlns:a16="http://schemas.microsoft.com/office/drawing/2014/main" id="{445274BF-3829-D24D-BB45-67B2DEED7610}"/>
              </a:ext>
            </a:extLst>
          </p:cNvPr>
          <p:cNvSpPr>
            <a:spLocks noGrp="1"/>
          </p:cNvSpPr>
          <p:nvPr>
            <p:ph type="ftr" sz="quarter" idx="10"/>
          </p:nvPr>
        </p:nvSpPr>
        <p:spPr/>
        <p:txBody>
          <a:bodyPr/>
          <a:lstStyle>
            <a:lvl1pPr>
              <a:defRPr/>
            </a:lvl1pPr>
          </a:lstStyle>
          <a:p>
            <a:pPr>
              <a:defRPr/>
            </a:pPr>
            <a:r>
              <a:rPr lang="en-US" dirty="0"/>
              <a:t>© 2021, Amazon Web Services, Inc. or its affiliates. All rights reserved.</a:t>
            </a:r>
          </a:p>
        </p:txBody>
      </p:sp>
      <p:sp>
        <p:nvSpPr>
          <p:cNvPr id="4" name="Slide Number Placeholder 5">
            <a:extLst>
              <a:ext uri="{FF2B5EF4-FFF2-40B4-BE49-F238E27FC236}">
                <a16:creationId xmlns:a16="http://schemas.microsoft.com/office/drawing/2014/main" id="{56AD46A9-9581-D540-AA79-345601FA5DEB}"/>
              </a:ext>
            </a:extLst>
          </p:cNvPr>
          <p:cNvSpPr>
            <a:spLocks noGrp="1"/>
          </p:cNvSpPr>
          <p:nvPr>
            <p:ph type="sldNum" sz="quarter" idx="11"/>
          </p:nvPr>
        </p:nvSpPr>
        <p:spPr/>
        <p:txBody>
          <a:bodyPr/>
          <a:lstStyle>
            <a:lvl1pPr>
              <a:defRPr/>
            </a:lvl1pPr>
          </a:lstStyle>
          <a:p>
            <a:pPr>
              <a:defRPr/>
            </a:pPr>
            <a:fld id="{09B7CDC3-FDDA-584B-8A00-88B0260C022B}" type="slidenum">
              <a:rPr lang="en-US"/>
              <a:pPr>
                <a:defRPr/>
              </a:pPr>
              <a:t>‹#›</a:t>
            </a:fld>
            <a:endParaRPr lang="en-US" dirty="0"/>
          </a:p>
        </p:txBody>
      </p:sp>
    </p:spTree>
    <p:extLst>
      <p:ext uri="{BB962C8B-B14F-4D97-AF65-F5344CB8AC3E}">
        <p14:creationId xmlns:p14="http://schemas.microsoft.com/office/powerpoint/2010/main" val="399514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301F95D-465F-2945-9E09-3DB85C63C156}"/>
              </a:ext>
            </a:extLst>
          </p:cNvPr>
          <p:cNvSpPr>
            <a:spLocks noGrp="1"/>
          </p:cNvSpPr>
          <p:nvPr>
            <p:ph type="ftr" sz="quarter" idx="10"/>
          </p:nvPr>
        </p:nvSpPr>
        <p:spPr/>
        <p:txBody>
          <a:bodyPr/>
          <a:lstStyle>
            <a:lvl1pPr>
              <a:defRPr/>
            </a:lvl1pPr>
          </a:lstStyle>
          <a:p>
            <a:pPr>
              <a:defRPr/>
            </a:pPr>
            <a:r>
              <a:rPr lang="en-US" dirty="0"/>
              <a:t>© 2021, Amazon Web Services, Inc. or its affiliates. All rights reserved.</a:t>
            </a:r>
          </a:p>
        </p:txBody>
      </p:sp>
      <p:sp>
        <p:nvSpPr>
          <p:cNvPr id="3" name="Slide Number Placeholder 5">
            <a:extLst>
              <a:ext uri="{FF2B5EF4-FFF2-40B4-BE49-F238E27FC236}">
                <a16:creationId xmlns:a16="http://schemas.microsoft.com/office/drawing/2014/main" id="{DCDA7B2F-E81E-4A44-9F5F-A7AFF9D70002}"/>
              </a:ext>
            </a:extLst>
          </p:cNvPr>
          <p:cNvSpPr>
            <a:spLocks noGrp="1"/>
          </p:cNvSpPr>
          <p:nvPr>
            <p:ph type="sldNum" sz="quarter" idx="11"/>
          </p:nvPr>
        </p:nvSpPr>
        <p:spPr/>
        <p:txBody>
          <a:bodyPr/>
          <a:lstStyle>
            <a:lvl1pPr>
              <a:defRPr/>
            </a:lvl1pPr>
          </a:lstStyle>
          <a:p>
            <a:pPr>
              <a:defRPr/>
            </a:pPr>
            <a:fld id="{6736E29F-FFC1-2C49-8243-4EDCBA2AC996}" type="slidenum">
              <a:rPr lang="en-US"/>
              <a:pPr>
                <a:defRPr/>
              </a:pPr>
              <a:t>‹#›</a:t>
            </a:fld>
            <a:endParaRPr lang="en-US" dirty="0"/>
          </a:p>
        </p:txBody>
      </p:sp>
    </p:spTree>
    <p:extLst>
      <p:ext uri="{BB962C8B-B14F-4D97-AF65-F5344CB8AC3E}">
        <p14:creationId xmlns:p14="http://schemas.microsoft.com/office/powerpoint/2010/main" val="178367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tegory_Squi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1DB949-1463-2A4C-B301-63F1602C50E3}"/>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CCAC41FC-8492-FD42-A45A-1DF0B10E101B}"/>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396A122A-D83B-6B4B-9C9F-4A4D8480E231}"/>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09C12A2-65EF-FD4D-A54C-5FC8D1359EF8}" type="slidenum">
              <a:rPr lang="en-US"/>
              <a:pPr>
                <a:defRPr/>
              </a:pPr>
              <a:t>‹#›</a:t>
            </a:fld>
            <a:endParaRPr lang="en-US" dirty="0"/>
          </a:p>
        </p:txBody>
      </p:sp>
    </p:spTree>
    <p:extLst>
      <p:ext uri="{BB962C8B-B14F-4D97-AF65-F5344CB8AC3E}">
        <p14:creationId xmlns:p14="http://schemas.microsoft.com/office/powerpoint/2010/main" val="308702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al-servic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8DBF48-0EFD-7E4F-AAF0-AB1C4877B680}"/>
              </a:ext>
            </a:extLst>
          </p:cNvPr>
          <p:cNvSpPr/>
          <p:nvPr userDrawn="1"/>
        </p:nvSpPr>
        <p:spPr>
          <a:xfrm>
            <a:off x="0" y="1009650"/>
            <a:ext cx="12192000"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E1388B4C-0BAF-3342-B4C4-F8F3835171B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General Services</a:t>
            </a:r>
          </a:p>
        </p:txBody>
      </p:sp>
      <p:sp>
        <p:nvSpPr>
          <p:cNvPr id="6" name="Title 1">
            <a:extLst>
              <a:ext uri="{FF2B5EF4-FFF2-40B4-BE49-F238E27FC236}">
                <a16:creationId xmlns:a16="http://schemas.microsoft.com/office/drawing/2014/main" id="{1589A14A-BBCF-BC41-8E4A-D55A4B8E1B3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613BDA1A-1CBB-8E43-A453-55D625CBA08B}"/>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DE7E60F-0E8F-E845-A30E-6D51DFDCF24C}"/>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6F1EA21-81DA-5A4B-9469-25634A530790}"/>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151A346F-D391-644D-B9B5-43708DD842CA}"/>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10" name="Slide Number Placeholder 5">
            <a:extLst>
              <a:ext uri="{FF2B5EF4-FFF2-40B4-BE49-F238E27FC236}">
                <a16:creationId xmlns:a16="http://schemas.microsoft.com/office/drawing/2014/main" id="{72133C68-E859-C34E-BFD3-94DFBAD884BF}"/>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5BCD9E6-DD9F-CF4C-A723-FB790C21F76D}" type="slidenum">
              <a:rPr lang="en-US"/>
              <a:pPr>
                <a:defRPr/>
              </a:pPr>
              <a:t>‹#›</a:t>
            </a:fld>
            <a:endParaRPr lang="en-US" dirty="0"/>
          </a:p>
        </p:txBody>
      </p:sp>
    </p:spTree>
    <p:extLst>
      <p:ext uri="{BB962C8B-B14F-4D97-AF65-F5344CB8AC3E}">
        <p14:creationId xmlns:p14="http://schemas.microsoft.com/office/powerpoint/2010/main" val="40109451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5" Type="http://schemas.openxmlformats.org/officeDocument/2006/relationships/image" Target="../media/image2.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11C473C-44BA-054B-B271-D3751D073C48}"/>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604AFDB-588D-E24E-89EC-AD90383CE474}"/>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sp>
        <p:nvSpPr>
          <p:cNvPr id="5" name="Footer Placeholder 4">
            <a:extLst>
              <a:ext uri="{FF2B5EF4-FFF2-40B4-BE49-F238E27FC236}">
                <a16:creationId xmlns:a16="http://schemas.microsoft.com/office/drawing/2014/main" id="{AB2FC540-A845-044F-9D08-8CCD18A3A0CE}"/>
              </a:ext>
            </a:extLst>
          </p:cNvPr>
          <p:cNvSpPr>
            <a:spLocks noGrp="1"/>
          </p:cNvSpPr>
          <p:nvPr>
            <p:ph type="ftr" sz="quarter" idx="3"/>
          </p:nvPr>
        </p:nvSpPr>
        <p:spPr>
          <a:xfrm>
            <a:off x="1090613" y="6249988"/>
            <a:ext cx="4462462"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6" name="Slide Number Placeholder 5">
            <a:extLst>
              <a:ext uri="{FF2B5EF4-FFF2-40B4-BE49-F238E27FC236}">
                <a16:creationId xmlns:a16="http://schemas.microsoft.com/office/drawing/2014/main" id="{BE219088-B55D-A741-B8EF-198428D1B898}"/>
              </a:ext>
            </a:extLst>
          </p:cNvPr>
          <p:cNvSpPr>
            <a:spLocks noGrp="1"/>
          </p:cNvSpPr>
          <p:nvPr>
            <p:ph type="sldNum" sz="quarter" idx="4"/>
          </p:nvPr>
        </p:nvSpPr>
        <p:spPr>
          <a:xfrm>
            <a:off x="9105900" y="6249988"/>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rgbClr val="161E2D"/>
                </a:solidFill>
                <a:latin typeface="Arial" panose="020B0604020202020204" pitchFamily="34" charset="0"/>
                <a:cs typeface="Arial" panose="020B0604020202020204" pitchFamily="34" charset="0"/>
              </a:defRPr>
            </a:lvl1pPr>
          </a:lstStyle>
          <a:p>
            <a:pPr>
              <a:defRPr/>
            </a:pPr>
            <a:fld id="{976DA806-159D-F049-A422-2847A28E7037}" type="slidenum">
              <a:rPr lang="en-US"/>
              <a:pPr>
                <a:defRPr/>
              </a:pPr>
              <a:t>‹#›</a:t>
            </a:fld>
            <a:endParaRPr lang="en-US" dirty="0"/>
          </a:p>
        </p:txBody>
      </p:sp>
      <p:pic>
        <p:nvPicPr>
          <p:cNvPr id="1030" name="Graphic 7">
            <a:extLst>
              <a:ext uri="{FF2B5EF4-FFF2-40B4-BE49-F238E27FC236}">
                <a16:creationId xmlns:a16="http://schemas.microsoft.com/office/drawing/2014/main" id="{270E387F-0299-C54E-B0C6-72E0903F7C84}"/>
              </a:ext>
            </a:extLst>
          </p:cNvPr>
          <p:cNvPicPr>
            <a:picLocks noChangeAspect="1" noChangeArrowheads="1"/>
          </p:cNvPicPr>
          <p:nvPr userDrawn="1"/>
        </p:nvPicPr>
        <p:blipFill>
          <a:blip r:embed="rId38">
            <a:extLst>
              <a:ext uri="{28A0092B-C50C-407E-A947-70E740481C1C}">
                <a14:useLocalDpi xmlns:a14="http://schemas.microsoft.com/office/drawing/2010/main" val="0"/>
              </a:ext>
            </a:extLst>
          </a:blip>
          <a:srcRect/>
          <a:stretch>
            <a:fillRect/>
          </a:stretch>
        </p:blipFill>
        <p:spPr bwMode="auto">
          <a:xfrm>
            <a:off x="280988" y="6238875"/>
            <a:ext cx="5857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AB14B325-37EE-2D47-9D73-848E4457D5C0}"/>
              </a:ext>
            </a:extLst>
          </p:cNvPr>
          <p:cNvCxnSpPr>
            <a:cxnSpLocks/>
          </p:cNvCxnSpPr>
          <p:nvPr userDrawn="1"/>
        </p:nvCxnSpPr>
        <p:spPr>
          <a:xfrm>
            <a:off x="280988" y="6070600"/>
            <a:ext cx="11669712" cy="0"/>
          </a:xfrm>
          <a:prstGeom prst="line">
            <a:avLst/>
          </a:prstGeom>
          <a:ln w="28575">
            <a:solidFill>
              <a:srgbClr val="EAEDED"/>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814" r:id="rId13"/>
    <p:sldLayoutId id="2147483792" r:id="rId14"/>
    <p:sldLayoutId id="2147483793" r:id="rId15"/>
    <p:sldLayoutId id="2147483794" r:id="rId16"/>
    <p:sldLayoutId id="2147483795" r:id="rId17"/>
    <p:sldLayoutId id="2147483796" r:id="rId18"/>
    <p:sldLayoutId id="2147483797" r:id="rId19"/>
    <p:sldLayoutId id="2147483798" r:id="rId20"/>
    <p:sldLayoutId id="2147483799" r:id="rId21"/>
    <p:sldLayoutId id="2147483800" r:id="rId22"/>
    <p:sldLayoutId id="2147483801" r:id="rId23"/>
    <p:sldLayoutId id="2147483815" r:id="rId24"/>
    <p:sldLayoutId id="2147483813" r:id="rId25"/>
    <p:sldLayoutId id="2147483802" r:id="rId26"/>
    <p:sldLayoutId id="2147483803" r:id="rId27"/>
    <p:sldLayoutId id="2147483804" r:id="rId28"/>
    <p:sldLayoutId id="2147483805" r:id="rId29"/>
    <p:sldLayoutId id="2147483806" r:id="rId30"/>
    <p:sldLayoutId id="2147483807" r:id="rId31"/>
    <p:sldLayoutId id="2147483808" r:id="rId32"/>
    <p:sldLayoutId id="2147483809" r:id="rId33"/>
    <p:sldLayoutId id="2147483816" r:id="rId34"/>
    <p:sldLayoutId id="2147483817" r:id="rId35"/>
    <p:sldLayoutId id="2147483818" r:id="rId36"/>
  </p:sldLayoutIdLst>
  <p:hf hdr="0" dt="0"/>
  <p:txStyles>
    <p:titleStyle>
      <a:lvl1pPr algn="l" rtl="0" eaLnBrk="0" fontAlgn="base" hangingPunct="0">
        <a:lnSpc>
          <a:spcPct val="90000"/>
        </a:lnSpc>
        <a:spcBef>
          <a:spcPct val="0"/>
        </a:spcBef>
        <a:spcAft>
          <a:spcPct val="0"/>
        </a:spcAft>
        <a:defRPr sz="2800" b="1" kern="1200">
          <a:solidFill>
            <a:srgbClr val="161E2D"/>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2400" kern="1200">
          <a:solidFill>
            <a:srgbClr val="161E2D"/>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rgbClr val="161E2D"/>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rgbClr val="161E2D"/>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rgbClr val="161E2D"/>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1E2D"/>
        </a:solidFill>
        <a:effectLst/>
      </p:bgPr>
    </p:bg>
    <p:spTree>
      <p:nvGrpSpPr>
        <p:cNvPr id="1" name=""/>
        <p:cNvGrpSpPr/>
        <p:nvPr/>
      </p:nvGrpSpPr>
      <p:grpSpPr>
        <a:xfrm>
          <a:off x="0" y="0"/>
          <a:ext cx="0" cy="0"/>
          <a:chOff x="0" y="0"/>
          <a:chExt cx="0" cy="0"/>
        </a:xfrm>
      </p:grpSpPr>
      <p:sp>
        <p:nvSpPr>
          <p:cNvPr id="32770" name="Title Placeholder 1">
            <a:extLst>
              <a:ext uri="{FF2B5EF4-FFF2-40B4-BE49-F238E27FC236}">
                <a16:creationId xmlns:a16="http://schemas.microsoft.com/office/drawing/2014/main" id="{B1A3942D-1AFD-6643-9EF9-A7EDC1B61409}"/>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2771" name="Text Placeholder 2">
            <a:extLst>
              <a:ext uri="{FF2B5EF4-FFF2-40B4-BE49-F238E27FC236}">
                <a16:creationId xmlns:a16="http://schemas.microsoft.com/office/drawing/2014/main" id="{F18769AE-E149-8245-9CDD-EFE62AC778F0}"/>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pic>
        <p:nvPicPr>
          <p:cNvPr id="32772" name="Picture 9">
            <a:extLst>
              <a:ext uri="{FF2B5EF4-FFF2-40B4-BE49-F238E27FC236}">
                <a16:creationId xmlns:a16="http://schemas.microsoft.com/office/drawing/2014/main" id="{5D7ED5E0-45B4-E34D-9338-E67C4E384D5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80988" y="6235700"/>
            <a:ext cx="58578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a:extLst>
              <a:ext uri="{FF2B5EF4-FFF2-40B4-BE49-F238E27FC236}">
                <a16:creationId xmlns:a16="http://schemas.microsoft.com/office/drawing/2014/main" id="{2D8E3F11-A3CF-3541-AB3B-A9598B4897E6}"/>
              </a:ext>
            </a:extLst>
          </p:cNvPr>
          <p:cNvSpPr>
            <a:spLocks noGrp="1"/>
          </p:cNvSpPr>
          <p:nvPr>
            <p:ph type="sldNum" sz="quarter" idx="4"/>
          </p:nvPr>
        </p:nvSpPr>
        <p:spPr>
          <a:xfrm>
            <a:off x="9105900" y="6249988"/>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fld id="{01736118-7C22-AC4B-89A0-1C2A0C68177D}" type="slidenum">
              <a:rPr lang="en-US"/>
              <a:pPr>
                <a:defRPr/>
              </a:pPr>
              <a:t>‹#›</a:t>
            </a:fld>
            <a:endParaRPr lang="en-US" dirty="0"/>
          </a:p>
        </p:txBody>
      </p:sp>
      <p:cxnSp>
        <p:nvCxnSpPr>
          <p:cNvPr id="16" name="Straight Connector 15">
            <a:extLst>
              <a:ext uri="{FF2B5EF4-FFF2-40B4-BE49-F238E27FC236}">
                <a16:creationId xmlns:a16="http://schemas.microsoft.com/office/drawing/2014/main" id="{10659FC0-6F4E-4743-AB20-9E5DB79D9BB3}"/>
              </a:ext>
            </a:extLst>
          </p:cNvPr>
          <p:cNvCxnSpPr>
            <a:cxnSpLocks/>
          </p:cNvCxnSpPr>
          <p:nvPr userDrawn="1"/>
        </p:nvCxnSpPr>
        <p:spPr>
          <a:xfrm>
            <a:off x="280988" y="6070600"/>
            <a:ext cx="11669712"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F649ED-92BB-804A-A4D2-48960466F0C9}"/>
              </a:ext>
            </a:extLst>
          </p:cNvPr>
          <p:cNvSpPr>
            <a:spLocks noGrp="1"/>
          </p:cNvSpPr>
          <p:nvPr>
            <p:ph type="ftr" sz="quarter" idx="3"/>
          </p:nvPr>
        </p:nvSpPr>
        <p:spPr>
          <a:xfrm>
            <a:off x="1184275" y="6229350"/>
            <a:ext cx="5729288"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Lst>
  <p:hf hdr="0" dt="0"/>
  <p:txStyles>
    <p:titleStyle>
      <a:lvl1pPr algn="l" rtl="0" eaLnBrk="0" fontAlgn="base" hangingPunct="0">
        <a:lnSpc>
          <a:spcPct val="90000"/>
        </a:lnSpc>
        <a:spcBef>
          <a:spcPct val="0"/>
        </a:spcBef>
        <a:spcAft>
          <a:spcPct val="0"/>
        </a:spcAft>
        <a:defRPr sz="28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0.emf"/><Relationship Id="rId18" Type="http://schemas.openxmlformats.org/officeDocument/2006/relationships/image" Target="../media/image15.emf"/><Relationship Id="rId26" Type="http://schemas.openxmlformats.org/officeDocument/2006/relationships/image" Target="../media/image23.png"/><Relationship Id="rId3" Type="http://schemas.openxmlformats.org/officeDocument/2006/relationships/tags" Target="../tags/tag3.xml"/><Relationship Id="rId21" Type="http://schemas.openxmlformats.org/officeDocument/2006/relationships/image" Target="../media/image18.emf"/><Relationship Id="rId7" Type="http://schemas.openxmlformats.org/officeDocument/2006/relationships/tags" Target="../tags/tag7.xml"/><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tags" Target="../tags/tag2.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xml"/><Relationship Id="rId24" Type="http://schemas.openxmlformats.org/officeDocument/2006/relationships/image" Target="../media/image21.PNG"/><Relationship Id="rId5" Type="http://schemas.openxmlformats.org/officeDocument/2006/relationships/tags" Target="../tags/tag5.xml"/><Relationship Id="rId15" Type="http://schemas.openxmlformats.org/officeDocument/2006/relationships/image" Target="../media/image12.emf"/><Relationship Id="rId23" Type="http://schemas.openxmlformats.org/officeDocument/2006/relationships/image" Target="../media/image20.emf"/><Relationship Id="rId28" Type="http://schemas.openxmlformats.org/officeDocument/2006/relationships/image" Target="../media/image25.png"/><Relationship Id="rId10" Type="http://schemas.openxmlformats.org/officeDocument/2006/relationships/tags" Target="../tags/tag10.xml"/><Relationship Id="rId19" Type="http://schemas.openxmlformats.org/officeDocument/2006/relationships/image" Target="../media/image16.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1.png"/><Relationship Id="rId22" Type="http://schemas.openxmlformats.org/officeDocument/2006/relationships/image" Target="../media/image19.emf"/><Relationship Id="rId27"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jpe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71.png"/></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4">
            <a:extLst>
              <a:ext uri="{FF2B5EF4-FFF2-40B4-BE49-F238E27FC236}">
                <a16:creationId xmlns:a16="http://schemas.microsoft.com/office/drawing/2014/main" id="{4E2A3DCA-3526-ED48-BE0F-AEC29BAD0B89}"/>
              </a:ext>
            </a:extLst>
          </p:cNvPr>
          <p:cNvSpPr>
            <a:spLocks noGrp="1" noChangeArrowheads="1"/>
          </p:cNvSpPr>
          <p:nvPr>
            <p:ph type="ctrTitle"/>
          </p:nvPr>
        </p:nvSpPr>
        <p:spPr>
          <a:xfrm>
            <a:off x="152400" y="1473200"/>
            <a:ext cx="9650413" cy="2595563"/>
          </a:xfrm>
        </p:spPr>
        <p:txBody>
          <a:bodyPr/>
          <a:lstStyle/>
          <a:p>
            <a:pPr eaLnBrk="1" hangingPunct="1"/>
            <a:r>
              <a:rPr lang="en-US" altLang="en-US" dirty="0"/>
              <a:t>AWS</a:t>
            </a:r>
            <a:br>
              <a:rPr lang="en-US" altLang="en-US" dirty="0"/>
            </a:br>
            <a:r>
              <a:rPr lang="en-US" altLang="en-US" dirty="0"/>
              <a:t>Introduction</a:t>
            </a:r>
          </a:p>
        </p:txBody>
      </p:sp>
      <p:sp>
        <p:nvSpPr>
          <p:cNvPr id="6" name="Subtitle 5">
            <a:extLst>
              <a:ext uri="{FF2B5EF4-FFF2-40B4-BE49-F238E27FC236}">
                <a16:creationId xmlns:a16="http://schemas.microsoft.com/office/drawing/2014/main" id="{D1E73EEA-03FA-8F40-9442-4B1A82AAC151}"/>
              </a:ext>
            </a:extLst>
          </p:cNvPr>
          <p:cNvSpPr>
            <a:spLocks noGrp="1"/>
          </p:cNvSpPr>
          <p:nvPr>
            <p:ph type="subTitle" idx="1"/>
          </p:nvPr>
        </p:nvSpPr>
        <p:spPr>
          <a:xfrm>
            <a:off x="1090613" y="4289425"/>
            <a:ext cx="8826500" cy="379413"/>
          </a:xfrm>
        </p:spPr>
        <p:txBody>
          <a:bodyPr rtlCol="0">
            <a:normAutofit fontScale="92500" lnSpcReduction="10000"/>
          </a:bodyPr>
          <a:lstStyle/>
          <a:p>
            <a:pPr eaLnBrk="1" fontAlgn="auto" hangingPunct="1">
              <a:spcAft>
                <a:spcPts val="0"/>
              </a:spcAft>
              <a:defRPr/>
            </a:pPr>
            <a:r>
              <a:rPr lang="en-US" dirty="0"/>
              <a:t>Release 07.07.2022/v2</a:t>
            </a:r>
          </a:p>
        </p:txBody>
      </p:sp>
      <p:sp>
        <p:nvSpPr>
          <p:cNvPr id="37891" name="Footer Placeholder 3">
            <a:extLst>
              <a:ext uri="{FF2B5EF4-FFF2-40B4-BE49-F238E27FC236}">
                <a16:creationId xmlns:a16="http://schemas.microsoft.com/office/drawing/2014/main" id="{6C55D174-A357-2A4D-9BA3-0C69C9DFEE31}"/>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Accrete.ai. All rights reserved.</a:t>
            </a:r>
          </a:p>
        </p:txBody>
      </p:sp>
      <p:sp>
        <p:nvSpPr>
          <p:cNvPr id="37892" name="Slide Number Placeholder 6">
            <a:extLst>
              <a:ext uri="{FF2B5EF4-FFF2-40B4-BE49-F238E27FC236}">
                <a16:creationId xmlns:a16="http://schemas.microsoft.com/office/drawing/2014/main" id="{8810AC8B-D51F-1C41-B470-2716531C6FAA}"/>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9ECAB34-B7E6-C04B-8946-0FBE75C4266F}" type="slidenum">
              <a:rPr lang="en-US" altLang="en-US" smtClean="0">
                <a:solidFill>
                  <a:schemeClr val="bg1"/>
                </a:solidFill>
                <a:latin typeface="Arial" panose="020B0604020202020204" pitchFamily="34" charset="0"/>
              </a:rPr>
              <a:pPr fontAlgn="base">
                <a:spcBef>
                  <a:spcPct val="0"/>
                </a:spcBef>
                <a:spcAft>
                  <a:spcPct val="0"/>
                </a:spcAft>
              </a:pPr>
              <a:t>1</a:t>
            </a:fld>
            <a:endParaRPr lang="en-US" altLang="en-US" dirty="0">
              <a:solidFill>
                <a:schemeClr val="bg1"/>
              </a:solidFill>
              <a:latin typeface="Arial" panose="020B0604020202020204" pitchFamily="34" charset="0"/>
            </a:endParaRPr>
          </a:p>
        </p:txBody>
      </p:sp>
      <p:pic>
        <p:nvPicPr>
          <p:cNvPr id="7" name="Picture 6">
            <a:extLst>
              <a:ext uri="{FF2B5EF4-FFF2-40B4-BE49-F238E27FC236}">
                <a16:creationId xmlns:a16="http://schemas.microsoft.com/office/drawing/2014/main" id="{322ECE4D-F267-4E56-92A7-F891ADC44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5642" y="5228948"/>
            <a:ext cx="2795058" cy="6445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pPr eaLnBrk="1" hangingPunct="1"/>
            <a:r>
              <a:rPr lang="en-US" altLang="en-US" dirty="0"/>
              <a:t>What can you do on cloud?</a:t>
            </a:r>
          </a:p>
        </p:txBody>
      </p:sp>
      <p:sp>
        <p:nvSpPr>
          <p:cNvPr id="43012" name="Footer Placeholder 1">
            <a:extLst>
              <a:ext uri="{FF2B5EF4-FFF2-40B4-BE49-F238E27FC236}">
                <a16:creationId xmlns:a16="http://schemas.microsoft.com/office/drawing/2014/main" id="{A68F1C25-EA41-EC4F-84AD-09B8DF3933C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43013" name="Slide Number Placeholder 2">
            <a:extLst>
              <a:ext uri="{FF2B5EF4-FFF2-40B4-BE49-F238E27FC236}">
                <a16:creationId xmlns:a16="http://schemas.microsoft.com/office/drawing/2014/main" id="{7E91748C-D0BB-854C-8E3D-1A2E3250CE85}"/>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BF3FD34-59D1-3C49-9920-9C6DE7F79EDB}" type="slidenum">
              <a:rPr lang="en-US" altLang="en-US" smtClean="0">
                <a:solidFill>
                  <a:srgbClr val="161E2D"/>
                </a:solidFill>
                <a:latin typeface="Arial" panose="020B0604020202020204" pitchFamily="34" charset="0"/>
              </a:rPr>
              <a:pPr fontAlgn="base">
                <a:spcBef>
                  <a:spcPct val="0"/>
                </a:spcBef>
                <a:spcAft>
                  <a:spcPct val="0"/>
                </a:spcAft>
              </a:pPr>
              <a:t>10</a:t>
            </a:fld>
            <a:endParaRPr lang="en-US" altLang="en-US" dirty="0">
              <a:solidFill>
                <a:srgbClr val="161E2D"/>
              </a:solidFill>
              <a:latin typeface="Arial" panose="020B0604020202020204" pitchFamily="34" charset="0"/>
            </a:endParaRPr>
          </a:p>
        </p:txBody>
      </p:sp>
      <p:sp>
        <p:nvSpPr>
          <p:cNvPr id="2" name="Content Placeholder 1">
            <a:extLst>
              <a:ext uri="{FF2B5EF4-FFF2-40B4-BE49-F238E27FC236}">
                <a16:creationId xmlns:a16="http://schemas.microsoft.com/office/drawing/2014/main" id="{9DA67C15-5618-30E5-36AC-B6EFF0BD12D4}"/>
              </a:ext>
            </a:extLst>
          </p:cNvPr>
          <p:cNvSpPr>
            <a:spLocks noGrp="1"/>
          </p:cNvSpPr>
          <p:nvPr>
            <p:ph sz="half" idx="1"/>
          </p:nvPr>
        </p:nvSpPr>
        <p:spPr>
          <a:xfrm>
            <a:off x="240942" y="1175657"/>
            <a:ext cx="11539726" cy="4727016"/>
          </a:xfrm>
        </p:spPr>
        <p:txBody>
          <a:bodyPr/>
          <a:lstStyle/>
          <a:p>
            <a:pPr marL="0" indent="0">
              <a:buNone/>
            </a:pPr>
            <a:r>
              <a:rPr lang="en-US" sz="2000" dirty="0"/>
              <a:t>You can use a cloud computing platform for:</a:t>
            </a:r>
          </a:p>
          <a:p>
            <a:pPr marL="469900" indent="-469900">
              <a:buFont typeface="Arial" panose="020B0604020202020204" pitchFamily="34" charset="0"/>
              <a:buChar char="•"/>
            </a:pPr>
            <a:r>
              <a:rPr lang="en-US" sz="2000" dirty="0"/>
              <a:t>Application Hosting</a:t>
            </a:r>
          </a:p>
          <a:p>
            <a:pPr marL="469900" indent="-469900">
              <a:buFont typeface="Arial" panose="020B0604020202020204" pitchFamily="34" charset="0"/>
              <a:buChar char="•"/>
            </a:pPr>
            <a:r>
              <a:rPr lang="en-US" sz="2000" dirty="0"/>
              <a:t>Backup and Storage</a:t>
            </a:r>
          </a:p>
          <a:p>
            <a:pPr marL="469900" indent="-469900">
              <a:buFont typeface="Arial" panose="020B0604020202020204" pitchFamily="34" charset="0"/>
              <a:buChar char="•"/>
            </a:pPr>
            <a:r>
              <a:rPr lang="en-US" sz="2000" dirty="0"/>
              <a:t>Content Delivery</a:t>
            </a:r>
          </a:p>
          <a:p>
            <a:pPr marL="469900" indent="-469900">
              <a:buFont typeface="Arial" panose="020B0604020202020204" pitchFamily="34" charset="0"/>
              <a:buChar char="•"/>
            </a:pPr>
            <a:r>
              <a:rPr lang="en-US" sz="2000" dirty="0"/>
              <a:t>Websites</a:t>
            </a:r>
          </a:p>
          <a:p>
            <a:pPr marL="469900" indent="-469900">
              <a:buFont typeface="Arial" panose="020B0604020202020204" pitchFamily="34" charset="0"/>
              <a:buChar char="•"/>
            </a:pPr>
            <a:r>
              <a:rPr lang="en-US" sz="2000" dirty="0"/>
              <a:t>Enterprise IT</a:t>
            </a:r>
          </a:p>
          <a:p>
            <a:pPr marL="469900" indent="-469900">
              <a:buFont typeface="Arial" panose="020B0604020202020204" pitchFamily="34" charset="0"/>
              <a:buChar char="•"/>
            </a:pPr>
            <a:r>
              <a:rPr lang="en-US" sz="2000" dirty="0"/>
              <a:t>Databases</a:t>
            </a:r>
          </a:p>
          <a:p>
            <a:pPr rtl="0"/>
            <a:endParaRPr lang="en-IN" sz="2000" dirty="0"/>
          </a:p>
        </p:txBody>
      </p:sp>
    </p:spTree>
    <p:extLst>
      <p:ext uri="{BB962C8B-B14F-4D97-AF65-F5344CB8AC3E}">
        <p14:creationId xmlns:p14="http://schemas.microsoft.com/office/powerpoint/2010/main" val="55048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pPr eaLnBrk="1" hangingPunct="1"/>
            <a:r>
              <a:rPr lang="en-US" altLang="en-US" dirty="0"/>
              <a:t>On-premise vs AWS</a:t>
            </a:r>
          </a:p>
        </p:txBody>
      </p:sp>
      <p:sp>
        <p:nvSpPr>
          <p:cNvPr id="43012" name="Footer Placeholder 1">
            <a:extLst>
              <a:ext uri="{FF2B5EF4-FFF2-40B4-BE49-F238E27FC236}">
                <a16:creationId xmlns:a16="http://schemas.microsoft.com/office/drawing/2014/main" id="{A68F1C25-EA41-EC4F-84AD-09B8DF3933C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43013" name="Slide Number Placeholder 2">
            <a:extLst>
              <a:ext uri="{FF2B5EF4-FFF2-40B4-BE49-F238E27FC236}">
                <a16:creationId xmlns:a16="http://schemas.microsoft.com/office/drawing/2014/main" id="{7E91748C-D0BB-854C-8E3D-1A2E3250CE85}"/>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BF3FD34-59D1-3C49-9920-9C6DE7F79EDB}" type="slidenum">
              <a:rPr lang="en-US" altLang="en-US" smtClean="0">
                <a:solidFill>
                  <a:srgbClr val="161E2D"/>
                </a:solidFill>
                <a:latin typeface="Arial" panose="020B0604020202020204" pitchFamily="34" charset="0"/>
              </a:rPr>
              <a:pPr fontAlgn="base">
                <a:spcBef>
                  <a:spcPct val="0"/>
                </a:spcBef>
                <a:spcAft>
                  <a:spcPct val="0"/>
                </a:spcAft>
              </a:pPr>
              <a:t>11</a:t>
            </a:fld>
            <a:endParaRPr lang="en-US" altLang="en-US" dirty="0">
              <a:solidFill>
                <a:srgbClr val="161E2D"/>
              </a:solidFill>
              <a:latin typeface="Arial" panose="020B0604020202020204" pitchFamily="34" charset="0"/>
            </a:endParaRPr>
          </a:p>
        </p:txBody>
      </p:sp>
      <p:sp>
        <p:nvSpPr>
          <p:cNvPr id="2" name="Content Placeholder 1">
            <a:extLst>
              <a:ext uri="{FF2B5EF4-FFF2-40B4-BE49-F238E27FC236}">
                <a16:creationId xmlns:a16="http://schemas.microsoft.com/office/drawing/2014/main" id="{9DA67C15-5618-30E5-36AC-B6EFF0BD12D4}"/>
              </a:ext>
            </a:extLst>
          </p:cNvPr>
          <p:cNvSpPr>
            <a:spLocks noGrp="1"/>
          </p:cNvSpPr>
          <p:nvPr>
            <p:ph sz="half" idx="1"/>
          </p:nvPr>
        </p:nvSpPr>
        <p:spPr>
          <a:xfrm>
            <a:off x="240942" y="1175657"/>
            <a:ext cx="11539726" cy="4727016"/>
          </a:xfrm>
        </p:spPr>
        <p:txBody>
          <a:bodyPr/>
          <a:lstStyle/>
          <a:p>
            <a:pPr rtl="0"/>
            <a:endParaRPr lang="en-IN" sz="2000" dirty="0"/>
          </a:p>
        </p:txBody>
      </p:sp>
      <p:sp>
        <p:nvSpPr>
          <p:cNvPr id="6" name="Rounded Rectangle 17">
            <a:extLst>
              <a:ext uri="{FF2B5EF4-FFF2-40B4-BE49-F238E27FC236}">
                <a16:creationId xmlns:a16="http://schemas.microsoft.com/office/drawing/2014/main" id="{4CFC31E6-3021-D269-19BC-910DE0D3DC76}"/>
              </a:ext>
            </a:extLst>
          </p:cNvPr>
          <p:cNvSpPr/>
          <p:nvPr>
            <p:custDataLst>
              <p:tags r:id="rId1"/>
            </p:custDataLst>
          </p:nvPr>
        </p:nvSpPr>
        <p:spPr>
          <a:xfrm>
            <a:off x="288886" y="1229367"/>
            <a:ext cx="11004555" cy="4882435"/>
          </a:xfrm>
          <a:prstGeom prst="roundRect">
            <a:avLst>
              <a:gd name="adj" fmla="val 5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Amazon Ember" panose="020B0603020204020204" pitchFamily="34" charset="0"/>
                <a:ea typeface="Amazon Ember" panose="020B0603020204020204" pitchFamily="34" charset="0"/>
                <a:cs typeface="Amazon Ember" panose="020B0603020204020204" pitchFamily="34" charset="0"/>
              </a:rPr>
              <a:t> </a:t>
            </a:r>
          </a:p>
        </p:txBody>
      </p:sp>
      <p:sp>
        <p:nvSpPr>
          <p:cNvPr id="7" name="Round Diagonal Corner Rectangle 18">
            <a:extLst>
              <a:ext uri="{FF2B5EF4-FFF2-40B4-BE49-F238E27FC236}">
                <a16:creationId xmlns:a16="http://schemas.microsoft.com/office/drawing/2014/main" id="{2C89D771-F65B-E6F2-8CD8-7E2D7A036012}"/>
              </a:ext>
            </a:extLst>
          </p:cNvPr>
          <p:cNvSpPr/>
          <p:nvPr/>
        </p:nvSpPr>
        <p:spPr>
          <a:xfrm>
            <a:off x="804470" y="4891060"/>
            <a:ext cx="4665980" cy="1003950"/>
          </a:xfrm>
          <a:prstGeom prst="round2DiagRect">
            <a:avLst>
              <a:gd name="adj1" fmla="val 16667"/>
              <a:gd name="adj2" fmla="val 163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ound Diagonal Corner Rectangle 19">
            <a:extLst>
              <a:ext uri="{FF2B5EF4-FFF2-40B4-BE49-F238E27FC236}">
                <a16:creationId xmlns:a16="http://schemas.microsoft.com/office/drawing/2014/main" id="{3B879260-517A-FD0F-74CA-5A39FB1CB3A8}"/>
              </a:ext>
            </a:extLst>
          </p:cNvPr>
          <p:cNvSpPr/>
          <p:nvPr/>
        </p:nvSpPr>
        <p:spPr>
          <a:xfrm>
            <a:off x="6165985" y="4891060"/>
            <a:ext cx="4665980" cy="1003950"/>
          </a:xfrm>
          <a:prstGeom prst="round2DiagRect">
            <a:avLst>
              <a:gd name="adj1" fmla="val 16667"/>
              <a:gd name="adj2" fmla="val 163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ound Diagonal Corner Rectangle 20">
            <a:extLst>
              <a:ext uri="{FF2B5EF4-FFF2-40B4-BE49-F238E27FC236}">
                <a16:creationId xmlns:a16="http://schemas.microsoft.com/office/drawing/2014/main" id="{2432C2FF-71B7-51EB-E587-9E03B5C3E28F}"/>
              </a:ext>
            </a:extLst>
          </p:cNvPr>
          <p:cNvSpPr/>
          <p:nvPr/>
        </p:nvSpPr>
        <p:spPr>
          <a:xfrm>
            <a:off x="804469" y="2718059"/>
            <a:ext cx="4665980" cy="1003952"/>
          </a:xfrm>
          <a:prstGeom prst="round2DiagRect">
            <a:avLst>
              <a:gd name="adj1" fmla="val 16667"/>
              <a:gd name="adj2" fmla="val 13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ound Diagonal Corner Rectangle 33">
            <a:extLst>
              <a:ext uri="{FF2B5EF4-FFF2-40B4-BE49-F238E27FC236}">
                <a16:creationId xmlns:a16="http://schemas.microsoft.com/office/drawing/2014/main" id="{D5D10298-1DF1-9ACA-3BE4-4058BD57F423}"/>
              </a:ext>
            </a:extLst>
          </p:cNvPr>
          <p:cNvSpPr/>
          <p:nvPr/>
        </p:nvSpPr>
        <p:spPr>
          <a:xfrm>
            <a:off x="6166046" y="1633558"/>
            <a:ext cx="4665919" cy="1001348"/>
          </a:xfrm>
          <a:prstGeom prst="round2DiagRect">
            <a:avLst>
              <a:gd name="adj1" fmla="val 16667"/>
              <a:gd name="adj2" fmla="val 1316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Round Diagonal Corner Rectangle 34">
            <a:extLst>
              <a:ext uri="{FF2B5EF4-FFF2-40B4-BE49-F238E27FC236}">
                <a16:creationId xmlns:a16="http://schemas.microsoft.com/office/drawing/2014/main" id="{241FFCA0-9C70-107A-A0A8-3782D44E0935}"/>
              </a:ext>
            </a:extLst>
          </p:cNvPr>
          <p:cNvSpPr/>
          <p:nvPr/>
        </p:nvSpPr>
        <p:spPr>
          <a:xfrm>
            <a:off x="804469" y="1630955"/>
            <a:ext cx="4665980" cy="1003951"/>
          </a:xfrm>
          <a:prstGeom prst="round2DiagRect">
            <a:avLst>
              <a:gd name="adj1" fmla="val 16667"/>
              <a:gd name="adj2" fmla="val 1526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Content Placeholder 2">
            <a:extLst>
              <a:ext uri="{FF2B5EF4-FFF2-40B4-BE49-F238E27FC236}">
                <a16:creationId xmlns:a16="http://schemas.microsoft.com/office/drawing/2014/main" id="{E55E61E7-EC72-DC29-7DDC-4BD9D2013BC4}"/>
              </a:ext>
            </a:extLst>
          </p:cNvPr>
          <p:cNvSpPr txBox="1">
            <a:spLocks/>
          </p:cNvSpPr>
          <p:nvPr/>
        </p:nvSpPr>
        <p:spPr>
          <a:xfrm>
            <a:off x="804469" y="1197891"/>
            <a:ext cx="4664630" cy="431650"/>
          </a:xfrm>
          <a:prstGeom prst="rect">
            <a:avLst/>
          </a:prstGeom>
        </p:spPr>
        <p:txBody>
          <a:bodyPr vert="horz" lIns="91440" tIns="45720" rIns="91440" bIns="45720" rtlCol="0" anchor="b">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r>
              <a:rPr lang="en-US" dirty="0">
                <a:latin typeface="Amazon Ember" panose="020B0603020204020204" pitchFamily="34" charset="0"/>
                <a:ea typeface="Amazon Ember" panose="020B0603020204020204" pitchFamily="34" charset="0"/>
                <a:cs typeface="Amazon Ember" panose="020B0603020204020204" pitchFamily="34" charset="0"/>
              </a:rPr>
              <a:t>On-Premises Infrastructure</a:t>
            </a:r>
          </a:p>
        </p:txBody>
      </p:sp>
      <p:sp>
        <p:nvSpPr>
          <p:cNvPr id="13" name="TextBox 157">
            <a:extLst>
              <a:ext uri="{FF2B5EF4-FFF2-40B4-BE49-F238E27FC236}">
                <a16:creationId xmlns:a16="http://schemas.microsoft.com/office/drawing/2014/main" id="{E79C3D0A-D43F-F061-B177-88AF1AE85A91}"/>
              </a:ext>
            </a:extLst>
          </p:cNvPr>
          <p:cNvSpPr txBox="1">
            <a:spLocks noChangeArrowheads="1"/>
          </p:cNvSpPr>
          <p:nvPr/>
        </p:nvSpPr>
        <p:spPr bwMode="auto">
          <a:xfrm>
            <a:off x="7981249" y="2975440"/>
            <a:ext cx="173193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800" dirty="0">
                <a:latin typeface="Amazon Ember" panose="020B0603020204020204" pitchFamily="34" charset="0"/>
                <a:ea typeface="Amazon Ember" panose="020B0603020204020204" pitchFamily="34" charset="0"/>
                <a:cs typeface="Amazon Ember" panose="020B0603020204020204" pitchFamily="34" charset="0"/>
              </a:rPr>
              <a:t>Network</a:t>
            </a:r>
          </a:p>
        </p:txBody>
      </p:sp>
      <p:sp>
        <p:nvSpPr>
          <p:cNvPr id="14" name="TextBox 186">
            <a:extLst>
              <a:ext uri="{FF2B5EF4-FFF2-40B4-BE49-F238E27FC236}">
                <a16:creationId xmlns:a16="http://schemas.microsoft.com/office/drawing/2014/main" id="{78BA9426-259D-7981-090A-2FC58A61D9A0}"/>
              </a:ext>
            </a:extLst>
          </p:cNvPr>
          <p:cNvSpPr txBox="1">
            <a:spLocks noChangeArrowheads="1"/>
          </p:cNvSpPr>
          <p:nvPr>
            <p:custDataLst>
              <p:tags r:id="rId2"/>
            </p:custDataLst>
          </p:nvPr>
        </p:nvSpPr>
        <p:spPr bwMode="auto">
          <a:xfrm>
            <a:off x="9496756" y="4106966"/>
            <a:ext cx="65327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VPC</a:t>
            </a:r>
          </a:p>
        </p:txBody>
      </p:sp>
      <p:sp>
        <p:nvSpPr>
          <p:cNvPr id="15" name="Round Diagonal Corner Rectangle 38">
            <a:extLst>
              <a:ext uri="{FF2B5EF4-FFF2-40B4-BE49-F238E27FC236}">
                <a16:creationId xmlns:a16="http://schemas.microsoft.com/office/drawing/2014/main" id="{89AD403A-00A7-9851-32E2-29B9233BE43C}"/>
              </a:ext>
            </a:extLst>
          </p:cNvPr>
          <p:cNvSpPr/>
          <p:nvPr/>
        </p:nvSpPr>
        <p:spPr>
          <a:xfrm>
            <a:off x="804470" y="3807078"/>
            <a:ext cx="4665980" cy="1003950"/>
          </a:xfrm>
          <a:prstGeom prst="round2DiagRect">
            <a:avLst>
              <a:gd name="adj1" fmla="val 16667"/>
              <a:gd name="adj2" fmla="val 163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Round Diagonal Corner Rectangle 39">
            <a:extLst>
              <a:ext uri="{FF2B5EF4-FFF2-40B4-BE49-F238E27FC236}">
                <a16:creationId xmlns:a16="http://schemas.microsoft.com/office/drawing/2014/main" id="{BD310D87-BD7B-5CFE-F78F-BF49D2C609B2}"/>
              </a:ext>
            </a:extLst>
          </p:cNvPr>
          <p:cNvSpPr/>
          <p:nvPr/>
        </p:nvSpPr>
        <p:spPr>
          <a:xfrm>
            <a:off x="6166046" y="3808379"/>
            <a:ext cx="4665919" cy="1001347"/>
          </a:xfrm>
          <a:prstGeom prst="round2DiagRect">
            <a:avLst>
              <a:gd name="adj1" fmla="val 16667"/>
              <a:gd name="adj2" fmla="val 1741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TextBox 92">
            <a:extLst>
              <a:ext uri="{FF2B5EF4-FFF2-40B4-BE49-F238E27FC236}">
                <a16:creationId xmlns:a16="http://schemas.microsoft.com/office/drawing/2014/main" id="{F884ACDA-55BB-E19B-923E-06E0F7527E02}"/>
              </a:ext>
            </a:extLst>
          </p:cNvPr>
          <p:cNvSpPr txBox="1">
            <a:spLocks noChangeArrowheads="1"/>
          </p:cNvSpPr>
          <p:nvPr/>
        </p:nvSpPr>
        <p:spPr bwMode="auto">
          <a:xfrm>
            <a:off x="6841243" y="4515154"/>
            <a:ext cx="1402538" cy="2999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80000"/>
              </a:lnSpc>
            </a:pPr>
            <a:r>
              <a:rPr lang="en-US" sz="1200" dirty="0">
                <a:latin typeface="Amazon Ember" panose="020B0603020204020204" pitchFamily="34" charset="0"/>
                <a:ea typeface="Amazon Ember" panose="020B0603020204020204" pitchFamily="34" charset="0"/>
                <a:cs typeface="Amazon Ember" panose="020B0603020204020204" pitchFamily="34" charset="0"/>
              </a:rPr>
              <a:t>Amazon </a:t>
            </a: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Machine Image</a:t>
            </a:r>
          </a:p>
        </p:txBody>
      </p:sp>
      <p:pic>
        <p:nvPicPr>
          <p:cNvPr id="18" name="Picture 93" descr="EC2-Instances.png">
            <a:extLst>
              <a:ext uri="{FF2B5EF4-FFF2-40B4-BE49-F238E27FC236}">
                <a16:creationId xmlns:a16="http://schemas.microsoft.com/office/drawing/2014/main" id="{DF5CCEFD-1A04-2772-3528-6C9C132DD57F}"/>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8977180" y="3827828"/>
            <a:ext cx="720356" cy="7219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TextBox 94">
            <a:extLst>
              <a:ext uri="{FF2B5EF4-FFF2-40B4-BE49-F238E27FC236}">
                <a16:creationId xmlns:a16="http://schemas.microsoft.com/office/drawing/2014/main" id="{2700E034-AADC-9288-2CAF-BAD301F7A168}"/>
              </a:ext>
            </a:extLst>
          </p:cNvPr>
          <p:cNvSpPr txBox="1">
            <a:spLocks noChangeArrowheads="1"/>
          </p:cNvSpPr>
          <p:nvPr/>
        </p:nvSpPr>
        <p:spPr bwMode="auto">
          <a:xfrm>
            <a:off x="8816234" y="4519225"/>
            <a:ext cx="1155994" cy="2999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80000"/>
              </a:lnSpc>
            </a:pPr>
            <a:r>
              <a:rPr lang="en-US" sz="1200" dirty="0">
                <a:latin typeface="Amazon Ember" panose="020B0603020204020204" pitchFamily="34" charset="0"/>
                <a:ea typeface="Amazon Ember" panose="020B0603020204020204" pitchFamily="34" charset="0"/>
                <a:cs typeface="Amazon Ember" panose="020B0603020204020204" pitchFamily="34" charset="0"/>
              </a:rPr>
              <a:t>Amazon EC2 Instances</a:t>
            </a:r>
          </a:p>
        </p:txBody>
      </p:sp>
      <p:sp>
        <p:nvSpPr>
          <p:cNvPr id="20" name="TextBox 92">
            <a:extLst>
              <a:ext uri="{FF2B5EF4-FFF2-40B4-BE49-F238E27FC236}">
                <a16:creationId xmlns:a16="http://schemas.microsoft.com/office/drawing/2014/main" id="{2796A7EE-AE72-40FF-BF6F-5617DB79AFBE}"/>
              </a:ext>
            </a:extLst>
          </p:cNvPr>
          <p:cNvSpPr txBox="1">
            <a:spLocks noChangeArrowheads="1"/>
          </p:cNvSpPr>
          <p:nvPr/>
        </p:nvSpPr>
        <p:spPr bwMode="auto">
          <a:xfrm>
            <a:off x="2104339" y="3939720"/>
            <a:ext cx="105010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r>
              <a:rPr lang="en-US" sz="1200" dirty="0">
                <a:latin typeface="Amazon Ember" panose="020B0603020204020204" pitchFamily="34" charset="0"/>
                <a:ea typeface="Amazon Ember" panose="020B0603020204020204" pitchFamily="34" charset="0"/>
                <a:cs typeface="Amazon Ember" panose="020B0603020204020204" pitchFamily="34" charset="0"/>
              </a:rPr>
              <a:t>On-Premises </a:t>
            </a: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Servers</a:t>
            </a:r>
          </a:p>
        </p:txBody>
      </p:sp>
      <p:grpSp>
        <p:nvGrpSpPr>
          <p:cNvPr id="21" name="Group 20">
            <a:extLst>
              <a:ext uri="{FF2B5EF4-FFF2-40B4-BE49-F238E27FC236}">
                <a16:creationId xmlns:a16="http://schemas.microsoft.com/office/drawing/2014/main" id="{75F761ED-A150-2D70-D87B-03ADE8505943}"/>
              </a:ext>
            </a:extLst>
          </p:cNvPr>
          <p:cNvGrpSpPr/>
          <p:nvPr/>
        </p:nvGrpSpPr>
        <p:grpSpPr>
          <a:xfrm>
            <a:off x="7131637" y="1739267"/>
            <a:ext cx="787395" cy="896181"/>
            <a:chOff x="7528551" y="1535808"/>
            <a:chExt cx="787395" cy="896181"/>
          </a:xfrm>
        </p:grpSpPr>
        <p:pic>
          <p:nvPicPr>
            <p:cNvPr id="22" name="Picture 2">
              <a:extLst>
                <a:ext uri="{FF2B5EF4-FFF2-40B4-BE49-F238E27FC236}">
                  <a16:creationId xmlns:a16="http://schemas.microsoft.com/office/drawing/2014/main" id="{CA01EDBB-F93B-A3BA-873F-249906A775C3}"/>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7711207" y="1535808"/>
              <a:ext cx="410195" cy="5317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Box 160">
              <a:extLst>
                <a:ext uri="{FF2B5EF4-FFF2-40B4-BE49-F238E27FC236}">
                  <a16:creationId xmlns:a16="http://schemas.microsoft.com/office/drawing/2014/main" id="{AD04751D-1C1F-F976-EFAA-FF5D19CE639F}"/>
                </a:ext>
              </a:extLst>
            </p:cNvPr>
            <p:cNvSpPr txBox="1">
              <a:spLocks noChangeArrowheads="1"/>
            </p:cNvSpPr>
            <p:nvPr/>
          </p:nvSpPr>
          <p:spPr bwMode="auto">
            <a:xfrm>
              <a:off x="7528551" y="2039702"/>
              <a:ext cx="787395" cy="39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80000"/>
                </a:lnSpc>
              </a:pPr>
              <a:r>
                <a:rPr lang="en-US" sz="1200" dirty="0">
                  <a:latin typeface="Amazon Ember" panose="020B0603020204020204" pitchFamily="34" charset="0"/>
                  <a:ea typeface="Amazon Ember" panose="020B0603020204020204" pitchFamily="34" charset="0"/>
                  <a:cs typeface="Amazon Ember" panose="020B0603020204020204" pitchFamily="34" charset="0"/>
                </a:rPr>
                <a:t>Security </a:t>
              </a: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Groups</a:t>
              </a:r>
            </a:p>
          </p:txBody>
        </p:sp>
      </p:grpSp>
      <p:grpSp>
        <p:nvGrpSpPr>
          <p:cNvPr id="24" name="Group 23">
            <a:extLst>
              <a:ext uri="{FF2B5EF4-FFF2-40B4-BE49-F238E27FC236}">
                <a16:creationId xmlns:a16="http://schemas.microsoft.com/office/drawing/2014/main" id="{BD280499-8E34-6F7D-7219-832F97FF6990}"/>
              </a:ext>
            </a:extLst>
          </p:cNvPr>
          <p:cNvGrpSpPr/>
          <p:nvPr/>
        </p:nvGrpSpPr>
        <p:grpSpPr>
          <a:xfrm>
            <a:off x="8090770" y="1756527"/>
            <a:ext cx="1312178" cy="926997"/>
            <a:chOff x="8487684" y="1553068"/>
            <a:chExt cx="1312178" cy="926997"/>
          </a:xfrm>
        </p:grpSpPr>
        <p:pic>
          <p:nvPicPr>
            <p:cNvPr id="25" name="Picture 153">
              <a:extLst>
                <a:ext uri="{FF2B5EF4-FFF2-40B4-BE49-F238E27FC236}">
                  <a16:creationId xmlns:a16="http://schemas.microsoft.com/office/drawing/2014/main" id="{C1CC5B4D-DE47-5A09-6E00-A34235357B4C}"/>
                </a:ext>
              </a:extLst>
            </p:cNvPr>
            <p:cNvPicPr>
              <a:picLocks noChangeAspect="1"/>
            </p:cNvPicPr>
            <p:nvPr/>
          </p:nvPicPr>
          <p:blipFill>
            <a:blip r:embed="rId14">
              <a:extLst>
                <a:ext uri="{28A0092B-C50C-407E-A947-70E740481C1C}">
                  <a14:useLocalDpi xmlns:a14="http://schemas.microsoft.com/office/drawing/2010/main"/>
                </a:ext>
              </a:extLst>
            </a:blip>
            <a:srcRect/>
            <a:stretch>
              <a:fillRect/>
            </a:stretch>
          </p:blipFill>
          <p:spPr bwMode="auto">
            <a:xfrm>
              <a:off x="8840002" y="1553068"/>
              <a:ext cx="611494" cy="5203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TextBox 161">
              <a:extLst>
                <a:ext uri="{FF2B5EF4-FFF2-40B4-BE49-F238E27FC236}">
                  <a16:creationId xmlns:a16="http://schemas.microsoft.com/office/drawing/2014/main" id="{824DD931-A31B-F3C8-5184-9F283537BD10}"/>
                </a:ext>
              </a:extLst>
            </p:cNvPr>
            <p:cNvSpPr txBox="1">
              <a:spLocks noChangeArrowheads="1"/>
            </p:cNvSpPr>
            <p:nvPr/>
          </p:nvSpPr>
          <p:spPr bwMode="auto">
            <a:xfrm>
              <a:off x="8487684" y="2018400"/>
              <a:ext cx="131217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200" dirty="0">
                  <a:latin typeface="Amazon Ember" panose="020B0603020204020204" pitchFamily="34" charset="0"/>
                  <a:ea typeface="Amazon Ember" panose="020B0603020204020204" pitchFamily="34" charset="0"/>
                  <a:cs typeface="Amazon Ember" panose="020B0603020204020204" pitchFamily="34" charset="0"/>
                </a:rPr>
                <a:t>Network Access Control Lists</a:t>
              </a:r>
            </a:p>
          </p:txBody>
        </p:sp>
      </p:grpSp>
      <p:grpSp>
        <p:nvGrpSpPr>
          <p:cNvPr id="27" name="Group 26">
            <a:extLst>
              <a:ext uri="{FF2B5EF4-FFF2-40B4-BE49-F238E27FC236}">
                <a16:creationId xmlns:a16="http://schemas.microsoft.com/office/drawing/2014/main" id="{A8058DB8-F75D-AC53-F071-40933D3C7519}"/>
              </a:ext>
            </a:extLst>
          </p:cNvPr>
          <p:cNvGrpSpPr/>
          <p:nvPr/>
        </p:nvGrpSpPr>
        <p:grpSpPr>
          <a:xfrm>
            <a:off x="1157799" y="1783365"/>
            <a:ext cx="795411" cy="766849"/>
            <a:chOff x="1684232" y="1579906"/>
            <a:chExt cx="795411" cy="766849"/>
          </a:xfrm>
        </p:grpSpPr>
        <p:pic>
          <p:nvPicPr>
            <p:cNvPr id="28" name="Picture 2">
              <a:extLst>
                <a:ext uri="{FF2B5EF4-FFF2-40B4-BE49-F238E27FC236}">
                  <a16:creationId xmlns:a16="http://schemas.microsoft.com/office/drawing/2014/main" id="{E7FBDE47-41CE-4DD8-661C-E8CCC0A516A3}"/>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1880066" y="1579906"/>
              <a:ext cx="410195" cy="5298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Box 160">
              <a:extLst>
                <a:ext uri="{FF2B5EF4-FFF2-40B4-BE49-F238E27FC236}">
                  <a16:creationId xmlns:a16="http://schemas.microsoft.com/office/drawing/2014/main" id="{FFA64B07-4DBD-79A1-5E81-36A24E34A4B7}"/>
                </a:ext>
              </a:extLst>
            </p:cNvPr>
            <p:cNvSpPr txBox="1">
              <a:spLocks noChangeArrowheads="1"/>
            </p:cNvSpPr>
            <p:nvPr/>
          </p:nvSpPr>
          <p:spPr bwMode="auto">
            <a:xfrm>
              <a:off x="1684232" y="2069756"/>
              <a:ext cx="79541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200" dirty="0">
                  <a:latin typeface="Amazon Ember" panose="020B0603020204020204" pitchFamily="34" charset="0"/>
                  <a:ea typeface="Amazon Ember" panose="020B0603020204020204" pitchFamily="34" charset="0"/>
                  <a:cs typeface="Amazon Ember" panose="020B0603020204020204" pitchFamily="34" charset="0"/>
                </a:rPr>
                <a:t>Firewalls</a:t>
              </a:r>
            </a:p>
          </p:txBody>
        </p:sp>
      </p:grpSp>
      <p:grpSp>
        <p:nvGrpSpPr>
          <p:cNvPr id="30" name="Group 29">
            <a:extLst>
              <a:ext uri="{FF2B5EF4-FFF2-40B4-BE49-F238E27FC236}">
                <a16:creationId xmlns:a16="http://schemas.microsoft.com/office/drawing/2014/main" id="{DD72C407-FA3E-8229-2DB9-DB1EE0F383A5}"/>
              </a:ext>
            </a:extLst>
          </p:cNvPr>
          <p:cNvGrpSpPr/>
          <p:nvPr/>
        </p:nvGrpSpPr>
        <p:grpSpPr>
          <a:xfrm>
            <a:off x="2541516" y="1732014"/>
            <a:ext cx="611494" cy="818200"/>
            <a:chOff x="2938430" y="1528555"/>
            <a:chExt cx="611494" cy="818200"/>
          </a:xfrm>
        </p:grpSpPr>
        <p:pic>
          <p:nvPicPr>
            <p:cNvPr id="31" name="Picture 38">
              <a:extLst>
                <a:ext uri="{FF2B5EF4-FFF2-40B4-BE49-F238E27FC236}">
                  <a16:creationId xmlns:a16="http://schemas.microsoft.com/office/drawing/2014/main" id="{F185C33F-DE27-12F2-8C3A-6BF7BED5BDCB}"/>
                </a:ext>
              </a:extLst>
            </p:cNvPr>
            <p:cNvPicPr>
              <a:picLocks noChangeAspect="1"/>
            </p:cNvPicPr>
            <p:nvPr/>
          </p:nvPicPr>
          <p:blipFill>
            <a:blip r:embed="rId14">
              <a:extLst>
                <a:ext uri="{28A0092B-C50C-407E-A947-70E740481C1C}">
                  <a14:useLocalDpi xmlns:a14="http://schemas.microsoft.com/office/drawing/2010/main"/>
                </a:ext>
              </a:extLst>
            </a:blip>
            <a:srcRect/>
            <a:stretch>
              <a:fillRect/>
            </a:stretch>
          </p:blipFill>
          <p:spPr bwMode="auto">
            <a:xfrm>
              <a:off x="2938430" y="1528555"/>
              <a:ext cx="611494" cy="518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 name="TextBox 161">
              <a:extLst>
                <a:ext uri="{FF2B5EF4-FFF2-40B4-BE49-F238E27FC236}">
                  <a16:creationId xmlns:a16="http://schemas.microsoft.com/office/drawing/2014/main" id="{77F3D059-A2F7-86E8-E6C9-B28011D47D14}"/>
                </a:ext>
              </a:extLst>
            </p:cNvPr>
            <p:cNvSpPr txBox="1">
              <a:spLocks noChangeArrowheads="1"/>
            </p:cNvSpPr>
            <p:nvPr/>
          </p:nvSpPr>
          <p:spPr bwMode="auto">
            <a:xfrm>
              <a:off x="2977385" y="2069756"/>
              <a:ext cx="5229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200" dirty="0">
                  <a:latin typeface="Amazon Ember" panose="020B0603020204020204" pitchFamily="34" charset="0"/>
                  <a:ea typeface="Amazon Ember" panose="020B0603020204020204" pitchFamily="34" charset="0"/>
                  <a:cs typeface="Amazon Ember" panose="020B0603020204020204" pitchFamily="34" charset="0"/>
                </a:rPr>
                <a:t>ACLs</a:t>
              </a:r>
            </a:p>
          </p:txBody>
        </p:sp>
      </p:grpSp>
      <p:grpSp>
        <p:nvGrpSpPr>
          <p:cNvPr id="33" name="Group 32">
            <a:extLst>
              <a:ext uri="{FF2B5EF4-FFF2-40B4-BE49-F238E27FC236}">
                <a16:creationId xmlns:a16="http://schemas.microsoft.com/office/drawing/2014/main" id="{546CDE48-E56B-D8B7-AD2D-045BB7C9749C}"/>
              </a:ext>
            </a:extLst>
          </p:cNvPr>
          <p:cNvGrpSpPr/>
          <p:nvPr/>
        </p:nvGrpSpPr>
        <p:grpSpPr>
          <a:xfrm>
            <a:off x="3357029" y="1739267"/>
            <a:ext cx="1217000" cy="812659"/>
            <a:chOff x="3753943" y="1535808"/>
            <a:chExt cx="1217000" cy="812659"/>
          </a:xfrm>
        </p:grpSpPr>
        <p:pic>
          <p:nvPicPr>
            <p:cNvPr id="34" name="Picture 5">
              <a:extLst>
                <a:ext uri="{FF2B5EF4-FFF2-40B4-BE49-F238E27FC236}">
                  <a16:creationId xmlns:a16="http://schemas.microsoft.com/office/drawing/2014/main" id="{201B7DEB-99AC-6C39-CF47-4C2498A5EA49}"/>
                </a:ext>
              </a:extLst>
            </p:cNvPr>
            <p:cNvPicPr>
              <a:picLocks noChangeAspect="1" noChangeArrowheads="1"/>
            </p:cNvPicPr>
            <p:nvPr/>
          </p:nvPicPr>
          <p:blipFill>
            <a:blip r:embed="rId15">
              <a:extLst>
                <a:ext uri="{28A0092B-C50C-407E-A947-70E740481C1C}">
                  <a14:useLocalDpi xmlns:a14="http://schemas.microsoft.com/office/drawing/2010/main"/>
                </a:ext>
              </a:extLst>
            </a:blip>
            <a:srcRect/>
            <a:stretch>
              <a:fillRect/>
            </a:stretch>
          </p:blipFill>
          <p:spPr bwMode="auto">
            <a:xfrm>
              <a:off x="4182448" y="1535808"/>
              <a:ext cx="376012" cy="5944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 name="TextBox 162">
              <a:extLst>
                <a:ext uri="{FF2B5EF4-FFF2-40B4-BE49-F238E27FC236}">
                  <a16:creationId xmlns:a16="http://schemas.microsoft.com/office/drawing/2014/main" id="{74C75C8B-0E45-538B-B2EE-6B5EBAEECC4C}"/>
                </a:ext>
              </a:extLst>
            </p:cNvPr>
            <p:cNvSpPr txBox="1">
              <a:spLocks noChangeArrowheads="1"/>
            </p:cNvSpPr>
            <p:nvPr/>
          </p:nvSpPr>
          <p:spPr bwMode="auto">
            <a:xfrm>
              <a:off x="3753943" y="2071468"/>
              <a:ext cx="12170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200" dirty="0">
                  <a:latin typeface="Amazon Ember" panose="020B0603020204020204" pitchFamily="34" charset="0"/>
                  <a:ea typeface="Amazon Ember" panose="020B0603020204020204" pitchFamily="34" charset="0"/>
                  <a:cs typeface="Amazon Ember" panose="020B0603020204020204" pitchFamily="34" charset="0"/>
                </a:rPr>
                <a:t>Administrators</a:t>
              </a:r>
            </a:p>
          </p:txBody>
        </p:sp>
      </p:grpSp>
      <p:grpSp>
        <p:nvGrpSpPr>
          <p:cNvPr id="36" name="Group 35">
            <a:extLst>
              <a:ext uri="{FF2B5EF4-FFF2-40B4-BE49-F238E27FC236}">
                <a16:creationId xmlns:a16="http://schemas.microsoft.com/office/drawing/2014/main" id="{B2E068F4-16F5-44B9-16C1-704556F07B03}"/>
              </a:ext>
            </a:extLst>
          </p:cNvPr>
          <p:cNvGrpSpPr/>
          <p:nvPr/>
        </p:nvGrpSpPr>
        <p:grpSpPr>
          <a:xfrm>
            <a:off x="9413363" y="1798295"/>
            <a:ext cx="1220206" cy="903572"/>
            <a:chOff x="9810277" y="1594836"/>
            <a:chExt cx="1220206" cy="903572"/>
          </a:xfrm>
        </p:grpSpPr>
        <p:sp>
          <p:nvSpPr>
            <p:cNvPr id="37" name="TextBox 162">
              <a:extLst>
                <a:ext uri="{FF2B5EF4-FFF2-40B4-BE49-F238E27FC236}">
                  <a16:creationId xmlns:a16="http://schemas.microsoft.com/office/drawing/2014/main" id="{3CD716EA-14A5-960E-25D2-711535D3FC4C}"/>
                </a:ext>
              </a:extLst>
            </p:cNvPr>
            <p:cNvSpPr txBox="1">
              <a:spLocks noChangeArrowheads="1"/>
            </p:cNvSpPr>
            <p:nvPr/>
          </p:nvSpPr>
          <p:spPr bwMode="auto">
            <a:xfrm>
              <a:off x="9810277" y="2106121"/>
              <a:ext cx="1220206" cy="39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80000"/>
                </a:lnSpc>
              </a:pPr>
              <a:r>
                <a:rPr lang="en-US" sz="1200" dirty="0">
                  <a:latin typeface="Amazon Ember" panose="020B0603020204020204" pitchFamily="34" charset="0"/>
                  <a:ea typeface="Amazon Ember" panose="020B0603020204020204" pitchFamily="34" charset="0"/>
                  <a:cs typeface="Amazon Ember" panose="020B0603020204020204" pitchFamily="34" charset="0"/>
                </a:rPr>
                <a:t>Identity Access</a:t>
              </a: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Management</a:t>
              </a:r>
            </a:p>
          </p:txBody>
        </p:sp>
        <p:pic>
          <p:nvPicPr>
            <p:cNvPr id="38" name="Picture 37">
              <a:extLst>
                <a:ext uri="{FF2B5EF4-FFF2-40B4-BE49-F238E27FC236}">
                  <a16:creationId xmlns:a16="http://schemas.microsoft.com/office/drawing/2014/main" id="{972FA949-C176-CF82-0F21-D1D7D807A72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132532" y="1594836"/>
              <a:ext cx="245942" cy="465999"/>
            </a:xfrm>
            <a:prstGeom prst="rect">
              <a:avLst/>
            </a:prstGeom>
          </p:spPr>
        </p:pic>
      </p:grpSp>
      <p:sp>
        <p:nvSpPr>
          <p:cNvPr id="39" name="Round Diagonal Corner Rectangle 62">
            <a:extLst>
              <a:ext uri="{FF2B5EF4-FFF2-40B4-BE49-F238E27FC236}">
                <a16:creationId xmlns:a16="http://schemas.microsoft.com/office/drawing/2014/main" id="{099E7BEC-9BA1-4FFE-0E13-71441D272AAB}"/>
              </a:ext>
            </a:extLst>
          </p:cNvPr>
          <p:cNvSpPr/>
          <p:nvPr/>
        </p:nvSpPr>
        <p:spPr>
          <a:xfrm>
            <a:off x="6166046" y="2720662"/>
            <a:ext cx="4665919" cy="1001349"/>
          </a:xfrm>
          <a:prstGeom prst="round2DiagRect">
            <a:avLst>
              <a:gd name="adj1" fmla="val 16667"/>
              <a:gd name="adj2" fmla="val 1635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40" name="Group 39">
            <a:extLst>
              <a:ext uri="{FF2B5EF4-FFF2-40B4-BE49-F238E27FC236}">
                <a16:creationId xmlns:a16="http://schemas.microsoft.com/office/drawing/2014/main" id="{8FD8F2D6-EEA7-6CB0-D437-979ABB84E797}"/>
              </a:ext>
            </a:extLst>
          </p:cNvPr>
          <p:cNvGrpSpPr/>
          <p:nvPr/>
        </p:nvGrpSpPr>
        <p:grpSpPr>
          <a:xfrm>
            <a:off x="1201564" y="2900906"/>
            <a:ext cx="698851" cy="732724"/>
            <a:chOff x="1598478" y="2906106"/>
            <a:chExt cx="698851" cy="732724"/>
          </a:xfrm>
        </p:grpSpPr>
        <p:pic>
          <p:nvPicPr>
            <p:cNvPr id="41" name="Picture 37">
              <a:extLst>
                <a:ext uri="{FF2B5EF4-FFF2-40B4-BE49-F238E27FC236}">
                  <a16:creationId xmlns:a16="http://schemas.microsoft.com/office/drawing/2014/main" id="{ABA380F5-F628-6F29-B034-F9207D444158}"/>
                </a:ext>
              </a:extLst>
            </p:cNvPr>
            <p:cNvPicPr>
              <a:picLocks noChangeAspect="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1598478" y="2906106"/>
              <a:ext cx="698851" cy="4367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2" name="TextBox 160">
              <a:extLst>
                <a:ext uri="{FF2B5EF4-FFF2-40B4-BE49-F238E27FC236}">
                  <a16:creationId xmlns:a16="http://schemas.microsoft.com/office/drawing/2014/main" id="{CF24EBD7-3D01-F077-DC44-C568B4335486}"/>
                </a:ext>
              </a:extLst>
            </p:cNvPr>
            <p:cNvSpPr txBox="1">
              <a:spLocks noChangeArrowheads="1"/>
            </p:cNvSpPr>
            <p:nvPr/>
          </p:nvSpPr>
          <p:spPr bwMode="auto">
            <a:xfrm>
              <a:off x="1615098" y="3361831"/>
              <a:ext cx="65594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200" dirty="0">
                  <a:latin typeface="Amazon Ember" panose="020B0603020204020204" pitchFamily="34" charset="0"/>
                  <a:ea typeface="Amazon Ember" panose="020B0603020204020204" pitchFamily="34" charset="0"/>
                  <a:cs typeface="Amazon Ember" panose="020B0603020204020204" pitchFamily="34" charset="0"/>
                </a:rPr>
                <a:t>Router</a:t>
              </a:r>
            </a:p>
          </p:txBody>
        </p:sp>
      </p:grpSp>
      <p:grpSp>
        <p:nvGrpSpPr>
          <p:cNvPr id="43" name="Group 42">
            <a:extLst>
              <a:ext uri="{FF2B5EF4-FFF2-40B4-BE49-F238E27FC236}">
                <a16:creationId xmlns:a16="http://schemas.microsoft.com/office/drawing/2014/main" id="{EE48FE2E-1264-9DAD-6219-9852844D168A}"/>
              </a:ext>
            </a:extLst>
          </p:cNvPr>
          <p:cNvGrpSpPr/>
          <p:nvPr/>
        </p:nvGrpSpPr>
        <p:grpSpPr>
          <a:xfrm>
            <a:off x="2101715" y="2841716"/>
            <a:ext cx="1421198" cy="810335"/>
            <a:chOff x="2498629" y="2846916"/>
            <a:chExt cx="1421198" cy="810335"/>
          </a:xfrm>
        </p:grpSpPr>
        <p:pic>
          <p:nvPicPr>
            <p:cNvPr id="44" name="Picture 4">
              <a:extLst>
                <a:ext uri="{FF2B5EF4-FFF2-40B4-BE49-F238E27FC236}">
                  <a16:creationId xmlns:a16="http://schemas.microsoft.com/office/drawing/2014/main" id="{AFC01532-591D-0E2E-8500-C040F8BE2503}"/>
                </a:ext>
              </a:extLst>
            </p:cNvPr>
            <p:cNvPicPr>
              <a:picLocks noChangeAspect="1" noChangeArrowheads="1"/>
            </p:cNvPicPr>
            <p:nvPr/>
          </p:nvPicPr>
          <p:blipFill>
            <a:blip r:embed="rId18">
              <a:extLst>
                <a:ext uri="{28A0092B-C50C-407E-A947-70E740481C1C}">
                  <a14:useLocalDpi xmlns:a14="http://schemas.microsoft.com/office/drawing/2010/main"/>
                </a:ext>
              </a:extLst>
            </a:blip>
            <a:srcRect/>
            <a:stretch>
              <a:fillRect/>
            </a:stretch>
          </p:blipFill>
          <p:spPr bwMode="auto">
            <a:xfrm>
              <a:off x="2498629" y="2846916"/>
              <a:ext cx="1421198" cy="603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 name="TextBox 160">
              <a:extLst>
                <a:ext uri="{FF2B5EF4-FFF2-40B4-BE49-F238E27FC236}">
                  <a16:creationId xmlns:a16="http://schemas.microsoft.com/office/drawing/2014/main" id="{E0BACC06-490F-629A-B7F1-724976B59CB9}"/>
                </a:ext>
              </a:extLst>
            </p:cNvPr>
            <p:cNvSpPr txBox="1">
              <a:spLocks noChangeArrowheads="1"/>
            </p:cNvSpPr>
            <p:nvPr/>
          </p:nvSpPr>
          <p:spPr bwMode="auto">
            <a:xfrm>
              <a:off x="2507267" y="3380252"/>
              <a:ext cx="138050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200" dirty="0">
                  <a:latin typeface="Amazon Ember" panose="020B0603020204020204" pitchFamily="34" charset="0"/>
                  <a:ea typeface="Amazon Ember" panose="020B0603020204020204" pitchFamily="34" charset="0"/>
                  <a:cs typeface="Amazon Ember" panose="020B0603020204020204" pitchFamily="34" charset="0"/>
                </a:rPr>
                <a:t>Network Pipeline</a:t>
              </a:r>
            </a:p>
          </p:txBody>
        </p:sp>
      </p:grpSp>
      <p:grpSp>
        <p:nvGrpSpPr>
          <p:cNvPr id="46" name="Group 45">
            <a:extLst>
              <a:ext uri="{FF2B5EF4-FFF2-40B4-BE49-F238E27FC236}">
                <a16:creationId xmlns:a16="http://schemas.microsoft.com/office/drawing/2014/main" id="{E88CCCC9-D2D8-438F-E3C7-365F93CDB631}"/>
              </a:ext>
            </a:extLst>
          </p:cNvPr>
          <p:cNvGrpSpPr/>
          <p:nvPr/>
        </p:nvGrpSpPr>
        <p:grpSpPr>
          <a:xfrm>
            <a:off x="3804427" y="2898143"/>
            <a:ext cx="671562" cy="741400"/>
            <a:chOff x="734959" y="2903343"/>
            <a:chExt cx="671562" cy="741400"/>
          </a:xfrm>
        </p:grpSpPr>
        <p:pic>
          <p:nvPicPr>
            <p:cNvPr id="47" name="Picture 40">
              <a:extLst>
                <a:ext uri="{FF2B5EF4-FFF2-40B4-BE49-F238E27FC236}">
                  <a16:creationId xmlns:a16="http://schemas.microsoft.com/office/drawing/2014/main" id="{0776578A-F097-8741-A5F0-F04FE017A47E}"/>
                </a:ext>
              </a:extLst>
            </p:cNvPr>
            <p:cNvPicPr>
              <a:picLocks noChangeAspect="1"/>
            </p:cNvPicPr>
            <p:nvPr/>
          </p:nvPicPr>
          <p:blipFill>
            <a:blip r:embed="rId19">
              <a:extLst>
                <a:ext uri="{28A0092B-C50C-407E-A947-70E740481C1C}">
                  <a14:useLocalDpi xmlns:a14="http://schemas.microsoft.com/office/drawing/2010/main"/>
                </a:ext>
              </a:extLst>
            </a:blip>
            <a:srcRect/>
            <a:stretch>
              <a:fillRect/>
            </a:stretch>
          </p:blipFill>
          <p:spPr bwMode="auto">
            <a:xfrm>
              <a:off x="743753" y="2903343"/>
              <a:ext cx="662768" cy="4823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 name="TextBox 160">
              <a:extLst>
                <a:ext uri="{FF2B5EF4-FFF2-40B4-BE49-F238E27FC236}">
                  <a16:creationId xmlns:a16="http://schemas.microsoft.com/office/drawing/2014/main" id="{4DFAFAEA-E703-33F4-C209-3EB5C4ADAB51}"/>
                </a:ext>
              </a:extLst>
            </p:cNvPr>
            <p:cNvSpPr txBox="1">
              <a:spLocks noChangeArrowheads="1"/>
            </p:cNvSpPr>
            <p:nvPr/>
          </p:nvSpPr>
          <p:spPr bwMode="auto">
            <a:xfrm>
              <a:off x="734959" y="3367744"/>
              <a:ext cx="64953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200" dirty="0">
                  <a:latin typeface="Amazon Ember" panose="020B0603020204020204" pitchFamily="34" charset="0"/>
                  <a:ea typeface="Amazon Ember" panose="020B0603020204020204" pitchFamily="34" charset="0"/>
                  <a:cs typeface="Amazon Ember" panose="020B0603020204020204" pitchFamily="34" charset="0"/>
                </a:rPr>
                <a:t>Switch</a:t>
              </a:r>
            </a:p>
          </p:txBody>
        </p:sp>
      </p:grpSp>
      <p:grpSp>
        <p:nvGrpSpPr>
          <p:cNvPr id="49" name="Group 48">
            <a:extLst>
              <a:ext uri="{FF2B5EF4-FFF2-40B4-BE49-F238E27FC236}">
                <a16:creationId xmlns:a16="http://schemas.microsoft.com/office/drawing/2014/main" id="{80B9E9AB-F6A8-D131-F0BD-69C1F3EDF2C5}"/>
              </a:ext>
            </a:extLst>
          </p:cNvPr>
          <p:cNvGrpSpPr/>
          <p:nvPr/>
        </p:nvGrpSpPr>
        <p:grpSpPr>
          <a:xfrm>
            <a:off x="6901437" y="2794568"/>
            <a:ext cx="1273782" cy="954868"/>
            <a:chOff x="7298351" y="2799768"/>
            <a:chExt cx="1273782" cy="954868"/>
          </a:xfrm>
        </p:grpSpPr>
        <p:sp>
          <p:nvSpPr>
            <p:cNvPr id="50" name="Rectangle 4">
              <a:extLst>
                <a:ext uri="{FF2B5EF4-FFF2-40B4-BE49-F238E27FC236}">
                  <a16:creationId xmlns:a16="http://schemas.microsoft.com/office/drawing/2014/main" id="{6FEE6E5A-7099-75FC-3066-41FECB0F2456}"/>
                </a:ext>
              </a:extLst>
            </p:cNvPr>
            <p:cNvSpPr>
              <a:spLocks noChangeArrowheads="1"/>
            </p:cNvSpPr>
            <p:nvPr/>
          </p:nvSpPr>
          <p:spPr bwMode="auto">
            <a:xfrm flipH="1">
              <a:off x="7298351" y="3362349"/>
              <a:ext cx="1273782" cy="39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ctr" eaLnBrk="1" hangingPunct="1">
                <a:lnSpc>
                  <a:spcPct val="80000"/>
                </a:lnSpc>
              </a:pPr>
              <a:r>
                <a:rPr lang="en-US" sz="1200" dirty="0">
                  <a:latin typeface="Amazon Ember" panose="020B0603020204020204" pitchFamily="34" charset="0"/>
                  <a:ea typeface="Amazon Ember" panose="020B0603020204020204" pitchFamily="34" charset="0"/>
                  <a:cs typeface="Amazon Ember" panose="020B0603020204020204" pitchFamily="34" charset="0"/>
                </a:rPr>
                <a:t>Elastic</a:t>
              </a: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Load Balancing</a:t>
              </a:r>
            </a:p>
          </p:txBody>
        </p:sp>
        <p:pic>
          <p:nvPicPr>
            <p:cNvPr id="51" name="Picture 50">
              <a:extLst>
                <a:ext uri="{FF2B5EF4-FFF2-40B4-BE49-F238E27FC236}">
                  <a16:creationId xmlns:a16="http://schemas.microsoft.com/office/drawing/2014/main" id="{458E6989-8F96-6FA3-33EE-F9BAE548B18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687215" y="2799768"/>
              <a:ext cx="507200" cy="608641"/>
            </a:xfrm>
            <a:prstGeom prst="rect">
              <a:avLst/>
            </a:prstGeom>
          </p:spPr>
        </p:pic>
      </p:grpSp>
      <p:sp>
        <p:nvSpPr>
          <p:cNvPr id="52" name="Rectangle 51">
            <a:extLst>
              <a:ext uri="{FF2B5EF4-FFF2-40B4-BE49-F238E27FC236}">
                <a16:creationId xmlns:a16="http://schemas.microsoft.com/office/drawing/2014/main" id="{050BE16D-C93F-9C7B-3285-381396017718}"/>
              </a:ext>
            </a:extLst>
          </p:cNvPr>
          <p:cNvSpPr>
            <a:spLocks noChangeArrowheads="1"/>
          </p:cNvSpPr>
          <p:nvPr/>
        </p:nvSpPr>
        <p:spPr bwMode="auto">
          <a:xfrm>
            <a:off x="3863364" y="5215117"/>
            <a:ext cx="903934" cy="378556"/>
          </a:xfrm>
          <a:prstGeom prst="rect">
            <a:avLst/>
          </a:prstGeom>
          <a:gradFill rotWithShape="1">
            <a:gsLst>
              <a:gs pos="0">
                <a:srgbClr val="537393"/>
              </a:gs>
              <a:gs pos="35001">
                <a:srgbClr val="96ADC4"/>
              </a:gs>
              <a:gs pos="100000">
                <a:srgbClr val="D2DCE6"/>
              </a:gs>
            </a:gsLst>
            <a:lin ang="16200000" scaled="1"/>
          </a:gradFill>
          <a:ln w="9525">
            <a:solidFill>
              <a:srgbClr val="304356"/>
            </a:solidFill>
            <a:miter lim="800000"/>
            <a:headEnd/>
            <a:tailEnd/>
          </a:ln>
          <a:effectLst>
            <a:outerShdw blurRad="40000" dist="20000" dir="5400000" rotWithShape="0">
              <a:srgbClr val="000000">
                <a:alpha val="37999"/>
              </a:srgbClr>
            </a:outerShdw>
          </a:effectLst>
        </p:spPr>
        <p:txBody>
          <a:bodyPr anchor="ctr"/>
          <a:lstStyle/>
          <a:p>
            <a:pPr algn="ctr">
              <a:defRPr/>
            </a:pPr>
            <a:r>
              <a:rPr lang="en-US" sz="1400" dirty="0">
                <a:solidFill>
                  <a:srgbClr val="304356"/>
                </a:solidFill>
                <a:latin typeface="Amazon Ember" panose="020B0603020204020204" pitchFamily="34" charset="0"/>
                <a:ea typeface="Amazon Ember" panose="020B0603020204020204" pitchFamily="34" charset="0"/>
                <a:cs typeface="Amazon Ember" panose="020B0603020204020204" pitchFamily="34" charset="0"/>
              </a:rPr>
              <a:t>RDBMS</a:t>
            </a:r>
            <a:endParaRPr lang="en-US" dirty="0">
              <a:solidFill>
                <a:srgbClr val="304356"/>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53" name="Picture 163">
            <a:extLst>
              <a:ext uri="{FF2B5EF4-FFF2-40B4-BE49-F238E27FC236}">
                <a16:creationId xmlns:a16="http://schemas.microsoft.com/office/drawing/2014/main" id="{E0BF724C-7DAA-3D98-F9A2-EEA3EE937B4D}"/>
              </a:ext>
            </a:extLst>
          </p:cNvPr>
          <p:cNvPicPr>
            <a:picLocks noChangeAspect="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9192339" y="4989249"/>
            <a:ext cx="457672" cy="5640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4" name="Group 53">
            <a:extLst>
              <a:ext uri="{FF2B5EF4-FFF2-40B4-BE49-F238E27FC236}">
                <a16:creationId xmlns:a16="http://schemas.microsoft.com/office/drawing/2014/main" id="{B8C24380-9489-337B-6509-E94115350C77}"/>
              </a:ext>
            </a:extLst>
          </p:cNvPr>
          <p:cNvGrpSpPr/>
          <p:nvPr/>
        </p:nvGrpSpPr>
        <p:grpSpPr>
          <a:xfrm>
            <a:off x="7031378" y="4976781"/>
            <a:ext cx="979755" cy="932080"/>
            <a:chOff x="7313565" y="5420509"/>
            <a:chExt cx="979755" cy="932080"/>
          </a:xfrm>
        </p:grpSpPr>
        <p:pic>
          <p:nvPicPr>
            <p:cNvPr id="55" name="Picture 164">
              <a:extLst>
                <a:ext uri="{FF2B5EF4-FFF2-40B4-BE49-F238E27FC236}">
                  <a16:creationId xmlns:a16="http://schemas.microsoft.com/office/drawing/2014/main" id="{75DBE323-C37F-F373-9763-C08E6F42EB77}"/>
                </a:ext>
              </a:extLst>
            </p:cNvPr>
            <p:cNvPicPr>
              <a:picLocks noChangeAspect="1"/>
            </p:cNvPicPr>
            <p:nvPr/>
          </p:nvPicPr>
          <p:blipFill>
            <a:blip r:embed="rId22" cstate="screen">
              <a:extLst>
                <a:ext uri="{28A0092B-C50C-407E-A947-70E740481C1C}">
                  <a14:useLocalDpi xmlns:a14="http://schemas.microsoft.com/office/drawing/2010/main"/>
                </a:ext>
              </a:extLst>
            </a:blip>
            <a:srcRect/>
            <a:stretch>
              <a:fillRect/>
            </a:stretch>
          </p:blipFill>
          <p:spPr bwMode="auto">
            <a:xfrm>
              <a:off x="7613106" y="5420509"/>
              <a:ext cx="384816" cy="539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 name="TextBox 165">
              <a:extLst>
                <a:ext uri="{FF2B5EF4-FFF2-40B4-BE49-F238E27FC236}">
                  <a16:creationId xmlns:a16="http://schemas.microsoft.com/office/drawing/2014/main" id="{00CF6086-8B05-AC44-1EAC-FFA726584CD0}"/>
                </a:ext>
              </a:extLst>
            </p:cNvPr>
            <p:cNvSpPr txBox="1">
              <a:spLocks noChangeArrowheads="1"/>
            </p:cNvSpPr>
            <p:nvPr/>
          </p:nvSpPr>
          <p:spPr bwMode="auto">
            <a:xfrm>
              <a:off x="7313565" y="5960302"/>
              <a:ext cx="979755" cy="39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80000"/>
                </a:lnSpc>
              </a:pPr>
              <a:r>
                <a:rPr lang="en-US" sz="1200" dirty="0">
                  <a:latin typeface="Amazon Ember" panose="020B0603020204020204" pitchFamily="34" charset="0"/>
                  <a:ea typeface="Amazon Ember" panose="020B0603020204020204" pitchFamily="34" charset="0"/>
                  <a:cs typeface="Amazon Ember" panose="020B0603020204020204" pitchFamily="34" charset="0"/>
                </a:rPr>
                <a:t>Elastic</a:t>
              </a: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Block Store</a:t>
              </a:r>
            </a:p>
          </p:txBody>
        </p:sp>
      </p:grpSp>
      <p:pic>
        <p:nvPicPr>
          <p:cNvPr id="57" name="Picture 226">
            <a:extLst>
              <a:ext uri="{FF2B5EF4-FFF2-40B4-BE49-F238E27FC236}">
                <a16:creationId xmlns:a16="http://schemas.microsoft.com/office/drawing/2014/main" id="{40A1A4CF-E009-1A8B-93FB-F053B76AA100}"/>
              </a:ext>
            </a:extLst>
          </p:cNvPr>
          <p:cNvPicPr>
            <a:picLocks noChangeAspect="1"/>
          </p:cNvPicPr>
          <p:nvPr/>
        </p:nvPicPr>
        <p:blipFill>
          <a:blip r:embed="rId23" cstate="screen">
            <a:extLst>
              <a:ext uri="{28A0092B-C50C-407E-A947-70E740481C1C}">
                <a14:useLocalDpi xmlns:a14="http://schemas.microsoft.com/office/drawing/2010/main"/>
              </a:ext>
            </a:extLst>
          </a:blip>
          <a:srcRect/>
          <a:stretch>
            <a:fillRect/>
          </a:stretch>
        </p:blipFill>
        <p:spPr bwMode="auto">
          <a:xfrm>
            <a:off x="10098116" y="4993994"/>
            <a:ext cx="504121" cy="5638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8" name="TextBox 165">
            <a:extLst>
              <a:ext uri="{FF2B5EF4-FFF2-40B4-BE49-F238E27FC236}">
                <a16:creationId xmlns:a16="http://schemas.microsoft.com/office/drawing/2014/main" id="{8CBBA34C-4CEC-B893-66F7-741A526E34C1}"/>
              </a:ext>
            </a:extLst>
          </p:cNvPr>
          <p:cNvSpPr txBox="1">
            <a:spLocks noChangeArrowheads="1"/>
          </p:cNvSpPr>
          <p:nvPr/>
        </p:nvSpPr>
        <p:spPr bwMode="auto">
          <a:xfrm>
            <a:off x="9009629" y="5478264"/>
            <a:ext cx="9117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200" dirty="0">
                <a:latin typeface="Amazon Ember" panose="020B0603020204020204" pitchFamily="34" charset="0"/>
                <a:ea typeface="Amazon Ember" panose="020B0603020204020204" pitchFamily="34" charset="0"/>
                <a:cs typeface="Amazon Ember" panose="020B0603020204020204" pitchFamily="34" charset="0"/>
              </a:rPr>
              <a:t>Amazon S3</a:t>
            </a:r>
          </a:p>
        </p:txBody>
      </p:sp>
      <p:sp>
        <p:nvSpPr>
          <p:cNvPr id="59" name="TextBox 165">
            <a:extLst>
              <a:ext uri="{FF2B5EF4-FFF2-40B4-BE49-F238E27FC236}">
                <a16:creationId xmlns:a16="http://schemas.microsoft.com/office/drawing/2014/main" id="{F10D38B2-1CE7-1F2E-7D2C-046CCB9170A0}"/>
              </a:ext>
            </a:extLst>
          </p:cNvPr>
          <p:cNvSpPr txBox="1">
            <a:spLocks noChangeArrowheads="1"/>
          </p:cNvSpPr>
          <p:nvPr/>
        </p:nvSpPr>
        <p:spPr bwMode="auto">
          <a:xfrm>
            <a:off x="9809576" y="5516253"/>
            <a:ext cx="108555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200" dirty="0">
                <a:latin typeface="Amazon Ember" panose="020B0603020204020204" pitchFamily="34" charset="0"/>
                <a:ea typeface="Amazon Ember" panose="020B0603020204020204" pitchFamily="34" charset="0"/>
                <a:cs typeface="Amazon Ember" panose="020B0603020204020204" pitchFamily="34" charset="0"/>
              </a:rPr>
              <a:t>Amazon RDS</a:t>
            </a:r>
          </a:p>
        </p:txBody>
      </p:sp>
      <p:sp>
        <p:nvSpPr>
          <p:cNvPr id="60" name="Content Placeholder 2">
            <a:extLst>
              <a:ext uri="{FF2B5EF4-FFF2-40B4-BE49-F238E27FC236}">
                <a16:creationId xmlns:a16="http://schemas.microsoft.com/office/drawing/2014/main" id="{89A87D9D-DB5F-850C-1676-2723B9A8D9B7}"/>
              </a:ext>
            </a:extLst>
          </p:cNvPr>
          <p:cNvSpPr txBox="1">
            <a:spLocks/>
          </p:cNvSpPr>
          <p:nvPr/>
        </p:nvSpPr>
        <p:spPr>
          <a:xfrm>
            <a:off x="6137082" y="1188424"/>
            <a:ext cx="4694884" cy="438346"/>
          </a:xfrm>
          <a:prstGeom prst="rect">
            <a:avLst/>
          </a:prstGeom>
        </p:spPr>
        <p:txBody>
          <a:bodyPr vert="horz" lIns="91440" tIns="45720" rIns="91440" bIns="45720" rtlCol="0" anchor="b">
            <a:normAutofit fontScale="92500" lnSpcReduction="20000"/>
          </a:bodyPr>
          <a:lstStyle>
            <a:lvl1pPr marL="257175" indent="-257175" algn="l" defTabSz="342900" rtl="0" eaLnBrk="1" latinLnBrk="0" hangingPunct="1">
              <a:spcBef>
                <a:spcPct val="20000"/>
              </a:spcBef>
              <a:buFontTx/>
              <a:buBlip>
                <a:blip r:embed="rId24"/>
              </a:buBlip>
              <a:defRPr sz="2000" b="0" i="0" kern="1200">
                <a:solidFill>
                  <a:schemeClr val="tx1"/>
                </a:solidFill>
                <a:latin typeface="Arial"/>
                <a:ea typeface="+mn-ea"/>
                <a:cs typeface="Arial"/>
              </a:defRPr>
            </a:lvl1pPr>
            <a:lvl2pPr marL="557213" indent="-214313" algn="l" defTabSz="342900" rtl="0" eaLnBrk="1" latinLnBrk="0" hangingPunct="1">
              <a:spcBef>
                <a:spcPct val="20000"/>
              </a:spcBef>
              <a:buClr>
                <a:schemeClr val="accent1"/>
              </a:buClr>
              <a:buFont typeface="Wingdings" panose="05000000000000000000" pitchFamily="2" charset="2"/>
              <a:buChar char="Ø"/>
              <a:defRPr sz="1600" b="0" i="0" kern="1200">
                <a:solidFill>
                  <a:schemeClr val="tx1"/>
                </a:solidFill>
                <a:latin typeface="Arial"/>
                <a:ea typeface="+mn-ea"/>
                <a:cs typeface="Arial"/>
              </a:defRPr>
            </a:lvl2pPr>
            <a:lvl3pPr marL="857250" indent="-171450" algn="l" defTabSz="342900" rtl="0" eaLnBrk="1" latinLnBrk="0" hangingPunct="1">
              <a:spcBef>
                <a:spcPct val="20000"/>
              </a:spcBef>
              <a:buClr>
                <a:schemeClr val="accent1"/>
              </a:buClr>
              <a:buFont typeface="Arial"/>
              <a:buChar char="•"/>
              <a:defRPr sz="1400" b="0" i="0" kern="1200">
                <a:solidFill>
                  <a:schemeClr val="tx1"/>
                </a:solidFill>
                <a:latin typeface="Arial"/>
                <a:ea typeface="+mn-ea"/>
                <a:cs typeface="Arial"/>
              </a:defRPr>
            </a:lvl3pPr>
            <a:lvl4pPr marL="1028700" indent="0" algn="l" defTabSz="342900" rtl="0" eaLnBrk="1" latinLnBrk="0" hangingPunct="1">
              <a:spcBef>
                <a:spcPct val="20000"/>
              </a:spcBef>
              <a:buFont typeface="Arial"/>
              <a:buNone/>
              <a:defRPr sz="1200" b="0" i="0" kern="1200">
                <a:solidFill>
                  <a:srgbClr val="595A5D"/>
                </a:solidFill>
                <a:latin typeface="Arial"/>
                <a:ea typeface="+mn-ea"/>
                <a:cs typeface="Arial"/>
              </a:defRPr>
            </a:lvl4pPr>
            <a:lvl5pPr marL="1543050" indent="-171450" algn="l" defTabSz="342900" rtl="0" eaLnBrk="1" latinLnBrk="0" hangingPunct="1">
              <a:spcBef>
                <a:spcPct val="20000"/>
              </a:spcBef>
              <a:buFont typeface="Arial"/>
              <a:buChar char="»"/>
              <a:defRPr sz="1200" b="0" i="0" kern="1200">
                <a:solidFill>
                  <a:srgbClr val="595A5D"/>
                </a:solidFill>
                <a:latin typeface="Arial"/>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buFontTx/>
              <a:buNone/>
            </a:pPr>
            <a:r>
              <a:rPr lang="en-US" sz="2800" dirty="0">
                <a:latin typeface="Amazon Ember" panose="020B0603020204020204" pitchFamily="34" charset="0"/>
                <a:ea typeface="Amazon Ember" panose="020B0603020204020204" pitchFamily="34" charset="0"/>
                <a:cs typeface="Amazon Ember" panose="020B0603020204020204" pitchFamily="34" charset="0"/>
              </a:rPr>
              <a:t>Amazon Web Services</a:t>
            </a:r>
          </a:p>
        </p:txBody>
      </p:sp>
      <p:sp>
        <p:nvSpPr>
          <p:cNvPr id="61" name="Left-Right Arrow 84">
            <a:extLst>
              <a:ext uri="{FF2B5EF4-FFF2-40B4-BE49-F238E27FC236}">
                <a16:creationId xmlns:a16="http://schemas.microsoft.com/office/drawing/2014/main" id="{DFD50C1E-1AF2-421E-BABB-42F69789A5F6}"/>
              </a:ext>
            </a:extLst>
          </p:cNvPr>
          <p:cNvSpPr/>
          <p:nvPr/>
        </p:nvSpPr>
        <p:spPr>
          <a:xfrm>
            <a:off x="4857143" y="1871086"/>
            <a:ext cx="1888202" cy="572991"/>
          </a:xfrm>
          <a:prstGeom prst="leftRightArrow">
            <a:avLst>
              <a:gd name="adj1" fmla="val 69609"/>
              <a:gd name="adj2" fmla="val 50000"/>
            </a:avLst>
          </a:prstGeom>
          <a:solidFill>
            <a:schemeClr val="accent2"/>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Security</a:t>
            </a:r>
          </a:p>
        </p:txBody>
      </p:sp>
      <p:grpSp>
        <p:nvGrpSpPr>
          <p:cNvPr id="62" name="Group 61">
            <a:extLst>
              <a:ext uri="{FF2B5EF4-FFF2-40B4-BE49-F238E27FC236}">
                <a16:creationId xmlns:a16="http://schemas.microsoft.com/office/drawing/2014/main" id="{A71B2605-FC2C-D7D7-3E92-C38DD4672BC2}"/>
              </a:ext>
            </a:extLst>
          </p:cNvPr>
          <p:cNvGrpSpPr/>
          <p:nvPr/>
        </p:nvGrpSpPr>
        <p:grpSpPr>
          <a:xfrm>
            <a:off x="8443327" y="2752238"/>
            <a:ext cx="1330812" cy="1010347"/>
            <a:chOff x="8840241" y="2799970"/>
            <a:chExt cx="1330812" cy="1010347"/>
          </a:xfrm>
        </p:grpSpPr>
        <p:grpSp>
          <p:nvGrpSpPr>
            <p:cNvPr id="63" name="Group 198">
              <a:extLst>
                <a:ext uri="{FF2B5EF4-FFF2-40B4-BE49-F238E27FC236}">
                  <a16:creationId xmlns:a16="http://schemas.microsoft.com/office/drawing/2014/main" id="{C6C76E0A-4729-F7E3-AE8E-B5853D22C920}"/>
                </a:ext>
              </a:extLst>
            </p:cNvPr>
            <p:cNvGrpSpPr>
              <a:grpSpLocks/>
            </p:cNvGrpSpPr>
            <p:nvPr/>
          </p:nvGrpSpPr>
          <p:grpSpPr bwMode="auto">
            <a:xfrm flipH="1">
              <a:off x="8840241" y="2799970"/>
              <a:ext cx="1330812" cy="780905"/>
              <a:chOff x="4796880" y="1819042"/>
              <a:chExt cx="1120724" cy="651210"/>
            </a:xfrm>
          </p:grpSpPr>
          <p:sp>
            <p:nvSpPr>
              <p:cNvPr id="66" name="Freeform 251">
                <a:extLst>
                  <a:ext uri="{FF2B5EF4-FFF2-40B4-BE49-F238E27FC236}">
                    <a16:creationId xmlns:a16="http://schemas.microsoft.com/office/drawing/2014/main" id="{13DDC513-2F80-540F-2FFC-FD7CD5A3C2E2}"/>
                  </a:ext>
                </a:extLst>
              </p:cNvPr>
              <p:cNvSpPr>
                <a:spLocks/>
              </p:cNvSpPr>
              <p:nvPr>
                <p:custDataLst>
                  <p:tags r:id="rId4"/>
                </p:custDataLst>
              </p:nvPr>
            </p:nvSpPr>
            <p:spPr bwMode="auto">
              <a:xfrm>
                <a:off x="4796880" y="1819042"/>
                <a:ext cx="1120724" cy="651210"/>
              </a:xfrm>
              <a:custGeom>
                <a:avLst/>
                <a:gdLst>
                  <a:gd name="T0" fmla="*/ 2147483647 w 89"/>
                  <a:gd name="T1" fmla="*/ 2147483647 h 55"/>
                  <a:gd name="T2" fmla="*/ 2147483647 w 89"/>
                  <a:gd name="T3" fmla="*/ 2147483647 h 55"/>
                  <a:gd name="T4" fmla="*/ 2147483647 w 89"/>
                  <a:gd name="T5" fmla="*/ 0 h 55"/>
                  <a:gd name="T6" fmla="*/ 2147483647 w 89"/>
                  <a:gd name="T7" fmla="*/ 2147483647 h 55"/>
                  <a:gd name="T8" fmla="*/ 2147483647 w 89"/>
                  <a:gd name="T9" fmla="*/ 2147483647 h 55"/>
                  <a:gd name="T10" fmla="*/ 2147483647 w 89"/>
                  <a:gd name="T11" fmla="*/ 2147483647 h 55"/>
                  <a:gd name="T12" fmla="*/ 0 w 89"/>
                  <a:gd name="T13" fmla="*/ 2147483647 h 55"/>
                  <a:gd name="T14" fmla="*/ 0 w 89"/>
                  <a:gd name="T15" fmla="*/ 2147483647 h 55"/>
                  <a:gd name="T16" fmla="*/ 2147483647 w 89"/>
                  <a:gd name="T17" fmla="*/ 2147483647 h 55"/>
                  <a:gd name="T18" fmla="*/ 2147483647 w 89"/>
                  <a:gd name="T19" fmla="*/ 2147483647 h 55"/>
                  <a:gd name="T20" fmla="*/ 2147483647 w 89"/>
                  <a:gd name="T21" fmla="*/ 2147483647 h 55"/>
                  <a:gd name="T22" fmla="*/ 2147483647 w 89"/>
                  <a:gd name="T23" fmla="*/ 2147483647 h 55"/>
                  <a:gd name="T24" fmla="*/ 2147483647 w 89"/>
                  <a:gd name="T25" fmla="*/ 2147483647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55">
                    <a:moveTo>
                      <a:pt x="77" y="23"/>
                    </a:moveTo>
                    <a:cubicBezTo>
                      <a:pt x="77" y="23"/>
                      <a:pt x="77" y="23"/>
                      <a:pt x="77" y="23"/>
                    </a:cubicBezTo>
                    <a:cubicBezTo>
                      <a:pt x="77" y="10"/>
                      <a:pt x="67" y="0"/>
                      <a:pt x="55" y="0"/>
                    </a:cubicBezTo>
                    <a:cubicBezTo>
                      <a:pt x="46" y="0"/>
                      <a:pt x="38" y="6"/>
                      <a:pt x="34" y="13"/>
                    </a:cubicBezTo>
                    <a:cubicBezTo>
                      <a:pt x="32" y="12"/>
                      <a:pt x="30" y="11"/>
                      <a:pt x="28" y="11"/>
                    </a:cubicBezTo>
                    <a:cubicBezTo>
                      <a:pt x="22" y="11"/>
                      <a:pt x="17" y="16"/>
                      <a:pt x="16" y="23"/>
                    </a:cubicBezTo>
                    <a:cubicBezTo>
                      <a:pt x="7" y="23"/>
                      <a:pt x="0" y="32"/>
                      <a:pt x="0" y="39"/>
                    </a:cubicBezTo>
                    <a:cubicBezTo>
                      <a:pt x="0" y="40"/>
                      <a:pt x="0" y="40"/>
                      <a:pt x="0" y="40"/>
                    </a:cubicBezTo>
                    <a:cubicBezTo>
                      <a:pt x="0" y="48"/>
                      <a:pt x="8" y="55"/>
                      <a:pt x="18" y="55"/>
                    </a:cubicBezTo>
                    <a:cubicBezTo>
                      <a:pt x="71" y="55"/>
                      <a:pt x="71" y="55"/>
                      <a:pt x="71" y="55"/>
                    </a:cubicBezTo>
                    <a:cubicBezTo>
                      <a:pt x="81" y="55"/>
                      <a:pt x="89" y="48"/>
                      <a:pt x="89" y="40"/>
                    </a:cubicBezTo>
                    <a:cubicBezTo>
                      <a:pt x="89" y="39"/>
                      <a:pt x="89" y="39"/>
                      <a:pt x="89" y="39"/>
                    </a:cubicBezTo>
                    <a:cubicBezTo>
                      <a:pt x="89" y="33"/>
                      <a:pt x="84" y="25"/>
                      <a:pt x="77" y="23"/>
                    </a:cubicBezTo>
                    <a:close/>
                  </a:path>
                </a:pathLst>
              </a:custGeom>
              <a:solidFill>
                <a:schemeClr val="accent1">
                  <a:alpha val="44000"/>
                </a:schemeClr>
              </a:solidFill>
              <a:ln w="9525">
                <a:solidFill>
                  <a:schemeClr val="accent1"/>
                </a:solidFill>
                <a:round/>
                <a:headEnd/>
                <a:tailEnd/>
              </a:ln>
            </p:spPr>
            <p:txBody>
              <a:bodyP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7" name="Freeform 18">
                <a:extLst>
                  <a:ext uri="{FF2B5EF4-FFF2-40B4-BE49-F238E27FC236}">
                    <a16:creationId xmlns:a16="http://schemas.microsoft.com/office/drawing/2014/main" id="{1E2C16F3-A01A-B7D1-7636-17BE1AAB245E}"/>
                  </a:ext>
                </a:extLst>
              </p:cNvPr>
              <p:cNvSpPr>
                <a:spLocks/>
              </p:cNvSpPr>
              <p:nvPr>
                <p:custDataLst>
                  <p:tags r:id="rId5"/>
                </p:custDataLst>
              </p:nvPr>
            </p:nvSpPr>
            <p:spPr bwMode="auto">
              <a:xfrm>
                <a:off x="5057112" y="2228907"/>
                <a:ext cx="175918" cy="147279"/>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chemeClr val="accent6">
                    <a:lumMod val="50000"/>
                  </a:schemeClr>
                </a:solidFill>
                <a:round/>
                <a:headEnd/>
                <a:tailEnd/>
              </a:ln>
            </p:spPr>
            <p:txBody>
              <a:bodyPr anchor="ctr"/>
              <a:lstStyle/>
              <a:p>
                <a:pPr algn="ctr">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8" name="Freeform 18">
                <a:extLst>
                  <a:ext uri="{FF2B5EF4-FFF2-40B4-BE49-F238E27FC236}">
                    <a16:creationId xmlns:a16="http://schemas.microsoft.com/office/drawing/2014/main" id="{CD565519-C6C6-1546-7819-A7CC958D22D1}"/>
                  </a:ext>
                </a:extLst>
              </p:cNvPr>
              <p:cNvSpPr>
                <a:spLocks/>
              </p:cNvSpPr>
              <p:nvPr>
                <p:custDataLst>
                  <p:tags r:id="rId6"/>
                </p:custDataLst>
              </p:nvPr>
            </p:nvSpPr>
            <p:spPr bwMode="auto">
              <a:xfrm>
                <a:off x="5284207" y="2228907"/>
                <a:ext cx="175918" cy="147279"/>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chemeClr val="accent6">
                    <a:lumMod val="50000"/>
                  </a:schemeClr>
                </a:solidFill>
                <a:round/>
                <a:headEnd/>
                <a:tailEnd/>
              </a:ln>
            </p:spPr>
            <p:txBody>
              <a:bodyPr anchor="ctr"/>
              <a:lstStyle/>
              <a:p>
                <a:pPr algn="ctr">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9" name="Freeform 18">
                <a:extLst>
                  <a:ext uri="{FF2B5EF4-FFF2-40B4-BE49-F238E27FC236}">
                    <a16:creationId xmlns:a16="http://schemas.microsoft.com/office/drawing/2014/main" id="{DD8B671E-C70B-541D-6496-D455BD39F5BE}"/>
                  </a:ext>
                </a:extLst>
              </p:cNvPr>
              <p:cNvSpPr>
                <a:spLocks/>
              </p:cNvSpPr>
              <p:nvPr>
                <p:custDataLst>
                  <p:tags r:id="rId7"/>
                </p:custDataLst>
              </p:nvPr>
            </p:nvSpPr>
            <p:spPr bwMode="auto">
              <a:xfrm>
                <a:off x="5512901" y="2222574"/>
                <a:ext cx="175918" cy="147279"/>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chemeClr val="accent6">
                    <a:lumMod val="50000"/>
                  </a:schemeClr>
                </a:solidFill>
                <a:round/>
                <a:headEnd/>
                <a:tailEnd/>
              </a:ln>
            </p:spPr>
            <p:txBody>
              <a:bodyPr anchor="ctr"/>
              <a:lstStyle/>
              <a:p>
                <a:pPr algn="ctr">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0" name="Freeform 18">
                <a:extLst>
                  <a:ext uri="{FF2B5EF4-FFF2-40B4-BE49-F238E27FC236}">
                    <a16:creationId xmlns:a16="http://schemas.microsoft.com/office/drawing/2014/main" id="{350E97DE-EC91-18E1-4AC6-3314B6A8A4EA}"/>
                  </a:ext>
                </a:extLst>
              </p:cNvPr>
              <p:cNvSpPr>
                <a:spLocks/>
              </p:cNvSpPr>
              <p:nvPr>
                <p:custDataLst>
                  <p:tags r:id="rId8"/>
                </p:custDataLst>
              </p:nvPr>
            </p:nvSpPr>
            <p:spPr bwMode="auto">
              <a:xfrm>
                <a:off x="5057112" y="2035388"/>
                <a:ext cx="175918" cy="147279"/>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chemeClr val="accent6">
                    <a:lumMod val="50000"/>
                  </a:schemeClr>
                </a:solidFill>
                <a:round/>
                <a:headEnd/>
                <a:tailEnd/>
              </a:ln>
            </p:spPr>
            <p:txBody>
              <a:bodyPr anchor="ctr"/>
              <a:lstStyle/>
              <a:p>
                <a:pPr algn="ctr">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1" name="Freeform 18">
                <a:extLst>
                  <a:ext uri="{FF2B5EF4-FFF2-40B4-BE49-F238E27FC236}">
                    <a16:creationId xmlns:a16="http://schemas.microsoft.com/office/drawing/2014/main" id="{95A1081F-D463-25B1-8C3E-2AEEE56DFFD3}"/>
                  </a:ext>
                </a:extLst>
              </p:cNvPr>
              <p:cNvSpPr>
                <a:spLocks/>
              </p:cNvSpPr>
              <p:nvPr>
                <p:custDataLst>
                  <p:tags r:id="rId9"/>
                </p:custDataLst>
              </p:nvPr>
            </p:nvSpPr>
            <p:spPr bwMode="auto">
              <a:xfrm>
                <a:off x="5284207" y="2035388"/>
                <a:ext cx="175918" cy="147279"/>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chemeClr val="accent6">
                    <a:lumMod val="50000"/>
                  </a:schemeClr>
                </a:solidFill>
                <a:round/>
                <a:headEnd/>
                <a:tailEnd/>
              </a:ln>
            </p:spPr>
            <p:txBody>
              <a:bodyPr anchor="ctr"/>
              <a:lstStyle/>
              <a:p>
                <a:pPr algn="ctr">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2" name="Freeform 18">
                <a:extLst>
                  <a:ext uri="{FF2B5EF4-FFF2-40B4-BE49-F238E27FC236}">
                    <a16:creationId xmlns:a16="http://schemas.microsoft.com/office/drawing/2014/main" id="{27A11608-BBC2-5CDD-8108-A53E1E05928B}"/>
                  </a:ext>
                </a:extLst>
              </p:cNvPr>
              <p:cNvSpPr>
                <a:spLocks/>
              </p:cNvSpPr>
              <p:nvPr>
                <p:custDataLst>
                  <p:tags r:id="rId10"/>
                </p:custDataLst>
              </p:nvPr>
            </p:nvSpPr>
            <p:spPr bwMode="auto">
              <a:xfrm>
                <a:off x="5512901" y="2029053"/>
                <a:ext cx="175918" cy="147279"/>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chemeClr val="accent6">
                    <a:lumMod val="50000"/>
                  </a:schemeClr>
                </a:solidFill>
                <a:round/>
                <a:headEnd/>
                <a:tailEnd/>
              </a:ln>
            </p:spPr>
            <p:txBody>
              <a:bodyPr anchor="ctr"/>
              <a:lstStyle/>
              <a:p>
                <a:pPr algn="ctr">
                  <a:defRPr/>
                </a:pPr>
                <a:endParaRPr lang="en-US" sz="1100" dirty="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64" name="TextBox 199">
              <a:extLst>
                <a:ext uri="{FF2B5EF4-FFF2-40B4-BE49-F238E27FC236}">
                  <a16:creationId xmlns:a16="http://schemas.microsoft.com/office/drawing/2014/main" id="{F5E2361D-0067-8035-E427-8747E1343039}"/>
                </a:ext>
              </a:extLst>
            </p:cNvPr>
            <p:cNvSpPr txBox="1">
              <a:spLocks noChangeArrowheads="1"/>
            </p:cNvSpPr>
            <p:nvPr>
              <p:custDataLst>
                <p:tags r:id="rId3"/>
              </p:custDataLst>
            </p:nvPr>
          </p:nvSpPr>
          <p:spPr bwMode="auto">
            <a:xfrm flipH="1">
              <a:off x="8885940" y="3533318"/>
              <a:ext cx="117840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200" dirty="0">
                  <a:latin typeface="Amazon Ember" panose="020B0603020204020204" pitchFamily="34" charset="0"/>
                  <a:ea typeface="Amazon Ember" panose="020B0603020204020204" pitchFamily="34" charset="0"/>
                  <a:cs typeface="Amazon Ember" panose="020B0603020204020204" pitchFamily="34" charset="0"/>
                </a:rPr>
                <a:t>Amazon VPC</a:t>
              </a:r>
            </a:p>
          </p:txBody>
        </p:sp>
        <p:pic>
          <p:nvPicPr>
            <p:cNvPr id="65" name="Picture 2" descr="Image result for LOCK icon">
              <a:extLst>
                <a:ext uri="{FF2B5EF4-FFF2-40B4-BE49-F238E27FC236}">
                  <a16:creationId xmlns:a16="http://schemas.microsoft.com/office/drawing/2014/main" id="{E490BC70-5E04-1307-30D3-1E586BA4B1D5}"/>
                </a:ext>
              </a:extLst>
            </p:cNvPr>
            <p:cNvPicPr>
              <a:picLocks noChangeAspect="1" noChangeArrowheads="1"/>
            </p:cNvPicPr>
            <p:nvPr/>
          </p:nvPicPr>
          <p:blipFill>
            <a:blip r:embed="rId2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7486" y="3386368"/>
              <a:ext cx="220639" cy="220639"/>
            </a:xfrm>
            <a:prstGeom prst="rect">
              <a:avLst/>
            </a:prstGeom>
            <a:noFill/>
            <a:extLst>
              <a:ext uri="{909E8E84-426E-40DD-AFC4-6F175D3DCCD1}">
                <a14:hiddenFill xmlns:a14="http://schemas.microsoft.com/office/drawing/2010/main">
                  <a:solidFill>
                    <a:srgbClr val="FFFFFF"/>
                  </a:solidFill>
                </a14:hiddenFill>
              </a:ext>
            </a:extLst>
          </p:spPr>
        </p:pic>
      </p:grpSp>
      <p:sp>
        <p:nvSpPr>
          <p:cNvPr id="73" name="Right Arrow 96">
            <a:extLst>
              <a:ext uri="{FF2B5EF4-FFF2-40B4-BE49-F238E27FC236}">
                <a16:creationId xmlns:a16="http://schemas.microsoft.com/office/drawing/2014/main" id="{4C31A1AB-5F86-DFC0-3240-85FF74C6C92C}"/>
              </a:ext>
            </a:extLst>
          </p:cNvPr>
          <p:cNvSpPr/>
          <p:nvPr/>
        </p:nvSpPr>
        <p:spPr>
          <a:xfrm>
            <a:off x="7712498" y="3975434"/>
            <a:ext cx="1331765" cy="504767"/>
          </a:xfrm>
          <a:prstGeom prst="rightArrow">
            <a:avLst>
              <a:gd name="adj1" fmla="val 71256"/>
              <a:gd name="adj2" fmla="val 50000"/>
            </a:avLst>
          </a:prstGeom>
          <a:gradFill flip="none" rotWithShape="1">
            <a:gsLst>
              <a:gs pos="100000">
                <a:srgbClr val="FF9900">
                  <a:alpha val="51000"/>
                </a:srgbClr>
              </a:gs>
              <a:gs pos="0">
                <a:srgbClr val="FD9407">
                  <a:alpha val="5000"/>
                </a:srgbClr>
              </a:gs>
            </a:gsLst>
            <a:lin ang="0" scaled="1"/>
            <a:tileRect/>
          </a:gra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4" name="Picture 91" descr="EC2-AMI.png">
            <a:extLst>
              <a:ext uri="{FF2B5EF4-FFF2-40B4-BE49-F238E27FC236}">
                <a16:creationId xmlns:a16="http://schemas.microsoft.com/office/drawing/2014/main" id="{0F876EEA-D88C-BCF3-4B53-8A8632F2B37D}"/>
              </a:ext>
            </a:extLst>
          </p:cNvPr>
          <p:cNvPicPr>
            <a:picLocks noChangeAspect="1"/>
          </p:cNvPicPr>
          <p:nvPr/>
        </p:nvPicPr>
        <p:blipFill>
          <a:blip r:embed="rId26" cstate="screen">
            <a:extLst>
              <a:ext uri="{28A0092B-C50C-407E-A947-70E740481C1C}">
                <a14:useLocalDpi xmlns:a14="http://schemas.microsoft.com/office/drawing/2010/main"/>
              </a:ext>
            </a:extLst>
          </a:blip>
          <a:srcRect/>
          <a:stretch>
            <a:fillRect/>
          </a:stretch>
        </p:blipFill>
        <p:spPr bwMode="auto">
          <a:xfrm>
            <a:off x="7152202" y="3870979"/>
            <a:ext cx="734376" cy="7343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5" name="Left-Right Arrow 98">
            <a:extLst>
              <a:ext uri="{FF2B5EF4-FFF2-40B4-BE49-F238E27FC236}">
                <a16:creationId xmlns:a16="http://schemas.microsoft.com/office/drawing/2014/main" id="{1F92A2E9-4111-B299-8AC6-EA1B772EBBF6}"/>
              </a:ext>
            </a:extLst>
          </p:cNvPr>
          <p:cNvSpPr/>
          <p:nvPr/>
        </p:nvSpPr>
        <p:spPr>
          <a:xfrm>
            <a:off x="4857143" y="2933539"/>
            <a:ext cx="1888202" cy="572991"/>
          </a:xfrm>
          <a:prstGeom prst="leftRightArrow">
            <a:avLst>
              <a:gd name="adj1" fmla="val 69609"/>
              <a:gd name="adj2" fmla="val 50000"/>
            </a:avLst>
          </a:prstGeom>
          <a:solidFill>
            <a:schemeClr val="accent2"/>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Networking</a:t>
            </a:r>
          </a:p>
        </p:txBody>
      </p:sp>
      <p:sp>
        <p:nvSpPr>
          <p:cNvPr id="76" name="Left-Right Arrow 99">
            <a:extLst>
              <a:ext uri="{FF2B5EF4-FFF2-40B4-BE49-F238E27FC236}">
                <a16:creationId xmlns:a16="http://schemas.microsoft.com/office/drawing/2014/main" id="{484877B1-CE34-E604-C8C2-F1D0920FF57F}"/>
              </a:ext>
            </a:extLst>
          </p:cNvPr>
          <p:cNvSpPr/>
          <p:nvPr/>
        </p:nvSpPr>
        <p:spPr>
          <a:xfrm>
            <a:off x="4857143" y="4018211"/>
            <a:ext cx="1888202" cy="572991"/>
          </a:xfrm>
          <a:prstGeom prst="leftRightArrow">
            <a:avLst>
              <a:gd name="adj1" fmla="val 69609"/>
              <a:gd name="adj2" fmla="val 50000"/>
            </a:avLst>
          </a:prstGeom>
          <a:solidFill>
            <a:schemeClr val="accent2"/>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Servers</a:t>
            </a:r>
          </a:p>
        </p:txBody>
      </p:sp>
      <p:sp>
        <p:nvSpPr>
          <p:cNvPr id="77" name="Left-Right Arrow 100">
            <a:extLst>
              <a:ext uri="{FF2B5EF4-FFF2-40B4-BE49-F238E27FC236}">
                <a16:creationId xmlns:a16="http://schemas.microsoft.com/office/drawing/2014/main" id="{6D4D8C53-2ED3-4C23-33D7-EBAE1D278775}"/>
              </a:ext>
            </a:extLst>
          </p:cNvPr>
          <p:cNvSpPr/>
          <p:nvPr/>
        </p:nvSpPr>
        <p:spPr>
          <a:xfrm>
            <a:off x="4874147" y="5019558"/>
            <a:ext cx="1888202" cy="783356"/>
          </a:xfrm>
          <a:prstGeom prst="leftRightArrow">
            <a:avLst>
              <a:gd name="adj1" fmla="val 76592"/>
              <a:gd name="adj2" fmla="val 34674"/>
            </a:avLst>
          </a:prstGeom>
          <a:solidFill>
            <a:schemeClr val="accent2"/>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Storage and</a:t>
            </a:r>
            <a:b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Database</a:t>
            </a:r>
          </a:p>
        </p:txBody>
      </p:sp>
      <p:grpSp>
        <p:nvGrpSpPr>
          <p:cNvPr id="78" name="Group 77">
            <a:extLst>
              <a:ext uri="{FF2B5EF4-FFF2-40B4-BE49-F238E27FC236}">
                <a16:creationId xmlns:a16="http://schemas.microsoft.com/office/drawing/2014/main" id="{63E55755-D6A5-E721-825F-599A6AB65840}"/>
              </a:ext>
            </a:extLst>
          </p:cNvPr>
          <p:cNvGrpSpPr/>
          <p:nvPr/>
        </p:nvGrpSpPr>
        <p:grpSpPr>
          <a:xfrm>
            <a:off x="8019514" y="4976781"/>
            <a:ext cx="979755" cy="921078"/>
            <a:chOff x="8416428" y="4773322"/>
            <a:chExt cx="979755" cy="921078"/>
          </a:xfrm>
        </p:grpSpPr>
        <p:pic>
          <p:nvPicPr>
            <p:cNvPr id="79" name="Picture 78">
              <a:extLst>
                <a:ext uri="{FF2B5EF4-FFF2-40B4-BE49-F238E27FC236}">
                  <a16:creationId xmlns:a16="http://schemas.microsoft.com/office/drawing/2014/main" id="{D7C40359-8A0A-B415-F262-3607661FFC7F}"/>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671465" y="4773322"/>
              <a:ext cx="469683" cy="563621"/>
            </a:xfrm>
            <a:prstGeom prst="rect">
              <a:avLst/>
            </a:prstGeom>
          </p:spPr>
        </p:pic>
        <p:sp>
          <p:nvSpPr>
            <p:cNvPr id="80" name="TextBox 165">
              <a:extLst>
                <a:ext uri="{FF2B5EF4-FFF2-40B4-BE49-F238E27FC236}">
                  <a16:creationId xmlns:a16="http://schemas.microsoft.com/office/drawing/2014/main" id="{F5D1ABC9-3B37-8597-9A11-1C5D3998E9FD}"/>
                </a:ext>
              </a:extLst>
            </p:cNvPr>
            <p:cNvSpPr txBox="1">
              <a:spLocks noChangeArrowheads="1"/>
            </p:cNvSpPr>
            <p:nvPr/>
          </p:nvSpPr>
          <p:spPr bwMode="auto">
            <a:xfrm>
              <a:off x="8416428" y="5302113"/>
              <a:ext cx="979755" cy="39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80000"/>
                </a:lnSpc>
              </a:pPr>
              <a:r>
                <a:rPr lang="en-US" sz="1200" dirty="0">
                  <a:latin typeface="Amazon Ember" panose="020B0603020204020204" pitchFamily="34" charset="0"/>
                  <a:ea typeface="Amazon Ember" panose="020B0603020204020204" pitchFamily="34" charset="0"/>
                  <a:cs typeface="Amazon Ember" panose="020B0603020204020204" pitchFamily="34" charset="0"/>
                </a:rPr>
                <a:t>Elastic</a:t>
              </a: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File System</a:t>
              </a:r>
            </a:p>
          </p:txBody>
        </p:sp>
      </p:grpSp>
      <p:sp>
        <p:nvSpPr>
          <p:cNvPr id="81" name="Flowchart: Magnetic Disk 23">
            <a:extLst>
              <a:ext uri="{FF2B5EF4-FFF2-40B4-BE49-F238E27FC236}">
                <a16:creationId xmlns:a16="http://schemas.microsoft.com/office/drawing/2014/main" id="{44F6086E-1BCE-6E2F-C975-75A219D97920}"/>
              </a:ext>
            </a:extLst>
          </p:cNvPr>
          <p:cNvSpPr/>
          <p:nvPr/>
        </p:nvSpPr>
        <p:spPr>
          <a:xfrm>
            <a:off x="1102947" y="5050690"/>
            <a:ext cx="732433" cy="679913"/>
          </a:xfrm>
          <a:prstGeom prst="flowChartMagneticDisk">
            <a:avLst/>
          </a:prstGeom>
          <a:solidFill>
            <a:srgbClr val="D2DCE6"/>
          </a:solidFill>
          <a:ln>
            <a:solidFill>
              <a:srgbClr val="304356"/>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solidFill>
                  <a:srgbClr val="304356"/>
                </a:solidFill>
                <a:latin typeface="Amazon Ember" panose="020B0603020204020204" pitchFamily="34" charset="0"/>
                <a:ea typeface="Amazon Ember" panose="020B0603020204020204" pitchFamily="34" charset="0"/>
                <a:cs typeface="Amazon Ember" panose="020B0603020204020204" pitchFamily="34" charset="0"/>
              </a:rPr>
              <a:t>DAS</a:t>
            </a:r>
            <a:endParaRPr lang="en-US" dirty="0">
              <a:solidFill>
                <a:srgbClr val="30435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2" name="Flowchart: Magnetic Disk 230">
            <a:extLst>
              <a:ext uri="{FF2B5EF4-FFF2-40B4-BE49-F238E27FC236}">
                <a16:creationId xmlns:a16="http://schemas.microsoft.com/office/drawing/2014/main" id="{620683DE-2288-9F31-875F-0D8F4137A607}"/>
              </a:ext>
            </a:extLst>
          </p:cNvPr>
          <p:cNvSpPr/>
          <p:nvPr/>
        </p:nvSpPr>
        <p:spPr>
          <a:xfrm>
            <a:off x="2048506" y="5050690"/>
            <a:ext cx="732433" cy="679913"/>
          </a:xfrm>
          <a:prstGeom prst="flowChartMagneticDisk">
            <a:avLst/>
          </a:prstGeom>
          <a:solidFill>
            <a:srgbClr val="D2DCE6"/>
          </a:solidFill>
          <a:ln>
            <a:solidFill>
              <a:srgbClr val="304356"/>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solidFill>
                  <a:srgbClr val="304356"/>
                </a:solidFill>
                <a:latin typeface="Amazon Ember" panose="020B0603020204020204" pitchFamily="34" charset="0"/>
                <a:ea typeface="Amazon Ember" panose="020B0603020204020204" pitchFamily="34" charset="0"/>
                <a:cs typeface="Amazon Ember" panose="020B0603020204020204" pitchFamily="34" charset="0"/>
              </a:rPr>
              <a:t>SAN</a:t>
            </a:r>
            <a:endParaRPr lang="en-US" dirty="0">
              <a:solidFill>
                <a:srgbClr val="30435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3" name="Flowchart: Magnetic Disk 234">
            <a:extLst>
              <a:ext uri="{FF2B5EF4-FFF2-40B4-BE49-F238E27FC236}">
                <a16:creationId xmlns:a16="http://schemas.microsoft.com/office/drawing/2014/main" id="{7168DA6F-A575-9825-5B56-7A26A46FBC38}"/>
              </a:ext>
            </a:extLst>
          </p:cNvPr>
          <p:cNvSpPr/>
          <p:nvPr/>
        </p:nvSpPr>
        <p:spPr>
          <a:xfrm>
            <a:off x="2994065" y="5050690"/>
            <a:ext cx="732433" cy="679913"/>
          </a:xfrm>
          <a:prstGeom prst="flowChartMagneticDisk">
            <a:avLst/>
          </a:prstGeom>
          <a:solidFill>
            <a:srgbClr val="D2DCE6"/>
          </a:solidFill>
          <a:ln>
            <a:solidFill>
              <a:srgbClr val="304356"/>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solidFill>
                  <a:srgbClr val="304356"/>
                </a:solidFill>
                <a:latin typeface="Amazon Ember" panose="020B0603020204020204" pitchFamily="34" charset="0"/>
                <a:ea typeface="Amazon Ember" panose="020B0603020204020204" pitchFamily="34" charset="0"/>
                <a:cs typeface="Amazon Ember" panose="020B0603020204020204" pitchFamily="34" charset="0"/>
              </a:rPr>
              <a:t>NAS</a:t>
            </a:r>
            <a:endParaRPr lang="en-US" dirty="0">
              <a:solidFill>
                <a:srgbClr val="304356"/>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84" name="Group 83">
            <a:extLst>
              <a:ext uri="{FF2B5EF4-FFF2-40B4-BE49-F238E27FC236}">
                <a16:creationId xmlns:a16="http://schemas.microsoft.com/office/drawing/2014/main" id="{280773AB-2454-2B10-CA1A-1375F3FC6E08}"/>
              </a:ext>
            </a:extLst>
          </p:cNvPr>
          <p:cNvGrpSpPr/>
          <p:nvPr/>
        </p:nvGrpSpPr>
        <p:grpSpPr>
          <a:xfrm>
            <a:off x="3234301" y="4995630"/>
            <a:ext cx="251959" cy="219487"/>
            <a:chOff x="2675869" y="4774513"/>
            <a:chExt cx="251959" cy="219487"/>
          </a:xfrm>
        </p:grpSpPr>
        <p:cxnSp>
          <p:nvCxnSpPr>
            <p:cNvPr id="85" name="Straight Connector 84">
              <a:extLst>
                <a:ext uri="{FF2B5EF4-FFF2-40B4-BE49-F238E27FC236}">
                  <a16:creationId xmlns:a16="http://schemas.microsoft.com/office/drawing/2014/main" id="{D02E81BF-5952-1219-5B1E-4465A997522A}"/>
                </a:ext>
              </a:extLst>
            </p:cNvPr>
            <p:cNvCxnSpPr>
              <a:stCxn id="86" idx="2"/>
            </p:cNvCxnSpPr>
            <p:nvPr/>
          </p:nvCxnSpPr>
          <p:spPr>
            <a:xfrm flipH="1">
              <a:off x="2805113" y="4855325"/>
              <a:ext cx="1006" cy="33381"/>
            </a:xfrm>
            <a:prstGeom prst="line">
              <a:avLst/>
            </a:prstGeom>
            <a:ln w="6350">
              <a:solidFill>
                <a:srgbClr val="304356"/>
              </a:solidFill>
            </a:ln>
            <a:effectLst/>
          </p:spPr>
          <p:style>
            <a:lnRef idx="2">
              <a:schemeClr val="accent1"/>
            </a:lnRef>
            <a:fillRef idx="0">
              <a:schemeClr val="accent1"/>
            </a:fillRef>
            <a:effectRef idx="1">
              <a:schemeClr val="accent1"/>
            </a:effectRef>
            <a:fontRef idx="minor">
              <a:schemeClr val="tx1"/>
            </a:fontRef>
          </p:style>
        </p:cxnSp>
        <p:sp>
          <p:nvSpPr>
            <p:cNvPr id="86" name="Rectangle 85">
              <a:extLst>
                <a:ext uri="{FF2B5EF4-FFF2-40B4-BE49-F238E27FC236}">
                  <a16:creationId xmlns:a16="http://schemas.microsoft.com/office/drawing/2014/main" id="{F3531F68-CC23-2600-CD1B-9331FBFF3F5E}"/>
                </a:ext>
              </a:extLst>
            </p:cNvPr>
            <p:cNvSpPr/>
            <p:nvPr/>
          </p:nvSpPr>
          <p:spPr>
            <a:xfrm>
              <a:off x="2757780" y="4774513"/>
              <a:ext cx="96677" cy="80812"/>
            </a:xfrm>
            <a:prstGeom prst="rect">
              <a:avLst/>
            </a:prstGeom>
            <a:solidFill>
              <a:srgbClr val="304356"/>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87" name="Rectangle 86">
              <a:extLst>
                <a:ext uri="{FF2B5EF4-FFF2-40B4-BE49-F238E27FC236}">
                  <a16:creationId xmlns:a16="http://schemas.microsoft.com/office/drawing/2014/main" id="{5E109E94-E17E-6E67-C1CB-1E73E5ED7169}"/>
                </a:ext>
              </a:extLst>
            </p:cNvPr>
            <p:cNvSpPr/>
            <p:nvPr/>
          </p:nvSpPr>
          <p:spPr>
            <a:xfrm>
              <a:off x="2675869" y="4913188"/>
              <a:ext cx="96677" cy="80812"/>
            </a:xfrm>
            <a:prstGeom prst="rect">
              <a:avLst/>
            </a:prstGeom>
            <a:solidFill>
              <a:srgbClr val="304356"/>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88" name="Rectangle 87">
              <a:extLst>
                <a:ext uri="{FF2B5EF4-FFF2-40B4-BE49-F238E27FC236}">
                  <a16:creationId xmlns:a16="http://schemas.microsoft.com/office/drawing/2014/main" id="{1B3187A7-0587-CF52-7CF2-85A2F8176EF0}"/>
                </a:ext>
              </a:extLst>
            </p:cNvPr>
            <p:cNvSpPr/>
            <p:nvPr/>
          </p:nvSpPr>
          <p:spPr>
            <a:xfrm>
              <a:off x="2831151" y="4913188"/>
              <a:ext cx="96677" cy="80812"/>
            </a:xfrm>
            <a:prstGeom prst="rect">
              <a:avLst/>
            </a:prstGeom>
            <a:solidFill>
              <a:srgbClr val="304356"/>
            </a:solidFill>
            <a:ln w="254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89" name="Straight Connector 88">
              <a:extLst>
                <a:ext uri="{FF2B5EF4-FFF2-40B4-BE49-F238E27FC236}">
                  <a16:creationId xmlns:a16="http://schemas.microsoft.com/office/drawing/2014/main" id="{961D59A1-C6DE-AEDF-85F7-CCA82E288756}"/>
                </a:ext>
              </a:extLst>
            </p:cNvPr>
            <p:cNvCxnSpPr/>
            <p:nvPr/>
          </p:nvCxnSpPr>
          <p:spPr>
            <a:xfrm>
              <a:off x="2721769" y="4883944"/>
              <a:ext cx="159544" cy="0"/>
            </a:xfrm>
            <a:prstGeom prst="line">
              <a:avLst/>
            </a:prstGeom>
            <a:ln w="6350">
              <a:solidFill>
                <a:srgbClr val="304356"/>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A8EA0736-8D91-C2CE-896E-73B565D361AE}"/>
                </a:ext>
              </a:extLst>
            </p:cNvPr>
            <p:cNvCxnSpPr>
              <a:stCxn id="87" idx="0"/>
            </p:cNvCxnSpPr>
            <p:nvPr/>
          </p:nvCxnSpPr>
          <p:spPr>
            <a:xfrm flipH="1" flipV="1">
              <a:off x="2724150" y="4883944"/>
              <a:ext cx="58" cy="29244"/>
            </a:xfrm>
            <a:prstGeom prst="line">
              <a:avLst/>
            </a:prstGeom>
            <a:ln w="6350">
              <a:solidFill>
                <a:srgbClr val="304356"/>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707CDEE6-EB0F-CA3B-7A92-83E87698CA45}"/>
                </a:ext>
              </a:extLst>
            </p:cNvPr>
            <p:cNvCxnSpPr>
              <a:stCxn id="88" idx="0"/>
            </p:cNvCxnSpPr>
            <p:nvPr/>
          </p:nvCxnSpPr>
          <p:spPr>
            <a:xfrm flipH="1" flipV="1">
              <a:off x="2878931" y="4883944"/>
              <a:ext cx="559" cy="29244"/>
            </a:xfrm>
            <a:prstGeom prst="line">
              <a:avLst/>
            </a:prstGeom>
            <a:ln w="6350">
              <a:solidFill>
                <a:srgbClr val="304356"/>
              </a:solidFill>
            </a:ln>
            <a:effectLst/>
          </p:spPr>
          <p:style>
            <a:lnRef idx="2">
              <a:schemeClr val="accent1"/>
            </a:lnRef>
            <a:fillRef idx="0">
              <a:schemeClr val="accent1"/>
            </a:fillRef>
            <a:effectRef idx="1">
              <a:schemeClr val="accent1"/>
            </a:effectRef>
            <a:fontRef idx="minor">
              <a:schemeClr val="tx1"/>
            </a:fontRef>
          </p:style>
        </p:cxnSp>
      </p:grpSp>
      <p:pic>
        <p:nvPicPr>
          <p:cNvPr id="92" name="Picture 91" descr="Servers_Three.png">
            <a:extLst>
              <a:ext uri="{FF2B5EF4-FFF2-40B4-BE49-F238E27FC236}">
                <a16:creationId xmlns:a16="http://schemas.microsoft.com/office/drawing/2014/main" id="{9F8614F5-5B0F-6274-51EB-4AD363F6E50E}"/>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3190078" y="3817504"/>
            <a:ext cx="1345593" cy="986768"/>
          </a:xfrm>
          <a:prstGeom prst="rect">
            <a:avLst/>
          </a:prstGeom>
        </p:spPr>
      </p:pic>
    </p:spTree>
    <p:extLst>
      <p:ext uri="{BB962C8B-B14F-4D97-AF65-F5344CB8AC3E}">
        <p14:creationId xmlns:p14="http://schemas.microsoft.com/office/powerpoint/2010/main" val="3015479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pPr eaLnBrk="1" hangingPunct="1"/>
            <a:r>
              <a:rPr lang="en-US" altLang="en-US" dirty="0"/>
              <a:t>Why Do DevOps Love AWS?</a:t>
            </a:r>
          </a:p>
        </p:txBody>
      </p:sp>
      <p:sp>
        <p:nvSpPr>
          <p:cNvPr id="43012" name="Footer Placeholder 1">
            <a:extLst>
              <a:ext uri="{FF2B5EF4-FFF2-40B4-BE49-F238E27FC236}">
                <a16:creationId xmlns:a16="http://schemas.microsoft.com/office/drawing/2014/main" id="{A68F1C25-EA41-EC4F-84AD-09B8DF3933C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43013" name="Slide Number Placeholder 2">
            <a:extLst>
              <a:ext uri="{FF2B5EF4-FFF2-40B4-BE49-F238E27FC236}">
                <a16:creationId xmlns:a16="http://schemas.microsoft.com/office/drawing/2014/main" id="{7E91748C-D0BB-854C-8E3D-1A2E3250CE85}"/>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BF3FD34-59D1-3C49-9920-9C6DE7F79EDB}" type="slidenum">
              <a:rPr lang="en-US" altLang="en-US" smtClean="0">
                <a:solidFill>
                  <a:srgbClr val="161E2D"/>
                </a:solidFill>
                <a:latin typeface="Arial" panose="020B0604020202020204" pitchFamily="34" charset="0"/>
              </a:rPr>
              <a:pPr fontAlgn="base">
                <a:spcBef>
                  <a:spcPct val="0"/>
                </a:spcBef>
                <a:spcAft>
                  <a:spcPct val="0"/>
                </a:spcAft>
              </a:pPr>
              <a:t>12</a:t>
            </a:fld>
            <a:endParaRPr lang="en-US" altLang="en-US" dirty="0">
              <a:solidFill>
                <a:srgbClr val="161E2D"/>
              </a:solidFill>
              <a:latin typeface="Arial" panose="020B0604020202020204" pitchFamily="34" charset="0"/>
            </a:endParaRPr>
          </a:p>
        </p:txBody>
      </p:sp>
      <p:pic>
        <p:nvPicPr>
          <p:cNvPr id="6" name="Content Placeholder 5">
            <a:extLst>
              <a:ext uri="{FF2B5EF4-FFF2-40B4-BE49-F238E27FC236}">
                <a16:creationId xmlns:a16="http://schemas.microsoft.com/office/drawing/2014/main" id="{54D807D8-0670-E5CA-76E7-E2504BFD6426}"/>
              </a:ext>
            </a:extLst>
          </p:cNvPr>
          <p:cNvPicPr>
            <a:picLocks noGrp="1" noChangeAspect="1"/>
          </p:cNvPicPr>
          <p:nvPr>
            <p:ph sz="half" idx="1"/>
          </p:nvPr>
        </p:nvPicPr>
        <p:blipFill>
          <a:blip r:embed="rId2" cstate="screen">
            <a:extLst>
              <a:ext uri="{28A0092B-C50C-407E-A947-70E740481C1C}">
                <a14:useLocalDpi xmlns:a14="http://schemas.microsoft.com/office/drawing/2010/main"/>
              </a:ext>
            </a:extLst>
          </a:blip>
          <a:stretch>
            <a:fillRect/>
          </a:stretch>
        </p:blipFill>
        <p:spPr>
          <a:xfrm>
            <a:off x="1250411" y="1264041"/>
            <a:ext cx="1219099" cy="1219099"/>
          </a:xfrm>
          <a:prstGeom prst="rect">
            <a:avLst/>
          </a:prstGeom>
        </p:spPr>
      </p:pic>
      <p:sp>
        <p:nvSpPr>
          <p:cNvPr id="7" name="TextBox 8">
            <a:extLst>
              <a:ext uri="{FF2B5EF4-FFF2-40B4-BE49-F238E27FC236}">
                <a16:creationId xmlns:a16="http://schemas.microsoft.com/office/drawing/2014/main" id="{E48E0AF1-BB12-A7B3-2D5F-A04A77F1A853}"/>
              </a:ext>
            </a:extLst>
          </p:cNvPr>
          <p:cNvSpPr txBox="1"/>
          <p:nvPr/>
        </p:nvSpPr>
        <p:spPr>
          <a:xfrm>
            <a:off x="541750" y="2592618"/>
            <a:ext cx="2780094" cy="6914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horz" wrap="square" lIns="45718" tIns="45718" rIns="45718" bIns="45718" numCol="1" spcCol="38100" rtlCol="0" anchor="t">
            <a:spAutoFit/>
          </a:bodyPr>
          <a:lstStyle>
            <a:lvl1pPr defTabSz="457200">
              <a:defRPr>
                <a:solidFill>
                  <a:srgbClr val="474746"/>
                </a:solidFill>
                <a:latin typeface="+mn-lt"/>
                <a:ea typeface="+mn-ea"/>
                <a:cs typeface="+mn-cs"/>
                <a:sym typeface="Helvetica"/>
              </a:defRPr>
            </a:lvl1pPr>
            <a:lvl2pPr defTabSz="457200">
              <a:defRPr>
                <a:solidFill>
                  <a:srgbClr val="474746"/>
                </a:solidFill>
                <a:latin typeface="+mn-lt"/>
                <a:ea typeface="+mn-ea"/>
                <a:cs typeface="+mn-cs"/>
                <a:sym typeface="Helvetica"/>
              </a:defRPr>
            </a:lvl2pPr>
            <a:lvl3pPr defTabSz="457200">
              <a:defRPr>
                <a:solidFill>
                  <a:srgbClr val="474746"/>
                </a:solidFill>
                <a:latin typeface="+mn-lt"/>
                <a:ea typeface="+mn-ea"/>
                <a:cs typeface="+mn-cs"/>
                <a:sym typeface="Helvetica"/>
              </a:defRPr>
            </a:lvl3pPr>
            <a:lvl4pPr defTabSz="457200">
              <a:defRPr>
                <a:solidFill>
                  <a:srgbClr val="474746"/>
                </a:solidFill>
                <a:latin typeface="+mn-lt"/>
                <a:ea typeface="+mn-ea"/>
                <a:cs typeface="+mn-cs"/>
                <a:sym typeface="Helvetica"/>
              </a:defRPr>
            </a:lvl4pPr>
            <a:lvl5pPr defTabSz="457200">
              <a:defRPr>
                <a:solidFill>
                  <a:srgbClr val="474746"/>
                </a:solidFill>
                <a:latin typeface="+mn-lt"/>
                <a:ea typeface="+mn-ea"/>
                <a:cs typeface="+mn-cs"/>
                <a:sym typeface="Helvetica"/>
              </a:defRPr>
            </a:lvl5pPr>
            <a:lvl6pPr defTabSz="457200">
              <a:defRPr>
                <a:solidFill>
                  <a:srgbClr val="474746"/>
                </a:solidFill>
                <a:latin typeface="+mn-lt"/>
                <a:ea typeface="+mn-ea"/>
                <a:cs typeface="+mn-cs"/>
                <a:sym typeface="Helvetica"/>
              </a:defRPr>
            </a:lvl6pPr>
            <a:lvl7pPr defTabSz="457200">
              <a:defRPr>
                <a:solidFill>
                  <a:srgbClr val="474746"/>
                </a:solidFill>
                <a:latin typeface="+mn-lt"/>
                <a:ea typeface="+mn-ea"/>
                <a:cs typeface="+mn-cs"/>
                <a:sym typeface="Helvetica"/>
              </a:defRPr>
            </a:lvl7pPr>
            <a:lvl8pPr defTabSz="457200">
              <a:defRPr>
                <a:solidFill>
                  <a:srgbClr val="474746"/>
                </a:solidFill>
                <a:latin typeface="+mn-lt"/>
                <a:ea typeface="+mn-ea"/>
                <a:cs typeface="+mn-cs"/>
                <a:sym typeface="Helvetica"/>
              </a:defRPr>
            </a:lvl8pPr>
            <a:lvl9pPr defTabSz="457200">
              <a:defRPr>
                <a:solidFill>
                  <a:srgbClr val="474746"/>
                </a:solidFill>
                <a:latin typeface="+mn-lt"/>
                <a:ea typeface="+mn-ea"/>
                <a:cs typeface="+mn-cs"/>
                <a:sym typeface="Helvetica"/>
              </a:defRPr>
            </a:lvl9pPr>
          </a:lstStyle>
          <a:p>
            <a:pPr algn="ctr" rtl="0" latinLnBrk="1" hangingPunct="0">
              <a:lnSpc>
                <a:spcPct val="80000"/>
              </a:lnSpc>
            </a:pPr>
            <a:r>
              <a:rPr lang="en-US" sz="1600" b="1" dirty="0"/>
              <a:t>Time to Develop &amp; Manage</a:t>
            </a:r>
          </a:p>
          <a:p>
            <a:pPr algn="ctr" rtl="0" latinLnBrk="1" hangingPunct="0">
              <a:lnSpc>
                <a:spcPct val="80000"/>
              </a:lnSpc>
            </a:pPr>
            <a:r>
              <a:rPr lang="en-US" sz="1600" dirty="0"/>
              <a:t>Access</a:t>
            </a:r>
          </a:p>
          <a:p>
            <a:pPr algn="ctr" rtl="0" latinLnBrk="1" hangingPunct="0">
              <a:lnSpc>
                <a:spcPct val="80000"/>
              </a:lnSpc>
            </a:pPr>
            <a:r>
              <a:rPr lang="en-US" sz="1600" dirty="0"/>
              <a:t>infrastructure in minutes</a:t>
            </a:r>
          </a:p>
        </p:txBody>
      </p:sp>
      <p:pic>
        <p:nvPicPr>
          <p:cNvPr id="8" name="Picture 7">
            <a:extLst>
              <a:ext uri="{FF2B5EF4-FFF2-40B4-BE49-F238E27FC236}">
                <a16:creationId xmlns:a16="http://schemas.microsoft.com/office/drawing/2014/main" id="{50E65B1D-07E4-909A-7CC6-88C1D4AA489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77717" y="1264041"/>
            <a:ext cx="1436566" cy="1436566"/>
          </a:xfrm>
          <a:prstGeom prst="rect">
            <a:avLst/>
          </a:prstGeom>
        </p:spPr>
      </p:pic>
      <p:pic>
        <p:nvPicPr>
          <p:cNvPr id="9" name="Picture 8">
            <a:extLst>
              <a:ext uri="{FF2B5EF4-FFF2-40B4-BE49-F238E27FC236}">
                <a16:creationId xmlns:a16="http://schemas.microsoft.com/office/drawing/2014/main" id="{CE9585FF-EB1B-4299-4396-F0B147DFBFE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53091" y="1288852"/>
            <a:ext cx="1386944" cy="1386944"/>
          </a:xfrm>
          <a:prstGeom prst="rect">
            <a:avLst/>
          </a:prstGeom>
        </p:spPr>
      </p:pic>
      <p:sp>
        <p:nvSpPr>
          <p:cNvPr id="10" name="Rectangle 9">
            <a:extLst>
              <a:ext uri="{FF2B5EF4-FFF2-40B4-BE49-F238E27FC236}">
                <a16:creationId xmlns:a16="http://schemas.microsoft.com/office/drawing/2014/main" id="{7E35F239-37B2-D4BF-4E4D-4F08AB3B6252}"/>
              </a:ext>
            </a:extLst>
          </p:cNvPr>
          <p:cNvSpPr/>
          <p:nvPr/>
        </p:nvSpPr>
        <p:spPr>
          <a:xfrm>
            <a:off x="4993320" y="2592618"/>
            <a:ext cx="2205359" cy="494494"/>
          </a:xfrm>
          <a:prstGeom prst="rect">
            <a:avLst/>
          </a:prstGeom>
        </p:spPr>
        <p:txBody>
          <a:bodyPr vert="horz" wrap="square" anchor="t">
            <a:spAutoFit/>
          </a:bodyPr>
          <a:lstStyle>
            <a:lvl1pPr defTabSz="457200">
              <a:defRPr>
                <a:solidFill>
                  <a:srgbClr val="474746"/>
                </a:solidFill>
                <a:latin typeface="+mn-lt"/>
                <a:ea typeface="+mn-ea"/>
                <a:cs typeface="+mn-cs"/>
                <a:sym typeface="Helvetica"/>
              </a:defRPr>
            </a:lvl1pPr>
            <a:lvl2pPr defTabSz="457200">
              <a:defRPr>
                <a:solidFill>
                  <a:srgbClr val="474746"/>
                </a:solidFill>
                <a:latin typeface="+mn-lt"/>
                <a:ea typeface="+mn-ea"/>
                <a:cs typeface="+mn-cs"/>
                <a:sym typeface="Helvetica"/>
              </a:defRPr>
            </a:lvl2pPr>
            <a:lvl3pPr defTabSz="457200">
              <a:defRPr>
                <a:solidFill>
                  <a:srgbClr val="474746"/>
                </a:solidFill>
                <a:latin typeface="+mn-lt"/>
                <a:ea typeface="+mn-ea"/>
                <a:cs typeface="+mn-cs"/>
                <a:sym typeface="Helvetica"/>
              </a:defRPr>
            </a:lvl3pPr>
            <a:lvl4pPr defTabSz="457200">
              <a:defRPr>
                <a:solidFill>
                  <a:srgbClr val="474746"/>
                </a:solidFill>
                <a:latin typeface="+mn-lt"/>
                <a:ea typeface="+mn-ea"/>
                <a:cs typeface="+mn-cs"/>
                <a:sym typeface="Helvetica"/>
              </a:defRPr>
            </a:lvl4pPr>
            <a:lvl5pPr defTabSz="457200">
              <a:defRPr>
                <a:solidFill>
                  <a:srgbClr val="474746"/>
                </a:solidFill>
                <a:latin typeface="+mn-lt"/>
                <a:ea typeface="+mn-ea"/>
                <a:cs typeface="+mn-cs"/>
                <a:sym typeface="Helvetica"/>
              </a:defRPr>
            </a:lvl5pPr>
            <a:lvl6pPr defTabSz="457200">
              <a:defRPr>
                <a:solidFill>
                  <a:srgbClr val="474746"/>
                </a:solidFill>
                <a:latin typeface="+mn-lt"/>
                <a:ea typeface="+mn-ea"/>
                <a:cs typeface="+mn-cs"/>
                <a:sym typeface="Helvetica"/>
              </a:defRPr>
            </a:lvl6pPr>
            <a:lvl7pPr defTabSz="457200">
              <a:defRPr>
                <a:solidFill>
                  <a:srgbClr val="474746"/>
                </a:solidFill>
                <a:latin typeface="+mn-lt"/>
                <a:ea typeface="+mn-ea"/>
                <a:cs typeface="+mn-cs"/>
                <a:sym typeface="Helvetica"/>
              </a:defRPr>
            </a:lvl7pPr>
            <a:lvl8pPr defTabSz="457200">
              <a:defRPr>
                <a:solidFill>
                  <a:srgbClr val="474746"/>
                </a:solidFill>
                <a:latin typeface="+mn-lt"/>
                <a:ea typeface="+mn-ea"/>
                <a:cs typeface="+mn-cs"/>
                <a:sym typeface="Helvetica"/>
              </a:defRPr>
            </a:lvl8pPr>
            <a:lvl9pPr defTabSz="457200">
              <a:defRPr>
                <a:solidFill>
                  <a:srgbClr val="474746"/>
                </a:solidFill>
                <a:latin typeface="+mn-lt"/>
                <a:ea typeface="+mn-ea"/>
                <a:cs typeface="+mn-cs"/>
                <a:sym typeface="Helvetica"/>
              </a:defRPr>
            </a:lvl9pPr>
          </a:lstStyle>
          <a:p>
            <a:pPr marL="446484" indent="-446484" algn="ctr">
              <a:lnSpc>
                <a:spcPct val="80000"/>
              </a:lnSpc>
              <a:buClr>
                <a:srgbClr val="595A5D"/>
              </a:buClr>
              <a:defRPr sz="1800">
                <a:solidFill>
                  <a:srgbClr val="000000"/>
                </a:solidFill>
              </a:defRPr>
            </a:pPr>
            <a:r>
              <a:rPr lang="en-US" sz="1600" b="1" dirty="0"/>
              <a:t>Low Cost</a:t>
            </a:r>
          </a:p>
          <a:p>
            <a:pPr marL="446484" indent="-446484" algn="ctr">
              <a:lnSpc>
                <a:spcPct val="80000"/>
              </a:lnSpc>
              <a:buClr>
                <a:srgbClr val="595A5D"/>
              </a:buClr>
              <a:defRPr sz="1800">
                <a:solidFill>
                  <a:srgbClr val="000000"/>
                </a:solidFill>
              </a:defRPr>
            </a:pPr>
            <a:r>
              <a:rPr lang="en-US" sz="1600" dirty="0"/>
              <a:t>Pay-as-you-go pricing</a:t>
            </a:r>
          </a:p>
        </p:txBody>
      </p:sp>
      <p:sp>
        <p:nvSpPr>
          <p:cNvPr id="13" name="Rectangle 12">
            <a:extLst>
              <a:ext uri="{FF2B5EF4-FFF2-40B4-BE49-F238E27FC236}">
                <a16:creationId xmlns:a16="http://schemas.microsoft.com/office/drawing/2014/main" id="{0904699C-5525-A5D0-0CB9-000184D13D77}"/>
              </a:ext>
            </a:extLst>
          </p:cNvPr>
          <p:cNvSpPr/>
          <p:nvPr/>
        </p:nvSpPr>
        <p:spPr>
          <a:xfrm>
            <a:off x="8336824" y="2630463"/>
            <a:ext cx="3419477" cy="494494"/>
          </a:xfrm>
          <a:prstGeom prst="rect">
            <a:avLst/>
          </a:prstGeom>
        </p:spPr>
        <p:txBody>
          <a:bodyPr vert="horz" wrap="square" anchor="t">
            <a:spAutoFit/>
          </a:bodyPr>
          <a:lstStyle/>
          <a:p>
            <a:pPr marL="446484" indent="-446484" algn="ctr">
              <a:lnSpc>
                <a:spcPct val="80000"/>
              </a:lnSpc>
              <a:buClr>
                <a:srgbClr val="595A5D"/>
              </a:buClr>
              <a:defRPr sz="1800">
                <a:solidFill>
                  <a:srgbClr val="000000"/>
                </a:solidFill>
              </a:defRPr>
            </a:pPr>
            <a:r>
              <a:rPr lang="en-US" sz="1600" b="1" dirty="0"/>
              <a:t>Elastic</a:t>
            </a:r>
          </a:p>
          <a:p>
            <a:pPr marL="446484" indent="-446484" algn="ctr">
              <a:lnSpc>
                <a:spcPct val="80000"/>
              </a:lnSpc>
              <a:buClr>
                <a:srgbClr val="595A5D"/>
              </a:buClr>
              <a:defRPr sz="1800">
                <a:solidFill>
                  <a:srgbClr val="000000"/>
                </a:solidFill>
              </a:defRPr>
            </a:pPr>
            <a:r>
              <a:rPr lang="en-US" sz="1600" dirty="0"/>
              <a:t>Easily add or remove capacity</a:t>
            </a:r>
          </a:p>
        </p:txBody>
      </p:sp>
      <p:pic>
        <p:nvPicPr>
          <p:cNvPr id="14" name="Picture 13" descr="Deck_Globe1.png">
            <a:extLst>
              <a:ext uri="{FF2B5EF4-FFF2-40B4-BE49-F238E27FC236}">
                <a16:creationId xmlns:a16="http://schemas.microsoft.com/office/drawing/2014/main" id="{F770FF1B-5D54-DF09-CFB0-8B9646F8B289}"/>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90613" y="3617020"/>
            <a:ext cx="1250033" cy="1250033"/>
          </a:xfrm>
          <a:prstGeom prst="rect">
            <a:avLst/>
          </a:prstGeom>
        </p:spPr>
      </p:pic>
      <p:pic>
        <p:nvPicPr>
          <p:cNvPr id="15" name="Picture 14" descr="Deck_Vault-Closed.png">
            <a:extLst>
              <a:ext uri="{FF2B5EF4-FFF2-40B4-BE49-F238E27FC236}">
                <a16:creationId xmlns:a16="http://schemas.microsoft.com/office/drawing/2014/main" id="{CBDB9857-3895-3E94-E3CD-3777A4F43DF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451813" y="3639389"/>
            <a:ext cx="1288372" cy="1288372"/>
          </a:xfrm>
          <a:prstGeom prst="rect">
            <a:avLst/>
          </a:prstGeom>
        </p:spPr>
      </p:pic>
      <p:pic>
        <p:nvPicPr>
          <p:cNvPr id="16" name="Picture 15" descr="Deck_Cluster-Scaling.png">
            <a:extLst>
              <a:ext uri="{FF2B5EF4-FFF2-40B4-BE49-F238E27FC236}">
                <a16:creationId xmlns:a16="http://schemas.microsoft.com/office/drawing/2014/main" id="{140D4A3A-6351-7EC7-753A-D07D755EA0A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406434" y="3586797"/>
            <a:ext cx="1280256" cy="1280256"/>
          </a:xfrm>
          <a:prstGeom prst="rect">
            <a:avLst/>
          </a:prstGeom>
        </p:spPr>
      </p:pic>
      <p:sp>
        <p:nvSpPr>
          <p:cNvPr id="17" name="TextBox 16">
            <a:extLst>
              <a:ext uri="{FF2B5EF4-FFF2-40B4-BE49-F238E27FC236}">
                <a16:creationId xmlns:a16="http://schemas.microsoft.com/office/drawing/2014/main" id="{1F6AEA59-A24A-B0B1-2999-C59240487467}"/>
              </a:ext>
            </a:extLst>
          </p:cNvPr>
          <p:cNvSpPr txBox="1"/>
          <p:nvPr/>
        </p:nvSpPr>
        <p:spPr>
          <a:xfrm>
            <a:off x="199037" y="5108576"/>
            <a:ext cx="3321845" cy="6914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446484" indent="-446484" algn="ctr">
              <a:lnSpc>
                <a:spcPct val="80000"/>
              </a:lnSpc>
              <a:buClr>
                <a:srgbClr val="595A5D"/>
              </a:buClr>
              <a:defRPr sz="1800">
                <a:solidFill>
                  <a:srgbClr val="000000"/>
                </a:solidFill>
              </a:defRPr>
            </a:pPr>
            <a:r>
              <a:rPr lang="en-US" sz="1600" b="1" dirty="0"/>
              <a:t>Globally Accessible</a:t>
            </a:r>
          </a:p>
          <a:p>
            <a:pPr marL="446484" indent="-446484" algn="ctr">
              <a:lnSpc>
                <a:spcPct val="80000"/>
              </a:lnSpc>
              <a:buClr>
                <a:srgbClr val="595A5D"/>
              </a:buClr>
              <a:defRPr sz="1800">
                <a:solidFill>
                  <a:srgbClr val="000000"/>
                </a:solidFill>
              </a:defRPr>
            </a:pPr>
            <a:r>
              <a:rPr lang="en-US" sz="1600" dirty="0"/>
              <a:t>Easily Collaborate with </a:t>
            </a:r>
          </a:p>
          <a:p>
            <a:pPr marL="446484" indent="-446484" algn="ctr">
              <a:lnSpc>
                <a:spcPct val="80000"/>
              </a:lnSpc>
              <a:buClr>
                <a:srgbClr val="595A5D"/>
              </a:buClr>
              <a:defRPr sz="1800">
                <a:solidFill>
                  <a:srgbClr val="000000"/>
                </a:solidFill>
              </a:defRPr>
            </a:pPr>
            <a:r>
              <a:rPr lang="en-US" sz="1600" dirty="0"/>
              <a:t>researchers around the world</a:t>
            </a:r>
          </a:p>
        </p:txBody>
      </p:sp>
      <p:sp>
        <p:nvSpPr>
          <p:cNvPr id="18" name="Rectangle 17">
            <a:extLst>
              <a:ext uri="{FF2B5EF4-FFF2-40B4-BE49-F238E27FC236}">
                <a16:creationId xmlns:a16="http://schemas.microsoft.com/office/drawing/2014/main" id="{4F15E762-35E6-9CAB-8050-8FF5B48DAD4C}"/>
              </a:ext>
            </a:extLst>
          </p:cNvPr>
          <p:cNvSpPr/>
          <p:nvPr/>
        </p:nvSpPr>
        <p:spPr>
          <a:xfrm>
            <a:off x="4723432" y="5108576"/>
            <a:ext cx="2745133" cy="691471"/>
          </a:xfrm>
          <a:prstGeom prst="rect">
            <a:avLst/>
          </a:prstGeom>
        </p:spPr>
        <p:txBody>
          <a:bodyPr vert="horz" wrap="square" anchor="t">
            <a:spAutoFit/>
          </a:bodyPr>
          <a:lstStyle/>
          <a:p>
            <a:pPr marL="446484" indent="-446484" algn="ctr">
              <a:lnSpc>
                <a:spcPct val="80000"/>
              </a:lnSpc>
              <a:buClr>
                <a:srgbClr val="595A5D"/>
              </a:buClr>
              <a:defRPr sz="1800">
                <a:solidFill>
                  <a:srgbClr val="000000"/>
                </a:solidFill>
              </a:defRPr>
            </a:pPr>
            <a:r>
              <a:rPr lang="en-US" sz="1600" b="1" dirty="0"/>
              <a:t>Secure</a:t>
            </a:r>
          </a:p>
          <a:p>
            <a:pPr marL="446484" indent="-446484" algn="ctr">
              <a:lnSpc>
                <a:spcPct val="80000"/>
              </a:lnSpc>
              <a:buClr>
                <a:srgbClr val="595A5D"/>
              </a:buClr>
              <a:defRPr sz="1800">
                <a:solidFill>
                  <a:srgbClr val="000000"/>
                </a:solidFill>
              </a:defRPr>
            </a:pPr>
            <a:r>
              <a:rPr lang="en-US" sz="1600" dirty="0"/>
              <a:t>A collection of tools to</a:t>
            </a:r>
          </a:p>
          <a:p>
            <a:pPr marL="446484" indent="-446484" algn="ctr">
              <a:lnSpc>
                <a:spcPct val="80000"/>
              </a:lnSpc>
              <a:buClr>
                <a:srgbClr val="595A5D"/>
              </a:buClr>
              <a:defRPr sz="1800">
                <a:solidFill>
                  <a:srgbClr val="000000"/>
                </a:solidFill>
              </a:defRPr>
            </a:pPr>
            <a:r>
              <a:rPr lang="en-US" sz="1600" dirty="0"/>
              <a:t>protect data and privacy</a:t>
            </a:r>
          </a:p>
        </p:txBody>
      </p:sp>
      <p:sp>
        <p:nvSpPr>
          <p:cNvPr id="19" name="Rectangle 18">
            <a:extLst>
              <a:ext uri="{FF2B5EF4-FFF2-40B4-BE49-F238E27FC236}">
                <a16:creationId xmlns:a16="http://schemas.microsoft.com/office/drawing/2014/main" id="{0B7BBED9-CA0C-CAEA-9FDA-2C90E8C99483}"/>
              </a:ext>
            </a:extLst>
          </p:cNvPr>
          <p:cNvSpPr/>
          <p:nvPr/>
        </p:nvSpPr>
        <p:spPr>
          <a:xfrm>
            <a:off x="8440391" y="5108576"/>
            <a:ext cx="3212341" cy="691471"/>
          </a:xfrm>
          <a:prstGeom prst="rect">
            <a:avLst/>
          </a:prstGeom>
        </p:spPr>
        <p:txBody>
          <a:bodyPr vert="horz" wrap="square" anchor="t">
            <a:spAutoFit/>
          </a:bodyPr>
          <a:lstStyle/>
          <a:p>
            <a:pPr marL="446484" indent="-446484" algn="ctr">
              <a:lnSpc>
                <a:spcPct val="80000"/>
              </a:lnSpc>
              <a:buClr>
                <a:srgbClr val="595A5D"/>
              </a:buClr>
              <a:defRPr sz="1800">
                <a:solidFill>
                  <a:srgbClr val="000000"/>
                </a:solidFill>
              </a:defRPr>
            </a:pPr>
            <a:r>
              <a:rPr lang="en-US" sz="1600" b="1" dirty="0"/>
              <a:t>Scalable</a:t>
            </a:r>
          </a:p>
          <a:p>
            <a:pPr marL="446484" indent="-446484" algn="ctr">
              <a:lnSpc>
                <a:spcPct val="80000"/>
              </a:lnSpc>
              <a:buClr>
                <a:srgbClr val="595A5D"/>
              </a:buClr>
              <a:defRPr sz="1800">
                <a:solidFill>
                  <a:srgbClr val="000000"/>
                </a:solidFill>
              </a:defRPr>
            </a:pPr>
            <a:r>
              <a:rPr lang="en-US" sz="1600" dirty="0"/>
              <a:t>Access to effectively</a:t>
            </a:r>
          </a:p>
          <a:p>
            <a:pPr marL="446484" indent="-446484" algn="ctr">
              <a:lnSpc>
                <a:spcPct val="80000"/>
              </a:lnSpc>
              <a:buClr>
                <a:srgbClr val="595A5D"/>
              </a:buClr>
              <a:defRPr sz="1800">
                <a:solidFill>
                  <a:srgbClr val="000000"/>
                </a:solidFill>
              </a:defRPr>
            </a:pPr>
            <a:r>
              <a:rPr lang="en-US" sz="1600" dirty="0"/>
              <a:t> limitless capacity</a:t>
            </a:r>
          </a:p>
        </p:txBody>
      </p:sp>
    </p:spTree>
    <p:extLst>
      <p:ext uri="{BB962C8B-B14F-4D97-AF65-F5344CB8AC3E}">
        <p14:creationId xmlns:p14="http://schemas.microsoft.com/office/powerpoint/2010/main" val="2457055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5">
            <a:extLst>
              <a:ext uri="{FF2B5EF4-FFF2-40B4-BE49-F238E27FC236}">
                <a16:creationId xmlns:a16="http://schemas.microsoft.com/office/drawing/2014/main" id="{CB1552C9-174A-E746-B193-597E1C226F76}"/>
              </a:ext>
            </a:extLst>
          </p:cNvPr>
          <p:cNvSpPr>
            <a:spLocks noGrp="1" noChangeArrowheads="1"/>
          </p:cNvSpPr>
          <p:nvPr>
            <p:ph type="ctrTitle"/>
          </p:nvPr>
        </p:nvSpPr>
        <p:spPr>
          <a:xfrm>
            <a:off x="152400" y="1473200"/>
            <a:ext cx="9650413" cy="2595563"/>
          </a:xfrm>
        </p:spPr>
        <p:txBody>
          <a:bodyPr/>
          <a:lstStyle/>
          <a:p>
            <a:pPr eaLnBrk="1" hangingPunct="1"/>
            <a:r>
              <a:rPr lang="en-US" altLang="en-US" dirty="0"/>
              <a:t>Some Core Concepts</a:t>
            </a:r>
          </a:p>
        </p:txBody>
      </p:sp>
      <p:sp>
        <p:nvSpPr>
          <p:cNvPr id="7" name="Subtitle 6">
            <a:extLst>
              <a:ext uri="{FF2B5EF4-FFF2-40B4-BE49-F238E27FC236}">
                <a16:creationId xmlns:a16="http://schemas.microsoft.com/office/drawing/2014/main" id="{6C070E6E-368C-344B-A68F-07C2CD0FAC38}"/>
              </a:ext>
            </a:extLst>
          </p:cNvPr>
          <p:cNvSpPr>
            <a:spLocks noGrp="1"/>
          </p:cNvSpPr>
          <p:nvPr>
            <p:ph type="subTitle" idx="1"/>
          </p:nvPr>
        </p:nvSpPr>
        <p:spPr>
          <a:xfrm>
            <a:off x="1090613" y="4289425"/>
            <a:ext cx="8826500" cy="379413"/>
          </a:xfrm>
        </p:spPr>
        <p:txBody>
          <a:bodyPr rtlCol="0">
            <a:normAutofit fontScale="92500" lnSpcReduction="10000"/>
          </a:bodyPr>
          <a:lstStyle/>
          <a:p>
            <a:pPr eaLnBrk="1" fontAlgn="auto" hangingPunct="1">
              <a:spcAft>
                <a:spcPts val="0"/>
              </a:spcAft>
              <a:defRPr/>
            </a:pPr>
            <a:r>
              <a:rPr lang="en-US" dirty="0"/>
              <a:t>Understanding the different services offered by AWS </a:t>
            </a:r>
          </a:p>
          <a:p>
            <a:pPr eaLnBrk="1" fontAlgn="auto" hangingPunct="1">
              <a:spcAft>
                <a:spcPts val="0"/>
              </a:spcAft>
              <a:defRPr/>
            </a:pPr>
            <a:endParaRPr lang="en-US" dirty="0"/>
          </a:p>
        </p:txBody>
      </p:sp>
      <p:sp>
        <p:nvSpPr>
          <p:cNvPr id="45059" name="Footer Placeholder 3">
            <a:extLst>
              <a:ext uri="{FF2B5EF4-FFF2-40B4-BE49-F238E27FC236}">
                <a16:creationId xmlns:a16="http://schemas.microsoft.com/office/drawing/2014/main" id="{DC0DCB54-F838-2B42-A288-CC3EFA3038A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Accrete.ai. All rights reserved.</a:t>
            </a:r>
          </a:p>
        </p:txBody>
      </p:sp>
      <p:sp>
        <p:nvSpPr>
          <p:cNvPr id="45060" name="Slide Number Placeholder 4">
            <a:extLst>
              <a:ext uri="{FF2B5EF4-FFF2-40B4-BE49-F238E27FC236}">
                <a16:creationId xmlns:a16="http://schemas.microsoft.com/office/drawing/2014/main" id="{AEAB1AED-9D63-E448-9AFA-1E233564816F}"/>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13E1C29-D0BF-0B4D-89CF-5CC64ED1EF33}" type="slidenum">
              <a:rPr lang="en-US" altLang="en-US" smtClean="0">
                <a:solidFill>
                  <a:schemeClr val="bg1"/>
                </a:solidFill>
                <a:latin typeface="Arial" panose="020B0604020202020204" pitchFamily="34" charset="0"/>
              </a:rPr>
              <a:pPr fontAlgn="base">
                <a:spcBef>
                  <a:spcPct val="0"/>
                </a:spcBef>
                <a:spcAft>
                  <a:spcPct val="0"/>
                </a:spcAft>
              </a:pPr>
              <a:t>13</a:t>
            </a:fld>
            <a:endParaRPr lang="en-US" altLang="en-US" dirty="0">
              <a:solidFill>
                <a:schemeClr val="bg1"/>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Region</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14</a:t>
            </a:fld>
            <a:endParaRPr lang="en-US" altLang="en-US" dirty="0">
              <a:solidFill>
                <a:srgbClr val="161E2D"/>
              </a:solidFill>
              <a:latin typeface="Arial" panose="020B0604020202020204" pitchFamily="34" charset="0"/>
            </a:endParaRPr>
          </a:p>
        </p:txBody>
      </p:sp>
      <p:sp>
        <p:nvSpPr>
          <p:cNvPr id="16" name="Content Placeholder 3">
            <a:extLst>
              <a:ext uri="{FF2B5EF4-FFF2-40B4-BE49-F238E27FC236}">
                <a16:creationId xmlns:a16="http://schemas.microsoft.com/office/drawing/2014/main" id="{7450D94A-F3A0-6644-B77C-6885AF8EE32B}"/>
              </a:ext>
            </a:extLst>
          </p:cNvPr>
          <p:cNvSpPr>
            <a:spLocks noGrp="1" noChangeArrowheads="1"/>
          </p:cNvSpPr>
          <p:nvPr>
            <p:ph sz="half" idx="1"/>
          </p:nvPr>
        </p:nvSpPr>
        <p:spPr>
          <a:xfrm>
            <a:off x="241300" y="1083076"/>
            <a:ext cx="10802878" cy="4882718"/>
          </a:xfrm>
        </p:spPr>
        <p:txBody>
          <a:bodyPr rIns="0"/>
          <a:lstStyle/>
          <a:p>
            <a:pPr marL="285750" indent="-285750">
              <a:spcBef>
                <a:spcPts val="2600"/>
              </a:spcBef>
              <a:buFont typeface="Arial" panose="020B0604020202020204" pitchFamily="34" charset="0"/>
              <a:buChar char="•"/>
            </a:pPr>
            <a:endParaRPr lang="en-US" sz="1200" dirty="0"/>
          </a:p>
        </p:txBody>
      </p:sp>
      <p:sp>
        <p:nvSpPr>
          <p:cNvPr id="8" name="Content Placeholder 2">
            <a:extLst>
              <a:ext uri="{FF2B5EF4-FFF2-40B4-BE49-F238E27FC236}">
                <a16:creationId xmlns:a16="http://schemas.microsoft.com/office/drawing/2014/main" id="{B51C4ACD-3E48-EFFC-5ACC-C448938D30BA}"/>
              </a:ext>
            </a:extLst>
          </p:cNvPr>
          <p:cNvSpPr txBox="1">
            <a:spLocks/>
          </p:cNvSpPr>
          <p:nvPr/>
        </p:nvSpPr>
        <p:spPr bwMode="auto">
          <a:xfrm>
            <a:off x="6709629" y="3148907"/>
            <a:ext cx="4028223" cy="317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0" fontAlgn="base" hangingPunct="0">
              <a:lnSpc>
                <a:spcPct val="90000"/>
              </a:lnSpc>
              <a:spcBef>
                <a:spcPts val="1000"/>
              </a:spcBef>
              <a:spcAft>
                <a:spcPct val="0"/>
              </a:spcAft>
              <a:buFont typeface="Arial" panose="020B0604020202020204" pitchFamily="34" charset="0"/>
              <a:defRPr sz="2400" kern="1200">
                <a:solidFill>
                  <a:srgbClr val="161E2D"/>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rgbClr val="161E2D"/>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rgbClr val="161E2D"/>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rgbClr val="161E2D"/>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t>Geographic area where AWS services are available</a:t>
            </a:r>
          </a:p>
          <a:p>
            <a:pPr marL="285750" indent="-285750">
              <a:buFont typeface="Arial" panose="020B0604020202020204" pitchFamily="34" charset="0"/>
              <a:buChar char="•"/>
            </a:pPr>
            <a:r>
              <a:rPr lang="en-US" sz="1600" dirty="0"/>
              <a:t>Customers choose region(s) for their AWS resources</a:t>
            </a:r>
          </a:p>
          <a:p>
            <a:pPr marL="285750" indent="-285750">
              <a:buFont typeface="Arial" panose="020B0604020202020204" pitchFamily="34" charset="0"/>
              <a:buChar char="•"/>
            </a:pPr>
            <a:r>
              <a:rPr lang="en-US" sz="1600" dirty="0"/>
              <a:t>Eleven regions worldwide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10" name="Picture 9">
            <a:extLst>
              <a:ext uri="{FF2B5EF4-FFF2-40B4-BE49-F238E27FC236}">
                <a16:creationId xmlns:a16="http://schemas.microsoft.com/office/drawing/2014/main" id="{19A95E5B-0B85-9CFB-45A7-8BE645806B3A}"/>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22" t="10328" r="1016" b="7556"/>
          <a:stretch/>
        </p:blipFill>
        <p:spPr>
          <a:xfrm>
            <a:off x="6554129" y="164958"/>
            <a:ext cx="4873244" cy="2701267"/>
          </a:xfrm>
          <a:prstGeom prst="rect">
            <a:avLst/>
          </a:prstGeom>
        </p:spPr>
      </p:pic>
      <p:cxnSp>
        <p:nvCxnSpPr>
          <p:cNvPr id="11" name="Straight Connector 10">
            <a:extLst>
              <a:ext uri="{FF2B5EF4-FFF2-40B4-BE49-F238E27FC236}">
                <a16:creationId xmlns:a16="http://schemas.microsoft.com/office/drawing/2014/main" id="{09F5C81C-4AB3-7614-6403-EBD4CBE4D604}"/>
              </a:ext>
            </a:extLst>
          </p:cNvPr>
          <p:cNvCxnSpPr>
            <a:cxnSpLocks/>
          </p:cNvCxnSpPr>
          <p:nvPr/>
        </p:nvCxnSpPr>
        <p:spPr>
          <a:xfrm flipV="1">
            <a:off x="4910462" y="1209817"/>
            <a:ext cx="3061686" cy="1287210"/>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3A7A126-A0B5-182B-9AB1-8C84465EA48D}"/>
              </a:ext>
            </a:extLst>
          </p:cNvPr>
          <p:cNvCxnSpPr>
            <a:cxnSpLocks/>
          </p:cNvCxnSpPr>
          <p:nvPr/>
        </p:nvCxnSpPr>
        <p:spPr>
          <a:xfrm flipV="1">
            <a:off x="4910462" y="1143660"/>
            <a:ext cx="3123538" cy="4051935"/>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grpSp>
        <p:nvGrpSpPr>
          <p:cNvPr id="13" name="Group 12">
            <a:extLst>
              <a:ext uri="{FF2B5EF4-FFF2-40B4-BE49-F238E27FC236}">
                <a16:creationId xmlns:a16="http://schemas.microsoft.com/office/drawing/2014/main" id="{626109EC-63BD-32E2-8A48-856A484D27C7}"/>
              </a:ext>
            </a:extLst>
          </p:cNvPr>
          <p:cNvGrpSpPr/>
          <p:nvPr/>
        </p:nvGrpSpPr>
        <p:grpSpPr>
          <a:xfrm>
            <a:off x="882239" y="2530893"/>
            <a:ext cx="4028223" cy="2698568"/>
            <a:chOff x="429476" y="1271451"/>
            <a:chExt cx="5146569" cy="3082835"/>
          </a:xfrm>
        </p:grpSpPr>
        <p:cxnSp>
          <p:nvCxnSpPr>
            <p:cNvPr id="14" name="Straight Connector 13">
              <a:extLst>
                <a:ext uri="{FF2B5EF4-FFF2-40B4-BE49-F238E27FC236}">
                  <a16:creationId xmlns:a16="http://schemas.microsoft.com/office/drawing/2014/main" id="{1FA82DE9-CB10-4F13-E5D2-266B47219F4A}"/>
                </a:ext>
              </a:extLst>
            </p:cNvPr>
            <p:cNvCxnSpPr>
              <a:stCxn id="38" idx="6"/>
              <a:endCxn id="43" idx="2"/>
            </p:cNvCxnSpPr>
            <p:nvPr/>
          </p:nvCxnSpPr>
          <p:spPr>
            <a:xfrm>
              <a:off x="2301776" y="1591659"/>
              <a:ext cx="2208944"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00E5231-6887-FB60-FF67-A7B8F41BC5B7}"/>
                </a:ext>
              </a:extLst>
            </p:cNvPr>
            <p:cNvCxnSpPr>
              <a:stCxn id="42" idx="0"/>
              <a:endCxn id="43" idx="4"/>
            </p:cNvCxnSpPr>
            <p:nvPr/>
          </p:nvCxnSpPr>
          <p:spPr>
            <a:xfrm flipV="1">
              <a:off x="5000956" y="1835168"/>
              <a:ext cx="0" cy="194501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190278D-3D20-ED7D-CAEF-45AA87A4F7DC}"/>
                </a:ext>
              </a:extLst>
            </p:cNvPr>
            <p:cNvCxnSpPr>
              <a:stCxn id="37" idx="0"/>
              <a:endCxn id="38" idx="4"/>
            </p:cNvCxnSpPr>
            <p:nvPr/>
          </p:nvCxnSpPr>
          <p:spPr>
            <a:xfrm flipV="1">
              <a:off x="1811540" y="1835168"/>
              <a:ext cx="0" cy="194501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85AFCA1-401D-229A-62BC-F17A841A443F}"/>
                </a:ext>
              </a:extLst>
            </p:cNvPr>
            <p:cNvCxnSpPr>
              <a:endCxn id="41" idx="1"/>
            </p:cNvCxnSpPr>
            <p:nvPr/>
          </p:nvCxnSpPr>
          <p:spPr>
            <a:xfrm>
              <a:off x="2255855" y="1703196"/>
              <a:ext cx="1765284" cy="93686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5737F6D-707C-47F6-06CA-4AA57286D794}"/>
                </a:ext>
              </a:extLst>
            </p:cNvPr>
            <p:cNvCxnSpPr>
              <a:endCxn id="40" idx="0"/>
            </p:cNvCxnSpPr>
            <p:nvPr/>
          </p:nvCxnSpPr>
          <p:spPr>
            <a:xfrm>
              <a:off x="2009670" y="1813727"/>
              <a:ext cx="649688" cy="75501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980F638-7C68-A755-A9A6-C473D10A1E2B}"/>
                </a:ext>
              </a:extLst>
            </p:cNvPr>
            <p:cNvCxnSpPr/>
            <p:nvPr/>
          </p:nvCxnSpPr>
          <p:spPr>
            <a:xfrm>
              <a:off x="2139105" y="1769643"/>
              <a:ext cx="2603717" cy="204873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21" name="Group 20">
              <a:extLst>
                <a:ext uri="{FF2B5EF4-FFF2-40B4-BE49-F238E27FC236}">
                  <a16:creationId xmlns:a16="http://schemas.microsoft.com/office/drawing/2014/main" id="{2DBF999B-3403-5494-EEE4-E41D4158F734}"/>
                </a:ext>
              </a:extLst>
            </p:cNvPr>
            <p:cNvGrpSpPr/>
            <p:nvPr/>
          </p:nvGrpSpPr>
          <p:grpSpPr>
            <a:xfrm>
              <a:off x="429476" y="1271451"/>
              <a:ext cx="5146569" cy="3082835"/>
              <a:chOff x="557546" y="1271451"/>
              <a:chExt cx="5146569" cy="3082835"/>
            </a:xfrm>
          </p:grpSpPr>
          <p:grpSp>
            <p:nvGrpSpPr>
              <p:cNvPr id="35" name="Group 34">
                <a:extLst>
                  <a:ext uri="{FF2B5EF4-FFF2-40B4-BE49-F238E27FC236}">
                    <a16:creationId xmlns:a16="http://schemas.microsoft.com/office/drawing/2014/main" id="{B9D4B783-DB42-7A2E-01C9-A4A71BE19C6F}"/>
                  </a:ext>
                </a:extLst>
              </p:cNvPr>
              <p:cNvGrpSpPr/>
              <p:nvPr/>
            </p:nvGrpSpPr>
            <p:grpSpPr>
              <a:xfrm>
                <a:off x="648917" y="1348150"/>
                <a:ext cx="4970345" cy="2919050"/>
                <a:chOff x="-131203" y="1058981"/>
                <a:chExt cx="6735208" cy="3747476"/>
              </a:xfrm>
            </p:grpSpPr>
            <p:sp>
              <p:nvSpPr>
                <p:cNvPr id="37" name="Oval 36">
                  <a:extLst>
                    <a:ext uri="{FF2B5EF4-FFF2-40B4-BE49-F238E27FC236}">
                      <a16:creationId xmlns:a16="http://schemas.microsoft.com/office/drawing/2014/main" id="{643DF4AC-6B2A-273C-1A8C-A456A47834C2}"/>
                    </a:ext>
                  </a:extLst>
                </p:cNvPr>
                <p:cNvSpPr/>
                <p:nvPr/>
              </p:nvSpPr>
              <p:spPr>
                <a:xfrm>
                  <a:off x="953479" y="4181223"/>
                  <a:ext cx="1328617" cy="625234"/>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rPr>
                    <a:t>AZ</a:t>
                  </a:r>
                  <a:endParaRPr lang="en-US" sz="1200" dirty="0">
                    <a:solidFill>
                      <a:schemeClr val="tx1"/>
                    </a:solidFill>
                  </a:endParaRPr>
                </a:p>
              </p:txBody>
            </p:sp>
            <p:sp>
              <p:nvSpPr>
                <p:cNvPr id="38" name="Oval 37">
                  <a:extLst>
                    <a:ext uri="{FF2B5EF4-FFF2-40B4-BE49-F238E27FC236}">
                      <a16:creationId xmlns:a16="http://schemas.microsoft.com/office/drawing/2014/main" id="{A3DE1BA9-1DB4-155F-7B10-65FAF00E231A}"/>
                    </a:ext>
                  </a:extLst>
                </p:cNvPr>
                <p:cNvSpPr/>
                <p:nvPr/>
              </p:nvSpPr>
              <p:spPr>
                <a:xfrm>
                  <a:off x="953479" y="1058981"/>
                  <a:ext cx="1328617" cy="625234"/>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rPr>
                    <a:t>AZ</a:t>
                  </a:r>
                  <a:endParaRPr lang="en-US" sz="1200" dirty="0">
                    <a:solidFill>
                      <a:schemeClr val="tx1"/>
                    </a:solidFill>
                  </a:endParaRPr>
                </a:p>
              </p:txBody>
            </p:sp>
            <p:sp>
              <p:nvSpPr>
                <p:cNvPr id="39" name="Oval 38">
                  <a:extLst>
                    <a:ext uri="{FF2B5EF4-FFF2-40B4-BE49-F238E27FC236}">
                      <a16:creationId xmlns:a16="http://schemas.microsoft.com/office/drawing/2014/main" id="{FF26A2BD-D123-D8DB-0A00-582AB95117E1}"/>
                    </a:ext>
                  </a:extLst>
                </p:cNvPr>
                <p:cNvSpPr/>
                <p:nvPr/>
              </p:nvSpPr>
              <p:spPr>
                <a:xfrm>
                  <a:off x="-131203" y="2618147"/>
                  <a:ext cx="1328617" cy="625234"/>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rPr>
                    <a:t>AZ</a:t>
                  </a:r>
                  <a:endParaRPr lang="en-US" sz="1200" dirty="0">
                    <a:solidFill>
                      <a:schemeClr val="tx1"/>
                    </a:solidFill>
                  </a:endParaRPr>
                </a:p>
              </p:txBody>
            </p:sp>
            <p:sp>
              <p:nvSpPr>
                <p:cNvPr id="40" name="Oval 39">
                  <a:extLst>
                    <a:ext uri="{FF2B5EF4-FFF2-40B4-BE49-F238E27FC236}">
                      <a16:creationId xmlns:a16="http://schemas.microsoft.com/office/drawing/2014/main" id="{A38085AB-A56F-B526-248E-EA4D3105DEAB}"/>
                    </a:ext>
                  </a:extLst>
                </p:cNvPr>
                <p:cNvSpPr/>
                <p:nvPr/>
              </p:nvSpPr>
              <p:spPr>
                <a:xfrm>
                  <a:off x="2102339" y="2625972"/>
                  <a:ext cx="1328617" cy="625234"/>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rPr>
                    <a:t>AZ</a:t>
                  </a:r>
                  <a:endParaRPr lang="en-US" sz="1200" dirty="0">
                    <a:solidFill>
                      <a:schemeClr val="tx1"/>
                    </a:solidFill>
                  </a:endParaRPr>
                </a:p>
              </p:txBody>
            </p:sp>
            <p:sp>
              <p:nvSpPr>
                <p:cNvPr id="41" name="Oval 40">
                  <a:extLst>
                    <a:ext uri="{FF2B5EF4-FFF2-40B4-BE49-F238E27FC236}">
                      <a16:creationId xmlns:a16="http://schemas.microsoft.com/office/drawing/2014/main" id="{FE7002AF-54CC-3864-D2EE-C355A901BF65}"/>
                    </a:ext>
                  </a:extLst>
                </p:cNvPr>
                <p:cNvSpPr/>
                <p:nvPr/>
              </p:nvSpPr>
              <p:spPr>
                <a:xfrm>
                  <a:off x="4417396" y="2625972"/>
                  <a:ext cx="1328617" cy="625234"/>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rPr>
                    <a:t>AZ</a:t>
                  </a:r>
                  <a:endParaRPr lang="en-US" sz="1200" dirty="0">
                    <a:solidFill>
                      <a:schemeClr val="tx1"/>
                    </a:solidFill>
                  </a:endParaRPr>
                </a:p>
              </p:txBody>
            </p:sp>
            <p:sp>
              <p:nvSpPr>
                <p:cNvPr id="42" name="Oval 41">
                  <a:extLst>
                    <a:ext uri="{FF2B5EF4-FFF2-40B4-BE49-F238E27FC236}">
                      <a16:creationId xmlns:a16="http://schemas.microsoft.com/office/drawing/2014/main" id="{E55683B0-DCB0-3094-6D5C-C3901FBD15B2}"/>
                    </a:ext>
                  </a:extLst>
                </p:cNvPr>
                <p:cNvSpPr/>
                <p:nvPr/>
              </p:nvSpPr>
              <p:spPr>
                <a:xfrm>
                  <a:off x="5275388" y="4181223"/>
                  <a:ext cx="1328617" cy="625234"/>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rPr>
                    <a:t>Transit</a:t>
                  </a:r>
                  <a:endParaRPr lang="en-US" sz="1200" dirty="0">
                    <a:solidFill>
                      <a:schemeClr val="tx1"/>
                    </a:solidFill>
                  </a:endParaRPr>
                </a:p>
              </p:txBody>
            </p:sp>
            <p:sp>
              <p:nvSpPr>
                <p:cNvPr id="43" name="Oval 42">
                  <a:extLst>
                    <a:ext uri="{FF2B5EF4-FFF2-40B4-BE49-F238E27FC236}">
                      <a16:creationId xmlns:a16="http://schemas.microsoft.com/office/drawing/2014/main" id="{0E05937B-5D70-8A32-FC92-C84BF7AA4AAF}"/>
                    </a:ext>
                  </a:extLst>
                </p:cNvPr>
                <p:cNvSpPr/>
                <p:nvPr/>
              </p:nvSpPr>
              <p:spPr>
                <a:xfrm>
                  <a:off x="5275388" y="1058981"/>
                  <a:ext cx="1328617" cy="625234"/>
                </a:xfrm>
                <a:prstGeom prst="ellipse">
                  <a:avLst/>
                </a:prstGeom>
                <a:noFill/>
                <a:ln>
                  <a:solidFill>
                    <a:schemeClr val="tx2"/>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400" dirty="0">
                      <a:solidFill>
                        <a:schemeClr val="tx1"/>
                      </a:solidFill>
                    </a:rPr>
                    <a:t>Transit</a:t>
                  </a:r>
                  <a:endParaRPr lang="en-US" sz="1200" dirty="0">
                    <a:solidFill>
                      <a:schemeClr val="tx1"/>
                    </a:solidFill>
                  </a:endParaRPr>
                </a:p>
              </p:txBody>
            </p:sp>
          </p:grpSp>
          <p:sp>
            <p:nvSpPr>
              <p:cNvPr id="36" name="Rectangle 35">
                <a:extLst>
                  <a:ext uri="{FF2B5EF4-FFF2-40B4-BE49-F238E27FC236}">
                    <a16:creationId xmlns:a16="http://schemas.microsoft.com/office/drawing/2014/main" id="{A9300EDE-9A21-49AD-12BC-21AC6142A25F}"/>
                  </a:ext>
                </a:extLst>
              </p:cNvPr>
              <p:cNvSpPr/>
              <p:nvPr/>
            </p:nvSpPr>
            <p:spPr>
              <a:xfrm>
                <a:off x="557546" y="1271451"/>
                <a:ext cx="5146569" cy="3082835"/>
              </a:xfrm>
              <a:prstGeom prst="rect">
                <a:avLst/>
              </a:prstGeom>
              <a:noFill/>
              <a:ln w="25400">
                <a:solidFill>
                  <a:schemeClr val="tx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000">
                  <a:solidFill>
                    <a:schemeClr val="tx1"/>
                  </a:solidFill>
                </a:endParaRPr>
              </a:p>
            </p:txBody>
          </p:sp>
        </p:grpSp>
        <p:cxnSp>
          <p:nvCxnSpPr>
            <p:cNvPr id="22" name="Straight Connector 21">
              <a:extLst>
                <a:ext uri="{FF2B5EF4-FFF2-40B4-BE49-F238E27FC236}">
                  <a16:creationId xmlns:a16="http://schemas.microsoft.com/office/drawing/2014/main" id="{AC27C46F-FA52-4998-788E-BAD7C329E194}"/>
                </a:ext>
              </a:extLst>
            </p:cNvPr>
            <p:cNvCxnSpPr>
              <a:endCxn id="39" idx="7"/>
            </p:cNvCxnSpPr>
            <p:nvPr/>
          </p:nvCxnSpPr>
          <p:spPr>
            <a:xfrm flipH="1">
              <a:off x="1357732" y="1654174"/>
              <a:ext cx="3185947" cy="97979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82D27B7E-F6C4-BBD5-D9D8-3852A5DC5C26}"/>
                </a:ext>
              </a:extLst>
            </p:cNvPr>
            <p:cNvCxnSpPr>
              <a:endCxn id="40" idx="7"/>
            </p:cNvCxnSpPr>
            <p:nvPr/>
          </p:nvCxnSpPr>
          <p:spPr>
            <a:xfrm flipH="1">
              <a:off x="3006007" y="1737387"/>
              <a:ext cx="1579674" cy="90267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E09A6AD-7C36-9FE5-2EF5-CD12AD232F31}"/>
                </a:ext>
              </a:extLst>
            </p:cNvPr>
            <p:cNvCxnSpPr/>
            <p:nvPr/>
          </p:nvCxnSpPr>
          <p:spPr>
            <a:xfrm flipH="1">
              <a:off x="2185546" y="1793806"/>
              <a:ext cx="2560146" cy="2057698"/>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6A413B3-FF84-02BE-E00D-85666F9F6E5A}"/>
                </a:ext>
              </a:extLst>
            </p:cNvPr>
            <p:cNvCxnSpPr/>
            <p:nvPr/>
          </p:nvCxnSpPr>
          <p:spPr>
            <a:xfrm flipH="1" flipV="1">
              <a:off x="4615272" y="3023202"/>
              <a:ext cx="202914" cy="765028"/>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4784989-CE0D-9090-D2FB-28954A35CDCA}"/>
                </a:ext>
              </a:extLst>
            </p:cNvPr>
            <p:cNvCxnSpPr/>
            <p:nvPr/>
          </p:nvCxnSpPr>
          <p:spPr>
            <a:xfrm flipH="1">
              <a:off x="2265903" y="2984434"/>
              <a:ext cx="1771661" cy="93442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C2D9008-8BD9-B22C-D93F-F7A68FF0F719}"/>
                </a:ext>
              </a:extLst>
            </p:cNvPr>
            <p:cNvCxnSpPr>
              <a:stCxn id="40" idx="6"/>
              <a:endCxn id="41" idx="2"/>
            </p:cNvCxnSpPr>
            <p:nvPr/>
          </p:nvCxnSpPr>
          <p:spPr>
            <a:xfrm>
              <a:off x="3149594" y="2812247"/>
              <a:ext cx="727958"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D5C82FD-EFBE-C670-0DDB-5F1458DBB54D}"/>
                </a:ext>
              </a:extLst>
            </p:cNvPr>
            <p:cNvCxnSpPr/>
            <p:nvPr/>
          </p:nvCxnSpPr>
          <p:spPr>
            <a:xfrm>
              <a:off x="2292234" y="4024361"/>
              <a:ext cx="2208944"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4D4AF71-38E5-8A99-99AD-948BAED266D2}"/>
                </a:ext>
              </a:extLst>
            </p:cNvPr>
            <p:cNvCxnSpPr>
              <a:endCxn id="39" idx="5"/>
            </p:cNvCxnSpPr>
            <p:nvPr/>
          </p:nvCxnSpPr>
          <p:spPr>
            <a:xfrm flipH="1" flipV="1">
              <a:off x="1357732" y="2978339"/>
              <a:ext cx="3194171" cy="950566"/>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6611637-159D-512C-D7C4-BF4AD0E578C0}"/>
                </a:ext>
              </a:extLst>
            </p:cNvPr>
            <p:cNvCxnSpPr>
              <a:stCxn id="40" idx="5"/>
            </p:cNvCxnSpPr>
            <p:nvPr/>
          </p:nvCxnSpPr>
          <p:spPr>
            <a:xfrm>
              <a:off x="3006007" y="2984434"/>
              <a:ext cx="1616235" cy="879157"/>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DC5A265-1916-F036-1ABF-82DA70F1E40B}"/>
                </a:ext>
              </a:extLst>
            </p:cNvPr>
            <p:cNvCxnSpPr>
              <a:endCxn id="40" idx="4"/>
            </p:cNvCxnSpPr>
            <p:nvPr/>
          </p:nvCxnSpPr>
          <p:spPr>
            <a:xfrm flipV="1">
              <a:off x="2009670" y="3055756"/>
              <a:ext cx="649688" cy="73864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8F450B1B-C870-74BD-AFB9-B1D1D38EFEBE}"/>
                </a:ext>
              </a:extLst>
            </p:cNvPr>
            <p:cNvCxnSpPr>
              <a:stCxn id="39" idx="6"/>
              <a:endCxn id="40" idx="2"/>
            </p:cNvCxnSpPr>
            <p:nvPr/>
          </p:nvCxnSpPr>
          <p:spPr>
            <a:xfrm>
              <a:off x="1501319" y="2806152"/>
              <a:ext cx="667803" cy="6095"/>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C826A2AE-C3C0-874B-88AC-89BFD2605C0E}"/>
                </a:ext>
              </a:extLst>
            </p:cNvPr>
            <p:cNvCxnSpPr>
              <a:stCxn id="37" idx="1"/>
              <a:endCxn id="39" idx="4"/>
            </p:cNvCxnSpPr>
            <p:nvPr/>
          </p:nvCxnSpPr>
          <p:spPr>
            <a:xfrm flipH="1" flipV="1">
              <a:off x="1011083" y="3049661"/>
              <a:ext cx="453808" cy="80184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FB949F6-8F50-0504-9B7F-9B66B30BAD98}"/>
                </a:ext>
              </a:extLst>
            </p:cNvPr>
            <p:cNvCxnSpPr>
              <a:stCxn id="39" idx="0"/>
              <a:endCxn id="38" idx="3"/>
            </p:cNvCxnSpPr>
            <p:nvPr/>
          </p:nvCxnSpPr>
          <p:spPr>
            <a:xfrm flipV="1">
              <a:off x="1011083" y="1763846"/>
              <a:ext cx="453808" cy="798797"/>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22620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Availability Zone (AZ)</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15</a:t>
            </a:fld>
            <a:endParaRPr lang="en-US" altLang="en-US" dirty="0">
              <a:solidFill>
                <a:srgbClr val="161E2D"/>
              </a:solidFill>
              <a:latin typeface="Arial" panose="020B0604020202020204" pitchFamily="34" charset="0"/>
            </a:endParaRPr>
          </a:p>
        </p:txBody>
      </p:sp>
      <p:sp>
        <p:nvSpPr>
          <p:cNvPr id="16" name="Content Placeholder 3">
            <a:extLst>
              <a:ext uri="{FF2B5EF4-FFF2-40B4-BE49-F238E27FC236}">
                <a16:creationId xmlns:a16="http://schemas.microsoft.com/office/drawing/2014/main" id="{7450D94A-F3A0-6644-B77C-6885AF8EE32B}"/>
              </a:ext>
            </a:extLst>
          </p:cNvPr>
          <p:cNvSpPr>
            <a:spLocks noGrp="1" noChangeArrowheads="1"/>
          </p:cNvSpPr>
          <p:nvPr>
            <p:ph sz="half" idx="1"/>
          </p:nvPr>
        </p:nvSpPr>
        <p:spPr>
          <a:xfrm>
            <a:off x="241300" y="1091952"/>
            <a:ext cx="5964191" cy="4873841"/>
          </a:xfrm>
        </p:spPr>
        <p:txBody>
          <a:bodyPr rIns="0"/>
          <a:lstStyle/>
          <a:p>
            <a:pPr marL="285750" indent="-285750">
              <a:buFont typeface="Arial" panose="020B0604020202020204" pitchFamily="34" charset="0"/>
              <a:buChar char="•"/>
            </a:pPr>
            <a:r>
              <a:rPr lang="en-US" sz="2200" dirty="0"/>
              <a:t>Each region has multiple, isolated locations known as Availability Zones </a:t>
            </a:r>
            <a:br>
              <a:rPr lang="en-US" sz="2200" dirty="0"/>
            </a:br>
            <a:endParaRPr lang="en-US" sz="2200" dirty="0"/>
          </a:p>
          <a:p>
            <a:pPr marL="285750" indent="-285750">
              <a:buFont typeface="Arial" panose="020B0604020202020204" pitchFamily="34" charset="0"/>
              <a:buChar char="•"/>
            </a:pPr>
            <a:r>
              <a:rPr lang="en-US" sz="2200" dirty="0"/>
              <a:t>Low-latency links between AZs in a region &lt;2ms, usually &lt;1ms</a:t>
            </a:r>
            <a:br>
              <a:rPr lang="en-US" sz="2200" dirty="0"/>
            </a:br>
            <a:endParaRPr lang="en-US" sz="2200" dirty="0"/>
          </a:p>
          <a:p>
            <a:pPr marL="285750" indent="-285750">
              <a:buFont typeface="Arial" panose="020B0604020202020204" pitchFamily="34" charset="0"/>
              <a:buChar char="•"/>
            </a:pPr>
            <a:r>
              <a:rPr lang="en-US" sz="2200" dirty="0"/>
              <a:t>When launching an EC2 instance, a customer chooses an AZ </a:t>
            </a:r>
            <a:br>
              <a:rPr lang="en-US" sz="2200" dirty="0"/>
            </a:br>
            <a:endParaRPr lang="en-US" sz="2200" dirty="0"/>
          </a:p>
          <a:p>
            <a:pPr marL="285750" indent="-285750">
              <a:buFont typeface="Arial" panose="020B0604020202020204" pitchFamily="34" charset="0"/>
              <a:buChar char="•"/>
            </a:pPr>
            <a:r>
              <a:rPr lang="en-US" sz="2200" dirty="0"/>
              <a:t>Private AWS fiber links interconnect all major regions</a:t>
            </a:r>
          </a:p>
          <a:p>
            <a:pPr marL="285750" indent="-285750">
              <a:spcBef>
                <a:spcPts val="2600"/>
              </a:spcBef>
              <a:buFont typeface="Arial" panose="020B0604020202020204" pitchFamily="34" charset="0"/>
              <a:buChar char="•"/>
            </a:pPr>
            <a:endParaRPr lang="en-US" sz="2200" dirty="0"/>
          </a:p>
        </p:txBody>
      </p:sp>
      <p:grpSp>
        <p:nvGrpSpPr>
          <p:cNvPr id="10" name="Group 9">
            <a:extLst>
              <a:ext uri="{FF2B5EF4-FFF2-40B4-BE49-F238E27FC236}">
                <a16:creationId xmlns:a16="http://schemas.microsoft.com/office/drawing/2014/main" id="{BB7C0C0F-B613-0F4B-77FE-387D984769FE}"/>
              </a:ext>
            </a:extLst>
          </p:cNvPr>
          <p:cNvGrpSpPr/>
          <p:nvPr/>
        </p:nvGrpSpPr>
        <p:grpSpPr>
          <a:xfrm>
            <a:off x="7036502" y="1093421"/>
            <a:ext cx="3929450" cy="3609974"/>
            <a:chOff x="4612643" y="700113"/>
            <a:chExt cx="3929450" cy="3609974"/>
          </a:xfrm>
        </p:grpSpPr>
        <p:cxnSp>
          <p:nvCxnSpPr>
            <p:cNvPr id="11" name="Straight Connector 10">
              <a:extLst>
                <a:ext uri="{FF2B5EF4-FFF2-40B4-BE49-F238E27FC236}">
                  <a16:creationId xmlns:a16="http://schemas.microsoft.com/office/drawing/2014/main" id="{D2BFB9CB-2205-2FD8-FE3B-15859FDF9BE6}"/>
                </a:ext>
              </a:extLst>
            </p:cNvPr>
            <p:cNvCxnSpPr>
              <a:endCxn id="30" idx="0"/>
            </p:cNvCxnSpPr>
            <p:nvPr/>
          </p:nvCxnSpPr>
          <p:spPr>
            <a:xfrm flipH="1">
              <a:off x="5687011" y="2343928"/>
              <a:ext cx="150142" cy="245260"/>
            </a:xfrm>
            <a:prstGeom prst="line">
              <a:avLst/>
            </a:prstGeom>
            <a:ln w="19050">
              <a:solidFill>
                <a:srgbClr val="0070C0"/>
              </a:solidFill>
              <a:prstDash val="sysDot"/>
            </a:ln>
          </p:spPr>
          <p:style>
            <a:lnRef idx="2">
              <a:schemeClr val="accent1"/>
            </a:lnRef>
            <a:fillRef idx="0">
              <a:schemeClr val="accent1"/>
            </a:fillRef>
            <a:effectRef idx="1">
              <a:schemeClr val="accent1"/>
            </a:effectRef>
            <a:fontRef idx="minor">
              <a:schemeClr val="tx1"/>
            </a:fontRef>
          </p:style>
        </p:cxnSp>
        <p:grpSp>
          <p:nvGrpSpPr>
            <p:cNvPr id="12" name="Group 21">
              <a:extLst>
                <a:ext uri="{FF2B5EF4-FFF2-40B4-BE49-F238E27FC236}">
                  <a16:creationId xmlns:a16="http://schemas.microsoft.com/office/drawing/2014/main" id="{69AB5B3D-C147-4638-4483-D62D07D586DB}"/>
                </a:ext>
              </a:extLst>
            </p:cNvPr>
            <p:cNvGrpSpPr>
              <a:grpSpLocks/>
            </p:cNvGrpSpPr>
            <p:nvPr/>
          </p:nvGrpSpPr>
          <p:grpSpPr bwMode="auto">
            <a:xfrm>
              <a:off x="5797463" y="947193"/>
              <a:ext cx="1557725" cy="1431077"/>
              <a:chOff x="545458" y="4783771"/>
              <a:chExt cx="2293787" cy="1733798"/>
            </a:xfrm>
            <a:solidFill>
              <a:srgbClr val="0070C0">
                <a:alpha val="0"/>
              </a:srgbClr>
            </a:solidFill>
          </p:grpSpPr>
          <p:sp>
            <p:nvSpPr>
              <p:cNvPr id="33" name="Rounded Rectangle 12">
                <a:extLst>
                  <a:ext uri="{FF2B5EF4-FFF2-40B4-BE49-F238E27FC236}">
                    <a16:creationId xmlns:a16="http://schemas.microsoft.com/office/drawing/2014/main" id="{1789BF2F-CCA9-9CFE-8881-2EA6F5ED6CB1}"/>
                  </a:ext>
                </a:extLst>
              </p:cNvPr>
              <p:cNvSpPr/>
              <p:nvPr/>
            </p:nvSpPr>
            <p:spPr>
              <a:xfrm>
                <a:off x="545458" y="4783771"/>
                <a:ext cx="2293787" cy="1733798"/>
              </a:xfrm>
              <a:prstGeom prst="roundRect">
                <a:avLst>
                  <a:gd name="adj" fmla="val 9818"/>
                </a:avLst>
              </a:prstGeom>
              <a:grp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272727"/>
                  </a:solidFill>
                  <a:cs typeface="Arial"/>
                </a:endParaRPr>
              </a:p>
            </p:txBody>
          </p:sp>
          <p:sp>
            <p:nvSpPr>
              <p:cNvPr id="34" name="Rounded Rectangle 13">
                <a:extLst>
                  <a:ext uri="{FF2B5EF4-FFF2-40B4-BE49-F238E27FC236}">
                    <a16:creationId xmlns:a16="http://schemas.microsoft.com/office/drawing/2014/main" id="{A110C1D8-5EEC-245A-3E1C-FE7DA855A21D}"/>
                  </a:ext>
                </a:extLst>
              </p:cNvPr>
              <p:cNvSpPr/>
              <p:nvPr/>
            </p:nvSpPr>
            <p:spPr>
              <a:xfrm>
                <a:off x="545458" y="4783771"/>
                <a:ext cx="2293787" cy="1733798"/>
              </a:xfrm>
              <a:prstGeom prst="roundRect">
                <a:avLst>
                  <a:gd name="adj" fmla="val 9818"/>
                </a:avLst>
              </a:prstGeom>
              <a:grpFill/>
              <a:ln w="19050">
                <a:solidFill>
                  <a:srgbClr val="0070C0"/>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272727"/>
                  </a:solidFill>
                  <a:cs typeface="Arial"/>
                </a:endParaRPr>
              </a:p>
            </p:txBody>
          </p:sp>
        </p:grpSp>
        <p:grpSp>
          <p:nvGrpSpPr>
            <p:cNvPr id="13" name="Group 21">
              <a:extLst>
                <a:ext uri="{FF2B5EF4-FFF2-40B4-BE49-F238E27FC236}">
                  <a16:creationId xmlns:a16="http://schemas.microsoft.com/office/drawing/2014/main" id="{92597ACE-853F-EB71-32BC-702CE6506BF3}"/>
                </a:ext>
              </a:extLst>
            </p:cNvPr>
            <p:cNvGrpSpPr>
              <a:grpSpLocks/>
            </p:cNvGrpSpPr>
            <p:nvPr/>
          </p:nvGrpSpPr>
          <p:grpSpPr bwMode="auto">
            <a:xfrm>
              <a:off x="6719586" y="2589188"/>
              <a:ext cx="1557725" cy="1431077"/>
              <a:chOff x="545458" y="4783771"/>
              <a:chExt cx="2293787" cy="1733798"/>
            </a:xfrm>
          </p:grpSpPr>
          <p:sp>
            <p:nvSpPr>
              <p:cNvPr id="31" name="Rounded Rectangle 15">
                <a:extLst>
                  <a:ext uri="{FF2B5EF4-FFF2-40B4-BE49-F238E27FC236}">
                    <a16:creationId xmlns:a16="http://schemas.microsoft.com/office/drawing/2014/main" id="{CF6FD429-F6E1-81C5-C040-6EE87586C8FE}"/>
                  </a:ext>
                </a:extLst>
              </p:cNvPr>
              <p:cNvSpPr/>
              <p:nvPr/>
            </p:nvSpPr>
            <p:spPr>
              <a:xfrm>
                <a:off x="545458" y="4783771"/>
                <a:ext cx="2293787" cy="1733798"/>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272727"/>
                  </a:solidFill>
                  <a:cs typeface="Arial"/>
                </a:endParaRPr>
              </a:p>
            </p:txBody>
          </p:sp>
          <p:sp>
            <p:nvSpPr>
              <p:cNvPr id="32" name="Rounded Rectangle 16">
                <a:extLst>
                  <a:ext uri="{FF2B5EF4-FFF2-40B4-BE49-F238E27FC236}">
                    <a16:creationId xmlns:a16="http://schemas.microsoft.com/office/drawing/2014/main" id="{B045FF87-3F17-0EE4-29A1-6338C8520378}"/>
                  </a:ext>
                </a:extLst>
              </p:cNvPr>
              <p:cNvSpPr/>
              <p:nvPr/>
            </p:nvSpPr>
            <p:spPr>
              <a:xfrm>
                <a:off x="545458" y="4783771"/>
                <a:ext cx="2293787" cy="1733798"/>
              </a:xfrm>
              <a:prstGeom prst="roundRect">
                <a:avLst>
                  <a:gd name="adj" fmla="val 9818"/>
                </a:avLst>
              </a:prstGeom>
              <a:noFill/>
              <a:ln w="19050">
                <a:solidFill>
                  <a:srgbClr val="0070C0"/>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272727"/>
                  </a:solidFill>
                  <a:cs typeface="Arial"/>
                </a:endParaRPr>
              </a:p>
            </p:txBody>
          </p:sp>
        </p:grpSp>
        <p:grpSp>
          <p:nvGrpSpPr>
            <p:cNvPr id="14" name="Group 21">
              <a:extLst>
                <a:ext uri="{FF2B5EF4-FFF2-40B4-BE49-F238E27FC236}">
                  <a16:creationId xmlns:a16="http://schemas.microsoft.com/office/drawing/2014/main" id="{FAE40EE0-9E69-1F83-9069-C3B3B0B68D0B}"/>
                </a:ext>
              </a:extLst>
            </p:cNvPr>
            <p:cNvGrpSpPr>
              <a:grpSpLocks/>
            </p:cNvGrpSpPr>
            <p:nvPr/>
          </p:nvGrpSpPr>
          <p:grpSpPr bwMode="auto">
            <a:xfrm>
              <a:off x="4908148" y="2589188"/>
              <a:ext cx="1557725" cy="1431077"/>
              <a:chOff x="545458" y="4783771"/>
              <a:chExt cx="2293787" cy="1733798"/>
            </a:xfrm>
          </p:grpSpPr>
          <p:sp>
            <p:nvSpPr>
              <p:cNvPr id="29" name="Rounded Rectangle 18">
                <a:extLst>
                  <a:ext uri="{FF2B5EF4-FFF2-40B4-BE49-F238E27FC236}">
                    <a16:creationId xmlns:a16="http://schemas.microsoft.com/office/drawing/2014/main" id="{0322A168-F6F1-E12F-4909-34373D3B3879}"/>
                  </a:ext>
                </a:extLst>
              </p:cNvPr>
              <p:cNvSpPr/>
              <p:nvPr/>
            </p:nvSpPr>
            <p:spPr>
              <a:xfrm>
                <a:off x="545458" y="4783771"/>
                <a:ext cx="2293787" cy="1733798"/>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272727"/>
                  </a:solidFill>
                  <a:cs typeface="Arial"/>
                </a:endParaRPr>
              </a:p>
            </p:txBody>
          </p:sp>
          <p:sp>
            <p:nvSpPr>
              <p:cNvPr id="30" name="Rounded Rectangle 19">
                <a:extLst>
                  <a:ext uri="{FF2B5EF4-FFF2-40B4-BE49-F238E27FC236}">
                    <a16:creationId xmlns:a16="http://schemas.microsoft.com/office/drawing/2014/main" id="{2387016A-240C-291A-8169-B9CFCF52C849}"/>
                  </a:ext>
                </a:extLst>
              </p:cNvPr>
              <p:cNvSpPr/>
              <p:nvPr/>
            </p:nvSpPr>
            <p:spPr>
              <a:xfrm>
                <a:off x="545458" y="4783771"/>
                <a:ext cx="2293787" cy="1733798"/>
              </a:xfrm>
              <a:prstGeom prst="roundRect">
                <a:avLst>
                  <a:gd name="adj" fmla="val 9818"/>
                </a:avLst>
              </a:prstGeom>
              <a:noFill/>
              <a:ln w="19050">
                <a:solidFill>
                  <a:srgbClr val="0070C0"/>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272727"/>
                  </a:solidFill>
                  <a:cs typeface="Arial"/>
                </a:endParaRPr>
              </a:p>
            </p:txBody>
          </p:sp>
        </p:grpSp>
        <p:cxnSp>
          <p:nvCxnSpPr>
            <p:cNvPr id="15" name="Straight Connector 14">
              <a:extLst>
                <a:ext uri="{FF2B5EF4-FFF2-40B4-BE49-F238E27FC236}">
                  <a16:creationId xmlns:a16="http://schemas.microsoft.com/office/drawing/2014/main" id="{CD6326E5-9117-5158-816D-BF266676F66B}"/>
                </a:ext>
              </a:extLst>
            </p:cNvPr>
            <p:cNvCxnSpPr>
              <a:endCxn id="32" idx="0"/>
            </p:cNvCxnSpPr>
            <p:nvPr/>
          </p:nvCxnSpPr>
          <p:spPr>
            <a:xfrm>
              <a:off x="7333099" y="2343928"/>
              <a:ext cx="165350" cy="245260"/>
            </a:xfrm>
            <a:prstGeom prst="line">
              <a:avLst/>
            </a:prstGeom>
            <a:ln w="19050">
              <a:solidFill>
                <a:srgbClr val="0070C0"/>
              </a:solidFill>
              <a:prstDash val="sysDot"/>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F29982E-F3C1-F726-46BD-FDE413C7A5D1}"/>
                </a:ext>
              </a:extLst>
            </p:cNvPr>
            <p:cNvCxnSpPr>
              <a:stCxn id="29" idx="3"/>
              <a:endCxn id="31" idx="1"/>
            </p:cNvCxnSpPr>
            <p:nvPr/>
          </p:nvCxnSpPr>
          <p:spPr>
            <a:xfrm>
              <a:off x="6465873" y="3304727"/>
              <a:ext cx="253713" cy="0"/>
            </a:xfrm>
            <a:prstGeom prst="line">
              <a:avLst/>
            </a:prstGeom>
            <a:ln w="19050">
              <a:solidFill>
                <a:srgbClr val="0070C0"/>
              </a:solidFill>
              <a:prstDash val="sysDot"/>
            </a:ln>
          </p:spPr>
          <p:style>
            <a:lnRef idx="2">
              <a:schemeClr val="accent1"/>
            </a:lnRef>
            <a:fillRef idx="0">
              <a:schemeClr val="accent1"/>
            </a:fillRef>
            <a:effectRef idx="1">
              <a:schemeClr val="accent1"/>
            </a:effectRef>
            <a:fontRef idx="minor">
              <a:schemeClr val="tx1"/>
            </a:fontRef>
          </p:style>
        </p:cxnSp>
        <p:sp>
          <p:nvSpPr>
            <p:cNvPr id="18" name="TextBox 8">
              <a:extLst>
                <a:ext uri="{FF2B5EF4-FFF2-40B4-BE49-F238E27FC236}">
                  <a16:creationId xmlns:a16="http://schemas.microsoft.com/office/drawing/2014/main" id="{BF211990-15F4-E856-F2BA-C3E0B2874C39}"/>
                </a:ext>
              </a:extLst>
            </p:cNvPr>
            <p:cNvSpPr txBox="1">
              <a:spLocks noChangeArrowheads="1"/>
            </p:cNvSpPr>
            <p:nvPr/>
          </p:nvSpPr>
          <p:spPr bwMode="auto">
            <a:xfrm>
              <a:off x="6679546" y="3718491"/>
              <a:ext cx="1653208" cy="261610"/>
            </a:xfrm>
            <a:prstGeom prst="rect">
              <a:avLst/>
            </a:prstGeom>
            <a:noFill/>
            <a:ln w="9525">
              <a:noFill/>
              <a:miter lim="800000"/>
              <a:headEnd/>
              <a:tailEnd/>
            </a:ln>
          </p:spPr>
          <p:txBody>
            <a:bodyPr wrap="square">
              <a:spAutoFit/>
            </a:bodyPr>
            <a:lstStyle/>
            <a:p>
              <a:pPr algn="ctr" defTabSz="609585"/>
              <a:r>
                <a:rPr lang="en-US" sz="1100" dirty="0">
                  <a:ea typeface="Verdana" pitchFamily="34" charset="0"/>
                  <a:cs typeface="Arial"/>
                </a:rPr>
                <a:t>AVAILABILITY ZONE 3</a:t>
              </a:r>
            </a:p>
          </p:txBody>
        </p:sp>
        <p:sp>
          <p:nvSpPr>
            <p:cNvPr id="19" name="Freeform 18">
              <a:extLst>
                <a:ext uri="{FF2B5EF4-FFF2-40B4-BE49-F238E27FC236}">
                  <a16:creationId xmlns:a16="http://schemas.microsoft.com/office/drawing/2014/main" id="{B25EB591-CE5F-399F-3399-4B5A9F2DFF54}"/>
                </a:ext>
              </a:extLst>
            </p:cNvPr>
            <p:cNvSpPr>
              <a:spLocks/>
            </p:cNvSpPr>
            <p:nvPr/>
          </p:nvSpPr>
          <p:spPr bwMode="auto">
            <a:xfrm>
              <a:off x="7397475" y="2775258"/>
              <a:ext cx="522151" cy="507512"/>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25400">
              <a:solidFill>
                <a:srgbClr val="414042"/>
              </a:solidFill>
              <a:round/>
              <a:headEnd/>
              <a:tailEnd/>
            </a:ln>
          </p:spPr>
          <p:txBody>
            <a:bodyPr vert="horz" wrap="square" lIns="121920" tIns="60960" rIns="121920" bIns="60960" numCol="1" anchor="ctr" anchorCtr="0" compatLnSpc="1">
              <a:prstTxWarp prst="textNoShape">
                <a:avLst/>
              </a:prstTxWarp>
            </a:bodyPr>
            <a:lstStyle/>
            <a:p>
              <a:pPr algn="ctr" defTabSz="609585"/>
              <a:r>
                <a:rPr lang="en-US" sz="1100" b="1" dirty="0">
                  <a:cs typeface="Arial"/>
                </a:rPr>
                <a:t>EC2</a:t>
              </a:r>
            </a:p>
          </p:txBody>
        </p:sp>
        <p:sp>
          <p:nvSpPr>
            <p:cNvPr id="20" name="TextBox 8">
              <a:extLst>
                <a:ext uri="{FF2B5EF4-FFF2-40B4-BE49-F238E27FC236}">
                  <a16:creationId xmlns:a16="http://schemas.microsoft.com/office/drawing/2014/main" id="{56FF6E74-F0F6-4737-CD63-BE45D94D413B}"/>
                </a:ext>
              </a:extLst>
            </p:cNvPr>
            <p:cNvSpPr txBox="1">
              <a:spLocks noChangeArrowheads="1"/>
            </p:cNvSpPr>
            <p:nvPr/>
          </p:nvSpPr>
          <p:spPr bwMode="auto">
            <a:xfrm>
              <a:off x="4860406" y="3709199"/>
              <a:ext cx="1653208" cy="261610"/>
            </a:xfrm>
            <a:prstGeom prst="rect">
              <a:avLst/>
            </a:prstGeom>
            <a:noFill/>
            <a:ln w="9525">
              <a:noFill/>
              <a:miter lim="800000"/>
              <a:headEnd/>
              <a:tailEnd/>
            </a:ln>
          </p:spPr>
          <p:txBody>
            <a:bodyPr wrap="square">
              <a:spAutoFit/>
            </a:bodyPr>
            <a:lstStyle/>
            <a:p>
              <a:pPr algn="ctr" defTabSz="609585"/>
              <a:r>
                <a:rPr lang="en-US" sz="1100" dirty="0">
                  <a:ea typeface="Verdana" pitchFamily="34" charset="0"/>
                  <a:cs typeface="Arial"/>
                </a:rPr>
                <a:t>AVAILABILITY ZONE 2</a:t>
              </a:r>
            </a:p>
          </p:txBody>
        </p:sp>
        <p:sp>
          <p:nvSpPr>
            <p:cNvPr id="21" name="TextBox 8">
              <a:extLst>
                <a:ext uri="{FF2B5EF4-FFF2-40B4-BE49-F238E27FC236}">
                  <a16:creationId xmlns:a16="http://schemas.microsoft.com/office/drawing/2014/main" id="{23FE59A0-5441-77D4-F7E0-88CA87CE17A7}"/>
                </a:ext>
              </a:extLst>
            </p:cNvPr>
            <p:cNvSpPr txBox="1">
              <a:spLocks noChangeArrowheads="1"/>
            </p:cNvSpPr>
            <p:nvPr/>
          </p:nvSpPr>
          <p:spPr bwMode="auto">
            <a:xfrm>
              <a:off x="5749721" y="2081256"/>
              <a:ext cx="1653208" cy="261610"/>
            </a:xfrm>
            <a:prstGeom prst="rect">
              <a:avLst/>
            </a:prstGeom>
            <a:noFill/>
            <a:ln w="9525">
              <a:noFill/>
              <a:miter lim="800000"/>
              <a:headEnd/>
              <a:tailEnd/>
            </a:ln>
          </p:spPr>
          <p:txBody>
            <a:bodyPr wrap="square">
              <a:spAutoFit/>
            </a:bodyPr>
            <a:lstStyle/>
            <a:p>
              <a:pPr algn="ctr" defTabSz="609585"/>
              <a:r>
                <a:rPr lang="en-US" sz="1100" dirty="0">
                  <a:ea typeface="Verdana" pitchFamily="34" charset="0"/>
                  <a:cs typeface="Arial"/>
                </a:rPr>
                <a:t>AVAILABILITY ZONE 1</a:t>
              </a:r>
            </a:p>
          </p:txBody>
        </p:sp>
        <p:sp>
          <p:nvSpPr>
            <p:cNvPr id="22" name="Freeform 18">
              <a:extLst>
                <a:ext uri="{FF2B5EF4-FFF2-40B4-BE49-F238E27FC236}">
                  <a16:creationId xmlns:a16="http://schemas.microsoft.com/office/drawing/2014/main" id="{89FD07F9-1062-F0CC-132A-815FFE854FC0}"/>
                </a:ext>
              </a:extLst>
            </p:cNvPr>
            <p:cNvSpPr>
              <a:spLocks/>
            </p:cNvSpPr>
            <p:nvPr/>
          </p:nvSpPr>
          <p:spPr bwMode="auto">
            <a:xfrm>
              <a:off x="7253953" y="2927658"/>
              <a:ext cx="522151" cy="507512"/>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25400">
              <a:solidFill>
                <a:srgbClr val="414042"/>
              </a:solidFill>
              <a:round/>
              <a:headEnd/>
              <a:tailEnd/>
            </a:ln>
          </p:spPr>
          <p:txBody>
            <a:bodyPr vert="horz" wrap="square" lIns="121920" tIns="60960" rIns="121920" bIns="60960" numCol="1" anchor="ctr" anchorCtr="0" compatLnSpc="1">
              <a:prstTxWarp prst="textNoShape">
                <a:avLst/>
              </a:prstTxWarp>
            </a:bodyPr>
            <a:lstStyle/>
            <a:p>
              <a:pPr algn="ctr" defTabSz="609585"/>
              <a:r>
                <a:rPr lang="en-US" sz="1100" b="1" dirty="0">
                  <a:cs typeface="Arial"/>
                </a:rPr>
                <a:t>EC2</a:t>
              </a:r>
            </a:p>
          </p:txBody>
        </p:sp>
        <p:sp>
          <p:nvSpPr>
            <p:cNvPr id="23" name="Freeform 18">
              <a:extLst>
                <a:ext uri="{FF2B5EF4-FFF2-40B4-BE49-F238E27FC236}">
                  <a16:creationId xmlns:a16="http://schemas.microsoft.com/office/drawing/2014/main" id="{91333F1B-6AB5-C002-8798-89589D848847}"/>
                </a:ext>
              </a:extLst>
            </p:cNvPr>
            <p:cNvSpPr>
              <a:spLocks/>
            </p:cNvSpPr>
            <p:nvPr/>
          </p:nvSpPr>
          <p:spPr bwMode="auto">
            <a:xfrm>
              <a:off x="7120636" y="3080058"/>
              <a:ext cx="522151" cy="507512"/>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25400">
              <a:solidFill>
                <a:srgbClr val="414042"/>
              </a:solidFill>
              <a:round/>
              <a:headEnd/>
              <a:tailEnd/>
            </a:ln>
          </p:spPr>
          <p:txBody>
            <a:bodyPr vert="horz" wrap="square" lIns="121920" tIns="60960" rIns="121920" bIns="60960" numCol="1" anchor="ctr" anchorCtr="0" compatLnSpc="1">
              <a:prstTxWarp prst="textNoShape">
                <a:avLst/>
              </a:prstTxWarp>
            </a:bodyPr>
            <a:lstStyle/>
            <a:p>
              <a:pPr algn="ctr" defTabSz="609585"/>
              <a:r>
                <a:rPr lang="en-US" sz="1100" b="1" dirty="0">
                  <a:cs typeface="Arial"/>
                </a:rPr>
                <a:t>EC2</a:t>
              </a:r>
            </a:p>
          </p:txBody>
        </p:sp>
        <p:sp>
          <p:nvSpPr>
            <p:cNvPr id="24" name="Freeform 18">
              <a:extLst>
                <a:ext uri="{FF2B5EF4-FFF2-40B4-BE49-F238E27FC236}">
                  <a16:creationId xmlns:a16="http://schemas.microsoft.com/office/drawing/2014/main" id="{C3C91544-6ECC-D1D6-3B35-507BE2CD55F6}"/>
                </a:ext>
              </a:extLst>
            </p:cNvPr>
            <p:cNvSpPr>
              <a:spLocks/>
            </p:cNvSpPr>
            <p:nvPr/>
          </p:nvSpPr>
          <p:spPr bwMode="auto">
            <a:xfrm>
              <a:off x="6331653" y="1324473"/>
              <a:ext cx="522151" cy="507512"/>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25400">
              <a:solidFill>
                <a:srgbClr val="414042"/>
              </a:solidFill>
              <a:round/>
              <a:headEnd/>
              <a:tailEnd/>
            </a:ln>
          </p:spPr>
          <p:txBody>
            <a:bodyPr vert="horz" wrap="square" lIns="121920" tIns="60960" rIns="121920" bIns="60960" numCol="1" anchor="ctr" anchorCtr="0" compatLnSpc="1">
              <a:prstTxWarp prst="textNoShape">
                <a:avLst/>
              </a:prstTxWarp>
            </a:bodyPr>
            <a:lstStyle/>
            <a:p>
              <a:pPr algn="ctr" defTabSz="609585"/>
              <a:r>
                <a:rPr lang="en-US" sz="1100" b="1" dirty="0">
                  <a:cs typeface="Arial"/>
                </a:rPr>
                <a:t>EC2</a:t>
              </a:r>
            </a:p>
          </p:txBody>
        </p:sp>
        <p:grpSp>
          <p:nvGrpSpPr>
            <p:cNvPr id="25" name="Group 21">
              <a:extLst>
                <a:ext uri="{FF2B5EF4-FFF2-40B4-BE49-F238E27FC236}">
                  <a16:creationId xmlns:a16="http://schemas.microsoft.com/office/drawing/2014/main" id="{B9E1772A-083E-30CB-46EC-C5F2377D18DB}"/>
                </a:ext>
              </a:extLst>
            </p:cNvPr>
            <p:cNvGrpSpPr>
              <a:grpSpLocks/>
            </p:cNvGrpSpPr>
            <p:nvPr/>
          </p:nvGrpSpPr>
          <p:grpSpPr bwMode="auto">
            <a:xfrm>
              <a:off x="4612643" y="700113"/>
              <a:ext cx="3929450" cy="3609974"/>
              <a:chOff x="545458" y="4783771"/>
              <a:chExt cx="2293787" cy="1733798"/>
            </a:xfrm>
          </p:grpSpPr>
          <p:sp>
            <p:nvSpPr>
              <p:cNvPr id="27" name="Rounded Rectangle 30">
                <a:extLst>
                  <a:ext uri="{FF2B5EF4-FFF2-40B4-BE49-F238E27FC236}">
                    <a16:creationId xmlns:a16="http://schemas.microsoft.com/office/drawing/2014/main" id="{56C3DED7-F4F4-0D7B-7734-F008A58641EF}"/>
                  </a:ext>
                </a:extLst>
              </p:cNvPr>
              <p:cNvSpPr/>
              <p:nvPr/>
            </p:nvSpPr>
            <p:spPr>
              <a:xfrm>
                <a:off x="545458" y="4783771"/>
                <a:ext cx="2293787" cy="1733798"/>
              </a:xfrm>
              <a:prstGeom prst="roundRect">
                <a:avLst>
                  <a:gd name="adj" fmla="val 9818"/>
                </a:avLst>
              </a:prstGeom>
              <a:noFill/>
              <a:ln w="317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272727"/>
                  </a:solidFill>
                  <a:cs typeface="Arial"/>
                </a:endParaRPr>
              </a:p>
            </p:txBody>
          </p:sp>
          <p:sp>
            <p:nvSpPr>
              <p:cNvPr id="28" name="Rounded Rectangle 31">
                <a:extLst>
                  <a:ext uri="{FF2B5EF4-FFF2-40B4-BE49-F238E27FC236}">
                    <a16:creationId xmlns:a16="http://schemas.microsoft.com/office/drawing/2014/main" id="{B69095EC-47EC-46B7-C04E-A0D316FDF460}"/>
                  </a:ext>
                </a:extLst>
              </p:cNvPr>
              <p:cNvSpPr/>
              <p:nvPr/>
            </p:nvSpPr>
            <p:spPr>
              <a:xfrm>
                <a:off x="545458" y="4783771"/>
                <a:ext cx="2293787" cy="1733798"/>
              </a:xfrm>
              <a:prstGeom prst="roundRect">
                <a:avLst>
                  <a:gd name="adj" fmla="val 9818"/>
                </a:avLst>
              </a:prstGeom>
              <a:noFill/>
              <a:ln w="38100">
                <a:solidFill>
                  <a:srgbClr val="0070C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272727"/>
                  </a:solidFill>
                  <a:cs typeface="Arial"/>
                </a:endParaRPr>
              </a:p>
            </p:txBody>
          </p:sp>
        </p:grpSp>
        <p:sp>
          <p:nvSpPr>
            <p:cNvPr id="26" name="TextBox 8">
              <a:extLst>
                <a:ext uri="{FF2B5EF4-FFF2-40B4-BE49-F238E27FC236}">
                  <a16:creationId xmlns:a16="http://schemas.microsoft.com/office/drawing/2014/main" id="{0A93D4C9-0BE1-CA63-B9CD-0C6943B7D950}"/>
                </a:ext>
              </a:extLst>
            </p:cNvPr>
            <p:cNvSpPr txBox="1">
              <a:spLocks noChangeArrowheads="1"/>
            </p:cNvSpPr>
            <p:nvPr/>
          </p:nvSpPr>
          <p:spPr bwMode="auto">
            <a:xfrm>
              <a:off x="4633214" y="773766"/>
              <a:ext cx="1196239" cy="400110"/>
            </a:xfrm>
            <a:prstGeom prst="rect">
              <a:avLst/>
            </a:prstGeom>
            <a:noFill/>
            <a:ln w="9525">
              <a:noFill/>
              <a:miter lim="800000"/>
              <a:headEnd/>
              <a:tailEnd/>
            </a:ln>
          </p:spPr>
          <p:txBody>
            <a:bodyPr wrap="square">
              <a:spAutoFit/>
            </a:bodyPr>
            <a:lstStyle/>
            <a:p>
              <a:pPr algn="ctr" defTabSz="609585"/>
              <a:r>
                <a:rPr lang="en-US" sz="2000" b="1" dirty="0">
                  <a:ea typeface="Verdana" pitchFamily="34" charset="0"/>
                  <a:cs typeface="Arial"/>
                </a:rPr>
                <a:t>REGION</a:t>
              </a:r>
            </a:p>
          </p:txBody>
        </p:sp>
      </p:grpSp>
    </p:spTree>
    <p:extLst>
      <p:ext uri="{BB962C8B-B14F-4D97-AF65-F5344CB8AC3E}">
        <p14:creationId xmlns:p14="http://schemas.microsoft.com/office/powerpoint/2010/main" val="1274928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Example of Availability Zone (AZ)</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16</a:t>
            </a:fld>
            <a:endParaRPr lang="en-US" altLang="en-US" dirty="0">
              <a:solidFill>
                <a:srgbClr val="161E2D"/>
              </a:solidFill>
              <a:latin typeface="Arial" panose="020B0604020202020204" pitchFamily="34" charset="0"/>
            </a:endParaRPr>
          </a:p>
        </p:txBody>
      </p:sp>
      <p:sp>
        <p:nvSpPr>
          <p:cNvPr id="16" name="Content Placeholder 3">
            <a:extLst>
              <a:ext uri="{FF2B5EF4-FFF2-40B4-BE49-F238E27FC236}">
                <a16:creationId xmlns:a16="http://schemas.microsoft.com/office/drawing/2014/main" id="{7450D94A-F3A0-6644-B77C-6885AF8EE32B}"/>
              </a:ext>
            </a:extLst>
          </p:cNvPr>
          <p:cNvSpPr>
            <a:spLocks noGrp="1" noChangeArrowheads="1"/>
          </p:cNvSpPr>
          <p:nvPr>
            <p:ph sz="half" idx="1"/>
          </p:nvPr>
        </p:nvSpPr>
        <p:spPr>
          <a:xfrm>
            <a:off x="241300" y="1091952"/>
            <a:ext cx="11548246" cy="4873841"/>
          </a:xfrm>
        </p:spPr>
        <p:txBody>
          <a:bodyPr rIns="0"/>
          <a:lstStyle/>
          <a:p>
            <a:pPr marL="285750" indent="-285750">
              <a:spcBef>
                <a:spcPts val="2600"/>
              </a:spcBef>
              <a:buFont typeface="Arial" panose="020B0604020202020204" pitchFamily="34" charset="0"/>
              <a:buChar char="•"/>
            </a:pPr>
            <a:endParaRPr lang="en-US" sz="2200" dirty="0"/>
          </a:p>
        </p:txBody>
      </p:sp>
      <p:cxnSp>
        <p:nvCxnSpPr>
          <p:cNvPr id="35" name="Straight Connector 34">
            <a:extLst>
              <a:ext uri="{FF2B5EF4-FFF2-40B4-BE49-F238E27FC236}">
                <a16:creationId xmlns:a16="http://schemas.microsoft.com/office/drawing/2014/main" id="{4B637BF7-987D-D7F4-9CA0-1E4B55D7887B}"/>
              </a:ext>
            </a:extLst>
          </p:cNvPr>
          <p:cNvCxnSpPr>
            <a:endCxn id="63" idx="3"/>
          </p:cNvCxnSpPr>
          <p:nvPr/>
        </p:nvCxnSpPr>
        <p:spPr>
          <a:xfrm flipV="1">
            <a:off x="5140608" y="2247547"/>
            <a:ext cx="2179222" cy="2515033"/>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BBBE3C2B-5055-388C-3374-CD93ABEE6187}"/>
              </a:ext>
            </a:extLst>
          </p:cNvPr>
          <p:cNvCxnSpPr>
            <a:endCxn id="63" idx="1"/>
          </p:cNvCxnSpPr>
          <p:nvPr/>
        </p:nvCxnSpPr>
        <p:spPr>
          <a:xfrm flipV="1">
            <a:off x="5140608" y="2010862"/>
            <a:ext cx="2179222" cy="77134"/>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grpSp>
        <p:nvGrpSpPr>
          <p:cNvPr id="38" name="Group 37">
            <a:extLst>
              <a:ext uri="{FF2B5EF4-FFF2-40B4-BE49-F238E27FC236}">
                <a16:creationId xmlns:a16="http://schemas.microsoft.com/office/drawing/2014/main" id="{14F54F4D-9D10-065A-AA61-DFA8160EEFC4}"/>
              </a:ext>
            </a:extLst>
          </p:cNvPr>
          <p:cNvGrpSpPr>
            <a:grpSpLocks noChangeAspect="1"/>
          </p:cNvGrpSpPr>
          <p:nvPr/>
        </p:nvGrpSpPr>
        <p:grpSpPr>
          <a:xfrm>
            <a:off x="7074182" y="1032152"/>
            <a:ext cx="3472489" cy="2205214"/>
            <a:chOff x="283169" y="1209957"/>
            <a:chExt cx="5389571" cy="3208556"/>
          </a:xfrm>
        </p:grpSpPr>
        <p:cxnSp>
          <p:nvCxnSpPr>
            <p:cNvPr id="39" name="Straight Connector 38">
              <a:extLst>
                <a:ext uri="{FF2B5EF4-FFF2-40B4-BE49-F238E27FC236}">
                  <a16:creationId xmlns:a16="http://schemas.microsoft.com/office/drawing/2014/main" id="{FD56F668-19C9-DEC3-1A3A-052347CB1D61}"/>
                </a:ext>
              </a:extLst>
            </p:cNvPr>
            <p:cNvCxnSpPr>
              <a:stCxn id="62" idx="6"/>
              <a:endCxn id="67" idx="2"/>
            </p:cNvCxnSpPr>
            <p:nvPr/>
          </p:nvCxnSpPr>
          <p:spPr>
            <a:xfrm>
              <a:off x="2301776" y="1591659"/>
              <a:ext cx="2208944"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7BD673E-C6FE-0D81-CF32-53FF77F05527}"/>
                </a:ext>
              </a:extLst>
            </p:cNvPr>
            <p:cNvCxnSpPr>
              <a:stCxn id="66" idx="0"/>
              <a:endCxn id="67" idx="4"/>
            </p:cNvCxnSpPr>
            <p:nvPr/>
          </p:nvCxnSpPr>
          <p:spPr>
            <a:xfrm flipV="1">
              <a:off x="5000956" y="1835168"/>
              <a:ext cx="0" cy="194501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95D7F90C-7F3A-116B-3968-8E2192FC8614}"/>
                </a:ext>
              </a:extLst>
            </p:cNvPr>
            <p:cNvCxnSpPr>
              <a:stCxn id="61" idx="0"/>
              <a:endCxn id="62" idx="4"/>
            </p:cNvCxnSpPr>
            <p:nvPr/>
          </p:nvCxnSpPr>
          <p:spPr>
            <a:xfrm flipV="1">
              <a:off x="1811540" y="1835168"/>
              <a:ext cx="0" cy="194501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4AD68A4-CED8-CEC3-01B3-FDBB9D0372CB}"/>
                </a:ext>
              </a:extLst>
            </p:cNvPr>
            <p:cNvCxnSpPr>
              <a:endCxn id="65" idx="1"/>
            </p:cNvCxnSpPr>
            <p:nvPr/>
          </p:nvCxnSpPr>
          <p:spPr>
            <a:xfrm>
              <a:off x="2255855" y="1703196"/>
              <a:ext cx="1765284" cy="936864"/>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B3A4B7A-CDA9-E1CF-2FE0-13366687A899}"/>
                </a:ext>
              </a:extLst>
            </p:cNvPr>
            <p:cNvCxnSpPr>
              <a:endCxn id="64" idx="0"/>
            </p:cNvCxnSpPr>
            <p:nvPr/>
          </p:nvCxnSpPr>
          <p:spPr>
            <a:xfrm>
              <a:off x="2009670" y="1813728"/>
              <a:ext cx="649687" cy="75501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2F8745F-9C23-1BBB-4050-A766D4D22D88}"/>
                </a:ext>
              </a:extLst>
            </p:cNvPr>
            <p:cNvCxnSpPr/>
            <p:nvPr/>
          </p:nvCxnSpPr>
          <p:spPr>
            <a:xfrm>
              <a:off x="2139105" y="1769643"/>
              <a:ext cx="2603717" cy="204873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2003D7E4-457F-87FA-6A38-3555B0AB33E6}"/>
                </a:ext>
              </a:extLst>
            </p:cNvPr>
            <p:cNvGrpSpPr/>
            <p:nvPr/>
          </p:nvGrpSpPr>
          <p:grpSpPr>
            <a:xfrm>
              <a:off x="283169" y="1209957"/>
              <a:ext cx="5389571" cy="3208556"/>
              <a:chOff x="411239" y="1209957"/>
              <a:chExt cx="5389571" cy="3208556"/>
            </a:xfrm>
          </p:grpSpPr>
          <p:grpSp>
            <p:nvGrpSpPr>
              <p:cNvPr id="59" name="Group 58">
                <a:extLst>
                  <a:ext uri="{FF2B5EF4-FFF2-40B4-BE49-F238E27FC236}">
                    <a16:creationId xmlns:a16="http://schemas.microsoft.com/office/drawing/2014/main" id="{49F24F60-9FA1-8CB2-B020-B5768802265C}"/>
                  </a:ext>
                </a:extLst>
              </p:cNvPr>
              <p:cNvGrpSpPr/>
              <p:nvPr/>
            </p:nvGrpSpPr>
            <p:grpSpPr>
              <a:xfrm>
                <a:off x="648917" y="1348150"/>
                <a:ext cx="4970345" cy="2919050"/>
                <a:chOff x="-131203" y="1058981"/>
                <a:chExt cx="6735208" cy="3747476"/>
              </a:xfrm>
            </p:grpSpPr>
            <p:sp>
              <p:nvSpPr>
                <p:cNvPr id="61" name="Oval 60">
                  <a:extLst>
                    <a:ext uri="{FF2B5EF4-FFF2-40B4-BE49-F238E27FC236}">
                      <a16:creationId xmlns:a16="http://schemas.microsoft.com/office/drawing/2014/main" id="{8F721F81-FD99-6BBD-C6C5-B335301C2178}"/>
                    </a:ext>
                  </a:extLst>
                </p:cNvPr>
                <p:cNvSpPr/>
                <p:nvPr/>
              </p:nvSpPr>
              <p:spPr>
                <a:xfrm>
                  <a:off x="953479" y="4181223"/>
                  <a:ext cx="1328617" cy="625234"/>
                </a:xfrm>
                <a:prstGeom prst="ellipse">
                  <a:avLst/>
                </a:prstGeom>
                <a:noFill/>
                <a:ln>
                  <a:solidFill>
                    <a:srgbClr val="E98E3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a:solidFill>
                        <a:schemeClr val="tx1"/>
                      </a:solidFill>
                    </a:rPr>
                    <a:t>AZ</a:t>
                  </a:r>
                  <a:endParaRPr lang="en-US" sz="1050" dirty="0">
                    <a:solidFill>
                      <a:schemeClr val="tx1"/>
                    </a:solidFill>
                  </a:endParaRPr>
                </a:p>
              </p:txBody>
            </p:sp>
            <p:sp>
              <p:nvSpPr>
                <p:cNvPr id="62" name="Oval 61">
                  <a:extLst>
                    <a:ext uri="{FF2B5EF4-FFF2-40B4-BE49-F238E27FC236}">
                      <a16:creationId xmlns:a16="http://schemas.microsoft.com/office/drawing/2014/main" id="{CFDA4BA4-D741-BDFF-7DE4-29A8EEB8604B}"/>
                    </a:ext>
                  </a:extLst>
                </p:cNvPr>
                <p:cNvSpPr/>
                <p:nvPr/>
              </p:nvSpPr>
              <p:spPr>
                <a:xfrm>
                  <a:off x="953479" y="1058981"/>
                  <a:ext cx="1328616" cy="625233"/>
                </a:xfrm>
                <a:prstGeom prst="ellipse">
                  <a:avLst/>
                </a:prstGeom>
                <a:noFill/>
                <a:ln>
                  <a:solidFill>
                    <a:srgbClr val="E98E3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a:solidFill>
                        <a:schemeClr val="tx1"/>
                      </a:solidFill>
                    </a:rPr>
                    <a:t>AZ</a:t>
                  </a:r>
                  <a:endParaRPr lang="en-US" sz="1050" dirty="0">
                    <a:solidFill>
                      <a:schemeClr val="tx1"/>
                    </a:solidFill>
                  </a:endParaRPr>
                </a:p>
              </p:txBody>
            </p:sp>
            <p:sp>
              <p:nvSpPr>
                <p:cNvPr id="63" name="Oval 62">
                  <a:extLst>
                    <a:ext uri="{FF2B5EF4-FFF2-40B4-BE49-F238E27FC236}">
                      <a16:creationId xmlns:a16="http://schemas.microsoft.com/office/drawing/2014/main" id="{118B0DC4-0D01-629F-1167-D41E6C519A05}"/>
                    </a:ext>
                  </a:extLst>
                </p:cNvPr>
                <p:cNvSpPr/>
                <p:nvPr/>
              </p:nvSpPr>
              <p:spPr>
                <a:xfrm>
                  <a:off x="-131203" y="2618148"/>
                  <a:ext cx="1328616" cy="625233"/>
                </a:xfrm>
                <a:prstGeom prst="ellipse">
                  <a:avLst/>
                </a:prstGeom>
                <a:noFill/>
                <a:ln>
                  <a:solidFill>
                    <a:srgbClr val="E98E3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a:solidFill>
                        <a:schemeClr val="tx1"/>
                      </a:solidFill>
                    </a:rPr>
                    <a:t>AZ</a:t>
                  </a:r>
                  <a:endParaRPr lang="en-US" sz="1050" dirty="0">
                    <a:solidFill>
                      <a:schemeClr val="tx1"/>
                    </a:solidFill>
                  </a:endParaRPr>
                </a:p>
              </p:txBody>
            </p:sp>
            <p:sp>
              <p:nvSpPr>
                <p:cNvPr id="64" name="Oval 63">
                  <a:extLst>
                    <a:ext uri="{FF2B5EF4-FFF2-40B4-BE49-F238E27FC236}">
                      <a16:creationId xmlns:a16="http://schemas.microsoft.com/office/drawing/2014/main" id="{9A879FC2-E55B-6DAF-1997-A99433FE3C88}"/>
                    </a:ext>
                  </a:extLst>
                </p:cNvPr>
                <p:cNvSpPr/>
                <p:nvPr/>
              </p:nvSpPr>
              <p:spPr>
                <a:xfrm>
                  <a:off x="2102339" y="2625973"/>
                  <a:ext cx="1328616" cy="625233"/>
                </a:xfrm>
                <a:prstGeom prst="ellipse">
                  <a:avLst/>
                </a:prstGeom>
                <a:noFill/>
                <a:ln>
                  <a:solidFill>
                    <a:srgbClr val="E98E3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a:solidFill>
                        <a:schemeClr val="tx1"/>
                      </a:solidFill>
                    </a:rPr>
                    <a:t>AZ</a:t>
                  </a:r>
                  <a:endParaRPr lang="en-US" sz="1050" dirty="0">
                    <a:solidFill>
                      <a:schemeClr val="tx1"/>
                    </a:solidFill>
                  </a:endParaRPr>
                </a:p>
              </p:txBody>
            </p:sp>
            <p:sp>
              <p:nvSpPr>
                <p:cNvPr id="65" name="Oval 64">
                  <a:extLst>
                    <a:ext uri="{FF2B5EF4-FFF2-40B4-BE49-F238E27FC236}">
                      <a16:creationId xmlns:a16="http://schemas.microsoft.com/office/drawing/2014/main" id="{D0A9F338-0583-751B-6444-6182C1D95B83}"/>
                    </a:ext>
                  </a:extLst>
                </p:cNvPr>
                <p:cNvSpPr/>
                <p:nvPr/>
              </p:nvSpPr>
              <p:spPr>
                <a:xfrm>
                  <a:off x="4417396" y="2625972"/>
                  <a:ext cx="1328617" cy="625234"/>
                </a:xfrm>
                <a:prstGeom prst="ellipse">
                  <a:avLst/>
                </a:prstGeom>
                <a:noFill/>
                <a:ln>
                  <a:solidFill>
                    <a:srgbClr val="E98E3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a:solidFill>
                        <a:schemeClr val="tx1"/>
                      </a:solidFill>
                    </a:rPr>
                    <a:t>AZ</a:t>
                  </a:r>
                  <a:endParaRPr lang="en-US" sz="1050" dirty="0">
                    <a:solidFill>
                      <a:schemeClr val="tx1"/>
                    </a:solidFill>
                  </a:endParaRPr>
                </a:p>
              </p:txBody>
            </p:sp>
            <p:sp>
              <p:nvSpPr>
                <p:cNvPr id="66" name="Oval 65">
                  <a:extLst>
                    <a:ext uri="{FF2B5EF4-FFF2-40B4-BE49-F238E27FC236}">
                      <a16:creationId xmlns:a16="http://schemas.microsoft.com/office/drawing/2014/main" id="{450EF1E7-9403-9E79-7404-0A833BD99A56}"/>
                    </a:ext>
                  </a:extLst>
                </p:cNvPr>
                <p:cNvSpPr/>
                <p:nvPr/>
              </p:nvSpPr>
              <p:spPr>
                <a:xfrm>
                  <a:off x="5275388" y="4181223"/>
                  <a:ext cx="1328617" cy="625234"/>
                </a:xfrm>
                <a:prstGeom prst="ellipse">
                  <a:avLst/>
                </a:prstGeom>
                <a:noFill/>
                <a:ln>
                  <a:solidFill>
                    <a:srgbClr val="E98E3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700" dirty="0">
                      <a:solidFill>
                        <a:schemeClr val="tx1"/>
                      </a:solidFill>
                    </a:rPr>
                    <a:t>Transit</a:t>
                  </a:r>
                  <a:endParaRPr lang="en-US" sz="600" dirty="0">
                    <a:solidFill>
                      <a:schemeClr val="tx1"/>
                    </a:solidFill>
                  </a:endParaRPr>
                </a:p>
              </p:txBody>
            </p:sp>
            <p:sp>
              <p:nvSpPr>
                <p:cNvPr id="67" name="Oval 66">
                  <a:extLst>
                    <a:ext uri="{FF2B5EF4-FFF2-40B4-BE49-F238E27FC236}">
                      <a16:creationId xmlns:a16="http://schemas.microsoft.com/office/drawing/2014/main" id="{1F9D0BDC-BA0A-0C0C-F238-6065D4838127}"/>
                    </a:ext>
                  </a:extLst>
                </p:cNvPr>
                <p:cNvSpPr/>
                <p:nvPr/>
              </p:nvSpPr>
              <p:spPr>
                <a:xfrm>
                  <a:off x="5275388" y="1058981"/>
                  <a:ext cx="1328617" cy="625234"/>
                </a:xfrm>
                <a:prstGeom prst="ellipse">
                  <a:avLst/>
                </a:prstGeom>
                <a:noFill/>
                <a:ln>
                  <a:solidFill>
                    <a:srgbClr val="E98E31"/>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700" dirty="0">
                      <a:solidFill>
                        <a:schemeClr val="tx1"/>
                      </a:solidFill>
                    </a:rPr>
                    <a:t>Transit</a:t>
                  </a:r>
                  <a:endParaRPr lang="en-US" sz="600" dirty="0">
                    <a:solidFill>
                      <a:schemeClr val="tx1"/>
                    </a:solidFill>
                  </a:endParaRPr>
                </a:p>
              </p:txBody>
            </p:sp>
          </p:grpSp>
          <p:sp>
            <p:nvSpPr>
              <p:cNvPr id="60" name="Rectangle 59">
                <a:extLst>
                  <a:ext uri="{FF2B5EF4-FFF2-40B4-BE49-F238E27FC236}">
                    <a16:creationId xmlns:a16="http://schemas.microsoft.com/office/drawing/2014/main" id="{35836C8A-057D-DBCB-4C93-F7341E5D2985}"/>
                  </a:ext>
                </a:extLst>
              </p:cNvPr>
              <p:cNvSpPr/>
              <p:nvPr/>
            </p:nvSpPr>
            <p:spPr>
              <a:xfrm>
                <a:off x="411239" y="1209957"/>
                <a:ext cx="5389571" cy="3208556"/>
              </a:xfrm>
              <a:prstGeom prst="rect">
                <a:avLst/>
              </a:prstGeom>
              <a:noFill/>
              <a:ln w="25400">
                <a:solidFill>
                  <a:schemeClr val="tx2"/>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400">
                  <a:solidFill>
                    <a:schemeClr val="tx1"/>
                  </a:solidFill>
                </a:endParaRPr>
              </a:p>
            </p:txBody>
          </p:sp>
        </p:grpSp>
        <p:cxnSp>
          <p:nvCxnSpPr>
            <p:cNvPr id="46" name="Straight Connector 45">
              <a:extLst>
                <a:ext uri="{FF2B5EF4-FFF2-40B4-BE49-F238E27FC236}">
                  <a16:creationId xmlns:a16="http://schemas.microsoft.com/office/drawing/2014/main" id="{F1BF5748-D21B-9C4F-4B3B-41A9EBA11195}"/>
                </a:ext>
              </a:extLst>
            </p:cNvPr>
            <p:cNvCxnSpPr>
              <a:endCxn id="63" idx="7"/>
            </p:cNvCxnSpPr>
            <p:nvPr/>
          </p:nvCxnSpPr>
          <p:spPr>
            <a:xfrm flipH="1">
              <a:off x="1357732" y="1654174"/>
              <a:ext cx="3185946" cy="979791"/>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F47B77B-1F11-6604-FE52-F5972FFC4277}"/>
                </a:ext>
              </a:extLst>
            </p:cNvPr>
            <p:cNvCxnSpPr>
              <a:endCxn id="64" idx="7"/>
            </p:cNvCxnSpPr>
            <p:nvPr/>
          </p:nvCxnSpPr>
          <p:spPr>
            <a:xfrm flipH="1">
              <a:off x="3006008" y="1737387"/>
              <a:ext cx="1579675" cy="90267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77B5F432-1C7C-1991-38F0-9DD0CA5EDE0A}"/>
                </a:ext>
              </a:extLst>
            </p:cNvPr>
            <p:cNvCxnSpPr/>
            <p:nvPr/>
          </p:nvCxnSpPr>
          <p:spPr>
            <a:xfrm flipH="1">
              <a:off x="2185546" y="1793806"/>
              <a:ext cx="2560146" cy="2057698"/>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63D1BE72-EA72-8302-A5A1-3CBF1F2EE6F6}"/>
                </a:ext>
              </a:extLst>
            </p:cNvPr>
            <p:cNvCxnSpPr/>
            <p:nvPr/>
          </p:nvCxnSpPr>
          <p:spPr>
            <a:xfrm flipH="1" flipV="1">
              <a:off x="4615272" y="3023202"/>
              <a:ext cx="202914" cy="765028"/>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D8375C25-62E9-2DB1-045B-D3150E9C1E37}"/>
                </a:ext>
              </a:extLst>
            </p:cNvPr>
            <p:cNvCxnSpPr/>
            <p:nvPr/>
          </p:nvCxnSpPr>
          <p:spPr>
            <a:xfrm flipH="1">
              <a:off x="2265903" y="2984434"/>
              <a:ext cx="1771661" cy="93442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63E6044A-F76D-9AF9-B0B8-DCB9B6338053}"/>
                </a:ext>
              </a:extLst>
            </p:cNvPr>
            <p:cNvCxnSpPr>
              <a:stCxn id="64" idx="6"/>
              <a:endCxn id="65" idx="2"/>
            </p:cNvCxnSpPr>
            <p:nvPr/>
          </p:nvCxnSpPr>
          <p:spPr>
            <a:xfrm>
              <a:off x="3149594" y="2812247"/>
              <a:ext cx="727958"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99AF2873-95D2-40D4-8A9B-FFAC0DE34685}"/>
                </a:ext>
              </a:extLst>
            </p:cNvPr>
            <p:cNvCxnSpPr/>
            <p:nvPr/>
          </p:nvCxnSpPr>
          <p:spPr>
            <a:xfrm>
              <a:off x="2292234" y="4024361"/>
              <a:ext cx="2208944"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7C176FC3-2A15-5AF4-34E1-8BA5D205248A}"/>
                </a:ext>
              </a:extLst>
            </p:cNvPr>
            <p:cNvCxnSpPr>
              <a:endCxn id="63" idx="5"/>
            </p:cNvCxnSpPr>
            <p:nvPr/>
          </p:nvCxnSpPr>
          <p:spPr>
            <a:xfrm flipH="1" flipV="1">
              <a:off x="1357732" y="2978338"/>
              <a:ext cx="3194170" cy="950566"/>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A2404AED-C088-F809-1E36-A580FC7A1B19}"/>
                </a:ext>
              </a:extLst>
            </p:cNvPr>
            <p:cNvCxnSpPr>
              <a:stCxn id="64" idx="5"/>
            </p:cNvCxnSpPr>
            <p:nvPr/>
          </p:nvCxnSpPr>
          <p:spPr>
            <a:xfrm>
              <a:off x="3006008" y="2984434"/>
              <a:ext cx="1616234" cy="879157"/>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6F57922-4E00-B479-6B90-4D0B0D001648}"/>
                </a:ext>
              </a:extLst>
            </p:cNvPr>
            <p:cNvCxnSpPr>
              <a:endCxn id="64" idx="4"/>
            </p:cNvCxnSpPr>
            <p:nvPr/>
          </p:nvCxnSpPr>
          <p:spPr>
            <a:xfrm flipV="1">
              <a:off x="2009670" y="3055757"/>
              <a:ext cx="649687" cy="73864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ECAF8E1B-68A0-90CC-B8D6-D71B3F033EF7}"/>
                </a:ext>
              </a:extLst>
            </p:cNvPr>
            <p:cNvCxnSpPr>
              <a:stCxn id="63" idx="6"/>
              <a:endCxn id="64" idx="2"/>
            </p:cNvCxnSpPr>
            <p:nvPr/>
          </p:nvCxnSpPr>
          <p:spPr>
            <a:xfrm>
              <a:off x="1501319" y="2806152"/>
              <a:ext cx="667803" cy="6095"/>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633B9225-5540-975C-C3FC-C00F9C936EE5}"/>
                </a:ext>
              </a:extLst>
            </p:cNvPr>
            <p:cNvCxnSpPr>
              <a:stCxn id="61" idx="1"/>
              <a:endCxn id="63" idx="4"/>
            </p:cNvCxnSpPr>
            <p:nvPr/>
          </p:nvCxnSpPr>
          <p:spPr>
            <a:xfrm flipH="1" flipV="1">
              <a:off x="1011083" y="3049661"/>
              <a:ext cx="453808" cy="801843"/>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6583881B-B91B-C50D-AFCA-CA6EEDDC3BB0}"/>
                </a:ext>
              </a:extLst>
            </p:cNvPr>
            <p:cNvCxnSpPr>
              <a:stCxn id="63" idx="0"/>
              <a:endCxn id="62" idx="3"/>
            </p:cNvCxnSpPr>
            <p:nvPr/>
          </p:nvCxnSpPr>
          <p:spPr>
            <a:xfrm flipV="1">
              <a:off x="1011083" y="1763846"/>
              <a:ext cx="453808" cy="798797"/>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68" name="Rectangle 67">
            <a:extLst>
              <a:ext uri="{FF2B5EF4-FFF2-40B4-BE49-F238E27FC236}">
                <a16:creationId xmlns:a16="http://schemas.microsoft.com/office/drawing/2014/main" id="{8E741785-F652-6A6A-5547-E2FC9B6F0D5D}"/>
              </a:ext>
            </a:extLst>
          </p:cNvPr>
          <p:cNvSpPr/>
          <p:nvPr/>
        </p:nvSpPr>
        <p:spPr>
          <a:xfrm>
            <a:off x="975336" y="2085118"/>
            <a:ext cx="4165272" cy="2677462"/>
          </a:xfrm>
          <a:prstGeom prst="rect">
            <a:avLst/>
          </a:prstGeom>
          <a:noFill/>
          <a:ln w="25400">
            <a:solidFill>
              <a:schemeClr val="accent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800">
              <a:solidFill>
                <a:schemeClr val="tx1"/>
              </a:solidFill>
            </a:endParaRPr>
          </a:p>
        </p:txBody>
      </p:sp>
      <p:sp>
        <p:nvSpPr>
          <p:cNvPr id="69" name="Rectangle 68">
            <a:extLst>
              <a:ext uri="{FF2B5EF4-FFF2-40B4-BE49-F238E27FC236}">
                <a16:creationId xmlns:a16="http://schemas.microsoft.com/office/drawing/2014/main" id="{DC4DDD1B-7670-9CEC-E436-ECFDFB87000F}"/>
              </a:ext>
            </a:extLst>
          </p:cNvPr>
          <p:cNvSpPr/>
          <p:nvPr/>
        </p:nvSpPr>
        <p:spPr>
          <a:xfrm>
            <a:off x="1201392" y="2235061"/>
            <a:ext cx="1683987" cy="1063462"/>
          </a:xfrm>
          <a:prstGeom prst="rect">
            <a:avLst/>
          </a:prstGeom>
          <a:noFill/>
          <a:ln w="25400">
            <a:solidFill>
              <a:schemeClr val="accent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800">
              <a:solidFill>
                <a:schemeClr val="tx1"/>
              </a:solidFill>
            </a:endParaRPr>
          </a:p>
        </p:txBody>
      </p:sp>
      <p:sp>
        <p:nvSpPr>
          <p:cNvPr id="70" name="TextBox 69">
            <a:extLst>
              <a:ext uri="{FF2B5EF4-FFF2-40B4-BE49-F238E27FC236}">
                <a16:creationId xmlns:a16="http://schemas.microsoft.com/office/drawing/2014/main" id="{F81818D9-FC7E-5532-0E45-A8246EB69301}"/>
              </a:ext>
            </a:extLst>
          </p:cNvPr>
          <p:cNvSpPr txBox="1"/>
          <p:nvPr/>
        </p:nvSpPr>
        <p:spPr>
          <a:xfrm>
            <a:off x="1162625" y="3035390"/>
            <a:ext cx="1149674" cy="307777"/>
          </a:xfrm>
          <a:prstGeom prst="rect">
            <a:avLst/>
          </a:prstGeom>
          <a:noFill/>
        </p:spPr>
        <p:txBody>
          <a:bodyPr wrap="none" rtlCol="0">
            <a:spAutoFit/>
          </a:bodyPr>
          <a:lstStyle/>
          <a:p>
            <a:r>
              <a:rPr lang="en-US" sz="1400" dirty="0">
                <a:gradFill>
                  <a:gsLst>
                    <a:gs pos="0">
                      <a:schemeClr val="tx1"/>
                    </a:gs>
                    <a:gs pos="100000">
                      <a:schemeClr val="tx1"/>
                    </a:gs>
                  </a:gsLst>
                  <a:lin ang="5400000" scaled="1"/>
                </a:gradFill>
              </a:rPr>
              <a:t>Data Center</a:t>
            </a:r>
          </a:p>
        </p:txBody>
      </p:sp>
      <p:sp>
        <p:nvSpPr>
          <p:cNvPr id="71" name="Rectangle 70">
            <a:extLst>
              <a:ext uri="{FF2B5EF4-FFF2-40B4-BE49-F238E27FC236}">
                <a16:creationId xmlns:a16="http://schemas.microsoft.com/office/drawing/2014/main" id="{2B4D26A8-68FA-9425-5487-EE904AC412E6}"/>
              </a:ext>
            </a:extLst>
          </p:cNvPr>
          <p:cNvSpPr/>
          <p:nvPr/>
        </p:nvSpPr>
        <p:spPr>
          <a:xfrm>
            <a:off x="1190046" y="3507193"/>
            <a:ext cx="1683987" cy="1063462"/>
          </a:xfrm>
          <a:prstGeom prst="rect">
            <a:avLst/>
          </a:prstGeom>
          <a:noFill/>
          <a:ln w="25400">
            <a:solidFill>
              <a:schemeClr val="accent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800">
              <a:solidFill>
                <a:schemeClr val="tx1"/>
              </a:solidFill>
            </a:endParaRPr>
          </a:p>
        </p:txBody>
      </p:sp>
      <p:sp>
        <p:nvSpPr>
          <p:cNvPr id="72" name="TextBox 71">
            <a:extLst>
              <a:ext uri="{FF2B5EF4-FFF2-40B4-BE49-F238E27FC236}">
                <a16:creationId xmlns:a16="http://schemas.microsoft.com/office/drawing/2014/main" id="{22682B7C-EDCC-D851-5DAB-49B67AD0D3B3}"/>
              </a:ext>
            </a:extLst>
          </p:cNvPr>
          <p:cNvSpPr txBox="1"/>
          <p:nvPr/>
        </p:nvSpPr>
        <p:spPr>
          <a:xfrm>
            <a:off x="1151279" y="4307522"/>
            <a:ext cx="1149674" cy="307777"/>
          </a:xfrm>
          <a:prstGeom prst="rect">
            <a:avLst/>
          </a:prstGeom>
          <a:noFill/>
        </p:spPr>
        <p:txBody>
          <a:bodyPr wrap="none" rtlCol="0">
            <a:spAutoFit/>
          </a:bodyPr>
          <a:lstStyle/>
          <a:p>
            <a:r>
              <a:rPr lang="en-US" sz="1400" dirty="0">
                <a:gradFill>
                  <a:gsLst>
                    <a:gs pos="0">
                      <a:schemeClr val="tx1"/>
                    </a:gs>
                    <a:gs pos="100000">
                      <a:schemeClr val="tx1"/>
                    </a:gs>
                  </a:gsLst>
                  <a:lin ang="5400000" scaled="1"/>
                </a:gradFill>
              </a:rPr>
              <a:t>Data Center</a:t>
            </a:r>
          </a:p>
        </p:txBody>
      </p:sp>
      <p:sp>
        <p:nvSpPr>
          <p:cNvPr id="73" name="Rectangle 72">
            <a:extLst>
              <a:ext uri="{FF2B5EF4-FFF2-40B4-BE49-F238E27FC236}">
                <a16:creationId xmlns:a16="http://schemas.microsoft.com/office/drawing/2014/main" id="{1FDFF24E-74BD-DBB0-F580-4B158CC8B51E}"/>
              </a:ext>
            </a:extLst>
          </p:cNvPr>
          <p:cNvSpPr/>
          <p:nvPr/>
        </p:nvSpPr>
        <p:spPr>
          <a:xfrm>
            <a:off x="3203140" y="2246440"/>
            <a:ext cx="1683987" cy="1063462"/>
          </a:xfrm>
          <a:prstGeom prst="rect">
            <a:avLst/>
          </a:prstGeom>
          <a:noFill/>
          <a:ln w="25400">
            <a:solidFill>
              <a:schemeClr val="accent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800">
              <a:solidFill>
                <a:schemeClr val="tx1"/>
              </a:solidFill>
            </a:endParaRPr>
          </a:p>
        </p:txBody>
      </p:sp>
      <p:sp>
        <p:nvSpPr>
          <p:cNvPr id="74" name="TextBox 73">
            <a:extLst>
              <a:ext uri="{FF2B5EF4-FFF2-40B4-BE49-F238E27FC236}">
                <a16:creationId xmlns:a16="http://schemas.microsoft.com/office/drawing/2014/main" id="{57F9391A-1D02-3813-E378-5B272421FE91}"/>
              </a:ext>
            </a:extLst>
          </p:cNvPr>
          <p:cNvSpPr txBox="1"/>
          <p:nvPr/>
        </p:nvSpPr>
        <p:spPr>
          <a:xfrm>
            <a:off x="3164373" y="3046769"/>
            <a:ext cx="1149674" cy="307777"/>
          </a:xfrm>
          <a:prstGeom prst="rect">
            <a:avLst/>
          </a:prstGeom>
          <a:noFill/>
        </p:spPr>
        <p:txBody>
          <a:bodyPr wrap="none" rtlCol="0">
            <a:spAutoFit/>
          </a:bodyPr>
          <a:lstStyle/>
          <a:p>
            <a:r>
              <a:rPr lang="en-US" sz="1400" dirty="0">
                <a:gradFill>
                  <a:gsLst>
                    <a:gs pos="0">
                      <a:schemeClr val="tx1"/>
                    </a:gs>
                    <a:gs pos="100000">
                      <a:schemeClr val="tx1"/>
                    </a:gs>
                  </a:gsLst>
                  <a:lin ang="5400000" scaled="1"/>
                </a:gradFill>
              </a:rPr>
              <a:t>Data Center</a:t>
            </a:r>
          </a:p>
        </p:txBody>
      </p:sp>
      <p:sp>
        <p:nvSpPr>
          <p:cNvPr id="75" name="Rectangle 74">
            <a:extLst>
              <a:ext uri="{FF2B5EF4-FFF2-40B4-BE49-F238E27FC236}">
                <a16:creationId xmlns:a16="http://schemas.microsoft.com/office/drawing/2014/main" id="{69A1C5FF-0F71-539A-4607-5AB90B9F4EC8}"/>
              </a:ext>
            </a:extLst>
          </p:cNvPr>
          <p:cNvSpPr/>
          <p:nvPr/>
        </p:nvSpPr>
        <p:spPr>
          <a:xfrm>
            <a:off x="3185329" y="3549663"/>
            <a:ext cx="1683987" cy="1063462"/>
          </a:xfrm>
          <a:prstGeom prst="rect">
            <a:avLst/>
          </a:prstGeom>
          <a:noFill/>
          <a:ln w="25400">
            <a:solidFill>
              <a:schemeClr val="accent1"/>
            </a:solidFill>
          </a:ln>
          <a:effectLst/>
        </p:spPr>
        <p:style>
          <a:lnRef idx="1">
            <a:schemeClr val="accent2"/>
          </a:lnRef>
          <a:fillRef idx="3">
            <a:schemeClr val="accent2"/>
          </a:fillRef>
          <a:effectRef idx="2">
            <a:schemeClr val="accent2"/>
          </a:effectRef>
          <a:fontRef idx="minor">
            <a:schemeClr val="lt1"/>
          </a:fontRef>
        </p:style>
        <p:txBody>
          <a:bodyPr lIns="0" tIns="0" rIns="0" bIns="0" rtlCol="0" anchor="ctr"/>
          <a:lstStyle/>
          <a:p>
            <a:pPr algn="ctr"/>
            <a:endParaRPr lang="en-US" sz="2800">
              <a:solidFill>
                <a:schemeClr val="tx1"/>
              </a:solidFill>
            </a:endParaRPr>
          </a:p>
        </p:txBody>
      </p:sp>
      <p:sp>
        <p:nvSpPr>
          <p:cNvPr id="76" name="TextBox 75">
            <a:extLst>
              <a:ext uri="{FF2B5EF4-FFF2-40B4-BE49-F238E27FC236}">
                <a16:creationId xmlns:a16="http://schemas.microsoft.com/office/drawing/2014/main" id="{C2CD024E-4205-6FDF-7245-62BC58FDB335}"/>
              </a:ext>
            </a:extLst>
          </p:cNvPr>
          <p:cNvSpPr txBox="1"/>
          <p:nvPr/>
        </p:nvSpPr>
        <p:spPr>
          <a:xfrm>
            <a:off x="3146562" y="4316125"/>
            <a:ext cx="1149674" cy="307777"/>
          </a:xfrm>
          <a:prstGeom prst="rect">
            <a:avLst/>
          </a:prstGeom>
          <a:noFill/>
        </p:spPr>
        <p:txBody>
          <a:bodyPr wrap="none" rtlCol="0">
            <a:spAutoFit/>
          </a:bodyPr>
          <a:lstStyle/>
          <a:p>
            <a:r>
              <a:rPr lang="en-US" sz="1400" dirty="0">
                <a:gradFill>
                  <a:gsLst>
                    <a:gs pos="0">
                      <a:schemeClr val="tx1"/>
                    </a:gs>
                    <a:gs pos="100000">
                      <a:schemeClr val="tx1"/>
                    </a:gs>
                  </a:gsLst>
                  <a:lin ang="5400000" scaled="1"/>
                </a:gradFill>
              </a:rPr>
              <a:t>Data Center</a:t>
            </a:r>
          </a:p>
        </p:txBody>
      </p:sp>
      <p:pic>
        <p:nvPicPr>
          <p:cNvPr id="77" name="Picture 76">
            <a:extLst>
              <a:ext uri="{FF2B5EF4-FFF2-40B4-BE49-F238E27FC236}">
                <a16:creationId xmlns:a16="http://schemas.microsoft.com/office/drawing/2014/main" id="{53922BF6-6A9B-F055-6A17-D73F5621A10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76203" y="2323798"/>
            <a:ext cx="1379195" cy="793437"/>
          </a:xfrm>
          <a:prstGeom prst="rect">
            <a:avLst/>
          </a:prstGeom>
        </p:spPr>
      </p:pic>
      <p:pic>
        <p:nvPicPr>
          <p:cNvPr id="78" name="Picture 77">
            <a:extLst>
              <a:ext uri="{FF2B5EF4-FFF2-40B4-BE49-F238E27FC236}">
                <a16:creationId xmlns:a16="http://schemas.microsoft.com/office/drawing/2014/main" id="{370F7CF8-8565-6FF0-E018-39101E3EA8F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09778" y="2345426"/>
            <a:ext cx="1379195" cy="793437"/>
          </a:xfrm>
          <a:prstGeom prst="rect">
            <a:avLst/>
          </a:prstGeom>
        </p:spPr>
      </p:pic>
      <p:pic>
        <p:nvPicPr>
          <p:cNvPr id="79" name="Picture 78">
            <a:extLst>
              <a:ext uri="{FF2B5EF4-FFF2-40B4-BE49-F238E27FC236}">
                <a16:creationId xmlns:a16="http://schemas.microsoft.com/office/drawing/2014/main" id="{CEBEA05F-D3E3-8471-8E80-8B89E348FD2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18505" y="3579570"/>
            <a:ext cx="1379195" cy="793437"/>
          </a:xfrm>
          <a:prstGeom prst="rect">
            <a:avLst/>
          </a:prstGeom>
        </p:spPr>
      </p:pic>
      <p:pic>
        <p:nvPicPr>
          <p:cNvPr id="80" name="Picture 79">
            <a:extLst>
              <a:ext uri="{FF2B5EF4-FFF2-40B4-BE49-F238E27FC236}">
                <a16:creationId xmlns:a16="http://schemas.microsoft.com/office/drawing/2014/main" id="{C3305754-B7FE-5CF8-D695-D4AADFC055B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42084" y="3592435"/>
            <a:ext cx="1379195" cy="793437"/>
          </a:xfrm>
          <a:prstGeom prst="rect">
            <a:avLst/>
          </a:prstGeom>
        </p:spPr>
      </p:pic>
      <p:sp>
        <p:nvSpPr>
          <p:cNvPr id="81" name="Content Placeholder 2">
            <a:extLst>
              <a:ext uri="{FF2B5EF4-FFF2-40B4-BE49-F238E27FC236}">
                <a16:creationId xmlns:a16="http://schemas.microsoft.com/office/drawing/2014/main" id="{6122D8B1-D24C-C17C-4681-609919F3F245}"/>
              </a:ext>
            </a:extLst>
          </p:cNvPr>
          <p:cNvSpPr txBox="1">
            <a:spLocks/>
          </p:cNvSpPr>
          <p:nvPr/>
        </p:nvSpPr>
        <p:spPr>
          <a:xfrm>
            <a:off x="6806429" y="3507193"/>
            <a:ext cx="4155017" cy="1956695"/>
          </a:xfrm>
          <a:prstGeom prst="rect">
            <a:avLst/>
          </a:prstGeom>
        </p:spPr>
        <p:txBody>
          <a:bodyPr/>
          <a:lstStyle>
            <a:lvl1pPr marL="342900" indent="-342900" algn="l" defTabSz="457200" rtl="0" eaLnBrk="1" latinLnBrk="0" hangingPunct="1">
              <a:spcBef>
                <a:spcPct val="20000"/>
              </a:spcBef>
              <a:buFont typeface="Arial"/>
              <a:buChar char="•"/>
              <a:defRPr sz="2700" b="0" i="0" kern="1200">
                <a:gradFill>
                  <a:gsLst>
                    <a:gs pos="0">
                      <a:schemeClr val="tx1"/>
                    </a:gs>
                    <a:gs pos="100000">
                      <a:schemeClr val="tx1"/>
                    </a:gs>
                  </a:gsLst>
                  <a:lin ang="5400000" scaled="1"/>
                </a:gradFill>
                <a:latin typeface="+mn-lt"/>
                <a:ea typeface="+mn-ea"/>
                <a:cs typeface="Arial"/>
              </a:defRPr>
            </a:lvl1pPr>
            <a:lvl2pPr marL="742950" indent="-285750" algn="l" defTabSz="457200" rtl="0" eaLnBrk="1" latinLnBrk="0" hangingPunct="1">
              <a:spcBef>
                <a:spcPct val="20000"/>
              </a:spcBef>
              <a:buFont typeface="Arial"/>
              <a:buChar char="–"/>
              <a:defRPr sz="2000" b="0" i="0" kern="1200">
                <a:gradFill>
                  <a:gsLst>
                    <a:gs pos="0">
                      <a:schemeClr val="tx1"/>
                    </a:gs>
                    <a:gs pos="100000">
                      <a:schemeClr val="tx1"/>
                    </a:gs>
                  </a:gsLst>
                  <a:lin ang="5400000" scaled="1"/>
                </a:gradFill>
                <a:latin typeface="+mn-lt"/>
                <a:ea typeface="+mn-ea"/>
                <a:cs typeface="Arial"/>
              </a:defRPr>
            </a:lvl2pPr>
            <a:lvl3pPr marL="1143000" indent="-228600" algn="l" defTabSz="457200" rtl="0" eaLnBrk="1" latinLnBrk="0" hangingPunct="1">
              <a:spcBef>
                <a:spcPct val="20000"/>
              </a:spcBef>
              <a:buFont typeface="Arial"/>
              <a:buChar char="•"/>
              <a:defRPr sz="1800" b="0" i="0" kern="1200">
                <a:gradFill>
                  <a:gsLst>
                    <a:gs pos="0">
                      <a:schemeClr val="tx1"/>
                    </a:gs>
                    <a:gs pos="100000">
                      <a:schemeClr val="tx1"/>
                    </a:gs>
                  </a:gsLst>
                  <a:lin ang="5400000" scaled="1"/>
                </a:gradFill>
                <a:latin typeface="+mn-lt"/>
                <a:ea typeface="+mn-ea"/>
                <a:cs typeface="Arial"/>
              </a:defRPr>
            </a:lvl3pPr>
            <a:lvl4pPr marL="1600200" indent="-228600" algn="l" defTabSz="457200" rtl="0" eaLnBrk="1" latinLnBrk="0" hangingPunct="1">
              <a:spcBef>
                <a:spcPct val="20000"/>
              </a:spcBef>
              <a:buFont typeface="Arial"/>
              <a:buChar char="–"/>
              <a:defRPr sz="1600" b="0" i="0" kern="1200">
                <a:gradFill>
                  <a:gsLst>
                    <a:gs pos="0">
                      <a:schemeClr val="tx1"/>
                    </a:gs>
                    <a:gs pos="100000">
                      <a:schemeClr val="tx1"/>
                    </a:gs>
                  </a:gsLst>
                  <a:lin ang="5400000" scaled="1"/>
                </a:gradFill>
                <a:latin typeface="+mn-lt"/>
                <a:ea typeface="+mn-ea"/>
                <a:cs typeface="Arial"/>
              </a:defRPr>
            </a:lvl4pPr>
            <a:lvl5pPr marL="2057400" indent="-228600" algn="l" defTabSz="457200" rtl="0" eaLnBrk="1" latinLnBrk="0" hangingPunct="1">
              <a:spcBef>
                <a:spcPct val="20000"/>
              </a:spcBef>
              <a:buFont typeface="Arial"/>
              <a:buChar char="»"/>
              <a:defRPr sz="1600" b="0" i="0" kern="1200">
                <a:gradFill>
                  <a:gsLst>
                    <a:gs pos="0">
                      <a:schemeClr val="tx1"/>
                    </a:gs>
                    <a:gs pos="100000">
                      <a:schemeClr val="tx1"/>
                    </a:gs>
                  </a:gsLst>
                  <a:lin ang="5400000" scaled="1"/>
                </a:gra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1 of 28 AZs world-wide</a:t>
            </a:r>
          </a:p>
          <a:p>
            <a:r>
              <a:rPr lang="en-US" sz="1800" dirty="0">
                <a:latin typeface="Arial" panose="020B0604020202020204" pitchFamily="34" charset="0"/>
                <a:cs typeface="Arial" panose="020B0604020202020204" pitchFamily="34" charset="0"/>
              </a:rPr>
              <a:t>All regions have 2 or more AZs</a:t>
            </a:r>
          </a:p>
          <a:p>
            <a:r>
              <a:rPr lang="en-US" sz="1800" dirty="0">
                <a:latin typeface="Arial" panose="020B0604020202020204" pitchFamily="34" charset="0"/>
                <a:cs typeface="Arial" panose="020B0604020202020204" pitchFamily="34" charset="0"/>
              </a:rPr>
              <a:t>Each AZ is 1 or more DC</a:t>
            </a:r>
          </a:p>
          <a:p>
            <a:pPr lvl="1"/>
            <a:r>
              <a:rPr lang="en-US" sz="1800" dirty="0">
                <a:latin typeface="Arial" panose="020B0604020202020204" pitchFamily="34" charset="0"/>
                <a:cs typeface="Arial" panose="020B0604020202020204" pitchFamily="34" charset="0"/>
              </a:rPr>
              <a:t>No data center is in two AZs</a:t>
            </a:r>
          </a:p>
          <a:p>
            <a:pPr lvl="1"/>
            <a:r>
              <a:rPr lang="en-US" sz="1800" dirty="0">
                <a:latin typeface="Arial" panose="020B0604020202020204" pitchFamily="34" charset="0"/>
                <a:cs typeface="Arial" panose="020B0604020202020204" pitchFamily="34" charset="0"/>
              </a:rPr>
              <a:t>Some AZs have as many as 6 DCs</a:t>
            </a:r>
          </a:p>
          <a:p>
            <a:r>
              <a:rPr lang="en-US" sz="1800" dirty="0">
                <a:latin typeface="Arial" panose="020B0604020202020204" pitchFamily="34" charset="0"/>
                <a:cs typeface="Arial" panose="020B0604020202020204" pitchFamily="34" charset="0"/>
              </a:rPr>
              <a:t>DCs in AZ less than ¼ </a:t>
            </a:r>
            <a:r>
              <a:rPr lang="en-US" sz="1800" dirty="0" err="1">
                <a:latin typeface="Arial" panose="020B0604020202020204" pitchFamily="34" charset="0"/>
                <a:cs typeface="Arial" panose="020B0604020202020204" pitchFamily="34" charset="0"/>
              </a:rPr>
              <a:t>ms</a:t>
            </a:r>
            <a:r>
              <a:rPr lang="en-US" sz="1800" dirty="0">
                <a:latin typeface="Arial" panose="020B0604020202020204" pitchFamily="34" charset="0"/>
                <a:cs typeface="Arial" panose="020B0604020202020204" pitchFamily="34" charset="0"/>
              </a:rPr>
              <a:t> apart</a:t>
            </a:r>
          </a:p>
        </p:txBody>
      </p:sp>
    </p:spTree>
    <p:extLst>
      <p:ext uri="{BB962C8B-B14F-4D97-AF65-F5344CB8AC3E}">
        <p14:creationId xmlns:p14="http://schemas.microsoft.com/office/powerpoint/2010/main" val="667405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Virtual Private Cloud (VPC)</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17</a:t>
            </a:fld>
            <a:endParaRPr lang="en-US" altLang="en-US" dirty="0">
              <a:solidFill>
                <a:srgbClr val="161E2D"/>
              </a:solidFill>
              <a:latin typeface="Arial" panose="020B0604020202020204" pitchFamily="34" charset="0"/>
            </a:endParaRPr>
          </a:p>
        </p:txBody>
      </p:sp>
      <p:sp>
        <p:nvSpPr>
          <p:cNvPr id="83" name="Content Placeholder 2">
            <a:extLst>
              <a:ext uri="{FF2B5EF4-FFF2-40B4-BE49-F238E27FC236}">
                <a16:creationId xmlns:a16="http://schemas.microsoft.com/office/drawing/2014/main" id="{4043B9E6-D49E-3837-83B9-6598F42354AE}"/>
              </a:ext>
            </a:extLst>
          </p:cNvPr>
          <p:cNvSpPr>
            <a:spLocks noGrp="1"/>
          </p:cNvSpPr>
          <p:nvPr>
            <p:ph idx="1"/>
          </p:nvPr>
        </p:nvSpPr>
        <p:spPr>
          <a:xfrm>
            <a:off x="735354" y="1381830"/>
            <a:ext cx="5136931" cy="3971041"/>
          </a:xfrm>
        </p:spPr>
        <p:txBody>
          <a:bodyPr>
            <a:normAutofit/>
          </a:bodyPr>
          <a:lstStyle/>
          <a:p>
            <a:r>
              <a:rPr lang="en-US" sz="2200" dirty="0"/>
              <a:t>Logically isolated section of the AWS cloud, virtual network defined by the customer</a:t>
            </a:r>
          </a:p>
          <a:p>
            <a:r>
              <a:rPr lang="en-US" sz="2200" dirty="0"/>
              <a:t>When launching instances and other resources, customers place them in a VPC</a:t>
            </a:r>
          </a:p>
          <a:p>
            <a:r>
              <a:rPr lang="en-US" sz="2200" dirty="0"/>
              <a:t>All new customers have a default VPC</a:t>
            </a:r>
          </a:p>
        </p:txBody>
      </p:sp>
      <p:sp>
        <p:nvSpPr>
          <p:cNvPr id="84" name="TextBox 8">
            <a:extLst>
              <a:ext uri="{FF2B5EF4-FFF2-40B4-BE49-F238E27FC236}">
                <a16:creationId xmlns:a16="http://schemas.microsoft.com/office/drawing/2014/main" id="{6F15BBC0-280B-7920-A218-39AB20B345D7}"/>
              </a:ext>
            </a:extLst>
          </p:cNvPr>
          <p:cNvSpPr txBox="1">
            <a:spLocks noChangeArrowheads="1"/>
          </p:cNvSpPr>
          <p:nvPr/>
        </p:nvSpPr>
        <p:spPr bwMode="auto">
          <a:xfrm>
            <a:off x="9037567" y="2493983"/>
            <a:ext cx="1653208" cy="261610"/>
          </a:xfrm>
          <a:prstGeom prst="rect">
            <a:avLst/>
          </a:prstGeom>
          <a:noFill/>
          <a:ln w="9525">
            <a:noFill/>
            <a:miter lim="800000"/>
            <a:headEnd/>
            <a:tailEnd/>
          </a:ln>
        </p:spPr>
        <p:txBody>
          <a:bodyPr wrap="square">
            <a:spAutoFit/>
          </a:bodyPr>
          <a:lstStyle/>
          <a:p>
            <a:pPr algn="ctr" defTabSz="609585"/>
            <a:r>
              <a:rPr lang="en-US" sz="1100" dirty="0">
                <a:ea typeface="Verdana" pitchFamily="34" charset="0"/>
                <a:cs typeface="Arial"/>
              </a:rPr>
              <a:t>AVAILABILITY ZONE 1</a:t>
            </a:r>
          </a:p>
        </p:txBody>
      </p:sp>
      <p:grpSp>
        <p:nvGrpSpPr>
          <p:cNvPr id="85" name="Group 21">
            <a:extLst>
              <a:ext uri="{FF2B5EF4-FFF2-40B4-BE49-F238E27FC236}">
                <a16:creationId xmlns:a16="http://schemas.microsoft.com/office/drawing/2014/main" id="{28203D5B-BDB2-443A-92DD-BF7CC95A455F}"/>
              </a:ext>
            </a:extLst>
          </p:cNvPr>
          <p:cNvGrpSpPr>
            <a:grpSpLocks/>
          </p:cNvGrpSpPr>
          <p:nvPr/>
        </p:nvGrpSpPr>
        <p:grpSpPr bwMode="auto">
          <a:xfrm>
            <a:off x="6809672" y="1418840"/>
            <a:ext cx="3929450" cy="3609974"/>
            <a:chOff x="545458" y="4783771"/>
            <a:chExt cx="2293787" cy="1733798"/>
          </a:xfrm>
        </p:grpSpPr>
        <p:sp>
          <p:nvSpPr>
            <p:cNvPr id="86" name="Rounded Rectangle 26">
              <a:extLst>
                <a:ext uri="{FF2B5EF4-FFF2-40B4-BE49-F238E27FC236}">
                  <a16:creationId xmlns:a16="http://schemas.microsoft.com/office/drawing/2014/main" id="{85CB469F-4E5F-3D49-BA81-7190B12FA564}"/>
                </a:ext>
              </a:extLst>
            </p:cNvPr>
            <p:cNvSpPr/>
            <p:nvPr/>
          </p:nvSpPr>
          <p:spPr>
            <a:xfrm>
              <a:off x="545458" y="4783771"/>
              <a:ext cx="2293787" cy="1733798"/>
            </a:xfrm>
            <a:prstGeom prst="roundRect">
              <a:avLst>
                <a:gd name="adj" fmla="val 9818"/>
              </a:avLst>
            </a:prstGeom>
            <a:noFill/>
            <a:ln w="317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272727"/>
                </a:solidFill>
                <a:cs typeface="Arial"/>
              </a:endParaRPr>
            </a:p>
          </p:txBody>
        </p:sp>
        <p:sp>
          <p:nvSpPr>
            <p:cNvPr id="87" name="Rounded Rectangle 27">
              <a:extLst>
                <a:ext uri="{FF2B5EF4-FFF2-40B4-BE49-F238E27FC236}">
                  <a16:creationId xmlns:a16="http://schemas.microsoft.com/office/drawing/2014/main" id="{66735E5E-CE6A-F2FE-694F-9316200D057E}"/>
                </a:ext>
              </a:extLst>
            </p:cNvPr>
            <p:cNvSpPr/>
            <p:nvPr/>
          </p:nvSpPr>
          <p:spPr>
            <a:xfrm>
              <a:off x="545458" y="4783771"/>
              <a:ext cx="2293787" cy="1733798"/>
            </a:xfrm>
            <a:prstGeom prst="roundRect">
              <a:avLst>
                <a:gd name="adj" fmla="val 9818"/>
              </a:avLst>
            </a:prstGeom>
            <a:noFill/>
            <a:ln w="38100">
              <a:solidFill>
                <a:srgbClr val="0070C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272727"/>
                </a:solidFill>
                <a:cs typeface="Arial"/>
              </a:endParaRPr>
            </a:p>
          </p:txBody>
        </p:sp>
      </p:grpSp>
      <p:sp>
        <p:nvSpPr>
          <p:cNvPr id="88" name="TextBox 8">
            <a:extLst>
              <a:ext uri="{FF2B5EF4-FFF2-40B4-BE49-F238E27FC236}">
                <a16:creationId xmlns:a16="http://schemas.microsoft.com/office/drawing/2014/main" id="{38FF06A1-3ED7-ABBF-4E51-5A2229577A41}"/>
              </a:ext>
            </a:extLst>
          </p:cNvPr>
          <p:cNvSpPr txBox="1">
            <a:spLocks noChangeArrowheads="1"/>
          </p:cNvSpPr>
          <p:nvPr/>
        </p:nvSpPr>
        <p:spPr bwMode="auto">
          <a:xfrm>
            <a:off x="9458027" y="1583728"/>
            <a:ext cx="1196239" cy="400110"/>
          </a:xfrm>
          <a:prstGeom prst="rect">
            <a:avLst/>
          </a:prstGeom>
          <a:noFill/>
          <a:ln w="9525">
            <a:noFill/>
            <a:miter lim="800000"/>
            <a:headEnd/>
            <a:tailEnd/>
          </a:ln>
        </p:spPr>
        <p:txBody>
          <a:bodyPr wrap="square">
            <a:spAutoFit/>
          </a:bodyPr>
          <a:lstStyle/>
          <a:p>
            <a:pPr algn="ctr" defTabSz="609585"/>
            <a:r>
              <a:rPr lang="en-US" sz="2000" b="1" dirty="0">
                <a:ea typeface="Verdana" pitchFamily="34" charset="0"/>
                <a:cs typeface="Arial"/>
              </a:rPr>
              <a:t>REGION</a:t>
            </a:r>
          </a:p>
        </p:txBody>
      </p:sp>
      <p:cxnSp>
        <p:nvCxnSpPr>
          <p:cNvPr id="89" name="Straight Connector 88">
            <a:extLst>
              <a:ext uri="{FF2B5EF4-FFF2-40B4-BE49-F238E27FC236}">
                <a16:creationId xmlns:a16="http://schemas.microsoft.com/office/drawing/2014/main" id="{C3A6887F-183E-B2AE-5A67-E81D16321DA0}"/>
              </a:ext>
            </a:extLst>
          </p:cNvPr>
          <p:cNvCxnSpPr/>
          <p:nvPr/>
        </p:nvCxnSpPr>
        <p:spPr>
          <a:xfrm>
            <a:off x="6809672" y="2755593"/>
            <a:ext cx="3915052" cy="0"/>
          </a:xfrm>
          <a:prstGeom prst="line">
            <a:avLst/>
          </a:prstGeom>
          <a:ln w="19050">
            <a:solidFill>
              <a:srgbClr val="0070C0"/>
            </a:solidFill>
            <a:prstDash val="sysDot"/>
          </a:ln>
        </p:spPr>
        <p:style>
          <a:lnRef idx="2">
            <a:schemeClr val="accent1"/>
          </a:lnRef>
          <a:fillRef idx="0">
            <a:schemeClr val="accent1"/>
          </a:fillRef>
          <a:effectRef idx="1">
            <a:schemeClr val="accent1"/>
          </a:effectRef>
          <a:fontRef idx="minor">
            <a:schemeClr val="tx1"/>
          </a:fontRef>
        </p:style>
      </p:cxnSp>
      <p:sp>
        <p:nvSpPr>
          <p:cNvPr id="90" name="TextBox 8">
            <a:extLst>
              <a:ext uri="{FF2B5EF4-FFF2-40B4-BE49-F238E27FC236}">
                <a16:creationId xmlns:a16="http://schemas.microsoft.com/office/drawing/2014/main" id="{78B7E91B-4815-B13D-61C0-34578866279E}"/>
              </a:ext>
            </a:extLst>
          </p:cNvPr>
          <p:cNvSpPr txBox="1">
            <a:spLocks noChangeArrowheads="1"/>
          </p:cNvSpPr>
          <p:nvPr/>
        </p:nvSpPr>
        <p:spPr bwMode="auto">
          <a:xfrm>
            <a:off x="9037567" y="3565727"/>
            <a:ext cx="1653208" cy="261610"/>
          </a:xfrm>
          <a:prstGeom prst="rect">
            <a:avLst/>
          </a:prstGeom>
          <a:noFill/>
          <a:ln w="9525">
            <a:noFill/>
            <a:miter lim="800000"/>
            <a:headEnd/>
            <a:tailEnd/>
          </a:ln>
        </p:spPr>
        <p:txBody>
          <a:bodyPr wrap="square">
            <a:spAutoFit/>
          </a:bodyPr>
          <a:lstStyle/>
          <a:p>
            <a:pPr algn="ctr" defTabSz="609585"/>
            <a:r>
              <a:rPr lang="en-US" sz="1100" dirty="0">
                <a:ea typeface="Verdana" pitchFamily="34" charset="0"/>
                <a:cs typeface="Arial"/>
              </a:rPr>
              <a:t>AVAILABILITY ZONE 2</a:t>
            </a:r>
          </a:p>
        </p:txBody>
      </p:sp>
      <p:cxnSp>
        <p:nvCxnSpPr>
          <p:cNvPr id="91" name="Straight Connector 90">
            <a:extLst>
              <a:ext uri="{FF2B5EF4-FFF2-40B4-BE49-F238E27FC236}">
                <a16:creationId xmlns:a16="http://schemas.microsoft.com/office/drawing/2014/main" id="{D3637797-E893-D96D-07A1-B2737591FED0}"/>
              </a:ext>
            </a:extLst>
          </p:cNvPr>
          <p:cNvCxnSpPr/>
          <p:nvPr/>
        </p:nvCxnSpPr>
        <p:spPr>
          <a:xfrm>
            <a:off x="6830243" y="3838031"/>
            <a:ext cx="3915052" cy="0"/>
          </a:xfrm>
          <a:prstGeom prst="line">
            <a:avLst/>
          </a:prstGeom>
          <a:ln w="19050">
            <a:solidFill>
              <a:srgbClr val="0070C0"/>
            </a:solidFill>
            <a:prstDash val="sysDot"/>
          </a:ln>
        </p:spPr>
        <p:style>
          <a:lnRef idx="2">
            <a:schemeClr val="accent1"/>
          </a:lnRef>
          <a:fillRef idx="0">
            <a:schemeClr val="accent1"/>
          </a:fillRef>
          <a:effectRef idx="1">
            <a:schemeClr val="accent1"/>
          </a:effectRef>
          <a:fontRef idx="minor">
            <a:schemeClr val="tx1"/>
          </a:fontRef>
        </p:style>
      </p:cxnSp>
      <p:sp>
        <p:nvSpPr>
          <p:cNvPr id="92" name="TextBox 8">
            <a:extLst>
              <a:ext uri="{FF2B5EF4-FFF2-40B4-BE49-F238E27FC236}">
                <a16:creationId xmlns:a16="http://schemas.microsoft.com/office/drawing/2014/main" id="{649C0FA7-08F3-53F1-2FAB-E53FFCB26BA0}"/>
              </a:ext>
            </a:extLst>
          </p:cNvPr>
          <p:cNvSpPr txBox="1">
            <a:spLocks noChangeArrowheads="1"/>
          </p:cNvSpPr>
          <p:nvPr/>
        </p:nvSpPr>
        <p:spPr bwMode="auto">
          <a:xfrm>
            <a:off x="9039745" y="4738757"/>
            <a:ext cx="1653208" cy="261610"/>
          </a:xfrm>
          <a:prstGeom prst="rect">
            <a:avLst/>
          </a:prstGeom>
          <a:noFill/>
          <a:ln w="9525">
            <a:noFill/>
            <a:miter lim="800000"/>
            <a:headEnd/>
            <a:tailEnd/>
          </a:ln>
        </p:spPr>
        <p:txBody>
          <a:bodyPr wrap="square">
            <a:spAutoFit/>
          </a:bodyPr>
          <a:lstStyle/>
          <a:p>
            <a:pPr algn="ctr" defTabSz="609585"/>
            <a:r>
              <a:rPr lang="en-US" sz="1100" dirty="0">
                <a:ea typeface="Verdana" pitchFamily="34" charset="0"/>
                <a:cs typeface="Arial"/>
              </a:rPr>
              <a:t>AVAILABILITY ZONE 3</a:t>
            </a:r>
          </a:p>
        </p:txBody>
      </p:sp>
      <p:grpSp>
        <p:nvGrpSpPr>
          <p:cNvPr id="93" name="Group 21">
            <a:extLst>
              <a:ext uri="{FF2B5EF4-FFF2-40B4-BE49-F238E27FC236}">
                <a16:creationId xmlns:a16="http://schemas.microsoft.com/office/drawing/2014/main" id="{69B2E1F2-38B2-8F11-A668-966D5B9FC190}"/>
              </a:ext>
            </a:extLst>
          </p:cNvPr>
          <p:cNvGrpSpPr>
            <a:grpSpLocks/>
          </p:cNvGrpSpPr>
          <p:nvPr/>
        </p:nvGrpSpPr>
        <p:grpSpPr bwMode="auto">
          <a:xfrm>
            <a:off x="7031693" y="1618668"/>
            <a:ext cx="1833236" cy="3219298"/>
            <a:chOff x="545458" y="4783771"/>
            <a:chExt cx="2293787" cy="1733798"/>
          </a:xfrm>
        </p:grpSpPr>
        <p:sp>
          <p:nvSpPr>
            <p:cNvPr id="94" name="Rounded Rectangle 35">
              <a:extLst>
                <a:ext uri="{FF2B5EF4-FFF2-40B4-BE49-F238E27FC236}">
                  <a16:creationId xmlns:a16="http://schemas.microsoft.com/office/drawing/2014/main" id="{A3587F63-5D01-F0DA-E76E-9452A1E26700}"/>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272727"/>
                </a:solidFill>
                <a:cs typeface="Arial"/>
              </a:endParaRPr>
            </a:p>
          </p:txBody>
        </p:sp>
        <p:sp>
          <p:nvSpPr>
            <p:cNvPr id="95" name="Rounded Rectangle 36">
              <a:extLst>
                <a:ext uri="{FF2B5EF4-FFF2-40B4-BE49-F238E27FC236}">
                  <a16:creationId xmlns:a16="http://schemas.microsoft.com/office/drawing/2014/main" id="{6CA56BB9-E279-A7BB-6684-1B799B28B34D}"/>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srgbClr val="272727"/>
                </a:solidFill>
                <a:cs typeface="Arial"/>
              </a:endParaRPr>
            </a:p>
          </p:txBody>
        </p:sp>
      </p:grpSp>
      <p:pic>
        <p:nvPicPr>
          <p:cNvPr id="96" name="Picture 95">
            <a:extLst>
              <a:ext uri="{FF2B5EF4-FFF2-40B4-BE49-F238E27FC236}">
                <a16:creationId xmlns:a16="http://schemas.microsoft.com/office/drawing/2014/main" id="{4A3352FC-A364-15B4-D3D9-65D0BDABF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188" y="1484492"/>
            <a:ext cx="386579" cy="386579"/>
          </a:xfrm>
          <a:prstGeom prst="rect">
            <a:avLst/>
          </a:prstGeom>
        </p:spPr>
      </p:pic>
      <p:sp>
        <p:nvSpPr>
          <p:cNvPr id="97" name="TextBox 8">
            <a:extLst>
              <a:ext uri="{FF2B5EF4-FFF2-40B4-BE49-F238E27FC236}">
                <a16:creationId xmlns:a16="http://schemas.microsoft.com/office/drawing/2014/main" id="{082862CB-E4A3-0143-72DE-397E9D2ED8B5}"/>
              </a:ext>
            </a:extLst>
          </p:cNvPr>
          <p:cNvSpPr txBox="1">
            <a:spLocks noChangeArrowheads="1"/>
          </p:cNvSpPr>
          <p:nvPr/>
        </p:nvSpPr>
        <p:spPr bwMode="auto">
          <a:xfrm>
            <a:off x="6677704" y="1606809"/>
            <a:ext cx="1653208" cy="461665"/>
          </a:xfrm>
          <a:prstGeom prst="rect">
            <a:avLst/>
          </a:prstGeom>
          <a:noFill/>
          <a:ln w="9525">
            <a:noFill/>
            <a:miter lim="800000"/>
            <a:headEnd/>
            <a:tailEnd/>
          </a:ln>
        </p:spPr>
        <p:txBody>
          <a:bodyPr wrap="square">
            <a:spAutoFit/>
          </a:bodyPr>
          <a:lstStyle/>
          <a:p>
            <a:pPr algn="ctr" defTabSz="609585"/>
            <a:r>
              <a:rPr lang="en-US" sz="2400" b="1" dirty="0">
                <a:ea typeface="Verdana" pitchFamily="34" charset="0"/>
                <a:cs typeface="Arial"/>
              </a:rPr>
              <a:t>VPC</a:t>
            </a:r>
          </a:p>
        </p:txBody>
      </p:sp>
      <p:sp>
        <p:nvSpPr>
          <p:cNvPr id="98" name="Freeform 18">
            <a:extLst>
              <a:ext uri="{FF2B5EF4-FFF2-40B4-BE49-F238E27FC236}">
                <a16:creationId xmlns:a16="http://schemas.microsoft.com/office/drawing/2014/main" id="{3DC64C1F-CCFC-D383-E054-F25BC2EA81CB}"/>
              </a:ext>
            </a:extLst>
          </p:cNvPr>
          <p:cNvSpPr>
            <a:spLocks/>
          </p:cNvSpPr>
          <p:nvPr/>
        </p:nvSpPr>
        <p:spPr bwMode="auto">
          <a:xfrm>
            <a:off x="7814198" y="3920970"/>
            <a:ext cx="522151" cy="507512"/>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25400">
            <a:solidFill>
              <a:srgbClr val="414042"/>
            </a:solidFill>
            <a:round/>
            <a:headEnd/>
            <a:tailEnd/>
          </a:ln>
        </p:spPr>
        <p:txBody>
          <a:bodyPr vert="horz" wrap="square" lIns="121920" tIns="60960" rIns="121920" bIns="60960" numCol="1" anchor="ctr" anchorCtr="0" compatLnSpc="1">
            <a:prstTxWarp prst="textNoShape">
              <a:avLst/>
            </a:prstTxWarp>
          </a:bodyPr>
          <a:lstStyle/>
          <a:p>
            <a:pPr algn="ctr" defTabSz="609585"/>
            <a:r>
              <a:rPr lang="en-US" sz="1100" b="1" dirty="0">
                <a:cs typeface="Arial"/>
              </a:rPr>
              <a:t>EC2</a:t>
            </a:r>
          </a:p>
        </p:txBody>
      </p:sp>
      <p:sp>
        <p:nvSpPr>
          <p:cNvPr id="99" name="Freeform 18">
            <a:extLst>
              <a:ext uri="{FF2B5EF4-FFF2-40B4-BE49-F238E27FC236}">
                <a16:creationId xmlns:a16="http://schemas.microsoft.com/office/drawing/2014/main" id="{FE43B8DE-F877-0F07-B571-8D53DAF0FA3E}"/>
              </a:ext>
            </a:extLst>
          </p:cNvPr>
          <p:cNvSpPr>
            <a:spLocks/>
          </p:cNvSpPr>
          <p:nvPr/>
        </p:nvSpPr>
        <p:spPr bwMode="auto">
          <a:xfrm>
            <a:off x="7670676" y="4073370"/>
            <a:ext cx="522151" cy="507512"/>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25400">
            <a:solidFill>
              <a:srgbClr val="414042"/>
            </a:solidFill>
            <a:round/>
            <a:headEnd/>
            <a:tailEnd/>
          </a:ln>
        </p:spPr>
        <p:txBody>
          <a:bodyPr vert="horz" wrap="square" lIns="121920" tIns="60960" rIns="121920" bIns="60960" numCol="1" anchor="ctr" anchorCtr="0" compatLnSpc="1">
            <a:prstTxWarp prst="textNoShape">
              <a:avLst/>
            </a:prstTxWarp>
          </a:bodyPr>
          <a:lstStyle/>
          <a:p>
            <a:pPr algn="ctr" defTabSz="609585"/>
            <a:r>
              <a:rPr lang="en-US" sz="1100" b="1" dirty="0">
                <a:cs typeface="Arial"/>
              </a:rPr>
              <a:t>EC2</a:t>
            </a:r>
          </a:p>
        </p:txBody>
      </p:sp>
      <p:sp>
        <p:nvSpPr>
          <p:cNvPr id="100" name="Freeform 18">
            <a:extLst>
              <a:ext uri="{FF2B5EF4-FFF2-40B4-BE49-F238E27FC236}">
                <a16:creationId xmlns:a16="http://schemas.microsoft.com/office/drawing/2014/main" id="{967CD1F2-B9A0-0E16-8337-4819DC0B752A}"/>
              </a:ext>
            </a:extLst>
          </p:cNvPr>
          <p:cNvSpPr>
            <a:spLocks/>
          </p:cNvSpPr>
          <p:nvPr/>
        </p:nvSpPr>
        <p:spPr bwMode="auto">
          <a:xfrm>
            <a:off x="7537359" y="4225770"/>
            <a:ext cx="522151" cy="507512"/>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25400">
            <a:solidFill>
              <a:srgbClr val="414042"/>
            </a:solidFill>
            <a:round/>
            <a:headEnd/>
            <a:tailEnd/>
          </a:ln>
        </p:spPr>
        <p:txBody>
          <a:bodyPr vert="horz" wrap="square" lIns="121920" tIns="60960" rIns="121920" bIns="60960" numCol="1" anchor="ctr" anchorCtr="0" compatLnSpc="1">
            <a:prstTxWarp prst="textNoShape">
              <a:avLst/>
            </a:prstTxWarp>
          </a:bodyPr>
          <a:lstStyle/>
          <a:p>
            <a:pPr algn="ctr" defTabSz="609585"/>
            <a:r>
              <a:rPr lang="en-US" sz="1100" b="1" dirty="0">
                <a:cs typeface="Arial"/>
              </a:rPr>
              <a:t>EC2</a:t>
            </a:r>
          </a:p>
        </p:txBody>
      </p:sp>
      <p:sp>
        <p:nvSpPr>
          <p:cNvPr id="101" name="Freeform 18">
            <a:extLst>
              <a:ext uri="{FF2B5EF4-FFF2-40B4-BE49-F238E27FC236}">
                <a16:creationId xmlns:a16="http://schemas.microsoft.com/office/drawing/2014/main" id="{632FD8EA-D59D-6BA3-39A4-EF89C12AEF49}"/>
              </a:ext>
            </a:extLst>
          </p:cNvPr>
          <p:cNvSpPr>
            <a:spLocks/>
          </p:cNvSpPr>
          <p:nvPr/>
        </p:nvSpPr>
        <p:spPr bwMode="auto">
          <a:xfrm>
            <a:off x="7670676" y="2068474"/>
            <a:ext cx="522151" cy="507512"/>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25400">
            <a:solidFill>
              <a:srgbClr val="414042"/>
            </a:solidFill>
            <a:round/>
            <a:headEnd/>
            <a:tailEnd/>
          </a:ln>
        </p:spPr>
        <p:txBody>
          <a:bodyPr vert="horz" wrap="square" lIns="121920" tIns="60960" rIns="121920" bIns="60960" numCol="1" anchor="ctr" anchorCtr="0" compatLnSpc="1">
            <a:prstTxWarp prst="textNoShape">
              <a:avLst/>
            </a:prstTxWarp>
          </a:bodyPr>
          <a:lstStyle/>
          <a:p>
            <a:pPr algn="ctr" defTabSz="609585"/>
            <a:r>
              <a:rPr lang="en-US" sz="1100" b="1" dirty="0">
                <a:cs typeface="Arial"/>
              </a:rPr>
              <a:t>EC2</a:t>
            </a:r>
          </a:p>
        </p:txBody>
      </p:sp>
      <p:pic>
        <p:nvPicPr>
          <p:cNvPr id="102" name="Picture 2">
            <a:extLst>
              <a:ext uri="{FF2B5EF4-FFF2-40B4-BE49-F238E27FC236}">
                <a16:creationId xmlns:a16="http://schemas.microsoft.com/office/drawing/2014/main" id="{129871FE-7779-9283-0D8C-5EA60B049D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2787" y="5515913"/>
            <a:ext cx="1762957" cy="4330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175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1000"/>
                                        <p:tgtEl>
                                          <p:spTgt spid="93"/>
                                        </p:tgtEl>
                                      </p:cBhvr>
                                    </p:animEffect>
                                  </p:childTnLst>
                                </p:cTn>
                              </p:par>
                              <p:par>
                                <p:cTn id="8" presetID="10" presetClass="entr" presetSubtype="0" fill="hold" nodeType="withEffect">
                                  <p:stCondLst>
                                    <p:cond delay="100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1000"/>
                                        <p:tgtEl>
                                          <p:spTgt spid="96"/>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00"/>
                                        </p:tgtEl>
                                        <p:attrNameLst>
                                          <p:attrName>style.visibility</p:attrName>
                                        </p:attrNameLst>
                                      </p:cBhvr>
                                      <p:to>
                                        <p:strVal val="visible"/>
                                      </p:to>
                                    </p:set>
                                    <p:animEffect transition="in" filter="fade">
                                      <p:cBhvr>
                                        <p:cTn id="16" dur="500"/>
                                        <p:tgtEl>
                                          <p:spTgt spid="100"/>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500"/>
                                        <p:tgtEl>
                                          <p:spTgt spid="99"/>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1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animBg="1"/>
      <p:bldP spid="99" grpId="0" animBg="1"/>
      <p:bldP spid="100" grpId="0" animBg="1"/>
      <p:bldP spid="10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Virtual Private Cloud (VPC) contd.</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18</a:t>
            </a:fld>
            <a:endParaRPr lang="en-US" altLang="en-US" dirty="0">
              <a:solidFill>
                <a:srgbClr val="161E2D"/>
              </a:solidFill>
              <a:latin typeface="Arial" panose="020B0604020202020204" pitchFamily="34" charset="0"/>
            </a:endParaRPr>
          </a:p>
        </p:txBody>
      </p:sp>
      <p:sp>
        <p:nvSpPr>
          <p:cNvPr id="83" name="Content Placeholder 2">
            <a:extLst>
              <a:ext uri="{FF2B5EF4-FFF2-40B4-BE49-F238E27FC236}">
                <a16:creationId xmlns:a16="http://schemas.microsoft.com/office/drawing/2014/main" id="{4043B9E6-D49E-3837-83B9-6598F42354AE}"/>
              </a:ext>
            </a:extLst>
          </p:cNvPr>
          <p:cNvSpPr>
            <a:spLocks noGrp="1"/>
          </p:cNvSpPr>
          <p:nvPr>
            <p:ph idx="1"/>
          </p:nvPr>
        </p:nvSpPr>
        <p:spPr>
          <a:xfrm>
            <a:off x="423941" y="1124378"/>
            <a:ext cx="6047186" cy="3971041"/>
          </a:xfrm>
        </p:spPr>
        <p:txBody>
          <a:bodyPr>
            <a:normAutofit/>
          </a:bodyPr>
          <a:lstStyle/>
          <a:p>
            <a:pPr marL="342900" indent="-342900">
              <a:buFont typeface="Arial" panose="020B0604020202020204" pitchFamily="34" charset="0"/>
              <a:buChar char="•"/>
            </a:pPr>
            <a:r>
              <a:rPr lang="en-US" sz="1500" dirty="0"/>
              <a:t>A virtual private cloud (VPC) is a hybrid model of cloud computing in which a private cloud solution is provided within a public cloud provider’s infrastructure.</a:t>
            </a:r>
          </a:p>
          <a:p>
            <a:pPr marL="800100" lvl="1" indent="-342900">
              <a:buFont typeface="Arial" panose="020B0604020202020204" pitchFamily="34" charset="0"/>
              <a:buChar char="•"/>
            </a:pPr>
            <a:r>
              <a:rPr lang="en-US" sz="1500" dirty="0"/>
              <a:t>Private cloud: Amazon VPC, private cloud provider: Amazon web service. </a:t>
            </a:r>
          </a:p>
          <a:p>
            <a:r>
              <a:rPr lang="en-US" sz="1500" dirty="0"/>
              <a:t>• The Various aspects of a VPC are under your control:</a:t>
            </a:r>
          </a:p>
          <a:p>
            <a:pPr marL="800100" lvl="1" indent="-342900">
              <a:buFont typeface="Arial" panose="020B0604020202020204" pitchFamily="34" charset="0"/>
              <a:buChar char="•"/>
            </a:pPr>
            <a:r>
              <a:rPr lang="en-US" sz="1500" dirty="0"/>
              <a:t>IP address range, by choosing a CIDR blocks. </a:t>
            </a:r>
          </a:p>
          <a:p>
            <a:pPr marL="800100" lvl="1" indent="-342900">
              <a:buFont typeface="Arial" panose="020B0604020202020204" pitchFamily="34" charset="0"/>
              <a:buChar char="•"/>
            </a:pPr>
            <a:r>
              <a:rPr lang="en-US" sz="1500" dirty="0"/>
              <a:t>Your own subnets. </a:t>
            </a:r>
          </a:p>
          <a:p>
            <a:pPr marL="800100" lvl="1" indent="-342900">
              <a:buFont typeface="Arial" panose="020B0604020202020204" pitchFamily="34" charset="0"/>
              <a:buChar char="•"/>
            </a:pPr>
            <a:r>
              <a:rPr lang="en-US" sz="1500" dirty="0"/>
              <a:t>Configuring your own route tables</a:t>
            </a:r>
          </a:p>
          <a:p>
            <a:pPr marL="800100" lvl="1" indent="-342900">
              <a:buFont typeface="Arial" panose="020B0604020202020204" pitchFamily="34" charset="0"/>
              <a:buChar char="•"/>
            </a:pPr>
            <a:r>
              <a:rPr lang="en-US" sz="1500" dirty="0"/>
              <a:t>Network gateways</a:t>
            </a:r>
          </a:p>
          <a:p>
            <a:pPr marL="800100" lvl="1" indent="-342900">
              <a:buFont typeface="Arial" panose="020B0604020202020204" pitchFamily="34" charset="0"/>
              <a:buChar char="•"/>
            </a:pPr>
            <a:r>
              <a:rPr lang="en-US" sz="1500" dirty="0"/>
              <a:t>Security settings</a:t>
            </a:r>
          </a:p>
          <a:p>
            <a:pPr marL="342900" indent="-342900">
              <a:buFont typeface="Arial" panose="020B0604020202020204" pitchFamily="34" charset="0"/>
              <a:buChar char="•"/>
            </a:pPr>
            <a:r>
              <a:rPr lang="en-US" sz="1500" dirty="0"/>
              <a:t>EC2-classic and EC2– VPC: Versions of </a:t>
            </a:r>
            <a:r>
              <a:rPr lang="en-US" sz="1500" dirty="0" err="1"/>
              <a:t>Vpc</a:t>
            </a:r>
            <a:r>
              <a:rPr lang="en-US" sz="1500" dirty="0"/>
              <a:t>.</a:t>
            </a:r>
          </a:p>
          <a:p>
            <a:pPr marL="342900" indent="-342900">
              <a:buFont typeface="Arial" panose="020B0604020202020204" pitchFamily="34" charset="0"/>
              <a:buChar char="•"/>
            </a:pPr>
            <a:r>
              <a:rPr lang="en-US" sz="1500" dirty="0"/>
              <a:t>The assigned CIDR block of the VPC will be 172.31.0.0/16.</a:t>
            </a:r>
          </a:p>
        </p:txBody>
      </p:sp>
      <p:pic>
        <p:nvPicPr>
          <p:cNvPr id="3" name="Picture 2">
            <a:extLst>
              <a:ext uri="{FF2B5EF4-FFF2-40B4-BE49-F238E27FC236}">
                <a16:creationId xmlns:a16="http://schemas.microsoft.com/office/drawing/2014/main" id="{4A9B52D9-BB58-1316-1822-DABCFD7AEAB7}"/>
              </a:ext>
            </a:extLst>
          </p:cNvPr>
          <p:cNvPicPr>
            <a:picLocks noChangeAspect="1"/>
          </p:cNvPicPr>
          <p:nvPr/>
        </p:nvPicPr>
        <p:blipFill>
          <a:blip r:embed="rId3"/>
          <a:stretch>
            <a:fillRect/>
          </a:stretch>
        </p:blipFill>
        <p:spPr>
          <a:xfrm>
            <a:off x="6224091" y="746534"/>
            <a:ext cx="5763618" cy="5364932"/>
          </a:xfrm>
          <a:prstGeom prst="rect">
            <a:avLst/>
          </a:prstGeom>
        </p:spPr>
      </p:pic>
    </p:spTree>
    <p:extLst>
      <p:ext uri="{BB962C8B-B14F-4D97-AF65-F5344CB8AC3E}">
        <p14:creationId xmlns:p14="http://schemas.microsoft.com/office/powerpoint/2010/main" val="3103809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Security Groups</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19</a:t>
            </a:fld>
            <a:endParaRPr lang="en-US" altLang="en-US" dirty="0">
              <a:solidFill>
                <a:srgbClr val="161E2D"/>
              </a:solidFill>
              <a:latin typeface="Arial" panose="020B0604020202020204" pitchFamily="34" charset="0"/>
            </a:endParaRPr>
          </a:p>
        </p:txBody>
      </p:sp>
      <p:sp>
        <p:nvSpPr>
          <p:cNvPr id="83" name="Content Placeholder 2">
            <a:extLst>
              <a:ext uri="{FF2B5EF4-FFF2-40B4-BE49-F238E27FC236}">
                <a16:creationId xmlns:a16="http://schemas.microsoft.com/office/drawing/2014/main" id="{4043B9E6-D49E-3837-83B9-6598F42354AE}"/>
              </a:ext>
            </a:extLst>
          </p:cNvPr>
          <p:cNvSpPr>
            <a:spLocks noGrp="1"/>
          </p:cNvSpPr>
          <p:nvPr>
            <p:ph idx="1"/>
          </p:nvPr>
        </p:nvSpPr>
        <p:spPr>
          <a:xfrm>
            <a:off x="423941" y="1124378"/>
            <a:ext cx="4787251" cy="3971041"/>
          </a:xfrm>
        </p:spPr>
        <p:txBody>
          <a:bodyPr>
            <a:normAutofit/>
          </a:bodyPr>
          <a:lstStyle/>
          <a:p>
            <a:pPr marL="285750" indent="-285750">
              <a:buFont typeface="Arial" panose="020B0604020202020204" pitchFamily="34" charset="0"/>
              <a:buChar char="•"/>
            </a:pPr>
            <a:r>
              <a:rPr lang="en-US" sz="1600" dirty="0"/>
              <a:t>A security group is a virtual stateful firewall that controls inbound and outbound network traffic to AWS resources and Amazon EC2 instances. </a:t>
            </a:r>
          </a:p>
          <a:p>
            <a:pPr marL="285750" indent="-285750">
              <a:buFont typeface="Arial" panose="020B0604020202020204" pitchFamily="34" charset="0"/>
              <a:buChar char="•"/>
            </a:pPr>
            <a:r>
              <a:rPr lang="en-US" sz="1600" dirty="0"/>
              <a:t>All Amazon EC2 instances must be launched into a security group. </a:t>
            </a:r>
          </a:p>
          <a:p>
            <a:pPr marL="742950" lvl="1" indent="-285750">
              <a:buFont typeface="Arial" panose="020B0604020202020204" pitchFamily="34" charset="0"/>
              <a:buChar char="•"/>
            </a:pPr>
            <a:r>
              <a:rPr lang="en-US" sz="1600" dirty="0"/>
              <a:t>If not specified then they are configured with default security group. </a:t>
            </a:r>
          </a:p>
          <a:p>
            <a:pPr marL="285750" indent="-285750">
              <a:buFont typeface="Arial" panose="020B0604020202020204" pitchFamily="34" charset="0"/>
              <a:buChar char="•"/>
            </a:pPr>
            <a:r>
              <a:rPr lang="en-US" sz="1600" dirty="0"/>
              <a:t>The default security group allows communication between all resources within the security group</a:t>
            </a:r>
          </a:p>
          <a:p>
            <a:pPr marL="742950" lvl="1" indent="-285750">
              <a:buFont typeface="Arial" panose="020B0604020202020204" pitchFamily="34" charset="0"/>
              <a:buChar char="•"/>
            </a:pPr>
            <a:r>
              <a:rPr lang="en-US" sz="1600" dirty="0"/>
              <a:t>allows all outbound traffic, and denies all other traffic.</a:t>
            </a:r>
          </a:p>
          <a:p>
            <a:pPr marL="285750" indent="-285750">
              <a:buFont typeface="Arial" panose="020B0604020202020204" pitchFamily="34" charset="0"/>
              <a:buChar char="•"/>
            </a:pPr>
            <a:r>
              <a:rPr lang="en-US" sz="1600" dirty="0"/>
              <a:t>We can change the security group rules but cannot delete it</a:t>
            </a:r>
          </a:p>
        </p:txBody>
      </p:sp>
      <p:pic>
        <p:nvPicPr>
          <p:cNvPr id="6" name="Picture 5">
            <a:extLst>
              <a:ext uri="{FF2B5EF4-FFF2-40B4-BE49-F238E27FC236}">
                <a16:creationId xmlns:a16="http://schemas.microsoft.com/office/drawing/2014/main" id="{12D2E9EB-B452-A48A-119A-5EAD9AF4ECB3}"/>
              </a:ext>
            </a:extLst>
          </p:cNvPr>
          <p:cNvPicPr>
            <a:picLocks noChangeAspect="1"/>
          </p:cNvPicPr>
          <p:nvPr/>
        </p:nvPicPr>
        <p:blipFill>
          <a:blip r:embed="rId3"/>
          <a:stretch>
            <a:fillRect/>
          </a:stretch>
        </p:blipFill>
        <p:spPr>
          <a:xfrm>
            <a:off x="5452322" y="1009650"/>
            <a:ext cx="6010275" cy="3933825"/>
          </a:xfrm>
          <a:prstGeom prst="rect">
            <a:avLst/>
          </a:prstGeom>
        </p:spPr>
      </p:pic>
      <p:sp>
        <p:nvSpPr>
          <p:cNvPr id="15" name="TextBox 14">
            <a:extLst>
              <a:ext uri="{FF2B5EF4-FFF2-40B4-BE49-F238E27FC236}">
                <a16:creationId xmlns:a16="http://schemas.microsoft.com/office/drawing/2014/main" id="{622DFCFF-54C2-F247-8341-F8C7EC91ABC2}"/>
              </a:ext>
            </a:extLst>
          </p:cNvPr>
          <p:cNvSpPr txBox="1"/>
          <p:nvPr/>
        </p:nvSpPr>
        <p:spPr>
          <a:xfrm>
            <a:off x="6767003" y="5021435"/>
            <a:ext cx="6094520" cy="338554"/>
          </a:xfrm>
          <a:prstGeom prst="rect">
            <a:avLst/>
          </a:prstGeom>
          <a:noFill/>
        </p:spPr>
        <p:txBody>
          <a:bodyPr wrap="square">
            <a:spAutoFit/>
          </a:bodyPr>
          <a:lstStyle/>
          <a:p>
            <a:r>
              <a:rPr lang="en-US" sz="1600" dirty="0"/>
              <a:t>Security group rules for a web server</a:t>
            </a:r>
          </a:p>
        </p:txBody>
      </p:sp>
    </p:spTree>
    <p:extLst>
      <p:ext uri="{BB962C8B-B14F-4D97-AF65-F5344CB8AC3E}">
        <p14:creationId xmlns:p14="http://schemas.microsoft.com/office/powerpoint/2010/main" val="187013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About Accrete.ai</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2</a:t>
            </a:fld>
            <a:endParaRPr lang="en-US" altLang="en-US" dirty="0">
              <a:solidFill>
                <a:srgbClr val="161E2D"/>
              </a:solidFill>
              <a:latin typeface="Arial" panose="020B0604020202020204" pitchFamily="34" charset="0"/>
            </a:endParaRPr>
          </a:p>
        </p:txBody>
      </p:sp>
      <p:sp>
        <p:nvSpPr>
          <p:cNvPr id="16" name="Content Placeholder 3">
            <a:extLst>
              <a:ext uri="{FF2B5EF4-FFF2-40B4-BE49-F238E27FC236}">
                <a16:creationId xmlns:a16="http://schemas.microsoft.com/office/drawing/2014/main" id="{7450D94A-F3A0-6644-B77C-6885AF8EE32B}"/>
              </a:ext>
            </a:extLst>
          </p:cNvPr>
          <p:cNvSpPr>
            <a:spLocks noGrp="1" noChangeArrowheads="1"/>
          </p:cNvSpPr>
          <p:nvPr>
            <p:ph sz="half" idx="1"/>
          </p:nvPr>
        </p:nvSpPr>
        <p:spPr>
          <a:xfrm>
            <a:off x="241300" y="1091952"/>
            <a:ext cx="10802878" cy="4873841"/>
          </a:xfrm>
        </p:spPr>
        <p:txBody>
          <a:bodyPr rIns="0"/>
          <a:lstStyle/>
          <a:p>
            <a:pPr marL="285750" indent="-285750">
              <a:spcBef>
                <a:spcPts val="2600"/>
              </a:spcBef>
              <a:buFontTx/>
              <a:buChar char="-"/>
            </a:pPr>
            <a:r>
              <a:rPr lang="en-US" sz="1400" dirty="0"/>
              <a:t>Founded in 2017 and headquartered in Lower Manhattan, </a:t>
            </a:r>
            <a:br>
              <a:rPr lang="en-US" sz="1400" dirty="0"/>
            </a:br>
            <a:r>
              <a:rPr lang="en-US" sz="1400" dirty="0"/>
              <a:t>Prashant </a:t>
            </a:r>
            <a:r>
              <a:rPr lang="en-US" sz="1400" dirty="0" err="1"/>
              <a:t>Bhuyan</a:t>
            </a:r>
            <a:r>
              <a:rPr lang="en-US" sz="1400" dirty="0"/>
              <a:t> (Founder, CEO and Chairman )</a:t>
            </a:r>
            <a:br>
              <a:rPr lang="en-US" sz="1400" dirty="0"/>
            </a:br>
            <a:r>
              <a:rPr lang="en-US" sz="1400" dirty="0"/>
              <a:t>Andres Diana (Chief Product Officer)</a:t>
            </a:r>
          </a:p>
          <a:p>
            <a:pPr marL="285750" indent="-285750">
              <a:spcBef>
                <a:spcPts val="2600"/>
              </a:spcBef>
              <a:buFontTx/>
              <a:buChar char="-"/>
            </a:pPr>
            <a:r>
              <a:rPr lang="en-US" sz="1400" dirty="0" err="1"/>
              <a:t>Accrete’s</a:t>
            </a:r>
            <a:r>
              <a:rPr lang="en-US" sz="1400" dirty="0"/>
              <a:t> continuously learning AI platform transforms under-utilized data and expertise into artificial intelligence. </a:t>
            </a:r>
            <a:br>
              <a:rPr lang="en-US" sz="1400" dirty="0"/>
            </a:br>
            <a:r>
              <a:rPr lang="en-US" sz="1400" dirty="0"/>
              <a:t>Accrete boosts ROI by increasing efficiency and producing novel profit centers.</a:t>
            </a:r>
          </a:p>
          <a:p>
            <a:pPr marL="285750" indent="-285750">
              <a:spcBef>
                <a:spcPts val="2600"/>
              </a:spcBef>
              <a:buFontTx/>
              <a:buChar char="-"/>
            </a:pPr>
            <a:r>
              <a:rPr lang="en-IN" sz="1400" b="1" i="0" dirty="0">
                <a:effectLst/>
              </a:rPr>
              <a:t>Specialties</a:t>
            </a:r>
            <a:r>
              <a:rPr lang="en-US" sz="1400" b="1" i="0" dirty="0">
                <a:effectLst/>
              </a:rPr>
              <a:t> </a:t>
            </a:r>
          </a:p>
          <a:p>
            <a:pPr marL="742950" lvl="1" indent="-285750">
              <a:spcBef>
                <a:spcPts val="2600"/>
              </a:spcBef>
              <a:buFontTx/>
              <a:buChar char="-"/>
            </a:pPr>
            <a:r>
              <a:rPr lang="en-IN" sz="1400" b="0" i="0" dirty="0">
                <a:effectLst/>
              </a:rPr>
              <a:t>Financial Services, </a:t>
            </a:r>
          </a:p>
          <a:p>
            <a:pPr marL="742950" lvl="1" indent="-285750">
              <a:spcBef>
                <a:spcPts val="2600"/>
              </a:spcBef>
              <a:buFontTx/>
              <a:buChar char="-"/>
            </a:pPr>
            <a:r>
              <a:rPr lang="en-IN" sz="1400" b="0" i="0" dirty="0">
                <a:effectLst/>
              </a:rPr>
              <a:t>Artificial Intelligence &amp; APIs, </a:t>
            </a:r>
          </a:p>
          <a:p>
            <a:pPr marL="742950" lvl="1" indent="-285750">
              <a:spcBef>
                <a:spcPts val="2600"/>
              </a:spcBef>
              <a:buFontTx/>
              <a:buChar char="-"/>
            </a:pPr>
            <a:r>
              <a:rPr lang="en-IN" sz="1400" b="0" i="0" dirty="0">
                <a:effectLst/>
              </a:rPr>
              <a:t>Collective Intelligence &amp; Contextual Awareness, </a:t>
            </a:r>
          </a:p>
          <a:p>
            <a:pPr marL="742950" lvl="1" indent="-285750">
              <a:spcBef>
                <a:spcPts val="2600"/>
              </a:spcBef>
              <a:buFontTx/>
              <a:buChar char="-"/>
            </a:pPr>
            <a:r>
              <a:rPr lang="en-IN" sz="1400" b="0" i="0" dirty="0">
                <a:effectLst/>
              </a:rPr>
              <a:t>Financial Markets,</a:t>
            </a:r>
          </a:p>
          <a:p>
            <a:pPr marL="742950" lvl="1" indent="-285750">
              <a:spcBef>
                <a:spcPts val="2600"/>
              </a:spcBef>
              <a:buFontTx/>
              <a:buChar char="-"/>
            </a:pPr>
            <a:r>
              <a:rPr lang="en-IN" sz="1400" b="0" i="0" dirty="0">
                <a:effectLst/>
              </a:rPr>
              <a:t>Healthcare</a:t>
            </a:r>
            <a:r>
              <a:rPr lang="en-IN" sz="1400" dirty="0"/>
              <a:t> &amp;</a:t>
            </a:r>
            <a:r>
              <a:rPr lang="en-IN" sz="1400" b="0" i="0" dirty="0">
                <a:effectLst/>
              </a:rPr>
              <a:t> Biotechnology, </a:t>
            </a:r>
          </a:p>
          <a:p>
            <a:pPr marL="742950" lvl="1" indent="-285750">
              <a:spcBef>
                <a:spcPts val="2600"/>
              </a:spcBef>
              <a:buFontTx/>
              <a:buChar char="-"/>
            </a:pPr>
            <a:r>
              <a:rPr lang="en-IN" sz="1400" b="0" i="0" dirty="0">
                <a:effectLst/>
              </a:rPr>
              <a:t>Dynamic Continuous Learning</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Amazon Elastic Compute Cloud (EC2)</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20</a:t>
            </a:fld>
            <a:endParaRPr lang="en-US" altLang="en-US" dirty="0">
              <a:solidFill>
                <a:srgbClr val="161E2D"/>
              </a:solidFill>
              <a:latin typeface="Arial" panose="020B0604020202020204" pitchFamily="34" charset="0"/>
            </a:endParaRPr>
          </a:p>
        </p:txBody>
      </p:sp>
      <p:sp>
        <p:nvSpPr>
          <p:cNvPr id="83" name="Content Placeholder 2">
            <a:extLst>
              <a:ext uri="{FF2B5EF4-FFF2-40B4-BE49-F238E27FC236}">
                <a16:creationId xmlns:a16="http://schemas.microsoft.com/office/drawing/2014/main" id="{4043B9E6-D49E-3837-83B9-6598F42354AE}"/>
              </a:ext>
            </a:extLst>
          </p:cNvPr>
          <p:cNvSpPr>
            <a:spLocks noGrp="1"/>
          </p:cNvSpPr>
          <p:nvPr>
            <p:ph idx="1"/>
          </p:nvPr>
        </p:nvSpPr>
        <p:spPr>
          <a:xfrm>
            <a:off x="423941" y="1124378"/>
            <a:ext cx="11338972" cy="3971041"/>
          </a:xfrm>
        </p:spPr>
        <p:txBody>
          <a:bodyPr>
            <a:normAutofit/>
          </a:bodyPr>
          <a:lstStyle/>
          <a:p>
            <a:pPr marL="285750" indent="-285750" algn="just">
              <a:buFont typeface="Arial" panose="020B0604020202020204" pitchFamily="34" charset="0"/>
              <a:buChar char="•"/>
            </a:pPr>
            <a:r>
              <a:rPr lang="en-US" sz="1600" dirty="0"/>
              <a:t>A web service that provides </a:t>
            </a:r>
            <a:r>
              <a:rPr lang="en-US" sz="1600" b="1" dirty="0">
                <a:solidFill>
                  <a:schemeClr val="accent2">
                    <a:lumMod val="75000"/>
                  </a:schemeClr>
                </a:solidFill>
              </a:rPr>
              <a:t>resizable compute capacity </a:t>
            </a:r>
            <a:r>
              <a:rPr lang="en-US" sz="1600" dirty="0"/>
              <a:t>in the cloud.</a:t>
            </a:r>
          </a:p>
          <a:p>
            <a:pPr marL="285750" indent="-285750" algn="just">
              <a:buFont typeface="Arial" panose="020B0604020202020204" pitchFamily="34" charset="0"/>
              <a:buChar char="•"/>
            </a:pPr>
            <a:r>
              <a:rPr lang="en-US" sz="1600" dirty="0"/>
              <a:t>EC2 allows </a:t>
            </a:r>
            <a:r>
              <a:rPr lang="en-US" sz="1600" b="1" dirty="0">
                <a:solidFill>
                  <a:schemeClr val="accent2">
                    <a:lumMod val="75000"/>
                  </a:schemeClr>
                </a:solidFill>
              </a:rPr>
              <a:t>creating Virtual Machines (VM) on-demand</a:t>
            </a:r>
            <a:r>
              <a:rPr lang="en-US" sz="1600" dirty="0"/>
              <a:t>. Pre-configured </a:t>
            </a:r>
            <a:r>
              <a:rPr lang="en-US" sz="1600" b="1" dirty="0">
                <a:solidFill>
                  <a:schemeClr val="accent2">
                    <a:lumMod val="75000"/>
                  </a:schemeClr>
                </a:solidFill>
              </a:rPr>
              <a:t>templated Amazon Machine Image (AMI) </a:t>
            </a:r>
            <a:r>
              <a:rPr lang="en-US" sz="1600" dirty="0"/>
              <a:t>can be used get running immediately. Creating and sharing your own AMI is also possible via the </a:t>
            </a:r>
            <a:r>
              <a:rPr lang="en-US" sz="1600" b="1" dirty="0">
                <a:solidFill>
                  <a:schemeClr val="accent2">
                    <a:lumMod val="75000"/>
                  </a:schemeClr>
                </a:solidFill>
              </a:rPr>
              <a:t>AWS Marketplace.</a:t>
            </a:r>
          </a:p>
          <a:p>
            <a:pPr marL="285750" indent="-285750" algn="just">
              <a:buFont typeface="Arial" panose="020B0604020202020204" pitchFamily="34" charset="0"/>
              <a:buChar char="•"/>
            </a:pPr>
            <a:r>
              <a:rPr lang="en-US" sz="1600" b="1" dirty="0">
                <a:solidFill>
                  <a:schemeClr val="accent2">
                    <a:lumMod val="75000"/>
                  </a:schemeClr>
                </a:solidFill>
              </a:rPr>
              <a:t>Auto Scaling </a:t>
            </a:r>
            <a:r>
              <a:rPr lang="en-US" sz="1600" dirty="0"/>
              <a:t>allows </a:t>
            </a:r>
            <a:r>
              <a:rPr lang="en-US" sz="1600" b="1" dirty="0">
                <a:solidFill>
                  <a:schemeClr val="accent2">
                    <a:lumMod val="75000"/>
                  </a:schemeClr>
                </a:solidFill>
              </a:rPr>
              <a:t>automatically scale of the capacity up </a:t>
            </a:r>
            <a:r>
              <a:rPr lang="en-US" sz="1600" dirty="0"/>
              <a:t>seamlessly during </a:t>
            </a:r>
            <a:r>
              <a:rPr lang="en-US" sz="1600" b="1" dirty="0">
                <a:solidFill>
                  <a:schemeClr val="accent2">
                    <a:lumMod val="75000"/>
                  </a:schemeClr>
                </a:solidFill>
              </a:rPr>
              <a:t>demand spikes </a:t>
            </a:r>
            <a:r>
              <a:rPr lang="en-US" sz="1600" dirty="0"/>
              <a:t>to maintain performance, and </a:t>
            </a:r>
            <a:r>
              <a:rPr lang="en-US" sz="1600" b="1" dirty="0">
                <a:solidFill>
                  <a:schemeClr val="accent2">
                    <a:lumMod val="75000"/>
                  </a:schemeClr>
                </a:solidFill>
              </a:rPr>
              <a:t>scales down </a:t>
            </a:r>
            <a:r>
              <a:rPr lang="en-US" sz="1600" dirty="0"/>
              <a:t>during </a:t>
            </a:r>
            <a:r>
              <a:rPr lang="en-US" sz="1600" b="1" dirty="0">
                <a:solidFill>
                  <a:schemeClr val="accent2">
                    <a:lumMod val="75000"/>
                  </a:schemeClr>
                </a:solidFill>
              </a:rPr>
              <a:t>demand lulls </a:t>
            </a:r>
            <a:r>
              <a:rPr lang="en-US" sz="1600" dirty="0"/>
              <a:t>to minimize costs.</a:t>
            </a:r>
          </a:p>
          <a:p>
            <a:pPr marL="285750" indent="-285750" algn="just">
              <a:buFont typeface="Arial" panose="020B0604020202020204" pitchFamily="34" charset="0"/>
              <a:buChar char="•"/>
            </a:pPr>
            <a:r>
              <a:rPr lang="en-US" sz="1600" b="1" dirty="0">
                <a:solidFill>
                  <a:schemeClr val="accent2">
                    <a:lumMod val="75000"/>
                  </a:schemeClr>
                </a:solidFill>
              </a:rPr>
              <a:t>Elastic Load Balancing</a:t>
            </a:r>
            <a:r>
              <a:rPr lang="en-US" sz="1600" dirty="0"/>
              <a:t> automatically distributes incoming application traffic across multiple Amazon EC2 instances. </a:t>
            </a:r>
          </a:p>
          <a:p>
            <a:pPr marL="285750" indent="-285750" algn="just">
              <a:buFont typeface="Arial" panose="020B0604020202020204" pitchFamily="34" charset="0"/>
              <a:buChar char="•"/>
            </a:pPr>
            <a:r>
              <a:rPr lang="en-US" sz="1600" dirty="0"/>
              <a:t>Provide tools to build </a:t>
            </a:r>
            <a:r>
              <a:rPr lang="en-US" sz="1600" b="1" dirty="0">
                <a:solidFill>
                  <a:schemeClr val="accent2">
                    <a:lumMod val="75000"/>
                  </a:schemeClr>
                </a:solidFill>
              </a:rPr>
              <a:t>failure resilient applications </a:t>
            </a:r>
            <a:r>
              <a:rPr lang="en-US" sz="1600" dirty="0"/>
              <a:t>by launching application instances in </a:t>
            </a:r>
            <a:r>
              <a:rPr lang="en-US" sz="1600" b="1" dirty="0">
                <a:solidFill>
                  <a:schemeClr val="accent2">
                    <a:lumMod val="75000"/>
                  </a:schemeClr>
                </a:solidFill>
              </a:rPr>
              <a:t>separate Availability Zones</a:t>
            </a:r>
            <a:r>
              <a:rPr lang="en-US" sz="1600" dirty="0"/>
              <a:t>.</a:t>
            </a:r>
          </a:p>
          <a:p>
            <a:pPr marL="285750" indent="-285750" algn="just">
              <a:buFont typeface="Arial" panose="020B0604020202020204" pitchFamily="34" charset="0"/>
              <a:buChar char="•"/>
            </a:pPr>
            <a:r>
              <a:rPr lang="en-US" sz="1600" dirty="0"/>
              <a:t>Pay only for resources actually consume, </a:t>
            </a:r>
            <a:r>
              <a:rPr lang="en-US" sz="1600" b="1" dirty="0">
                <a:solidFill>
                  <a:schemeClr val="accent2">
                    <a:lumMod val="75000"/>
                  </a:schemeClr>
                </a:solidFill>
              </a:rPr>
              <a:t>instance-hours.</a:t>
            </a:r>
          </a:p>
          <a:p>
            <a:pPr marL="285750" indent="-285750">
              <a:buFont typeface="Arial" panose="020B0604020202020204" pitchFamily="34" charset="0"/>
              <a:buChar char="•"/>
            </a:pPr>
            <a:r>
              <a:rPr lang="en-US" sz="1600" b="1" dirty="0">
                <a:solidFill>
                  <a:schemeClr val="accent2">
                    <a:lumMod val="75000"/>
                  </a:schemeClr>
                </a:solidFill>
              </a:rPr>
              <a:t>VM Import/Export</a:t>
            </a:r>
            <a:r>
              <a:rPr lang="en-US" sz="1600" dirty="0">
                <a:solidFill>
                  <a:schemeClr val="accent2">
                    <a:lumMod val="75000"/>
                  </a:schemeClr>
                </a:solidFill>
              </a:rPr>
              <a:t> </a:t>
            </a:r>
            <a:r>
              <a:rPr lang="en-US" sz="1600" dirty="0"/>
              <a:t>enables you to easily import virtual machine images from your existing environment to Amazon EC2 instances and export them back at any time. </a:t>
            </a:r>
          </a:p>
          <a:p>
            <a:pPr algn="just"/>
            <a:endParaRPr lang="en-US" sz="1600" dirty="0"/>
          </a:p>
        </p:txBody>
      </p:sp>
      <p:pic>
        <p:nvPicPr>
          <p:cNvPr id="10" name="Picture 3">
            <a:extLst>
              <a:ext uri="{FF2B5EF4-FFF2-40B4-BE49-F238E27FC236}">
                <a16:creationId xmlns:a16="http://schemas.microsoft.com/office/drawing/2014/main" id="{8022D2F8-6BEC-BFB5-183F-47EC3A454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8239" y="5570554"/>
            <a:ext cx="1786878" cy="4017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220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Amazon Elastic Compute Cloud (EC2) contd.</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21</a:t>
            </a:fld>
            <a:endParaRPr lang="en-US" altLang="en-US" dirty="0">
              <a:solidFill>
                <a:srgbClr val="161E2D"/>
              </a:solidFill>
              <a:latin typeface="Arial" panose="020B0604020202020204" pitchFamily="34" charset="0"/>
            </a:endParaRPr>
          </a:p>
        </p:txBody>
      </p:sp>
      <p:sp>
        <p:nvSpPr>
          <p:cNvPr id="83" name="Content Placeholder 2">
            <a:extLst>
              <a:ext uri="{FF2B5EF4-FFF2-40B4-BE49-F238E27FC236}">
                <a16:creationId xmlns:a16="http://schemas.microsoft.com/office/drawing/2014/main" id="{4043B9E6-D49E-3837-83B9-6598F42354AE}"/>
              </a:ext>
            </a:extLst>
          </p:cNvPr>
          <p:cNvSpPr>
            <a:spLocks noGrp="1"/>
          </p:cNvSpPr>
          <p:nvPr>
            <p:ph idx="1"/>
          </p:nvPr>
        </p:nvSpPr>
        <p:spPr>
          <a:xfrm>
            <a:off x="423941" y="1124378"/>
            <a:ext cx="11338972" cy="3971041"/>
          </a:xfrm>
        </p:spPr>
        <p:txBody>
          <a:bodyPr>
            <a:normAutofit/>
          </a:bodyPr>
          <a:lstStyle/>
          <a:p>
            <a:pPr marL="285750" indent="-285750">
              <a:buFont typeface="Arial" panose="020B0604020202020204" pitchFamily="34" charset="0"/>
              <a:buChar char="•"/>
            </a:pPr>
            <a:r>
              <a:rPr lang="en-US" sz="1800" dirty="0"/>
              <a:t>Free Usage Tier</a:t>
            </a:r>
          </a:p>
          <a:p>
            <a:pPr marL="285750" indent="-285750">
              <a:buFont typeface="Arial" panose="020B0604020202020204" pitchFamily="34" charset="0"/>
              <a:buChar char="•"/>
            </a:pPr>
            <a:r>
              <a:rPr lang="en-US" sz="1800" dirty="0"/>
              <a:t>On-Demand Instances</a:t>
            </a:r>
          </a:p>
          <a:p>
            <a:pPr marL="742950" lvl="1" indent="-285750">
              <a:buFont typeface="Arial" panose="020B0604020202020204" pitchFamily="34" charset="0"/>
              <a:buChar char="•"/>
            </a:pPr>
            <a:r>
              <a:rPr lang="en-US" sz="1800" dirty="0"/>
              <a:t>Start and stop instances whenever you like, costs are rounded up to the nearest hour.  (Worst price)</a:t>
            </a:r>
          </a:p>
          <a:p>
            <a:pPr marL="285750" indent="-285750">
              <a:buFont typeface="Arial" panose="020B0604020202020204" pitchFamily="34" charset="0"/>
              <a:buChar char="•"/>
            </a:pPr>
            <a:r>
              <a:rPr lang="en-US" sz="1800" dirty="0"/>
              <a:t>Reserved Instances</a:t>
            </a:r>
          </a:p>
          <a:p>
            <a:pPr marL="742950" lvl="1" indent="-285750">
              <a:buFont typeface="Arial" panose="020B0604020202020204" pitchFamily="34" charset="0"/>
              <a:buChar char="•"/>
            </a:pPr>
            <a:r>
              <a:rPr lang="en-US" sz="1800" dirty="0"/>
              <a:t>Pay up front for one/three years in advance. (Best price)</a:t>
            </a:r>
          </a:p>
          <a:p>
            <a:pPr marL="742950" lvl="1" indent="-285750">
              <a:buFont typeface="Arial" panose="020B0604020202020204" pitchFamily="34" charset="0"/>
              <a:buChar char="•"/>
            </a:pPr>
            <a:r>
              <a:rPr lang="en-US" sz="1800" dirty="0"/>
              <a:t>Unused instances can be sold on a secondary market.</a:t>
            </a:r>
          </a:p>
          <a:p>
            <a:pPr marL="285750" indent="-285750">
              <a:buFont typeface="Arial" panose="020B0604020202020204" pitchFamily="34" charset="0"/>
              <a:buChar char="•"/>
            </a:pPr>
            <a:r>
              <a:rPr lang="en-US" sz="1800" dirty="0"/>
              <a:t>Spot Instances</a:t>
            </a:r>
          </a:p>
          <a:p>
            <a:pPr marL="742950" lvl="1" indent="-285750">
              <a:buFont typeface="Arial" panose="020B0604020202020204" pitchFamily="34" charset="0"/>
              <a:buChar char="•"/>
            </a:pPr>
            <a:r>
              <a:rPr lang="en-US" sz="1800" dirty="0"/>
              <a:t>Specify the price you are willing to pay, and instances get started and stopped without any warning as the marked changes.  (Kind of like Condor!) </a:t>
            </a:r>
          </a:p>
          <a:p>
            <a:pPr lvl="1"/>
            <a:endParaRPr lang="en-US" sz="1800" dirty="0"/>
          </a:p>
          <a:p>
            <a:pPr algn="just"/>
            <a:endParaRPr lang="en-US" sz="1800" dirty="0"/>
          </a:p>
        </p:txBody>
      </p:sp>
    </p:spTree>
    <p:extLst>
      <p:ext uri="{BB962C8B-B14F-4D97-AF65-F5344CB8AC3E}">
        <p14:creationId xmlns:p14="http://schemas.microsoft.com/office/powerpoint/2010/main" val="1136634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Amazon Elastic Compute Cloud (EC2) contd.</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22</a:t>
            </a:fld>
            <a:endParaRPr lang="en-US" altLang="en-US" dirty="0">
              <a:solidFill>
                <a:srgbClr val="161E2D"/>
              </a:solidFill>
              <a:latin typeface="Arial" panose="020B0604020202020204" pitchFamily="34" charset="0"/>
            </a:endParaRPr>
          </a:p>
        </p:txBody>
      </p:sp>
      <p:sp>
        <p:nvSpPr>
          <p:cNvPr id="83" name="Content Placeholder 2">
            <a:extLst>
              <a:ext uri="{FF2B5EF4-FFF2-40B4-BE49-F238E27FC236}">
                <a16:creationId xmlns:a16="http://schemas.microsoft.com/office/drawing/2014/main" id="{4043B9E6-D49E-3837-83B9-6598F42354AE}"/>
              </a:ext>
            </a:extLst>
          </p:cNvPr>
          <p:cNvSpPr>
            <a:spLocks noGrp="1"/>
          </p:cNvSpPr>
          <p:nvPr>
            <p:ph idx="1"/>
          </p:nvPr>
        </p:nvSpPr>
        <p:spPr>
          <a:xfrm>
            <a:off x="423941" y="1124378"/>
            <a:ext cx="11338972" cy="3971041"/>
          </a:xfrm>
        </p:spPr>
        <p:txBody>
          <a:bodyPr>
            <a:normAutofit/>
          </a:bodyPr>
          <a:lstStyle/>
          <a:p>
            <a:pPr algn="just"/>
            <a:endParaRPr lang="en-US" sz="1600" dirty="0"/>
          </a:p>
        </p:txBody>
      </p:sp>
      <p:pic>
        <p:nvPicPr>
          <p:cNvPr id="7" name="Picture 6">
            <a:extLst>
              <a:ext uri="{FF2B5EF4-FFF2-40B4-BE49-F238E27FC236}">
                <a16:creationId xmlns:a16="http://schemas.microsoft.com/office/drawing/2014/main" id="{58FBCDE3-2006-DA20-2948-AF0043E00BFA}"/>
              </a:ext>
            </a:extLst>
          </p:cNvPr>
          <p:cNvPicPr>
            <a:picLocks noChangeAspect="1"/>
          </p:cNvPicPr>
          <p:nvPr/>
        </p:nvPicPr>
        <p:blipFill>
          <a:blip r:embed="rId3"/>
          <a:stretch>
            <a:fillRect/>
          </a:stretch>
        </p:blipFill>
        <p:spPr>
          <a:xfrm>
            <a:off x="1212546" y="1051827"/>
            <a:ext cx="2869734" cy="2224783"/>
          </a:xfrm>
          <a:prstGeom prst="rect">
            <a:avLst/>
          </a:prstGeom>
        </p:spPr>
      </p:pic>
      <p:pic>
        <p:nvPicPr>
          <p:cNvPr id="8" name="Picture 7">
            <a:extLst>
              <a:ext uri="{FF2B5EF4-FFF2-40B4-BE49-F238E27FC236}">
                <a16:creationId xmlns:a16="http://schemas.microsoft.com/office/drawing/2014/main" id="{DF18CC49-F22B-D65A-F704-7FC246E0C88A}"/>
              </a:ext>
            </a:extLst>
          </p:cNvPr>
          <p:cNvPicPr>
            <a:picLocks noChangeAspect="1"/>
          </p:cNvPicPr>
          <p:nvPr/>
        </p:nvPicPr>
        <p:blipFill>
          <a:blip r:embed="rId4"/>
          <a:stretch>
            <a:fillRect/>
          </a:stretch>
        </p:blipFill>
        <p:spPr>
          <a:xfrm>
            <a:off x="7740619" y="868401"/>
            <a:ext cx="2792813" cy="2591636"/>
          </a:xfrm>
          <a:prstGeom prst="rect">
            <a:avLst/>
          </a:prstGeom>
        </p:spPr>
      </p:pic>
      <p:pic>
        <p:nvPicPr>
          <p:cNvPr id="10" name="Picture 9">
            <a:extLst>
              <a:ext uri="{FF2B5EF4-FFF2-40B4-BE49-F238E27FC236}">
                <a16:creationId xmlns:a16="http://schemas.microsoft.com/office/drawing/2014/main" id="{6F2CF7FF-DF81-F089-0B52-A65D9D2BC437}"/>
              </a:ext>
            </a:extLst>
          </p:cNvPr>
          <p:cNvPicPr>
            <a:picLocks noChangeAspect="1"/>
          </p:cNvPicPr>
          <p:nvPr/>
        </p:nvPicPr>
        <p:blipFill>
          <a:blip r:embed="rId5"/>
          <a:stretch>
            <a:fillRect/>
          </a:stretch>
        </p:blipFill>
        <p:spPr>
          <a:xfrm>
            <a:off x="2412130" y="3177521"/>
            <a:ext cx="2893402" cy="2851983"/>
          </a:xfrm>
          <a:prstGeom prst="rect">
            <a:avLst/>
          </a:prstGeom>
        </p:spPr>
      </p:pic>
      <p:pic>
        <p:nvPicPr>
          <p:cNvPr id="11" name="Picture 10">
            <a:extLst>
              <a:ext uri="{FF2B5EF4-FFF2-40B4-BE49-F238E27FC236}">
                <a16:creationId xmlns:a16="http://schemas.microsoft.com/office/drawing/2014/main" id="{AD5757DB-2E48-5D06-858D-7101F3693E79}"/>
              </a:ext>
            </a:extLst>
          </p:cNvPr>
          <p:cNvPicPr>
            <a:picLocks noChangeAspect="1"/>
          </p:cNvPicPr>
          <p:nvPr/>
        </p:nvPicPr>
        <p:blipFill>
          <a:blip r:embed="rId6"/>
          <a:stretch>
            <a:fillRect/>
          </a:stretch>
        </p:blipFill>
        <p:spPr>
          <a:xfrm>
            <a:off x="6059512" y="3340239"/>
            <a:ext cx="2786896" cy="2526549"/>
          </a:xfrm>
          <a:prstGeom prst="rect">
            <a:avLst/>
          </a:prstGeom>
        </p:spPr>
      </p:pic>
    </p:spTree>
    <p:extLst>
      <p:ext uri="{BB962C8B-B14F-4D97-AF65-F5344CB8AC3E}">
        <p14:creationId xmlns:p14="http://schemas.microsoft.com/office/powerpoint/2010/main" val="1167164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Cloud Computing Models</a:t>
            </a:r>
          </a:p>
        </p:txBody>
      </p:sp>
      <p:sp>
        <p:nvSpPr>
          <p:cNvPr id="3" name="Content Placeholder 2">
            <a:extLst>
              <a:ext uri="{FF2B5EF4-FFF2-40B4-BE49-F238E27FC236}">
                <a16:creationId xmlns:a16="http://schemas.microsoft.com/office/drawing/2014/main" id="{5AF41983-FCAB-1174-7D85-EAD2C1CADE15}"/>
              </a:ext>
            </a:extLst>
          </p:cNvPr>
          <p:cNvSpPr>
            <a:spLocks noGrp="1"/>
          </p:cNvSpPr>
          <p:nvPr>
            <p:ph idx="10"/>
          </p:nvPr>
        </p:nvSpPr>
        <p:spPr>
          <a:xfrm>
            <a:off x="5912529" y="1175657"/>
            <a:ext cx="6038530" cy="4727016"/>
          </a:xfrm>
        </p:spPr>
        <p:txBody>
          <a:bodyPr>
            <a:normAutofit/>
          </a:bodyPr>
          <a:lstStyle/>
          <a:p>
            <a:r>
              <a:rPr lang="en-US" sz="2000" dirty="0"/>
              <a:t>Infrastructure as a Service (IaaS)</a:t>
            </a:r>
          </a:p>
          <a:p>
            <a:r>
              <a:rPr lang="en-US" sz="1800" dirty="0"/>
              <a:t>Contains the basic building blocks for Cloud IT(EC2, VPC, EBS etc.)</a:t>
            </a:r>
          </a:p>
          <a:p>
            <a:endParaRPr lang="en-US" sz="2000" dirty="0"/>
          </a:p>
          <a:p>
            <a:r>
              <a:rPr lang="en-US" sz="2000" dirty="0"/>
              <a:t>Platform as a Service (PaaS)</a:t>
            </a:r>
          </a:p>
          <a:p>
            <a:r>
              <a:rPr lang="en-US" sz="1800" dirty="0"/>
              <a:t>AWS manages the underlying infrastructure(RDS, EMR, </a:t>
            </a:r>
            <a:r>
              <a:rPr lang="en-US" sz="1800" dirty="0" err="1"/>
              <a:t>ElasticSearch</a:t>
            </a:r>
            <a:r>
              <a:rPr lang="en-US" sz="1800" dirty="0"/>
              <a:t>)</a:t>
            </a:r>
          </a:p>
          <a:p>
            <a:endParaRPr lang="en-US" sz="2000" dirty="0"/>
          </a:p>
          <a:p>
            <a:r>
              <a:rPr lang="en-US" sz="2000" dirty="0"/>
              <a:t>Software as a Service (SaaS)</a:t>
            </a:r>
          </a:p>
          <a:p>
            <a:r>
              <a:rPr lang="en-US" sz="1800" dirty="0"/>
              <a:t>Completed product that is run and managed by service provider. Mostly refers to end-user applications. (Web-based Email, Office 365,Salesforce.com etc..)</a:t>
            </a:r>
          </a:p>
          <a:p>
            <a:endParaRPr lang="en-IN" sz="2000" dirty="0"/>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23</a:t>
            </a:fld>
            <a:endParaRPr lang="en-US" altLang="en-US" dirty="0">
              <a:solidFill>
                <a:srgbClr val="161E2D"/>
              </a:solidFill>
              <a:latin typeface="Arial" panose="020B0604020202020204" pitchFamily="34" charset="0"/>
            </a:endParaRPr>
          </a:p>
        </p:txBody>
      </p:sp>
      <p:pic>
        <p:nvPicPr>
          <p:cNvPr id="5" name="Picture 4">
            <a:extLst>
              <a:ext uri="{FF2B5EF4-FFF2-40B4-BE49-F238E27FC236}">
                <a16:creationId xmlns:a16="http://schemas.microsoft.com/office/drawing/2014/main" id="{6D2FCA3B-638C-456C-E6D9-CE91446DCDD7}"/>
              </a:ext>
            </a:extLst>
          </p:cNvPr>
          <p:cNvPicPr>
            <a:picLocks noChangeAspect="1"/>
          </p:cNvPicPr>
          <p:nvPr/>
        </p:nvPicPr>
        <p:blipFill>
          <a:blip r:embed="rId3"/>
          <a:stretch>
            <a:fillRect/>
          </a:stretch>
        </p:blipFill>
        <p:spPr>
          <a:xfrm>
            <a:off x="745077" y="1288021"/>
            <a:ext cx="4462462" cy="4446086"/>
          </a:xfrm>
          <a:prstGeom prst="rect">
            <a:avLst/>
          </a:prstGeom>
        </p:spPr>
      </p:pic>
    </p:spTree>
    <p:extLst>
      <p:ext uri="{BB962C8B-B14F-4D97-AF65-F5344CB8AC3E}">
        <p14:creationId xmlns:p14="http://schemas.microsoft.com/office/powerpoint/2010/main" val="2280724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Serverless Computing</a:t>
            </a:r>
          </a:p>
        </p:txBody>
      </p:sp>
      <p:sp>
        <p:nvSpPr>
          <p:cNvPr id="3" name="Content Placeholder 2">
            <a:extLst>
              <a:ext uri="{FF2B5EF4-FFF2-40B4-BE49-F238E27FC236}">
                <a16:creationId xmlns:a16="http://schemas.microsoft.com/office/drawing/2014/main" id="{5AF41983-FCAB-1174-7D85-EAD2C1CADE15}"/>
              </a:ext>
            </a:extLst>
          </p:cNvPr>
          <p:cNvSpPr>
            <a:spLocks noGrp="1"/>
          </p:cNvSpPr>
          <p:nvPr>
            <p:ph idx="10"/>
          </p:nvPr>
        </p:nvSpPr>
        <p:spPr>
          <a:xfrm>
            <a:off x="435006" y="1175657"/>
            <a:ext cx="9277165" cy="4727016"/>
          </a:xfrm>
        </p:spPr>
        <p:txBody>
          <a:bodyPr>
            <a:normAutofit/>
          </a:bodyPr>
          <a:lstStyle/>
          <a:p>
            <a:pPr marL="342900" indent="-342900">
              <a:buFont typeface="Arial" panose="020B0604020202020204" pitchFamily="34" charset="0"/>
              <a:buChar char="•"/>
            </a:pPr>
            <a:r>
              <a:rPr lang="en-US" sz="2000" dirty="0"/>
              <a:t>Allows  you  to  build  and  run  applications  and services without thinking about servers.</a:t>
            </a:r>
          </a:p>
          <a:p>
            <a:pPr marL="342900" indent="-342900">
              <a:buFont typeface="Arial" panose="020B0604020202020204" pitchFamily="34" charset="0"/>
              <a:buChar char="•"/>
            </a:pPr>
            <a:r>
              <a:rPr lang="en-US" sz="2000" dirty="0"/>
              <a:t>Also referred to as Function-as-a-Service (</a:t>
            </a:r>
            <a:r>
              <a:rPr lang="en-US" sz="2000" dirty="0" err="1"/>
              <a:t>FaaS</a:t>
            </a:r>
            <a:r>
              <a:rPr lang="en-US" sz="2000" dirty="0"/>
              <a:t>) or Abstracted Services.</a:t>
            </a:r>
          </a:p>
          <a:p>
            <a:pPr marL="342900" indent="-342900">
              <a:buFont typeface="Arial" panose="020B0604020202020204" pitchFamily="34" charset="0"/>
              <a:buChar char="•"/>
            </a:pPr>
            <a:r>
              <a:rPr lang="en-US" sz="2000" dirty="0"/>
              <a:t>Examples:</a:t>
            </a:r>
          </a:p>
          <a:p>
            <a:pPr marL="800100" lvl="1" indent="-342900">
              <a:buFont typeface="Arial" panose="020B0604020202020204" pitchFamily="34" charset="0"/>
              <a:buChar char="•"/>
            </a:pPr>
            <a:r>
              <a:rPr lang="en-US" sz="1600" dirty="0"/>
              <a:t>Amazon Simple Storage Service (S3)</a:t>
            </a:r>
          </a:p>
          <a:p>
            <a:pPr marL="800100" lvl="1" indent="-342900">
              <a:buFont typeface="Arial" panose="020B0604020202020204" pitchFamily="34" charset="0"/>
              <a:buChar char="•"/>
            </a:pPr>
            <a:r>
              <a:rPr lang="en-US" sz="1600" dirty="0"/>
              <a:t>AWS Lambda</a:t>
            </a:r>
          </a:p>
          <a:p>
            <a:pPr marL="800100" lvl="1" indent="-342900">
              <a:buFont typeface="Arial" panose="020B0604020202020204" pitchFamily="34" charset="0"/>
              <a:buChar char="•"/>
            </a:pPr>
            <a:r>
              <a:rPr lang="en-US" sz="1600" dirty="0"/>
              <a:t>Amazon Dynamo DB</a:t>
            </a:r>
          </a:p>
          <a:p>
            <a:pPr marL="800100" lvl="1" indent="-342900">
              <a:buFont typeface="Arial" panose="020B0604020202020204" pitchFamily="34" charset="0"/>
              <a:buChar char="•"/>
            </a:pPr>
            <a:r>
              <a:rPr lang="en-US" sz="1600" dirty="0"/>
              <a:t>Amazon SNS</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24</a:t>
            </a:fld>
            <a:endParaRPr lang="en-US" altLang="en-US" dirty="0">
              <a:solidFill>
                <a:srgbClr val="161E2D"/>
              </a:solidFill>
              <a:latin typeface="Arial" panose="020B0604020202020204" pitchFamily="34" charset="0"/>
            </a:endParaRPr>
          </a:p>
        </p:txBody>
      </p:sp>
      <p:pic>
        <p:nvPicPr>
          <p:cNvPr id="4" name="Picture 3">
            <a:extLst>
              <a:ext uri="{FF2B5EF4-FFF2-40B4-BE49-F238E27FC236}">
                <a16:creationId xmlns:a16="http://schemas.microsoft.com/office/drawing/2014/main" id="{F4E03955-3AD7-BBE2-283F-1F536C7CDA1F}"/>
              </a:ext>
            </a:extLst>
          </p:cNvPr>
          <p:cNvPicPr>
            <a:picLocks noChangeAspect="1"/>
          </p:cNvPicPr>
          <p:nvPr/>
        </p:nvPicPr>
        <p:blipFill>
          <a:blip r:embed="rId3"/>
          <a:stretch>
            <a:fillRect/>
          </a:stretch>
        </p:blipFill>
        <p:spPr>
          <a:xfrm>
            <a:off x="4688681" y="3429000"/>
            <a:ext cx="6448425" cy="2257425"/>
          </a:xfrm>
          <a:prstGeom prst="rect">
            <a:avLst/>
          </a:prstGeom>
        </p:spPr>
      </p:pic>
    </p:spTree>
    <p:extLst>
      <p:ext uri="{BB962C8B-B14F-4D97-AF65-F5344CB8AC3E}">
        <p14:creationId xmlns:p14="http://schemas.microsoft.com/office/powerpoint/2010/main" val="4075363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5">
            <a:extLst>
              <a:ext uri="{FF2B5EF4-FFF2-40B4-BE49-F238E27FC236}">
                <a16:creationId xmlns:a16="http://schemas.microsoft.com/office/drawing/2014/main" id="{CB1552C9-174A-E746-B193-597E1C226F76}"/>
              </a:ext>
            </a:extLst>
          </p:cNvPr>
          <p:cNvSpPr>
            <a:spLocks noGrp="1" noChangeArrowheads="1"/>
          </p:cNvSpPr>
          <p:nvPr>
            <p:ph type="ctrTitle"/>
          </p:nvPr>
        </p:nvSpPr>
        <p:spPr>
          <a:xfrm>
            <a:off x="152400" y="1473200"/>
            <a:ext cx="9650413" cy="2595563"/>
          </a:xfrm>
        </p:spPr>
        <p:txBody>
          <a:bodyPr/>
          <a:lstStyle/>
          <a:p>
            <a:pPr eaLnBrk="1" hangingPunct="1"/>
            <a:r>
              <a:rPr lang="en-US" altLang="en-US" dirty="0"/>
              <a:t>AWS Storage Portfolio</a:t>
            </a:r>
          </a:p>
        </p:txBody>
      </p:sp>
      <p:sp>
        <p:nvSpPr>
          <p:cNvPr id="7" name="Subtitle 6">
            <a:extLst>
              <a:ext uri="{FF2B5EF4-FFF2-40B4-BE49-F238E27FC236}">
                <a16:creationId xmlns:a16="http://schemas.microsoft.com/office/drawing/2014/main" id="{6C070E6E-368C-344B-A68F-07C2CD0FAC38}"/>
              </a:ext>
            </a:extLst>
          </p:cNvPr>
          <p:cNvSpPr>
            <a:spLocks noGrp="1"/>
          </p:cNvSpPr>
          <p:nvPr>
            <p:ph type="subTitle" idx="1"/>
          </p:nvPr>
        </p:nvSpPr>
        <p:spPr>
          <a:xfrm>
            <a:off x="1090613" y="4289425"/>
            <a:ext cx="8826500" cy="379413"/>
          </a:xfrm>
        </p:spPr>
        <p:txBody>
          <a:bodyPr rtlCol="0">
            <a:normAutofit fontScale="92500" lnSpcReduction="10000"/>
          </a:bodyPr>
          <a:lstStyle/>
          <a:p>
            <a:pPr eaLnBrk="1" fontAlgn="auto" hangingPunct="1">
              <a:spcAft>
                <a:spcPts val="0"/>
              </a:spcAft>
              <a:defRPr/>
            </a:pPr>
            <a:r>
              <a:rPr lang="en-US" dirty="0"/>
              <a:t>Different storage services offered by AWS</a:t>
            </a:r>
          </a:p>
          <a:p>
            <a:pPr eaLnBrk="1" fontAlgn="auto" hangingPunct="1">
              <a:spcAft>
                <a:spcPts val="0"/>
              </a:spcAft>
              <a:defRPr/>
            </a:pPr>
            <a:endParaRPr lang="en-US" dirty="0"/>
          </a:p>
        </p:txBody>
      </p:sp>
      <p:sp>
        <p:nvSpPr>
          <p:cNvPr id="45059" name="Footer Placeholder 3">
            <a:extLst>
              <a:ext uri="{FF2B5EF4-FFF2-40B4-BE49-F238E27FC236}">
                <a16:creationId xmlns:a16="http://schemas.microsoft.com/office/drawing/2014/main" id="{DC0DCB54-F838-2B42-A288-CC3EFA3038A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Accrete.ai. All rights reserved.</a:t>
            </a:r>
          </a:p>
        </p:txBody>
      </p:sp>
      <p:sp>
        <p:nvSpPr>
          <p:cNvPr id="45060" name="Slide Number Placeholder 4">
            <a:extLst>
              <a:ext uri="{FF2B5EF4-FFF2-40B4-BE49-F238E27FC236}">
                <a16:creationId xmlns:a16="http://schemas.microsoft.com/office/drawing/2014/main" id="{AEAB1AED-9D63-E448-9AFA-1E233564816F}"/>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13E1C29-D0BF-0B4D-89CF-5CC64ED1EF33}" type="slidenum">
              <a:rPr lang="en-US" altLang="en-US" smtClean="0">
                <a:solidFill>
                  <a:schemeClr val="bg1"/>
                </a:solidFill>
                <a:latin typeface="Arial" panose="020B0604020202020204" pitchFamily="34" charset="0"/>
              </a:rPr>
              <a:pPr fontAlgn="base">
                <a:spcBef>
                  <a:spcPct val="0"/>
                </a:spcBef>
                <a:spcAft>
                  <a:spcPct val="0"/>
                </a:spcAft>
              </a:pPr>
              <a:t>25</a:t>
            </a:fld>
            <a:endParaRPr lang="en-US" alt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2325958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The AWS storage portfolio</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26</a:t>
            </a:fld>
            <a:endParaRPr lang="en-US" altLang="en-US" dirty="0">
              <a:solidFill>
                <a:srgbClr val="161E2D"/>
              </a:solidFill>
              <a:latin typeface="Arial" panose="020B0604020202020204" pitchFamily="34" charset="0"/>
            </a:endParaRPr>
          </a:p>
        </p:txBody>
      </p:sp>
      <p:sp>
        <p:nvSpPr>
          <p:cNvPr id="27" name="Rounded Rectangle 5">
            <a:extLst>
              <a:ext uri="{FF2B5EF4-FFF2-40B4-BE49-F238E27FC236}">
                <a16:creationId xmlns:a16="http://schemas.microsoft.com/office/drawing/2014/main" id="{0FA7F66A-A600-D790-436A-B47E59DE66AA}"/>
              </a:ext>
            </a:extLst>
          </p:cNvPr>
          <p:cNvSpPr/>
          <p:nvPr/>
        </p:nvSpPr>
        <p:spPr>
          <a:xfrm>
            <a:off x="561110" y="1478579"/>
            <a:ext cx="1344940" cy="600364"/>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a:solidFill>
                  <a:srgbClr val="FFFFFF"/>
                </a:solidFill>
                <a:latin typeface="Arial" panose="020B0604020202020204" pitchFamily="34" charset="0"/>
                <a:cs typeface="Arial" panose="020B0604020202020204" pitchFamily="34" charset="0"/>
              </a:rPr>
              <a:t>Amazon S3</a:t>
            </a:r>
          </a:p>
        </p:txBody>
      </p:sp>
      <p:sp>
        <p:nvSpPr>
          <p:cNvPr id="28" name="Rectangle 4">
            <a:extLst>
              <a:ext uri="{FF2B5EF4-FFF2-40B4-BE49-F238E27FC236}">
                <a16:creationId xmlns:a16="http://schemas.microsoft.com/office/drawing/2014/main" id="{EC464953-FD3C-1195-07B8-E0313B6E9835}"/>
              </a:ext>
            </a:extLst>
          </p:cNvPr>
          <p:cNvSpPr>
            <a:spLocks noGrp="1" noChangeArrowheads="1"/>
          </p:cNvSpPr>
          <p:nvPr/>
        </p:nvSpPr>
        <p:spPr bwMode="auto">
          <a:xfrm>
            <a:off x="2008094" y="1478579"/>
            <a:ext cx="6758707" cy="65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fontAlgn="base">
              <a:spcBef>
                <a:spcPts val="576"/>
              </a:spcBef>
              <a:spcAft>
                <a:spcPct val="0"/>
              </a:spcAft>
              <a:buClr>
                <a:srgbClr val="2C95DD"/>
              </a:buClr>
              <a:buFont typeface="Arial"/>
              <a:buChar char="•"/>
            </a:pPr>
            <a:r>
              <a:rPr lang="en-US" sz="1400" dirty="0">
                <a:solidFill>
                  <a:schemeClr val="tx1"/>
                </a:solidFill>
                <a:latin typeface="Arial" panose="020B0604020202020204" pitchFamily="34" charset="0"/>
                <a:cs typeface="Arial" panose="020B0604020202020204" pitchFamily="34" charset="0"/>
              </a:rPr>
              <a:t>Object storage: data presented as buckets of objects</a:t>
            </a:r>
          </a:p>
          <a:p>
            <a:pPr marL="342900" indent="-342900" fontAlgn="base">
              <a:spcBef>
                <a:spcPts val="576"/>
              </a:spcBef>
              <a:spcAft>
                <a:spcPct val="0"/>
              </a:spcAft>
              <a:buClr>
                <a:srgbClr val="2C95DD"/>
              </a:buClr>
              <a:buFont typeface="Arial"/>
              <a:buChar char="•"/>
            </a:pPr>
            <a:r>
              <a:rPr lang="en-US" sz="1400" dirty="0">
                <a:solidFill>
                  <a:schemeClr val="tx1"/>
                </a:solidFill>
                <a:latin typeface="Arial" panose="020B0604020202020204" pitchFamily="34" charset="0"/>
                <a:cs typeface="Arial" panose="020B0604020202020204" pitchFamily="34" charset="0"/>
              </a:rPr>
              <a:t>Data access via APIs over the Internet</a:t>
            </a:r>
          </a:p>
        </p:txBody>
      </p:sp>
      <p:sp>
        <p:nvSpPr>
          <p:cNvPr id="29" name="Rounded Rectangle 19">
            <a:extLst>
              <a:ext uri="{FF2B5EF4-FFF2-40B4-BE49-F238E27FC236}">
                <a16:creationId xmlns:a16="http://schemas.microsoft.com/office/drawing/2014/main" id="{7FEBA85B-2C99-DF38-012F-911E4D6ED295}"/>
              </a:ext>
            </a:extLst>
          </p:cNvPr>
          <p:cNvSpPr/>
          <p:nvPr/>
        </p:nvSpPr>
        <p:spPr>
          <a:xfrm>
            <a:off x="561110" y="4162396"/>
            <a:ext cx="1344940" cy="600364"/>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a:solidFill>
                  <a:srgbClr val="FFFFFF"/>
                </a:solidFill>
                <a:latin typeface="Arial" panose="020B0604020202020204" pitchFamily="34" charset="0"/>
                <a:cs typeface="Arial" panose="020B0604020202020204" pitchFamily="34" charset="0"/>
              </a:rPr>
              <a:t>Amazon EFS</a:t>
            </a:r>
          </a:p>
        </p:txBody>
      </p:sp>
      <p:sp>
        <p:nvSpPr>
          <p:cNvPr id="30" name="Rectangle 4">
            <a:extLst>
              <a:ext uri="{FF2B5EF4-FFF2-40B4-BE49-F238E27FC236}">
                <a16:creationId xmlns:a16="http://schemas.microsoft.com/office/drawing/2014/main" id="{377757BB-E594-73C2-746F-E178802A7006}"/>
              </a:ext>
            </a:extLst>
          </p:cNvPr>
          <p:cNvSpPr>
            <a:spLocks noGrp="1" noChangeArrowheads="1"/>
          </p:cNvSpPr>
          <p:nvPr/>
        </p:nvSpPr>
        <p:spPr bwMode="auto">
          <a:xfrm>
            <a:off x="2008094" y="4162396"/>
            <a:ext cx="7113259" cy="65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fontAlgn="base">
              <a:spcBef>
                <a:spcPts val="576"/>
              </a:spcBef>
              <a:spcAft>
                <a:spcPct val="0"/>
              </a:spcAft>
              <a:buClr>
                <a:srgbClr val="2C95DD"/>
              </a:buClr>
              <a:buFont typeface="Arial"/>
              <a:buChar char="•"/>
            </a:pPr>
            <a:r>
              <a:rPr lang="en-US" sz="1400" dirty="0">
                <a:solidFill>
                  <a:schemeClr val="tx1"/>
                </a:solidFill>
                <a:latin typeface="Arial" panose="020B0604020202020204" pitchFamily="34" charset="0"/>
                <a:cs typeface="Arial" panose="020B0604020202020204" pitchFamily="34" charset="0"/>
              </a:rPr>
              <a:t>File storage (analogous to NAS): data presented as a file </a:t>
            </a:r>
            <a:r>
              <a:rPr lang="en-US" sz="1400" spc="-50" dirty="0">
                <a:solidFill>
                  <a:schemeClr val="tx1"/>
                </a:solidFill>
                <a:latin typeface="Arial" panose="020B0604020202020204" pitchFamily="34" charset="0"/>
                <a:cs typeface="Arial" panose="020B0604020202020204" pitchFamily="34" charset="0"/>
              </a:rPr>
              <a:t>system</a:t>
            </a:r>
          </a:p>
          <a:p>
            <a:pPr marL="342900" indent="-342900" fontAlgn="base">
              <a:spcBef>
                <a:spcPts val="576"/>
              </a:spcBef>
              <a:spcAft>
                <a:spcPct val="0"/>
              </a:spcAft>
              <a:buClr>
                <a:srgbClr val="2C95DD"/>
              </a:buClr>
              <a:buFont typeface="Arial"/>
              <a:buChar char="•"/>
            </a:pPr>
            <a:r>
              <a:rPr lang="en-US" sz="1400" dirty="0">
                <a:solidFill>
                  <a:schemeClr val="tx1"/>
                </a:solidFill>
                <a:latin typeface="Arial" panose="020B0604020202020204" pitchFamily="34" charset="0"/>
                <a:cs typeface="Arial" panose="020B0604020202020204" pitchFamily="34" charset="0"/>
              </a:rPr>
              <a:t>Shared low-latency access from multiple EC2 instances</a:t>
            </a:r>
          </a:p>
        </p:txBody>
      </p:sp>
      <p:sp>
        <p:nvSpPr>
          <p:cNvPr id="31" name="Rectangle 30">
            <a:extLst>
              <a:ext uri="{FF2B5EF4-FFF2-40B4-BE49-F238E27FC236}">
                <a16:creationId xmlns:a16="http://schemas.microsoft.com/office/drawing/2014/main" id="{218879B8-2F3D-8082-AD92-8B113F1E64B1}"/>
              </a:ext>
            </a:extLst>
          </p:cNvPr>
          <p:cNvSpPr/>
          <p:nvPr/>
        </p:nvSpPr>
        <p:spPr>
          <a:xfrm>
            <a:off x="419100" y="4028471"/>
            <a:ext cx="8600209" cy="863022"/>
          </a:xfrm>
          <a:prstGeom prst="rect">
            <a:avLst/>
          </a:prstGeom>
          <a:noFill/>
          <a:ln w="38100" cmpd="sng">
            <a:solidFill>
              <a:srgbClr val="F2A52C"/>
            </a:solidFill>
          </a:ln>
          <a:effectLst/>
        </p:spPr>
        <p:style>
          <a:lnRef idx="1">
            <a:schemeClr val="accent2"/>
          </a:lnRef>
          <a:fillRef idx="3">
            <a:schemeClr val="accent2"/>
          </a:fillRef>
          <a:effectRef idx="2">
            <a:schemeClr val="accent2"/>
          </a:effectRef>
          <a:fontRef idx="minor">
            <a:schemeClr val="lt1"/>
          </a:fontRef>
        </p:style>
        <p:txBody>
          <a:bodyPr rtlCol="0" anchor="b"/>
          <a:lstStyle/>
          <a:p>
            <a:pPr algn="ctr"/>
            <a:endParaRPr lang="en-US" sz="1400" i="1" dirty="0">
              <a:latin typeface="Arial" panose="020B0604020202020204" pitchFamily="34" charset="0"/>
              <a:cs typeface="Arial" panose="020B0604020202020204" pitchFamily="34" charset="0"/>
            </a:endParaRPr>
          </a:p>
        </p:txBody>
      </p:sp>
      <p:sp>
        <p:nvSpPr>
          <p:cNvPr id="32" name="Rounded Rectangle 12">
            <a:extLst>
              <a:ext uri="{FF2B5EF4-FFF2-40B4-BE49-F238E27FC236}">
                <a16:creationId xmlns:a16="http://schemas.microsoft.com/office/drawing/2014/main" id="{5B4A50EE-716F-F3CF-936D-849ACC6229FB}"/>
              </a:ext>
            </a:extLst>
          </p:cNvPr>
          <p:cNvSpPr/>
          <p:nvPr/>
        </p:nvSpPr>
        <p:spPr>
          <a:xfrm>
            <a:off x="561110" y="2277567"/>
            <a:ext cx="1344940" cy="800202"/>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spc="-50" dirty="0">
                <a:solidFill>
                  <a:srgbClr val="FFFFFF"/>
                </a:solidFill>
                <a:latin typeface="Arial" panose="020B0604020202020204" pitchFamily="34" charset="0"/>
                <a:cs typeface="Arial" panose="020B0604020202020204" pitchFamily="34" charset="0"/>
              </a:rPr>
              <a:t>Amazon Elastic Block </a:t>
            </a:r>
            <a:br>
              <a:rPr lang="en-US" sz="1400" spc="-50" dirty="0">
                <a:solidFill>
                  <a:srgbClr val="FFFFFF"/>
                </a:solidFill>
                <a:latin typeface="Arial" panose="020B0604020202020204" pitchFamily="34" charset="0"/>
                <a:cs typeface="Arial" panose="020B0604020202020204" pitchFamily="34" charset="0"/>
              </a:rPr>
            </a:br>
            <a:r>
              <a:rPr lang="en-US" sz="1400" spc="-50" dirty="0">
                <a:solidFill>
                  <a:srgbClr val="FFFFFF"/>
                </a:solidFill>
                <a:latin typeface="Arial" panose="020B0604020202020204" pitchFamily="34" charset="0"/>
                <a:cs typeface="Arial" panose="020B0604020202020204" pitchFamily="34" charset="0"/>
              </a:rPr>
              <a:t>Store</a:t>
            </a:r>
          </a:p>
        </p:txBody>
      </p:sp>
      <p:sp>
        <p:nvSpPr>
          <p:cNvPr id="33" name="Rectangle 4">
            <a:extLst>
              <a:ext uri="{FF2B5EF4-FFF2-40B4-BE49-F238E27FC236}">
                <a16:creationId xmlns:a16="http://schemas.microsoft.com/office/drawing/2014/main" id="{D836E1BB-F67C-FAC5-043F-BE07ECD2ABA9}"/>
              </a:ext>
            </a:extLst>
          </p:cNvPr>
          <p:cNvSpPr>
            <a:spLocks noGrp="1" noChangeArrowheads="1"/>
          </p:cNvSpPr>
          <p:nvPr/>
        </p:nvSpPr>
        <p:spPr bwMode="auto">
          <a:xfrm>
            <a:off x="2008094" y="2277567"/>
            <a:ext cx="7317508" cy="8748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fontAlgn="base">
              <a:spcBef>
                <a:spcPts val="576"/>
              </a:spcBef>
              <a:spcAft>
                <a:spcPct val="0"/>
              </a:spcAft>
              <a:buClr>
                <a:srgbClr val="2C95DD"/>
              </a:buClr>
              <a:buFont typeface="Arial"/>
              <a:buChar char="•"/>
            </a:pPr>
            <a:r>
              <a:rPr lang="en-US" sz="1400" spc="-50" dirty="0">
                <a:solidFill>
                  <a:schemeClr val="tx1"/>
                </a:solidFill>
                <a:latin typeface="Arial" panose="020B0604020202020204" pitchFamily="34" charset="0"/>
                <a:cs typeface="Arial" panose="020B0604020202020204" pitchFamily="34" charset="0"/>
              </a:rPr>
              <a:t>Block storage (analogous to SAN): data presented as disk volumes</a:t>
            </a:r>
          </a:p>
          <a:p>
            <a:pPr marL="342900" indent="-342900" fontAlgn="base">
              <a:spcBef>
                <a:spcPts val="576"/>
              </a:spcBef>
              <a:spcAft>
                <a:spcPct val="0"/>
              </a:spcAft>
              <a:buClr>
                <a:srgbClr val="2C95DD"/>
              </a:buClr>
              <a:buFont typeface="Arial"/>
              <a:buChar char="•"/>
            </a:pPr>
            <a:r>
              <a:rPr lang="en-US" sz="1400" dirty="0">
                <a:solidFill>
                  <a:schemeClr val="tx1"/>
                </a:solidFill>
                <a:latin typeface="Arial" panose="020B0604020202020204" pitchFamily="34" charset="0"/>
                <a:cs typeface="Arial" panose="020B0604020202020204" pitchFamily="34" charset="0"/>
              </a:rPr>
              <a:t>Lowest-latency access from single Amazon EC2 instances</a:t>
            </a:r>
          </a:p>
        </p:txBody>
      </p:sp>
      <p:sp>
        <p:nvSpPr>
          <p:cNvPr id="34" name="Rounded Rectangle 11">
            <a:extLst>
              <a:ext uri="{FF2B5EF4-FFF2-40B4-BE49-F238E27FC236}">
                <a16:creationId xmlns:a16="http://schemas.microsoft.com/office/drawing/2014/main" id="{A89A4F1B-672F-ED2A-DA7D-39939D63E443}"/>
              </a:ext>
            </a:extLst>
          </p:cNvPr>
          <p:cNvSpPr/>
          <p:nvPr/>
        </p:nvSpPr>
        <p:spPr>
          <a:xfrm>
            <a:off x="561110" y="3274403"/>
            <a:ext cx="1344940" cy="600364"/>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a:solidFill>
                  <a:srgbClr val="FFFFFF"/>
                </a:solidFill>
                <a:latin typeface="Arial" panose="020B0604020202020204" pitchFamily="34" charset="0"/>
                <a:cs typeface="Arial" panose="020B0604020202020204" pitchFamily="34" charset="0"/>
              </a:rPr>
              <a:t>Amazon Glacier</a:t>
            </a:r>
          </a:p>
        </p:txBody>
      </p:sp>
      <p:sp>
        <p:nvSpPr>
          <p:cNvPr id="35" name="Rectangle 4">
            <a:extLst>
              <a:ext uri="{FF2B5EF4-FFF2-40B4-BE49-F238E27FC236}">
                <a16:creationId xmlns:a16="http://schemas.microsoft.com/office/drawing/2014/main" id="{26CD7200-BE43-8BA8-423D-503314DBF375}"/>
              </a:ext>
            </a:extLst>
          </p:cNvPr>
          <p:cNvSpPr>
            <a:spLocks noGrp="1" noChangeArrowheads="1"/>
          </p:cNvSpPr>
          <p:nvPr/>
        </p:nvSpPr>
        <p:spPr bwMode="auto">
          <a:xfrm>
            <a:off x="2008095" y="3274403"/>
            <a:ext cx="7113258" cy="65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fontAlgn="base">
              <a:spcBef>
                <a:spcPts val="576"/>
              </a:spcBef>
              <a:spcAft>
                <a:spcPct val="0"/>
              </a:spcAft>
              <a:buClr>
                <a:srgbClr val="2C95DD"/>
              </a:buClr>
              <a:buFont typeface="Arial"/>
              <a:buChar char="•"/>
            </a:pPr>
            <a:r>
              <a:rPr lang="en-US" sz="1400" dirty="0">
                <a:solidFill>
                  <a:schemeClr val="tx1"/>
                </a:solidFill>
                <a:latin typeface="Arial" panose="020B0604020202020204" pitchFamily="34" charset="0"/>
                <a:cs typeface="Arial" panose="020B0604020202020204" pitchFamily="34" charset="0"/>
              </a:rPr>
              <a:t>Archival storage: data presented as vaults/archives of objects</a:t>
            </a:r>
          </a:p>
          <a:p>
            <a:pPr marL="342900" indent="-342900" fontAlgn="base">
              <a:spcBef>
                <a:spcPts val="576"/>
              </a:spcBef>
              <a:spcAft>
                <a:spcPct val="0"/>
              </a:spcAft>
              <a:buClr>
                <a:srgbClr val="2C95DD"/>
              </a:buClr>
              <a:buFont typeface="Arial"/>
              <a:buChar char="•"/>
            </a:pPr>
            <a:r>
              <a:rPr lang="en-US" sz="1400" dirty="0">
                <a:solidFill>
                  <a:schemeClr val="tx1"/>
                </a:solidFill>
                <a:latin typeface="Arial" panose="020B0604020202020204" pitchFamily="34" charset="0"/>
                <a:cs typeface="Arial" panose="020B0604020202020204" pitchFamily="34" charset="0"/>
              </a:rPr>
              <a:t>Lowest-cost storage, infrequent access via APIs over the </a:t>
            </a:r>
            <a:r>
              <a:rPr lang="en-US" sz="1400" spc="-50" dirty="0">
                <a:solidFill>
                  <a:schemeClr val="tx1"/>
                </a:solidFill>
                <a:latin typeface="Arial" panose="020B0604020202020204" pitchFamily="34" charset="0"/>
                <a:cs typeface="Arial" panose="020B0604020202020204" pitchFamily="34" charset="0"/>
              </a:rPr>
              <a:t>Internet</a:t>
            </a:r>
          </a:p>
        </p:txBody>
      </p:sp>
    </p:spTree>
    <p:extLst>
      <p:ext uri="{BB962C8B-B14F-4D97-AF65-F5344CB8AC3E}">
        <p14:creationId xmlns:p14="http://schemas.microsoft.com/office/powerpoint/2010/main" val="2320274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Amazon Simple Storage Service (S3)</a:t>
            </a:r>
          </a:p>
        </p:txBody>
      </p:sp>
      <p:sp>
        <p:nvSpPr>
          <p:cNvPr id="2" name="Content Placeholder 1">
            <a:extLst>
              <a:ext uri="{FF2B5EF4-FFF2-40B4-BE49-F238E27FC236}">
                <a16:creationId xmlns:a16="http://schemas.microsoft.com/office/drawing/2014/main" id="{D8D75740-1E86-7CA1-FE85-5CCD71F2B668}"/>
              </a:ext>
            </a:extLst>
          </p:cNvPr>
          <p:cNvSpPr>
            <a:spLocks noGrp="1"/>
          </p:cNvSpPr>
          <p:nvPr>
            <p:ph idx="10"/>
          </p:nvPr>
        </p:nvSpPr>
        <p:spPr/>
        <p:txBody>
          <a:bodyPr>
            <a:normAutofit/>
          </a:bodyPr>
          <a:lstStyle/>
          <a:p>
            <a:pPr marL="285750" indent="-285750" algn="just">
              <a:buFont typeface="Arial" panose="020B0604020202020204" pitchFamily="34" charset="0"/>
              <a:buChar char="•"/>
            </a:pPr>
            <a:r>
              <a:rPr lang="en-US" sz="1600" dirty="0"/>
              <a:t>Amazon S3 provides a simple web services interface that can be </a:t>
            </a:r>
            <a:r>
              <a:rPr lang="en-US" sz="1600" b="1" dirty="0">
                <a:solidFill>
                  <a:schemeClr val="accent2">
                    <a:lumMod val="75000"/>
                  </a:schemeClr>
                </a:solidFill>
              </a:rPr>
              <a:t>used to store and retrieve </a:t>
            </a:r>
            <a:r>
              <a:rPr lang="en-US" sz="1600" b="1" dirty="0">
                <a:solidFill>
                  <a:schemeClr val="accent1">
                    <a:lumMod val="75000"/>
                  </a:schemeClr>
                </a:solidFill>
              </a:rPr>
              <a:t>any amount of data</a:t>
            </a:r>
            <a:r>
              <a:rPr lang="en-US" sz="1600" b="1" dirty="0">
                <a:solidFill>
                  <a:schemeClr val="accent2">
                    <a:lumMod val="75000"/>
                  </a:schemeClr>
                </a:solidFill>
              </a:rPr>
              <a:t>, </a:t>
            </a:r>
            <a:r>
              <a:rPr lang="en-US" sz="1600" b="1" dirty="0">
                <a:solidFill>
                  <a:schemeClr val="accent1">
                    <a:lumMod val="75000"/>
                  </a:schemeClr>
                </a:solidFill>
              </a:rPr>
              <a:t>at any time</a:t>
            </a:r>
            <a:r>
              <a:rPr lang="en-US" sz="1600" b="1" dirty="0">
                <a:solidFill>
                  <a:schemeClr val="accent2">
                    <a:lumMod val="75000"/>
                  </a:schemeClr>
                </a:solidFill>
              </a:rPr>
              <a:t>, </a:t>
            </a:r>
            <a:r>
              <a:rPr lang="en-US" sz="1600" b="1" dirty="0">
                <a:solidFill>
                  <a:schemeClr val="accent1">
                    <a:lumMod val="75000"/>
                  </a:schemeClr>
                </a:solidFill>
              </a:rPr>
              <a:t>from anywhere </a:t>
            </a:r>
            <a:r>
              <a:rPr lang="en-US" sz="1600" b="1" dirty="0">
                <a:solidFill>
                  <a:schemeClr val="accent2">
                    <a:lumMod val="75000"/>
                  </a:schemeClr>
                </a:solidFill>
              </a:rPr>
              <a:t>on the web</a:t>
            </a:r>
            <a:r>
              <a:rPr lang="en-US" sz="1600" dirty="0"/>
              <a:t>. </a:t>
            </a:r>
          </a:p>
          <a:p>
            <a:pPr marL="285750" indent="-285750">
              <a:buFont typeface="Arial" panose="020B0604020202020204" pitchFamily="34" charset="0"/>
              <a:buChar char="•"/>
            </a:pPr>
            <a:r>
              <a:rPr lang="en-US" sz="1600" dirty="0"/>
              <a:t>Write, read, and delete objects containing from </a:t>
            </a:r>
            <a:r>
              <a:rPr lang="en-US" sz="1600" b="1" dirty="0">
                <a:solidFill>
                  <a:schemeClr val="accent2">
                    <a:lumMod val="75000"/>
                  </a:schemeClr>
                </a:solidFill>
              </a:rPr>
              <a:t>1 byte to 5 terabytes of data each</a:t>
            </a:r>
            <a:r>
              <a:rPr lang="en-US" sz="1600" dirty="0"/>
              <a:t>. The </a:t>
            </a:r>
            <a:r>
              <a:rPr lang="en-US" sz="1600" b="1" dirty="0">
                <a:solidFill>
                  <a:schemeClr val="accent2">
                    <a:lumMod val="75000"/>
                  </a:schemeClr>
                </a:solidFill>
              </a:rPr>
              <a:t>number of objects </a:t>
            </a:r>
            <a:r>
              <a:rPr lang="en-US" sz="1600" dirty="0"/>
              <a:t>you can store is </a:t>
            </a:r>
            <a:r>
              <a:rPr lang="en-US" sz="1600" b="1" dirty="0">
                <a:solidFill>
                  <a:schemeClr val="accent2">
                    <a:lumMod val="75000"/>
                  </a:schemeClr>
                </a:solidFill>
              </a:rPr>
              <a:t>unlimited</a:t>
            </a:r>
            <a:r>
              <a:rPr lang="en-US" sz="1600" dirty="0"/>
              <a:t>.</a:t>
            </a:r>
          </a:p>
          <a:p>
            <a:pPr marL="285750" indent="-285750">
              <a:buFont typeface="Arial" panose="020B0604020202020204" pitchFamily="34" charset="0"/>
              <a:buChar char="•"/>
            </a:pPr>
            <a:r>
              <a:rPr lang="en-US" sz="1600" dirty="0"/>
              <a:t>Each object is stored in a </a:t>
            </a:r>
            <a:r>
              <a:rPr lang="en-US" sz="1600" b="1" dirty="0">
                <a:solidFill>
                  <a:schemeClr val="accent1">
                    <a:lumMod val="75000"/>
                  </a:schemeClr>
                </a:solidFill>
              </a:rPr>
              <a:t>bucket</a:t>
            </a:r>
            <a:r>
              <a:rPr lang="en-US" sz="1600" dirty="0">
                <a:solidFill>
                  <a:schemeClr val="accent1">
                    <a:lumMod val="75000"/>
                  </a:schemeClr>
                </a:solidFill>
              </a:rPr>
              <a:t> </a:t>
            </a:r>
            <a:r>
              <a:rPr lang="en-US" sz="1600" dirty="0"/>
              <a:t>and retrieved via a unique, developer-assigned </a:t>
            </a:r>
            <a:r>
              <a:rPr lang="en-US" sz="1600" b="1" dirty="0">
                <a:solidFill>
                  <a:schemeClr val="accent1">
                    <a:lumMod val="75000"/>
                  </a:schemeClr>
                </a:solidFill>
              </a:rPr>
              <a:t>key</a:t>
            </a:r>
            <a:r>
              <a:rPr lang="en-US" sz="1600" dirty="0"/>
              <a:t>.</a:t>
            </a:r>
          </a:p>
          <a:p>
            <a:pPr marL="742950" lvl="1" indent="-285750">
              <a:buFont typeface="Arial" panose="020B0604020202020204" pitchFamily="34" charset="0"/>
              <a:buChar char="•"/>
            </a:pPr>
            <a:r>
              <a:rPr lang="en-US" sz="1600" dirty="0"/>
              <a:t>A bucket can be stored in </a:t>
            </a:r>
            <a:r>
              <a:rPr lang="en-US" sz="1600" b="1" dirty="0">
                <a:solidFill>
                  <a:schemeClr val="accent2">
                    <a:lumMod val="75000"/>
                  </a:schemeClr>
                </a:solidFill>
              </a:rPr>
              <a:t>one of several Regions</a:t>
            </a:r>
            <a:r>
              <a:rPr lang="en-US" sz="1600" dirty="0"/>
              <a:t>. </a:t>
            </a:r>
          </a:p>
          <a:p>
            <a:pPr marL="742950" lvl="1" indent="-285750">
              <a:buFont typeface="Arial" panose="020B0604020202020204" pitchFamily="34" charset="0"/>
              <a:buChar char="•"/>
            </a:pPr>
            <a:r>
              <a:rPr lang="en-US" sz="1600" dirty="0"/>
              <a:t>You can </a:t>
            </a:r>
            <a:r>
              <a:rPr lang="en-US" sz="1600" b="1" dirty="0">
                <a:solidFill>
                  <a:schemeClr val="accent2">
                    <a:lumMod val="75000"/>
                  </a:schemeClr>
                </a:solidFill>
              </a:rPr>
              <a:t>choose a Region </a:t>
            </a:r>
            <a:r>
              <a:rPr lang="en-US" sz="1600" dirty="0"/>
              <a:t>to </a:t>
            </a:r>
            <a:r>
              <a:rPr lang="en-US" sz="1600" b="1" dirty="0">
                <a:solidFill>
                  <a:schemeClr val="accent2">
                    <a:lumMod val="75000"/>
                  </a:schemeClr>
                </a:solidFill>
              </a:rPr>
              <a:t>optimize for latency, minimize costs, or address regulatory requirements</a:t>
            </a:r>
            <a:r>
              <a:rPr lang="en-US" sz="1600" dirty="0"/>
              <a:t>. </a:t>
            </a:r>
          </a:p>
          <a:p>
            <a:pPr marL="742950" lvl="1" indent="-285750">
              <a:buFont typeface="Arial" panose="020B0604020202020204" pitchFamily="34" charset="0"/>
              <a:buChar char="•"/>
            </a:pPr>
            <a:r>
              <a:rPr lang="en-US" sz="1600" dirty="0"/>
              <a:t>Objects stored in a Region </a:t>
            </a:r>
            <a:r>
              <a:rPr lang="en-US" sz="1600" b="1" dirty="0">
                <a:solidFill>
                  <a:schemeClr val="accent2">
                    <a:lumMod val="75000"/>
                  </a:schemeClr>
                </a:solidFill>
              </a:rPr>
              <a:t>never leave the Region </a:t>
            </a:r>
            <a:r>
              <a:rPr lang="en-US" sz="1600" dirty="0"/>
              <a:t>unless you transfer them out. </a:t>
            </a:r>
          </a:p>
          <a:p>
            <a:pPr marL="285750" indent="-285750">
              <a:buFont typeface="Arial" panose="020B0604020202020204" pitchFamily="34" charset="0"/>
              <a:buChar char="•"/>
            </a:pPr>
            <a:r>
              <a:rPr lang="en-US" sz="1600" b="1" dirty="0">
                <a:solidFill>
                  <a:schemeClr val="accent2">
                    <a:lumMod val="75000"/>
                  </a:schemeClr>
                </a:solidFill>
              </a:rPr>
              <a:t>Authentication mechanisms </a:t>
            </a:r>
            <a:r>
              <a:rPr lang="en-US" sz="1600" dirty="0"/>
              <a:t>are provided to ensure that data is kept secure from unauthorized access. </a:t>
            </a:r>
          </a:p>
          <a:p>
            <a:pPr marL="742950" lvl="1" indent="-285750">
              <a:buFont typeface="Arial" panose="020B0604020202020204" pitchFamily="34" charset="0"/>
              <a:buChar char="•"/>
            </a:pPr>
            <a:r>
              <a:rPr lang="en-US" sz="1600" dirty="0"/>
              <a:t>Objects can be made </a:t>
            </a:r>
            <a:r>
              <a:rPr lang="en-US" sz="1600" b="1" dirty="0">
                <a:solidFill>
                  <a:schemeClr val="accent2">
                    <a:lumMod val="75000"/>
                  </a:schemeClr>
                </a:solidFill>
              </a:rPr>
              <a:t>private or public, and rights can be granted to specific users</a:t>
            </a:r>
            <a:r>
              <a:rPr lang="en-US" sz="1600" dirty="0"/>
              <a:t>.</a:t>
            </a:r>
          </a:p>
          <a:p>
            <a:pPr marL="285750" indent="-285750">
              <a:buFont typeface="Arial" panose="020B0604020202020204" pitchFamily="34" charset="0"/>
              <a:buChar char="•"/>
            </a:pPr>
            <a:r>
              <a:rPr lang="en-US" sz="1600" dirty="0"/>
              <a:t>S3 charges based on </a:t>
            </a:r>
            <a:r>
              <a:rPr lang="en-US" sz="1600" b="1" dirty="0">
                <a:solidFill>
                  <a:schemeClr val="accent2">
                    <a:lumMod val="75000"/>
                  </a:schemeClr>
                </a:solidFill>
              </a:rPr>
              <a:t>per GB-month </a:t>
            </a:r>
            <a:r>
              <a:rPr lang="en-US" sz="1600" dirty="0"/>
              <a:t>AND </a:t>
            </a:r>
            <a:r>
              <a:rPr lang="en-US" sz="1600" b="1" dirty="0">
                <a:solidFill>
                  <a:schemeClr val="accent2">
                    <a:lumMod val="75000"/>
                  </a:schemeClr>
                </a:solidFill>
              </a:rPr>
              <a:t>per I/O requests </a:t>
            </a:r>
            <a:r>
              <a:rPr lang="en-US" sz="1600" dirty="0"/>
              <a:t>AND</a:t>
            </a:r>
            <a:r>
              <a:rPr lang="en-US" sz="1600" b="1" dirty="0">
                <a:solidFill>
                  <a:schemeClr val="accent2">
                    <a:lumMod val="75000"/>
                  </a:schemeClr>
                </a:solidFill>
              </a:rPr>
              <a:t> per data modification requests.</a:t>
            </a:r>
          </a:p>
          <a:p>
            <a:pPr marL="285750" indent="-285750">
              <a:buFont typeface="Arial" panose="020B0604020202020204" pitchFamily="34" charset="0"/>
              <a:buChar char="•"/>
            </a:pPr>
            <a:endParaRPr lang="en-IN" sz="1600" dirty="0"/>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27</a:t>
            </a:fld>
            <a:endParaRPr lang="en-US" altLang="en-US" dirty="0">
              <a:solidFill>
                <a:srgbClr val="161E2D"/>
              </a:solidFill>
              <a:latin typeface="Arial" panose="020B0604020202020204" pitchFamily="34" charset="0"/>
            </a:endParaRPr>
          </a:p>
        </p:txBody>
      </p:sp>
      <p:pic>
        <p:nvPicPr>
          <p:cNvPr id="16" name="Picture 2">
            <a:extLst>
              <a:ext uri="{FF2B5EF4-FFF2-40B4-BE49-F238E27FC236}">
                <a16:creationId xmlns:a16="http://schemas.microsoft.com/office/drawing/2014/main" id="{CAD018DB-608B-DE1D-49B7-4BA0AC61C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1945" y="5501153"/>
            <a:ext cx="1885636" cy="4224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4896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Amazon Elastic Block Store (EBS)</a:t>
            </a:r>
          </a:p>
        </p:txBody>
      </p:sp>
      <p:sp>
        <p:nvSpPr>
          <p:cNvPr id="2" name="Content Placeholder 1">
            <a:extLst>
              <a:ext uri="{FF2B5EF4-FFF2-40B4-BE49-F238E27FC236}">
                <a16:creationId xmlns:a16="http://schemas.microsoft.com/office/drawing/2014/main" id="{D8D75740-1E86-7CA1-FE85-5CCD71F2B668}"/>
              </a:ext>
            </a:extLst>
          </p:cNvPr>
          <p:cNvSpPr>
            <a:spLocks noGrp="1"/>
          </p:cNvSpPr>
          <p:nvPr>
            <p:ph idx="10"/>
          </p:nvPr>
        </p:nvSpPr>
        <p:spPr/>
        <p:txBody>
          <a:bodyPr>
            <a:noAutofit/>
          </a:bodyPr>
          <a:lstStyle/>
          <a:p>
            <a:pPr marL="285750" indent="-285750" algn="just">
              <a:buFont typeface="Arial" panose="020B0604020202020204" pitchFamily="34" charset="0"/>
              <a:buChar char="•"/>
            </a:pPr>
            <a:r>
              <a:rPr lang="en-US" sz="1600" dirty="0"/>
              <a:t>Provides </a:t>
            </a:r>
            <a:r>
              <a:rPr lang="en-US" sz="1600" b="1" dirty="0">
                <a:solidFill>
                  <a:schemeClr val="accent2">
                    <a:lumMod val="75000"/>
                  </a:schemeClr>
                </a:solidFill>
              </a:rPr>
              <a:t>block level storage </a:t>
            </a:r>
            <a:r>
              <a:rPr lang="en-US" sz="1600" dirty="0"/>
              <a:t>volumes (</a:t>
            </a:r>
            <a:r>
              <a:rPr lang="en-US" sz="1600" b="1" dirty="0">
                <a:solidFill>
                  <a:schemeClr val="accent2">
                    <a:lumMod val="75000"/>
                  </a:schemeClr>
                </a:solidFill>
              </a:rPr>
              <a:t>1 GB to 1 TB </a:t>
            </a:r>
            <a:r>
              <a:rPr lang="en-US" sz="1600" dirty="0"/>
              <a:t>) for </a:t>
            </a:r>
            <a:r>
              <a:rPr lang="en-US" sz="1600" b="1" dirty="0">
                <a:solidFill>
                  <a:schemeClr val="accent2">
                    <a:lumMod val="75000"/>
                  </a:schemeClr>
                </a:solidFill>
              </a:rPr>
              <a:t>use with Amazon EC2 instances</a:t>
            </a:r>
            <a:r>
              <a:rPr lang="en-US" sz="1600" dirty="0"/>
              <a:t>. </a:t>
            </a:r>
          </a:p>
          <a:p>
            <a:pPr marL="742950" lvl="1" indent="-285750" algn="just">
              <a:buFont typeface="Arial" panose="020B0604020202020204" pitchFamily="34" charset="0"/>
              <a:buChar char="•"/>
            </a:pPr>
            <a:r>
              <a:rPr lang="en-US" sz="1600" b="1" dirty="0">
                <a:solidFill>
                  <a:schemeClr val="accent2">
                    <a:lumMod val="75000"/>
                  </a:schemeClr>
                </a:solidFill>
              </a:rPr>
              <a:t>Multiple volumes </a:t>
            </a:r>
            <a:r>
              <a:rPr lang="en-US" sz="1600" dirty="0"/>
              <a:t>can be mounted to the </a:t>
            </a:r>
            <a:r>
              <a:rPr lang="en-US" sz="1600" b="1" dirty="0">
                <a:solidFill>
                  <a:schemeClr val="accent2">
                    <a:lumMod val="75000"/>
                  </a:schemeClr>
                </a:solidFill>
              </a:rPr>
              <a:t>same instance</a:t>
            </a:r>
            <a:r>
              <a:rPr lang="en-US" sz="1600" dirty="0"/>
              <a:t>.</a:t>
            </a:r>
          </a:p>
          <a:p>
            <a:pPr marL="742950" lvl="1" indent="-285750" algn="just">
              <a:buFont typeface="Arial" panose="020B0604020202020204" pitchFamily="34" charset="0"/>
              <a:buChar char="•"/>
            </a:pPr>
            <a:r>
              <a:rPr lang="en-US" sz="1600" dirty="0"/>
              <a:t>EBS volumes are </a:t>
            </a:r>
            <a:r>
              <a:rPr lang="en-US" sz="1600" b="1" dirty="0">
                <a:solidFill>
                  <a:schemeClr val="accent2">
                    <a:lumMod val="75000"/>
                  </a:schemeClr>
                </a:solidFill>
              </a:rPr>
              <a:t>network-attached</a:t>
            </a:r>
            <a:r>
              <a:rPr lang="en-US" sz="1600" dirty="0"/>
              <a:t>, and </a:t>
            </a:r>
            <a:r>
              <a:rPr lang="en-US" sz="1600" b="1" dirty="0">
                <a:solidFill>
                  <a:schemeClr val="accent2">
                    <a:lumMod val="75000"/>
                  </a:schemeClr>
                </a:solidFill>
              </a:rPr>
              <a:t>persist independently </a:t>
            </a:r>
            <a:r>
              <a:rPr lang="en-US" sz="1600" dirty="0"/>
              <a:t>from the life of an instance. </a:t>
            </a:r>
          </a:p>
          <a:p>
            <a:pPr marL="742950" lvl="1" indent="-285750" algn="just">
              <a:buFont typeface="Arial" panose="020B0604020202020204" pitchFamily="34" charset="0"/>
              <a:buChar char="•"/>
            </a:pPr>
            <a:r>
              <a:rPr lang="en-US" sz="1600" dirty="0"/>
              <a:t>Storage volumes behave like </a:t>
            </a:r>
            <a:r>
              <a:rPr lang="en-US" sz="1600" b="1" dirty="0">
                <a:solidFill>
                  <a:schemeClr val="accent2">
                    <a:lumMod val="75000"/>
                  </a:schemeClr>
                </a:solidFill>
              </a:rPr>
              <a:t>raw, unformatted block devices</a:t>
            </a:r>
            <a:r>
              <a:rPr lang="en-US" sz="1600" dirty="0"/>
              <a:t>, allowing users to </a:t>
            </a:r>
            <a:r>
              <a:rPr lang="en-US" sz="1600" b="1" dirty="0">
                <a:solidFill>
                  <a:schemeClr val="accent2">
                    <a:lumMod val="75000"/>
                  </a:schemeClr>
                </a:solidFill>
              </a:rPr>
              <a:t>create a file system </a:t>
            </a:r>
            <a:r>
              <a:rPr lang="en-US" sz="1600" dirty="0"/>
              <a:t>on top of Amazon EBS volumes, or use them in any other way you would use a block device (</a:t>
            </a:r>
            <a:r>
              <a:rPr lang="en-US" sz="1600" b="1" dirty="0">
                <a:solidFill>
                  <a:schemeClr val="accent2">
                    <a:lumMod val="75000"/>
                  </a:schemeClr>
                </a:solidFill>
              </a:rPr>
              <a:t>like a hard drive</a:t>
            </a:r>
            <a:r>
              <a:rPr lang="en-US" sz="1600" dirty="0"/>
              <a:t>).</a:t>
            </a:r>
          </a:p>
          <a:p>
            <a:pPr marL="285750" indent="-285750">
              <a:buFont typeface="Arial" panose="020B0604020202020204" pitchFamily="34" charset="0"/>
              <a:buChar char="•"/>
            </a:pPr>
            <a:r>
              <a:rPr lang="en-US" sz="1600" dirty="0"/>
              <a:t>EBS volumes are </a:t>
            </a:r>
            <a:r>
              <a:rPr lang="en-US" sz="1600" b="1" dirty="0">
                <a:solidFill>
                  <a:schemeClr val="accent2">
                    <a:lumMod val="75000"/>
                  </a:schemeClr>
                </a:solidFill>
              </a:rPr>
              <a:t>placed in a specific Availability Zone</a:t>
            </a:r>
            <a:r>
              <a:rPr lang="en-US" sz="1600" dirty="0"/>
              <a:t>, and can then be </a:t>
            </a:r>
            <a:r>
              <a:rPr lang="en-US" sz="1600" b="1" dirty="0">
                <a:solidFill>
                  <a:schemeClr val="accent2">
                    <a:lumMod val="75000"/>
                  </a:schemeClr>
                </a:solidFill>
              </a:rPr>
              <a:t>attached to instances also in that same Availability Zone</a:t>
            </a:r>
            <a:r>
              <a:rPr lang="en-US" sz="1600" dirty="0"/>
              <a:t>.</a:t>
            </a:r>
          </a:p>
          <a:p>
            <a:pPr marL="285750" indent="-285750">
              <a:buFont typeface="Arial" panose="020B0604020202020204" pitchFamily="34" charset="0"/>
              <a:buChar char="•"/>
            </a:pPr>
            <a:r>
              <a:rPr lang="en-US" sz="1600" dirty="0"/>
              <a:t>Each storage volume is </a:t>
            </a:r>
            <a:r>
              <a:rPr lang="en-US" sz="1600" b="1" dirty="0">
                <a:solidFill>
                  <a:schemeClr val="accent2">
                    <a:lumMod val="75000"/>
                  </a:schemeClr>
                </a:solidFill>
              </a:rPr>
              <a:t>automatically replicated within the same Availability Zone</a:t>
            </a:r>
            <a:r>
              <a:rPr lang="en-US" sz="1600" dirty="0"/>
              <a:t>. </a:t>
            </a:r>
          </a:p>
          <a:p>
            <a:pPr marL="285750" indent="-285750">
              <a:buFont typeface="Arial" panose="020B0604020202020204" pitchFamily="34" charset="0"/>
              <a:buChar char="•"/>
            </a:pPr>
            <a:r>
              <a:rPr lang="en-US" sz="1600" dirty="0"/>
              <a:t>EBS provides the ability to </a:t>
            </a:r>
            <a:r>
              <a:rPr lang="en-US" sz="1600" b="1" dirty="0">
                <a:solidFill>
                  <a:schemeClr val="accent2">
                    <a:lumMod val="75000"/>
                  </a:schemeClr>
                </a:solidFill>
              </a:rPr>
              <a:t>create point-in-time snapshots of volumes</a:t>
            </a:r>
            <a:r>
              <a:rPr lang="en-US" sz="1600" dirty="0"/>
              <a:t>, which are </a:t>
            </a:r>
            <a:r>
              <a:rPr lang="en-US" sz="1600" b="1" dirty="0">
                <a:solidFill>
                  <a:schemeClr val="accent2">
                    <a:lumMod val="75000"/>
                  </a:schemeClr>
                </a:solidFill>
              </a:rPr>
              <a:t>persisted to Amazon S3</a:t>
            </a:r>
            <a:r>
              <a:rPr lang="en-US" sz="1600" dirty="0"/>
              <a:t>. </a:t>
            </a:r>
          </a:p>
          <a:p>
            <a:pPr marL="742950" lvl="1" indent="-285750">
              <a:buFont typeface="Arial" panose="020B0604020202020204" pitchFamily="34" charset="0"/>
              <a:buChar char="•"/>
            </a:pPr>
            <a:r>
              <a:rPr lang="en-US" sz="1600" dirty="0"/>
              <a:t>These snapshots can be </a:t>
            </a:r>
            <a:r>
              <a:rPr lang="en-US" sz="1600" b="1" dirty="0">
                <a:solidFill>
                  <a:schemeClr val="accent2">
                    <a:lumMod val="75000"/>
                  </a:schemeClr>
                </a:solidFill>
              </a:rPr>
              <a:t>used as the starting point for new Amazon EBS volumes</a:t>
            </a:r>
            <a:r>
              <a:rPr lang="en-US" sz="1600" dirty="0"/>
              <a:t>, and protect data for long-term durability. </a:t>
            </a:r>
          </a:p>
          <a:p>
            <a:pPr marL="742950" lvl="1" indent="-285750">
              <a:buFont typeface="Arial" panose="020B0604020202020204" pitchFamily="34" charset="0"/>
              <a:buChar char="•"/>
            </a:pPr>
            <a:r>
              <a:rPr lang="en-US" sz="1600" dirty="0"/>
              <a:t>The </a:t>
            </a:r>
            <a:r>
              <a:rPr lang="en-US" sz="1600" b="1" dirty="0">
                <a:solidFill>
                  <a:schemeClr val="accent2">
                    <a:lumMod val="75000"/>
                  </a:schemeClr>
                </a:solidFill>
              </a:rPr>
              <a:t>same snapshot can be used to instantiate as many volumes</a:t>
            </a:r>
            <a:r>
              <a:rPr lang="en-US" sz="1600" dirty="0"/>
              <a:t> as you wish. </a:t>
            </a:r>
          </a:p>
          <a:p>
            <a:pPr marL="742950" lvl="1" indent="-285750">
              <a:buFont typeface="Arial" panose="020B0604020202020204" pitchFamily="34" charset="0"/>
              <a:buChar char="•"/>
            </a:pPr>
            <a:r>
              <a:rPr lang="en-US" sz="1600" dirty="0"/>
              <a:t>These snapshots </a:t>
            </a:r>
            <a:r>
              <a:rPr lang="en-US" sz="1600" b="1" dirty="0">
                <a:solidFill>
                  <a:schemeClr val="accent2">
                    <a:lumMod val="75000"/>
                  </a:schemeClr>
                </a:solidFill>
              </a:rPr>
              <a:t>can be copied across AWS regions</a:t>
            </a:r>
            <a:r>
              <a:rPr lang="en-US" sz="1600" dirty="0"/>
              <a:t>.</a:t>
            </a:r>
          </a:p>
          <a:p>
            <a:pPr lvl="1"/>
            <a:endParaRPr lang="en-US" sz="1600" dirty="0"/>
          </a:p>
          <a:p>
            <a:r>
              <a:rPr lang="en-US" sz="1600" i="1" dirty="0"/>
              <a:t>**EBS is approx. 3x more expensive by volume and 10x more expensive by IOPS than S3.</a:t>
            </a:r>
            <a:br>
              <a:rPr lang="en-US" sz="1600" dirty="0"/>
            </a:br>
            <a:br>
              <a:rPr lang="en-US" sz="1600" dirty="0"/>
            </a:br>
            <a:endParaRPr lang="en-US" sz="1600" dirty="0"/>
          </a:p>
          <a:p>
            <a:pPr algn="just"/>
            <a:endParaRPr lang="en-US" sz="1600" dirty="0"/>
          </a:p>
          <a:p>
            <a:pPr marL="285750" indent="-285750">
              <a:buFont typeface="Arial" panose="020B0604020202020204" pitchFamily="34" charset="0"/>
              <a:buChar char="•"/>
            </a:pPr>
            <a:endParaRPr lang="en-IN" sz="1600" dirty="0"/>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28</a:t>
            </a:fld>
            <a:endParaRPr lang="en-US" altLang="en-US" dirty="0">
              <a:solidFill>
                <a:srgbClr val="161E2D"/>
              </a:solidFill>
              <a:latin typeface="Arial" panose="020B0604020202020204" pitchFamily="34" charset="0"/>
            </a:endParaRPr>
          </a:p>
        </p:txBody>
      </p:sp>
    </p:spTree>
    <p:extLst>
      <p:ext uri="{BB962C8B-B14F-4D97-AF65-F5344CB8AC3E}">
        <p14:creationId xmlns:p14="http://schemas.microsoft.com/office/powerpoint/2010/main" val="3464512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Amazon Elastic File System</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29</a:t>
            </a:fld>
            <a:endParaRPr lang="en-US" altLang="en-US" dirty="0">
              <a:solidFill>
                <a:srgbClr val="161E2D"/>
              </a:solidFill>
              <a:latin typeface="Arial" panose="020B0604020202020204" pitchFamily="34" charset="0"/>
            </a:endParaRPr>
          </a:p>
        </p:txBody>
      </p:sp>
      <p:sp>
        <p:nvSpPr>
          <p:cNvPr id="9" name="Text Placeholder 4">
            <a:extLst>
              <a:ext uri="{FF2B5EF4-FFF2-40B4-BE49-F238E27FC236}">
                <a16:creationId xmlns:a16="http://schemas.microsoft.com/office/drawing/2014/main" id="{DAF89B73-10A1-E24D-B224-631925180129}"/>
              </a:ext>
            </a:extLst>
          </p:cNvPr>
          <p:cNvSpPr txBox="1">
            <a:spLocks noChangeArrowheads="1"/>
          </p:cNvSpPr>
          <p:nvPr/>
        </p:nvSpPr>
        <p:spPr bwMode="auto">
          <a:xfrm>
            <a:off x="10323513" y="365125"/>
            <a:ext cx="16271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ts val="1000"/>
              </a:spcBef>
              <a:spcAft>
                <a:spcPct val="0"/>
              </a:spcAft>
              <a:buFont typeface="Arial" panose="020B0604020202020204" pitchFamily="34" charset="0"/>
              <a:defRPr sz="2400" kern="1200">
                <a:solidFill>
                  <a:srgbClr val="161E2D"/>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rgbClr val="161E2D"/>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rgbClr val="161E2D"/>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rgbClr val="161E2D"/>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eaLnBrk="1" hangingPunct="1"/>
            <a:r>
              <a:rPr lang="en-US" altLang="en-US" sz="1800" dirty="0"/>
              <a:t>1/2</a:t>
            </a:r>
          </a:p>
        </p:txBody>
      </p:sp>
      <p:sp>
        <p:nvSpPr>
          <p:cNvPr id="16" name="TextBox 15">
            <a:extLst>
              <a:ext uri="{FF2B5EF4-FFF2-40B4-BE49-F238E27FC236}">
                <a16:creationId xmlns:a16="http://schemas.microsoft.com/office/drawing/2014/main" id="{63BAC65D-AA4B-974B-C2BD-9CE59041955E}"/>
              </a:ext>
            </a:extLst>
          </p:cNvPr>
          <p:cNvSpPr txBox="1"/>
          <p:nvPr/>
        </p:nvSpPr>
        <p:spPr>
          <a:xfrm>
            <a:off x="328474" y="1189609"/>
            <a:ext cx="10635448" cy="2846933"/>
          </a:xfrm>
          <a:prstGeom prst="rect">
            <a:avLst/>
          </a:prstGeom>
          <a:noFill/>
        </p:spPr>
        <p:txBody>
          <a:bodyPr wrap="square">
            <a:spAutoFit/>
          </a:bodyPr>
          <a:lstStyle/>
          <a:p>
            <a:pPr marL="285750" indent="-285750">
              <a:spcBef>
                <a:spcPts val="576"/>
              </a:spcBef>
              <a:buFont typeface="Arial" panose="020B0604020202020204" pitchFamily="34" charset="0"/>
              <a:buChar char="•"/>
            </a:pPr>
            <a:r>
              <a:rPr lang="en-US" sz="1800" dirty="0">
                <a:solidFill>
                  <a:schemeClr val="accent2">
                    <a:lumMod val="75000"/>
                  </a:schemeClr>
                </a:solidFill>
                <a:latin typeface="Arial" panose="020B0604020202020204" pitchFamily="34" charset="0"/>
                <a:cs typeface="Arial" panose="020B0604020202020204" pitchFamily="34" charset="0"/>
              </a:rPr>
              <a:t>Fully managed</a:t>
            </a:r>
            <a:r>
              <a:rPr lang="en-US" sz="1800" dirty="0">
                <a:latin typeface="Arial" panose="020B0604020202020204" pitchFamily="34" charset="0"/>
                <a:cs typeface="Arial" panose="020B0604020202020204" pitchFamily="34" charset="0"/>
              </a:rPr>
              <a:t> file system for EC2 instances</a:t>
            </a:r>
          </a:p>
          <a:p>
            <a:pPr marL="285750" indent="-285750">
              <a:spcBef>
                <a:spcPts val="576"/>
              </a:spcBef>
              <a:buFont typeface="Arial" panose="020B0604020202020204" pitchFamily="34" charset="0"/>
              <a:buChar char="•"/>
            </a:pPr>
            <a:r>
              <a:rPr lang="en-US" sz="1800" dirty="0">
                <a:latin typeface="Arial" panose="020B0604020202020204" pitchFamily="34" charset="0"/>
                <a:cs typeface="Arial" panose="020B0604020202020204" pitchFamily="34" charset="0"/>
              </a:rPr>
              <a:t>Provides </a:t>
            </a:r>
            <a:r>
              <a:rPr lang="en-US" sz="1800" dirty="0">
                <a:solidFill>
                  <a:schemeClr val="accent2">
                    <a:lumMod val="75000"/>
                  </a:schemeClr>
                </a:solidFill>
                <a:latin typeface="Arial" panose="020B0604020202020204" pitchFamily="34" charset="0"/>
                <a:cs typeface="Arial" panose="020B0604020202020204" pitchFamily="34" charset="0"/>
              </a:rPr>
              <a:t>standard file system </a:t>
            </a:r>
            <a:r>
              <a:rPr lang="en-US" sz="1800" dirty="0">
                <a:latin typeface="Arial" panose="020B0604020202020204" pitchFamily="34" charset="0"/>
                <a:cs typeface="Arial" panose="020B0604020202020204" pitchFamily="34" charset="0"/>
              </a:rPr>
              <a:t>semantics</a:t>
            </a:r>
          </a:p>
          <a:p>
            <a:pPr marL="285750" indent="-285750">
              <a:spcBef>
                <a:spcPts val="576"/>
              </a:spcBef>
              <a:buFont typeface="Arial" panose="020B0604020202020204" pitchFamily="34" charset="0"/>
              <a:buChar char="•"/>
            </a:pPr>
            <a:r>
              <a:rPr lang="en-US" sz="1800" dirty="0">
                <a:latin typeface="Arial" panose="020B0604020202020204" pitchFamily="34" charset="0"/>
                <a:cs typeface="Arial" panose="020B0604020202020204" pitchFamily="34" charset="0"/>
              </a:rPr>
              <a:t>Works with standard operating system APIs</a:t>
            </a:r>
          </a:p>
          <a:p>
            <a:pPr marL="285750" indent="-285750">
              <a:spcBef>
                <a:spcPts val="576"/>
              </a:spcBef>
              <a:buFont typeface="Arial" panose="020B0604020202020204" pitchFamily="34" charset="0"/>
              <a:buChar char="•"/>
            </a:pPr>
            <a:r>
              <a:rPr lang="en-US" sz="1800" dirty="0">
                <a:solidFill>
                  <a:schemeClr val="accent2">
                    <a:lumMod val="75000"/>
                  </a:schemeClr>
                </a:solidFill>
                <a:latin typeface="Arial" panose="020B0604020202020204" pitchFamily="34" charset="0"/>
                <a:cs typeface="Arial" panose="020B0604020202020204" pitchFamily="34" charset="0"/>
              </a:rPr>
              <a:t>Sharable</a:t>
            </a:r>
            <a:r>
              <a:rPr lang="en-US" sz="1800" dirty="0">
                <a:latin typeface="Arial" panose="020B0604020202020204" pitchFamily="34" charset="0"/>
                <a:cs typeface="Arial" panose="020B0604020202020204" pitchFamily="34" charset="0"/>
              </a:rPr>
              <a:t> </a:t>
            </a:r>
            <a:r>
              <a:rPr lang="en-US" sz="1800" dirty="0">
                <a:solidFill>
                  <a:schemeClr val="accent2">
                    <a:lumMod val="75000"/>
                  </a:schemeClr>
                </a:solidFill>
                <a:latin typeface="Arial" panose="020B0604020202020204" pitchFamily="34" charset="0"/>
                <a:cs typeface="Arial" panose="020B0604020202020204" pitchFamily="34" charset="0"/>
              </a:rPr>
              <a:t>across</a:t>
            </a:r>
            <a:r>
              <a:rPr lang="en-US" sz="1800" dirty="0">
                <a:latin typeface="Arial" panose="020B0604020202020204" pitchFamily="34" charset="0"/>
                <a:cs typeface="Arial" panose="020B0604020202020204" pitchFamily="34" charset="0"/>
              </a:rPr>
              <a:t> thousands of instances</a:t>
            </a:r>
          </a:p>
          <a:p>
            <a:pPr marL="285750" indent="-285750">
              <a:spcBef>
                <a:spcPts val="576"/>
              </a:spcBef>
              <a:buFont typeface="Arial" panose="020B0604020202020204" pitchFamily="34" charset="0"/>
              <a:buChar char="•"/>
            </a:pPr>
            <a:r>
              <a:rPr lang="en-US" sz="1800" dirty="0">
                <a:latin typeface="Arial" panose="020B0604020202020204" pitchFamily="34" charset="0"/>
                <a:cs typeface="Arial" panose="020B0604020202020204" pitchFamily="34" charset="0"/>
              </a:rPr>
              <a:t>Elastically grows to </a:t>
            </a:r>
            <a:r>
              <a:rPr lang="en-US" sz="1800" dirty="0">
                <a:solidFill>
                  <a:schemeClr val="accent2">
                    <a:lumMod val="75000"/>
                  </a:schemeClr>
                </a:solidFill>
                <a:latin typeface="Arial" panose="020B0604020202020204" pitchFamily="34" charset="0"/>
                <a:cs typeface="Arial" panose="020B0604020202020204" pitchFamily="34" charset="0"/>
              </a:rPr>
              <a:t>petabyte scale</a:t>
            </a:r>
          </a:p>
          <a:p>
            <a:pPr marL="285750" indent="-285750">
              <a:spcBef>
                <a:spcPts val="576"/>
              </a:spcBef>
              <a:buFont typeface="Arial" panose="020B0604020202020204" pitchFamily="34" charset="0"/>
              <a:buChar char="•"/>
            </a:pPr>
            <a:r>
              <a:rPr lang="en-US" sz="1800" dirty="0">
                <a:latin typeface="Arial" panose="020B0604020202020204" pitchFamily="34" charset="0"/>
                <a:cs typeface="Arial" panose="020B0604020202020204" pitchFamily="34" charset="0"/>
              </a:rPr>
              <a:t>Delivers performance for a wide variety of workloads</a:t>
            </a:r>
          </a:p>
          <a:p>
            <a:pPr marL="285750" indent="-285750">
              <a:spcBef>
                <a:spcPts val="576"/>
              </a:spcBef>
              <a:buFont typeface="Arial" panose="020B0604020202020204" pitchFamily="34" charset="0"/>
              <a:buChar char="•"/>
            </a:pPr>
            <a:r>
              <a:rPr lang="en-US" sz="1800" dirty="0">
                <a:latin typeface="Arial" panose="020B0604020202020204" pitchFamily="34" charset="0"/>
                <a:cs typeface="Arial" panose="020B0604020202020204" pitchFamily="34" charset="0"/>
              </a:rPr>
              <a:t>Highly available and durable</a:t>
            </a:r>
          </a:p>
          <a:p>
            <a:pPr marL="285750" indent="-285750">
              <a:spcBef>
                <a:spcPts val="576"/>
              </a:spcBef>
              <a:buFont typeface="Arial" panose="020B0604020202020204" pitchFamily="34" charset="0"/>
              <a:buChar char="•"/>
            </a:pPr>
            <a:r>
              <a:rPr lang="en-US" sz="1800" dirty="0">
                <a:solidFill>
                  <a:schemeClr val="accent2">
                    <a:lumMod val="75000"/>
                  </a:schemeClr>
                </a:solidFill>
                <a:latin typeface="Arial" panose="020B0604020202020204" pitchFamily="34" charset="0"/>
                <a:cs typeface="Arial" panose="020B0604020202020204" pitchFamily="34" charset="0"/>
              </a:rPr>
              <a:t>NFS </a:t>
            </a:r>
            <a:r>
              <a:rPr lang="en-US" sz="1800" dirty="0">
                <a:latin typeface="Arial" panose="020B0604020202020204" pitchFamily="34" charset="0"/>
                <a:cs typeface="Arial" panose="020B0604020202020204" pitchFamily="34" charset="0"/>
              </a:rPr>
              <a:t>v4–based</a:t>
            </a:r>
          </a:p>
        </p:txBody>
      </p:sp>
    </p:spTree>
    <p:extLst>
      <p:ext uri="{BB962C8B-B14F-4D97-AF65-F5344CB8AC3E}">
        <p14:creationId xmlns:p14="http://schemas.microsoft.com/office/powerpoint/2010/main" val="119326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Several Historical Trends</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3</a:t>
            </a:fld>
            <a:endParaRPr lang="en-US" altLang="en-US" dirty="0">
              <a:solidFill>
                <a:srgbClr val="161E2D"/>
              </a:solidFill>
              <a:latin typeface="Arial" panose="020B0604020202020204" pitchFamily="34" charset="0"/>
            </a:endParaRPr>
          </a:p>
        </p:txBody>
      </p:sp>
      <p:sp>
        <p:nvSpPr>
          <p:cNvPr id="16" name="Content Placeholder 3">
            <a:extLst>
              <a:ext uri="{FF2B5EF4-FFF2-40B4-BE49-F238E27FC236}">
                <a16:creationId xmlns:a16="http://schemas.microsoft.com/office/drawing/2014/main" id="{7450D94A-F3A0-6644-B77C-6885AF8EE32B}"/>
              </a:ext>
            </a:extLst>
          </p:cNvPr>
          <p:cNvSpPr>
            <a:spLocks noGrp="1" noChangeArrowheads="1"/>
          </p:cNvSpPr>
          <p:nvPr>
            <p:ph sz="half" idx="1"/>
          </p:nvPr>
        </p:nvSpPr>
        <p:spPr>
          <a:xfrm>
            <a:off x="241300" y="1091952"/>
            <a:ext cx="10802878" cy="4873841"/>
          </a:xfrm>
        </p:spPr>
        <p:txBody>
          <a:bodyPr rIns="0"/>
          <a:lstStyle/>
          <a:p>
            <a:pPr>
              <a:spcBef>
                <a:spcPts val="2600"/>
              </a:spcBef>
            </a:pPr>
            <a:r>
              <a:rPr lang="en-US" sz="1600" b="1" dirty="0"/>
              <a:t>Shared Utility Computing</a:t>
            </a:r>
            <a:br>
              <a:rPr lang="en-US" sz="1600" dirty="0"/>
            </a:br>
            <a:br>
              <a:rPr lang="en-US" sz="1600" dirty="0"/>
            </a:br>
            <a:r>
              <a:rPr lang="en-US" sz="1600" dirty="0"/>
              <a:t>- 1960s – MULTICS – Concept of a Shared Computing Utility</a:t>
            </a:r>
            <a:br>
              <a:rPr lang="en-US" sz="1600" dirty="0"/>
            </a:br>
            <a:r>
              <a:rPr lang="en-US" sz="1600" dirty="0"/>
              <a:t>- 1970s – IBM Mainframes – rent by the CPU-hour.  (Fast/slow switch.)</a:t>
            </a:r>
            <a:br>
              <a:rPr lang="en-US" sz="1600" dirty="0"/>
            </a:br>
            <a:br>
              <a:rPr lang="en-US" sz="1600" dirty="0"/>
            </a:br>
            <a:r>
              <a:rPr lang="en-US" sz="1600" b="1" dirty="0"/>
              <a:t>Data Center Co-location</a:t>
            </a:r>
            <a:br>
              <a:rPr lang="en-US" sz="1600" dirty="0"/>
            </a:br>
            <a:br>
              <a:rPr lang="en-US" sz="1600" dirty="0"/>
            </a:br>
            <a:r>
              <a:rPr lang="en-US" sz="1600" dirty="0"/>
              <a:t>- 1990s-2000s – Rent machines for months/years, keep them close to the network access point and pay a flat rate.  </a:t>
            </a:r>
            <a:br>
              <a:rPr lang="en-US" sz="1600" dirty="0"/>
            </a:br>
            <a:r>
              <a:rPr lang="en-US" sz="1600" dirty="0"/>
              <a:t>  Avoid running your own building with utilities!</a:t>
            </a:r>
            <a:br>
              <a:rPr lang="en-US" sz="1600" dirty="0"/>
            </a:br>
            <a:br>
              <a:rPr lang="en-US" sz="1600" dirty="0"/>
            </a:br>
            <a:r>
              <a:rPr lang="en-US" sz="1600" b="1" dirty="0"/>
              <a:t>Pay as You Go</a:t>
            </a:r>
            <a:br>
              <a:rPr lang="en-US" sz="1600" dirty="0"/>
            </a:br>
            <a:br>
              <a:rPr lang="en-US" sz="1600" dirty="0"/>
            </a:br>
            <a:r>
              <a:rPr lang="en-US" sz="1600" dirty="0"/>
              <a:t>- Early 2000s - Submit jobs to a remote service provider where they run on the raw hardware.  Sun Cloud ($1/CPU-hour, Solaris +SGE)  IBM Deep Capacity Computing on Demand (50 cents/hour)</a:t>
            </a:r>
            <a:br>
              <a:rPr lang="en-US" sz="1600" dirty="0"/>
            </a:br>
            <a:br>
              <a:rPr lang="en-US" sz="1600" dirty="0"/>
            </a:br>
            <a:r>
              <a:rPr lang="en-US" sz="1600" b="1" dirty="0"/>
              <a:t>Virtualization</a:t>
            </a:r>
            <a:br>
              <a:rPr lang="en-US" sz="1600" dirty="0"/>
            </a:br>
            <a:br>
              <a:rPr lang="en-US" sz="1600" dirty="0"/>
            </a:br>
            <a:r>
              <a:rPr lang="en-US" sz="1600" dirty="0"/>
              <a:t>- 1960s – OS-VM, VM-360 – Used to split mainframes into logical partitions.</a:t>
            </a:r>
            <a:br>
              <a:rPr lang="en-US" sz="1600" dirty="0"/>
            </a:br>
            <a:r>
              <a:rPr lang="en-US" sz="1600" dirty="0"/>
              <a:t>- 1998 – VMWare – First practical implementation on X86, but at significant performance hit.</a:t>
            </a:r>
            <a:br>
              <a:rPr lang="en-US" sz="1600" dirty="0"/>
            </a:br>
            <a:r>
              <a:rPr lang="en-US" sz="1600" dirty="0"/>
              <a:t>- 2003 – Xen paravirtualization provides much perf, but kernel must assist.</a:t>
            </a:r>
            <a:br>
              <a:rPr lang="en-US" sz="1600" dirty="0"/>
            </a:br>
            <a:r>
              <a:rPr lang="en-US" sz="1600" dirty="0"/>
              <a:t>- Late 2000s – Intel and AMD add hardware support for virtualization.</a:t>
            </a:r>
          </a:p>
        </p:txBody>
      </p:sp>
    </p:spTree>
    <p:extLst>
      <p:ext uri="{BB962C8B-B14F-4D97-AF65-F5344CB8AC3E}">
        <p14:creationId xmlns:p14="http://schemas.microsoft.com/office/powerpoint/2010/main" val="2038689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4">
            <a:extLst>
              <a:ext uri="{FF2B5EF4-FFF2-40B4-BE49-F238E27FC236}">
                <a16:creationId xmlns:a16="http://schemas.microsoft.com/office/drawing/2014/main" id="{013DFBCA-B440-4A49-8EBC-0E203239EB99}"/>
              </a:ext>
            </a:extLst>
          </p:cNvPr>
          <p:cNvSpPr>
            <a:spLocks noGrp="1" noChangeArrowheads="1"/>
          </p:cNvSpPr>
          <p:nvPr>
            <p:ph type="title"/>
          </p:nvPr>
        </p:nvSpPr>
        <p:spPr>
          <a:xfrm>
            <a:off x="241300" y="254289"/>
            <a:ext cx="11709400" cy="644525"/>
          </a:xfrm>
        </p:spPr>
        <p:txBody>
          <a:bodyPr/>
          <a:lstStyle/>
          <a:p>
            <a:pPr eaLnBrk="1" hangingPunct="1"/>
            <a:r>
              <a:rPr lang="en-US" altLang="en-US" dirty="0"/>
              <a:t>AWS Tier Scalable Web Application Architecture in 1 Zone</a:t>
            </a:r>
          </a:p>
        </p:txBody>
      </p:sp>
      <p:sp>
        <p:nvSpPr>
          <p:cNvPr id="57371" name="Footer Placeholder 3">
            <a:extLst>
              <a:ext uri="{FF2B5EF4-FFF2-40B4-BE49-F238E27FC236}">
                <a16:creationId xmlns:a16="http://schemas.microsoft.com/office/drawing/2014/main" id="{E32F168F-1929-DB4F-8D3D-A0DEB4ACC48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57372" name="Slide Number Placeholder 35">
            <a:extLst>
              <a:ext uri="{FF2B5EF4-FFF2-40B4-BE49-F238E27FC236}">
                <a16:creationId xmlns:a16="http://schemas.microsoft.com/office/drawing/2014/main" id="{95327949-D29A-964F-A354-F48675F8A6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EFB8162-45AC-8C44-A2B0-53FCFDBF1722}" type="slidenum">
              <a:rPr lang="en-US" altLang="en-US" smtClean="0">
                <a:solidFill>
                  <a:srgbClr val="161E2D"/>
                </a:solidFill>
                <a:latin typeface="Arial" panose="020B0604020202020204" pitchFamily="34" charset="0"/>
              </a:rPr>
              <a:pPr fontAlgn="base">
                <a:spcBef>
                  <a:spcPct val="0"/>
                </a:spcBef>
                <a:spcAft>
                  <a:spcPct val="0"/>
                </a:spcAft>
              </a:pPr>
              <a:t>30</a:t>
            </a:fld>
            <a:endParaRPr lang="en-US" altLang="en-US" dirty="0">
              <a:solidFill>
                <a:srgbClr val="161E2D"/>
              </a:solidFill>
              <a:latin typeface="Arial" panose="020B0604020202020204" pitchFamily="34" charset="0"/>
            </a:endParaRPr>
          </a:p>
        </p:txBody>
      </p:sp>
      <p:grpSp>
        <p:nvGrpSpPr>
          <p:cNvPr id="42" name="Group 41">
            <a:extLst>
              <a:ext uri="{FF2B5EF4-FFF2-40B4-BE49-F238E27FC236}">
                <a16:creationId xmlns:a16="http://schemas.microsoft.com/office/drawing/2014/main" id="{C1A8A234-7306-925E-62D7-3D9FD7182719}"/>
              </a:ext>
            </a:extLst>
          </p:cNvPr>
          <p:cNvGrpSpPr/>
          <p:nvPr/>
        </p:nvGrpSpPr>
        <p:grpSpPr>
          <a:xfrm>
            <a:off x="4450742" y="2555245"/>
            <a:ext cx="2225323" cy="1407692"/>
            <a:chOff x="463550" y="760413"/>
            <a:chExt cx="1709738" cy="1737602"/>
          </a:xfrm>
        </p:grpSpPr>
        <p:sp>
          <p:nvSpPr>
            <p:cNvPr id="45" name="Rounded Rectangle 3">
              <a:extLst>
                <a:ext uri="{FF2B5EF4-FFF2-40B4-BE49-F238E27FC236}">
                  <a16:creationId xmlns:a16="http://schemas.microsoft.com/office/drawing/2014/main" id="{DEAA61E9-9AC2-F2F4-15A0-5459E9878E8B}"/>
                </a:ext>
              </a:extLst>
            </p:cNvPr>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46" name="TextBox 31">
              <a:extLst>
                <a:ext uri="{FF2B5EF4-FFF2-40B4-BE49-F238E27FC236}">
                  <a16:creationId xmlns:a16="http://schemas.microsoft.com/office/drawing/2014/main" id="{6C4776A8-D3DC-6E2C-78B8-F4B21697C2E9}"/>
                </a:ext>
              </a:extLst>
            </p:cNvPr>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a:solidFill>
                    <a:srgbClr val="414042"/>
                  </a:solidFill>
                  <a:latin typeface="Helvetica Neue"/>
                  <a:ea typeface="Verdana" pitchFamily="34" charset="0"/>
                  <a:cs typeface="Helvetica Neue"/>
                </a:rPr>
                <a:t>Auto Scaling group</a:t>
              </a:r>
            </a:p>
          </p:txBody>
        </p:sp>
      </p:grpSp>
      <p:grpSp>
        <p:nvGrpSpPr>
          <p:cNvPr id="47" name="Group 46">
            <a:extLst>
              <a:ext uri="{FF2B5EF4-FFF2-40B4-BE49-F238E27FC236}">
                <a16:creationId xmlns:a16="http://schemas.microsoft.com/office/drawing/2014/main" id="{87ECD4C2-DB03-5CC0-6F14-E640E5605DC4}"/>
              </a:ext>
            </a:extLst>
          </p:cNvPr>
          <p:cNvGrpSpPr/>
          <p:nvPr/>
        </p:nvGrpSpPr>
        <p:grpSpPr>
          <a:xfrm>
            <a:off x="4323742" y="2443586"/>
            <a:ext cx="2465614" cy="2843339"/>
            <a:chOff x="2549525" y="760413"/>
            <a:chExt cx="1689100" cy="1733550"/>
          </a:xfrm>
        </p:grpSpPr>
        <p:sp>
          <p:nvSpPr>
            <p:cNvPr id="48" name="Rounded Rectangle 6">
              <a:extLst>
                <a:ext uri="{FF2B5EF4-FFF2-40B4-BE49-F238E27FC236}">
                  <a16:creationId xmlns:a16="http://schemas.microsoft.com/office/drawing/2014/main" id="{7AE5735F-76D8-AB51-59DE-094630228AAE}"/>
                </a:ext>
              </a:extLst>
            </p:cNvPr>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49" name="TextBox 32">
              <a:extLst>
                <a:ext uri="{FF2B5EF4-FFF2-40B4-BE49-F238E27FC236}">
                  <a16:creationId xmlns:a16="http://schemas.microsoft.com/office/drawing/2014/main" id="{E65BDB23-602C-4A22-55D2-B5137533CC1E}"/>
                </a:ext>
              </a:extLst>
            </p:cNvPr>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Zone #1</a:t>
              </a:r>
            </a:p>
          </p:txBody>
        </p:sp>
      </p:grpSp>
      <p:cxnSp>
        <p:nvCxnSpPr>
          <p:cNvPr id="50" name="Straight Connector 49">
            <a:extLst>
              <a:ext uri="{FF2B5EF4-FFF2-40B4-BE49-F238E27FC236}">
                <a16:creationId xmlns:a16="http://schemas.microsoft.com/office/drawing/2014/main" id="{F0472216-CC5E-C36B-4A7F-0CFFA1609D1C}"/>
              </a:ext>
            </a:extLst>
          </p:cNvPr>
          <p:cNvCxnSpPr/>
          <p:nvPr/>
        </p:nvCxnSpPr>
        <p:spPr>
          <a:xfrm flipH="1">
            <a:off x="3270389" y="3177238"/>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2369B104-C7C0-EA7F-98DA-ADE2DDA8BB1E}"/>
              </a:ext>
            </a:extLst>
          </p:cNvPr>
          <p:cNvCxnSpPr>
            <a:stCxn id="94" idx="2"/>
          </p:cNvCxnSpPr>
          <p:nvPr/>
        </p:nvCxnSpPr>
        <p:spPr>
          <a:xfrm flipH="1">
            <a:off x="3217750" y="2833111"/>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A5960045-D4BB-F20A-8503-88CDE2EB950A}"/>
              </a:ext>
            </a:extLst>
          </p:cNvPr>
          <p:cNvSpPr txBox="1"/>
          <p:nvPr/>
        </p:nvSpPr>
        <p:spPr>
          <a:xfrm>
            <a:off x="2321722" y="1482397"/>
            <a:ext cx="1795735" cy="307777"/>
          </a:xfrm>
          <a:prstGeom prst="rect">
            <a:avLst/>
          </a:prstGeom>
          <a:noFill/>
        </p:spPr>
        <p:txBody>
          <a:bodyPr wrap="square" rtlCol="0">
            <a:spAutoFit/>
          </a:bodyPr>
          <a:lstStyle/>
          <a:p>
            <a:pPr algn="ctr"/>
            <a:r>
              <a:rPr lang="en-US" sz="1400" dirty="0">
                <a:latin typeface="Helvetica Neue"/>
                <a:cs typeface="Helvetica Neue"/>
              </a:rPr>
              <a:t>www.example.com</a:t>
            </a:r>
          </a:p>
        </p:txBody>
      </p:sp>
      <p:pic>
        <p:nvPicPr>
          <p:cNvPr id="53" name="Picture 52">
            <a:extLst>
              <a:ext uri="{FF2B5EF4-FFF2-40B4-BE49-F238E27FC236}">
                <a16:creationId xmlns:a16="http://schemas.microsoft.com/office/drawing/2014/main" id="{8599E6F8-CC99-EE5B-35E4-695CAF7F0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834" y="4203859"/>
            <a:ext cx="358453" cy="472506"/>
          </a:xfrm>
          <a:prstGeom prst="rect">
            <a:avLst/>
          </a:prstGeom>
        </p:spPr>
      </p:pic>
      <p:pic>
        <p:nvPicPr>
          <p:cNvPr id="54" name="Picture 53">
            <a:extLst>
              <a:ext uri="{FF2B5EF4-FFF2-40B4-BE49-F238E27FC236}">
                <a16:creationId xmlns:a16="http://schemas.microsoft.com/office/drawing/2014/main" id="{6F22284D-598F-15B9-CDD6-12495ADB1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529" y="2830329"/>
            <a:ext cx="551151" cy="571564"/>
          </a:xfrm>
          <a:prstGeom prst="rect">
            <a:avLst/>
          </a:prstGeom>
        </p:spPr>
      </p:pic>
      <p:grpSp>
        <p:nvGrpSpPr>
          <p:cNvPr id="55" name="Group 54">
            <a:extLst>
              <a:ext uri="{FF2B5EF4-FFF2-40B4-BE49-F238E27FC236}">
                <a16:creationId xmlns:a16="http://schemas.microsoft.com/office/drawing/2014/main" id="{56B3CAA9-E824-3ED7-F527-E6AE9D4B0D31}"/>
              </a:ext>
            </a:extLst>
          </p:cNvPr>
          <p:cNvGrpSpPr/>
          <p:nvPr/>
        </p:nvGrpSpPr>
        <p:grpSpPr>
          <a:xfrm>
            <a:off x="4993539" y="4056002"/>
            <a:ext cx="977909" cy="908890"/>
            <a:chOff x="6743700" y="760413"/>
            <a:chExt cx="1752600" cy="1804331"/>
          </a:xfrm>
        </p:grpSpPr>
        <p:grpSp>
          <p:nvGrpSpPr>
            <p:cNvPr id="56" name="Group 55">
              <a:extLst>
                <a:ext uri="{FF2B5EF4-FFF2-40B4-BE49-F238E27FC236}">
                  <a16:creationId xmlns:a16="http://schemas.microsoft.com/office/drawing/2014/main" id="{D9432899-018F-FED8-AD16-B0B2BA48FB0C}"/>
                </a:ext>
              </a:extLst>
            </p:cNvPr>
            <p:cNvGrpSpPr>
              <a:grpSpLocks/>
            </p:cNvGrpSpPr>
            <p:nvPr/>
          </p:nvGrpSpPr>
          <p:grpSpPr bwMode="auto">
            <a:xfrm>
              <a:off x="6743700" y="760413"/>
              <a:ext cx="1752600" cy="1733550"/>
              <a:chOff x="545458" y="4783771"/>
              <a:chExt cx="2293787" cy="1733798"/>
            </a:xfrm>
          </p:grpSpPr>
          <p:sp>
            <p:nvSpPr>
              <p:cNvPr id="58" name="Rounded Rectangle 23">
                <a:extLst>
                  <a:ext uri="{FF2B5EF4-FFF2-40B4-BE49-F238E27FC236}">
                    <a16:creationId xmlns:a16="http://schemas.microsoft.com/office/drawing/2014/main" id="{4BDEE697-DFD6-7DF4-8328-33C1556166A5}"/>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9" name="Rounded Rectangle 24">
                <a:extLst>
                  <a:ext uri="{FF2B5EF4-FFF2-40B4-BE49-F238E27FC236}">
                    <a16:creationId xmlns:a16="http://schemas.microsoft.com/office/drawing/2014/main" id="{A2AA869D-4F04-5BC8-7015-12DC71A3D7FA}"/>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57" name="TextBox 34">
              <a:extLst>
                <a:ext uri="{FF2B5EF4-FFF2-40B4-BE49-F238E27FC236}">
                  <a16:creationId xmlns:a16="http://schemas.microsoft.com/office/drawing/2014/main" id="{FFFF0CD2-8A4D-9246-2931-558D9C6E61C9}"/>
                </a:ext>
              </a:extLst>
            </p:cNvPr>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a:solidFill>
                    <a:srgbClr val="6F2927"/>
                  </a:solidFill>
                  <a:latin typeface="Helvetica Neue"/>
                  <a:ea typeface="Verdana" pitchFamily="34" charset="0"/>
                  <a:cs typeface="Helvetica Neue"/>
                </a:rPr>
                <a:t>security group</a:t>
              </a:r>
            </a:p>
          </p:txBody>
        </p:sp>
      </p:grpSp>
      <p:grpSp>
        <p:nvGrpSpPr>
          <p:cNvPr id="60" name="Group 59">
            <a:extLst>
              <a:ext uri="{FF2B5EF4-FFF2-40B4-BE49-F238E27FC236}">
                <a16:creationId xmlns:a16="http://schemas.microsoft.com/office/drawing/2014/main" id="{314FC292-331B-8364-B263-9EBAAAA2C3D3}"/>
              </a:ext>
            </a:extLst>
          </p:cNvPr>
          <p:cNvGrpSpPr/>
          <p:nvPr/>
        </p:nvGrpSpPr>
        <p:grpSpPr>
          <a:xfrm>
            <a:off x="4627481" y="2673442"/>
            <a:ext cx="977909" cy="1033917"/>
            <a:chOff x="6743700" y="760413"/>
            <a:chExt cx="1752600" cy="1777745"/>
          </a:xfrm>
        </p:grpSpPr>
        <p:grpSp>
          <p:nvGrpSpPr>
            <p:cNvPr id="61" name="Group 60">
              <a:extLst>
                <a:ext uri="{FF2B5EF4-FFF2-40B4-BE49-F238E27FC236}">
                  <a16:creationId xmlns:a16="http://schemas.microsoft.com/office/drawing/2014/main" id="{BC913B1E-B6D2-6364-B562-C5B20E7B83C7}"/>
                </a:ext>
              </a:extLst>
            </p:cNvPr>
            <p:cNvGrpSpPr>
              <a:grpSpLocks/>
            </p:cNvGrpSpPr>
            <p:nvPr/>
          </p:nvGrpSpPr>
          <p:grpSpPr bwMode="auto">
            <a:xfrm>
              <a:off x="6743700" y="760413"/>
              <a:ext cx="1752600" cy="1733550"/>
              <a:chOff x="545458" y="4783771"/>
              <a:chExt cx="2293787" cy="1733798"/>
            </a:xfrm>
          </p:grpSpPr>
          <p:sp>
            <p:nvSpPr>
              <p:cNvPr id="63" name="Rounded Rectangle 28">
                <a:extLst>
                  <a:ext uri="{FF2B5EF4-FFF2-40B4-BE49-F238E27FC236}">
                    <a16:creationId xmlns:a16="http://schemas.microsoft.com/office/drawing/2014/main" id="{82858AF9-92EA-DCF7-0F1E-3793F1113A31}"/>
                  </a:ext>
                </a:extLst>
              </p:cNvPr>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64" name="Rounded Rectangle 29">
                <a:extLst>
                  <a:ext uri="{FF2B5EF4-FFF2-40B4-BE49-F238E27FC236}">
                    <a16:creationId xmlns:a16="http://schemas.microsoft.com/office/drawing/2014/main" id="{8B5E0605-CDA3-CA02-2F6E-F944C7C60ACB}"/>
                  </a:ext>
                </a:extLst>
              </p:cNvPr>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62" name="TextBox 34">
              <a:extLst>
                <a:ext uri="{FF2B5EF4-FFF2-40B4-BE49-F238E27FC236}">
                  <a16:creationId xmlns:a16="http://schemas.microsoft.com/office/drawing/2014/main" id="{8892C7B7-DF9C-DE54-EC07-125277D2ADA2}"/>
                </a:ext>
              </a:extLst>
            </p:cNvPr>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a:solidFill>
                    <a:srgbClr val="414042"/>
                  </a:solidFill>
                  <a:latin typeface="Arial"/>
                  <a:ea typeface="Verdana" pitchFamily="34" charset="0"/>
                  <a:cs typeface="Arial"/>
                </a:rPr>
                <a:t>security group</a:t>
              </a:r>
            </a:p>
          </p:txBody>
        </p:sp>
      </p:grpSp>
      <p:sp>
        <p:nvSpPr>
          <p:cNvPr id="65" name="TextBox 64">
            <a:extLst>
              <a:ext uri="{FF2B5EF4-FFF2-40B4-BE49-F238E27FC236}">
                <a16:creationId xmlns:a16="http://schemas.microsoft.com/office/drawing/2014/main" id="{D9F53601-EEA8-86AC-0C2C-CBE572B37FB0}"/>
              </a:ext>
            </a:extLst>
          </p:cNvPr>
          <p:cNvSpPr txBox="1"/>
          <p:nvPr/>
        </p:nvSpPr>
        <p:spPr>
          <a:xfrm>
            <a:off x="5763837" y="2993444"/>
            <a:ext cx="772969" cy="215444"/>
          </a:xfrm>
          <a:prstGeom prst="rect">
            <a:avLst/>
          </a:prstGeom>
          <a:noFill/>
        </p:spPr>
        <p:txBody>
          <a:bodyPr wrap="none" rtlCol="0">
            <a:spAutoFit/>
          </a:bodyPr>
          <a:lstStyle/>
          <a:p>
            <a:pPr algn="ctr"/>
            <a:r>
              <a:rPr lang="en-US" sz="800" b="1" dirty="0">
                <a:latin typeface="Helvetica Neue"/>
                <a:cs typeface="Helvetica Neue"/>
              </a:rPr>
              <a:t>root volume</a:t>
            </a:r>
          </a:p>
        </p:txBody>
      </p:sp>
      <p:sp>
        <p:nvSpPr>
          <p:cNvPr id="66" name="TextBox 65">
            <a:extLst>
              <a:ext uri="{FF2B5EF4-FFF2-40B4-BE49-F238E27FC236}">
                <a16:creationId xmlns:a16="http://schemas.microsoft.com/office/drawing/2014/main" id="{8C7CB5C6-B950-9064-2999-AAFDB61CB0A6}"/>
              </a:ext>
            </a:extLst>
          </p:cNvPr>
          <p:cNvSpPr txBox="1"/>
          <p:nvPr/>
        </p:nvSpPr>
        <p:spPr>
          <a:xfrm>
            <a:off x="5751270" y="3600514"/>
            <a:ext cx="813043" cy="215444"/>
          </a:xfrm>
          <a:prstGeom prst="rect">
            <a:avLst/>
          </a:prstGeom>
          <a:noFill/>
        </p:spPr>
        <p:txBody>
          <a:bodyPr wrap="none" rtlCol="0">
            <a:spAutoFit/>
          </a:bodyPr>
          <a:lstStyle/>
          <a:p>
            <a:pPr algn="ctr"/>
            <a:r>
              <a:rPr lang="en-US" sz="800" b="1" dirty="0">
                <a:latin typeface="Helvetica Neue"/>
                <a:cs typeface="Helvetica Neue"/>
              </a:rPr>
              <a:t>data volume</a:t>
            </a:r>
          </a:p>
        </p:txBody>
      </p:sp>
      <p:sp>
        <p:nvSpPr>
          <p:cNvPr id="67" name="TextBox 66">
            <a:extLst>
              <a:ext uri="{FF2B5EF4-FFF2-40B4-BE49-F238E27FC236}">
                <a16:creationId xmlns:a16="http://schemas.microsoft.com/office/drawing/2014/main" id="{69A3C1D0-9B10-823D-F916-8A86877BC443}"/>
              </a:ext>
            </a:extLst>
          </p:cNvPr>
          <p:cNvSpPr txBox="1"/>
          <p:nvPr/>
        </p:nvSpPr>
        <p:spPr>
          <a:xfrm>
            <a:off x="7523953" y="1508181"/>
            <a:ext cx="2163672" cy="307777"/>
          </a:xfrm>
          <a:prstGeom prst="rect">
            <a:avLst/>
          </a:prstGeom>
          <a:noFill/>
        </p:spPr>
        <p:txBody>
          <a:bodyPr wrap="square" rtlCol="0">
            <a:spAutoFit/>
          </a:bodyPr>
          <a:lstStyle/>
          <a:p>
            <a:pPr algn="ctr"/>
            <a:r>
              <a:rPr lang="en-US" sz="1400" dirty="0">
                <a:latin typeface="Helvetica Neue"/>
                <a:cs typeface="Helvetica Neue"/>
              </a:rPr>
              <a:t>media.example.com</a:t>
            </a:r>
          </a:p>
        </p:txBody>
      </p:sp>
      <p:sp>
        <p:nvSpPr>
          <p:cNvPr id="69" name="TextBox 68">
            <a:extLst>
              <a:ext uri="{FF2B5EF4-FFF2-40B4-BE49-F238E27FC236}">
                <a16:creationId xmlns:a16="http://schemas.microsoft.com/office/drawing/2014/main" id="{2184FCF8-BD89-88CA-3AA2-554532E41E32}"/>
              </a:ext>
            </a:extLst>
          </p:cNvPr>
          <p:cNvSpPr txBox="1"/>
          <p:nvPr/>
        </p:nvSpPr>
        <p:spPr>
          <a:xfrm>
            <a:off x="2719604" y="3447931"/>
            <a:ext cx="999021" cy="338554"/>
          </a:xfrm>
          <a:prstGeom prst="rect">
            <a:avLst/>
          </a:prstGeom>
          <a:noFill/>
        </p:spPr>
        <p:txBody>
          <a:bodyPr wrap="square" rtlCol="0">
            <a:spAutoFit/>
          </a:bodyPr>
          <a:lstStyle/>
          <a:p>
            <a:pPr algn="ctr"/>
            <a:r>
              <a:rPr lang="en-US" sz="800" b="1" dirty="0">
                <a:latin typeface="Helvetica Neue"/>
                <a:cs typeface="Helvetica Neue"/>
              </a:rPr>
              <a:t>Elastic Load Balancing</a:t>
            </a:r>
          </a:p>
        </p:txBody>
      </p:sp>
      <p:cxnSp>
        <p:nvCxnSpPr>
          <p:cNvPr id="70" name="Straight Connector 69">
            <a:extLst>
              <a:ext uri="{FF2B5EF4-FFF2-40B4-BE49-F238E27FC236}">
                <a16:creationId xmlns:a16="http://schemas.microsoft.com/office/drawing/2014/main" id="{1A310E0C-9457-D9AC-794C-73886EE25F20}"/>
              </a:ext>
            </a:extLst>
          </p:cNvPr>
          <p:cNvCxnSpPr>
            <a:endCxn id="63" idx="3"/>
          </p:cNvCxnSpPr>
          <p:nvPr/>
        </p:nvCxnSpPr>
        <p:spPr>
          <a:xfrm flipH="1" flipV="1">
            <a:off x="5605390" y="3177549"/>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EFA4E86-CB8B-0974-FF1F-51AD9C0A4A49}"/>
              </a:ext>
            </a:extLst>
          </p:cNvPr>
          <p:cNvCxnSpPr/>
          <p:nvPr/>
        </p:nvCxnSpPr>
        <p:spPr>
          <a:xfrm flipH="1" flipV="1">
            <a:off x="7580919" y="3379827"/>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57AC4C94-3436-E5D0-8D5D-F0C78534552E}"/>
              </a:ext>
            </a:extLst>
          </p:cNvPr>
          <p:cNvCxnSpPr/>
          <p:nvPr/>
        </p:nvCxnSpPr>
        <p:spPr>
          <a:xfrm flipH="1" flipV="1">
            <a:off x="6385624" y="3366984"/>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5FF8851D-F3C2-6A72-EFE3-60D66070E489}"/>
              </a:ext>
            </a:extLst>
          </p:cNvPr>
          <p:cNvCxnSpPr>
            <a:stCxn id="67" idx="2"/>
          </p:cNvCxnSpPr>
          <p:nvPr/>
        </p:nvCxnSpPr>
        <p:spPr>
          <a:xfrm>
            <a:off x="8605789" y="1815958"/>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A2248711-EC07-C686-EA3F-13CCC8332117}"/>
              </a:ext>
            </a:extLst>
          </p:cNvPr>
          <p:cNvSpPr txBox="1"/>
          <p:nvPr/>
        </p:nvSpPr>
        <p:spPr>
          <a:xfrm>
            <a:off x="8221712" y="3547262"/>
            <a:ext cx="768159" cy="338554"/>
          </a:xfrm>
          <a:prstGeom prst="rect">
            <a:avLst/>
          </a:prstGeom>
          <a:noFill/>
        </p:spPr>
        <p:txBody>
          <a:bodyPr wrap="none" rtlCol="0">
            <a:spAutoFit/>
          </a:bodyPr>
          <a:lstStyle/>
          <a:p>
            <a:pPr algn="ctr"/>
            <a:r>
              <a:rPr lang="en-US" sz="800" b="1" dirty="0">
                <a:latin typeface="Helvetica Neue"/>
                <a:cs typeface="Helvetica Neue"/>
              </a:rPr>
              <a:t>Amazon S3 </a:t>
            </a:r>
            <a:br>
              <a:rPr lang="en-US" sz="800" b="1" dirty="0">
                <a:latin typeface="Helvetica Neue"/>
                <a:cs typeface="Helvetica Neue"/>
              </a:rPr>
            </a:br>
            <a:r>
              <a:rPr lang="en-US" sz="800" b="1" dirty="0">
                <a:latin typeface="Helvetica Neue"/>
                <a:cs typeface="Helvetica Neue"/>
              </a:rPr>
              <a:t>bucket</a:t>
            </a:r>
          </a:p>
        </p:txBody>
      </p:sp>
      <p:sp>
        <p:nvSpPr>
          <p:cNvPr id="76" name="TextBox 75">
            <a:extLst>
              <a:ext uri="{FF2B5EF4-FFF2-40B4-BE49-F238E27FC236}">
                <a16:creationId xmlns:a16="http://schemas.microsoft.com/office/drawing/2014/main" id="{7BCF3381-8EC9-6108-EF2C-49A021BEAE07}"/>
              </a:ext>
            </a:extLst>
          </p:cNvPr>
          <p:cNvSpPr txBox="1"/>
          <p:nvPr/>
        </p:nvSpPr>
        <p:spPr>
          <a:xfrm>
            <a:off x="7200776" y="2993444"/>
            <a:ext cx="396262" cy="215444"/>
          </a:xfrm>
          <a:prstGeom prst="rect">
            <a:avLst/>
          </a:prstGeom>
          <a:noFill/>
        </p:spPr>
        <p:txBody>
          <a:bodyPr wrap="none" rtlCol="0">
            <a:spAutoFit/>
          </a:bodyPr>
          <a:lstStyle/>
          <a:p>
            <a:pPr algn="ctr"/>
            <a:r>
              <a:rPr lang="en-US" sz="800" b="1" dirty="0">
                <a:latin typeface="Helvetica Neue"/>
                <a:cs typeface="Helvetica Neue"/>
              </a:rPr>
              <a:t>logs</a:t>
            </a:r>
          </a:p>
        </p:txBody>
      </p:sp>
      <p:sp>
        <p:nvSpPr>
          <p:cNvPr id="77" name="TextBox 76">
            <a:extLst>
              <a:ext uri="{FF2B5EF4-FFF2-40B4-BE49-F238E27FC236}">
                <a16:creationId xmlns:a16="http://schemas.microsoft.com/office/drawing/2014/main" id="{046220C2-F56D-96F6-3188-2E33E8CB6DC6}"/>
              </a:ext>
            </a:extLst>
          </p:cNvPr>
          <p:cNvSpPr txBox="1"/>
          <p:nvPr/>
        </p:nvSpPr>
        <p:spPr>
          <a:xfrm>
            <a:off x="6940538" y="3554733"/>
            <a:ext cx="855000" cy="338554"/>
          </a:xfrm>
          <a:prstGeom prst="rect">
            <a:avLst/>
          </a:prstGeom>
          <a:noFill/>
        </p:spPr>
        <p:txBody>
          <a:bodyPr wrap="square" rtlCol="0">
            <a:spAutoFit/>
          </a:bodyPr>
          <a:lstStyle/>
          <a:p>
            <a:pPr algn="ctr"/>
            <a:r>
              <a:rPr lang="en-US" sz="800" b="1" dirty="0">
                <a:latin typeface="Helvetica Neue"/>
                <a:cs typeface="Helvetica Neue"/>
              </a:rPr>
              <a:t>Amazon EBS </a:t>
            </a:r>
            <a:br>
              <a:rPr lang="en-US" sz="800" b="1" dirty="0">
                <a:latin typeface="Helvetica Neue"/>
                <a:cs typeface="Helvetica Neue"/>
              </a:rPr>
            </a:br>
            <a:r>
              <a:rPr lang="en-US" sz="800" b="1" dirty="0">
                <a:latin typeface="Helvetica Neue"/>
                <a:cs typeface="Helvetica Neue"/>
              </a:rPr>
              <a:t>snapshot</a:t>
            </a:r>
          </a:p>
        </p:txBody>
      </p:sp>
      <p:sp>
        <p:nvSpPr>
          <p:cNvPr id="78" name="TextBox 77">
            <a:extLst>
              <a:ext uri="{FF2B5EF4-FFF2-40B4-BE49-F238E27FC236}">
                <a16:creationId xmlns:a16="http://schemas.microsoft.com/office/drawing/2014/main" id="{502BC742-73B7-CE02-C9D7-4B3B5BBCD101}"/>
              </a:ext>
            </a:extLst>
          </p:cNvPr>
          <p:cNvSpPr txBox="1"/>
          <p:nvPr/>
        </p:nvSpPr>
        <p:spPr>
          <a:xfrm>
            <a:off x="8061837" y="2522085"/>
            <a:ext cx="1087906" cy="338554"/>
          </a:xfrm>
          <a:prstGeom prst="rect">
            <a:avLst/>
          </a:prstGeom>
          <a:noFill/>
        </p:spPr>
        <p:txBody>
          <a:bodyPr wrap="square" rtlCol="0">
            <a:spAutoFit/>
          </a:bodyPr>
          <a:lstStyle/>
          <a:p>
            <a:pPr algn="ctr"/>
            <a:r>
              <a:rPr lang="en-US" sz="800" b="1" dirty="0">
                <a:latin typeface="Helvetica Neue"/>
                <a:cs typeface="Helvetica Neue"/>
              </a:rPr>
              <a:t>CloudFront</a:t>
            </a:r>
          </a:p>
          <a:p>
            <a:pPr algn="ctr"/>
            <a:r>
              <a:rPr lang="en-US" sz="800" b="1" dirty="0">
                <a:latin typeface="Helvetica Neue"/>
                <a:cs typeface="Helvetica Neue"/>
              </a:rPr>
              <a:t>distribution</a:t>
            </a:r>
          </a:p>
        </p:txBody>
      </p:sp>
      <p:cxnSp>
        <p:nvCxnSpPr>
          <p:cNvPr id="80" name="Straight Connector 79">
            <a:extLst>
              <a:ext uri="{FF2B5EF4-FFF2-40B4-BE49-F238E27FC236}">
                <a16:creationId xmlns:a16="http://schemas.microsoft.com/office/drawing/2014/main" id="{E10C084D-0A7B-2511-F738-EA2FBC957F83}"/>
              </a:ext>
            </a:extLst>
          </p:cNvPr>
          <p:cNvCxnSpPr>
            <a:stCxn id="78" idx="2"/>
          </p:cNvCxnSpPr>
          <p:nvPr/>
        </p:nvCxnSpPr>
        <p:spPr>
          <a:xfrm flipH="1">
            <a:off x="8605789" y="2860639"/>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CE5E6D2A-8BA6-740E-488F-B7C5CBBD45DF}"/>
              </a:ext>
            </a:extLst>
          </p:cNvPr>
          <p:cNvCxnSpPr>
            <a:stCxn id="94" idx="0"/>
            <a:endCxn id="52" idx="2"/>
          </p:cNvCxnSpPr>
          <p:nvPr/>
        </p:nvCxnSpPr>
        <p:spPr>
          <a:xfrm flipV="1">
            <a:off x="3219115" y="1790174"/>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8E8BDA56-2AD1-399A-0E8C-D4EEC975E6EE}"/>
              </a:ext>
            </a:extLst>
          </p:cNvPr>
          <p:cNvSpPr txBox="1"/>
          <p:nvPr/>
        </p:nvSpPr>
        <p:spPr>
          <a:xfrm>
            <a:off x="4712249" y="3396278"/>
            <a:ext cx="838691" cy="215444"/>
          </a:xfrm>
          <a:prstGeom prst="rect">
            <a:avLst/>
          </a:prstGeom>
          <a:noFill/>
        </p:spPr>
        <p:txBody>
          <a:bodyPr wrap="none" rtlCol="0">
            <a:spAutoFit/>
          </a:bodyPr>
          <a:lstStyle/>
          <a:p>
            <a:pPr algn="ctr"/>
            <a:r>
              <a:rPr lang="en-US" sz="800" b="1" dirty="0">
                <a:latin typeface="Helvetica Neue"/>
                <a:cs typeface="Helvetica Neue"/>
              </a:rPr>
              <a:t>EC2 instance</a:t>
            </a:r>
          </a:p>
        </p:txBody>
      </p:sp>
      <p:sp>
        <p:nvSpPr>
          <p:cNvPr id="83" name="TextBox 82">
            <a:extLst>
              <a:ext uri="{FF2B5EF4-FFF2-40B4-BE49-F238E27FC236}">
                <a16:creationId xmlns:a16="http://schemas.microsoft.com/office/drawing/2014/main" id="{43932938-A4E6-34CD-3117-08EED9F43F06}"/>
              </a:ext>
            </a:extLst>
          </p:cNvPr>
          <p:cNvSpPr txBox="1"/>
          <p:nvPr/>
        </p:nvSpPr>
        <p:spPr>
          <a:xfrm>
            <a:off x="4837732" y="2979793"/>
            <a:ext cx="575799" cy="338554"/>
          </a:xfrm>
          <a:prstGeom prst="rect">
            <a:avLst/>
          </a:prstGeom>
          <a:noFill/>
        </p:spPr>
        <p:txBody>
          <a:bodyPr wrap="none" rtlCol="0">
            <a:spAutoFit/>
          </a:bodyPr>
          <a:lstStyle/>
          <a:p>
            <a:pPr algn="ctr"/>
            <a:r>
              <a:rPr lang="en-US" sz="800" dirty="0">
                <a:solidFill>
                  <a:schemeClr val="bg1"/>
                </a:solidFill>
                <a:latin typeface="Helvetica Neue"/>
                <a:cs typeface="Helvetica Neue"/>
              </a:rPr>
              <a:t>web app</a:t>
            </a:r>
          </a:p>
          <a:p>
            <a:pPr algn="ctr"/>
            <a:r>
              <a:rPr lang="en-US" sz="800" dirty="0">
                <a:solidFill>
                  <a:schemeClr val="bg1"/>
                </a:solidFill>
                <a:latin typeface="Helvetica Neue"/>
                <a:cs typeface="Helvetica Neue"/>
              </a:rPr>
              <a:t>server</a:t>
            </a:r>
          </a:p>
        </p:txBody>
      </p:sp>
      <p:pic>
        <p:nvPicPr>
          <p:cNvPr id="84" name="Picture 83">
            <a:extLst>
              <a:ext uri="{FF2B5EF4-FFF2-40B4-BE49-F238E27FC236}">
                <a16:creationId xmlns:a16="http://schemas.microsoft.com/office/drawing/2014/main" id="{F2534A01-F8B9-1664-CE52-17EF1CF6D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7996" y="2906961"/>
            <a:ext cx="433410" cy="520092"/>
          </a:xfrm>
          <a:prstGeom prst="rect">
            <a:avLst/>
          </a:prstGeom>
        </p:spPr>
      </p:pic>
      <p:pic>
        <p:nvPicPr>
          <p:cNvPr id="85" name="Picture 84">
            <a:extLst>
              <a:ext uri="{FF2B5EF4-FFF2-40B4-BE49-F238E27FC236}">
                <a16:creationId xmlns:a16="http://schemas.microsoft.com/office/drawing/2014/main" id="{9915A98F-C5FA-ED0F-65A2-981980350D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4090" y="1973349"/>
            <a:ext cx="504920" cy="521207"/>
          </a:xfrm>
          <a:prstGeom prst="rect">
            <a:avLst/>
          </a:prstGeom>
        </p:spPr>
      </p:pic>
      <p:pic>
        <p:nvPicPr>
          <p:cNvPr id="86" name="Picture 85">
            <a:extLst>
              <a:ext uri="{FF2B5EF4-FFF2-40B4-BE49-F238E27FC236}">
                <a16:creationId xmlns:a16="http://schemas.microsoft.com/office/drawing/2014/main" id="{44AA5290-845A-3F15-5A3F-344568D3AC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3800" y="1886127"/>
            <a:ext cx="450376" cy="534821"/>
          </a:xfrm>
          <a:prstGeom prst="rect">
            <a:avLst/>
          </a:prstGeom>
        </p:spPr>
      </p:pic>
      <p:pic>
        <p:nvPicPr>
          <p:cNvPr id="87" name="Picture 86">
            <a:extLst>
              <a:ext uri="{FF2B5EF4-FFF2-40B4-BE49-F238E27FC236}">
                <a16:creationId xmlns:a16="http://schemas.microsoft.com/office/drawing/2014/main" id="{8C5990E2-9489-3B79-E0C1-F68D998D5F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51345" y="3042046"/>
            <a:ext cx="468336" cy="485681"/>
          </a:xfrm>
          <a:prstGeom prst="rect">
            <a:avLst/>
          </a:prstGeom>
        </p:spPr>
      </p:pic>
      <p:pic>
        <p:nvPicPr>
          <p:cNvPr id="88" name="Picture 87">
            <a:extLst>
              <a:ext uri="{FF2B5EF4-FFF2-40B4-BE49-F238E27FC236}">
                <a16:creationId xmlns:a16="http://schemas.microsoft.com/office/drawing/2014/main" id="{53EBD805-D8A8-D30C-504F-C0AF19A31C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81055" y="3197567"/>
            <a:ext cx="306546" cy="427887"/>
          </a:xfrm>
          <a:prstGeom prst="rect">
            <a:avLst/>
          </a:prstGeom>
        </p:spPr>
      </p:pic>
      <p:pic>
        <p:nvPicPr>
          <p:cNvPr id="89" name="Picture 88">
            <a:extLst>
              <a:ext uri="{FF2B5EF4-FFF2-40B4-BE49-F238E27FC236}">
                <a16:creationId xmlns:a16="http://schemas.microsoft.com/office/drawing/2014/main" id="{4562C854-72EB-A0B7-573A-E568A62214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23119" y="3210984"/>
            <a:ext cx="315296" cy="385361"/>
          </a:xfrm>
          <a:prstGeom prst="rect">
            <a:avLst/>
          </a:prstGeom>
        </p:spPr>
      </p:pic>
      <p:pic>
        <p:nvPicPr>
          <p:cNvPr id="90" name="Picture 89">
            <a:extLst>
              <a:ext uri="{FF2B5EF4-FFF2-40B4-BE49-F238E27FC236}">
                <a16:creationId xmlns:a16="http://schemas.microsoft.com/office/drawing/2014/main" id="{05AD7A25-1348-8FEF-2852-4B6D8875B7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81055" y="2599920"/>
            <a:ext cx="306546" cy="427887"/>
          </a:xfrm>
          <a:prstGeom prst="rect">
            <a:avLst/>
          </a:prstGeom>
        </p:spPr>
      </p:pic>
      <p:sp>
        <p:nvSpPr>
          <p:cNvPr id="94" name="TextBox 93">
            <a:extLst>
              <a:ext uri="{FF2B5EF4-FFF2-40B4-BE49-F238E27FC236}">
                <a16:creationId xmlns:a16="http://schemas.microsoft.com/office/drawing/2014/main" id="{6EBA9298-A580-8665-E611-99C065B79512}"/>
              </a:ext>
            </a:extLst>
          </p:cNvPr>
          <p:cNvSpPr txBox="1"/>
          <p:nvPr/>
        </p:nvSpPr>
        <p:spPr>
          <a:xfrm>
            <a:off x="2719604" y="2494557"/>
            <a:ext cx="999021" cy="338554"/>
          </a:xfrm>
          <a:prstGeom prst="rect">
            <a:avLst/>
          </a:prstGeom>
          <a:noFill/>
        </p:spPr>
        <p:txBody>
          <a:bodyPr wrap="square" rtlCol="0">
            <a:spAutoFit/>
          </a:bodyPr>
          <a:lstStyle/>
          <a:p>
            <a:pPr algn="ctr"/>
            <a:r>
              <a:rPr lang="en-US" sz="800" b="1" dirty="0">
                <a:latin typeface="Helvetica Neue"/>
                <a:cs typeface="Helvetica Neue"/>
              </a:rPr>
              <a:t>Amazon </a:t>
            </a:r>
            <a:br>
              <a:rPr lang="en-US" sz="800" b="1" dirty="0">
                <a:latin typeface="Helvetica Neue"/>
                <a:cs typeface="Helvetica Neue"/>
              </a:rPr>
            </a:br>
            <a:r>
              <a:rPr lang="en-US" sz="800" b="1" dirty="0">
                <a:latin typeface="Helvetica Neue"/>
                <a:cs typeface="Helvetica Neue"/>
              </a:rPr>
              <a:t>Route 53</a:t>
            </a:r>
          </a:p>
        </p:txBody>
      </p:sp>
    </p:spTree>
    <p:extLst>
      <p:ext uri="{BB962C8B-B14F-4D97-AF65-F5344CB8AC3E}">
        <p14:creationId xmlns:p14="http://schemas.microsoft.com/office/powerpoint/2010/main" val="3744495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5">
            <a:extLst>
              <a:ext uri="{FF2B5EF4-FFF2-40B4-BE49-F238E27FC236}">
                <a16:creationId xmlns:a16="http://schemas.microsoft.com/office/drawing/2014/main" id="{CB1552C9-174A-E746-B193-597E1C226F76}"/>
              </a:ext>
            </a:extLst>
          </p:cNvPr>
          <p:cNvSpPr>
            <a:spLocks noGrp="1" noChangeArrowheads="1"/>
          </p:cNvSpPr>
          <p:nvPr>
            <p:ph type="ctrTitle"/>
          </p:nvPr>
        </p:nvSpPr>
        <p:spPr>
          <a:xfrm>
            <a:off x="152400" y="1473200"/>
            <a:ext cx="9650413" cy="2595563"/>
          </a:xfrm>
        </p:spPr>
        <p:txBody>
          <a:bodyPr/>
          <a:lstStyle/>
          <a:p>
            <a:pPr eaLnBrk="1" hangingPunct="1"/>
            <a:r>
              <a:rPr lang="en-US" altLang="en-US" dirty="0"/>
              <a:t>AWS Database</a:t>
            </a:r>
          </a:p>
        </p:txBody>
      </p:sp>
      <p:sp>
        <p:nvSpPr>
          <p:cNvPr id="7" name="Subtitle 6">
            <a:extLst>
              <a:ext uri="{FF2B5EF4-FFF2-40B4-BE49-F238E27FC236}">
                <a16:creationId xmlns:a16="http://schemas.microsoft.com/office/drawing/2014/main" id="{6C070E6E-368C-344B-A68F-07C2CD0FAC38}"/>
              </a:ext>
            </a:extLst>
          </p:cNvPr>
          <p:cNvSpPr>
            <a:spLocks noGrp="1"/>
          </p:cNvSpPr>
          <p:nvPr>
            <p:ph type="subTitle" idx="1"/>
          </p:nvPr>
        </p:nvSpPr>
        <p:spPr>
          <a:xfrm>
            <a:off x="1090613" y="4289425"/>
            <a:ext cx="8826500" cy="379413"/>
          </a:xfrm>
        </p:spPr>
        <p:txBody>
          <a:bodyPr rtlCol="0">
            <a:normAutofit fontScale="92500" lnSpcReduction="10000"/>
          </a:bodyPr>
          <a:lstStyle/>
          <a:p>
            <a:pPr eaLnBrk="1" fontAlgn="auto" hangingPunct="1">
              <a:spcAft>
                <a:spcPts val="0"/>
              </a:spcAft>
              <a:defRPr/>
            </a:pPr>
            <a:r>
              <a:rPr lang="en-US" dirty="0"/>
              <a:t>Persistent Database Service by AWS</a:t>
            </a:r>
          </a:p>
          <a:p>
            <a:pPr eaLnBrk="1" fontAlgn="auto" hangingPunct="1">
              <a:spcAft>
                <a:spcPts val="0"/>
              </a:spcAft>
              <a:defRPr/>
            </a:pPr>
            <a:endParaRPr lang="en-US" dirty="0"/>
          </a:p>
        </p:txBody>
      </p:sp>
      <p:sp>
        <p:nvSpPr>
          <p:cNvPr id="45059" name="Footer Placeholder 3">
            <a:extLst>
              <a:ext uri="{FF2B5EF4-FFF2-40B4-BE49-F238E27FC236}">
                <a16:creationId xmlns:a16="http://schemas.microsoft.com/office/drawing/2014/main" id="{DC0DCB54-F838-2B42-A288-CC3EFA3038A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Accrete.ai. All rights reserved.</a:t>
            </a:r>
          </a:p>
        </p:txBody>
      </p:sp>
      <p:sp>
        <p:nvSpPr>
          <p:cNvPr id="45060" name="Slide Number Placeholder 4">
            <a:extLst>
              <a:ext uri="{FF2B5EF4-FFF2-40B4-BE49-F238E27FC236}">
                <a16:creationId xmlns:a16="http://schemas.microsoft.com/office/drawing/2014/main" id="{AEAB1AED-9D63-E448-9AFA-1E233564816F}"/>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13E1C29-D0BF-0B4D-89CF-5CC64ED1EF33}" type="slidenum">
              <a:rPr lang="en-US" altLang="en-US" smtClean="0">
                <a:solidFill>
                  <a:schemeClr val="bg1"/>
                </a:solidFill>
                <a:latin typeface="Arial" panose="020B0604020202020204" pitchFamily="34" charset="0"/>
              </a:rPr>
              <a:pPr fontAlgn="base">
                <a:spcBef>
                  <a:spcPct val="0"/>
                </a:spcBef>
                <a:spcAft>
                  <a:spcPct val="0"/>
                </a:spcAft>
              </a:pPr>
              <a:t>31</a:t>
            </a:fld>
            <a:endParaRPr lang="en-US" alt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2417104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Amazon Relational Database Service (RDS)</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32</a:t>
            </a:fld>
            <a:endParaRPr lang="en-US" altLang="en-US" dirty="0">
              <a:solidFill>
                <a:srgbClr val="161E2D"/>
              </a:solidFill>
              <a:latin typeface="Arial" panose="020B0604020202020204" pitchFamily="34" charset="0"/>
            </a:endParaRPr>
          </a:p>
        </p:txBody>
      </p:sp>
      <p:sp>
        <p:nvSpPr>
          <p:cNvPr id="16" name="TextBox 15">
            <a:extLst>
              <a:ext uri="{FF2B5EF4-FFF2-40B4-BE49-F238E27FC236}">
                <a16:creationId xmlns:a16="http://schemas.microsoft.com/office/drawing/2014/main" id="{63BAC65D-AA4B-974B-C2BD-9CE59041955E}"/>
              </a:ext>
            </a:extLst>
          </p:cNvPr>
          <p:cNvSpPr txBox="1"/>
          <p:nvPr/>
        </p:nvSpPr>
        <p:spPr>
          <a:xfrm>
            <a:off x="328474" y="1189609"/>
            <a:ext cx="10635448" cy="4247317"/>
          </a:xfrm>
          <a:prstGeom prst="rect">
            <a:avLst/>
          </a:prstGeom>
          <a:noFill/>
        </p:spPr>
        <p:txBody>
          <a:bodyPr wrap="square">
            <a:spAutoFit/>
          </a:bodyPr>
          <a:lstStyle/>
          <a:p>
            <a:pPr marL="285750" indent="-285750" algn="just">
              <a:buFont typeface="Arial" panose="020B0604020202020204" pitchFamily="34" charset="0"/>
              <a:buChar char="•"/>
            </a:pPr>
            <a:r>
              <a:rPr lang="en-US" b="1" dirty="0">
                <a:solidFill>
                  <a:schemeClr val="accent2">
                    <a:lumMod val="75000"/>
                  </a:schemeClr>
                </a:solidFill>
                <a:latin typeface="Indie Flower" panose="02000000000000000000" pitchFamily="2" charset="0"/>
              </a:rPr>
              <a:t>Amazon RDS </a:t>
            </a:r>
            <a:r>
              <a:rPr lang="en-US" dirty="0">
                <a:latin typeface="Indie Flower" panose="02000000000000000000" pitchFamily="2" charset="0"/>
              </a:rPr>
              <a:t>is a web service that makes it easy to set up, operate, and scale a </a:t>
            </a:r>
            <a:r>
              <a:rPr lang="en-US" b="1" dirty="0">
                <a:solidFill>
                  <a:schemeClr val="accent2">
                    <a:lumMod val="75000"/>
                  </a:schemeClr>
                </a:solidFill>
                <a:latin typeface="Indie Flower" panose="02000000000000000000" pitchFamily="2" charset="0"/>
              </a:rPr>
              <a:t>relational database in the cloud</a:t>
            </a:r>
            <a:r>
              <a:rPr lang="en-US" dirty="0">
                <a:latin typeface="Indie Flower" panose="02000000000000000000" pitchFamily="2" charset="0"/>
              </a:rPr>
              <a:t>. </a:t>
            </a:r>
          </a:p>
          <a:p>
            <a:pPr marL="285750" indent="-285750" algn="just">
              <a:buFont typeface="Arial" panose="020B0604020202020204" pitchFamily="34" charset="0"/>
              <a:buChar char="•"/>
            </a:pPr>
            <a:r>
              <a:rPr lang="en-US" dirty="0">
                <a:latin typeface="Indie Flower" panose="02000000000000000000" pitchFamily="2" charset="0"/>
              </a:rPr>
              <a:t>Amazon RDS gives access to the capabilities of a </a:t>
            </a:r>
            <a:r>
              <a:rPr lang="en-US" b="1" dirty="0">
                <a:solidFill>
                  <a:schemeClr val="accent2">
                    <a:lumMod val="75000"/>
                  </a:schemeClr>
                </a:solidFill>
                <a:latin typeface="Indie Flower" panose="02000000000000000000" pitchFamily="2" charset="0"/>
              </a:rPr>
              <a:t>familiar MySQL, Oracle or Microsoft SQL Server database engine. </a:t>
            </a:r>
          </a:p>
          <a:p>
            <a:pPr marL="742950" lvl="1" indent="-285750" algn="just">
              <a:buFont typeface="Arial" panose="020B0604020202020204" pitchFamily="34" charset="0"/>
              <a:buChar char="•"/>
            </a:pPr>
            <a:r>
              <a:rPr lang="en-US" dirty="0">
                <a:latin typeface="Indie Flower" panose="02000000000000000000" pitchFamily="2" charset="0"/>
              </a:rPr>
              <a:t>Code, applications, and tools already </a:t>
            </a:r>
            <a:r>
              <a:rPr lang="en-US" b="1" dirty="0">
                <a:solidFill>
                  <a:schemeClr val="accent2">
                    <a:lumMod val="75000"/>
                  </a:schemeClr>
                </a:solidFill>
                <a:latin typeface="Indie Flower" panose="02000000000000000000" pitchFamily="2" charset="0"/>
              </a:rPr>
              <a:t>used with existing databases can be used with RDS</a:t>
            </a:r>
            <a:r>
              <a:rPr lang="en-US" dirty="0">
                <a:latin typeface="Indie Flower" panose="02000000000000000000" pitchFamily="2" charset="0"/>
              </a:rPr>
              <a:t>. </a:t>
            </a:r>
          </a:p>
          <a:p>
            <a:pPr marL="285750" indent="-285750" algn="just">
              <a:buFont typeface="Arial" panose="020B0604020202020204" pitchFamily="34" charset="0"/>
              <a:buChar char="•"/>
            </a:pPr>
            <a:r>
              <a:rPr lang="en-US" dirty="0">
                <a:latin typeface="Indie Flower" panose="02000000000000000000" pitchFamily="2" charset="0"/>
              </a:rPr>
              <a:t>Amazon RDS </a:t>
            </a:r>
            <a:r>
              <a:rPr lang="en-US" b="1" dirty="0">
                <a:solidFill>
                  <a:schemeClr val="accent2">
                    <a:lumMod val="75000"/>
                  </a:schemeClr>
                </a:solidFill>
                <a:latin typeface="Indie Flower" panose="02000000000000000000" pitchFamily="2" charset="0"/>
              </a:rPr>
              <a:t>automatically patches the database software and backs up the database</a:t>
            </a:r>
            <a:r>
              <a:rPr lang="en-US" dirty="0">
                <a:latin typeface="Indie Flower" panose="02000000000000000000" pitchFamily="2" charset="0"/>
              </a:rPr>
              <a:t>, </a:t>
            </a:r>
            <a:r>
              <a:rPr lang="en-US" b="1" dirty="0">
                <a:solidFill>
                  <a:schemeClr val="accent2">
                    <a:lumMod val="75000"/>
                  </a:schemeClr>
                </a:solidFill>
                <a:latin typeface="Indie Flower" panose="02000000000000000000" pitchFamily="2" charset="0"/>
              </a:rPr>
              <a:t>storing the backups for a user-defined retention period </a:t>
            </a:r>
            <a:r>
              <a:rPr lang="en-US" dirty="0">
                <a:latin typeface="Indie Flower" panose="02000000000000000000" pitchFamily="2" charset="0"/>
              </a:rPr>
              <a:t>and </a:t>
            </a:r>
            <a:r>
              <a:rPr lang="en-US" b="1" dirty="0">
                <a:solidFill>
                  <a:schemeClr val="accent2">
                    <a:lumMod val="75000"/>
                  </a:schemeClr>
                </a:solidFill>
                <a:latin typeface="Indie Flower" panose="02000000000000000000" pitchFamily="2" charset="0"/>
              </a:rPr>
              <a:t>enabling point-in-time recovery</a:t>
            </a:r>
            <a:r>
              <a:rPr lang="en-US" dirty="0">
                <a:latin typeface="Indie Flower" panose="02000000000000000000" pitchFamily="2" charset="0"/>
              </a:rPr>
              <a:t>. </a:t>
            </a:r>
          </a:p>
          <a:p>
            <a:pPr marL="285750" indent="-285750" algn="just">
              <a:buFont typeface="Arial" panose="020B0604020202020204" pitchFamily="34" charset="0"/>
              <a:buChar char="•"/>
            </a:pPr>
            <a:r>
              <a:rPr lang="en-US" dirty="0">
                <a:latin typeface="Indie Flower" panose="02000000000000000000" pitchFamily="2" charset="0"/>
              </a:rPr>
              <a:t>Amazon RDS provides </a:t>
            </a:r>
            <a:r>
              <a:rPr lang="en-US" b="1" dirty="0">
                <a:solidFill>
                  <a:schemeClr val="accent2">
                    <a:lumMod val="75000"/>
                  </a:schemeClr>
                </a:solidFill>
                <a:latin typeface="Indie Flower" panose="02000000000000000000" pitchFamily="2" charset="0"/>
              </a:rPr>
              <a:t>scaling</a:t>
            </a:r>
            <a:r>
              <a:rPr lang="en-US" dirty="0">
                <a:latin typeface="Indie Flower" panose="02000000000000000000" pitchFamily="2" charset="0"/>
              </a:rPr>
              <a:t> the </a:t>
            </a:r>
            <a:r>
              <a:rPr lang="en-US" b="1" dirty="0">
                <a:solidFill>
                  <a:schemeClr val="accent2">
                    <a:lumMod val="75000"/>
                  </a:schemeClr>
                </a:solidFill>
                <a:latin typeface="Indie Flower" panose="02000000000000000000" pitchFamily="2" charset="0"/>
              </a:rPr>
              <a:t>compute resources </a:t>
            </a:r>
            <a:r>
              <a:rPr lang="en-US" dirty="0">
                <a:latin typeface="Indie Flower" panose="02000000000000000000" pitchFamily="2" charset="0"/>
              </a:rPr>
              <a:t>or </a:t>
            </a:r>
            <a:r>
              <a:rPr lang="en-US" b="1" dirty="0">
                <a:solidFill>
                  <a:schemeClr val="accent2">
                    <a:lumMod val="75000"/>
                  </a:schemeClr>
                </a:solidFill>
                <a:latin typeface="Indie Flower" panose="02000000000000000000" pitchFamily="2" charset="0"/>
              </a:rPr>
              <a:t>storage capacity </a:t>
            </a:r>
            <a:r>
              <a:rPr lang="en-US" dirty="0">
                <a:latin typeface="Indie Flower" panose="02000000000000000000" pitchFamily="2" charset="0"/>
              </a:rPr>
              <a:t>associated with the Database Instance.</a:t>
            </a:r>
          </a:p>
          <a:p>
            <a:pPr marL="285750" indent="-285750">
              <a:buFont typeface="Arial" panose="020B0604020202020204" pitchFamily="34" charset="0"/>
              <a:buChar char="•"/>
            </a:pPr>
            <a:r>
              <a:rPr lang="en-US" b="1" dirty="0">
                <a:solidFill>
                  <a:schemeClr val="accent2">
                    <a:lumMod val="75000"/>
                  </a:schemeClr>
                </a:solidFill>
                <a:latin typeface="Indie Flower" panose="02000000000000000000" pitchFamily="2" charset="0"/>
              </a:rPr>
              <a:t>Pay</a:t>
            </a:r>
            <a:r>
              <a:rPr lang="en-US" dirty="0">
                <a:latin typeface="Indie Flower" panose="02000000000000000000" pitchFamily="2" charset="0"/>
              </a:rPr>
              <a:t> only for the resources actually consumed, </a:t>
            </a:r>
            <a:r>
              <a:rPr lang="en-US" b="1" dirty="0">
                <a:solidFill>
                  <a:schemeClr val="accent2">
                    <a:lumMod val="75000"/>
                  </a:schemeClr>
                </a:solidFill>
                <a:latin typeface="Indie Flower" panose="02000000000000000000" pitchFamily="2" charset="0"/>
              </a:rPr>
              <a:t>based on the DB Instance hours consumed</a:t>
            </a:r>
            <a:r>
              <a:rPr lang="en-US" dirty="0">
                <a:latin typeface="Indie Flower" panose="02000000000000000000" pitchFamily="2" charset="0"/>
              </a:rPr>
              <a:t>, </a:t>
            </a:r>
            <a:r>
              <a:rPr lang="en-US" b="1" dirty="0">
                <a:solidFill>
                  <a:schemeClr val="accent2">
                    <a:lumMod val="75000"/>
                  </a:schemeClr>
                </a:solidFill>
                <a:latin typeface="Indie Flower" panose="02000000000000000000" pitchFamily="2" charset="0"/>
              </a:rPr>
              <a:t>database storage</a:t>
            </a:r>
            <a:r>
              <a:rPr lang="en-US" dirty="0">
                <a:latin typeface="Indie Flower" panose="02000000000000000000" pitchFamily="2" charset="0"/>
              </a:rPr>
              <a:t>, </a:t>
            </a:r>
            <a:r>
              <a:rPr lang="en-US" b="1" dirty="0">
                <a:solidFill>
                  <a:schemeClr val="accent2">
                    <a:lumMod val="75000"/>
                  </a:schemeClr>
                </a:solidFill>
                <a:latin typeface="Indie Flower" panose="02000000000000000000" pitchFamily="2" charset="0"/>
              </a:rPr>
              <a:t>backup storage, </a:t>
            </a:r>
            <a:r>
              <a:rPr lang="en-US" dirty="0">
                <a:latin typeface="Indie Flower" panose="02000000000000000000" pitchFamily="2" charset="0"/>
              </a:rPr>
              <a:t>and </a:t>
            </a:r>
            <a:r>
              <a:rPr lang="en-US" b="1" dirty="0">
                <a:solidFill>
                  <a:schemeClr val="accent2">
                    <a:lumMod val="75000"/>
                  </a:schemeClr>
                </a:solidFill>
                <a:latin typeface="Indie Flower" panose="02000000000000000000" pitchFamily="2" charset="0"/>
              </a:rPr>
              <a:t>data transfer</a:t>
            </a:r>
            <a:r>
              <a:rPr lang="en-US" dirty="0">
                <a:latin typeface="Indie Flower" panose="02000000000000000000" pitchFamily="2" charset="0"/>
              </a:rPr>
              <a:t>.</a:t>
            </a:r>
          </a:p>
          <a:p>
            <a:pPr marL="742950" lvl="1" indent="-285750">
              <a:buFont typeface="Arial" panose="020B0604020202020204" pitchFamily="34" charset="0"/>
              <a:buChar char="•"/>
            </a:pPr>
            <a:r>
              <a:rPr lang="en-US" b="1" dirty="0">
                <a:solidFill>
                  <a:schemeClr val="accent2">
                    <a:lumMod val="75000"/>
                  </a:schemeClr>
                </a:solidFill>
                <a:latin typeface="Indie Flower" panose="02000000000000000000" pitchFamily="2" charset="0"/>
              </a:rPr>
              <a:t>On-Demand DB Instances</a:t>
            </a:r>
            <a:r>
              <a:rPr lang="en-US" dirty="0">
                <a:solidFill>
                  <a:schemeClr val="accent2">
                    <a:lumMod val="75000"/>
                  </a:schemeClr>
                </a:solidFill>
                <a:latin typeface="Indie Flower" panose="02000000000000000000" pitchFamily="2" charset="0"/>
              </a:rPr>
              <a:t> </a:t>
            </a:r>
            <a:r>
              <a:rPr lang="en-US" dirty="0">
                <a:latin typeface="Indie Flower" panose="02000000000000000000" pitchFamily="2" charset="0"/>
              </a:rPr>
              <a:t>let you pay for compute capacity by the hour with no long-term commitments. </a:t>
            </a:r>
          </a:p>
          <a:p>
            <a:pPr marL="742950" lvl="1" indent="-285750">
              <a:buFont typeface="Arial" panose="020B0604020202020204" pitchFamily="34" charset="0"/>
              <a:buChar char="•"/>
            </a:pPr>
            <a:r>
              <a:rPr lang="en-US" b="1" dirty="0">
                <a:solidFill>
                  <a:schemeClr val="accent2">
                    <a:lumMod val="75000"/>
                  </a:schemeClr>
                </a:solidFill>
                <a:latin typeface="Indie Flower" panose="02000000000000000000" pitchFamily="2" charset="0"/>
              </a:rPr>
              <a:t>Reserved DB Instances</a:t>
            </a:r>
            <a:r>
              <a:rPr lang="en-US" dirty="0">
                <a:solidFill>
                  <a:schemeClr val="accent2">
                    <a:lumMod val="75000"/>
                  </a:schemeClr>
                </a:solidFill>
                <a:latin typeface="Indie Flower" panose="02000000000000000000" pitchFamily="2" charset="0"/>
              </a:rPr>
              <a:t> </a:t>
            </a:r>
            <a:r>
              <a:rPr lang="en-US" dirty="0">
                <a:latin typeface="Indie Flower" panose="02000000000000000000" pitchFamily="2" charset="0"/>
              </a:rPr>
              <a:t>give the option to make a low, one-time payment for each DB Instance and in turn receive a significant discount on the hourly usage charge for that DB Instance. </a:t>
            </a:r>
          </a:p>
        </p:txBody>
      </p:sp>
      <p:pic>
        <p:nvPicPr>
          <p:cNvPr id="7" name="Picture 2">
            <a:extLst>
              <a:ext uri="{FF2B5EF4-FFF2-40B4-BE49-F238E27FC236}">
                <a16:creationId xmlns:a16="http://schemas.microsoft.com/office/drawing/2014/main" id="{E2BC7D3A-8522-BD4C-5C83-BE8FB9F93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1571" y="5618315"/>
            <a:ext cx="2249129" cy="3928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4500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Amazon DynamoDB</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33</a:t>
            </a:fld>
            <a:endParaRPr lang="en-US" altLang="en-US" dirty="0">
              <a:solidFill>
                <a:srgbClr val="161E2D"/>
              </a:solidFill>
              <a:latin typeface="Arial" panose="020B0604020202020204" pitchFamily="34" charset="0"/>
            </a:endParaRPr>
          </a:p>
        </p:txBody>
      </p:sp>
      <p:sp>
        <p:nvSpPr>
          <p:cNvPr id="16" name="TextBox 15">
            <a:extLst>
              <a:ext uri="{FF2B5EF4-FFF2-40B4-BE49-F238E27FC236}">
                <a16:creationId xmlns:a16="http://schemas.microsoft.com/office/drawing/2014/main" id="{63BAC65D-AA4B-974B-C2BD-9CE59041955E}"/>
              </a:ext>
            </a:extLst>
          </p:cNvPr>
          <p:cNvSpPr txBox="1"/>
          <p:nvPr/>
        </p:nvSpPr>
        <p:spPr>
          <a:xfrm>
            <a:off x="328474" y="1189609"/>
            <a:ext cx="10635448" cy="4616648"/>
          </a:xfrm>
          <a:prstGeom prst="rect">
            <a:avLst/>
          </a:prstGeom>
          <a:noFill/>
        </p:spPr>
        <p:txBody>
          <a:bodyPr wrap="square">
            <a:spAutoFit/>
          </a:bodyPr>
          <a:lstStyle/>
          <a:p>
            <a:pPr marL="285750" indent="-285750" algn="just">
              <a:buFont typeface="Arial" panose="020B0604020202020204" pitchFamily="34" charset="0"/>
              <a:buChar char="•"/>
            </a:pPr>
            <a:r>
              <a:rPr lang="en-US" sz="1400" b="1" dirty="0">
                <a:solidFill>
                  <a:schemeClr val="accent2">
                    <a:lumMod val="75000"/>
                  </a:schemeClr>
                </a:solidFill>
                <a:latin typeface="Arial" panose="020B0604020202020204" pitchFamily="34" charset="0"/>
                <a:cs typeface="Arial" panose="020B0604020202020204" pitchFamily="34" charset="0"/>
              </a:rPr>
              <a:t>DynamoDB</a:t>
            </a:r>
            <a:r>
              <a:rPr lang="en-US" sz="1400" dirty="0">
                <a:solidFill>
                  <a:schemeClr val="accent2">
                    <a:lumMod val="75000"/>
                  </a:schemeClr>
                </a:solidFill>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is a fast, fully managed </a:t>
            </a:r>
            <a:r>
              <a:rPr lang="en-US" sz="1400" b="1" dirty="0">
                <a:solidFill>
                  <a:schemeClr val="accent2">
                    <a:lumMod val="75000"/>
                  </a:schemeClr>
                </a:solidFill>
                <a:latin typeface="Arial" panose="020B0604020202020204" pitchFamily="34" charset="0"/>
                <a:cs typeface="Arial" panose="020B0604020202020204" pitchFamily="34" charset="0"/>
              </a:rPr>
              <a:t>NoSQL database service </a:t>
            </a:r>
            <a:r>
              <a:rPr lang="en-US" sz="1400" dirty="0">
                <a:latin typeface="Arial" panose="020B0604020202020204" pitchFamily="34" charset="0"/>
                <a:cs typeface="Arial" panose="020B0604020202020204" pitchFamily="34" charset="0"/>
              </a:rPr>
              <a:t>that makes it simple and cost-effective to store and retrieve any amount of data, and serve any level of request traffic. </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All data items are stored on </a:t>
            </a:r>
            <a:r>
              <a:rPr lang="en-US" sz="1400" b="1" dirty="0">
                <a:solidFill>
                  <a:schemeClr val="accent2">
                    <a:lumMod val="75000"/>
                  </a:schemeClr>
                </a:solidFill>
                <a:latin typeface="Arial" panose="020B0604020202020204" pitchFamily="34" charset="0"/>
                <a:cs typeface="Arial" panose="020B0604020202020204" pitchFamily="34" charset="0"/>
              </a:rPr>
              <a:t>Solid State Drives (SSDs)</a:t>
            </a:r>
            <a:r>
              <a:rPr lang="en-US" sz="1400" dirty="0">
                <a:latin typeface="Arial" panose="020B0604020202020204" pitchFamily="34" charset="0"/>
                <a:cs typeface="Arial" panose="020B0604020202020204" pitchFamily="34" charset="0"/>
              </a:rPr>
              <a:t>, and are </a:t>
            </a:r>
            <a:r>
              <a:rPr lang="en-US" sz="1400" b="1" dirty="0">
                <a:solidFill>
                  <a:schemeClr val="accent2">
                    <a:lumMod val="75000"/>
                  </a:schemeClr>
                </a:solidFill>
                <a:latin typeface="Arial" panose="020B0604020202020204" pitchFamily="34" charset="0"/>
                <a:cs typeface="Arial" panose="020B0604020202020204" pitchFamily="34" charset="0"/>
              </a:rPr>
              <a:t>replicated</a:t>
            </a:r>
            <a:r>
              <a:rPr lang="en-US" sz="1400" dirty="0">
                <a:latin typeface="Arial" panose="020B0604020202020204" pitchFamily="34" charset="0"/>
                <a:cs typeface="Arial" panose="020B0604020202020204" pitchFamily="34" charset="0"/>
              </a:rPr>
              <a:t> across </a:t>
            </a:r>
            <a:r>
              <a:rPr lang="en-US" sz="1400" b="1" dirty="0">
                <a:solidFill>
                  <a:schemeClr val="accent2">
                    <a:lumMod val="75000"/>
                  </a:schemeClr>
                </a:solidFill>
                <a:latin typeface="Arial" panose="020B0604020202020204" pitchFamily="34" charset="0"/>
                <a:cs typeface="Arial" panose="020B0604020202020204" pitchFamily="34" charset="0"/>
              </a:rPr>
              <a:t>3 Availability Zones </a:t>
            </a:r>
            <a:r>
              <a:rPr lang="en-US" sz="1400" dirty="0">
                <a:latin typeface="Arial" panose="020B0604020202020204" pitchFamily="34" charset="0"/>
                <a:cs typeface="Arial" panose="020B0604020202020204" pitchFamily="34" charset="0"/>
              </a:rPr>
              <a:t>for high availability and durability.</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DynamoDB </a:t>
            </a:r>
            <a:r>
              <a:rPr lang="en-US" sz="1400" b="1" dirty="0">
                <a:solidFill>
                  <a:schemeClr val="accent2">
                    <a:lumMod val="75000"/>
                  </a:schemeClr>
                </a:solidFill>
                <a:latin typeface="Arial" panose="020B0604020202020204" pitchFamily="34" charset="0"/>
                <a:cs typeface="Arial" panose="020B0604020202020204" pitchFamily="34" charset="0"/>
              </a:rPr>
              <a:t>tables do not have fixed schemas</a:t>
            </a:r>
            <a:r>
              <a:rPr lang="en-US" sz="1400" dirty="0">
                <a:latin typeface="Arial" panose="020B0604020202020204" pitchFamily="34" charset="0"/>
                <a:cs typeface="Arial" panose="020B0604020202020204" pitchFamily="34" charset="0"/>
              </a:rPr>
              <a:t>, and each item may have a </a:t>
            </a:r>
            <a:r>
              <a:rPr lang="en-US" sz="1400" b="1" dirty="0">
                <a:solidFill>
                  <a:schemeClr val="accent2">
                    <a:lumMod val="75000"/>
                  </a:schemeClr>
                </a:solidFill>
                <a:latin typeface="Arial" panose="020B0604020202020204" pitchFamily="34" charset="0"/>
                <a:cs typeface="Arial" panose="020B0604020202020204" pitchFamily="34" charset="0"/>
              </a:rPr>
              <a:t>different number of attributes</a:t>
            </a:r>
            <a:r>
              <a:rPr lang="en-US" sz="1400"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DynamoDB has </a:t>
            </a:r>
            <a:r>
              <a:rPr lang="en-US" sz="1400" b="1" dirty="0">
                <a:solidFill>
                  <a:schemeClr val="accent2">
                    <a:lumMod val="75000"/>
                  </a:schemeClr>
                </a:solidFill>
                <a:latin typeface="Arial" panose="020B0604020202020204" pitchFamily="34" charset="0"/>
                <a:cs typeface="Arial" panose="020B0604020202020204" pitchFamily="34" charset="0"/>
              </a:rPr>
              <a:t>no upfront costs </a:t>
            </a:r>
            <a:r>
              <a:rPr lang="en-US" sz="1400" dirty="0">
                <a:latin typeface="Arial" panose="020B0604020202020204" pitchFamily="34" charset="0"/>
                <a:cs typeface="Arial" panose="020B0604020202020204" pitchFamily="34" charset="0"/>
              </a:rPr>
              <a:t>and implements a </a:t>
            </a:r>
            <a:r>
              <a:rPr lang="en-US" sz="1400" b="1" dirty="0">
                <a:solidFill>
                  <a:schemeClr val="accent2">
                    <a:lumMod val="75000"/>
                  </a:schemeClr>
                </a:solidFill>
                <a:latin typeface="Arial" panose="020B0604020202020204" pitchFamily="34" charset="0"/>
                <a:cs typeface="Arial" panose="020B0604020202020204" pitchFamily="34" charset="0"/>
              </a:rPr>
              <a:t>pay as you go </a:t>
            </a:r>
            <a:r>
              <a:rPr lang="en-US" sz="1400" dirty="0">
                <a:latin typeface="Arial" panose="020B0604020202020204" pitchFamily="34" charset="0"/>
                <a:cs typeface="Arial" panose="020B0604020202020204" pitchFamily="34" charset="0"/>
              </a:rPr>
              <a:t>plan as a. </a:t>
            </a:r>
            <a:r>
              <a:rPr lang="en-US" sz="1400" b="1" dirty="0">
                <a:solidFill>
                  <a:schemeClr val="accent2">
                    <a:lumMod val="75000"/>
                  </a:schemeClr>
                </a:solidFill>
                <a:latin typeface="Arial" panose="020B0604020202020204" pitchFamily="34" charset="0"/>
                <a:cs typeface="Arial" panose="020B0604020202020204" pitchFamily="34" charset="0"/>
              </a:rPr>
              <a:t>a flat hourly rate </a:t>
            </a:r>
            <a:r>
              <a:rPr lang="en-US" sz="1400" dirty="0">
                <a:latin typeface="Arial" panose="020B0604020202020204" pitchFamily="34" charset="0"/>
                <a:cs typeface="Arial" panose="020B0604020202020204" pitchFamily="34" charset="0"/>
              </a:rPr>
              <a:t>based on the </a:t>
            </a:r>
            <a:r>
              <a:rPr lang="en-US" sz="1400" b="1" dirty="0">
                <a:solidFill>
                  <a:schemeClr val="accent2">
                    <a:lumMod val="75000"/>
                  </a:schemeClr>
                </a:solidFill>
                <a:latin typeface="Arial" panose="020B0604020202020204" pitchFamily="34" charset="0"/>
                <a:cs typeface="Arial" panose="020B0604020202020204" pitchFamily="34" charset="0"/>
              </a:rPr>
              <a:t>capacity reserved</a:t>
            </a:r>
            <a:r>
              <a:rPr lang="en-US" sz="1400" dirty="0">
                <a:latin typeface="Arial" panose="020B0604020202020204" pitchFamily="34" charset="0"/>
                <a:cs typeface="Arial" panose="020B0604020202020204" pitchFamily="34" charset="0"/>
              </a:rPr>
              <a:t>.</a:t>
            </a:r>
          </a:p>
          <a:p>
            <a:pPr algn="just"/>
            <a:endParaRPr lang="en-US" sz="1400" dirty="0">
              <a:latin typeface="Arial" panose="020B0604020202020204" pitchFamily="34" charset="0"/>
              <a:cs typeface="Arial" panose="020B0604020202020204" pitchFamily="34" charset="0"/>
            </a:endParaRPr>
          </a:p>
          <a:p>
            <a:pPr algn="just"/>
            <a:r>
              <a:rPr lang="en-US" sz="1400" b="1" u="sng" dirty="0">
                <a:latin typeface="Arial" panose="020B0604020202020204" pitchFamily="34" charset="0"/>
                <a:cs typeface="Arial" panose="020B0604020202020204" pitchFamily="34" charset="0"/>
              </a:rPr>
              <a:t>NoSQL Databases</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A </a:t>
            </a:r>
            <a:r>
              <a:rPr lang="en-US" sz="1400" b="1" dirty="0">
                <a:solidFill>
                  <a:schemeClr val="accent2">
                    <a:lumMod val="75000"/>
                  </a:schemeClr>
                </a:solidFill>
                <a:latin typeface="Arial" panose="020B0604020202020204" pitchFamily="34" charset="0"/>
                <a:cs typeface="Arial" panose="020B0604020202020204" pitchFamily="34" charset="0"/>
              </a:rPr>
              <a:t>NoSQL database </a:t>
            </a:r>
            <a:r>
              <a:rPr lang="en-US" sz="1400" dirty="0">
                <a:latin typeface="Arial" panose="020B0604020202020204" pitchFamily="34" charset="0"/>
                <a:cs typeface="Arial" panose="020B0604020202020204" pitchFamily="34" charset="0"/>
              </a:rPr>
              <a:t>provides a mechanism for storage and retrieval of data that </a:t>
            </a:r>
            <a:r>
              <a:rPr lang="en-US" sz="1400" b="1" dirty="0">
                <a:solidFill>
                  <a:schemeClr val="accent2">
                    <a:lumMod val="75000"/>
                  </a:schemeClr>
                </a:solidFill>
                <a:latin typeface="Arial" panose="020B0604020202020204" pitchFamily="34" charset="0"/>
                <a:cs typeface="Arial" panose="020B0604020202020204" pitchFamily="34" charset="0"/>
              </a:rPr>
              <a:t>employs less constrained consistency models </a:t>
            </a:r>
            <a:r>
              <a:rPr lang="en-US" sz="1400" dirty="0">
                <a:latin typeface="Arial" panose="020B0604020202020204" pitchFamily="34" charset="0"/>
                <a:cs typeface="Arial" panose="020B0604020202020204" pitchFamily="34" charset="0"/>
              </a:rPr>
              <a:t>than traditional relational databases. </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NoSQL databases only support </a:t>
            </a:r>
            <a:r>
              <a:rPr lang="en-US" sz="1400" b="1" dirty="0">
                <a:solidFill>
                  <a:schemeClr val="accent2">
                    <a:lumMod val="75000"/>
                  </a:schemeClr>
                </a:solidFill>
                <a:latin typeface="Arial" panose="020B0604020202020204" pitchFamily="34" charset="0"/>
                <a:cs typeface="Arial" panose="020B0604020202020204" pitchFamily="34" charset="0"/>
              </a:rPr>
              <a:t>Eventual Consistency</a:t>
            </a:r>
            <a:r>
              <a:rPr lang="en-US" sz="1400" dirty="0">
                <a:latin typeface="Arial" panose="020B0604020202020204" pitchFamily="34" charset="0"/>
                <a:cs typeface="Arial" panose="020B0604020202020204" pitchFamily="34" charset="0"/>
              </a:rPr>
              <a:t> which is a consistency model used in distributed computing that </a:t>
            </a:r>
            <a:r>
              <a:rPr lang="en-US" sz="1400" b="1" dirty="0">
                <a:solidFill>
                  <a:schemeClr val="accent1">
                    <a:lumMod val="75000"/>
                  </a:schemeClr>
                </a:solidFill>
                <a:latin typeface="Arial" panose="020B0604020202020204" pitchFamily="34" charset="0"/>
                <a:cs typeface="Arial" panose="020B0604020202020204" pitchFamily="34" charset="0"/>
              </a:rPr>
              <a:t>informally guarantees </a:t>
            </a:r>
            <a:r>
              <a:rPr lang="en-US" sz="1400" b="1" dirty="0">
                <a:solidFill>
                  <a:schemeClr val="accent2">
                    <a:lumMod val="75000"/>
                  </a:schemeClr>
                </a:solidFill>
                <a:latin typeface="Arial" panose="020B0604020202020204" pitchFamily="34" charset="0"/>
                <a:cs typeface="Arial" panose="020B0604020202020204" pitchFamily="34" charset="0"/>
              </a:rPr>
              <a:t>that, if no new updates are made to a given data item, </a:t>
            </a:r>
            <a:r>
              <a:rPr lang="en-US" sz="1400" b="1" dirty="0">
                <a:solidFill>
                  <a:schemeClr val="accent1">
                    <a:lumMod val="75000"/>
                  </a:schemeClr>
                </a:solidFill>
                <a:latin typeface="Arial" panose="020B0604020202020204" pitchFamily="34" charset="0"/>
                <a:cs typeface="Arial" panose="020B0604020202020204" pitchFamily="34" charset="0"/>
              </a:rPr>
              <a:t>eventually</a:t>
            </a:r>
            <a:r>
              <a:rPr lang="en-US" sz="1400" b="1" dirty="0">
                <a:solidFill>
                  <a:schemeClr val="accent2">
                    <a:lumMod val="75000"/>
                  </a:schemeClr>
                </a:solidFill>
                <a:latin typeface="Arial" panose="020B0604020202020204" pitchFamily="34" charset="0"/>
                <a:cs typeface="Arial" panose="020B0604020202020204" pitchFamily="34" charset="0"/>
              </a:rPr>
              <a:t> all accesses to that item will </a:t>
            </a:r>
            <a:r>
              <a:rPr lang="en-US" sz="1400" b="1" dirty="0">
                <a:solidFill>
                  <a:schemeClr val="accent1">
                    <a:lumMod val="75000"/>
                  </a:schemeClr>
                </a:solidFill>
                <a:latin typeface="Arial" panose="020B0604020202020204" pitchFamily="34" charset="0"/>
                <a:cs typeface="Arial" panose="020B0604020202020204" pitchFamily="34" charset="0"/>
              </a:rPr>
              <a:t>return the last updated value</a:t>
            </a:r>
            <a:r>
              <a:rPr lang="en-US" sz="1400"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NoSQL databases are often </a:t>
            </a:r>
            <a:r>
              <a:rPr lang="en-US" sz="1400" b="1" dirty="0">
                <a:solidFill>
                  <a:schemeClr val="accent2">
                    <a:lumMod val="75000"/>
                  </a:schemeClr>
                </a:solidFill>
                <a:latin typeface="Arial" panose="020B0604020202020204" pitchFamily="34" charset="0"/>
                <a:cs typeface="Arial" panose="020B0604020202020204" pitchFamily="34" charset="0"/>
              </a:rPr>
              <a:t>highly optimized key–value stores </a:t>
            </a:r>
            <a:r>
              <a:rPr lang="en-US" sz="1400" dirty="0">
                <a:latin typeface="Arial" panose="020B0604020202020204" pitchFamily="34" charset="0"/>
                <a:cs typeface="Arial" panose="020B0604020202020204" pitchFamily="34" charset="0"/>
              </a:rPr>
              <a:t>intended for </a:t>
            </a:r>
            <a:r>
              <a:rPr lang="en-US" sz="1400" b="1" dirty="0">
                <a:solidFill>
                  <a:schemeClr val="accent2">
                    <a:lumMod val="75000"/>
                  </a:schemeClr>
                </a:solidFill>
                <a:latin typeface="Arial" panose="020B0604020202020204" pitchFamily="34" charset="0"/>
                <a:cs typeface="Arial" panose="020B0604020202020204" pitchFamily="34" charset="0"/>
              </a:rPr>
              <a:t>simple retrieval and appending operations</a:t>
            </a:r>
            <a:r>
              <a:rPr lang="en-US" sz="1400" dirty="0">
                <a:latin typeface="Arial" panose="020B0604020202020204" pitchFamily="34" charset="0"/>
                <a:cs typeface="Arial" panose="020B0604020202020204" pitchFamily="34" charset="0"/>
              </a:rPr>
              <a:t>, with the goal being significant </a:t>
            </a:r>
            <a:r>
              <a:rPr lang="en-US" sz="1400" b="1" dirty="0">
                <a:solidFill>
                  <a:schemeClr val="accent2">
                    <a:lumMod val="75000"/>
                  </a:schemeClr>
                </a:solidFill>
                <a:latin typeface="Arial" panose="020B0604020202020204" pitchFamily="34" charset="0"/>
                <a:cs typeface="Arial" panose="020B0604020202020204" pitchFamily="34" charset="0"/>
              </a:rPr>
              <a:t>performance benefits in terms of latency and throughput</a:t>
            </a:r>
            <a:r>
              <a:rPr lang="en-US" sz="1400"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sz="1400" b="1" dirty="0">
                <a:solidFill>
                  <a:schemeClr val="accent1">
                    <a:lumMod val="75000"/>
                  </a:schemeClr>
                </a:solidFill>
                <a:latin typeface="Arial" panose="020B0604020202020204" pitchFamily="34" charset="0"/>
                <a:cs typeface="Arial" panose="020B0604020202020204" pitchFamily="34" charset="0"/>
              </a:rPr>
              <a:t>Key–value stores </a:t>
            </a:r>
            <a:r>
              <a:rPr lang="en-US" sz="1400" dirty="0">
                <a:latin typeface="Arial" panose="020B0604020202020204" pitchFamily="34" charset="0"/>
                <a:cs typeface="Arial" panose="020B0604020202020204" pitchFamily="34" charset="0"/>
              </a:rPr>
              <a:t>allow the application to </a:t>
            </a:r>
            <a:r>
              <a:rPr lang="en-US" sz="1400" b="1" dirty="0">
                <a:solidFill>
                  <a:schemeClr val="accent2">
                    <a:lumMod val="75000"/>
                  </a:schemeClr>
                </a:solidFill>
                <a:latin typeface="Arial" panose="020B0604020202020204" pitchFamily="34" charset="0"/>
                <a:cs typeface="Arial" panose="020B0604020202020204" pitchFamily="34" charset="0"/>
              </a:rPr>
              <a:t>store its data in a schema-less way</a:t>
            </a:r>
            <a:r>
              <a:rPr lang="en-US" sz="1400" dirty="0">
                <a:latin typeface="Arial" panose="020B0604020202020204" pitchFamily="34" charset="0"/>
                <a:cs typeface="Arial" panose="020B0604020202020204" pitchFamily="34" charset="0"/>
              </a:rPr>
              <a:t>. </a:t>
            </a:r>
          </a:p>
          <a:p>
            <a:pPr marL="742950" lvl="1"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The data could be stored in a </a:t>
            </a:r>
            <a:r>
              <a:rPr lang="en-US" sz="1400" b="1" dirty="0">
                <a:solidFill>
                  <a:schemeClr val="accent2">
                    <a:lumMod val="75000"/>
                  </a:schemeClr>
                </a:solidFill>
                <a:latin typeface="Arial" panose="020B0604020202020204" pitchFamily="34" charset="0"/>
                <a:cs typeface="Arial" panose="020B0604020202020204" pitchFamily="34" charset="0"/>
              </a:rPr>
              <a:t>datatype of a programming language </a:t>
            </a:r>
            <a:r>
              <a:rPr lang="en-US" sz="1400" dirty="0">
                <a:latin typeface="Arial" panose="020B0604020202020204" pitchFamily="34" charset="0"/>
                <a:cs typeface="Arial" panose="020B0604020202020204" pitchFamily="34" charset="0"/>
              </a:rPr>
              <a:t>or an object. Because of this, there is </a:t>
            </a:r>
            <a:r>
              <a:rPr lang="en-US" sz="1400" b="1" dirty="0">
                <a:solidFill>
                  <a:schemeClr val="accent2">
                    <a:lumMod val="75000"/>
                  </a:schemeClr>
                </a:solidFill>
                <a:latin typeface="Arial" panose="020B0604020202020204" pitchFamily="34" charset="0"/>
                <a:cs typeface="Arial" panose="020B0604020202020204" pitchFamily="34" charset="0"/>
              </a:rPr>
              <a:t>no need for a fixed data mod</a:t>
            </a:r>
            <a:r>
              <a:rPr lang="en-US" sz="1400" dirty="0">
                <a:latin typeface="Arial" panose="020B0604020202020204" pitchFamily="34" charset="0"/>
                <a:cs typeface="Arial" panose="020B0604020202020204" pitchFamily="34" charset="0"/>
              </a:rPr>
              <a:t>el.</a:t>
            </a:r>
          </a:p>
          <a:p>
            <a:pPr algn="just"/>
            <a:endParaRPr lang="en-US" sz="1400" dirty="0">
              <a:latin typeface="Arial" panose="020B0604020202020204" pitchFamily="34" charset="0"/>
              <a:cs typeface="Arial" panose="020B0604020202020204" pitchFamily="34" charset="0"/>
            </a:endParaRPr>
          </a:p>
          <a:p>
            <a:pPr algn="just"/>
            <a:endParaRPr lang="en-US" sz="1400" dirty="0">
              <a:latin typeface="Arial" panose="020B0604020202020204" pitchFamily="34" charset="0"/>
              <a:cs typeface="Arial" panose="020B0604020202020204" pitchFamily="34" charset="0"/>
            </a:endParaRPr>
          </a:p>
        </p:txBody>
      </p:sp>
      <p:pic>
        <p:nvPicPr>
          <p:cNvPr id="8" name="Picture 2">
            <a:extLst>
              <a:ext uri="{FF2B5EF4-FFF2-40B4-BE49-F238E27FC236}">
                <a16:creationId xmlns:a16="http://schemas.microsoft.com/office/drawing/2014/main" id="{1F241D85-0B86-ACE7-4FA7-0B80B4F82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7577" y="5644948"/>
            <a:ext cx="2294755" cy="3839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944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5">
            <a:extLst>
              <a:ext uri="{FF2B5EF4-FFF2-40B4-BE49-F238E27FC236}">
                <a16:creationId xmlns:a16="http://schemas.microsoft.com/office/drawing/2014/main" id="{CB1552C9-174A-E746-B193-597E1C226F76}"/>
              </a:ext>
            </a:extLst>
          </p:cNvPr>
          <p:cNvSpPr>
            <a:spLocks noGrp="1" noChangeArrowheads="1"/>
          </p:cNvSpPr>
          <p:nvPr>
            <p:ph type="ctrTitle"/>
          </p:nvPr>
        </p:nvSpPr>
        <p:spPr>
          <a:xfrm>
            <a:off x="152400" y="1473200"/>
            <a:ext cx="9650413" cy="2595563"/>
          </a:xfrm>
        </p:spPr>
        <p:txBody>
          <a:bodyPr/>
          <a:lstStyle/>
          <a:p>
            <a:pPr eaLnBrk="1" hangingPunct="1"/>
            <a:r>
              <a:rPr lang="en-US" altLang="en-US" dirty="0"/>
              <a:t>AWS Other Services</a:t>
            </a:r>
          </a:p>
        </p:txBody>
      </p:sp>
      <p:sp>
        <p:nvSpPr>
          <p:cNvPr id="7" name="Subtitle 6">
            <a:extLst>
              <a:ext uri="{FF2B5EF4-FFF2-40B4-BE49-F238E27FC236}">
                <a16:creationId xmlns:a16="http://schemas.microsoft.com/office/drawing/2014/main" id="{6C070E6E-368C-344B-A68F-07C2CD0FAC38}"/>
              </a:ext>
            </a:extLst>
          </p:cNvPr>
          <p:cNvSpPr>
            <a:spLocks noGrp="1"/>
          </p:cNvSpPr>
          <p:nvPr>
            <p:ph type="subTitle" idx="1"/>
          </p:nvPr>
        </p:nvSpPr>
        <p:spPr>
          <a:xfrm>
            <a:off x="1090613" y="4289425"/>
            <a:ext cx="8826500" cy="379413"/>
          </a:xfrm>
        </p:spPr>
        <p:txBody>
          <a:bodyPr rtlCol="0">
            <a:normAutofit fontScale="92500" lnSpcReduction="10000"/>
          </a:bodyPr>
          <a:lstStyle/>
          <a:p>
            <a:pPr eaLnBrk="1" fontAlgn="auto" hangingPunct="1">
              <a:spcAft>
                <a:spcPts val="0"/>
              </a:spcAft>
              <a:defRPr/>
            </a:pPr>
            <a:r>
              <a:rPr lang="en-US" dirty="0"/>
              <a:t>Most used services</a:t>
            </a:r>
          </a:p>
          <a:p>
            <a:pPr eaLnBrk="1" fontAlgn="auto" hangingPunct="1">
              <a:spcAft>
                <a:spcPts val="0"/>
              </a:spcAft>
              <a:defRPr/>
            </a:pPr>
            <a:endParaRPr lang="en-US" dirty="0"/>
          </a:p>
        </p:txBody>
      </p:sp>
      <p:sp>
        <p:nvSpPr>
          <p:cNvPr id="45059" name="Footer Placeholder 3">
            <a:extLst>
              <a:ext uri="{FF2B5EF4-FFF2-40B4-BE49-F238E27FC236}">
                <a16:creationId xmlns:a16="http://schemas.microsoft.com/office/drawing/2014/main" id="{DC0DCB54-F838-2B42-A288-CC3EFA3038A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Accrete.ai. All rights reserved.</a:t>
            </a:r>
          </a:p>
        </p:txBody>
      </p:sp>
      <p:sp>
        <p:nvSpPr>
          <p:cNvPr id="45060" name="Slide Number Placeholder 4">
            <a:extLst>
              <a:ext uri="{FF2B5EF4-FFF2-40B4-BE49-F238E27FC236}">
                <a16:creationId xmlns:a16="http://schemas.microsoft.com/office/drawing/2014/main" id="{AEAB1AED-9D63-E448-9AFA-1E233564816F}"/>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13E1C29-D0BF-0B4D-89CF-5CC64ED1EF33}" type="slidenum">
              <a:rPr lang="en-US" altLang="en-US" smtClean="0">
                <a:solidFill>
                  <a:schemeClr val="bg1"/>
                </a:solidFill>
                <a:latin typeface="Arial" panose="020B0604020202020204" pitchFamily="34" charset="0"/>
              </a:rPr>
              <a:pPr fontAlgn="base">
                <a:spcBef>
                  <a:spcPct val="0"/>
                </a:spcBef>
                <a:spcAft>
                  <a:spcPct val="0"/>
                </a:spcAft>
              </a:pPr>
              <a:t>34</a:t>
            </a:fld>
            <a:endParaRPr lang="en-US" alt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3920051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4">
            <a:extLst>
              <a:ext uri="{FF2B5EF4-FFF2-40B4-BE49-F238E27FC236}">
                <a16:creationId xmlns:a16="http://schemas.microsoft.com/office/drawing/2014/main" id="{013DFBCA-B440-4A49-8EBC-0E203239EB99}"/>
              </a:ext>
            </a:extLst>
          </p:cNvPr>
          <p:cNvSpPr>
            <a:spLocks noGrp="1" noChangeArrowheads="1"/>
          </p:cNvSpPr>
          <p:nvPr>
            <p:ph type="title"/>
          </p:nvPr>
        </p:nvSpPr>
        <p:spPr>
          <a:xfrm>
            <a:off x="241300" y="254289"/>
            <a:ext cx="11709400" cy="644525"/>
          </a:xfrm>
        </p:spPr>
        <p:txBody>
          <a:bodyPr/>
          <a:lstStyle/>
          <a:p>
            <a:pPr eaLnBrk="1" hangingPunct="1"/>
            <a:r>
              <a:rPr lang="en-US" altLang="en-US" dirty="0"/>
              <a:t>Amazon CloudWatch</a:t>
            </a:r>
          </a:p>
        </p:txBody>
      </p:sp>
      <p:sp>
        <p:nvSpPr>
          <p:cNvPr id="57371" name="Footer Placeholder 3">
            <a:extLst>
              <a:ext uri="{FF2B5EF4-FFF2-40B4-BE49-F238E27FC236}">
                <a16:creationId xmlns:a16="http://schemas.microsoft.com/office/drawing/2014/main" id="{E32F168F-1929-DB4F-8D3D-A0DEB4ACC48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57372" name="Slide Number Placeholder 35">
            <a:extLst>
              <a:ext uri="{FF2B5EF4-FFF2-40B4-BE49-F238E27FC236}">
                <a16:creationId xmlns:a16="http://schemas.microsoft.com/office/drawing/2014/main" id="{95327949-D29A-964F-A354-F48675F8A6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EFB8162-45AC-8C44-A2B0-53FCFDBF1722}" type="slidenum">
              <a:rPr lang="en-US" altLang="en-US" smtClean="0">
                <a:solidFill>
                  <a:srgbClr val="161E2D"/>
                </a:solidFill>
                <a:latin typeface="Arial" panose="020B0604020202020204" pitchFamily="34" charset="0"/>
              </a:rPr>
              <a:pPr fontAlgn="base">
                <a:spcBef>
                  <a:spcPct val="0"/>
                </a:spcBef>
                <a:spcAft>
                  <a:spcPct val="0"/>
                </a:spcAft>
              </a:pPr>
              <a:t>35</a:t>
            </a:fld>
            <a:endParaRPr lang="en-US" altLang="en-US" dirty="0">
              <a:solidFill>
                <a:srgbClr val="161E2D"/>
              </a:solidFill>
              <a:latin typeface="Arial" panose="020B0604020202020204" pitchFamily="34" charset="0"/>
            </a:endParaRPr>
          </a:p>
        </p:txBody>
      </p:sp>
      <p:sp>
        <p:nvSpPr>
          <p:cNvPr id="35" name="Content Placeholder 4">
            <a:extLst>
              <a:ext uri="{FF2B5EF4-FFF2-40B4-BE49-F238E27FC236}">
                <a16:creationId xmlns:a16="http://schemas.microsoft.com/office/drawing/2014/main" id="{02D3129F-C817-4521-91DE-3491B7784A1E}"/>
              </a:ext>
            </a:extLst>
          </p:cNvPr>
          <p:cNvSpPr txBox="1">
            <a:spLocks noChangeArrowheads="1"/>
          </p:cNvSpPr>
          <p:nvPr/>
        </p:nvSpPr>
        <p:spPr bwMode="auto">
          <a:xfrm>
            <a:off x="241300" y="1059757"/>
            <a:ext cx="11709400" cy="50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ts val="1000"/>
              </a:spcBef>
              <a:spcAft>
                <a:spcPct val="0"/>
              </a:spcAft>
              <a:buFont typeface="Arial" panose="020B0604020202020204" pitchFamily="34" charset="0"/>
              <a:defRPr sz="2400" kern="1200">
                <a:solidFill>
                  <a:srgbClr val="161E2D"/>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rgbClr val="161E2D"/>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rgbClr val="161E2D"/>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rgbClr val="161E2D"/>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t>Amazon </a:t>
            </a:r>
            <a:r>
              <a:rPr lang="en-US" sz="1600" b="1" dirty="0">
                <a:solidFill>
                  <a:schemeClr val="accent2">
                    <a:lumMod val="75000"/>
                  </a:schemeClr>
                </a:solidFill>
              </a:rPr>
              <a:t>CloudWatch</a:t>
            </a:r>
            <a:r>
              <a:rPr lang="en-US" sz="1600" dirty="0"/>
              <a:t> provides </a:t>
            </a:r>
            <a:r>
              <a:rPr lang="en-US" sz="1600" b="1" dirty="0">
                <a:solidFill>
                  <a:schemeClr val="accent2">
                    <a:lumMod val="75000"/>
                  </a:schemeClr>
                </a:solidFill>
              </a:rPr>
              <a:t>monitoring for AWS cloud resources </a:t>
            </a:r>
            <a:r>
              <a:rPr lang="en-US" sz="1600" dirty="0"/>
              <a:t>and the applications customers run on AWS. </a:t>
            </a:r>
          </a:p>
          <a:p>
            <a:pPr marL="285750" indent="-285750">
              <a:buFont typeface="Arial" panose="020B0604020202020204" pitchFamily="34" charset="0"/>
              <a:buChar char="•"/>
            </a:pPr>
            <a:r>
              <a:rPr lang="en-US" sz="1600" dirty="0"/>
              <a:t>Amazon CloudWatch lets you </a:t>
            </a:r>
            <a:r>
              <a:rPr lang="en-US" sz="1600" b="1" dirty="0">
                <a:solidFill>
                  <a:schemeClr val="accent2">
                    <a:lumMod val="75000"/>
                  </a:schemeClr>
                </a:solidFill>
              </a:rPr>
              <a:t>programmatically</a:t>
            </a:r>
            <a:r>
              <a:rPr lang="en-US" sz="1600" dirty="0"/>
              <a:t> retrieve your </a:t>
            </a:r>
            <a:r>
              <a:rPr lang="en-US" sz="1600" b="1" dirty="0">
                <a:solidFill>
                  <a:schemeClr val="accent2">
                    <a:lumMod val="75000"/>
                  </a:schemeClr>
                </a:solidFill>
              </a:rPr>
              <a:t>monitoring data</a:t>
            </a:r>
            <a:r>
              <a:rPr lang="en-US" sz="1600" dirty="0"/>
              <a:t>, view </a:t>
            </a:r>
            <a:r>
              <a:rPr lang="en-US" sz="1600" b="1" dirty="0">
                <a:solidFill>
                  <a:schemeClr val="accent2">
                    <a:lumMod val="75000"/>
                  </a:schemeClr>
                </a:solidFill>
              </a:rPr>
              <a:t>graphs</a:t>
            </a:r>
            <a:r>
              <a:rPr lang="en-US" sz="1600" dirty="0"/>
              <a:t>, and </a:t>
            </a:r>
            <a:r>
              <a:rPr lang="en-US" sz="1600" b="1" dirty="0">
                <a:solidFill>
                  <a:schemeClr val="accent2">
                    <a:lumMod val="75000"/>
                  </a:schemeClr>
                </a:solidFill>
              </a:rPr>
              <a:t>set alarms </a:t>
            </a:r>
            <a:r>
              <a:rPr lang="en-US" sz="1600" dirty="0"/>
              <a:t>to help you troubleshoot, spot trends, and </a:t>
            </a:r>
            <a:r>
              <a:rPr lang="en-US" sz="1600" b="1" dirty="0">
                <a:solidFill>
                  <a:schemeClr val="accent2">
                    <a:lumMod val="75000"/>
                  </a:schemeClr>
                </a:solidFill>
              </a:rPr>
              <a:t>take automated action </a:t>
            </a:r>
            <a:r>
              <a:rPr lang="en-US" sz="1600" dirty="0"/>
              <a:t>based on the state of your cloud environment.</a:t>
            </a:r>
          </a:p>
          <a:p>
            <a:pPr marL="285750" indent="-285750" algn="just">
              <a:buFont typeface="Arial" panose="020B0604020202020204" pitchFamily="34" charset="0"/>
              <a:buChar char="•"/>
            </a:pPr>
            <a:r>
              <a:rPr lang="en-US" sz="1600" dirty="0"/>
              <a:t>Amazon CloudWatch enables you to monitor your AWS resources </a:t>
            </a:r>
            <a:r>
              <a:rPr lang="en-US" sz="1600" b="1" dirty="0">
                <a:solidFill>
                  <a:schemeClr val="accent2">
                    <a:lumMod val="75000"/>
                  </a:schemeClr>
                </a:solidFill>
              </a:rPr>
              <a:t>up-to-the-minute in real-time</a:t>
            </a:r>
            <a:r>
              <a:rPr lang="en-US" sz="1600" dirty="0"/>
              <a:t>, including: </a:t>
            </a:r>
          </a:p>
          <a:p>
            <a:pPr marL="742950" lvl="1" indent="-285750" algn="just">
              <a:buFont typeface="Arial" panose="020B0604020202020204" pitchFamily="34" charset="0"/>
              <a:buChar char="•"/>
            </a:pPr>
            <a:r>
              <a:rPr lang="en-US" sz="1600" dirty="0"/>
              <a:t>Amazon EC2 instances, </a:t>
            </a:r>
          </a:p>
          <a:p>
            <a:pPr marL="742950" lvl="1" indent="-285750" algn="just">
              <a:buFont typeface="Arial" panose="020B0604020202020204" pitchFamily="34" charset="0"/>
              <a:buChar char="•"/>
            </a:pPr>
            <a:r>
              <a:rPr lang="en-US" sz="1600" dirty="0"/>
              <a:t>Amazon EBS volumes, </a:t>
            </a:r>
          </a:p>
          <a:p>
            <a:pPr marL="742950" lvl="1" indent="-285750" algn="just">
              <a:buFont typeface="Arial" panose="020B0604020202020204" pitchFamily="34" charset="0"/>
              <a:buChar char="•"/>
            </a:pPr>
            <a:r>
              <a:rPr lang="en-US" sz="1600" dirty="0"/>
              <a:t>Elastic Load Balancers,</a:t>
            </a:r>
          </a:p>
          <a:p>
            <a:pPr marL="742950" lvl="1" indent="-285750" algn="just">
              <a:buFont typeface="Arial" panose="020B0604020202020204" pitchFamily="34" charset="0"/>
              <a:buChar char="•"/>
            </a:pPr>
            <a:r>
              <a:rPr lang="en-US" sz="1600" dirty="0"/>
              <a:t>Amazon RDS DB instances. </a:t>
            </a:r>
          </a:p>
          <a:p>
            <a:pPr marL="285750" indent="-285750" algn="just">
              <a:buFont typeface="Arial" panose="020B0604020202020204" pitchFamily="34" charset="0"/>
              <a:buChar char="•"/>
            </a:pPr>
            <a:r>
              <a:rPr lang="en-US" sz="1600" dirty="0"/>
              <a:t>Metrics such as </a:t>
            </a:r>
            <a:r>
              <a:rPr lang="en-US" sz="1600" b="1" dirty="0">
                <a:solidFill>
                  <a:schemeClr val="accent2">
                    <a:lumMod val="75000"/>
                  </a:schemeClr>
                </a:solidFill>
              </a:rPr>
              <a:t>CPU utilization</a:t>
            </a:r>
            <a:r>
              <a:rPr lang="en-US" sz="1600" dirty="0"/>
              <a:t>, </a:t>
            </a:r>
            <a:r>
              <a:rPr lang="en-US" sz="1600" b="1" dirty="0">
                <a:solidFill>
                  <a:schemeClr val="accent2">
                    <a:lumMod val="75000"/>
                  </a:schemeClr>
                </a:solidFill>
              </a:rPr>
              <a:t>latency</a:t>
            </a:r>
            <a:r>
              <a:rPr lang="en-US" sz="1600" dirty="0"/>
              <a:t>, and </a:t>
            </a:r>
            <a:r>
              <a:rPr lang="en-US" sz="1600" b="1" dirty="0">
                <a:solidFill>
                  <a:schemeClr val="accent2">
                    <a:lumMod val="75000"/>
                  </a:schemeClr>
                </a:solidFill>
              </a:rPr>
              <a:t>request counts </a:t>
            </a:r>
            <a:r>
              <a:rPr lang="en-US" sz="1600" dirty="0"/>
              <a:t>are provided automatically for these AWS resources. </a:t>
            </a:r>
          </a:p>
          <a:p>
            <a:pPr marL="285750" indent="-285750" algn="just">
              <a:buFont typeface="Arial" panose="020B0604020202020204" pitchFamily="34" charset="0"/>
              <a:buChar char="•"/>
            </a:pPr>
            <a:r>
              <a:rPr lang="en-US" sz="1600" dirty="0"/>
              <a:t>Customers can also supply their </a:t>
            </a:r>
            <a:r>
              <a:rPr lang="en-US" sz="1600" b="1" dirty="0">
                <a:solidFill>
                  <a:schemeClr val="accent2">
                    <a:lumMod val="75000"/>
                  </a:schemeClr>
                </a:solidFill>
              </a:rPr>
              <a:t>own custom application and system metrics</a:t>
            </a:r>
            <a:r>
              <a:rPr lang="en-US" sz="1600" dirty="0"/>
              <a:t>, such as </a:t>
            </a:r>
            <a:r>
              <a:rPr lang="en-US" sz="1600" b="1" dirty="0">
                <a:solidFill>
                  <a:schemeClr val="accent2">
                    <a:lumMod val="75000"/>
                  </a:schemeClr>
                </a:solidFill>
              </a:rPr>
              <a:t>memory usage</a:t>
            </a:r>
            <a:r>
              <a:rPr lang="en-US" sz="1600" dirty="0"/>
              <a:t>, </a:t>
            </a:r>
            <a:r>
              <a:rPr lang="en-US" sz="1600" b="1" dirty="0">
                <a:solidFill>
                  <a:schemeClr val="accent2">
                    <a:lumMod val="75000"/>
                  </a:schemeClr>
                </a:solidFill>
              </a:rPr>
              <a:t>transaction volumes</a:t>
            </a:r>
            <a:r>
              <a:rPr lang="en-US" sz="1600" dirty="0"/>
              <a:t>, or </a:t>
            </a:r>
            <a:r>
              <a:rPr lang="en-US" sz="1600" b="1" dirty="0">
                <a:solidFill>
                  <a:schemeClr val="accent2">
                    <a:lumMod val="75000"/>
                  </a:schemeClr>
                </a:solidFill>
              </a:rPr>
              <a:t>error rates</a:t>
            </a:r>
            <a:r>
              <a:rPr lang="en-US" sz="1600" dirty="0"/>
              <a:t>,.</a:t>
            </a:r>
          </a:p>
        </p:txBody>
      </p:sp>
      <p:pic>
        <p:nvPicPr>
          <p:cNvPr id="6" name="Picture 2">
            <a:extLst>
              <a:ext uri="{FF2B5EF4-FFF2-40B4-BE49-F238E27FC236}">
                <a16:creationId xmlns:a16="http://schemas.microsoft.com/office/drawing/2014/main" id="{0CF1BBFF-BE26-8EED-A14A-13F935372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4824" y="5610784"/>
            <a:ext cx="2050587" cy="3728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0194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5">
            <a:extLst>
              <a:ext uri="{FF2B5EF4-FFF2-40B4-BE49-F238E27FC236}">
                <a16:creationId xmlns:a16="http://schemas.microsoft.com/office/drawing/2014/main" id="{CB1552C9-174A-E746-B193-597E1C226F76}"/>
              </a:ext>
            </a:extLst>
          </p:cNvPr>
          <p:cNvSpPr>
            <a:spLocks noGrp="1" noChangeArrowheads="1"/>
          </p:cNvSpPr>
          <p:nvPr>
            <p:ph type="ctrTitle"/>
          </p:nvPr>
        </p:nvSpPr>
        <p:spPr>
          <a:xfrm>
            <a:off x="152400" y="1473200"/>
            <a:ext cx="9650413" cy="2595563"/>
          </a:xfrm>
        </p:spPr>
        <p:txBody>
          <a:bodyPr/>
          <a:lstStyle/>
          <a:p>
            <a:pPr eaLnBrk="1" hangingPunct="1"/>
            <a:r>
              <a:rPr lang="en-US" altLang="en-US" dirty="0"/>
              <a:t>DevOps help?</a:t>
            </a:r>
          </a:p>
        </p:txBody>
      </p:sp>
      <p:sp>
        <p:nvSpPr>
          <p:cNvPr id="7" name="Subtitle 6">
            <a:extLst>
              <a:ext uri="{FF2B5EF4-FFF2-40B4-BE49-F238E27FC236}">
                <a16:creationId xmlns:a16="http://schemas.microsoft.com/office/drawing/2014/main" id="{6C070E6E-368C-344B-A68F-07C2CD0FAC38}"/>
              </a:ext>
            </a:extLst>
          </p:cNvPr>
          <p:cNvSpPr>
            <a:spLocks noGrp="1"/>
          </p:cNvSpPr>
          <p:nvPr>
            <p:ph type="subTitle" idx="1"/>
          </p:nvPr>
        </p:nvSpPr>
        <p:spPr>
          <a:xfrm>
            <a:off x="1090613" y="4289425"/>
            <a:ext cx="8826500" cy="379413"/>
          </a:xfrm>
        </p:spPr>
        <p:txBody>
          <a:bodyPr rtlCol="0">
            <a:normAutofit fontScale="92500" lnSpcReduction="10000"/>
          </a:bodyPr>
          <a:lstStyle/>
          <a:p>
            <a:pPr eaLnBrk="1" fontAlgn="auto" hangingPunct="1">
              <a:spcAft>
                <a:spcPts val="0"/>
              </a:spcAft>
              <a:defRPr/>
            </a:pPr>
            <a:r>
              <a:rPr lang="en-US" dirty="0"/>
              <a:t>Suggestions</a:t>
            </a:r>
          </a:p>
          <a:p>
            <a:pPr eaLnBrk="1" fontAlgn="auto" hangingPunct="1">
              <a:spcAft>
                <a:spcPts val="0"/>
              </a:spcAft>
              <a:defRPr/>
            </a:pPr>
            <a:endParaRPr lang="en-US" dirty="0"/>
          </a:p>
        </p:txBody>
      </p:sp>
      <p:sp>
        <p:nvSpPr>
          <p:cNvPr id="45059" name="Footer Placeholder 3">
            <a:extLst>
              <a:ext uri="{FF2B5EF4-FFF2-40B4-BE49-F238E27FC236}">
                <a16:creationId xmlns:a16="http://schemas.microsoft.com/office/drawing/2014/main" id="{DC0DCB54-F838-2B42-A288-CC3EFA3038A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Accrete.ai. All rights reserved.</a:t>
            </a:r>
          </a:p>
        </p:txBody>
      </p:sp>
      <p:sp>
        <p:nvSpPr>
          <p:cNvPr id="45060" name="Slide Number Placeholder 4">
            <a:extLst>
              <a:ext uri="{FF2B5EF4-FFF2-40B4-BE49-F238E27FC236}">
                <a16:creationId xmlns:a16="http://schemas.microsoft.com/office/drawing/2014/main" id="{AEAB1AED-9D63-E448-9AFA-1E233564816F}"/>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13E1C29-D0BF-0B4D-89CF-5CC64ED1EF33}" type="slidenum">
              <a:rPr lang="en-US" altLang="en-US" smtClean="0">
                <a:solidFill>
                  <a:schemeClr val="bg1"/>
                </a:solidFill>
                <a:latin typeface="Arial" panose="020B0604020202020204" pitchFamily="34" charset="0"/>
              </a:rPr>
              <a:pPr fontAlgn="base">
                <a:spcBef>
                  <a:spcPct val="0"/>
                </a:spcBef>
                <a:spcAft>
                  <a:spcPct val="0"/>
                </a:spcAft>
              </a:pPr>
              <a:t>36</a:t>
            </a:fld>
            <a:endParaRPr lang="en-US" alt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865530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4">
            <a:extLst>
              <a:ext uri="{FF2B5EF4-FFF2-40B4-BE49-F238E27FC236}">
                <a16:creationId xmlns:a16="http://schemas.microsoft.com/office/drawing/2014/main" id="{013DFBCA-B440-4A49-8EBC-0E203239EB99}"/>
              </a:ext>
            </a:extLst>
          </p:cNvPr>
          <p:cNvSpPr>
            <a:spLocks noGrp="1" noChangeArrowheads="1"/>
          </p:cNvSpPr>
          <p:nvPr>
            <p:ph type="title"/>
          </p:nvPr>
        </p:nvSpPr>
        <p:spPr>
          <a:xfrm>
            <a:off x="241300" y="254289"/>
            <a:ext cx="11709400" cy="644525"/>
          </a:xfrm>
        </p:spPr>
        <p:txBody>
          <a:bodyPr/>
          <a:lstStyle/>
          <a:p>
            <a:pPr eaLnBrk="1" hangingPunct="1"/>
            <a:r>
              <a:rPr lang="en-US" altLang="en-US" dirty="0"/>
              <a:t>Unexpected Costs?</a:t>
            </a:r>
          </a:p>
        </p:txBody>
      </p:sp>
      <p:sp>
        <p:nvSpPr>
          <p:cNvPr id="57371" name="Footer Placeholder 3">
            <a:extLst>
              <a:ext uri="{FF2B5EF4-FFF2-40B4-BE49-F238E27FC236}">
                <a16:creationId xmlns:a16="http://schemas.microsoft.com/office/drawing/2014/main" id="{E32F168F-1929-DB4F-8D3D-A0DEB4ACC48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57372" name="Slide Number Placeholder 35">
            <a:extLst>
              <a:ext uri="{FF2B5EF4-FFF2-40B4-BE49-F238E27FC236}">
                <a16:creationId xmlns:a16="http://schemas.microsoft.com/office/drawing/2014/main" id="{95327949-D29A-964F-A354-F48675F8A6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EFB8162-45AC-8C44-A2B0-53FCFDBF1722}" type="slidenum">
              <a:rPr lang="en-US" altLang="en-US" smtClean="0">
                <a:solidFill>
                  <a:srgbClr val="161E2D"/>
                </a:solidFill>
                <a:latin typeface="Arial" panose="020B0604020202020204" pitchFamily="34" charset="0"/>
              </a:rPr>
              <a:pPr fontAlgn="base">
                <a:spcBef>
                  <a:spcPct val="0"/>
                </a:spcBef>
                <a:spcAft>
                  <a:spcPct val="0"/>
                </a:spcAft>
              </a:pPr>
              <a:t>37</a:t>
            </a:fld>
            <a:endParaRPr lang="en-US" altLang="en-US" dirty="0">
              <a:solidFill>
                <a:srgbClr val="161E2D"/>
              </a:solidFill>
              <a:latin typeface="Arial" panose="020B0604020202020204" pitchFamily="34" charset="0"/>
            </a:endParaRPr>
          </a:p>
        </p:txBody>
      </p:sp>
      <p:sp>
        <p:nvSpPr>
          <p:cNvPr id="35" name="Content Placeholder 4">
            <a:extLst>
              <a:ext uri="{FF2B5EF4-FFF2-40B4-BE49-F238E27FC236}">
                <a16:creationId xmlns:a16="http://schemas.microsoft.com/office/drawing/2014/main" id="{02D3129F-C817-4521-91DE-3491B7784A1E}"/>
              </a:ext>
            </a:extLst>
          </p:cNvPr>
          <p:cNvSpPr txBox="1">
            <a:spLocks noChangeArrowheads="1"/>
          </p:cNvSpPr>
          <p:nvPr/>
        </p:nvSpPr>
        <p:spPr bwMode="auto">
          <a:xfrm>
            <a:off x="241300" y="1059757"/>
            <a:ext cx="11709400" cy="50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ts val="1000"/>
              </a:spcBef>
              <a:spcAft>
                <a:spcPct val="0"/>
              </a:spcAft>
              <a:buFont typeface="Arial" panose="020B0604020202020204" pitchFamily="34" charset="0"/>
              <a:defRPr sz="2400" kern="1200">
                <a:solidFill>
                  <a:srgbClr val="161E2D"/>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rgbClr val="161E2D"/>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rgbClr val="161E2D"/>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rgbClr val="161E2D"/>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000" dirty="0"/>
              <a:t>When you finish your work remember to make sure of the following to </a:t>
            </a:r>
            <a:r>
              <a:rPr lang="en-US" sz="2000" dirty="0">
                <a:solidFill>
                  <a:schemeClr val="accent2">
                    <a:lumMod val="75000"/>
                  </a:schemeClr>
                </a:solidFill>
              </a:rPr>
              <a:t>avoid unwanted costs</a:t>
            </a:r>
            <a:r>
              <a:rPr lang="en-US" sz="2000" dirty="0"/>
              <a:t>:</a:t>
            </a:r>
          </a:p>
          <a:p>
            <a:pPr marL="800100" lvl="1" indent="-342900" algn="just">
              <a:buFont typeface="Arial" panose="020B0604020202020204" pitchFamily="34" charset="0"/>
              <a:buChar char="•"/>
            </a:pPr>
            <a:r>
              <a:rPr lang="en-US" b="1" dirty="0">
                <a:solidFill>
                  <a:schemeClr val="accent2">
                    <a:lumMod val="75000"/>
                  </a:schemeClr>
                </a:solidFill>
              </a:rPr>
              <a:t>Delete</a:t>
            </a:r>
            <a:r>
              <a:rPr lang="en-US" dirty="0"/>
              <a:t> your </a:t>
            </a:r>
            <a:r>
              <a:rPr lang="en-US" b="1" dirty="0">
                <a:solidFill>
                  <a:schemeClr val="accent2">
                    <a:lumMod val="75000"/>
                  </a:schemeClr>
                </a:solidFill>
              </a:rPr>
              <a:t>S3</a:t>
            </a:r>
            <a:r>
              <a:rPr lang="en-US" dirty="0"/>
              <a:t> objects.</a:t>
            </a:r>
          </a:p>
          <a:p>
            <a:pPr marL="800100" lvl="1" indent="-342900" algn="just">
              <a:buFont typeface="Arial" panose="020B0604020202020204" pitchFamily="34" charset="0"/>
              <a:buChar char="•"/>
            </a:pPr>
            <a:r>
              <a:rPr lang="en-US" dirty="0"/>
              <a:t>Stop or </a:t>
            </a:r>
            <a:r>
              <a:rPr lang="en-US" b="1" dirty="0">
                <a:solidFill>
                  <a:schemeClr val="accent2">
                    <a:lumMod val="75000"/>
                  </a:schemeClr>
                </a:solidFill>
              </a:rPr>
              <a:t>Shut Down </a:t>
            </a:r>
            <a:r>
              <a:rPr lang="en-US" dirty="0"/>
              <a:t>your </a:t>
            </a:r>
            <a:r>
              <a:rPr lang="en-US" b="1" dirty="0">
                <a:solidFill>
                  <a:schemeClr val="accent2">
                    <a:lumMod val="75000"/>
                  </a:schemeClr>
                </a:solidFill>
              </a:rPr>
              <a:t>EC2</a:t>
            </a:r>
            <a:r>
              <a:rPr lang="en-US" dirty="0"/>
              <a:t> and </a:t>
            </a:r>
            <a:r>
              <a:rPr lang="en-US" b="1" dirty="0">
                <a:solidFill>
                  <a:schemeClr val="accent2">
                    <a:lumMod val="75000"/>
                  </a:schemeClr>
                </a:solidFill>
              </a:rPr>
              <a:t>RDS</a:t>
            </a:r>
            <a:r>
              <a:rPr lang="en-US" dirty="0"/>
              <a:t> instances.</a:t>
            </a:r>
          </a:p>
          <a:p>
            <a:pPr marL="800100" lvl="1" indent="-342900" algn="just">
              <a:buFont typeface="Arial" panose="020B0604020202020204" pitchFamily="34" charset="0"/>
              <a:buChar char="•"/>
            </a:pPr>
            <a:r>
              <a:rPr lang="en-US" dirty="0"/>
              <a:t>Request for Temp </a:t>
            </a:r>
            <a:r>
              <a:rPr lang="en-US" b="1" dirty="0">
                <a:solidFill>
                  <a:schemeClr val="accent2">
                    <a:lumMod val="75000"/>
                  </a:schemeClr>
                </a:solidFill>
              </a:rPr>
              <a:t>EC2</a:t>
            </a:r>
            <a:r>
              <a:rPr lang="en-US" dirty="0"/>
              <a:t> instances</a:t>
            </a:r>
          </a:p>
          <a:p>
            <a:pPr marL="800100" lvl="1" indent="-342900" algn="just">
              <a:buFont typeface="Arial" panose="020B0604020202020204" pitchFamily="34" charset="0"/>
              <a:buChar char="•"/>
            </a:pPr>
            <a:r>
              <a:rPr lang="en-US" dirty="0"/>
              <a:t>Move to Serverless Architecture</a:t>
            </a:r>
          </a:p>
          <a:p>
            <a:pPr marL="800100" lvl="1" indent="-342900" algn="just">
              <a:buFont typeface="Arial" panose="020B0604020202020204" pitchFamily="34" charset="0"/>
              <a:buChar char="•"/>
            </a:pPr>
            <a:r>
              <a:rPr lang="en-US" dirty="0"/>
              <a:t>For Machine Learning and AI use </a:t>
            </a:r>
            <a:r>
              <a:rPr lang="en-US" b="1" dirty="0" err="1">
                <a:solidFill>
                  <a:schemeClr val="accent2">
                    <a:lumMod val="75000"/>
                  </a:schemeClr>
                </a:solidFill>
              </a:rPr>
              <a:t>Sagemaker</a:t>
            </a:r>
            <a:r>
              <a:rPr lang="en-US" b="1" dirty="0">
                <a:solidFill>
                  <a:schemeClr val="accent2">
                    <a:lumMod val="75000"/>
                  </a:schemeClr>
                </a:solidFill>
              </a:rPr>
              <a:t>, Redshift, Kinesis </a:t>
            </a:r>
            <a:r>
              <a:rPr lang="en-US" dirty="0" err="1"/>
              <a:t>etc</a:t>
            </a:r>
            <a:endParaRPr lang="en-US" dirty="0"/>
          </a:p>
          <a:p>
            <a:pPr marL="342900" indent="-342900" algn="just">
              <a:buFont typeface="Arial" panose="020B0604020202020204" pitchFamily="34" charset="0"/>
              <a:buChar char="•"/>
            </a:pPr>
            <a:r>
              <a:rPr lang="en-US" sz="2000" dirty="0"/>
              <a:t>Send your custom logs to </a:t>
            </a:r>
            <a:r>
              <a:rPr lang="en-US" sz="2000" dirty="0" err="1"/>
              <a:t>cloudwatch</a:t>
            </a:r>
            <a:r>
              <a:rPr lang="en-US" sz="2000" dirty="0"/>
              <a:t> and request for access for dashboard</a:t>
            </a:r>
          </a:p>
          <a:p>
            <a:pPr marL="342900" indent="-342900" algn="just">
              <a:buFont typeface="Arial" panose="020B0604020202020204" pitchFamily="34" charset="0"/>
              <a:buChar char="•"/>
            </a:pPr>
            <a:r>
              <a:rPr lang="en-US" sz="2000" dirty="0"/>
              <a:t>The customer is responsible for the resources he’s using. AWS </a:t>
            </a:r>
            <a:r>
              <a:rPr lang="en-US" sz="2000" dirty="0">
                <a:solidFill>
                  <a:schemeClr val="accent2">
                    <a:lumMod val="75000"/>
                  </a:schemeClr>
                </a:solidFill>
              </a:rPr>
              <a:t>declines any responsibility </a:t>
            </a:r>
            <a:r>
              <a:rPr lang="en-US" sz="2000" dirty="0"/>
              <a:t>if the customer forgets to shut down resources.</a:t>
            </a:r>
          </a:p>
        </p:txBody>
      </p:sp>
    </p:spTree>
    <p:extLst>
      <p:ext uri="{BB962C8B-B14F-4D97-AF65-F5344CB8AC3E}">
        <p14:creationId xmlns:p14="http://schemas.microsoft.com/office/powerpoint/2010/main" val="3139411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4">
            <a:extLst>
              <a:ext uri="{FF2B5EF4-FFF2-40B4-BE49-F238E27FC236}">
                <a16:creationId xmlns:a16="http://schemas.microsoft.com/office/drawing/2014/main" id="{013DFBCA-B440-4A49-8EBC-0E203239EB99}"/>
              </a:ext>
            </a:extLst>
          </p:cNvPr>
          <p:cNvSpPr>
            <a:spLocks noGrp="1" noChangeArrowheads="1"/>
          </p:cNvSpPr>
          <p:nvPr>
            <p:ph type="title"/>
          </p:nvPr>
        </p:nvSpPr>
        <p:spPr>
          <a:xfrm>
            <a:off x="241300" y="254289"/>
            <a:ext cx="11709400" cy="644525"/>
          </a:xfrm>
        </p:spPr>
        <p:txBody>
          <a:bodyPr/>
          <a:lstStyle/>
          <a:p>
            <a:pPr eaLnBrk="1" hangingPunct="1"/>
            <a:r>
              <a:rPr lang="en-US" altLang="en-US" dirty="0"/>
              <a:t>So What Does A Modern App Look Like?</a:t>
            </a:r>
          </a:p>
        </p:txBody>
      </p:sp>
      <p:sp>
        <p:nvSpPr>
          <p:cNvPr id="57371" name="Footer Placeholder 3">
            <a:extLst>
              <a:ext uri="{FF2B5EF4-FFF2-40B4-BE49-F238E27FC236}">
                <a16:creationId xmlns:a16="http://schemas.microsoft.com/office/drawing/2014/main" id="{E32F168F-1929-DB4F-8D3D-A0DEB4ACC48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57372" name="Slide Number Placeholder 35">
            <a:extLst>
              <a:ext uri="{FF2B5EF4-FFF2-40B4-BE49-F238E27FC236}">
                <a16:creationId xmlns:a16="http://schemas.microsoft.com/office/drawing/2014/main" id="{95327949-D29A-964F-A354-F48675F8A6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EFB8162-45AC-8C44-A2B0-53FCFDBF1722}" type="slidenum">
              <a:rPr lang="en-US" altLang="en-US" smtClean="0">
                <a:solidFill>
                  <a:srgbClr val="161E2D"/>
                </a:solidFill>
                <a:latin typeface="Arial" panose="020B0604020202020204" pitchFamily="34" charset="0"/>
              </a:rPr>
              <a:pPr fontAlgn="base">
                <a:spcBef>
                  <a:spcPct val="0"/>
                </a:spcBef>
                <a:spcAft>
                  <a:spcPct val="0"/>
                </a:spcAft>
              </a:pPr>
              <a:t>38</a:t>
            </a:fld>
            <a:endParaRPr lang="en-US" altLang="en-US" dirty="0">
              <a:solidFill>
                <a:srgbClr val="161E2D"/>
              </a:solidFill>
              <a:latin typeface="Arial" panose="020B0604020202020204" pitchFamily="34" charset="0"/>
            </a:endParaRPr>
          </a:p>
        </p:txBody>
      </p:sp>
      <p:sp>
        <p:nvSpPr>
          <p:cNvPr id="35" name="Content Placeholder 4">
            <a:extLst>
              <a:ext uri="{FF2B5EF4-FFF2-40B4-BE49-F238E27FC236}">
                <a16:creationId xmlns:a16="http://schemas.microsoft.com/office/drawing/2014/main" id="{02D3129F-C817-4521-91DE-3491B7784A1E}"/>
              </a:ext>
            </a:extLst>
          </p:cNvPr>
          <p:cNvSpPr txBox="1">
            <a:spLocks noChangeArrowheads="1"/>
          </p:cNvSpPr>
          <p:nvPr/>
        </p:nvSpPr>
        <p:spPr bwMode="auto">
          <a:xfrm>
            <a:off x="241300" y="1059757"/>
            <a:ext cx="11709400" cy="50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ts val="1000"/>
              </a:spcBef>
              <a:spcAft>
                <a:spcPct val="0"/>
              </a:spcAft>
              <a:buFont typeface="Arial" panose="020B0604020202020204" pitchFamily="34" charset="0"/>
              <a:defRPr sz="2400" kern="1200">
                <a:solidFill>
                  <a:srgbClr val="161E2D"/>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rgbClr val="161E2D"/>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rgbClr val="161E2D"/>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rgbClr val="161E2D"/>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endParaRPr lang="en-US" sz="2000" dirty="0"/>
          </a:p>
        </p:txBody>
      </p:sp>
      <p:pic>
        <p:nvPicPr>
          <p:cNvPr id="3" name="Picture 2">
            <a:extLst>
              <a:ext uri="{FF2B5EF4-FFF2-40B4-BE49-F238E27FC236}">
                <a16:creationId xmlns:a16="http://schemas.microsoft.com/office/drawing/2014/main" id="{9CECEC92-2510-F6CD-542F-5B3A96F7A52C}"/>
              </a:ext>
            </a:extLst>
          </p:cNvPr>
          <p:cNvPicPr>
            <a:picLocks noChangeAspect="1"/>
          </p:cNvPicPr>
          <p:nvPr/>
        </p:nvPicPr>
        <p:blipFill>
          <a:blip r:embed="rId2"/>
          <a:stretch>
            <a:fillRect/>
          </a:stretch>
        </p:blipFill>
        <p:spPr>
          <a:xfrm>
            <a:off x="1902619" y="2230838"/>
            <a:ext cx="1419225" cy="904875"/>
          </a:xfrm>
          <a:prstGeom prst="rect">
            <a:avLst/>
          </a:prstGeom>
        </p:spPr>
      </p:pic>
      <p:pic>
        <p:nvPicPr>
          <p:cNvPr id="5" name="Picture 4">
            <a:extLst>
              <a:ext uri="{FF2B5EF4-FFF2-40B4-BE49-F238E27FC236}">
                <a16:creationId xmlns:a16="http://schemas.microsoft.com/office/drawing/2014/main" id="{7F21A96C-718F-E99D-E8C3-C984F5853E80}"/>
              </a:ext>
            </a:extLst>
          </p:cNvPr>
          <p:cNvPicPr>
            <a:picLocks noChangeAspect="1"/>
          </p:cNvPicPr>
          <p:nvPr/>
        </p:nvPicPr>
        <p:blipFill>
          <a:blip r:embed="rId3"/>
          <a:stretch>
            <a:fillRect/>
          </a:stretch>
        </p:blipFill>
        <p:spPr>
          <a:xfrm>
            <a:off x="5500687" y="2230838"/>
            <a:ext cx="1190625" cy="866775"/>
          </a:xfrm>
          <a:prstGeom prst="rect">
            <a:avLst/>
          </a:prstGeom>
        </p:spPr>
      </p:pic>
      <p:pic>
        <p:nvPicPr>
          <p:cNvPr id="57346" name="Picture 57345">
            <a:extLst>
              <a:ext uri="{FF2B5EF4-FFF2-40B4-BE49-F238E27FC236}">
                <a16:creationId xmlns:a16="http://schemas.microsoft.com/office/drawing/2014/main" id="{02BEE279-0B03-9DB6-538A-A1D660A24463}"/>
              </a:ext>
            </a:extLst>
          </p:cNvPr>
          <p:cNvPicPr>
            <a:picLocks noChangeAspect="1"/>
          </p:cNvPicPr>
          <p:nvPr/>
        </p:nvPicPr>
        <p:blipFill>
          <a:blip r:embed="rId4"/>
          <a:stretch>
            <a:fillRect/>
          </a:stretch>
        </p:blipFill>
        <p:spPr>
          <a:xfrm>
            <a:off x="8717756" y="2192738"/>
            <a:ext cx="1571625" cy="942975"/>
          </a:xfrm>
          <a:prstGeom prst="rect">
            <a:avLst/>
          </a:prstGeom>
        </p:spPr>
      </p:pic>
      <p:sp>
        <p:nvSpPr>
          <p:cNvPr id="151" name="Title 8">
            <a:extLst>
              <a:ext uri="{FF2B5EF4-FFF2-40B4-BE49-F238E27FC236}">
                <a16:creationId xmlns:a16="http://schemas.microsoft.com/office/drawing/2014/main" id="{AFD1EC1F-B5B9-6C34-5711-140FB5EF50B8}"/>
              </a:ext>
            </a:extLst>
          </p:cNvPr>
          <p:cNvSpPr txBox="1">
            <a:spLocks/>
          </p:cNvSpPr>
          <p:nvPr/>
        </p:nvSpPr>
        <p:spPr>
          <a:xfrm>
            <a:off x="1127009" y="3429000"/>
            <a:ext cx="2970444" cy="976220"/>
          </a:xfrm>
          <a:prstGeom prst="rect">
            <a:avLst/>
          </a:prstGeom>
        </p:spPr>
        <p:txBody>
          <a:bodyPr tIns="45720"/>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algn="ctr">
              <a:lnSpc>
                <a:spcPct val="90000"/>
              </a:lnSpc>
            </a:pPr>
            <a:r>
              <a:rPr lang="en-US" sz="2400" dirty="0">
                <a:solidFill>
                  <a:schemeClr val="tx1"/>
                </a:solidFill>
                <a:latin typeface="Arial" panose="020B0604020202020204" pitchFamily="34" charset="0"/>
                <a:ea typeface="Amazon Ember" panose="020B0603020204020204" pitchFamily="34" charset="0"/>
                <a:cs typeface="Arial" panose="020B0604020202020204" pitchFamily="34" charset="0"/>
              </a:rPr>
              <a:t>How you run and interact with it</a:t>
            </a:r>
          </a:p>
          <a:p>
            <a:pPr algn="ctr">
              <a:lnSpc>
                <a:spcPct val="90000"/>
              </a:lnSpc>
            </a:pPr>
            <a:endParaRPr lang="en-US" sz="2400" dirty="0">
              <a:solidFill>
                <a:schemeClr val="tx1"/>
              </a:solidFill>
              <a:latin typeface="Arial" panose="020B0604020202020204" pitchFamily="34" charset="0"/>
              <a:ea typeface="Amazon Ember" panose="020B0603020204020204" pitchFamily="34" charset="0"/>
              <a:cs typeface="Arial" panose="020B0604020202020204" pitchFamily="34" charset="0"/>
            </a:endParaRPr>
          </a:p>
        </p:txBody>
      </p:sp>
      <p:sp>
        <p:nvSpPr>
          <p:cNvPr id="152" name="Title 8">
            <a:extLst>
              <a:ext uri="{FF2B5EF4-FFF2-40B4-BE49-F238E27FC236}">
                <a16:creationId xmlns:a16="http://schemas.microsoft.com/office/drawing/2014/main" id="{99874B03-9015-6A6D-7437-4515C1095D4C}"/>
              </a:ext>
            </a:extLst>
          </p:cNvPr>
          <p:cNvSpPr txBox="1">
            <a:spLocks/>
          </p:cNvSpPr>
          <p:nvPr/>
        </p:nvSpPr>
        <p:spPr>
          <a:xfrm>
            <a:off x="4706190" y="3435096"/>
            <a:ext cx="2970444" cy="976220"/>
          </a:xfrm>
          <a:prstGeom prst="rect">
            <a:avLst/>
          </a:prstGeom>
        </p:spPr>
        <p:txBody>
          <a:bodyPr tIns="45720"/>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algn="ctr">
              <a:lnSpc>
                <a:spcPct val="90000"/>
              </a:lnSpc>
            </a:pPr>
            <a:r>
              <a:rPr lang="en-US" sz="2400" dirty="0">
                <a:solidFill>
                  <a:schemeClr val="tx1"/>
                </a:solidFill>
                <a:latin typeface="Arial" panose="020B0604020202020204" pitchFamily="34" charset="0"/>
                <a:ea typeface="Amazon Ember" panose="020B0603020204020204" pitchFamily="34" charset="0"/>
                <a:cs typeface="Arial" panose="020B0604020202020204" pitchFamily="34" charset="0"/>
              </a:rPr>
              <a:t>How it integrates</a:t>
            </a:r>
          </a:p>
        </p:txBody>
      </p:sp>
      <p:sp>
        <p:nvSpPr>
          <p:cNvPr id="153" name="Title 8">
            <a:extLst>
              <a:ext uri="{FF2B5EF4-FFF2-40B4-BE49-F238E27FC236}">
                <a16:creationId xmlns:a16="http://schemas.microsoft.com/office/drawing/2014/main" id="{84B4C3A3-137D-5485-1CF1-FAC5F9E5491C}"/>
              </a:ext>
            </a:extLst>
          </p:cNvPr>
          <p:cNvSpPr txBox="1">
            <a:spLocks/>
          </p:cNvSpPr>
          <p:nvPr/>
        </p:nvSpPr>
        <p:spPr>
          <a:xfrm>
            <a:off x="8018346" y="3435096"/>
            <a:ext cx="2970444" cy="976220"/>
          </a:xfrm>
          <a:prstGeom prst="rect">
            <a:avLst/>
          </a:prstGeom>
        </p:spPr>
        <p:txBody>
          <a:bodyPr tIns="45720"/>
          <a:lst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a:lstStyle>
          <a:p>
            <a:pPr algn="ctr">
              <a:lnSpc>
                <a:spcPct val="90000"/>
              </a:lnSpc>
            </a:pPr>
            <a:r>
              <a:rPr lang="en-US" sz="2400" dirty="0">
                <a:solidFill>
                  <a:schemeClr val="tx1"/>
                </a:solidFill>
                <a:latin typeface="Arial" panose="020B0604020202020204" pitchFamily="34" charset="0"/>
                <a:ea typeface="Amazon Ember" panose="020B0603020204020204" pitchFamily="34" charset="0"/>
                <a:cs typeface="Arial" panose="020B0604020202020204" pitchFamily="34" charset="0"/>
              </a:rPr>
              <a:t>How you</a:t>
            </a:r>
            <a:br>
              <a:rPr lang="en-US" sz="2400" dirty="0">
                <a:solidFill>
                  <a:schemeClr val="tx1"/>
                </a:solidFill>
                <a:latin typeface="Arial" panose="020B0604020202020204" pitchFamily="34" charset="0"/>
                <a:ea typeface="Amazon Ember" panose="020B0603020204020204" pitchFamily="34" charset="0"/>
                <a:cs typeface="Arial" panose="020B0604020202020204" pitchFamily="34" charset="0"/>
              </a:rPr>
            </a:br>
            <a:r>
              <a:rPr lang="en-US" sz="2400" dirty="0">
                <a:solidFill>
                  <a:schemeClr val="tx1"/>
                </a:solidFill>
                <a:latin typeface="Arial" panose="020B0604020202020204" pitchFamily="34" charset="0"/>
                <a:ea typeface="Amazon Ember" panose="020B0603020204020204" pitchFamily="34" charset="0"/>
                <a:cs typeface="Arial" panose="020B0604020202020204" pitchFamily="34" charset="0"/>
              </a:rPr>
              <a:t>monitor it</a:t>
            </a:r>
          </a:p>
        </p:txBody>
      </p:sp>
    </p:spTree>
    <p:extLst>
      <p:ext uri="{BB962C8B-B14F-4D97-AF65-F5344CB8AC3E}">
        <p14:creationId xmlns:p14="http://schemas.microsoft.com/office/powerpoint/2010/main" val="335831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childTnLst>
                                </p:cTn>
                              </p:par>
                              <p:par>
                                <p:cTn id="8" presetID="42" presetClass="path" presetSubtype="0" decel="100000" fill="hold" grpId="1" nodeType="withEffect">
                                  <p:stCondLst>
                                    <p:cond delay="0"/>
                                  </p:stCondLst>
                                  <p:childTnLst>
                                    <p:animMotion origin="layout" path="M 2.77778E-6 1.23457E-6 L -0.03681 1.23457E-6 " pathEditMode="relative" rAng="0" ptsTypes="AA">
                                      <p:cBhvr>
                                        <p:cTn id="9" dur="500" spd="-100000" fill="hold"/>
                                        <p:tgtEl>
                                          <p:spTgt spid="151"/>
                                        </p:tgtEl>
                                        <p:attrNameLst>
                                          <p:attrName>ppt_x</p:attrName>
                                          <p:attrName>ppt_y</p:attrName>
                                        </p:attrNameLst>
                                      </p:cBhvr>
                                      <p:rCtr x="-1840" y="0"/>
                                    </p:animMotion>
                                  </p:childTnLst>
                                </p:cTn>
                              </p:par>
                              <p:par>
                                <p:cTn id="10" presetID="10" presetClass="entr" presetSubtype="0" fill="hold" grpId="0" nodeType="with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par>
                                <p:cTn id="13" presetID="42" presetClass="path" presetSubtype="0" decel="100000" fill="hold" grpId="1" nodeType="withEffect">
                                  <p:stCondLst>
                                    <p:cond delay="0"/>
                                  </p:stCondLst>
                                  <p:childTnLst>
                                    <p:animMotion origin="layout" path="M 2.77778E-6 1.23457E-6 L -0.03681 1.23457E-6 " pathEditMode="relative" rAng="0" ptsTypes="AA">
                                      <p:cBhvr>
                                        <p:cTn id="14" dur="500" spd="-100000" fill="hold"/>
                                        <p:tgtEl>
                                          <p:spTgt spid="152"/>
                                        </p:tgtEl>
                                        <p:attrNameLst>
                                          <p:attrName>ppt_x</p:attrName>
                                          <p:attrName>ppt_y</p:attrName>
                                        </p:attrNameLst>
                                      </p:cBhvr>
                                      <p:rCtr x="-1840" y="0"/>
                                    </p:animMotion>
                                  </p:childTnLst>
                                </p:cTn>
                              </p:par>
                              <p:par>
                                <p:cTn id="15" presetID="10" presetClass="entr" presetSubtype="0" fill="hold" grpId="0" nodeType="withEffect">
                                  <p:stCondLst>
                                    <p:cond delay="0"/>
                                  </p:stCondLst>
                                  <p:childTnLst>
                                    <p:set>
                                      <p:cBhvr>
                                        <p:cTn id="16" dur="1" fill="hold">
                                          <p:stCondLst>
                                            <p:cond delay="0"/>
                                          </p:stCondLst>
                                        </p:cTn>
                                        <p:tgtEl>
                                          <p:spTgt spid="153"/>
                                        </p:tgtEl>
                                        <p:attrNameLst>
                                          <p:attrName>style.visibility</p:attrName>
                                        </p:attrNameLst>
                                      </p:cBhvr>
                                      <p:to>
                                        <p:strVal val="visible"/>
                                      </p:to>
                                    </p:set>
                                    <p:animEffect transition="in" filter="fade">
                                      <p:cBhvr>
                                        <p:cTn id="17" dur="500"/>
                                        <p:tgtEl>
                                          <p:spTgt spid="153"/>
                                        </p:tgtEl>
                                      </p:cBhvr>
                                    </p:animEffect>
                                  </p:childTnLst>
                                </p:cTn>
                              </p:par>
                              <p:par>
                                <p:cTn id="18" presetID="42" presetClass="path" presetSubtype="0" decel="100000" fill="hold" grpId="1" nodeType="withEffect">
                                  <p:stCondLst>
                                    <p:cond delay="0"/>
                                  </p:stCondLst>
                                  <p:childTnLst>
                                    <p:animMotion origin="layout" path="M 2.77778E-6 1.23457E-6 L -0.03681 1.23457E-6 " pathEditMode="relative" rAng="0" ptsTypes="AA">
                                      <p:cBhvr>
                                        <p:cTn id="19" dur="500" spd="-100000" fill="hold"/>
                                        <p:tgtEl>
                                          <p:spTgt spid="153"/>
                                        </p:tgtEl>
                                        <p:attrNameLst>
                                          <p:attrName>ppt_x</p:attrName>
                                          <p:attrName>ppt_y</p:attrName>
                                        </p:attrNameLst>
                                      </p:cBhvr>
                                      <p:rCtr x="-184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P spid="151" grpId="1"/>
      <p:bldP spid="152" grpId="0"/>
      <p:bldP spid="152" grpId="1"/>
      <p:bldP spid="153" grpId="0"/>
      <p:bldP spid="153"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4">
            <a:extLst>
              <a:ext uri="{FF2B5EF4-FFF2-40B4-BE49-F238E27FC236}">
                <a16:creationId xmlns:a16="http://schemas.microsoft.com/office/drawing/2014/main" id="{013DFBCA-B440-4A49-8EBC-0E203239EB99}"/>
              </a:ext>
            </a:extLst>
          </p:cNvPr>
          <p:cNvSpPr>
            <a:spLocks noGrp="1" noChangeArrowheads="1"/>
          </p:cNvSpPr>
          <p:nvPr>
            <p:ph type="title"/>
          </p:nvPr>
        </p:nvSpPr>
        <p:spPr>
          <a:xfrm>
            <a:off x="241300" y="254289"/>
            <a:ext cx="11709400" cy="644525"/>
          </a:xfrm>
        </p:spPr>
        <p:txBody>
          <a:bodyPr/>
          <a:lstStyle/>
          <a:p>
            <a:pPr eaLnBrk="1" hangingPunct="1"/>
            <a:r>
              <a:rPr lang="en-US" altLang="en-US" dirty="0"/>
              <a:t>AWS Tier Example of an Application with SQS</a:t>
            </a:r>
          </a:p>
        </p:txBody>
      </p:sp>
      <p:sp>
        <p:nvSpPr>
          <p:cNvPr id="57371" name="Footer Placeholder 3">
            <a:extLst>
              <a:ext uri="{FF2B5EF4-FFF2-40B4-BE49-F238E27FC236}">
                <a16:creationId xmlns:a16="http://schemas.microsoft.com/office/drawing/2014/main" id="{E32F168F-1929-DB4F-8D3D-A0DEB4ACC48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57372" name="Slide Number Placeholder 35">
            <a:extLst>
              <a:ext uri="{FF2B5EF4-FFF2-40B4-BE49-F238E27FC236}">
                <a16:creationId xmlns:a16="http://schemas.microsoft.com/office/drawing/2014/main" id="{95327949-D29A-964F-A354-F48675F8A6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EFB8162-45AC-8C44-A2B0-53FCFDBF1722}" type="slidenum">
              <a:rPr lang="en-US" altLang="en-US" smtClean="0">
                <a:solidFill>
                  <a:srgbClr val="161E2D"/>
                </a:solidFill>
                <a:latin typeface="Arial" panose="020B0604020202020204" pitchFamily="34" charset="0"/>
              </a:rPr>
              <a:pPr fontAlgn="base">
                <a:spcBef>
                  <a:spcPct val="0"/>
                </a:spcBef>
                <a:spcAft>
                  <a:spcPct val="0"/>
                </a:spcAft>
              </a:pPr>
              <a:t>39</a:t>
            </a:fld>
            <a:endParaRPr lang="en-US" altLang="en-US" dirty="0">
              <a:solidFill>
                <a:srgbClr val="161E2D"/>
              </a:solidFill>
              <a:latin typeface="Arial" panose="020B0604020202020204" pitchFamily="34" charset="0"/>
            </a:endParaRPr>
          </a:p>
        </p:txBody>
      </p:sp>
      <p:pic>
        <p:nvPicPr>
          <p:cNvPr id="3" name="Picture 2">
            <a:extLst>
              <a:ext uri="{FF2B5EF4-FFF2-40B4-BE49-F238E27FC236}">
                <a16:creationId xmlns:a16="http://schemas.microsoft.com/office/drawing/2014/main" id="{E8D57F7D-D0E6-5521-26F4-98D88BF56334}"/>
              </a:ext>
            </a:extLst>
          </p:cNvPr>
          <p:cNvPicPr>
            <a:picLocks noChangeAspect="1"/>
          </p:cNvPicPr>
          <p:nvPr/>
        </p:nvPicPr>
        <p:blipFill>
          <a:blip r:embed="rId2"/>
          <a:stretch>
            <a:fillRect/>
          </a:stretch>
        </p:blipFill>
        <p:spPr>
          <a:xfrm>
            <a:off x="2929631" y="886504"/>
            <a:ext cx="6695381" cy="5376183"/>
          </a:xfrm>
          <a:prstGeom prst="rect">
            <a:avLst/>
          </a:prstGeom>
        </p:spPr>
      </p:pic>
    </p:spTree>
    <p:extLst>
      <p:ext uri="{BB962C8B-B14F-4D97-AF65-F5344CB8AC3E}">
        <p14:creationId xmlns:p14="http://schemas.microsoft.com/office/powerpoint/2010/main" val="337792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Cloud* Allows for the Scale of Abstraction to Increase Over Time</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4</a:t>
            </a:fld>
            <a:endParaRPr lang="en-US" altLang="en-US" dirty="0">
              <a:solidFill>
                <a:srgbClr val="161E2D"/>
              </a:solidFill>
              <a:latin typeface="Arial" panose="020B0604020202020204" pitchFamily="34" charset="0"/>
            </a:endParaRPr>
          </a:p>
        </p:txBody>
      </p:sp>
      <p:sp>
        <p:nvSpPr>
          <p:cNvPr id="16" name="Content Placeholder 3">
            <a:extLst>
              <a:ext uri="{FF2B5EF4-FFF2-40B4-BE49-F238E27FC236}">
                <a16:creationId xmlns:a16="http://schemas.microsoft.com/office/drawing/2014/main" id="{7450D94A-F3A0-6644-B77C-6885AF8EE32B}"/>
              </a:ext>
            </a:extLst>
          </p:cNvPr>
          <p:cNvSpPr>
            <a:spLocks noGrp="1" noChangeArrowheads="1"/>
          </p:cNvSpPr>
          <p:nvPr>
            <p:ph sz="half" idx="1"/>
          </p:nvPr>
        </p:nvSpPr>
        <p:spPr>
          <a:xfrm>
            <a:off x="241300" y="1083076"/>
            <a:ext cx="10802878" cy="4882718"/>
          </a:xfrm>
        </p:spPr>
        <p:txBody>
          <a:bodyPr rIns="0"/>
          <a:lstStyle/>
          <a:p>
            <a:pPr marL="285750" indent="-285750">
              <a:spcBef>
                <a:spcPts val="2600"/>
              </a:spcBef>
              <a:buFont typeface="Arial" panose="020B0604020202020204" pitchFamily="34" charset="0"/>
              <a:buChar char="•"/>
            </a:pPr>
            <a:r>
              <a:rPr lang="en-US" sz="1600" dirty="0"/>
              <a:t>Run one process within certain resource limits.</a:t>
            </a:r>
            <a:br>
              <a:rPr lang="en-US" sz="1600" dirty="0"/>
            </a:br>
            <a:br>
              <a:rPr lang="en-US" sz="1600" dirty="0"/>
            </a:br>
            <a:r>
              <a:rPr lang="en-US" sz="1200" dirty="0"/>
              <a:t>Op Sys has virtual memory, virtual CPU,  and virtual storage (file system).</a:t>
            </a:r>
          </a:p>
          <a:p>
            <a:pPr marL="285750" indent="-285750">
              <a:spcBef>
                <a:spcPts val="2600"/>
              </a:spcBef>
              <a:buFont typeface="Arial" panose="020B0604020202020204" pitchFamily="34" charset="0"/>
              <a:buChar char="•"/>
            </a:pPr>
            <a:r>
              <a:rPr lang="en-US" sz="1600" dirty="0"/>
              <a:t>Run multiple processes within certain resource limits.</a:t>
            </a:r>
            <a:br>
              <a:rPr lang="en-US" sz="1600" dirty="0"/>
            </a:br>
            <a:br>
              <a:rPr lang="en-US" sz="1600" dirty="0"/>
            </a:br>
            <a:r>
              <a:rPr lang="en-US" sz="1200" dirty="0"/>
              <a:t>Resource containers (Solaris), virtual servers (Linux), virtual images (Docker)</a:t>
            </a:r>
          </a:p>
          <a:p>
            <a:pPr marL="285750" indent="-285750">
              <a:spcBef>
                <a:spcPts val="2600"/>
              </a:spcBef>
              <a:buFont typeface="Arial" panose="020B0604020202020204" pitchFamily="34" charset="0"/>
              <a:buChar char="•"/>
            </a:pPr>
            <a:r>
              <a:rPr lang="en-US" sz="1600" dirty="0"/>
              <a:t>Run  an entire operating system within certain limits.</a:t>
            </a:r>
            <a:br>
              <a:rPr lang="en-US" sz="1600" dirty="0"/>
            </a:br>
            <a:br>
              <a:rPr lang="en-US" sz="1600" dirty="0"/>
            </a:br>
            <a:r>
              <a:rPr lang="en-US" sz="1200" dirty="0"/>
              <a:t>Virtual machine technology: VMWare, Xen, KVM, etc.</a:t>
            </a:r>
          </a:p>
          <a:p>
            <a:pPr marL="285750" indent="-285750">
              <a:spcBef>
                <a:spcPts val="2600"/>
              </a:spcBef>
              <a:buFont typeface="Arial" panose="020B0604020202020204" pitchFamily="34" charset="0"/>
              <a:buChar char="•"/>
            </a:pPr>
            <a:r>
              <a:rPr lang="en-US" sz="1600" dirty="0"/>
              <a:t>Run a set of virtual machines connected via a private network.</a:t>
            </a:r>
            <a:br>
              <a:rPr lang="en-US" sz="1600" dirty="0"/>
            </a:br>
            <a:br>
              <a:rPr lang="en-US" sz="1600" dirty="0"/>
            </a:br>
            <a:r>
              <a:rPr lang="en-US" sz="1200" dirty="0"/>
              <a:t>Virtual networks (SDNs) provision bandwidth between virtual machines.</a:t>
            </a:r>
          </a:p>
          <a:p>
            <a:pPr marL="285750" indent="-285750">
              <a:spcBef>
                <a:spcPts val="2600"/>
              </a:spcBef>
              <a:buFont typeface="Arial" panose="020B0604020202020204" pitchFamily="34" charset="0"/>
              <a:buChar char="•"/>
            </a:pPr>
            <a:r>
              <a:rPr lang="en-US" sz="1600" dirty="0"/>
              <a:t>Run a private virtual architecture for every customer.</a:t>
            </a:r>
            <a:br>
              <a:rPr lang="en-US" sz="1600" dirty="0"/>
            </a:br>
            <a:br>
              <a:rPr lang="en-US" sz="1600" dirty="0"/>
            </a:br>
            <a:r>
              <a:rPr lang="en-US" sz="1200" dirty="0"/>
              <a:t>Automated tools replicate virtual infrastructure as needed.</a:t>
            </a:r>
          </a:p>
        </p:txBody>
      </p:sp>
    </p:spTree>
    <p:extLst>
      <p:ext uri="{BB962C8B-B14F-4D97-AF65-F5344CB8AC3E}">
        <p14:creationId xmlns:p14="http://schemas.microsoft.com/office/powerpoint/2010/main" val="110878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4">
            <a:extLst>
              <a:ext uri="{FF2B5EF4-FFF2-40B4-BE49-F238E27FC236}">
                <a16:creationId xmlns:a16="http://schemas.microsoft.com/office/drawing/2014/main" id="{013DFBCA-B440-4A49-8EBC-0E203239EB99}"/>
              </a:ext>
            </a:extLst>
          </p:cNvPr>
          <p:cNvSpPr>
            <a:spLocks noGrp="1" noChangeArrowheads="1"/>
          </p:cNvSpPr>
          <p:nvPr>
            <p:ph type="title"/>
          </p:nvPr>
        </p:nvSpPr>
        <p:spPr>
          <a:xfrm>
            <a:off x="241300" y="254289"/>
            <a:ext cx="11709400" cy="644525"/>
          </a:xfrm>
        </p:spPr>
        <p:txBody>
          <a:bodyPr/>
          <a:lstStyle/>
          <a:p>
            <a:pPr eaLnBrk="1" hangingPunct="1"/>
            <a:r>
              <a:rPr lang="en-US" altLang="en-US" dirty="0"/>
              <a:t>AWS Tier Example of McDonalds App</a:t>
            </a:r>
          </a:p>
        </p:txBody>
      </p:sp>
      <p:sp>
        <p:nvSpPr>
          <p:cNvPr id="57371" name="Footer Placeholder 3">
            <a:extLst>
              <a:ext uri="{FF2B5EF4-FFF2-40B4-BE49-F238E27FC236}">
                <a16:creationId xmlns:a16="http://schemas.microsoft.com/office/drawing/2014/main" id="{E32F168F-1929-DB4F-8D3D-A0DEB4ACC48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57372" name="Slide Number Placeholder 35">
            <a:extLst>
              <a:ext uri="{FF2B5EF4-FFF2-40B4-BE49-F238E27FC236}">
                <a16:creationId xmlns:a16="http://schemas.microsoft.com/office/drawing/2014/main" id="{95327949-D29A-964F-A354-F48675F8A6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EFB8162-45AC-8C44-A2B0-53FCFDBF1722}" type="slidenum">
              <a:rPr lang="en-US" altLang="en-US" smtClean="0">
                <a:solidFill>
                  <a:srgbClr val="161E2D"/>
                </a:solidFill>
                <a:latin typeface="Arial" panose="020B0604020202020204" pitchFamily="34" charset="0"/>
              </a:rPr>
              <a:pPr fontAlgn="base">
                <a:spcBef>
                  <a:spcPct val="0"/>
                </a:spcBef>
                <a:spcAft>
                  <a:spcPct val="0"/>
                </a:spcAft>
              </a:pPr>
              <a:t>40</a:t>
            </a:fld>
            <a:endParaRPr lang="en-US" altLang="en-US" dirty="0">
              <a:solidFill>
                <a:srgbClr val="161E2D"/>
              </a:solidFill>
              <a:latin typeface="Arial" panose="020B0604020202020204" pitchFamily="34" charset="0"/>
            </a:endParaRPr>
          </a:p>
        </p:txBody>
      </p:sp>
      <p:pic>
        <p:nvPicPr>
          <p:cNvPr id="4" name="Picture 3">
            <a:extLst>
              <a:ext uri="{FF2B5EF4-FFF2-40B4-BE49-F238E27FC236}">
                <a16:creationId xmlns:a16="http://schemas.microsoft.com/office/drawing/2014/main" id="{D8A78CC3-936B-571D-A500-872833D3E8B0}"/>
              </a:ext>
            </a:extLst>
          </p:cNvPr>
          <p:cNvPicPr>
            <a:picLocks noChangeAspect="1"/>
          </p:cNvPicPr>
          <p:nvPr/>
        </p:nvPicPr>
        <p:blipFill>
          <a:blip r:embed="rId2"/>
          <a:stretch>
            <a:fillRect/>
          </a:stretch>
        </p:blipFill>
        <p:spPr>
          <a:xfrm>
            <a:off x="1154098" y="987632"/>
            <a:ext cx="9736075" cy="5051818"/>
          </a:xfrm>
          <a:prstGeom prst="rect">
            <a:avLst/>
          </a:prstGeom>
        </p:spPr>
      </p:pic>
    </p:spTree>
    <p:extLst>
      <p:ext uri="{BB962C8B-B14F-4D97-AF65-F5344CB8AC3E}">
        <p14:creationId xmlns:p14="http://schemas.microsoft.com/office/powerpoint/2010/main" val="391150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4">
            <a:extLst>
              <a:ext uri="{FF2B5EF4-FFF2-40B4-BE49-F238E27FC236}">
                <a16:creationId xmlns:a16="http://schemas.microsoft.com/office/drawing/2014/main" id="{013DFBCA-B440-4A49-8EBC-0E203239EB99}"/>
              </a:ext>
            </a:extLst>
          </p:cNvPr>
          <p:cNvSpPr>
            <a:spLocks noGrp="1" noChangeArrowheads="1"/>
          </p:cNvSpPr>
          <p:nvPr>
            <p:ph type="title"/>
          </p:nvPr>
        </p:nvSpPr>
        <p:spPr>
          <a:xfrm>
            <a:off x="241300" y="254289"/>
            <a:ext cx="11709400" cy="644525"/>
          </a:xfrm>
        </p:spPr>
        <p:txBody>
          <a:bodyPr/>
          <a:lstStyle/>
          <a:p>
            <a:pPr eaLnBrk="1" hangingPunct="1"/>
            <a:r>
              <a:rPr lang="en-US" altLang="en-US" dirty="0"/>
              <a:t>AWS Serverless</a:t>
            </a:r>
          </a:p>
        </p:txBody>
      </p:sp>
      <p:sp>
        <p:nvSpPr>
          <p:cNvPr id="57371" name="Footer Placeholder 3">
            <a:extLst>
              <a:ext uri="{FF2B5EF4-FFF2-40B4-BE49-F238E27FC236}">
                <a16:creationId xmlns:a16="http://schemas.microsoft.com/office/drawing/2014/main" id="{E32F168F-1929-DB4F-8D3D-A0DEB4ACC48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57372" name="Slide Number Placeholder 35">
            <a:extLst>
              <a:ext uri="{FF2B5EF4-FFF2-40B4-BE49-F238E27FC236}">
                <a16:creationId xmlns:a16="http://schemas.microsoft.com/office/drawing/2014/main" id="{95327949-D29A-964F-A354-F48675F8A6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EFB8162-45AC-8C44-A2B0-53FCFDBF1722}" type="slidenum">
              <a:rPr lang="en-US" altLang="en-US" smtClean="0">
                <a:solidFill>
                  <a:srgbClr val="161E2D"/>
                </a:solidFill>
                <a:latin typeface="Arial" panose="020B0604020202020204" pitchFamily="34" charset="0"/>
              </a:rPr>
              <a:pPr fontAlgn="base">
                <a:spcBef>
                  <a:spcPct val="0"/>
                </a:spcBef>
                <a:spcAft>
                  <a:spcPct val="0"/>
                </a:spcAft>
              </a:pPr>
              <a:t>41</a:t>
            </a:fld>
            <a:endParaRPr lang="en-US" altLang="en-US" dirty="0">
              <a:solidFill>
                <a:srgbClr val="161E2D"/>
              </a:solidFill>
              <a:latin typeface="Arial" panose="020B0604020202020204" pitchFamily="34" charset="0"/>
            </a:endParaRPr>
          </a:p>
        </p:txBody>
      </p:sp>
      <p:pic>
        <p:nvPicPr>
          <p:cNvPr id="3" name="Picture 2">
            <a:extLst>
              <a:ext uri="{FF2B5EF4-FFF2-40B4-BE49-F238E27FC236}">
                <a16:creationId xmlns:a16="http://schemas.microsoft.com/office/drawing/2014/main" id="{7D181DCD-2E3E-747C-928F-C8FE61C1B42F}"/>
              </a:ext>
            </a:extLst>
          </p:cNvPr>
          <p:cNvPicPr>
            <a:picLocks noChangeAspect="1"/>
          </p:cNvPicPr>
          <p:nvPr/>
        </p:nvPicPr>
        <p:blipFill>
          <a:blip r:embed="rId2"/>
          <a:stretch>
            <a:fillRect/>
          </a:stretch>
        </p:blipFill>
        <p:spPr>
          <a:xfrm>
            <a:off x="1162975" y="1126605"/>
            <a:ext cx="8884337" cy="4146595"/>
          </a:xfrm>
          <a:prstGeom prst="rect">
            <a:avLst/>
          </a:prstGeom>
        </p:spPr>
      </p:pic>
    </p:spTree>
    <p:extLst>
      <p:ext uri="{BB962C8B-B14F-4D97-AF65-F5344CB8AC3E}">
        <p14:creationId xmlns:p14="http://schemas.microsoft.com/office/powerpoint/2010/main" val="2862932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5">
            <a:extLst>
              <a:ext uri="{FF2B5EF4-FFF2-40B4-BE49-F238E27FC236}">
                <a16:creationId xmlns:a16="http://schemas.microsoft.com/office/drawing/2014/main" id="{CB1552C9-174A-E746-B193-597E1C226F76}"/>
              </a:ext>
            </a:extLst>
          </p:cNvPr>
          <p:cNvSpPr>
            <a:spLocks noGrp="1" noChangeArrowheads="1"/>
          </p:cNvSpPr>
          <p:nvPr>
            <p:ph type="ctrTitle"/>
          </p:nvPr>
        </p:nvSpPr>
        <p:spPr>
          <a:xfrm>
            <a:off x="152400" y="1473200"/>
            <a:ext cx="9650413" cy="2595563"/>
          </a:xfrm>
        </p:spPr>
        <p:txBody>
          <a:bodyPr/>
          <a:lstStyle/>
          <a:p>
            <a:pPr eaLnBrk="1" hangingPunct="1"/>
            <a:r>
              <a:rPr lang="en-US" altLang="en-US" dirty="0"/>
              <a:t>Is AI just coding &amp; scripts?</a:t>
            </a:r>
          </a:p>
        </p:txBody>
      </p:sp>
      <p:sp>
        <p:nvSpPr>
          <p:cNvPr id="7" name="Subtitle 6">
            <a:extLst>
              <a:ext uri="{FF2B5EF4-FFF2-40B4-BE49-F238E27FC236}">
                <a16:creationId xmlns:a16="http://schemas.microsoft.com/office/drawing/2014/main" id="{6C070E6E-368C-344B-A68F-07C2CD0FAC38}"/>
              </a:ext>
            </a:extLst>
          </p:cNvPr>
          <p:cNvSpPr>
            <a:spLocks noGrp="1"/>
          </p:cNvSpPr>
          <p:nvPr>
            <p:ph type="subTitle" idx="1"/>
          </p:nvPr>
        </p:nvSpPr>
        <p:spPr>
          <a:xfrm>
            <a:off x="1090613" y="4289425"/>
            <a:ext cx="8826500" cy="379413"/>
          </a:xfrm>
        </p:spPr>
        <p:txBody>
          <a:bodyPr rtlCol="0">
            <a:normAutofit fontScale="92500" lnSpcReduction="10000"/>
          </a:bodyPr>
          <a:lstStyle/>
          <a:p>
            <a:pPr eaLnBrk="1" fontAlgn="auto" hangingPunct="1">
              <a:spcAft>
                <a:spcPts val="0"/>
              </a:spcAft>
              <a:defRPr/>
            </a:pPr>
            <a:r>
              <a:rPr lang="en-US" dirty="0"/>
              <a:t>No!</a:t>
            </a:r>
          </a:p>
          <a:p>
            <a:pPr eaLnBrk="1" fontAlgn="auto" hangingPunct="1">
              <a:spcAft>
                <a:spcPts val="0"/>
              </a:spcAft>
              <a:defRPr/>
            </a:pPr>
            <a:endParaRPr lang="en-US" dirty="0"/>
          </a:p>
        </p:txBody>
      </p:sp>
      <p:sp>
        <p:nvSpPr>
          <p:cNvPr id="45059" name="Footer Placeholder 3">
            <a:extLst>
              <a:ext uri="{FF2B5EF4-FFF2-40B4-BE49-F238E27FC236}">
                <a16:creationId xmlns:a16="http://schemas.microsoft.com/office/drawing/2014/main" id="{DC0DCB54-F838-2B42-A288-CC3EFA3038A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Accrete.ai. All rights reserved.</a:t>
            </a:r>
          </a:p>
        </p:txBody>
      </p:sp>
      <p:sp>
        <p:nvSpPr>
          <p:cNvPr id="45060" name="Slide Number Placeholder 4">
            <a:extLst>
              <a:ext uri="{FF2B5EF4-FFF2-40B4-BE49-F238E27FC236}">
                <a16:creationId xmlns:a16="http://schemas.microsoft.com/office/drawing/2014/main" id="{AEAB1AED-9D63-E448-9AFA-1E233564816F}"/>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13E1C29-D0BF-0B4D-89CF-5CC64ED1EF33}" type="slidenum">
              <a:rPr lang="en-US" altLang="en-US" smtClean="0">
                <a:solidFill>
                  <a:schemeClr val="bg1"/>
                </a:solidFill>
                <a:latin typeface="Arial" panose="020B0604020202020204" pitchFamily="34" charset="0"/>
              </a:rPr>
              <a:pPr fontAlgn="base">
                <a:spcBef>
                  <a:spcPct val="0"/>
                </a:spcBef>
                <a:spcAft>
                  <a:spcPct val="0"/>
                </a:spcAft>
              </a:pPr>
              <a:t>42</a:t>
            </a:fld>
            <a:endParaRPr lang="en-US" alt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662277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4">
            <a:extLst>
              <a:ext uri="{FF2B5EF4-FFF2-40B4-BE49-F238E27FC236}">
                <a16:creationId xmlns:a16="http://schemas.microsoft.com/office/drawing/2014/main" id="{013DFBCA-B440-4A49-8EBC-0E203239EB99}"/>
              </a:ext>
            </a:extLst>
          </p:cNvPr>
          <p:cNvSpPr>
            <a:spLocks noGrp="1" noChangeArrowheads="1"/>
          </p:cNvSpPr>
          <p:nvPr>
            <p:ph type="title"/>
          </p:nvPr>
        </p:nvSpPr>
        <p:spPr>
          <a:xfrm>
            <a:off x="241300" y="254289"/>
            <a:ext cx="11709400" cy="644525"/>
          </a:xfrm>
        </p:spPr>
        <p:txBody>
          <a:bodyPr/>
          <a:lstStyle/>
          <a:p>
            <a:pPr eaLnBrk="1" hangingPunct="1"/>
            <a:endParaRPr lang="en-US" altLang="en-US" dirty="0"/>
          </a:p>
        </p:txBody>
      </p:sp>
      <p:sp>
        <p:nvSpPr>
          <p:cNvPr id="57371" name="Footer Placeholder 3">
            <a:extLst>
              <a:ext uri="{FF2B5EF4-FFF2-40B4-BE49-F238E27FC236}">
                <a16:creationId xmlns:a16="http://schemas.microsoft.com/office/drawing/2014/main" id="{E32F168F-1929-DB4F-8D3D-A0DEB4ACC48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57372" name="Slide Number Placeholder 35">
            <a:extLst>
              <a:ext uri="{FF2B5EF4-FFF2-40B4-BE49-F238E27FC236}">
                <a16:creationId xmlns:a16="http://schemas.microsoft.com/office/drawing/2014/main" id="{95327949-D29A-964F-A354-F48675F8A6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EFB8162-45AC-8C44-A2B0-53FCFDBF1722}" type="slidenum">
              <a:rPr lang="en-US" altLang="en-US" smtClean="0">
                <a:solidFill>
                  <a:srgbClr val="161E2D"/>
                </a:solidFill>
                <a:latin typeface="Arial" panose="020B0604020202020204" pitchFamily="34" charset="0"/>
              </a:rPr>
              <a:pPr fontAlgn="base">
                <a:spcBef>
                  <a:spcPct val="0"/>
                </a:spcBef>
                <a:spcAft>
                  <a:spcPct val="0"/>
                </a:spcAft>
              </a:pPr>
              <a:t>43</a:t>
            </a:fld>
            <a:endParaRPr lang="en-US" altLang="en-US" dirty="0">
              <a:solidFill>
                <a:srgbClr val="161E2D"/>
              </a:solidFill>
              <a:latin typeface="Arial" panose="020B0604020202020204" pitchFamily="34" charset="0"/>
            </a:endParaRPr>
          </a:p>
        </p:txBody>
      </p:sp>
      <p:pic>
        <p:nvPicPr>
          <p:cNvPr id="3" name="Picture 2">
            <a:extLst>
              <a:ext uri="{FF2B5EF4-FFF2-40B4-BE49-F238E27FC236}">
                <a16:creationId xmlns:a16="http://schemas.microsoft.com/office/drawing/2014/main" id="{803BA4B4-D70A-B0C9-B2E1-F5685C4BA378}"/>
              </a:ext>
            </a:extLst>
          </p:cNvPr>
          <p:cNvPicPr>
            <a:picLocks noChangeAspect="1"/>
          </p:cNvPicPr>
          <p:nvPr/>
        </p:nvPicPr>
        <p:blipFill>
          <a:blip r:embed="rId2"/>
          <a:stretch>
            <a:fillRect/>
          </a:stretch>
        </p:blipFill>
        <p:spPr>
          <a:xfrm>
            <a:off x="2358671" y="228080"/>
            <a:ext cx="6563387" cy="6021908"/>
          </a:xfrm>
          <a:prstGeom prst="rect">
            <a:avLst/>
          </a:prstGeom>
        </p:spPr>
      </p:pic>
    </p:spTree>
    <p:extLst>
      <p:ext uri="{BB962C8B-B14F-4D97-AF65-F5344CB8AC3E}">
        <p14:creationId xmlns:p14="http://schemas.microsoft.com/office/powerpoint/2010/main" val="3558176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4">
            <a:extLst>
              <a:ext uri="{FF2B5EF4-FFF2-40B4-BE49-F238E27FC236}">
                <a16:creationId xmlns:a16="http://schemas.microsoft.com/office/drawing/2014/main" id="{013DFBCA-B440-4A49-8EBC-0E203239EB99}"/>
              </a:ext>
            </a:extLst>
          </p:cNvPr>
          <p:cNvSpPr>
            <a:spLocks noGrp="1" noChangeArrowheads="1"/>
          </p:cNvSpPr>
          <p:nvPr>
            <p:ph type="title"/>
          </p:nvPr>
        </p:nvSpPr>
        <p:spPr>
          <a:xfrm>
            <a:off x="241300" y="254289"/>
            <a:ext cx="11709400" cy="644525"/>
          </a:xfrm>
        </p:spPr>
        <p:txBody>
          <a:bodyPr/>
          <a:lstStyle/>
          <a:p>
            <a:pPr eaLnBrk="1" hangingPunct="1"/>
            <a:endParaRPr lang="en-US" altLang="en-US" dirty="0"/>
          </a:p>
        </p:txBody>
      </p:sp>
      <p:sp>
        <p:nvSpPr>
          <p:cNvPr id="57371" name="Footer Placeholder 3">
            <a:extLst>
              <a:ext uri="{FF2B5EF4-FFF2-40B4-BE49-F238E27FC236}">
                <a16:creationId xmlns:a16="http://schemas.microsoft.com/office/drawing/2014/main" id="{E32F168F-1929-DB4F-8D3D-A0DEB4ACC48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57372" name="Slide Number Placeholder 35">
            <a:extLst>
              <a:ext uri="{FF2B5EF4-FFF2-40B4-BE49-F238E27FC236}">
                <a16:creationId xmlns:a16="http://schemas.microsoft.com/office/drawing/2014/main" id="{95327949-D29A-964F-A354-F48675F8A6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EFB8162-45AC-8C44-A2B0-53FCFDBF1722}" type="slidenum">
              <a:rPr lang="en-US" altLang="en-US" smtClean="0">
                <a:solidFill>
                  <a:srgbClr val="161E2D"/>
                </a:solidFill>
                <a:latin typeface="Arial" panose="020B0604020202020204" pitchFamily="34" charset="0"/>
              </a:rPr>
              <a:pPr fontAlgn="base">
                <a:spcBef>
                  <a:spcPct val="0"/>
                </a:spcBef>
                <a:spcAft>
                  <a:spcPct val="0"/>
                </a:spcAft>
              </a:pPr>
              <a:t>44</a:t>
            </a:fld>
            <a:endParaRPr lang="en-US" altLang="en-US" dirty="0">
              <a:solidFill>
                <a:srgbClr val="161E2D"/>
              </a:solidFill>
              <a:latin typeface="Arial" panose="020B0604020202020204" pitchFamily="34" charset="0"/>
            </a:endParaRPr>
          </a:p>
        </p:txBody>
      </p:sp>
      <p:pic>
        <p:nvPicPr>
          <p:cNvPr id="25" name="Picture 24">
            <a:extLst>
              <a:ext uri="{FF2B5EF4-FFF2-40B4-BE49-F238E27FC236}">
                <a16:creationId xmlns:a16="http://schemas.microsoft.com/office/drawing/2014/main" id="{A1C36E9C-A168-48FB-38AA-2C4AFB7D0A0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554479" y="676296"/>
            <a:ext cx="9144000" cy="5157047"/>
          </a:xfrm>
          <a:prstGeom prst="rect">
            <a:avLst/>
          </a:prstGeom>
        </p:spPr>
      </p:pic>
      <p:pic>
        <p:nvPicPr>
          <p:cNvPr id="27" name="Picture 26">
            <a:extLst>
              <a:ext uri="{FF2B5EF4-FFF2-40B4-BE49-F238E27FC236}">
                <a16:creationId xmlns:a16="http://schemas.microsoft.com/office/drawing/2014/main" id="{C17035F1-9163-37D8-EB5D-C92A8CF8754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83909" y="753370"/>
            <a:ext cx="1225049" cy="1140159"/>
          </a:xfrm>
          <a:prstGeom prst="rect">
            <a:avLst/>
          </a:prstGeom>
        </p:spPr>
      </p:pic>
      <p:pic>
        <p:nvPicPr>
          <p:cNvPr id="28" name="Picture 27">
            <a:extLst>
              <a:ext uri="{FF2B5EF4-FFF2-40B4-BE49-F238E27FC236}">
                <a16:creationId xmlns:a16="http://schemas.microsoft.com/office/drawing/2014/main" id="{3B6B88EC-0872-F409-8B9A-BCD21422B50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1300129">
            <a:off x="1875795" y="1856667"/>
            <a:ext cx="2402202" cy="356326"/>
          </a:xfrm>
          <a:prstGeom prst="rect">
            <a:avLst/>
          </a:prstGeom>
        </p:spPr>
      </p:pic>
      <p:pic>
        <p:nvPicPr>
          <p:cNvPr id="29" name="Picture 28">
            <a:extLst>
              <a:ext uri="{FF2B5EF4-FFF2-40B4-BE49-F238E27FC236}">
                <a16:creationId xmlns:a16="http://schemas.microsoft.com/office/drawing/2014/main" id="{45A38569-EF78-CE26-A0A6-44CB379CDA2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453533" y="577679"/>
            <a:ext cx="1640338" cy="1640338"/>
          </a:xfrm>
          <a:prstGeom prst="rect">
            <a:avLst/>
          </a:prstGeom>
        </p:spPr>
      </p:pic>
      <p:pic>
        <p:nvPicPr>
          <p:cNvPr id="30" name="Picture 29">
            <a:extLst>
              <a:ext uri="{FF2B5EF4-FFF2-40B4-BE49-F238E27FC236}">
                <a16:creationId xmlns:a16="http://schemas.microsoft.com/office/drawing/2014/main" id="{92F039AF-7FCF-4220-491F-8A33B4E78A1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040128" y="2284325"/>
            <a:ext cx="3971784" cy="532219"/>
          </a:xfrm>
          <a:prstGeom prst="rect">
            <a:avLst/>
          </a:prstGeom>
        </p:spPr>
      </p:pic>
      <p:pic>
        <p:nvPicPr>
          <p:cNvPr id="31" name="Picture 30">
            <a:extLst>
              <a:ext uri="{FF2B5EF4-FFF2-40B4-BE49-F238E27FC236}">
                <a16:creationId xmlns:a16="http://schemas.microsoft.com/office/drawing/2014/main" id="{E7B6E5E4-5786-A4A5-15D5-C817F092A41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180039" y="2816544"/>
            <a:ext cx="5691963" cy="1001785"/>
          </a:xfrm>
          <a:prstGeom prst="rect">
            <a:avLst/>
          </a:prstGeom>
        </p:spPr>
      </p:pic>
      <p:pic>
        <p:nvPicPr>
          <p:cNvPr id="32" name="Picture 31">
            <a:extLst>
              <a:ext uri="{FF2B5EF4-FFF2-40B4-BE49-F238E27FC236}">
                <a16:creationId xmlns:a16="http://schemas.microsoft.com/office/drawing/2014/main" id="{FA0530E9-9C2B-C688-4132-1B9604C285B2}"/>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923222" y="4332028"/>
            <a:ext cx="1698433" cy="910785"/>
          </a:xfrm>
          <a:prstGeom prst="rect">
            <a:avLst/>
          </a:prstGeom>
        </p:spPr>
      </p:pic>
      <p:pic>
        <p:nvPicPr>
          <p:cNvPr id="33" name="Picture 32">
            <a:extLst>
              <a:ext uri="{FF2B5EF4-FFF2-40B4-BE49-F238E27FC236}">
                <a16:creationId xmlns:a16="http://schemas.microsoft.com/office/drawing/2014/main" id="{24BC50E4-B939-5159-88A6-69F2274F53A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984522" y="2454380"/>
            <a:ext cx="944199" cy="437873"/>
          </a:xfrm>
          <a:prstGeom prst="rect">
            <a:avLst/>
          </a:prstGeom>
        </p:spPr>
      </p:pic>
    </p:spTree>
    <p:extLst>
      <p:ext uri="{BB962C8B-B14F-4D97-AF65-F5344CB8AC3E}">
        <p14:creationId xmlns:p14="http://schemas.microsoft.com/office/powerpoint/2010/main" val="2818202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5">
            <a:extLst>
              <a:ext uri="{FF2B5EF4-FFF2-40B4-BE49-F238E27FC236}">
                <a16:creationId xmlns:a16="http://schemas.microsoft.com/office/drawing/2014/main" id="{CB1552C9-174A-E746-B193-597E1C226F76}"/>
              </a:ext>
            </a:extLst>
          </p:cNvPr>
          <p:cNvSpPr>
            <a:spLocks noGrp="1" noChangeArrowheads="1"/>
          </p:cNvSpPr>
          <p:nvPr>
            <p:ph type="ctrTitle"/>
          </p:nvPr>
        </p:nvSpPr>
        <p:spPr>
          <a:xfrm>
            <a:off x="152400" y="1473200"/>
            <a:ext cx="9650413" cy="2595563"/>
          </a:xfrm>
        </p:spPr>
        <p:txBody>
          <a:bodyPr/>
          <a:lstStyle/>
          <a:p>
            <a:pPr eaLnBrk="1" hangingPunct="1"/>
            <a:r>
              <a:rPr lang="en-US" altLang="en-US" dirty="0"/>
              <a:t>Questions?</a:t>
            </a:r>
          </a:p>
        </p:txBody>
      </p:sp>
      <p:sp>
        <p:nvSpPr>
          <p:cNvPr id="7" name="Subtitle 6">
            <a:extLst>
              <a:ext uri="{FF2B5EF4-FFF2-40B4-BE49-F238E27FC236}">
                <a16:creationId xmlns:a16="http://schemas.microsoft.com/office/drawing/2014/main" id="{6C070E6E-368C-344B-A68F-07C2CD0FAC38}"/>
              </a:ext>
            </a:extLst>
          </p:cNvPr>
          <p:cNvSpPr>
            <a:spLocks noGrp="1"/>
          </p:cNvSpPr>
          <p:nvPr>
            <p:ph type="subTitle" idx="1"/>
          </p:nvPr>
        </p:nvSpPr>
        <p:spPr>
          <a:xfrm>
            <a:off x="1090613" y="4289425"/>
            <a:ext cx="8826500" cy="1392284"/>
          </a:xfrm>
        </p:spPr>
        <p:txBody>
          <a:bodyPr rtlCol="0">
            <a:normAutofit fontScale="85000" lnSpcReduction="20000"/>
          </a:bodyPr>
          <a:lstStyle/>
          <a:p>
            <a:pPr eaLnBrk="1" fontAlgn="auto" hangingPunct="1">
              <a:spcAft>
                <a:spcPts val="0"/>
              </a:spcAft>
              <a:defRPr/>
            </a:pPr>
            <a:r>
              <a:rPr lang="en-US" dirty="0"/>
              <a:t>Thank you!</a:t>
            </a:r>
          </a:p>
          <a:p>
            <a:pPr eaLnBrk="1" fontAlgn="auto" hangingPunct="1">
              <a:spcAft>
                <a:spcPts val="0"/>
              </a:spcAft>
              <a:defRPr/>
            </a:pPr>
            <a:endParaRPr lang="en-US" sz="1700" dirty="0"/>
          </a:p>
          <a:p>
            <a:pPr eaLnBrk="1" fontAlgn="auto" hangingPunct="1">
              <a:spcAft>
                <a:spcPts val="0"/>
              </a:spcAft>
              <a:defRPr/>
            </a:pPr>
            <a:r>
              <a:rPr lang="en-US" sz="1700" dirty="0"/>
              <a:t>- Austin Noronha</a:t>
            </a:r>
            <a:br>
              <a:rPr lang="en-US" sz="1700" dirty="0"/>
            </a:br>
            <a:r>
              <a:rPr lang="en-US" sz="1700" dirty="0"/>
              <a:t>  Technical Architect, Accrete.ai</a:t>
            </a:r>
            <a:br>
              <a:rPr lang="en-US" sz="1700" dirty="0"/>
            </a:br>
            <a:r>
              <a:rPr lang="en-US" sz="1700" dirty="0"/>
              <a:t>  </a:t>
            </a:r>
            <a:br>
              <a:rPr lang="en-US" sz="1700" dirty="0"/>
            </a:br>
            <a:r>
              <a:rPr lang="en-US" sz="1700" dirty="0"/>
              <a:t>  https://in.linkedin.com/company/accreteai</a:t>
            </a:r>
          </a:p>
          <a:p>
            <a:pPr eaLnBrk="1" fontAlgn="auto" hangingPunct="1">
              <a:spcAft>
                <a:spcPts val="0"/>
              </a:spcAft>
              <a:defRPr/>
            </a:pPr>
            <a:endParaRPr lang="en-US" dirty="0"/>
          </a:p>
        </p:txBody>
      </p:sp>
      <p:sp>
        <p:nvSpPr>
          <p:cNvPr id="45059" name="Footer Placeholder 3">
            <a:extLst>
              <a:ext uri="{FF2B5EF4-FFF2-40B4-BE49-F238E27FC236}">
                <a16:creationId xmlns:a16="http://schemas.microsoft.com/office/drawing/2014/main" id="{DC0DCB54-F838-2B42-A288-CC3EFA3038A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Accrete.ai. All rights reserved.</a:t>
            </a:r>
          </a:p>
        </p:txBody>
      </p:sp>
      <p:sp>
        <p:nvSpPr>
          <p:cNvPr id="45060" name="Slide Number Placeholder 4">
            <a:extLst>
              <a:ext uri="{FF2B5EF4-FFF2-40B4-BE49-F238E27FC236}">
                <a16:creationId xmlns:a16="http://schemas.microsoft.com/office/drawing/2014/main" id="{AEAB1AED-9D63-E448-9AFA-1E233564816F}"/>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13E1C29-D0BF-0B4D-89CF-5CC64ED1EF33}" type="slidenum">
              <a:rPr lang="en-US" altLang="en-US" smtClean="0">
                <a:solidFill>
                  <a:schemeClr val="bg1"/>
                </a:solidFill>
                <a:latin typeface="Arial" panose="020B0604020202020204" pitchFamily="34" charset="0"/>
              </a:rPr>
              <a:pPr fontAlgn="base">
                <a:spcBef>
                  <a:spcPct val="0"/>
                </a:spcBef>
                <a:spcAft>
                  <a:spcPct val="0"/>
                </a:spcAft>
              </a:pPr>
              <a:t>45</a:t>
            </a:fld>
            <a:endParaRPr lang="en-US" altLang="en-US" dirty="0">
              <a:solidFill>
                <a:schemeClr val="bg1"/>
              </a:solidFill>
              <a:latin typeface="Arial" panose="020B0604020202020204" pitchFamily="34" charset="0"/>
            </a:endParaRPr>
          </a:p>
        </p:txBody>
      </p:sp>
      <p:pic>
        <p:nvPicPr>
          <p:cNvPr id="6" name="Picture 5">
            <a:extLst>
              <a:ext uri="{FF2B5EF4-FFF2-40B4-BE49-F238E27FC236}">
                <a16:creationId xmlns:a16="http://schemas.microsoft.com/office/drawing/2014/main" id="{322ECE4D-F267-4E56-92A7-F891ADC44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744" y="376869"/>
            <a:ext cx="3496806" cy="806359"/>
          </a:xfrm>
          <a:prstGeom prst="rect">
            <a:avLst/>
          </a:prstGeom>
        </p:spPr>
      </p:pic>
    </p:spTree>
    <p:extLst>
      <p:ext uri="{BB962C8B-B14F-4D97-AF65-F5344CB8AC3E}">
        <p14:creationId xmlns:p14="http://schemas.microsoft.com/office/powerpoint/2010/main" val="429423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9">
            <a:extLst>
              <a:ext uri="{FF2B5EF4-FFF2-40B4-BE49-F238E27FC236}">
                <a16:creationId xmlns:a16="http://schemas.microsoft.com/office/drawing/2014/main" id="{C4424176-D61D-4247-94CC-33611A47B477}"/>
              </a:ext>
            </a:extLst>
          </p:cNvPr>
          <p:cNvSpPr>
            <a:spLocks noGrp="1" noChangeArrowheads="1"/>
          </p:cNvSpPr>
          <p:nvPr>
            <p:ph type="title"/>
          </p:nvPr>
        </p:nvSpPr>
        <p:spPr/>
        <p:txBody>
          <a:bodyPr/>
          <a:lstStyle/>
          <a:p>
            <a:pPr eaLnBrk="1" hangingPunct="1"/>
            <a:r>
              <a:rPr lang="en-US" altLang="en-US" dirty="0"/>
              <a:t>Terminology</a:t>
            </a:r>
          </a:p>
        </p:txBody>
      </p:sp>
      <p:sp>
        <p:nvSpPr>
          <p:cNvPr id="39942" name="Footer Placeholder 7">
            <a:extLst>
              <a:ext uri="{FF2B5EF4-FFF2-40B4-BE49-F238E27FC236}">
                <a16:creationId xmlns:a16="http://schemas.microsoft.com/office/drawing/2014/main" id="{63CE1B16-4248-3442-BF9B-358D014C00DD}"/>
              </a:ext>
            </a:extLst>
          </p:cNvPr>
          <p:cNvSpPr>
            <a:spLocks noGrp="1" noChangeArrowheads="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39943" name="Slide Number Placeholder 8">
            <a:extLst>
              <a:ext uri="{FF2B5EF4-FFF2-40B4-BE49-F238E27FC236}">
                <a16:creationId xmlns:a16="http://schemas.microsoft.com/office/drawing/2014/main" id="{6F8E4182-1824-0245-84CA-C9F5141771E0}"/>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B6341F-A150-8A49-8FBC-64E44138AE51}" type="slidenum">
              <a:rPr lang="en-US" altLang="en-US" smtClean="0">
                <a:solidFill>
                  <a:srgbClr val="161E2D"/>
                </a:solidFill>
                <a:latin typeface="Arial" panose="020B0604020202020204" pitchFamily="34" charset="0"/>
              </a:rPr>
              <a:pPr fontAlgn="base">
                <a:spcBef>
                  <a:spcPct val="0"/>
                </a:spcBef>
                <a:spcAft>
                  <a:spcPct val="0"/>
                </a:spcAft>
              </a:pPr>
              <a:t>5</a:t>
            </a:fld>
            <a:endParaRPr lang="en-US" altLang="en-US" dirty="0">
              <a:solidFill>
                <a:srgbClr val="161E2D"/>
              </a:solidFill>
              <a:latin typeface="Arial" panose="020B0604020202020204" pitchFamily="34" charset="0"/>
            </a:endParaRPr>
          </a:p>
        </p:txBody>
      </p:sp>
      <p:sp>
        <p:nvSpPr>
          <p:cNvPr id="16" name="Content Placeholder 3">
            <a:extLst>
              <a:ext uri="{FF2B5EF4-FFF2-40B4-BE49-F238E27FC236}">
                <a16:creationId xmlns:a16="http://schemas.microsoft.com/office/drawing/2014/main" id="{7450D94A-F3A0-6644-B77C-6885AF8EE32B}"/>
              </a:ext>
            </a:extLst>
          </p:cNvPr>
          <p:cNvSpPr>
            <a:spLocks noGrp="1" noChangeArrowheads="1"/>
          </p:cNvSpPr>
          <p:nvPr>
            <p:ph sz="half" idx="1"/>
          </p:nvPr>
        </p:nvSpPr>
        <p:spPr>
          <a:xfrm>
            <a:off x="241300" y="1083076"/>
            <a:ext cx="10802878" cy="4882718"/>
          </a:xfrm>
        </p:spPr>
        <p:txBody>
          <a:bodyPr rIns="0"/>
          <a:lstStyle/>
          <a:p>
            <a:pPr marL="285750" indent="-285750">
              <a:spcBef>
                <a:spcPts val="2600"/>
              </a:spcBef>
              <a:buFont typeface="Arial" panose="020B0604020202020204" pitchFamily="34" charset="0"/>
              <a:buChar char="•"/>
            </a:pPr>
            <a:r>
              <a:rPr lang="en-US" sz="1600" dirty="0"/>
              <a:t>Instance = One running virtual machine.</a:t>
            </a:r>
          </a:p>
          <a:p>
            <a:pPr marL="285750" indent="-285750">
              <a:spcBef>
                <a:spcPts val="2600"/>
              </a:spcBef>
              <a:buFont typeface="Arial" panose="020B0604020202020204" pitchFamily="34" charset="0"/>
              <a:buChar char="•"/>
            </a:pPr>
            <a:r>
              <a:rPr lang="en-US" sz="1600" dirty="0"/>
              <a:t>Instance Type = hardware configuration: cores, memory, disk.</a:t>
            </a:r>
          </a:p>
          <a:p>
            <a:pPr marL="285750" indent="-285750">
              <a:spcBef>
                <a:spcPts val="2600"/>
              </a:spcBef>
              <a:buFont typeface="Arial" panose="020B0604020202020204" pitchFamily="34" charset="0"/>
              <a:buChar char="•"/>
            </a:pPr>
            <a:r>
              <a:rPr lang="en-US" sz="1600" dirty="0"/>
              <a:t>Instance Store Volume = Temporary disk associated with instance.</a:t>
            </a:r>
          </a:p>
          <a:p>
            <a:pPr marL="285750" indent="-285750">
              <a:spcBef>
                <a:spcPts val="2600"/>
              </a:spcBef>
              <a:buFont typeface="Arial" panose="020B0604020202020204" pitchFamily="34" charset="0"/>
              <a:buChar char="•"/>
            </a:pPr>
            <a:r>
              <a:rPr lang="en-US" sz="1600" dirty="0"/>
              <a:t>Image (AMI) = Stored bits which can be turned into instances.</a:t>
            </a:r>
          </a:p>
          <a:p>
            <a:pPr marL="285750" indent="-285750">
              <a:spcBef>
                <a:spcPts val="2600"/>
              </a:spcBef>
              <a:buFont typeface="Arial" panose="020B0604020202020204" pitchFamily="34" charset="0"/>
              <a:buChar char="•"/>
            </a:pPr>
            <a:r>
              <a:rPr lang="en-US" sz="1600" dirty="0"/>
              <a:t>Key Pair = Credentials used to access VM from command line.</a:t>
            </a:r>
          </a:p>
          <a:p>
            <a:pPr marL="285750" indent="-285750">
              <a:spcBef>
                <a:spcPts val="2600"/>
              </a:spcBef>
              <a:buFont typeface="Arial" panose="020B0604020202020204" pitchFamily="34" charset="0"/>
              <a:buChar char="•"/>
            </a:pPr>
            <a:r>
              <a:rPr lang="en-US" sz="1600" dirty="0"/>
              <a:t>VPC = Logical isolated section of AWS cloud &amp; virtual network defined by customer</a:t>
            </a:r>
          </a:p>
          <a:p>
            <a:pPr marL="285750" indent="-285750">
              <a:spcBef>
                <a:spcPts val="2600"/>
              </a:spcBef>
              <a:buFont typeface="Arial" panose="020B0604020202020204" pitchFamily="34" charset="0"/>
              <a:buChar char="•"/>
            </a:pPr>
            <a:r>
              <a:rPr lang="en-US" sz="1600" dirty="0"/>
              <a:t>Region = Geographic location, price, laws, network locality.</a:t>
            </a:r>
          </a:p>
          <a:p>
            <a:pPr marL="285750" indent="-285750">
              <a:spcBef>
                <a:spcPts val="2600"/>
              </a:spcBef>
              <a:buFont typeface="Arial" panose="020B0604020202020204" pitchFamily="34" charset="0"/>
              <a:buChar char="•"/>
            </a:pPr>
            <a:r>
              <a:rPr lang="en-US" sz="1600" dirty="0"/>
              <a:t>Availability Zone = Subdivision of region the is fault-independent.</a:t>
            </a:r>
          </a:p>
          <a:p>
            <a:pPr>
              <a:spcBef>
                <a:spcPts val="2600"/>
              </a:spcBef>
            </a:pPr>
            <a:endParaRPr lang="en-US" sz="1200" dirty="0"/>
          </a:p>
        </p:txBody>
      </p:sp>
    </p:spTree>
    <p:extLst>
      <p:ext uri="{BB962C8B-B14F-4D97-AF65-F5344CB8AC3E}">
        <p14:creationId xmlns:p14="http://schemas.microsoft.com/office/powerpoint/2010/main" val="1547281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pPr eaLnBrk="1" hangingPunct="1"/>
            <a:r>
              <a:rPr lang="en-US" altLang="en-US" dirty="0"/>
              <a:t>Introduction to AWS</a:t>
            </a:r>
          </a:p>
        </p:txBody>
      </p:sp>
      <p:sp>
        <p:nvSpPr>
          <p:cNvPr id="43012" name="Footer Placeholder 1">
            <a:extLst>
              <a:ext uri="{FF2B5EF4-FFF2-40B4-BE49-F238E27FC236}">
                <a16:creationId xmlns:a16="http://schemas.microsoft.com/office/drawing/2014/main" id="{A68F1C25-EA41-EC4F-84AD-09B8DF3933C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43013" name="Slide Number Placeholder 2">
            <a:extLst>
              <a:ext uri="{FF2B5EF4-FFF2-40B4-BE49-F238E27FC236}">
                <a16:creationId xmlns:a16="http://schemas.microsoft.com/office/drawing/2014/main" id="{7E91748C-D0BB-854C-8E3D-1A2E3250CE85}"/>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BF3FD34-59D1-3C49-9920-9C6DE7F79EDB}" type="slidenum">
              <a:rPr lang="en-US" altLang="en-US" smtClean="0">
                <a:solidFill>
                  <a:srgbClr val="161E2D"/>
                </a:solidFill>
                <a:latin typeface="Arial" panose="020B0604020202020204" pitchFamily="34" charset="0"/>
              </a:rPr>
              <a:pPr fontAlgn="base">
                <a:spcBef>
                  <a:spcPct val="0"/>
                </a:spcBef>
                <a:spcAft>
                  <a:spcPct val="0"/>
                </a:spcAft>
              </a:pPr>
              <a:t>6</a:t>
            </a:fld>
            <a:endParaRPr lang="en-US" altLang="en-US" dirty="0">
              <a:solidFill>
                <a:srgbClr val="161E2D"/>
              </a:solidFill>
              <a:latin typeface="Arial" panose="020B0604020202020204" pitchFamily="34" charset="0"/>
            </a:endParaRPr>
          </a:p>
        </p:txBody>
      </p:sp>
      <p:sp>
        <p:nvSpPr>
          <p:cNvPr id="2" name="Content Placeholder 1">
            <a:extLst>
              <a:ext uri="{FF2B5EF4-FFF2-40B4-BE49-F238E27FC236}">
                <a16:creationId xmlns:a16="http://schemas.microsoft.com/office/drawing/2014/main" id="{9DA67C15-5618-30E5-36AC-B6EFF0BD12D4}"/>
              </a:ext>
            </a:extLst>
          </p:cNvPr>
          <p:cNvSpPr>
            <a:spLocks noGrp="1"/>
          </p:cNvSpPr>
          <p:nvPr>
            <p:ph sz="half" idx="1"/>
          </p:nvPr>
        </p:nvSpPr>
        <p:spPr>
          <a:xfrm>
            <a:off x="328980" y="1155374"/>
            <a:ext cx="11539726" cy="644525"/>
          </a:xfrm>
        </p:spPr>
        <p:txBody>
          <a:bodyPr/>
          <a:lstStyle/>
          <a:p>
            <a:r>
              <a:rPr lang="en-US" sz="1800" dirty="0">
                <a:ea typeface="Amazon Ember" panose="020B0603020204020204" pitchFamily="34" charset="0"/>
              </a:rPr>
              <a:t>AWS is a </a:t>
            </a:r>
            <a:r>
              <a:rPr lang="en-US" sz="1800" dirty="0">
                <a:solidFill>
                  <a:srgbClr val="0070C0"/>
                </a:solidFill>
                <a:ea typeface="Amazon Ember" panose="020B0603020204020204" pitchFamily="34" charset="0"/>
              </a:rPr>
              <a:t>secure cloud platform </a:t>
            </a:r>
            <a:r>
              <a:rPr lang="en-US" sz="1800" dirty="0">
                <a:ea typeface="Amazon Ember" panose="020B0603020204020204" pitchFamily="34" charset="0"/>
              </a:rPr>
              <a:t>with </a:t>
            </a:r>
            <a:r>
              <a:rPr lang="en-US" sz="1800" dirty="0">
                <a:solidFill>
                  <a:srgbClr val="0070C0"/>
                </a:solidFill>
                <a:ea typeface="Amazon Ember" panose="020B0603020204020204" pitchFamily="34" charset="0"/>
              </a:rPr>
              <a:t>more than</a:t>
            </a:r>
            <a:r>
              <a:rPr lang="en-US" sz="1800" dirty="0">
                <a:solidFill>
                  <a:srgbClr val="FF9933"/>
                </a:solidFill>
                <a:ea typeface="Amazon Ember" panose="020B0603020204020204" pitchFamily="34" charset="0"/>
              </a:rPr>
              <a:t> </a:t>
            </a:r>
            <a:r>
              <a:rPr lang="en-US" sz="1800" dirty="0">
                <a:solidFill>
                  <a:srgbClr val="0070C0"/>
                </a:solidFill>
                <a:ea typeface="Amazon Ember" panose="020B0603020204020204" pitchFamily="34" charset="0"/>
              </a:rPr>
              <a:t>165</a:t>
            </a:r>
            <a:r>
              <a:rPr lang="en-US" sz="1800" dirty="0">
                <a:solidFill>
                  <a:srgbClr val="FF9933"/>
                </a:solidFill>
                <a:ea typeface="Amazon Ember" panose="020B0603020204020204" pitchFamily="34" charset="0"/>
              </a:rPr>
              <a:t> </a:t>
            </a:r>
            <a:r>
              <a:rPr lang="en-US" sz="1800" dirty="0">
                <a:solidFill>
                  <a:srgbClr val="0070C0"/>
                </a:solidFill>
                <a:ea typeface="Amazon Ember" panose="020B0603020204020204" pitchFamily="34" charset="0"/>
              </a:rPr>
              <a:t>different</a:t>
            </a:r>
            <a:r>
              <a:rPr lang="en-US" sz="1800" dirty="0">
                <a:solidFill>
                  <a:srgbClr val="FF9933"/>
                </a:solidFill>
                <a:ea typeface="Amazon Ember" panose="020B0603020204020204" pitchFamily="34" charset="0"/>
              </a:rPr>
              <a:t> </a:t>
            </a:r>
            <a:r>
              <a:rPr lang="en-US" sz="1800" dirty="0">
                <a:solidFill>
                  <a:srgbClr val="0070C0"/>
                </a:solidFill>
                <a:ea typeface="Amazon Ember" panose="020B0603020204020204" pitchFamily="34" charset="0"/>
              </a:rPr>
              <a:t>services</a:t>
            </a:r>
            <a:r>
              <a:rPr lang="en-US" sz="1800" dirty="0">
                <a:ea typeface="Amazon Ember" panose="020B0603020204020204" pitchFamily="34" charset="0"/>
              </a:rPr>
              <a:t> that include solutions for:</a:t>
            </a:r>
          </a:p>
          <a:p>
            <a:pPr rtl="0"/>
            <a:endParaRPr lang="en-IN" sz="1800" dirty="0"/>
          </a:p>
        </p:txBody>
      </p:sp>
      <p:pic>
        <p:nvPicPr>
          <p:cNvPr id="7" name="Picture 6">
            <a:extLst>
              <a:ext uri="{FF2B5EF4-FFF2-40B4-BE49-F238E27FC236}">
                <a16:creationId xmlns:a16="http://schemas.microsoft.com/office/drawing/2014/main" id="{C0669343-8CCE-5885-98D2-146D79DC3475}"/>
              </a:ext>
            </a:extLst>
          </p:cNvPr>
          <p:cNvPicPr>
            <a:picLocks noChangeAspect="1"/>
          </p:cNvPicPr>
          <p:nvPr/>
        </p:nvPicPr>
        <p:blipFill rotWithShape="1">
          <a:blip r:embed="rId2"/>
          <a:srcRect l="6338" t="7589" r="81102"/>
          <a:stretch/>
        </p:blipFill>
        <p:spPr>
          <a:xfrm>
            <a:off x="1566896" y="1877588"/>
            <a:ext cx="1186808" cy="97841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E576AECF-5F91-60A1-E2A9-CE2FB5CC76B1}"/>
              </a:ext>
            </a:extLst>
          </p:cNvPr>
          <p:cNvPicPr>
            <a:picLocks noChangeAspect="1"/>
          </p:cNvPicPr>
          <p:nvPr/>
        </p:nvPicPr>
        <p:blipFill rotWithShape="1">
          <a:blip r:embed="rId2"/>
          <a:srcRect l="24119" t="7589" r="49265"/>
          <a:stretch/>
        </p:blipFill>
        <p:spPr>
          <a:xfrm>
            <a:off x="3407465" y="1882165"/>
            <a:ext cx="2514904" cy="978410"/>
          </a:xfrm>
          <a:prstGeom prst="rect">
            <a:avLst/>
          </a:prstGeom>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65B3634B-18F1-B50E-8FCA-EB60DC7EC7C6}"/>
              </a:ext>
            </a:extLst>
          </p:cNvPr>
          <p:cNvPicPr>
            <a:picLocks noChangeAspect="1"/>
          </p:cNvPicPr>
          <p:nvPr/>
        </p:nvPicPr>
        <p:blipFill rotWithShape="1">
          <a:blip r:embed="rId2"/>
          <a:srcRect l="54761" t="7589" r="29688"/>
          <a:stretch/>
        </p:blipFill>
        <p:spPr>
          <a:xfrm>
            <a:off x="6370780" y="1882164"/>
            <a:ext cx="1469382" cy="978411"/>
          </a:xfrm>
          <a:prstGeom prst="rect">
            <a:avLst/>
          </a:prstGeom>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4885AE0B-8620-A886-7F85-3E47BA1CC270}"/>
              </a:ext>
            </a:extLst>
          </p:cNvPr>
          <p:cNvPicPr>
            <a:picLocks noChangeAspect="1"/>
          </p:cNvPicPr>
          <p:nvPr/>
        </p:nvPicPr>
        <p:blipFill rotWithShape="1">
          <a:blip r:embed="rId2"/>
          <a:srcRect l="79271" t="7589" r="4318"/>
          <a:stretch/>
        </p:blipFill>
        <p:spPr>
          <a:xfrm>
            <a:off x="8749835" y="1882165"/>
            <a:ext cx="1550621" cy="97841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385820B9-6747-3309-A1B8-33F2DBAE6B1D}"/>
              </a:ext>
            </a:extLst>
          </p:cNvPr>
          <p:cNvPicPr>
            <a:picLocks noChangeAspect="1"/>
          </p:cNvPicPr>
          <p:nvPr/>
        </p:nvPicPr>
        <p:blipFill rotWithShape="1">
          <a:blip r:embed="rId3"/>
          <a:srcRect l="2327" r="84787"/>
          <a:stretch/>
        </p:blipFill>
        <p:spPr>
          <a:xfrm>
            <a:off x="1567548" y="3046839"/>
            <a:ext cx="1151486" cy="994599"/>
          </a:xfrm>
          <a:prstGeom prst="rect">
            <a:avLst/>
          </a:prstGeom>
          <a:effectLst>
            <a:outerShdw blurRad="508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1A43984C-0002-701A-7C4C-C777E31D3A6D}"/>
              </a:ext>
            </a:extLst>
          </p:cNvPr>
          <p:cNvPicPr>
            <a:picLocks noChangeAspect="1"/>
          </p:cNvPicPr>
          <p:nvPr/>
        </p:nvPicPr>
        <p:blipFill rotWithShape="1">
          <a:blip r:embed="rId3"/>
          <a:srcRect l="23027" r="52622"/>
          <a:stretch/>
        </p:blipFill>
        <p:spPr>
          <a:xfrm>
            <a:off x="3577010" y="3055116"/>
            <a:ext cx="2175815" cy="994599"/>
          </a:xfrm>
          <a:prstGeom prst="rect">
            <a:avLst/>
          </a:prstGeom>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8CB2BF99-25C7-5E51-199B-A8C9ABD55C8A}"/>
              </a:ext>
            </a:extLst>
          </p:cNvPr>
          <p:cNvPicPr>
            <a:picLocks noChangeAspect="1"/>
          </p:cNvPicPr>
          <p:nvPr/>
        </p:nvPicPr>
        <p:blipFill rotWithShape="1">
          <a:blip r:embed="rId3"/>
          <a:srcRect l="52267" r="29313"/>
          <a:stretch/>
        </p:blipFill>
        <p:spPr>
          <a:xfrm>
            <a:off x="6282476" y="3093235"/>
            <a:ext cx="1645990" cy="994600"/>
          </a:xfrm>
          <a:prstGeom prst="rect">
            <a:avLst/>
          </a:prstGeom>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66E17D03-DD6F-7316-6740-F63311061985}"/>
              </a:ext>
            </a:extLst>
          </p:cNvPr>
          <p:cNvPicPr>
            <a:picLocks noChangeAspect="1"/>
          </p:cNvPicPr>
          <p:nvPr/>
        </p:nvPicPr>
        <p:blipFill rotWithShape="1">
          <a:blip r:embed="rId3"/>
          <a:srcRect l="78185" r="1654"/>
          <a:stretch/>
        </p:blipFill>
        <p:spPr>
          <a:xfrm>
            <a:off x="8624442" y="3093236"/>
            <a:ext cx="1801406" cy="994599"/>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BE06C433-F325-2794-C6C2-7D8471440D7D}"/>
              </a:ext>
            </a:extLst>
          </p:cNvPr>
          <p:cNvPicPr>
            <a:picLocks noChangeAspect="1"/>
          </p:cNvPicPr>
          <p:nvPr/>
        </p:nvPicPr>
        <p:blipFill rotWithShape="1">
          <a:blip r:embed="rId4"/>
          <a:srcRect r="81585"/>
          <a:stretch/>
        </p:blipFill>
        <p:spPr>
          <a:xfrm>
            <a:off x="1325760" y="4281282"/>
            <a:ext cx="1635063" cy="970537"/>
          </a:xfrm>
          <a:prstGeom prst="rect">
            <a:avLst/>
          </a:prstGeom>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id="{F578C9A0-693E-8B5E-AC11-CB8016E62956}"/>
              </a:ext>
            </a:extLst>
          </p:cNvPr>
          <p:cNvPicPr>
            <a:picLocks noChangeAspect="1"/>
          </p:cNvPicPr>
          <p:nvPr/>
        </p:nvPicPr>
        <p:blipFill rotWithShape="1">
          <a:blip r:embed="rId4"/>
          <a:srcRect l="25323" r="53673"/>
          <a:stretch/>
        </p:blipFill>
        <p:spPr>
          <a:xfrm>
            <a:off x="3732425" y="4281282"/>
            <a:ext cx="1864985" cy="970537"/>
          </a:xfrm>
          <a:prstGeom prst="rect">
            <a:avLst/>
          </a:prstGeom>
          <a:effectLst>
            <a:outerShdw blurRad="50800" dist="38100" dir="2700000" algn="tl" rotWithShape="0">
              <a:prstClr val="black">
                <a:alpha val="40000"/>
              </a:prstClr>
            </a:outerShdw>
          </a:effectLst>
        </p:spPr>
      </p:pic>
      <p:pic>
        <p:nvPicPr>
          <p:cNvPr id="17" name="Picture 16">
            <a:extLst>
              <a:ext uri="{FF2B5EF4-FFF2-40B4-BE49-F238E27FC236}">
                <a16:creationId xmlns:a16="http://schemas.microsoft.com/office/drawing/2014/main" id="{BA2EA509-9295-45FC-B20C-0021B77EE5CA}"/>
              </a:ext>
            </a:extLst>
          </p:cNvPr>
          <p:cNvPicPr>
            <a:picLocks noChangeAspect="1"/>
          </p:cNvPicPr>
          <p:nvPr/>
        </p:nvPicPr>
        <p:blipFill rotWithShape="1">
          <a:blip r:embed="rId4"/>
          <a:srcRect l="52201" r="27431"/>
          <a:stretch/>
        </p:blipFill>
        <p:spPr>
          <a:xfrm>
            <a:off x="6201236" y="4281282"/>
            <a:ext cx="1808470" cy="970537"/>
          </a:xfrm>
          <a:prstGeom prst="rect">
            <a:avLst/>
          </a:prstGeom>
          <a:effectLst>
            <a:outerShdw blurRad="50800" dist="38100" dir="2700000" algn="tl" rotWithShape="0">
              <a:prstClr val="black">
                <a:alpha val="40000"/>
              </a:prstClr>
            </a:outerShdw>
          </a:effectLst>
        </p:spPr>
      </p:pic>
      <p:pic>
        <p:nvPicPr>
          <p:cNvPr id="18" name="Picture 17">
            <a:extLst>
              <a:ext uri="{FF2B5EF4-FFF2-40B4-BE49-F238E27FC236}">
                <a16:creationId xmlns:a16="http://schemas.microsoft.com/office/drawing/2014/main" id="{361D5CE5-DF4F-22FF-23D4-1948CF445E85}"/>
              </a:ext>
            </a:extLst>
          </p:cNvPr>
          <p:cNvPicPr>
            <a:picLocks noChangeAspect="1"/>
          </p:cNvPicPr>
          <p:nvPr/>
        </p:nvPicPr>
        <p:blipFill rotWithShape="1">
          <a:blip r:embed="rId4"/>
          <a:srcRect l="78045"/>
          <a:stretch/>
        </p:blipFill>
        <p:spPr>
          <a:xfrm>
            <a:off x="8550433" y="4281282"/>
            <a:ext cx="1949425" cy="970537"/>
          </a:xfrm>
          <a:prstGeom prst="rect">
            <a:avLst/>
          </a:prstGeom>
          <a:effectLst>
            <a:outerShdw blurRad="50800" dist="38100" dir="2700000" algn="tl" rotWithShape="0">
              <a:prstClr val="black">
                <a:alpha val="40000"/>
              </a:prstClr>
            </a:outerShdw>
          </a:effectLst>
        </p:spPr>
      </p:pic>
      <p:sp>
        <p:nvSpPr>
          <p:cNvPr id="19" name="Rectangle 18">
            <a:extLst>
              <a:ext uri="{FF2B5EF4-FFF2-40B4-BE49-F238E27FC236}">
                <a16:creationId xmlns:a16="http://schemas.microsoft.com/office/drawing/2014/main" id="{7171404C-7CB9-C540-B967-2A60EE0969D8}"/>
              </a:ext>
            </a:extLst>
          </p:cNvPr>
          <p:cNvSpPr/>
          <p:nvPr/>
        </p:nvSpPr>
        <p:spPr>
          <a:xfrm>
            <a:off x="1090613" y="5369807"/>
            <a:ext cx="9765619" cy="541173"/>
          </a:xfrm>
          <a:prstGeom prst="rect">
            <a:avLst/>
          </a:prstGeom>
          <a:solidFill>
            <a:schemeClr val="accent2">
              <a:alpha val="65000"/>
            </a:schemeClr>
          </a:solidFill>
          <a:ln>
            <a:solidFill>
              <a:schemeClr val="accent2"/>
            </a:solidFill>
          </a:ln>
          <a:effectLst>
            <a:outerShdw blurRad="12700" dist="381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AWS Global Infrastructure</a:t>
            </a:r>
          </a:p>
        </p:txBody>
      </p:sp>
      <p:sp>
        <p:nvSpPr>
          <p:cNvPr id="20" name="Rectangle 19">
            <a:extLst>
              <a:ext uri="{FF2B5EF4-FFF2-40B4-BE49-F238E27FC236}">
                <a16:creationId xmlns:a16="http://schemas.microsoft.com/office/drawing/2014/main" id="{1882D1DF-3481-829F-538A-D89A3A542A12}"/>
              </a:ext>
            </a:extLst>
          </p:cNvPr>
          <p:cNvSpPr/>
          <p:nvPr/>
        </p:nvSpPr>
        <p:spPr>
          <a:xfrm>
            <a:off x="1090614" y="1789097"/>
            <a:ext cx="9765618" cy="358071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243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pPr eaLnBrk="1" hangingPunct="1"/>
            <a:r>
              <a:rPr lang="en-US" altLang="en-US" dirty="0"/>
              <a:t>Introduction to AWS contd.</a:t>
            </a:r>
          </a:p>
        </p:txBody>
      </p:sp>
      <p:sp>
        <p:nvSpPr>
          <p:cNvPr id="43012" name="Footer Placeholder 1">
            <a:extLst>
              <a:ext uri="{FF2B5EF4-FFF2-40B4-BE49-F238E27FC236}">
                <a16:creationId xmlns:a16="http://schemas.microsoft.com/office/drawing/2014/main" id="{A68F1C25-EA41-EC4F-84AD-09B8DF3933C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43013" name="Slide Number Placeholder 2">
            <a:extLst>
              <a:ext uri="{FF2B5EF4-FFF2-40B4-BE49-F238E27FC236}">
                <a16:creationId xmlns:a16="http://schemas.microsoft.com/office/drawing/2014/main" id="{7E91748C-D0BB-854C-8E3D-1A2E3250CE85}"/>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BF3FD34-59D1-3C49-9920-9C6DE7F79EDB}" type="slidenum">
              <a:rPr lang="en-US" altLang="en-US" smtClean="0">
                <a:solidFill>
                  <a:srgbClr val="161E2D"/>
                </a:solidFill>
                <a:latin typeface="Arial" panose="020B0604020202020204" pitchFamily="34" charset="0"/>
              </a:rPr>
              <a:pPr fontAlgn="base">
                <a:spcBef>
                  <a:spcPct val="0"/>
                </a:spcBef>
                <a:spcAft>
                  <a:spcPct val="0"/>
                </a:spcAft>
              </a:pPr>
              <a:t>7</a:t>
            </a:fld>
            <a:endParaRPr lang="en-US" altLang="en-US" dirty="0">
              <a:solidFill>
                <a:srgbClr val="161E2D"/>
              </a:solidFill>
              <a:latin typeface="Arial" panose="020B0604020202020204" pitchFamily="34" charset="0"/>
            </a:endParaRPr>
          </a:p>
        </p:txBody>
      </p:sp>
      <p:sp>
        <p:nvSpPr>
          <p:cNvPr id="2" name="Content Placeholder 1">
            <a:extLst>
              <a:ext uri="{FF2B5EF4-FFF2-40B4-BE49-F238E27FC236}">
                <a16:creationId xmlns:a16="http://schemas.microsoft.com/office/drawing/2014/main" id="{9DA67C15-5618-30E5-36AC-B6EFF0BD12D4}"/>
              </a:ext>
            </a:extLst>
          </p:cNvPr>
          <p:cNvSpPr>
            <a:spLocks noGrp="1"/>
          </p:cNvSpPr>
          <p:nvPr>
            <p:ph sz="half" idx="1"/>
          </p:nvPr>
        </p:nvSpPr>
        <p:spPr>
          <a:xfrm>
            <a:off x="328980" y="1155374"/>
            <a:ext cx="11539726" cy="644525"/>
          </a:xfrm>
        </p:spPr>
        <p:txBody>
          <a:bodyPr/>
          <a:lstStyle/>
          <a:p>
            <a:pPr rtl="0"/>
            <a:endParaRPr lang="en-IN" sz="1800" dirty="0"/>
          </a:p>
        </p:txBody>
      </p:sp>
      <p:pic>
        <p:nvPicPr>
          <p:cNvPr id="6" name="Picture 5">
            <a:extLst>
              <a:ext uri="{FF2B5EF4-FFF2-40B4-BE49-F238E27FC236}">
                <a16:creationId xmlns:a16="http://schemas.microsoft.com/office/drawing/2014/main" id="{0C3B3D13-FFAE-E374-3D69-983222D837FE}"/>
              </a:ext>
            </a:extLst>
          </p:cNvPr>
          <p:cNvPicPr>
            <a:picLocks noChangeAspect="1"/>
          </p:cNvPicPr>
          <p:nvPr/>
        </p:nvPicPr>
        <p:blipFill>
          <a:blip r:embed="rId2"/>
          <a:stretch>
            <a:fillRect/>
          </a:stretch>
        </p:blipFill>
        <p:spPr>
          <a:xfrm>
            <a:off x="71437" y="376238"/>
            <a:ext cx="12049125" cy="6238875"/>
          </a:xfrm>
          <a:prstGeom prst="rect">
            <a:avLst/>
          </a:prstGeom>
        </p:spPr>
      </p:pic>
    </p:spTree>
    <p:extLst>
      <p:ext uri="{BB962C8B-B14F-4D97-AF65-F5344CB8AC3E}">
        <p14:creationId xmlns:p14="http://schemas.microsoft.com/office/powerpoint/2010/main" val="2833763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pPr eaLnBrk="1" hangingPunct="1"/>
            <a:r>
              <a:rPr lang="en-US" altLang="en-US" dirty="0"/>
              <a:t>Introduction to AWS contd.</a:t>
            </a:r>
          </a:p>
        </p:txBody>
      </p:sp>
      <p:sp>
        <p:nvSpPr>
          <p:cNvPr id="43012" name="Footer Placeholder 1">
            <a:extLst>
              <a:ext uri="{FF2B5EF4-FFF2-40B4-BE49-F238E27FC236}">
                <a16:creationId xmlns:a16="http://schemas.microsoft.com/office/drawing/2014/main" id="{A68F1C25-EA41-EC4F-84AD-09B8DF3933C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43013" name="Slide Number Placeholder 2">
            <a:extLst>
              <a:ext uri="{FF2B5EF4-FFF2-40B4-BE49-F238E27FC236}">
                <a16:creationId xmlns:a16="http://schemas.microsoft.com/office/drawing/2014/main" id="{7E91748C-D0BB-854C-8E3D-1A2E3250CE85}"/>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BF3FD34-59D1-3C49-9920-9C6DE7F79EDB}" type="slidenum">
              <a:rPr lang="en-US" altLang="en-US" smtClean="0">
                <a:solidFill>
                  <a:srgbClr val="161E2D"/>
                </a:solidFill>
                <a:latin typeface="Arial" panose="020B0604020202020204" pitchFamily="34" charset="0"/>
              </a:rPr>
              <a:pPr fontAlgn="base">
                <a:spcBef>
                  <a:spcPct val="0"/>
                </a:spcBef>
                <a:spcAft>
                  <a:spcPct val="0"/>
                </a:spcAft>
              </a:pPr>
              <a:t>8</a:t>
            </a:fld>
            <a:endParaRPr lang="en-US" altLang="en-US" dirty="0">
              <a:solidFill>
                <a:srgbClr val="161E2D"/>
              </a:solidFill>
              <a:latin typeface="Arial" panose="020B0604020202020204" pitchFamily="34" charset="0"/>
            </a:endParaRPr>
          </a:p>
        </p:txBody>
      </p:sp>
      <p:sp>
        <p:nvSpPr>
          <p:cNvPr id="2" name="Content Placeholder 1">
            <a:extLst>
              <a:ext uri="{FF2B5EF4-FFF2-40B4-BE49-F238E27FC236}">
                <a16:creationId xmlns:a16="http://schemas.microsoft.com/office/drawing/2014/main" id="{9DA67C15-5618-30E5-36AC-B6EFF0BD12D4}"/>
              </a:ext>
            </a:extLst>
          </p:cNvPr>
          <p:cNvSpPr>
            <a:spLocks noGrp="1"/>
          </p:cNvSpPr>
          <p:nvPr>
            <p:ph sz="half" idx="1"/>
          </p:nvPr>
        </p:nvSpPr>
        <p:spPr>
          <a:xfrm>
            <a:off x="240942" y="1175657"/>
            <a:ext cx="11539726" cy="4727016"/>
          </a:xfrm>
        </p:spPr>
        <p:txBody>
          <a:bodyPr/>
          <a:lstStyle/>
          <a:p>
            <a:pPr marL="285750" indent="-285750" rtl="0">
              <a:buFont typeface="Arial" panose="020B0604020202020204" pitchFamily="34" charset="0"/>
              <a:buChar char="•"/>
            </a:pPr>
            <a:r>
              <a:rPr lang="en-US" sz="1800" dirty="0">
                <a:effectLst/>
              </a:rPr>
              <a:t>On-demand Delivery of IT resources with pay as you pricing.</a:t>
            </a:r>
          </a:p>
          <a:p>
            <a:pPr marL="285750" indent="-285750" rtl="0">
              <a:buFont typeface="Arial" panose="020B0604020202020204" pitchFamily="34" charset="0"/>
              <a:buChar char="•"/>
            </a:pPr>
            <a:r>
              <a:rPr lang="en-US" sz="1800" dirty="0">
                <a:effectLst/>
              </a:rPr>
              <a:t>AWS Data Centers are Distributed Worldwide</a:t>
            </a:r>
          </a:p>
          <a:p>
            <a:pPr marL="285750" indent="-285750" rtl="0">
              <a:buFont typeface="Arial" panose="020B0604020202020204" pitchFamily="34" charset="0"/>
              <a:buChar char="•"/>
            </a:pPr>
            <a:r>
              <a:rPr lang="en-US" sz="1800" dirty="0">
                <a:effectLst/>
              </a:rPr>
              <a:t>Shared and Dedicated Resources</a:t>
            </a:r>
          </a:p>
          <a:p>
            <a:pPr marL="285750" indent="-285750" rtl="0">
              <a:buFont typeface="Arial" panose="020B0604020202020204" pitchFamily="34" charset="0"/>
              <a:buChar char="•"/>
            </a:pPr>
            <a:r>
              <a:rPr lang="en-US" sz="1800" dirty="0">
                <a:effectLst/>
              </a:rPr>
              <a:t>Benefits of AWS Cloud:</a:t>
            </a:r>
          </a:p>
          <a:p>
            <a:pPr marL="742950" lvl="1" indent="-285750">
              <a:buFont typeface="Arial" panose="020B0604020202020204" pitchFamily="34" charset="0"/>
              <a:buChar char="•"/>
            </a:pPr>
            <a:r>
              <a:rPr lang="en-US" sz="1800" dirty="0">
                <a:effectLst/>
              </a:rPr>
              <a:t>Usage of resources are shared amount several account holders which are isolated from </a:t>
            </a:r>
            <a:r>
              <a:rPr lang="en-US" sz="1800" dirty="0" err="1">
                <a:effectLst/>
              </a:rPr>
              <a:t>eachother</a:t>
            </a:r>
            <a:r>
              <a:rPr lang="en-US" sz="1800" dirty="0">
                <a:effectLst/>
              </a:rPr>
              <a:t>.</a:t>
            </a:r>
          </a:p>
          <a:p>
            <a:pPr marL="742950" lvl="1" indent="-285750">
              <a:buFont typeface="Arial" panose="020B0604020202020204" pitchFamily="34" charset="0"/>
              <a:buChar char="•"/>
            </a:pPr>
            <a:r>
              <a:rPr lang="en-US" sz="1800" dirty="0">
                <a:effectLst/>
              </a:rPr>
              <a:t>The more you use the more you pay, the less you use the less you pay and if you dont use you no need to pay. You can pay per Hour, Minute and Second. Even few services in AWS can charge for Millisecond.</a:t>
            </a:r>
          </a:p>
          <a:p>
            <a:pPr marL="742950" lvl="1" indent="-285750">
              <a:buFont typeface="Arial" panose="020B0604020202020204" pitchFamily="34" charset="0"/>
              <a:buChar char="•"/>
            </a:pPr>
            <a:r>
              <a:rPr lang="en-US" sz="1800" dirty="0">
                <a:effectLst/>
              </a:rPr>
              <a:t>Organized into product categories (Ex. Compute , Storage , Database , IOT etc.. )</a:t>
            </a:r>
          </a:p>
          <a:p>
            <a:pPr marL="742950" lvl="1" indent="-285750">
              <a:buFont typeface="Arial" panose="020B0604020202020204" pitchFamily="34" charset="0"/>
              <a:buChar char="•"/>
            </a:pPr>
            <a:r>
              <a:rPr lang="en-US" sz="1800" dirty="0">
                <a:effectLst/>
              </a:rPr>
              <a:t>No up front cost</a:t>
            </a:r>
          </a:p>
          <a:p>
            <a:pPr marL="742950" lvl="1" indent="-285750">
              <a:buFont typeface="Arial" panose="020B0604020202020204" pitchFamily="34" charset="0"/>
              <a:buChar char="•"/>
            </a:pPr>
            <a:r>
              <a:rPr lang="en-US" sz="1800" dirty="0">
                <a:effectLst/>
              </a:rPr>
              <a:t>Reduced maintenance and Admin Costs</a:t>
            </a:r>
          </a:p>
          <a:p>
            <a:pPr marL="1200150" lvl="2" indent="-285750">
              <a:buFont typeface="Arial" panose="020B0604020202020204" pitchFamily="34" charset="0"/>
              <a:buChar char="•"/>
            </a:pPr>
            <a:r>
              <a:rPr lang="en-US" dirty="0">
                <a:effectLst/>
              </a:rPr>
              <a:t>On-Premise VS cloud</a:t>
            </a:r>
          </a:p>
          <a:p>
            <a:pPr marL="1657350" lvl="3" indent="-285750">
              <a:buFont typeface="Arial" panose="020B0604020202020204" pitchFamily="34" charset="0"/>
              <a:buChar char="•"/>
            </a:pPr>
            <a:r>
              <a:rPr lang="en-US" sz="1800" dirty="0">
                <a:effectLst/>
              </a:rPr>
              <a:t>Benefits of Setting up Ecommerce website on AWS compared to On-Premises</a:t>
            </a:r>
          </a:p>
          <a:p>
            <a:br>
              <a:rPr lang="en-US" sz="1800" b="0" i="0" dirty="0">
                <a:solidFill>
                  <a:srgbClr val="000000"/>
                </a:solidFill>
                <a:effectLst/>
              </a:rPr>
            </a:br>
            <a:endParaRPr lang="en-IN" sz="1800" dirty="0"/>
          </a:p>
        </p:txBody>
      </p:sp>
    </p:spTree>
    <p:extLst>
      <p:ext uri="{BB962C8B-B14F-4D97-AF65-F5344CB8AC3E}">
        <p14:creationId xmlns:p14="http://schemas.microsoft.com/office/powerpoint/2010/main" val="394204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pPr eaLnBrk="1" hangingPunct="1"/>
            <a:r>
              <a:rPr lang="en-US" altLang="en-US" dirty="0"/>
              <a:t>AWS Global Infrastructure</a:t>
            </a:r>
          </a:p>
        </p:txBody>
      </p:sp>
      <p:sp>
        <p:nvSpPr>
          <p:cNvPr id="43012" name="Footer Placeholder 1">
            <a:extLst>
              <a:ext uri="{FF2B5EF4-FFF2-40B4-BE49-F238E27FC236}">
                <a16:creationId xmlns:a16="http://schemas.microsoft.com/office/drawing/2014/main" id="{A68F1C25-EA41-EC4F-84AD-09B8DF3933C3}"/>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rgbClr val="161E2D"/>
                </a:solidFill>
                <a:latin typeface="Arial" panose="020B0604020202020204" pitchFamily="34" charset="0"/>
              </a:rPr>
              <a:t>© 2022, Accrete.ai. All rights reserved.</a:t>
            </a:r>
          </a:p>
        </p:txBody>
      </p:sp>
      <p:sp>
        <p:nvSpPr>
          <p:cNvPr id="43013" name="Slide Number Placeholder 2">
            <a:extLst>
              <a:ext uri="{FF2B5EF4-FFF2-40B4-BE49-F238E27FC236}">
                <a16:creationId xmlns:a16="http://schemas.microsoft.com/office/drawing/2014/main" id="{7E91748C-D0BB-854C-8E3D-1A2E3250CE85}"/>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BF3FD34-59D1-3C49-9920-9C6DE7F79EDB}" type="slidenum">
              <a:rPr lang="en-US" altLang="en-US" smtClean="0">
                <a:solidFill>
                  <a:srgbClr val="161E2D"/>
                </a:solidFill>
                <a:latin typeface="Arial" panose="020B0604020202020204" pitchFamily="34" charset="0"/>
              </a:rPr>
              <a:pPr fontAlgn="base">
                <a:spcBef>
                  <a:spcPct val="0"/>
                </a:spcBef>
                <a:spcAft>
                  <a:spcPct val="0"/>
                </a:spcAft>
              </a:pPr>
              <a:t>9</a:t>
            </a:fld>
            <a:endParaRPr lang="en-US" altLang="en-US" dirty="0">
              <a:solidFill>
                <a:srgbClr val="161E2D"/>
              </a:solidFill>
              <a:latin typeface="Arial" panose="020B0604020202020204" pitchFamily="34" charset="0"/>
            </a:endParaRPr>
          </a:p>
        </p:txBody>
      </p:sp>
      <p:sp>
        <p:nvSpPr>
          <p:cNvPr id="2" name="Content Placeholder 1">
            <a:extLst>
              <a:ext uri="{FF2B5EF4-FFF2-40B4-BE49-F238E27FC236}">
                <a16:creationId xmlns:a16="http://schemas.microsoft.com/office/drawing/2014/main" id="{9DA67C15-5618-30E5-36AC-B6EFF0BD12D4}"/>
              </a:ext>
            </a:extLst>
          </p:cNvPr>
          <p:cNvSpPr>
            <a:spLocks noGrp="1"/>
          </p:cNvSpPr>
          <p:nvPr>
            <p:ph sz="half" idx="1"/>
          </p:nvPr>
        </p:nvSpPr>
        <p:spPr>
          <a:xfrm>
            <a:off x="240942" y="1175657"/>
            <a:ext cx="11539726" cy="4727016"/>
          </a:xfrm>
        </p:spPr>
        <p:txBody>
          <a:bodyPr/>
          <a:lstStyle/>
          <a:p>
            <a:pPr rtl="0"/>
            <a:r>
              <a:rPr lang="en-US" sz="1800" dirty="0"/>
              <a:t>AWS  now  spans  69  Availability  Zones  within  22  geographic  regions  around  the  world,  and  has announced plans for thirteen more Availability Zones and four more AWS Regions in Indonesia, Italy, South Africa, and Spain.</a:t>
            </a:r>
            <a:br>
              <a:rPr lang="en-US" sz="1800" dirty="0"/>
            </a:br>
            <a:endParaRPr lang="en-US" sz="1800" dirty="0"/>
          </a:p>
          <a:p>
            <a:pPr rtl="0"/>
            <a:endParaRPr lang="en-US" sz="1800" dirty="0"/>
          </a:p>
          <a:p>
            <a:pPr rtl="0"/>
            <a:endParaRPr lang="en-US" sz="1800" dirty="0"/>
          </a:p>
          <a:p>
            <a:pPr rtl="0"/>
            <a:endParaRPr lang="en-US" sz="1800" dirty="0"/>
          </a:p>
          <a:p>
            <a:pPr rtl="0"/>
            <a:endParaRPr lang="en-US" sz="1800" dirty="0"/>
          </a:p>
          <a:p>
            <a:pPr rtl="0"/>
            <a:endParaRPr lang="en-US" sz="1800" dirty="0"/>
          </a:p>
          <a:p>
            <a:pPr rtl="0"/>
            <a:endParaRPr lang="en-US" sz="1800" dirty="0"/>
          </a:p>
          <a:p>
            <a:pPr rtl="0"/>
            <a:endParaRPr lang="en-US" sz="1800" dirty="0"/>
          </a:p>
          <a:p>
            <a:pPr rtl="0"/>
            <a:br>
              <a:rPr lang="en-US" sz="1800" dirty="0"/>
            </a:br>
            <a:r>
              <a:rPr lang="en-US" sz="1800" dirty="0"/>
              <a:t>Visit this link for more Info: https://aws.amazon.com/about-aws/global-infrastructure/</a:t>
            </a:r>
          </a:p>
          <a:p>
            <a:pPr marL="285750" indent="-285750" rtl="0">
              <a:buFont typeface="Arial" panose="020B0604020202020204" pitchFamily="34" charset="0"/>
              <a:buChar char="•"/>
            </a:pPr>
            <a:endParaRPr lang="en-IN" sz="1800" dirty="0"/>
          </a:p>
        </p:txBody>
      </p:sp>
      <p:pic>
        <p:nvPicPr>
          <p:cNvPr id="6" name="Picture 5">
            <a:extLst>
              <a:ext uri="{FF2B5EF4-FFF2-40B4-BE49-F238E27FC236}">
                <a16:creationId xmlns:a16="http://schemas.microsoft.com/office/drawing/2014/main" id="{66187A62-8530-FAB5-8F85-29C1F50B7BBA}"/>
              </a:ext>
            </a:extLst>
          </p:cNvPr>
          <p:cNvPicPr>
            <a:picLocks noChangeAspect="1"/>
          </p:cNvPicPr>
          <p:nvPr/>
        </p:nvPicPr>
        <p:blipFill>
          <a:blip r:embed="rId2"/>
          <a:stretch>
            <a:fillRect/>
          </a:stretch>
        </p:blipFill>
        <p:spPr>
          <a:xfrm>
            <a:off x="3400425" y="2147887"/>
            <a:ext cx="5391150" cy="2562225"/>
          </a:xfrm>
          <a:prstGeom prst="rect">
            <a:avLst/>
          </a:prstGeom>
        </p:spPr>
      </p:pic>
    </p:spTree>
    <p:extLst>
      <p:ext uri="{BB962C8B-B14F-4D97-AF65-F5344CB8AC3E}">
        <p14:creationId xmlns:p14="http://schemas.microsoft.com/office/powerpoint/2010/main" val="13420517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Title-and-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59281</TotalTime>
  <Words>3595</Words>
  <Application>Microsoft Office PowerPoint</Application>
  <PresentationFormat>Widescreen</PresentationFormat>
  <Paragraphs>461</Paragraphs>
  <Slides>45</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45</vt:i4>
      </vt:variant>
    </vt:vector>
  </HeadingPairs>
  <TitlesOfParts>
    <vt:vector size="52" baseType="lpstr">
      <vt:lpstr>Amazon Ember</vt:lpstr>
      <vt:lpstr>Arial</vt:lpstr>
      <vt:lpstr>Calibri</vt:lpstr>
      <vt:lpstr>Helvetica Neue</vt:lpstr>
      <vt:lpstr>Indie Flower</vt:lpstr>
      <vt:lpstr>Title-and-Content</vt:lpstr>
      <vt:lpstr>Title-and-content_DB</vt:lpstr>
      <vt:lpstr>AWS Introduction</vt:lpstr>
      <vt:lpstr>About Accrete.ai</vt:lpstr>
      <vt:lpstr>Several Historical Trends</vt:lpstr>
      <vt:lpstr>Cloud* Allows for the Scale of Abstraction to Increase Over Time</vt:lpstr>
      <vt:lpstr>Terminology</vt:lpstr>
      <vt:lpstr>Introduction to AWS</vt:lpstr>
      <vt:lpstr>Introduction to AWS contd.</vt:lpstr>
      <vt:lpstr>Introduction to AWS contd.</vt:lpstr>
      <vt:lpstr>AWS Global Infrastructure</vt:lpstr>
      <vt:lpstr>What can you do on cloud?</vt:lpstr>
      <vt:lpstr>On-premise vs AWS</vt:lpstr>
      <vt:lpstr>Why Do DevOps Love AWS?</vt:lpstr>
      <vt:lpstr>Some Core Concepts</vt:lpstr>
      <vt:lpstr>Region</vt:lpstr>
      <vt:lpstr>Availability Zone (AZ)</vt:lpstr>
      <vt:lpstr>Example of Availability Zone (AZ)</vt:lpstr>
      <vt:lpstr>Virtual Private Cloud (VPC)</vt:lpstr>
      <vt:lpstr>Virtual Private Cloud (VPC) contd.</vt:lpstr>
      <vt:lpstr>Security Groups</vt:lpstr>
      <vt:lpstr>Amazon Elastic Compute Cloud (EC2)</vt:lpstr>
      <vt:lpstr>Amazon Elastic Compute Cloud (EC2) contd.</vt:lpstr>
      <vt:lpstr>Amazon Elastic Compute Cloud (EC2) contd.</vt:lpstr>
      <vt:lpstr>Cloud Computing Models</vt:lpstr>
      <vt:lpstr>Serverless Computing</vt:lpstr>
      <vt:lpstr>AWS Storage Portfolio</vt:lpstr>
      <vt:lpstr>The AWS storage portfolio</vt:lpstr>
      <vt:lpstr>Amazon Simple Storage Service (S3)</vt:lpstr>
      <vt:lpstr>Amazon Elastic Block Store (EBS)</vt:lpstr>
      <vt:lpstr>Amazon Elastic File System</vt:lpstr>
      <vt:lpstr>AWS Tier Scalable Web Application Architecture in 1 Zone</vt:lpstr>
      <vt:lpstr>AWS Database</vt:lpstr>
      <vt:lpstr>Amazon Relational Database Service (RDS)</vt:lpstr>
      <vt:lpstr>Amazon DynamoDB</vt:lpstr>
      <vt:lpstr>AWS Other Services</vt:lpstr>
      <vt:lpstr>Amazon CloudWatch</vt:lpstr>
      <vt:lpstr>DevOps help?</vt:lpstr>
      <vt:lpstr>Unexpected Costs?</vt:lpstr>
      <vt:lpstr>So What Does A Modern App Look Like?</vt:lpstr>
      <vt:lpstr>AWS Tier Example of an Application with SQS</vt:lpstr>
      <vt:lpstr>AWS Tier Example of McDonalds App</vt:lpstr>
      <vt:lpstr>AWS Serverless</vt:lpstr>
      <vt:lpstr>Is AI just coding &amp; scripts?</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Austin Noronha</cp:lastModifiedBy>
  <cp:revision>1809</cp:revision>
  <dcterms:created xsi:type="dcterms:W3CDTF">2020-03-23T21:46:17Z</dcterms:created>
  <dcterms:modified xsi:type="dcterms:W3CDTF">2022-07-08T05:15:53Z</dcterms:modified>
</cp:coreProperties>
</file>