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media/image3.jpeg" ContentType="image/jpeg"/>
  <Override PartName="/ppt/notesSlides/notesSlide5.xml" ContentType="application/vnd.openxmlformats-officedocument.presentationml.notesSlide+xml"/>
  <Override PartName="/ppt/media/image4.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5.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6.jpe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7.jpeg" ContentType="image/jpeg"/>
  <Override PartName="/ppt/notesSlides/notesSlide13.xml" ContentType="application/vnd.openxmlformats-officedocument.presentationml.notesSlide+xml"/>
  <Override PartName="/ppt/media/image8.jpeg" ContentType="image/jpeg"/>
  <Override PartName="/ppt/notesSlides/notesSlide14.xml" ContentType="application/vnd.openxmlformats-officedocument.presentationml.notesSlide+xml"/>
  <Override PartName="/ppt/media/image9.jpeg" ContentType="image/jpeg"/>
  <Override PartName="/ppt/notesSlides/notesSlide15.xml" ContentType="application/vnd.openxmlformats-officedocument.presentationml.notesSlide+xml"/>
  <Override PartName="/ppt/media/image10.jpeg" ContentType="image/jpeg"/>
  <Override PartName="/ppt/notesSlides/notesSlide16.xml" ContentType="application/vnd.openxmlformats-officedocument.presentationml.notesSlide+xml"/>
  <Override PartName="/ppt/media/image11.jpeg" ContentType="image/jpeg"/>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2.jpeg" ContentType="image/jpeg"/>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media/image13.jpeg" ContentType="image/jpeg"/>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media/image14.jpeg" ContentType="image/jpeg"/>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1.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2.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3.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4.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5.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sldImg"/>
          </p:nvPr>
        </p:nvSpPr>
        <p:spPr>
          <a:prstGeom prst="rect">
            <a:avLst/>
          </a:prstGeom>
        </p:spPr>
        <p:txBody>
          <a:bodyPr/>
          <a:lstStyle/>
          <a:p>
            <a:pPr lvl="0"/>
          </a:p>
        </p:txBody>
      </p:sp>
      <p:sp>
        <p:nvSpPr>
          <p:cNvPr id="35" name="Shape 35"/>
          <p:cNvSpPr/>
          <p:nvPr>
            <p:ph type="body" sz="quarter" idx="1"/>
          </p:nvPr>
        </p:nvSpPr>
        <p:spPr>
          <a:prstGeom prst="rect">
            <a:avLst/>
          </a:prstGeom>
        </p:spPr>
        <p:txBody>
          <a:bodyPr/>
          <a:lstStyle>
            <a:lvl1pPr>
              <a:defRPr sz="1500"/>
            </a:lvl1pPr>
          </a:lstStyle>
          <a:p>
            <a:pPr lvl="0">
              <a:defRPr sz="1800"/>
            </a:pPr>
            <a:r>
              <a:rPr sz="1500"/>
              <a:t>So apologies in advance to the Windows guys in the room.  This talk is going to be pretty Unix focused, but a lot of the concepts can really be carried over if you're using a custom shell through Cygwin, powershell, etc.  But for the most part, a vast majority of rails developers do their work on OSX and deploy their work on Linux.  So tonight I’m going to talk a little about the history of Unix and why it’s kinda fucked up, and introduce newcomers to some features they can use to make developing on a Unix system a more pleasant experience.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sldImg"/>
          </p:nvPr>
        </p:nvSpPr>
        <p:spPr>
          <a:prstGeom prst="rect">
            <a:avLst/>
          </a:prstGeom>
        </p:spPr>
        <p:txBody>
          <a:bodyPr/>
          <a:lstStyle/>
          <a:p>
            <a:pPr lvl="0"/>
          </a:p>
        </p:txBody>
      </p:sp>
      <p:sp>
        <p:nvSpPr>
          <p:cNvPr id="80" name="Shape 80"/>
          <p:cNvSpPr/>
          <p:nvPr>
            <p:ph type="body" sz="quarter" idx="1"/>
          </p:nvPr>
        </p:nvSpPr>
        <p:spPr>
          <a:prstGeom prst="rect">
            <a:avLst/>
          </a:prstGeom>
        </p:spPr>
        <p:txBody>
          <a:bodyPr/>
          <a:lstStyle>
            <a:lvl1pPr>
              <a:defRPr sz="1500"/>
            </a:lvl1pPr>
          </a:lstStyle>
          <a:p>
            <a:pPr lvl="0">
              <a:defRPr sz="1800"/>
            </a:pPr>
            <a:r>
              <a:rPr sz="1500"/>
              <a:t>So a bunch of stuff happened like New Coke, Crystal Pepsi, Ronald Reagan, and the cold war and stuff.  And the legacy of the Bourne shell lived on as it waxed and waned over the years and was reborn again and again.  And in fact, today the most popular shell in use (and the default shell on OSX), is called BASH.  Which stands for the Bourne Again SHell.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sldImg"/>
          </p:nvPr>
        </p:nvSpPr>
        <p:spPr>
          <a:prstGeom prst="rect">
            <a:avLst/>
          </a:prstGeom>
        </p:spPr>
        <p:txBody>
          <a:bodyPr/>
          <a:lstStyle/>
          <a:p>
            <a:pPr lvl="0"/>
          </a:p>
        </p:txBody>
      </p:sp>
      <p:sp>
        <p:nvSpPr>
          <p:cNvPr id="85" name="Shape 85"/>
          <p:cNvSpPr/>
          <p:nvPr>
            <p:ph type="body" sz="quarter" idx="1"/>
          </p:nvPr>
        </p:nvSpPr>
        <p:spPr>
          <a:prstGeom prst="rect">
            <a:avLst/>
          </a:prstGeom>
        </p:spPr>
        <p:txBody>
          <a:bodyPr/>
          <a:lstStyle>
            <a:lvl1pPr>
              <a:defRPr sz="1500"/>
            </a:lvl1pPr>
          </a:lstStyle>
          <a:p>
            <a:pPr lvl="0">
              <a:defRPr sz="1800"/>
            </a:pPr>
            <a:r>
              <a:rPr sz="1500"/>
              <a:t>So a bunch of stuff happened like New Coke, Crystal Pepsi, Ronald Reagan, and the cold war and stuff.  And the legacy of the Bourne shell lived on as it waxed and waned over the years and was reborn again and again.  And in fact, today the most popular shell in use (and the default shell on OSX), is called BASH.  Which stands for the Bourne Again SHell.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sldImg"/>
          </p:nvPr>
        </p:nvSpPr>
        <p:spPr>
          <a:prstGeom prst="rect">
            <a:avLst/>
          </a:prstGeom>
        </p:spPr>
        <p:txBody>
          <a:bodyPr/>
          <a:lstStyle/>
          <a:p>
            <a:pPr lvl="0"/>
          </a:p>
        </p:txBody>
      </p:sp>
      <p:sp>
        <p:nvSpPr>
          <p:cNvPr id="90" name="Shape 90"/>
          <p:cNvSpPr/>
          <p:nvPr>
            <p:ph type="body" sz="quarter" idx="1"/>
          </p:nvPr>
        </p:nvSpPr>
        <p:spPr>
          <a:prstGeom prst="rect">
            <a:avLst/>
          </a:prstGeom>
        </p:spPr>
        <p:txBody>
          <a:bodyPr/>
          <a:lstStyle>
            <a:lvl1pPr>
              <a:defRPr sz="1500"/>
            </a:lvl1pPr>
          </a:lstStyle>
          <a:p>
            <a:pPr lvl="0">
              <a:defRPr sz="1800"/>
            </a:pPr>
            <a:r>
              <a:rPr sz="1500"/>
              <a:t>So a bunch of stuff happened like New Coke, Crystal Pepsi, Ronald Reagan, and the cold war and stuff.  And the legacy of the Bourne shell lived on as it waxed and waned over the years and was reborn again and again.  And in fact, today the most popular shell in use (and the default shell on OSX), is called BASH.  Which stands for the Bourne Again SHell.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lvl="0"/>
          </a:p>
        </p:txBody>
      </p:sp>
      <p:sp>
        <p:nvSpPr>
          <p:cNvPr id="95" name="Shape 95"/>
          <p:cNvSpPr/>
          <p:nvPr>
            <p:ph type="body" sz="quarter" idx="1"/>
          </p:nvPr>
        </p:nvSpPr>
        <p:spPr>
          <a:prstGeom prst="rect">
            <a:avLst/>
          </a:prstGeom>
        </p:spPr>
        <p:txBody>
          <a:bodyPr/>
          <a:lstStyle>
            <a:lvl1pPr>
              <a:defRPr sz="1500"/>
            </a:lvl1pPr>
          </a:lstStyle>
          <a:p>
            <a:pPr lvl="0">
              <a:defRPr sz="1800"/>
            </a:pPr>
            <a:r>
              <a:rPr sz="1500"/>
              <a:t>So a bunch of stuff happened like New Coke, Crystal Pepsi, Ronald Reagan, and the cold war and stuff.  And the legacy of the Bourne shell lived on as it waxed and waned over the years and was reborn again and again.  And in fact, today the most popular shell in use (and the default shell on OSX), is called BASH.  Which stands for the Bourne Again SHell.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sldImg"/>
          </p:nvPr>
        </p:nvSpPr>
        <p:spPr>
          <a:prstGeom prst="rect">
            <a:avLst/>
          </a:prstGeom>
        </p:spPr>
        <p:txBody>
          <a:bodyPr/>
          <a:lstStyle/>
          <a:p>
            <a:pPr lvl="0"/>
          </a:p>
        </p:txBody>
      </p:sp>
      <p:sp>
        <p:nvSpPr>
          <p:cNvPr id="100" name="Shape 100"/>
          <p:cNvSpPr/>
          <p:nvPr>
            <p:ph type="body" sz="quarter" idx="1"/>
          </p:nvPr>
        </p:nvSpPr>
        <p:spPr>
          <a:prstGeom prst="rect">
            <a:avLst/>
          </a:prstGeom>
        </p:spPr>
        <p:txBody>
          <a:bodyPr/>
          <a:lstStyle>
            <a:lvl1pPr>
              <a:defRPr sz="1500"/>
            </a:lvl1pPr>
          </a:lstStyle>
          <a:p>
            <a:pPr lvl="0">
              <a:defRPr sz="1800"/>
            </a:pPr>
            <a:r>
              <a:rPr sz="1500"/>
              <a:t>So a bunch of stuff happened like New Coke, Crystal Pepsi, Ronald Reagan, and the cold war and stuff.  And the legacy of the Bourne shell lived on as it waxed and waned over the years and was reborn again and again.  And in fact, today the most popular shell in use (and the default shell on OSX), is called BASH.  Which stands for the Bourne Again SHell.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sldImg"/>
          </p:nvPr>
        </p:nvSpPr>
        <p:spPr>
          <a:prstGeom prst="rect">
            <a:avLst/>
          </a:prstGeom>
        </p:spPr>
        <p:txBody>
          <a:bodyPr/>
          <a:lstStyle/>
          <a:p>
            <a:pPr lvl="0"/>
          </a:p>
        </p:txBody>
      </p:sp>
      <p:sp>
        <p:nvSpPr>
          <p:cNvPr id="105" name="Shape 105"/>
          <p:cNvSpPr/>
          <p:nvPr>
            <p:ph type="body" sz="quarter" idx="1"/>
          </p:nvPr>
        </p:nvSpPr>
        <p:spPr>
          <a:prstGeom prst="rect">
            <a:avLst/>
          </a:prstGeom>
        </p:spPr>
        <p:txBody>
          <a:bodyPr/>
          <a:lstStyle>
            <a:lvl1pPr>
              <a:defRPr sz="1500"/>
            </a:lvl1pPr>
          </a:lstStyle>
          <a:p>
            <a:pPr lvl="0">
              <a:defRPr sz="1800"/>
            </a:pPr>
            <a:r>
              <a:rPr sz="1500"/>
              <a:t>So a bunch of stuff happened like New Coke, Crystal Pepsi, Ronald Reagan, and the cold war and stuff.  And the legacy of the Bourne shell lived on as it waxed and waned over the years and was reborn again and again.  And in fact, today the most popular shell in use (and the default shell on OSX), is called BASH.  Which stands for the Bourne Again SHell.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sldImg"/>
          </p:nvPr>
        </p:nvSpPr>
        <p:spPr>
          <a:prstGeom prst="rect">
            <a:avLst/>
          </a:prstGeom>
        </p:spPr>
        <p:txBody>
          <a:bodyPr/>
          <a:lstStyle/>
          <a:p>
            <a:pPr lvl="0"/>
          </a:p>
        </p:txBody>
      </p:sp>
      <p:sp>
        <p:nvSpPr>
          <p:cNvPr id="110" name="Shape 110"/>
          <p:cNvSpPr/>
          <p:nvPr>
            <p:ph type="body" sz="quarter" idx="1"/>
          </p:nvPr>
        </p:nvSpPr>
        <p:spPr>
          <a:prstGeom prst="rect">
            <a:avLst/>
          </a:prstGeom>
        </p:spPr>
        <p:txBody>
          <a:bodyPr/>
          <a:lstStyle>
            <a:lvl1pPr>
              <a:defRPr sz="1500"/>
            </a:lvl1pPr>
          </a:lstStyle>
          <a:p>
            <a:pPr lvl="0">
              <a:defRPr sz="1800"/>
            </a:pPr>
            <a:r>
              <a:rPr sz="1500"/>
              <a:t>So a bunch of stuff happened like New Coke, Crystal Pepsi, Ronald Reagan, and the cold war and stuff.  And the legacy of the Bourne shell lived on as it waxed and waned over the years and was reborn again and again.  And in fact, today the most popular shell in use (and the default shell on OSX), is called BASH.  Which stands for the Bourne Again SHell.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lvl="0"/>
          </a:p>
        </p:txBody>
      </p:sp>
      <p:sp>
        <p:nvSpPr>
          <p:cNvPr id="114" name="Shape 114"/>
          <p:cNvSpPr/>
          <p:nvPr>
            <p:ph type="body" sz="quarter" idx="1"/>
          </p:nvPr>
        </p:nvSpPr>
        <p:spPr>
          <a:prstGeom prst="rect">
            <a:avLst/>
          </a:prstGeom>
        </p:spPr>
        <p:txBody>
          <a:bodyPr/>
          <a:lstStyle>
            <a:lvl1pPr>
              <a:defRPr sz="1500"/>
            </a:lvl1pPr>
          </a:lstStyle>
          <a:p>
            <a:pPr lvl="0">
              <a:defRPr sz="1800"/>
            </a:pPr>
            <a:r>
              <a:rPr sz="1500"/>
              <a:t>So lets start with input and output, without which we really wouldn't be able to do much of anything with our computers except generate heat and waste electricity.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lvl="0"/>
          </a:p>
        </p:txBody>
      </p:sp>
      <p:sp>
        <p:nvSpPr>
          <p:cNvPr id="118" name="Shape 118"/>
          <p:cNvSpPr/>
          <p:nvPr>
            <p:ph type="body" sz="quarter" idx="1"/>
          </p:nvPr>
        </p:nvSpPr>
        <p:spPr>
          <a:prstGeom prst="rect">
            <a:avLst/>
          </a:prstGeom>
        </p:spPr>
        <p:txBody>
          <a:bodyPr/>
          <a:lstStyle>
            <a:lvl1pPr>
              <a:defRPr sz="1500"/>
            </a:lvl1pPr>
          </a:lstStyle>
          <a:p>
            <a:pPr lvl="0">
              <a:defRPr sz="1800"/>
            </a:pPr>
            <a:r>
              <a:rPr sz="1500"/>
              <a:t>So one of the core philosophies of  Unix operating systems is everything can be thought of as a file.  Your video card? that's a file.  Hard drive? File.  Network card? File.  This is kind of an oversimplification, but essentially a lot of tasks reduce to simply moving data from one "file" to another.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lvl="0"/>
          </a:p>
        </p:txBody>
      </p:sp>
      <p:sp>
        <p:nvSpPr>
          <p:cNvPr id="122" name="Shape 122"/>
          <p:cNvSpPr/>
          <p:nvPr>
            <p:ph type="body" sz="quarter" idx="1"/>
          </p:nvPr>
        </p:nvSpPr>
        <p:spPr>
          <a:prstGeom prst="rect">
            <a:avLst/>
          </a:prstGeom>
        </p:spPr>
        <p:txBody>
          <a:bodyPr/>
          <a:lstStyle/>
          <a:p>
            <a:pPr lvl="0">
              <a:defRPr sz="1800"/>
            </a:pPr>
            <a:r>
              <a:rPr sz="2400"/>
              <a:t>For example, you can play sound files by simply dumping them into the soundcard file.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sldImg"/>
          </p:nvPr>
        </p:nvSpPr>
        <p:spPr>
          <a:prstGeom prst="rect">
            <a:avLst/>
          </a:prstGeom>
        </p:spPr>
        <p:txBody>
          <a:bodyPr/>
          <a:lstStyle/>
          <a:p>
            <a:pPr lvl="0"/>
          </a:p>
        </p:txBody>
      </p:sp>
      <p:sp>
        <p:nvSpPr>
          <p:cNvPr id="40" name="Shape 40"/>
          <p:cNvSpPr/>
          <p:nvPr>
            <p:ph type="body" sz="quarter" idx="1"/>
          </p:nvPr>
        </p:nvSpPr>
        <p:spPr>
          <a:prstGeom prst="rect">
            <a:avLst/>
          </a:prstGeom>
        </p:spPr>
        <p:txBody>
          <a:bodyPr/>
          <a:lstStyle>
            <a:lvl1pPr>
              <a:defRPr sz="1500"/>
            </a:lvl1pPr>
          </a:lstStyle>
          <a:p>
            <a:pPr lvl="0">
              <a:defRPr sz="1800"/>
            </a:pPr>
            <a:r>
              <a:rPr sz="1500"/>
              <a:t>So that command prompt you look at every day has a very long history behind it, and that history is tied with the development of the c programming language and the Unix operating system itself.  Linux and Mac OSX are actually flavors of Unix (though I’m sure some hardcore people would argue with me about both).  A lot of the conventions we take for granted today come from decisions that were made in the late sixties and early seventies.  And for better or for worse, we're kind of stuck with many of them.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lvl="0"/>
          </a:p>
        </p:txBody>
      </p:sp>
      <p:sp>
        <p:nvSpPr>
          <p:cNvPr id="126" name="Shape 126"/>
          <p:cNvSpPr/>
          <p:nvPr>
            <p:ph type="body" sz="quarter" idx="1"/>
          </p:nvPr>
        </p:nvSpPr>
        <p:spPr>
          <a:prstGeom prst="rect">
            <a:avLst/>
          </a:prstGeom>
        </p:spPr>
        <p:txBody>
          <a:bodyPr/>
          <a:lstStyle/>
          <a:p>
            <a:pPr lvl="0">
              <a:defRPr sz="1800"/>
            </a:pPr>
            <a:r>
              <a:rPr sz="2400"/>
              <a:t>The real magic I want to show you from that example is the little "&gt;" symbol.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lvl="0"/>
          </a:p>
        </p:txBody>
      </p:sp>
      <p:sp>
        <p:nvSpPr>
          <p:cNvPr id="131" name="Shape 131"/>
          <p:cNvSpPr/>
          <p:nvPr>
            <p:ph type="body" sz="quarter" idx="1"/>
          </p:nvPr>
        </p:nvSpPr>
        <p:spPr>
          <a:prstGeom prst="rect">
            <a:avLst/>
          </a:prstGeom>
        </p:spPr>
        <p:txBody>
          <a:bodyPr/>
          <a:lstStyle/>
          <a:p>
            <a:pPr lvl="0">
              <a:defRPr sz="1800"/>
            </a:pPr>
            <a:r>
              <a:rPr sz="2400"/>
              <a:t> This moving data from one file to another is called, in nerdy terms, "I/O Redirection".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lvl="0"/>
          </a:p>
        </p:txBody>
      </p:sp>
      <p:sp>
        <p:nvSpPr>
          <p:cNvPr id="136" name="Shape 136"/>
          <p:cNvSpPr/>
          <p:nvPr>
            <p:ph type="body" sz="quarter" idx="1"/>
          </p:nvPr>
        </p:nvSpPr>
        <p:spPr>
          <a:prstGeom prst="rect">
            <a:avLst/>
          </a:prstGeom>
        </p:spPr>
        <p:txBody>
          <a:bodyPr/>
          <a:lstStyle/>
          <a:p>
            <a:pPr lvl="0">
              <a:defRPr sz="1800"/>
            </a:pPr>
            <a:r>
              <a:rPr sz="2400"/>
              <a:t>“&gt;” tells the shell to redirect the output of one command to a file.  In this case, the sound card.  In fact, if you just type "cat dont-stop-belivin.wav" without that little &gt; symbol, you're going to get a bunch of garbage on your screen.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lvl="0"/>
          </a:p>
        </p:txBody>
      </p:sp>
      <p:sp>
        <p:nvSpPr>
          <p:cNvPr id="141" name="Shape 141"/>
          <p:cNvSpPr/>
          <p:nvPr>
            <p:ph type="body" sz="quarter" idx="1"/>
          </p:nvPr>
        </p:nvSpPr>
        <p:spPr>
          <a:prstGeom prst="rect">
            <a:avLst/>
          </a:prstGeom>
        </p:spPr>
        <p:txBody>
          <a:bodyPr/>
          <a:lstStyle/>
          <a:p>
            <a:pPr lvl="0">
              <a:defRPr sz="1800"/>
            </a:pPr>
            <a:r>
              <a:rPr sz="2400"/>
              <a:t>So, what can you do with this and rails?  Well, I'll start using some examples.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lvl="0"/>
          </a:p>
        </p:txBody>
      </p:sp>
      <p:sp>
        <p:nvSpPr>
          <p:cNvPr id="146" name="Shape 146"/>
          <p:cNvSpPr/>
          <p:nvPr>
            <p:ph type="body" sz="quarter" idx="1"/>
          </p:nvPr>
        </p:nvSpPr>
        <p:spPr>
          <a:prstGeom prst="rect">
            <a:avLst/>
          </a:prstGeom>
        </p:spPr>
        <p:txBody>
          <a:bodyPr/>
          <a:lstStyle/>
          <a:p>
            <a:pPr lvl="0">
              <a:defRPr sz="1800"/>
            </a:pPr>
            <a:r>
              <a:rPr sz="2400"/>
              <a:t>Familiar with rails runner?  Let's say you have a script where you would like to print all the user login names on your system.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lvl="0"/>
          </a:p>
        </p:txBody>
      </p:sp>
      <p:sp>
        <p:nvSpPr>
          <p:cNvPr id="151" name="Shape 151"/>
          <p:cNvSpPr/>
          <p:nvPr>
            <p:ph type="body" sz="quarter" idx="1"/>
          </p:nvPr>
        </p:nvSpPr>
        <p:spPr>
          <a:prstGeom prst="rect">
            <a:avLst/>
          </a:prstGeom>
        </p:spPr>
        <p:txBody>
          <a:bodyPr/>
          <a:lstStyle/>
          <a:p>
            <a:pPr lvl="0">
              <a:defRPr sz="1800"/>
            </a:pPr>
            <a:r>
              <a:rPr sz="2400"/>
              <a:t>Let's say you want to output that to a file?  Simply redirect the output with &gt;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lvl="0"/>
          </a:p>
        </p:txBody>
      </p:sp>
      <p:sp>
        <p:nvSpPr>
          <p:cNvPr id="156" name="Shape 156"/>
          <p:cNvSpPr/>
          <p:nvPr>
            <p:ph type="body" sz="quarter" idx="1"/>
          </p:nvPr>
        </p:nvSpPr>
        <p:spPr>
          <a:prstGeom prst="rect">
            <a:avLst/>
          </a:prstGeom>
        </p:spPr>
        <p:txBody>
          <a:bodyPr/>
          <a:lstStyle/>
          <a:p>
            <a:pPr lvl="0">
              <a:defRPr sz="1800"/>
            </a:pPr>
            <a:r>
              <a:rPr sz="2400"/>
              <a:t>If you'd like to append instead of overwriting the file, simply use &gt;&gt; in place of &gt;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lvl="0"/>
          </a:p>
        </p:txBody>
      </p:sp>
      <p:sp>
        <p:nvSpPr>
          <p:cNvPr id="161" name="Shape 161"/>
          <p:cNvSpPr/>
          <p:nvPr>
            <p:ph type="body" sz="quarter" idx="1"/>
          </p:nvPr>
        </p:nvSpPr>
        <p:spPr>
          <a:prstGeom prst="rect">
            <a:avLst/>
          </a:prstGeom>
        </p:spPr>
        <p:txBody>
          <a:bodyPr/>
          <a:lstStyle/>
          <a:p>
            <a:pPr lvl="0">
              <a:defRPr sz="1800"/>
            </a:pPr>
            <a:r>
              <a:rPr sz="2400"/>
              <a:t>Similarly, we have a symbol “&lt;" This one means "accept input from a file."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lvl="0"/>
          </a:p>
        </p:txBody>
      </p:sp>
      <p:sp>
        <p:nvSpPr>
          <p:cNvPr id="166" name="Shape 166"/>
          <p:cNvSpPr/>
          <p:nvPr>
            <p:ph type="body" sz="quarter" idx="1"/>
          </p:nvPr>
        </p:nvSpPr>
        <p:spPr>
          <a:prstGeom prst="rect">
            <a:avLst/>
          </a:prstGeom>
        </p:spPr>
        <p:txBody>
          <a:bodyPr/>
          <a:lstStyle/>
          <a:p>
            <a:pPr lvl="0">
              <a:defRPr sz="1800"/>
            </a:pPr>
            <a:r>
              <a:rPr sz="2400"/>
              <a:t>For example, you could do this to automate loading a mysql structure.sql file without loading the rails environment.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lvl="0"/>
          </a:p>
        </p:txBody>
      </p:sp>
      <p:sp>
        <p:nvSpPr>
          <p:cNvPr id="171" name="Shape 171"/>
          <p:cNvSpPr/>
          <p:nvPr>
            <p:ph type="body" sz="quarter" idx="1"/>
          </p:nvPr>
        </p:nvSpPr>
        <p:spPr>
          <a:prstGeom prst="rect">
            <a:avLst/>
          </a:prstGeom>
        </p:spPr>
        <p:txBody>
          <a:bodyPr/>
          <a:lstStyle/>
          <a:p>
            <a:pPr lvl="0">
              <a:defRPr sz="1800"/>
            </a:pPr>
            <a:r>
              <a:rPr sz="2400"/>
              <a:t>The coolest I/O redirection symbol is the pipe.</a:t>
            </a:r>
            <a:endParaRPr sz="2400"/>
          </a:p>
          <a:p>
            <a:pPr lvl="0">
              <a:defRPr sz="1800"/>
            </a:pPr>
            <a:r>
              <a:rPr sz="2400"/>
              <a:t>You can use this to connect the output of one program to the input of another.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sldImg"/>
          </p:nvPr>
        </p:nvSpPr>
        <p:spPr>
          <a:prstGeom prst="rect">
            <a:avLst/>
          </a:prstGeom>
        </p:spPr>
        <p:txBody>
          <a:bodyPr/>
          <a:lstStyle/>
          <a:p>
            <a:pPr lvl="0"/>
          </a:p>
        </p:txBody>
      </p:sp>
      <p:sp>
        <p:nvSpPr>
          <p:cNvPr id="45" name="Shape 45"/>
          <p:cNvSpPr/>
          <p:nvPr>
            <p:ph type="body" sz="quarter" idx="1"/>
          </p:nvPr>
        </p:nvSpPr>
        <p:spPr>
          <a:prstGeom prst="rect">
            <a:avLst/>
          </a:prstGeom>
        </p:spPr>
        <p:txBody>
          <a:bodyPr/>
          <a:lstStyle>
            <a:lvl1pPr>
              <a:defRPr sz="1500"/>
            </a:lvl1pPr>
          </a:lstStyle>
          <a:p>
            <a:pPr lvl="0">
              <a:defRPr sz="1800"/>
            </a:pPr>
            <a:r>
              <a:rPr sz="1500"/>
              <a:t>Unix was originally developed by a really sharp guy named Ken Thompson in 1969.  He worked Bell Labs, a division of the evil empire we all know and love called AT&amp;T.  It was developed in Assembler, but a short time later one of Thompson's colleagues, Dennis Ritchie, implemented the C programming language.  Subsequently most of the Unix development occurred in C, and the language and the OS evolved around each other.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lvl="0"/>
          </a:p>
        </p:txBody>
      </p:sp>
      <p:sp>
        <p:nvSpPr>
          <p:cNvPr id="176" name="Shape 176"/>
          <p:cNvSpPr/>
          <p:nvPr>
            <p:ph type="body" sz="quarter" idx="1"/>
          </p:nvPr>
        </p:nvSpPr>
        <p:spPr>
          <a:prstGeom prst="rect">
            <a:avLst/>
          </a:prstGeom>
        </p:spPr>
        <p:txBody>
          <a:bodyPr/>
          <a:lstStyle/>
          <a:p>
            <a:pPr lvl="0">
              <a:defRPr sz="1800"/>
            </a:pPr>
            <a:r>
              <a:rPr sz="2400"/>
              <a:t>  For example, we can pipe the output of the script above through the unix command 'sort' to get a sorted list of user logins. The output of rails r is connected to the input of sort.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lvl="0"/>
          </a:p>
        </p:txBody>
      </p:sp>
      <p:sp>
        <p:nvSpPr>
          <p:cNvPr id="181" name="Shape 181"/>
          <p:cNvSpPr/>
          <p:nvPr>
            <p:ph type="body" sz="quarter" idx="1"/>
          </p:nvPr>
        </p:nvSpPr>
        <p:spPr>
          <a:prstGeom prst="rect">
            <a:avLst/>
          </a:prstGeom>
        </p:spPr>
        <p:txBody>
          <a:bodyPr/>
          <a:lstStyle/>
          <a:p>
            <a:pPr lvl="0">
              <a:defRPr sz="1800"/>
            </a:pPr>
            <a:r>
              <a:rPr sz="2400"/>
              <a:t>That's about all I'll say about I/O redirection, but you can check out a fantastic guide here.</a:t>
            </a:r>
            <a:endParaRPr sz="2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lvl="0"/>
          </a:p>
        </p:txBody>
      </p:sp>
      <p:sp>
        <p:nvSpPr>
          <p:cNvPr id="185" name="Shape 185"/>
          <p:cNvSpPr/>
          <p:nvPr>
            <p:ph type="body" sz="quarter" idx="1"/>
          </p:nvPr>
        </p:nvSpPr>
        <p:spPr>
          <a:prstGeom prst="rect">
            <a:avLst/>
          </a:prstGeom>
        </p:spPr>
        <p:txBody>
          <a:bodyPr/>
          <a:lstStyle>
            <a:lvl1pPr>
              <a:defRPr sz="1500"/>
            </a:lvl1pPr>
          </a:lstStyle>
          <a:p>
            <a:pPr lvl="0">
              <a:defRPr sz="1800"/>
            </a:pPr>
            <a:r>
              <a:rPr sz="1500"/>
              <a:t>So you're typing a really long, really terrible command your devops guy told you to type.  You're 4 lines into it and you see you made a typo in the second word.  What do you do?  Well, you can certainly hold down that arrow key for 40 seconds and wait until it's in the right place, or you could use some shortcuts to make your life BETTER</a:t>
            </a:r>
            <a:endParaRPr sz="15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lvl="0"/>
          </a:p>
        </p:txBody>
      </p:sp>
      <p:sp>
        <p:nvSpPr>
          <p:cNvPr id="191" name="Shape 191"/>
          <p:cNvSpPr/>
          <p:nvPr>
            <p:ph type="body" sz="quarter" idx="1"/>
          </p:nvPr>
        </p:nvSpPr>
        <p:spPr>
          <a:prstGeom prst="rect">
            <a:avLst/>
          </a:prstGeom>
        </p:spPr>
        <p:txBody>
          <a:bodyPr/>
          <a:lstStyle>
            <a:lvl1pPr>
              <a:defRPr sz="1500"/>
            </a:lvl1pPr>
          </a:lstStyle>
          <a:p>
            <a:pPr lvl="0">
              <a:defRPr sz="1800"/>
            </a:pPr>
            <a:r>
              <a:rPr sz="1500"/>
              <a:t>These are really all about muscle memory, so I'll list a few of them here and leave the rest for you to look up.  But getting these under your fingers will cut down on tons of typing and save you tons of time.  I especially love ctrl + x, ctrl +e. It’ll open up the current command line in your editor.  Pretty radsauce for working with huge commands with heredocs and such.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lvl="0"/>
          </a:p>
        </p:txBody>
      </p:sp>
      <p:sp>
        <p:nvSpPr>
          <p:cNvPr id="195" name="Shape 195"/>
          <p:cNvSpPr/>
          <p:nvPr>
            <p:ph type="body" sz="quarter" idx="1"/>
          </p:nvPr>
        </p:nvSpPr>
        <p:spPr>
          <a:prstGeom prst="rect">
            <a:avLst/>
          </a:prstGeom>
        </p:spPr>
        <p:txBody>
          <a:bodyPr/>
          <a:lstStyle/>
          <a:p>
            <a:pPr lvl="0">
              <a:defRPr sz="1800"/>
            </a:pPr>
            <a:r>
              <a:rPr sz="2400"/>
              <a:t>Navigation is also a lot easier using some of the shell’s builtins.  These are shortcuts that can help you get around your filesystem without having to type too much.</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lvl="0"/>
          </a:p>
        </p:txBody>
      </p:sp>
      <p:sp>
        <p:nvSpPr>
          <p:cNvPr id="200" name="Shape 200"/>
          <p:cNvSpPr/>
          <p:nvPr>
            <p:ph type="body" sz="quarter" idx="1"/>
          </p:nvPr>
        </p:nvSpPr>
        <p:spPr>
          <a:prstGeom prst="rect">
            <a:avLst/>
          </a:prstGeom>
        </p:spPr>
        <p:txBody>
          <a:bodyPr/>
          <a:lstStyle/>
          <a:p>
            <a:pPr lvl="0">
              <a:defRPr sz="1800"/>
            </a:pPr>
            <a:r>
              <a:rPr sz="2400"/>
              <a:t>Here are a few examples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lvl="0"/>
          </a:p>
        </p:txBody>
      </p:sp>
      <p:sp>
        <p:nvSpPr>
          <p:cNvPr id="204" name="Shape 204"/>
          <p:cNvSpPr/>
          <p:nvPr>
            <p:ph type="body" sz="quarter" idx="1"/>
          </p:nvPr>
        </p:nvSpPr>
        <p:spPr>
          <a:prstGeom prst="rect">
            <a:avLst/>
          </a:prstGeom>
        </p:spPr>
        <p:txBody>
          <a:bodyPr/>
          <a:lstStyle/>
          <a:p>
            <a:pPr lvl="0">
              <a:defRPr sz="1800"/>
            </a:pPr>
            <a:r>
              <a:rPr sz="2400"/>
              <a:t>For getting around in Bash, the tab key really is your best friend.  Learning how to use it effectively will also save you a ton of typing.</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lvl="0"/>
          </a:p>
        </p:txBody>
      </p:sp>
      <p:sp>
        <p:nvSpPr>
          <p:cNvPr id="209" name="Shape 209"/>
          <p:cNvSpPr/>
          <p:nvPr>
            <p:ph type="body" sz="quarter" idx="1"/>
          </p:nvPr>
        </p:nvSpPr>
        <p:spPr>
          <a:prstGeom prst="rect">
            <a:avLst/>
          </a:prstGeom>
        </p:spPr>
        <p:txBody>
          <a:bodyPr/>
          <a:lstStyle/>
          <a:p>
            <a:pPr lvl="0">
              <a:defRPr sz="1800"/>
            </a:pPr>
            <a:r>
              <a:rPr sz="2400"/>
              <a:t>In Bash you can type part of a command and hit tab to have it automatically complete it for you.  This works on both command names, directories, files, etc.  In fact, if there is any ambiguity about the command you’re typing, you can hit tab twice and display a list of everything bash thinks it could be.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lvl="0"/>
          </a:p>
        </p:txBody>
      </p:sp>
      <p:sp>
        <p:nvSpPr>
          <p:cNvPr id="213" name="Shape 213"/>
          <p:cNvSpPr/>
          <p:nvPr>
            <p:ph type="body" sz="quarter" idx="1"/>
          </p:nvPr>
        </p:nvSpPr>
        <p:spPr>
          <a:prstGeom prst="rect">
            <a:avLst/>
          </a:prstGeom>
        </p:spPr>
        <p:txBody>
          <a:bodyPr/>
          <a:lstStyle>
            <a:lvl1pPr>
              <a:defRPr sz="1500"/>
            </a:lvl1pPr>
          </a:lstStyle>
          <a:p>
            <a:pPr lvl="0">
              <a:defRPr sz="1800"/>
            </a:pPr>
            <a:r>
              <a:rPr sz="1500"/>
              <a:t>So have you ever been in a situation where you just can't remember a command you entered weeks ago?  Just can't remember those arguments for the "git" command?  Well bash and its ilk have you covered.  There's a very extensive history management feature in bash that remembers every command you've typed, up to a certain configurable limit.</a:t>
            </a:r>
            <a:endParaRPr sz="15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lvl="0"/>
          </a:p>
        </p:txBody>
      </p:sp>
      <p:sp>
        <p:nvSpPr>
          <p:cNvPr id="218" name="Shape 218"/>
          <p:cNvSpPr/>
          <p:nvPr>
            <p:ph type="body" sz="quarter" idx="1"/>
          </p:nvPr>
        </p:nvSpPr>
        <p:spPr>
          <a:prstGeom prst="rect">
            <a:avLst/>
          </a:prstGeom>
        </p:spPr>
        <p:txBody>
          <a:bodyPr/>
          <a:lstStyle/>
          <a:p>
            <a:pPr lvl="0">
              <a:defRPr sz="1800"/>
            </a:pPr>
            <a:r>
              <a:rPr sz="2400"/>
              <a:t>So how do you tap into this stored history?  Well one of the easiest ways is to simply type the command “history” ^^</a:t>
            </a:r>
            <a:endParaRPr sz="2400"/>
          </a:p>
          <a:p>
            <a:pPr lvl="0">
              <a:defRPr sz="1800"/>
            </a:pPr>
            <a:r>
              <a:rPr sz="2400"/>
              <a:t>If you want to execute one of the commands in the list, simply type !&lt;number of the command&gt; ^^</a:t>
            </a:r>
            <a:endParaRPr sz="2400"/>
          </a:p>
          <a:p>
            <a:pPr lvl="0">
              <a:defRPr sz="1800"/>
            </a:pPr>
            <a:endParaRPr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sldImg"/>
          </p:nvPr>
        </p:nvSpPr>
        <p:spPr>
          <a:prstGeom prst="rect">
            <a:avLst/>
          </a:prstGeom>
        </p:spPr>
        <p:txBody>
          <a:bodyPr/>
          <a:lstStyle/>
          <a:p>
            <a:pPr lvl="0"/>
          </a:p>
        </p:txBody>
      </p:sp>
      <p:sp>
        <p:nvSpPr>
          <p:cNvPr id="50" name="Shape 50"/>
          <p:cNvSpPr/>
          <p:nvPr>
            <p:ph type="body" sz="quarter" idx="1"/>
          </p:nvPr>
        </p:nvSpPr>
        <p:spPr>
          <a:prstGeom prst="rect">
            <a:avLst/>
          </a:prstGeom>
        </p:spPr>
        <p:txBody>
          <a:bodyPr/>
          <a:lstStyle>
            <a:lvl1pPr>
              <a:defRPr sz="1500"/>
            </a:lvl1pPr>
          </a:lstStyle>
          <a:p>
            <a:pPr lvl="0">
              <a:defRPr sz="1800"/>
            </a:pPr>
            <a:r>
              <a:rPr sz="1500"/>
              <a:t>The core of the Unix operating system is called the kernel.  It’s the beast responsible for grabbing data off disks, loading programs into memory, switching between running programs, translating key presses on your keyboard into useable input, displaying things on your monitor, and more.  It's an abstraction so you don't have to waste your time learning how to load the right instructions into the cpu to do these things.  In a way, it makes using a computer a whole lot easier.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lvl="0"/>
          </a:p>
        </p:txBody>
      </p:sp>
      <p:sp>
        <p:nvSpPr>
          <p:cNvPr id="223" name="Shape 223"/>
          <p:cNvSpPr/>
          <p:nvPr>
            <p:ph type="body" sz="quarter" idx="1"/>
          </p:nvPr>
        </p:nvSpPr>
        <p:spPr>
          <a:prstGeom prst="rect">
            <a:avLst/>
          </a:prstGeom>
        </p:spPr>
        <p:txBody>
          <a:bodyPr/>
          <a:lstStyle/>
          <a:p>
            <a:pPr lvl="0">
              <a:defRPr sz="1800"/>
            </a:pPr>
            <a:r>
              <a:rPr sz="2400"/>
              <a:t>!! will execute the last command entered.</a:t>
            </a:r>
            <a:endParaRPr sz="2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lvl="0"/>
          </a:p>
        </p:txBody>
      </p:sp>
      <p:sp>
        <p:nvSpPr>
          <p:cNvPr id="228" name="Shape 228"/>
          <p:cNvSpPr/>
          <p:nvPr>
            <p:ph type="body" sz="quarter" idx="1"/>
          </p:nvPr>
        </p:nvSpPr>
        <p:spPr>
          <a:prstGeom prst="rect">
            <a:avLst/>
          </a:prstGeom>
        </p:spPr>
        <p:txBody>
          <a:bodyPr/>
          <a:lstStyle/>
          <a:p>
            <a:pPr lvl="0">
              <a:defRPr sz="1800"/>
            </a:pPr>
            <a:r>
              <a:rPr sz="1500"/>
              <a:t>Naturally, “history,” like any other Unix command, can be piped to any other program as we discussed when talking about I/O redirection.  ^^</a:t>
            </a:r>
            <a:endParaRPr sz="1500"/>
          </a:p>
          <a:p>
            <a:pPr lvl="0">
              <a:defRPr sz="1800"/>
            </a:pPr>
            <a:r>
              <a:rPr sz="1500"/>
              <a:t>Grep, in case you don't know, is a common unix program for filtering text, and "-i" tells it to be case insensitive.</a:t>
            </a:r>
            <a:endParaRPr sz="15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lvl="0"/>
          </a:p>
        </p:txBody>
      </p:sp>
      <p:sp>
        <p:nvSpPr>
          <p:cNvPr id="234" name="Shape 234"/>
          <p:cNvSpPr/>
          <p:nvPr>
            <p:ph type="body" sz="quarter" idx="1"/>
          </p:nvPr>
        </p:nvSpPr>
        <p:spPr>
          <a:prstGeom prst="rect">
            <a:avLst/>
          </a:prstGeom>
        </p:spPr>
        <p:txBody>
          <a:bodyPr/>
          <a:lstStyle/>
          <a:p>
            <a:pPr lvl="0">
              <a:defRPr sz="1800"/>
            </a:pPr>
            <a:r>
              <a:rPr sz="1500"/>
              <a:t>Bash even gives you tools to search through your history.  All you have to do is type ctrl-r, then type a fragment of a command you previously entered.  You can then hit ctrl-r multiple times until you find the command you're looking for.  Once you find the right one, you can press enter to run it.  If you want to edit the command you've found instead of running it, you can hit ctrl-j instead of enter.</a:t>
            </a:r>
            <a:endParaRPr sz="1500"/>
          </a:p>
          <a:p>
            <a:pPr lvl="0">
              <a:defRPr sz="1800"/>
            </a:pPr>
            <a:endParaRPr sz="2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lvl="0"/>
          </a:p>
        </p:txBody>
      </p:sp>
      <p:sp>
        <p:nvSpPr>
          <p:cNvPr id="239" name="Shape 239"/>
          <p:cNvSpPr/>
          <p:nvPr>
            <p:ph type="body" sz="quarter" idx="1"/>
          </p:nvPr>
        </p:nvSpPr>
        <p:spPr>
          <a:prstGeom prst="rect">
            <a:avLst/>
          </a:prstGeom>
        </p:spPr>
        <p:txBody>
          <a:bodyPr/>
          <a:lstStyle/>
          <a:p>
            <a:pPr lvl="0">
              <a:defRPr sz="1800"/>
            </a:pPr>
            <a:r>
              <a:rPr sz="2400"/>
              <a:t>Check out this site for a more thorough tutorial.</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lvl="0"/>
          </a:p>
        </p:txBody>
      </p:sp>
      <p:sp>
        <p:nvSpPr>
          <p:cNvPr id="243" name="Shape 243"/>
          <p:cNvSpPr/>
          <p:nvPr>
            <p:ph type="body" sz="quarter" idx="1"/>
          </p:nvPr>
        </p:nvSpPr>
        <p:spPr>
          <a:prstGeom prst="rect">
            <a:avLst/>
          </a:prstGeom>
        </p:spPr>
        <p:txBody>
          <a:bodyPr/>
          <a:lstStyle/>
          <a:p>
            <a:pPr lvl="0">
              <a:defRPr sz="1800"/>
            </a:pPr>
            <a:r>
              <a:rPr sz="2400"/>
              <a:t>Let's say you have a command that's really long and shitty that you find yourself entering so often that even searching for it with "ctrl-r" drives you nuts.  Enter aliases.  Aliases are simply shortcuts that you can define to make your life better.</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lvl="0"/>
          </a:p>
        </p:txBody>
      </p:sp>
      <p:sp>
        <p:nvSpPr>
          <p:cNvPr id="248" name="Shape 248"/>
          <p:cNvSpPr/>
          <p:nvPr>
            <p:ph type="body" sz="quarter" idx="1"/>
          </p:nvPr>
        </p:nvSpPr>
        <p:spPr>
          <a:prstGeom prst="rect">
            <a:avLst/>
          </a:prstGeom>
        </p:spPr>
        <p:txBody>
          <a:bodyPr/>
          <a:lstStyle/>
          <a:p>
            <a:pPr lvl="0">
              <a:defRPr sz="1800"/>
            </a:pPr>
            <a:r>
              <a:rPr sz="2400"/>
              <a:t>For example, you might enter "bundle exec rails console testing" a few thousand times per day.  Wouldn't it be nice if you could just type something like “rct"?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lvl="0"/>
          </a:p>
        </p:txBody>
      </p:sp>
      <p:sp>
        <p:nvSpPr>
          <p:cNvPr id="253" name="Shape 253"/>
          <p:cNvSpPr/>
          <p:nvPr>
            <p:ph type="body" sz="quarter" idx="1"/>
          </p:nvPr>
        </p:nvSpPr>
        <p:spPr>
          <a:prstGeom prst="rect">
            <a:avLst/>
          </a:prstGeom>
        </p:spPr>
        <p:txBody>
          <a:bodyPr/>
          <a:lstStyle/>
          <a:p>
            <a:pPr lvl="0">
              <a:defRPr sz="1800"/>
            </a:pPr>
            <a:r>
              <a:rPr sz="2400"/>
              <a:t>Here a few examples of aliases I use every day, and my fingers are thankful for it.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lvl="0"/>
          </a:p>
        </p:txBody>
      </p:sp>
      <p:sp>
        <p:nvSpPr>
          <p:cNvPr id="260" name="Shape 260"/>
          <p:cNvSpPr/>
          <p:nvPr>
            <p:ph type="body" sz="quarter" idx="1"/>
          </p:nvPr>
        </p:nvSpPr>
        <p:spPr>
          <a:prstGeom prst="rect">
            <a:avLst/>
          </a:prstGeom>
        </p:spPr>
        <p:txBody>
          <a:bodyPr/>
          <a:lstStyle>
            <a:lvl1pPr>
              <a:defRPr sz="1500"/>
            </a:lvl1pPr>
          </a:lstStyle>
          <a:p>
            <a:pPr lvl="0">
              <a:defRPr sz="1800"/>
            </a:pPr>
            <a:r>
              <a:rPr sz="1500"/>
              <a:t>Now that I've mentioned aliases, I should probably bring up bash’s configuration files.  Using these files, you can store all your aliases, change your bash history length (I set mine to 500,000), change your font colors,  and so on.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lvl="0"/>
          </a:p>
        </p:txBody>
      </p:sp>
      <p:sp>
        <p:nvSpPr>
          <p:cNvPr id="266" name="Shape 266"/>
          <p:cNvSpPr/>
          <p:nvPr>
            <p:ph type="body" sz="quarter" idx="1"/>
          </p:nvPr>
        </p:nvSpPr>
        <p:spPr>
          <a:prstGeom prst="rect">
            <a:avLst/>
          </a:prstGeom>
        </p:spPr>
        <p:txBody>
          <a:bodyPr/>
          <a:lstStyle>
            <a:lvl1pPr>
              <a:defRPr sz="1500"/>
            </a:lvl1pPr>
          </a:lstStyle>
          <a:p>
            <a:pPr lvl="0">
              <a:defRPr sz="1800"/>
            </a:pPr>
            <a:r>
              <a:rPr sz="1500"/>
              <a:t>If you use Terminal.app on OSX, you're going to want to use the hidden file in your home directory "/Users/&lt;your user name&gt;/.bash_profile".  On ubuntu you're probably going to want to use .bashrc instead.  There's a logic to this that is steeped in Unix history, so I'll direct you to some further reading to check out why.</a:t>
            </a:r>
            <a:endParaRPr sz="15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lvl="0"/>
          </a:p>
        </p:txBody>
      </p:sp>
      <p:sp>
        <p:nvSpPr>
          <p:cNvPr id="271" name="Shape 271"/>
          <p:cNvSpPr/>
          <p:nvPr>
            <p:ph type="body" sz="quarter" idx="1"/>
          </p:nvPr>
        </p:nvSpPr>
        <p:spPr>
          <a:prstGeom prst="rect">
            <a:avLst/>
          </a:prstGeom>
        </p:spPr>
        <p:txBody>
          <a:bodyPr/>
          <a:lstStyle/>
          <a:p>
            <a:pPr lvl="0">
              <a:defRPr sz="1800"/>
            </a:pPr>
            <a:r>
              <a:rPr sz="2400"/>
              <a:t>Every time you launch a new shell or login to your computer, the commands in your config files will run. Notice the first couple non commented lines.  I mentioned before how the history length is configurable, and these are the variables you’ll need to set to change them.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sldImg"/>
          </p:nvPr>
        </p:nvSpPr>
        <p:spPr>
          <a:prstGeom prst="rect">
            <a:avLst/>
          </a:prstGeom>
        </p:spPr>
        <p:txBody>
          <a:bodyPr/>
          <a:lstStyle/>
          <a:p>
            <a:pPr lvl="0"/>
          </a:p>
        </p:txBody>
      </p:sp>
      <p:sp>
        <p:nvSpPr>
          <p:cNvPr id="55" name="Shape 55"/>
          <p:cNvSpPr/>
          <p:nvPr>
            <p:ph type="body" sz="quarter" idx="1"/>
          </p:nvPr>
        </p:nvSpPr>
        <p:spPr>
          <a:prstGeom prst="rect">
            <a:avLst/>
          </a:prstGeom>
        </p:spPr>
        <p:txBody>
          <a:bodyPr/>
          <a:lstStyle/>
          <a:p>
            <a:pPr lvl="0">
              <a:defRPr sz="1800"/>
            </a:pPr>
            <a:r>
              <a:rPr sz="2400"/>
              <a:t>At least for hardcore computer scientists.  However, for normal people like us system programming can be a tad impenetrable.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sldImg"/>
          </p:nvPr>
        </p:nvSpPr>
        <p:spPr>
          <a:prstGeom prst="rect">
            <a:avLst/>
          </a:prstGeom>
        </p:spPr>
        <p:txBody>
          <a:bodyPr/>
          <a:lstStyle/>
          <a:p>
            <a:pPr lvl="0"/>
          </a:p>
        </p:txBody>
      </p:sp>
      <p:sp>
        <p:nvSpPr>
          <p:cNvPr id="275" name="Shape 275"/>
          <p:cNvSpPr/>
          <p:nvPr>
            <p:ph type="body" sz="quarter" idx="1"/>
          </p:nvPr>
        </p:nvSpPr>
        <p:spPr>
          <a:prstGeom prst="rect">
            <a:avLst/>
          </a:prstGeom>
        </p:spPr>
        <p:txBody>
          <a:bodyPr/>
          <a:lstStyle/>
          <a:p>
            <a:pPr lvl="0">
              <a:defRPr sz="1800"/>
            </a:pPr>
            <a:r>
              <a:rPr sz="2400"/>
              <a:t>Zsh is like bash on crack, it comes installed on OSX, and it has an amazing community supported set of tools to make your shell experience totally rock.</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lvl="0"/>
          </a:p>
        </p:txBody>
      </p:sp>
      <p:sp>
        <p:nvSpPr>
          <p:cNvPr id="281" name="Shape 281"/>
          <p:cNvSpPr/>
          <p:nvPr>
            <p:ph type="body" sz="quarter" idx="1"/>
          </p:nvPr>
        </p:nvSpPr>
        <p:spPr>
          <a:prstGeom prst="rect">
            <a:avLst/>
          </a:prstGeom>
        </p:spPr>
        <p:txBody>
          <a:bodyPr/>
          <a:lstStyle/>
          <a:p>
            <a:pPr lvl="0">
              <a:defRPr sz="1800"/>
            </a:pPr>
            <a:r>
              <a:rPr sz="2400"/>
              <a:t>Those community plugins are collectively known as “oh my zsh”</a:t>
            </a:r>
            <a:endParaRPr sz="2400"/>
          </a:p>
          <a:p>
            <a:pPr lvl="0">
              <a:defRPr sz="1800"/>
            </a:pPr>
            <a:endParaRPr sz="2400"/>
          </a:p>
          <a:p>
            <a:pPr lvl="0">
              <a:defRPr sz="1800"/>
            </a:pPr>
            <a:r>
              <a:rPr sz="2400"/>
              <a:t>Installation instructions are on the Github page here.</a:t>
            </a:r>
            <a:endParaRPr sz="2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a:pPr lvl="0"/>
          </a:p>
        </p:txBody>
      </p:sp>
      <p:sp>
        <p:nvSpPr>
          <p:cNvPr id="286" name="Shape 286"/>
          <p:cNvSpPr/>
          <p:nvPr>
            <p:ph type="body" sz="quarter" idx="1"/>
          </p:nvPr>
        </p:nvSpPr>
        <p:spPr>
          <a:prstGeom prst="rect">
            <a:avLst/>
          </a:prstGeom>
        </p:spPr>
        <p:txBody>
          <a:bodyPr/>
          <a:lstStyle>
            <a:lvl1pPr>
              <a:defRPr sz="1500"/>
            </a:lvl1pPr>
          </a:lstStyle>
          <a:p>
            <a:pPr lvl="0">
              <a:defRPr sz="1800"/>
            </a:pPr>
            <a:r>
              <a:rPr sz="1500"/>
              <a:t>ZSH is a superset of bash, and comes with even more goodies to rock your world.  Coupled with the oh-my-zsh plugins, it’ll show you what git branch you’re in, make your command prompt compact and pretty, spell check your commands, and even tab complete options.  Here’s a great example.  You type git —&lt;tab&gt;&lt;tab&gt; and it gives you inline documentation for all the options!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lvl="0"/>
          </a:p>
        </p:txBody>
      </p:sp>
      <p:sp>
        <p:nvSpPr>
          <p:cNvPr id="291" name="Shape 291"/>
          <p:cNvSpPr/>
          <p:nvPr>
            <p:ph type="body" sz="quarter" idx="1"/>
          </p:nvPr>
        </p:nvSpPr>
        <p:spPr>
          <a:prstGeom prst="rect">
            <a:avLst/>
          </a:prstGeom>
        </p:spPr>
        <p:txBody>
          <a:bodyPr/>
          <a:lstStyle/>
          <a:p>
            <a:pPr lvl="0">
              <a:defRPr sz="1800"/>
            </a:pPr>
            <a:r>
              <a:rPr sz="2400"/>
              <a:t>Here is an example of the spell correction at work.  If you type exti instead of exit, zsh will notice and ask you if you screwed up.</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sldImg"/>
          </p:nvPr>
        </p:nvSpPr>
        <p:spPr>
          <a:prstGeom prst="rect">
            <a:avLst/>
          </a:prstGeom>
        </p:spPr>
        <p:txBody>
          <a:bodyPr/>
          <a:lstStyle/>
          <a:p>
            <a:pPr lvl="0"/>
          </a:p>
        </p:txBody>
      </p:sp>
      <p:sp>
        <p:nvSpPr>
          <p:cNvPr id="296" name="Shape 296"/>
          <p:cNvSpPr/>
          <p:nvPr>
            <p:ph type="body" sz="quarter" idx="1"/>
          </p:nvPr>
        </p:nvSpPr>
        <p:spPr>
          <a:prstGeom prst="rect">
            <a:avLst/>
          </a:prstGeom>
        </p:spPr>
        <p:txBody>
          <a:bodyPr/>
          <a:lstStyle/>
          <a:p>
            <a:pPr lvl="0">
              <a:defRPr sz="1800"/>
            </a:pPr>
            <a:r>
              <a:rPr sz="2400"/>
              <a:t>Even cd “-“ is enhanced.  type cd -&lt;tab&gt; and it will give you a list of directories you’ve been in before that you can select by number.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lvl="0"/>
          </a:p>
        </p:txBody>
      </p:sp>
      <p:sp>
        <p:nvSpPr>
          <p:cNvPr id="300" name="Shape 300"/>
          <p:cNvSpPr/>
          <p:nvPr>
            <p:ph type="body" sz="quarter" idx="1"/>
          </p:nvPr>
        </p:nvSpPr>
        <p:spPr>
          <a:prstGeom prst="rect">
            <a:avLst/>
          </a:prstGeom>
        </p:spPr>
        <p:txBody>
          <a:bodyPr/>
          <a:lstStyle/>
          <a:p>
            <a:pPr lvl="0">
              <a:defRPr sz="1800"/>
            </a:pPr>
            <a:r>
              <a:rPr sz="2400"/>
              <a:t>So that concludes my brief introduction to the Unix shell.  This is really the tip of the iceberg, so if you have any questions ask away, or come find me @ the meetup!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sldImg"/>
          </p:nvPr>
        </p:nvSpPr>
        <p:spPr>
          <a:prstGeom prst="rect">
            <a:avLst/>
          </a:prstGeom>
        </p:spPr>
        <p:txBody>
          <a:bodyPr/>
          <a:lstStyle/>
          <a:p>
            <a:pPr lvl="0"/>
          </a:p>
        </p:txBody>
      </p:sp>
      <p:sp>
        <p:nvSpPr>
          <p:cNvPr id="60" name="Shape 60"/>
          <p:cNvSpPr/>
          <p:nvPr>
            <p:ph type="body" sz="quarter" idx="1"/>
          </p:nvPr>
        </p:nvSpPr>
        <p:spPr>
          <a:prstGeom prst="rect">
            <a:avLst/>
          </a:prstGeom>
        </p:spPr>
        <p:txBody>
          <a:bodyPr/>
          <a:lstStyle/>
          <a:p>
            <a:pPr lvl="0">
              <a:defRPr sz="1800"/>
            </a:pPr>
            <a:r>
              <a:rPr sz="2400"/>
              <a:t>So in 1971, Thompson wrote a program called "sh"  It was a very simple command interpreter that made working with Unix much easier.  No longer did the stalwart graduate student have to write C code to copy a file from one place to another or print "hello world" to a terminal.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sldImg"/>
          </p:nvPr>
        </p:nvSpPr>
        <p:spPr>
          <a:prstGeom prst="rect">
            <a:avLst/>
          </a:prstGeom>
        </p:spPr>
        <p:txBody>
          <a:bodyPr/>
          <a:lstStyle/>
          <a:p>
            <a:pPr lvl="0"/>
          </a:p>
        </p:txBody>
      </p:sp>
      <p:sp>
        <p:nvSpPr>
          <p:cNvPr id="65" name="Shape 65"/>
          <p:cNvSpPr/>
          <p:nvPr>
            <p:ph type="body" sz="quarter" idx="1"/>
          </p:nvPr>
        </p:nvSpPr>
        <p:spPr>
          <a:prstGeom prst="rect">
            <a:avLst/>
          </a:prstGeom>
        </p:spPr>
        <p:txBody>
          <a:bodyPr/>
          <a:lstStyle/>
          <a:p>
            <a:pPr lvl="0">
              <a:defRPr sz="1800"/>
            </a:pPr>
            <a:r>
              <a:rPr sz="2400"/>
              <a:t>So Ken Thompson's shell was pretty nice, all things considered; but it didn't really allow people to write scripts or other fancy things.  It was basically just "run this program," "pipe the output of this program to that program," "kill this program," and so 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lvl="0"/>
          </a:p>
        </p:txBody>
      </p:sp>
      <p:sp>
        <p:nvSpPr>
          <p:cNvPr id="70" name="Shape 70"/>
          <p:cNvSpPr/>
          <p:nvPr>
            <p:ph type="body" sz="quarter" idx="1"/>
          </p:nvPr>
        </p:nvSpPr>
        <p:spPr>
          <a:prstGeom prst="rect">
            <a:avLst/>
          </a:prstGeom>
        </p:spPr>
        <p:txBody>
          <a:bodyPr/>
          <a:lstStyle>
            <a:lvl1pPr>
              <a:defRPr sz="1500"/>
            </a:lvl1pPr>
          </a:lstStyle>
          <a:p>
            <a:pPr lvl="0">
              <a:defRPr sz="1800"/>
            </a:pPr>
            <a:r>
              <a:rPr sz="1500"/>
              <a:t>So glossing over a lot of history, in 1977 AT&amp;T released the Bourne Shell with a ton of features for scripting and automation.  It’s named after Stephen Bourne who is shown here.  This shell became a standard in a way, and a lot of its concepts are still in use today.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lvl="0"/>
          </a:p>
        </p:txBody>
      </p:sp>
      <p:sp>
        <p:nvSpPr>
          <p:cNvPr id="75" name="Shape 75"/>
          <p:cNvSpPr/>
          <p:nvPr>
            <p:ph type="body" sz="quarter" idx="1"/>
          </p:nvPr>
        </p:nvSpPr>
        <p:spPr>
          <a:prstGeom prst="rect">
            <a:avLst/>
          </a:prstGeom>
        </p:spPr>
        <p:txBody>
          <a:bodyPr/>
          <a:lstStyle>
            <a:lvl1pPr>
              <a:defRPr sz="1500"/>
            </a:lvl1pPr>
          </a:lstStyle>
          <a:p>
            <a:pPr lvl="0">
              <a:defRPr sz="1800"/>
            </a:pPr>
            <a:r>
              <a:rPr sz="1500"/>
              <a:t>So then a bunch of stuff happened like New Coke, Crystal Pepsi, Ronald Reagan, and the cold war and stuff.  And the legacy of the Bourne shell lived on as it waxed and waned over the years and was reborn again and again.  And in fact, today the most popular shell in use (and the default shell on OSX), is called BASH.  Which stands for the Bourne Again SHell.</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tif"/></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3.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tille.garrels.be/training/tldp/ch05.html"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4.jpe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digitalocean.com/community/tutorials/an-introduction-to-useful-bash-aliases-and-functions" TargetMode="Externa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hyperlink" Target="http://www.joshstaiger.org/archives/2005/07/bash_profile_vs.html"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4.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8000">
                <a:solidFill>
                  <a:srgbClr val="FFFFFF"/>
                </a:solidFill>
              </a:rPr>
              <a:t>Shhhhhhhhhhh</a:t>
            </a:r>
          </a:p>
        </p:txBody>
      </p:sp>
      <p:sp>
        <p:nvSpPr>
          <p:cNvPr id="33" name="Shape 33"/>
          <p:cNvSpPr/>
          <p:nvPr>
            <p:ph type="body" idx="1"/>
          </p:nvPr>
        </p:nvSpPr>
        <p:spPr>
          <a:prstGeom prst="rect">
            <a:avLst/>
          </a:prstGeom>
        </p:spPr>
        <p:txBody>
          <a:bodyPr/>
          <a:lstStyle/>
          <a:p>
            <a:pPr lvl="0">
              <a:defRPr sz="1800">
                <a:solidFill>
                  <a:srgbClr val="000000"/>
                </a:solidFill>
              </a:defRPr>
            </a:pPr>
            <a:r>
              <a:rPr sz="3200">
                <a:solidFill>
                  <a:srgbClr val="FFFFFF"/>
                </a:solidFill>
              </a:rPr>
              <a:t>Matthew Swain</a:t>
            </a:r>
            <a:endParaRPr sz="3200">
              <a:solidFill>
                <a:srgbClr val="FFFFFF"/>
              </a:solidFill>
            </a:endParaRPr>
          </a:p>
          <a:p>
            <a:pPr lvl="0">
              <a:defRPr sz="1800">
                <a:solidFill>
                  <a:srgbClr val="000000"/>
                </a:solidFill>
              </a:defRPr>
            </a:pPr>
            <a:r>
              <a:rPr sz="3200">
                <a:solidFill>
                  <a:srgbClr val="FFFFFF"/>
                </a:solidFill>
              </a:rPr>
              <a:t>Spredfast</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7" name="mtv-logo.jpg"/>
          <p:cNvPicPr/>
          <p:nvPr/>
        </p:nvPicPr>
        <p:blipFill>
          <a:blip r:embed="rId3">
            <a:extLst/>
          </a:blip>
          <a:stretch>
            <a:fillRect/>
          </a:stretch>
        </p:blipFill>
        <p:spPr>
          <a:xfrm>
            <a:off x="3911599" y="2813049"/>
            <a:ext cx="5181601" cy="4127501"/>
          </a:xfrm>
          <a:prstGeom prst="rect">
            <a:avLst/>
          </a:prstGeom>
          <a:ln w="12700">
            <a:miter lim="400000"/>
          </a:ln>
        </p:spPr>
      </p:pic>
      <p:sp>
        <p:nvSpPr>
          <p:cNvPr id="78" name="Shape 78"/>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2" name="pasted-image.tif"/>
          <p:cNvPicPr/>
          <p:nvPr/>
        </p:nvPicPr>
        <p:blipFill>
          <a:blip r:embed="rId3">
            <a:extLst/>
          </a:blip>
          <a:stretch>
            <a:fillRect/>
          </a:stretch>
        </p:blipFill>
        <p:spPr>
          <a:xfrm>
            <a:off x="3911600" y="2813050"/>
            <a:ext cx="5181601" cy="4127501"/>
          </a:xfrm>
          <a:prstGeom prst="rect">
            <a:avLst/>
          </a:prstGeom>
          <a:ln w="12700">
            <a:miter lim="400000"/>
          </a:ln>
        </p:spPr>
      </p:pic>
      <p:sp>
        <p:nvSpPr>
          <p:cNvPr id="83" name="Shape 83"/>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7" name="gorbi.jpg"/>
          <p:cNvPicPr/>
          <p:nvPr/>
        </p:nvPicPr>
        <p:blipFill>
          <a:blip r:embed="rId3">
            <a:extLst/>
          </a:blip>
          <a:stretch>
            <a:fillRect/>
          </a:stretch>
        </p:blipFill>
        <p:spPr>
          <a:xfrm>
            <a:off x="2565400" y="3079280"/>
            <a:ext cx="7874000" cy="4927601"/>
          </a:xfrm>
          <a:prstGeom prst="rect">
            <a:avLst/>
          </a:prstGeom>
          <a:ln w="12700">
            <a:miter lim="400000"/>
          </a:ln>
        </p:spPr>
      </p:pic>
      <p:sp>
        <p:nvSpPr>
          <p:cNvPr id="88" name="Shape 88"/>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2" name="snuggie.jpg"/>
          <p:cNvPicPr/>
          <p:nvPr/>
        </p:nvPicPr>
        <p:blipFill>
          <a:blip r:embed="rId3">
            <a:extLst/>
          </a:blip>
          <a:stretch>
            <a:fillRect/>
          </a:stretch>
        </p:blipFill>
        <p:spPr>
          <a:xfrm>
            <a:off x="3601776" y="2796156"/>
            <a:ext cx="5801248" cy="5366155"/>
          </a:xfrm>
          <a:prstGeom prst="rect">
            <a:avLst/>
          </a:prstGeom>
          <a:ln w="12700">
            <a:miter lim="400000"/>
          </a:ln>
        </p:spPr>
      </p:pic>
      <p:sp>
        <p:nvSpPr>
          <p:cNvPr id="93" name="Shape 93"/>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7" name="obama_OMG_AP.jpg"/>
          <p:cNvPicPr/>
          <p:nvPr/>
        </p:nvPicPr>
        <p:blipFill>
          <a:blip r:embed="rId3">
            <a:extLst/>
          </a:blip>
          <a:stretch>
            <a:fillRect/>
          </a:stretch>
        </p:blipFill>
        <p:spPr>
          <a:xfrm>
            <a:off x="3486150" y="3393526"/>
            <a:ext cx="6032501" cy="4521201"/>
          </a:xfrm>
          <a:prstGeom prst="rect">
            <a:avLst/>
          </a:prstGeom>
          <a:ln w="12700">
            <a:miter lim="400000"/>
          </a:ln>
        </p:spPr>
      </p:pic>
      <p:sp>
        <p:nvSpPr>
          <p:cNvPr id="98" name="Shape 98"/>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2" name="Ned Stark Sword.jpg"/>
          <p:cNvPicPr/>
          <p:nvPr/>
        </p:nvPicPr>
        <p:blipFill>
          <a:blip r:embed="rId3">
            <a:extLst/>
          </a:blip>
          <a:stretch>
            <a:fillRect/>
          </a:stretch>
        </p:blipFill>
        <p:spPr>
          <a:xfrm>
            <a:off x="3370755" y="3191823"/>
            <a:ext cx="6263290" cy="5493669"/>
          </a:xfrm>
          <a:prstGeom prst="rect">
            <a:avLst/>
          </a:prstGeom>
          <a:ln w="12700">
            <a:miter lim="400000"/>
          </a:ln>
        </p:spPr>
      </p:pic>
      <p:sp>
        <p:nvSpPr>
          <p:cNvPr id="103" name="Shape 103"/>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7" name="bash-book.jpg"/>
          <p:cNvPicPr/>
          <p:nvPr/>
        </p:nvPicPr>
        <p:blipFill>
          <a:blip r:embed="rId3">
            <a:extLst/>
          </a:blip>
          <a:stretch>
            <a:fillRect/>
          </a:stretch>
        </p:blipFill>
        <p:spPr>
          <a:xfrm>
            <a:off x="4166016" y="2636009"/>
            <a:ext cx="4672768" cy="6130672"/>
          </a:xfrm>
          <a:prstGeom prst="rect">
            <a:avLst/>
          </a:prstGeom>
          <a:ln w="12700">
            <a:miter lim="400000"/>
          </a:ln>
        </p:spPr>
      </p:pic>
      <p:sp>
        <p:nvSpPr>
          <p:cNvPr id="108" name="Shape 108"/>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prstGeom prst="rect">
            <a:avLst/>
          </a:prstGeom>
        </p:spPr>
        <p:txBody>
          <a:bodyPr/>
          <a:lstStyle/>
          <a:p>
            <a:pPr lvl="0">
              <a:defRPr sz="1800">
                <a:solidFill>
                  <a:srgbClr val="000000"/>
                </a:solidFill>
              </a:defRPr>
            </a:pPr>
            <a:r>
              <a:rPr sz="8000">
                <a:solidFill>
                  <a:srgbClr val="FFFFFF"/>
                </a:solidFill>
              </a:rPr>
              <a:t>Show me the $</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6" name="files.jpg"/>
          <p:cNvPicPr/>
          <p:nvPr/>
        </p:nvPicPr>
        <p:blipFill>
          <a:blip r:embed="rId3">
            <a:extLst/>
          </a:blip>
          <a:stretch>
            <a:fillRect/>
          </a:stretch>
        </p:blipFill>
        <p:spPr>
          <a:xfrm>
            <a:off x="2662489" y="1826813"/>
            <a:ext cx="7679822" cy="6099974"/>
          </a:xfrm>
          <a:prstGeom prst="rect">
            <a:avLst/>
          </a:prstGeom>
          <a:ln w="12700">
            <a:miter lim="400000"/>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prstGeom prst="rect">
            <a:avLst/>
          </a:prstGeom>
        </p:spPr>
        <p:txBody>
          <a:bodyPr/>
          <a:lstStyle>
            <a:lvl1pPr>
              <a:defRPr b="1" sz="3200">
                <a:latin typeface="Courier"/>
                <a:ea typeface="Courier"/>
                <a:cs typeface="Courier"/>
                <a:sym typeface="Courier"/>
              </a:defRPr>
            </a:lvl1pPr>
          </a:lstStyle>
          <a:p>
            <a:pPr lvl="0">
              <a:defRPr b="0" sz="1800">
                <a:solidFill>
                  <a:srgbClr val="000000"/>
                </a:solidFill>
              </a:defRPr>
            </a:pPr>
            <a:r>
              <a:rPr b="1" sz="3200">
                <a:solidFill>
                  <a:srgbClr val="FFFFFF"/>
                </a:solidFill>
              </a:rPr>
              <a:t>$ cat dont-stop-believin.wav &gt; /dev/dsp</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7" name="aliens.jpg"/>
          <p:cNvPicPr/>
          <p:nvPr/>
        </p:nvPicPr>
        <p:blipFill>
          <a:blip r:embed="rId3">
            <a:extLst/>
          </a:blip>
          <a:stretch>
            <a:fillRect/>
          </a:stretch>
        </p:blipFill>
        <p:spPr>
          <a:xfrm>
            <a:off x="3517899" y="3340401"/>
            <a:ext cx="5969001" cy="5219701"/>
          </a:xfrm>
          <a:prstGeom prst="rect">
            <a:avLst/>
          </a:prstGeom>
          <a:ln w="12700">
            <a:miter lim="400000"/>
          </a:ln>
        </p:spPr>
      </p:pic>
      <p:sp>
        <p:nvSpPr>
          <p:cNvPr id="38" name="Shape 38"/>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lvl1pPr>
              <a:defRPr b="1" sz="10000">
                <a:latin typeface="Courier"/>
                <a:ea typeface="Courier"/>
                <a:cs typeface="Courier"/>
                <a:sym typeface="Courier"/>
              </a:defRPr>
            </a:lvl1pPr>
          </a:lstStyle>
          <a:p>
            <a:pPr lvl="0">
              <a:defRPr b="0" sz="1800">
                <a:solidFill>
                  <a:srgbClr val="000000"/>
                </a:solidFill>
              </a:defRPr>
            </a:pPr>
            <a:r>
              <a:rPr b="1" sz="10000">
                <a:solidFill>
                  <a:srgbClr val="FFFFFF"/>
                </a:solidFill>
              </a:rPr>
              <a:t>&gt;</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lvl="0">
              <a:defRPr sz="1800">
                <a:solidFill>
                  <a:srgbClr val="000000"/>
                </a:solidFill>
              </a:defRPr>
            </a:pPr>
            <a:r>
              <a:rPr sz="8000">
                <a:solidFill>
                  <a:srgbClr val="FFFFFF"/>
                </a:solidFill>
              </a:rPr>
              <a:t>I/O Redirection</a:t>
            </a:r>
          </a:p>
        </p:txBody>
      </p:sp>
      <p:sp>
        <p:nvSpPr>
          <p:cNvPr id="129" name="Shape 129"/>
          <p:cNvSpPr/>
          <p:nvPr/>
        </p:nvSpPr>
        <p:spPr>
          <a:xfrm>
            <a:off x="2974014" y="4064000"/>
            <a:ext cx="705677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0000">
                <a:latin typeface="Courier"/>
                <a:ea typeface="Courier"/>
                <a:cs typeface="Courier"/>
                <a:sym typeface="Courier"/>
              </a:defRPr>
            </a:lvl1pPr>
          </a:lstStyle>
          <a:p>
            <a:pPr lvl="0">
              <a:defRPr b="0" sz="1800">
                <a:solidFill>
                  <a:srgbClr val="000000"/>
                </a:solidFill>
              </a:defRPr>
            </a:pPr>
            <a:r>
              <a:rPr b="1" sz="10000">
                <a:solidFill>
                  <a:srgbClr val="FFFFFF"/>
                </a:solidFill>
              </a:rPr>
              <a:t>&gt;</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lvl1pPr>
              <a:defRPr b="1" sz="3200">
                <a:latin typeface="Courier"/>
                <a:ea typeface="Courier"/>
                <a:cs typeface="Courier"/>
                <a:sym typeface="Courier"/>
              </a:defRPr>
            </a:lvl1pPr>
          </a:lstStyle>
          <a:p>
            <a:pPr lvl="0">
              <a:defRPr b="0" sz="1800">
                <a:solidFill>
                  <a:srgbClr val="000000"/>
                </a:solidFill>
              </a:defRPr>
            </a:pPr>
            <a:r>
              <a:rPr b="1" sz="3200">
                <a:solidFill>
                  <a:srgbClr val="FFFFFF"/>
                </a:solidFill>
              </a:rPr>
              <a:t>$ cat dont-stop-believin.wav &gt; /dev/dsp</a:t>
            </a:r>
          </a:p>
        </p:txBody>
      </p:sp>
      <p:sp>
        <p:nvSpPr>
          <p:cNvPr id="134" name="Shape 134"/>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sz="8000"/>
            </a:lvl1pPr>
          </a:lstStyle>
          <a:p>
            <a:pPr lvl="0">
              <a:defRPr sz="1800">
                <a:solidFill>
                  <a:srgbClr val="000000"/>
                </a:solidFill>
              </a:defRPr>
            </a:pPr>
            <a:r>
              <a:rPr sz="8000">
                <a:solidFill>
                  <a:srgbClr val="FFFFFF"/>
                </a:solidFill>
              </a:rPr>
              <a:t>I/O Redirection</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lvl="0">
              <a:defRPr sz="1800">
                <a:solidFill>
                  <a:srgbClr val="000000"/>
                </a:solidFill>
              </a:defRPr>
            </a:pPr>
            <a:r>
              <a:rPr sz="8000">
                <a:solidFill>
                  <a:srgbClr val="FFFFFF"/>
                </a:solidFill>
              </a:rPr>
              <a:t>I/O Redirection</a:t>
            </a:r>
          </a:p>
        </p:txBody>
      </p:sp>
      <p:pic>
        <p:nvPicPr>
          <p:cNvPr id="139" name="rails.jpg"/>
          <p:cNvPicPr/>
          <p:nvPr/>
        </p:nvPicPr>
        <p:blipFill>
          <a:blip r:embed="rId3">
            <a:extLst/>
          </a:blip>
          <a:stretch>
            <a:fillRect/>
          </a:stretch>
        </p:blipFill>
        <p:spPr>
          <a:xfrm>
            <a:off x="4597400" y="3365500"/>
            <a:ext cx="3810000" cy="4521200"/>
          </a:xfrm>
          <a:prstGeom prst="rect">
            <a:avLst/>
          </a:prstGeom>
          <a:ln w="12700">
            <a:miter lim="400000"/>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lvl="0">
              <a:defRPr sz="1800">
                <a:solidFill>
                  <a:srgbClr val="000000"/>
                </a:solidFill>
              </a:defRPr>
            </a:pPr>
            <a:r>
              <a:rPr sz="8000">
                <a:solidFill>
                  <a:srgbClr val="FFFFFF"/>
                </a:solidFill>
              </a:rPr>
              <a:t>I/O Redirection</a:t>
            </a:r>
          </a:p>
        </p:txBody>
      </p:sp>
      <p:sp>
        <p:nvSpPr>
          <p:cNvPr id="144" name="Shape 144"/>
          <p:cNvSpPr/>
          <p:nvPr/>
        </p:nvSpPr>
        <p:spPr>
          <a:xfrm>
            <a:off x="1110381" y="4965700"/>
            <a:ext cx="10784038"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4000">
                <a:solidFill>
                  <a:srgbClr val="E4E4E4"/>
                </a:solidFill>
                <a:latin typeface="Courier"/>
                <a:ea typeface="Courier"/>
                <a:cs typeface="Courier"/>
                <a:sym typeface="Courier"/>
              </a:defRPr>
            </a:lvl1pPr>
          </a:lstStyle>
          <a:p>
            <a:pPr lvl="0">
              <a:defRPr b="0" sz="1800">
                <a:solidFill>
                  <a:srgbClr val="000000"/>
                </a:solidFill>
              </a:defRPr>
            </a:pPr>
            <a:r>
              <a:rPr b="1" sz="4000">
                <a:solidFill>
                  <a:srgbClr val="E4E4E4"/>
                </a:solidFill>
              </a:rPr>
              <a:t>User.all.each { |u| puts u.login }</a:t>
            </a:r>
            <a:endParaRPr b="1" sz="4000"/>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lvl="0">
              <a:defRPr sz="1800">
                <a:solidFill>
                  <a:srgbClr val="000000"/>
                </a:solidFill>
              </a:defRPr>
            </a:pPr>
            <a:r>
              <a:rPr sz="8000">
                <a:solidFill>
                  <a:srgbClr val="FFFFFF"/>
                </a:solidFill>
              </a:rPr>
              <a:t>I/O Redirection</a:t>
            </a:r>
          </a:p>
        </p:txBody>
      </p:sp>
      <p:sp>
        <p:nvSpPr>
          <p:cNvPr id="149" name="Shape 149"/>
          <p:cNvSpPr/>
          <p:nvPr/>
        </p:nvSpPr>
        <p:spPr>
          <a:xfrm>
            <a:off x="348257" y="4965700"/>
            <a:ext cx="12308286"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b="1" sz="4000">
                <a:solidFill>
                  <a:srgbClr val="E4E4E4"/>
                </a:solidFill>
                <a:latin typeface="Courier"/>
                <a:ea typeface="Courier"/>
                <a:cs typeface="Courier"/>
                <a:sym typeface="Courier"/>
              </a:rPr>
              <a:t>rails r</a:t>
            </a:r>
            <a:r>
              <a:rPr b="1" sz="4000">
                <a:latin typeface="Courier"/>
                <a:ea typeface="Courier"/>
                <a:cs typeface="Courier"/>
                <a:sym typeface="Courier"/>
              </a:rPr>
              <a:t> </a:t>
            </a:r>
            <a:r>
              <a:rPr b="1" sz="4000">
                <a:solidFill>
                  <a:srgbClr val="E4E4E4"/>
                </a:solidFill>
                <a:latin typeface="Courier"/>
                <a:ea typeface="Courier"/>
                <a:cs typeface="Courier"/>
                <a:sym typeface="Courier"/>
              </a:rPr>
              <a:t>/path/to/script.rb</a:t>
            </a:r>
            <a:r>
              <a:rPr b="1" sz="4000">
                <a:latin typeface="Courier"/>
                <a:ea typeface="Courier"/>
                <a:cs typeface="Courier"/>
                <a:sym typeface="Courier"/>
              </a:rPr>
              <a:t> </a:t>
            </a:r>
            <a:r>
              <a:rPr b="1" sz="4000">
                <a:solidFill>
                  <a:srgbClr val="E4E4E4"/>
                </a:solidFill>
                <a:latin typeface="Courier"/>
                <a:ea typeface="Courier"/>
                <a:cs typeface="Courier"/>
                <a:sym typeface="Courier"/>
              </a:rPr>
              <a:t>&gt;</a:t>
            </a:r>
            <a:r>
              <a:rPr b="1" sz="4000">
                <a:latin typeface="Courier"/>
                <a:ea typeface="Courier"/>
                <a:cs typeface="Courier"/>
                <a:sym typeface="Courier"/>
              </a:rPr>
              <a:t> </a:t>
            </a:r>
            <a:r>
              <a:rPr b="1" sz="4000">
                <a:solidFill>
                  <a:srgbClr val="E4E4E4"/>
                </a:solidFill>
                <a:latin typeface="Courier"/>
                <a:ea typeface="Courier"/>
                <a:cs typeface="Courier"/>
                <a:sym typeface="Courier"/>
              </a:rPr>
              <a:t>logins.txt</a:t>
            </a:r>
            <a:endParaRPr b="1" sz="4000">
              <a:latin typeface="Courier"/>
              <a:ea typeface="Courier"/>
              <a:cs typeface="Courier"/>
              <a:sym typeface="Courier"/>
            </a:endParaRP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lvl="0">
              <a:defRPr sz="1800">
                <a:solidFill>
                  <a:srgbClr val="000000"/>
                </a:solidFill>
              </a:defRPr>
            </a:pPr>
            <a:r>
              <a:rPr sz="8000">
                <a:solidFill>
                  <a:srgbClr val="FFFFFF"/>
                </a:solidFill>
              </a:rPr>
              <a:t>I/O Redirection</a:t>
            </a:r>
          </a:p>
        </p:txBody>
      </p:sp>
      <p:sp>
        <p:nvSpPr>
          <p:cNvPr id="154" name="Shape 154"/>
          <p:cNvSpPr/>
          <p:nvPr/>
        </p:nvSpPr>
        <p:spPr>
          <a:xfrm>
            <a:off x="195833" y="4965700"/>
            <a:ext cx="12613135"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b="1" sz="4000">
                <a:solidFill>
                  <a:srgbClr val="E4E4E4"/>
                </a:solidFill>
                <a:latin typeface="Courier"/>
                <a:ea typeface="Courier"/>
                <a:cs typeface="Courier"/>
                <a:sym typeface="Courier"/>
              </a:rPr>
              <a:t>rails r</a:t>
            </a:r>
            <a:r>
              <a:rPr b="1" sz="4000">
                <a:latin typeface="Courier"/>
                <a:ea typeface="Courier"/>
                <a:cs typeface="Courier"/>
                <a:sym typeface="Courier"/>
              </a:rPr>
              <a:t> </a:t>
            </a:r>
            <a:r>
              <a:rPr b="1" sz="4000">
                <a:solidFill>
                  <a:srgbClr val="E4E4E4"/>
                </a:solidFill>
                <a:latin typeface="Courier"/>
                <a:ea typeface="Courier"/>
                <a:cs typeface="Courier"/>
                <a:sym typeface="Courier"/>
              </a:rPr>
              <a:t>/path/to/script.rb</a:t>
            </a:r>
            <a:r>
              <a:rPr b="1" sz="4000">
                <a:latin typeface="Courier"/>
                <a:ea typeface="Courier"/>
                <a:cs typeface="Courier"/>
                <a:sym typeface="Courier"/>
              </a:rPr>
              <a:t> </a:t>
            </a:r>
            <a:r>
              <a:rPr b="1" sz="4000">
                <a:solidFill>
                  <a:srgbClr val="E4E4E4"/>
                </a:solidFill>
                <a:latin typeface="Courier"/>
                <a:ea typeface="Courier"/>
                <a:cs typeface="Courier"/>
                <a:sym typeface="Courier"/>
              </a:rPr>
              <a:t>&gt;&gt;</a:t>
            </a:r>
            <a:r>
              <a:rPr b="1" sz="4000">
                <a:latin typeface="Courier"/>
                <a:ea typeface="Courier"/>
                <a:cs typeface="Courier"/>
                <a:sym typeface="Courier"/>
              </a:rPr>
              <a:t> </a:t>
            </a:r>
            <a:r>
              <a:rPr b="1" sz="4000">
                <a:solidFill>
                  <a:srgbClr val="E4E4E4"/>
                </a:solidFill>
                <a:latin typeface="Courier"/>
                <a:ea typeface="Courier"/>
                <a:cs typeface="Courier"/>
                <a:sym typeface="Courier"/>
              </a:rPr>
              <a:t>logins.txt</a:t>
            </a:r>
            <a:endParaRPr b="1" sz="4000">
              <a:latin typeface="Courier"/>
              <a:ea typeface="Courier"/>
              <a:cs typeface="Courier"/>
              <a:sym typeface="Courier"/>
            </a:endParaRP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lvl="0">
              <a:defRPr sz="1800">
                <a:solidFill>
                  <a:srgbClr val="000000"/>
                </a:solidFill>
              </a:defRPr>
            </a:pPr>
            <a:r>
              <a:rPr sz="8000">
                <a:solidFill>
                  <a:srgbClr val="FFFFFF"/>
                </a:solidFill>
              </a:rPr>
              <a:t>I/O Redirection</a:t>
            </a:r>
          </a:p>
        </p:txBody>
      </p:sp>
      <p:sp>
        <p:nvSpPr>
          <p:cNvPr id="159" name="Shape 159"/>
          <p:cNvSpPr/>
          <p:nvPr/>
        </p:nvSpPr>
        <p:spPr>
          <a:xfrm>
            <a:off x="2974014" y="4064000"/>
            <a:ext cx="705677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0000">
                <a:latin typeface="Courier"/>
                <a:ea typeface="Courier"/>
                <a:cs typeface="Courier"/>
                <a:sym typeface="Courier"/>
              </a:defRPr>
            </a:lvl1pPr>
          </a:lstStyle>
          <a:p>
            <a:pPr lvl="0">
              <a:defRPr b="0" sz="1800">
                <a:solidFill>
                  <a:srgbClr val="000000"/>
                </a:solidFill>
              </a:defRPr>
            </a:pPr>
            <a:r>
              <a:rPr b="1" sz="10000">
                <a:solidFill>
                  <a:srgbClr val="FFFFFF"/>
                </a:solidFill>
              </a:rPr>
              <a:t>&lt;</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lvl="0">
              <a:defRPr sz="1800">
                <a:solidFill>
                  <a:srgbClr val="000000"/>
                </a:solidFill>
              </a:defRPr>
            </a:pPr>
            <a:r>
              <a:rPr sz="8000">
                <a:solidFill>
                  <a:srgbClr val="FFFFFF"/>
                </a:solidFill>
              </a:rPr>
              <a:t>I/O Redirection</a:t>
            </a:r>
          </a:p>
        </p:txBody>
      </p:sp>
      <p:sp>
        <p:nvSpPr>
          <p:cNvPr id="164" name="Shape 164"/>
          <p:cNvSpPr/>
          <p:nvPr/>
        </p:nvSpPr>
        <p:spPr>
          <a:xfrm>
            <a:off x="272045" y="5118099"/>
            <a:ext cx="12917985"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3000">
                <a:solidFill>
                  <a:srgbClr val="E4E4E4"/>
                </a:solidFill>
                <a:latin typeface="Courier"/>
                <a:ea typeface="Courier"/>
                <a:cs typeface="Courier"/>
                <a:sym typeface="Courier"/>
              </a:defRPr>
            </a:lvl1pPr>
          </a:lstStyle>
          <a:p>
            <a:pPr lvl="0">
              <a:defRPr b="0" sz="1800">
                <a:solidFill>
                  <a:srgbClr val="000000"/>
                </a:solidFill>
              </a:defRPr>
            </a:pPr>
            <a:r>
              <a:rPr b="1" sz="3000">
                <a:solidFill>
                  <a:srgbClr val="E4E4E4"/>
                </a:solidFill>
              </a:rPr>
              <a:t>$ mysql blah_development &lt; /rails/root/db/structure.sql</a:t>
            </a:r>
            <a:endParaRPr b="1" sz="3000">
              <a:solidFill>
                <a:srgbClr val="E4E4E4"/>
              </a:solidFill>
            </a:endParaRP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lvl="0">
              <a:defRPr sz="1800">
                <a:solidFill>
                  <a:srgbClr val="000000"/>
                </a:solidFill>
              </a:defRPr>
            </a:pPr>
            <a:r>
              <a:rPr sz="8000">
                <a:solidFill>
                  <a:srgbClr val="FFFFFF"/>
                </a:solidFill>
              </a:rPr>
              <a:t>I/O Redirection</a:t>
            </a:r>
          </a:p>
        </p:txBody>
      </p:sp>
      <p:sp>
        <p:nvSpPr>
          <p:cNvPr id="169" name="Shape 169"/>
          <p:cNvSpPr/>
          <p:nvPr/>
        </p:nvSpPr>
        <p:spPr>
          <a:xfrm>
            <a:off x="2974014" y="4064000"/>
            <a:ext cx="705677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0000">
                <a:latin typeface="Courier"/>
                <a:ea typeface="Courier"/>
                <a:cs typeface="Courier"/>
                <a:sym typeface="Courier"/>
              </a:defRPr>
            </a:lvl1pPr>
          </a:lstStyle>
          <a:p>
            <a:pPr lvl="0">
              <a:defRPr b="0" sz="1800">
                <a:solidFill>
                  <a:srgbClr val="000000"/>
                </a:solidFill>
              </a:defRPr>
            </a:pPr>
            <a:r>
              <a:rPr b="1" sz="10000">
                <a:solidFill>
                  <a:srgbClr val="FFFFFF"/>
                </a:solidFill>
              </a:rPr>
              <a: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 name="att-logo-big1.jpg"/>
          <p:cNvPicPr/>
          <p:nvPr/>
        </p:nvPicPr>
        <p:blipFill>
          <a:blip r:embed="rId3">
            <a:extLst/>
          </a:blip>
          <a:stretch>
            <a:fillRect/>
          </a:stretch>
        </p:blipFill>
        <p:spPr>
          <a:xfrm>
            <a:off x="2311400" y="2971800"/>
            <a:ext cx="8382000" cy="3810000"/>
          </a:xfrm>
          <a:prstGeom prst="rect">
            <a:avLst/>
          </a:prstGeom>
          <a:ln w="12700">
            <a:miter lim="400000"/>
          </a:ln>
        </p:spPr>
      </p:pic>
      <p:sp>
        <p:nvSpPr>
          <p:cNvPr id="43" name="Shape 43"/>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lvl="0">
              <a:defRPr sz="1800">
                <a:solidFill>
                  <a:srgbClr val="000000"/>
                </a:solidFill>
              </a:defRPr>
            </a:pPr>
            <a:r>
              <a:rPr sz="8000">
                <a:solidFill>
                  <a:srgbClr val="FFFFFF"/>
                </a:solidFill>
              </a:rPr>
              <a:t>I/O Redirection</a:t>
            </a:r>
          </a:p>
        </p:txBody>
      </p:sp>
      <p:sp>
        <p:nvSpPr>
          <p:cNvPr id="174" name="Shape 174"/>
          <p:cNvSpPr/>
          <p:nvPr/>
        </p:nvSpPr>
        <p:spPr>
          <a:xfrm>
            <a:off x="1415231" y="4965700"/>
            <a:ext cx="10479188"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4000">
                <a:solidFill>
                  <a:srgbClr val="E4E4E4"/>
                </a:solidFill>
                <a:latin typeface="Courier"/>
                <a:ea typeface="Courier"/>
                <a:cs typeface="Courier"/>
                <a:sym typeface="Courier"/>
              </a:defRPr>
            </a:lvl1pPr>
          </a:lstStyle>
          <a:p>
            <a:pPr lvl="0">
              <a:defRPr b="0" sz="1800">
                <a:solidFill>
                  <a:srgbClr val="000000"/>
                </a:solidFill>
              </a:defRPr>
            </a:pPr>
            <a:r>
              <a:rPr b="1" sz="4000">
                <a:solidFill>
                  <a:srgbClr val="E4E4E4"/>
                </a:solidFill>
              </a:rPr>
              <a:t>rails r /path/to/script.rb | sort</a:t>
            </a:r>
            <a:endParaRPr b="1" sz="4000"/>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lvl1pPr>
              <a:defRPr sz="4000" u="sng">
                <a:hlinkClick r:id="rId3" invalidUrl="" action="" tgtFrame="" tooltip="" history="1" highlightClick="0" endSnd="0"/>
              </a:defRPr>
            </a:lvl1pPr>
          </a:lstStyle>
          <a:p>
            <a:pPr lvl="0">
              <a:defRPr sz="1800" u="none">
                <a:solidFill>
                  <a:srgbClr val="000000"/>
                </a:solidFill>
              </a:defRPr>
            </a:pPr>
            <a:r>
              <a:rPr sz="4000" u="sng">
                <a:solidFill>
                  <a:srgbClr val="FFFFFF"/>
                </a:solidFill>
                <a:hlinkClick r:id="rId3" invalidUrl="" action="" tgtFrame="" tooltip="" history="1" highlightClick="0" endSnd="0"/>
              </a:rPr>
              <a:t>http://tille.garrels.be/training/tldp/ch05.html</a:t>
            </a:r>
            <a:endParaRPr sz="4000">
              <a:solidFill>
                <a:srgbClr val="FFFFFF"/>
              </a:solidFill>
            </a:endParaRPr>
          </a:p>
        </p:txBody>
      </p:sp>
      <p:sp>
        <p:nvSpPr>
          <p:cNvPr id="179" name="Shape 179"/>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sz="8000"/>
            </a:lvl1pPr>
          </a:lstStyle>
          <a:p>
            <a:pPr lvl="0">
              <a:defRPr sz="1800">
                <a:solidFill>
                  <a:srgbClr val="000000"/>
                </a:solidFill>
              </a:defRPr>
            </a:pPr>
            <a:r>
              <a:rPr sz="8000">
                <a:solidFill>
                  <a:srgbClr val="FFFFFF"/>
                </a:solidFill>
              </a:rPr>
              <a:t>I/O Redirection</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nvSpPr>
        <p:spPr>
          <a:xfrm>
            <a:off x="711898" y="3797300"/>
            <a:ext cx="11099801"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sz="8000"/>
            </a:lvl1pPr>
          </a:lstStyle>
          <a:p>
            <a:pPr lvl="0">
              <a:defRPr sz="1800">
                <a:solidFill>
                  <a:srgbClr val="000000"/>
                </a:solidFill>
              </a:defRPr>
            </a:pPr>
            <a:r>
              <a:rPr sz="8000">
                <a:solidFill>
                  <a:srgbClr val="FFFFFF"/>
                </a:solidFill>
              </a:rPr>
              <a:t>Moving Around</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p>
            <a:pPr lvl="0">
              <a:defRPr sz="1800">
                <a:solidFill>
                  <a:srgbClr val="000000"/>
                </a:solidFill>
              </a:defRPr>
            </a:pPr>
            <a:r>
              <a:rPr sz="8000">
                <a:solidFill>
                  <a:srgbClr val="FFFFFF"/>
                </a:solidFill>
              </a:rPr>
              <a:t>Moving Around</a:t>
            </a:r>
          </a:p>
        </p:txBody>
      </p:sp>
      <p:sp>
        <p:nvSpPr>
          <p:cNvPr id="188" name="Shape 188"/>
          <p:cNvSpPr/>
          <p:nvPr/>
        </p:nvSpPr>
        <p:spPr>
          <a:xfrm>
            <a:off x="1453768" y="2914650"/>
            <a:ext cx="10796322" cy="3924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solidFill>
                  <a:srgbClr val="000000"/>
                </a:solidFill>
              </a:defRPr>
            </a:pPr>
            <a:r>
              <a:rPr sz="3600">
                <a:solidFill>
                  <a:srgbClr val="FFFFFF"/>
                </a:solidFill>
              </a:rPr>
              <a:t> Ctrl + a   Go to the beginning of the line (Home)</a:t>
            </a:r>
            <a:endParaRPr sz="3600">
              <a:solidFill>
                <a:srgbClr val="FFFFFF"/>
              </a:solidFill>
            </a:endParaRPr>
          </a:p>
          <a:p>
            <a:pPr lvl="0" algn="l">
              <a:defRPr sz="1800">
                <a:solidFill>
                  <a:srgbClr val="000000"/>
                </a:solidFill>
              </a:defRPr>
            </a:pPr>
            <a:r>
              <a:rPr sz="3600">
                <a:solidFill>
                  <a:srgbClr val="FFFFFF"/>
                </a:solidFill>
              </a:rPr>
              <a:t>  Ctrl + e   Go to the End of the line (End)</a:t>
            </a:r>
            <a:endParaRPr sz="3600">
              <a:solidFill>
                <a:srgbClr val="FFFFFF"/>
              </a:solidFill>
            </a:endParaRPr>
          </a:p>
          <a:p>
            <a:pPr lvl="0" algn="l">
              <a:defRPr sz="1800">
                <a:solidFill>
                  <a:srgbClr val="000000"/>
                </a:solidFill>
              </a:defRPr>
            </a:pPr>
            <a:r>
              <a:rPr sz="3600">
                <a:solidFill>
                  <a:srgbClr val="FFFFFF"/>
                </a:solidFill>
              </a:rPr>
              <a:t>  Ctrl + p   Previous command (Up arrow)</a:t>
            </a:r>
            <a:endParaRPr sz="3600">
              <a:solidFill>
                <a:srgbClr val="FFFFFF"/>
              </a:solidFill>
            </a:endParaRPr>
          </a:p>
          <a:p>
            <a:pPr lvl="0" algn="l">
              <a:defRPr sz="1800">
                <a:solidFill>
                  <a:srgbClr val="000000"/>
                </a:solidFill>
              </a:defRPr>
            </a:pPr>
            <a:r>
              <a:rPr sz="3600">
                <a:solidFill>
                  <a:srgbClr val="FFFFFF"/>
                </a:solidFill>
              </a:rPr>
              <a:t>  Ctrl + n   Next command (Down arrow)</a:t>
            </a:r>
            <a:endParaRPr sz="3600">
              <a:solidFill>
                <a:srgbClr val="FFFFFF"/>
              </a:solidFill>
            </a:endParaRPr>
          </a:p>
          <a:p>
            <a:pPr lvl="0" algn="l">
              <a:defRPr sz="1800">
                <a:solidFill>
                  <a:srgbClr val="000000"/>
                </a:solidFill>
              </a:defRPr>
            </a:pPr>
            <a:r>
              <a:rPr sz="3600">
                <a:solidFill>
                  <a:srgbClr val="FFFFFF"/>
                </a:solidFill>
              </a:rPr>
              <a:t>   Alt + b   Back (left) one word</a:t>
            </a:r>
            <a:endParaRPr sz="3600">
              <a:solidFill>
                <a:srgbClr val="FFFFFF"/>
              </a:solidFill>
            </a:endParaRPr>
          </a:p>
          <a:p>
            <a:pPr lvl="0" algn="l">
              <a:defRPr sz="1800">
                <a:solidFill>
                  <a:srgbClr val="000000"/>
                </a:solidFill>
              </a:defRPr>
            </a:pPr>
            <a:r>
              <a:rPr sz="3600">
                <a:solidFill>
                  <a:srgbClr val="FFFFFF"/>
                </a:solidFill>
              </a:rPr>
              <a:t>   Alt + f   Forward (right) one word</a:t>
            </a:r>
            <a:endParaRPr sz="3600">
              <a:solidFill>
                <a:srgbClr val="FFFFFF"/>
              </a:solidFill>
            </a:endParaRPr>
          </a:p>
          <a:p>
            <a:pPr lvl="0" algn="l">
              <a:defRPr sz="1800">
                <a:solidFill>
                  <a:srgbClr val="000000"/>
                </a:solidFill>
              </a:defRPr>
            </a:pPr>
            <a:r>
              <a:rPr sz="3600">
                <a:solidFill>
                  <a:srgbClr val="FFFFFF"/>
                </a:solidFill>
              </a:rPr>
              <a:t>  Ctrl + x, Ctrl + e  Edit the current line in your editor!</a:t>
            </a:r>
          </a:p>
        </p:txBody>
      </p:sp>
      <p:sp>
        <p:nvSpPr>
          <p:cNvPr id="189" name="Shape 189"/>
          <p:cNvSpPr/>
          <p:nvPr/>
        </p:nvSpPr>
        <p:spPr>
          <a:xfrm>
            <a:off x="1977491" y="7204129"/>
            <a:ext cx="9049818"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http://ss64.com/bash/syntax-keyboard.html</a:t>
            </a:r>
            <a:endParaRPr sz="3600">
              <a:solidFill>
                <a:srgbClr val="FFFFFF"/>
              </a:solidFill>
            </a:endParaRP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xfrm>
            <a:off x="952500" y="3797300"/>
            <a:ext cx="11099800" cy="2159000"/>
          </a:xfrm>
          <a:prstGeom prst="rect">
            <a:avLst/>
          </a:prstGeom>
        </p:spPr>
        <p:txBody>
          <a:bodyPr/>
          <a:lstStyle/>
          <a:p>
            <a:pPr lvl="0">
              <a:defRPr sz="1800">
                <a:solidFill>
                  <a:srgbClr val="000000"/>
                </a:solidFill>
              </a:defRPr>
            </a:pPr>
            <a:r>
              <a:rPr sz="8000">
                <a:solidFill>
                  <a:srgbClr val="FFFFFF"/>
                </a:solidFill>
              </a:rPr>
              <a:t>Useful Builtins</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sz="8000"/>
            </a:lvl1pPr>
          </a:lstStyle>
          <a:p>
            <a:pPr lvl="0">
              <a:defRPr sz="1800">
                <a:solidFill>
                  <a:srgbClr val="000000"/>
                </a:solidFill>
              </a:defRPr>
            </a:pPr>
            <a:r>
              <a:rPr sz="8000">
                <a:solidFill>
                  <a:srgbClr val="FFFFFF"/>
                </a:solidFill>
              </a:rPr>
              <a:t>Useful Builtins</a:t>
            </a:r>
          </a:p>
        </p:txBody>
      </p:sp>
      <p:sp>
        <p:nvSpPr>
          <p:cNvPr id="198" name="Shape 198"/>
          <p:cNvSpPr/>
          <p:nvPr/>
        </p:nvSpPr>
        <p:spPr>
          <a:xfrm>
            <a:off x="176780" y="2491440"/>
            <a:ext cx="12917984" cy="741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b="1" sz="3000">
                <a:solidFill>
                  <a:srgbClr val="E4E4E4"/>
                </a:solidFill>
                <a:latin typeface="Courier"/>
                <a:ea typeface="Courier"/>
                <a:cs typeface="Courier"/>
                <a:sym typeface="Courier"/>
              </a:rPr>
              <a:t>$ cd ~ # moves you to your home directory</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 cd - # moves you to the last directory</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 pwd # shows you what directory you are in</a:t>
            </a:r>
            <a:endParaRPr b="1" sz="3000">
              <a:solidFill>
                <a:srgbClr val="E4E4E4"/>
              </a:solidFill>
              <a:latin typeface="Courier"/>
              <a:ea typeface="Courier"/>
              <a:cs typeface="Courier"/>
              <a:sym typeface="Courier"/>
            </a:endParaRPr>
          </a:p>
          <a:p>
            <a:pPr lvl="0" algn="l" defTabSz="457200">
              <a:defRPr sz="1800">
                <a:solidFill>
                  <a:srgbClr val="000000"/>
                </a:solidFill>
              </a:defRPr>
            </a:pP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 pushd /directory # push /directory onto the dir stack</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 pwd</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/directory</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 pushd /rails</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 pwd</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/rails</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 dirs # prints the directory stack</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/rails /directory ~</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 popd # change to the last dir on the dir stack</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 pwd</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/directory</a:t>
            </a:r>
            <a:endParaRPr b="1" sz="3000">
              <a:solidFill>
                <a:srgbClr val="E4E4E4"/>
              </a:solidFill>
              <a:latin typeface="Courier"/>
              <a:ea typeface="Courier"/>
              <a:cs typeface="Courier"/>
              <a:sym typeface="Courier"/>
            </a:endParaRP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xfrm>
            <a:off x="952500" y="3797300"/>
            <a:ext cx="11099800" cy="2159000"/>
          </a:xfrm>
          <a:prstGeom prst="rect">
            <a:avLst/>
          </a:prstGeom>
        </p:spPr>
        <p:txBody>
          <a:bodyPr/>
          <a:lstStyle/>
          <a:p>
            <a:pPr lvl="0">
              <a:defRPr sz="1800">
                <a:solidFill>
                  <a:srgbClr val="000000"/>
                </a:solidFill>
              </a:defRPr>
            </a:pPr>
            <a:r>
              <a:rPr sz="8000">
                <a:solidFill>
                  <a:srgbClr val="FFFFFF"/>
                </a:solidFill>
              </a:rPr>
              <a:t>Tab Completion</a:t>
            </a: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lvl="0">
              <a:defRPr sz="1800">
                <a:solidFill>
                  <a:srgbClr val="000000"/>
                </a:solidFill>
              </a:defRPr>
            </a:pPr>
            <a:r>
              <a:rPr sz="8000">
                <a:solidFill>
                  <a:srgbClr val="FFFFFF"/>
                </a:solidFill>
              </a:rPr>
              <a:t>Tab Completion</a:t>
            </a:r>
          </a:p>
        </p:txBody>
      </p:sp>
      <p:sp>
        <p:nvSpPr>
          <p:cNvPr id="207" name="Shape 207"/>
          <p:cNvSpPr/>
          <p:nvPr/>
        </p:nvSpPr>
        <p:spPr>
          <a:xfrm>
            <a:off x="272045" y="3729148"/>
            <a:ext cx="11546162" cy="497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b="1" sz="3000">
                <a:solidFill>
                  <a:srgbClr val="E4E4E4"/>
                </a:solidFill>
                <a:latin typeface="Courier"/>
                <a:ea typeface="Courier"/>
                <a:cs typeface="Courier"/>
                <a:sym typeface="Courier"/>
              </a:rPr>
              <a:t>~/rails$ bun&lt;tab&gt;&lt;tab&gt;</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bundle        bundle_image  bundler       bunzip2</a:t>
            </a:r>
            <a:endParaRPr b="1" sz="3000">
              <a:solidFill>
                <a:srgbClr val="E4E4E4"/>
              </a:solidFill>
              <a:latin typeface="Courier"/>
              <a:ea typeface="Courier"/>
              <a:cs typeface="Courier"/>
              <a:sym typeface="Courier"/>
            </a:endParaRPr>
          </a:p>
          <a:p>
            <a:pPr lvl="0" algn="l" defTabSz="457200">
              <a:defRPr sz="1800">
                <a:solidFill>
                  <a:srgbClr val="000000"/>
                </a:solidFill>
              </a:defRPr>
            </a:pP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~/rails$ cd t&lt;tab&gt;&lt;tab&gt;</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test/       tmp/</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~/rails$ cd te&lt;tab&gt;&lt;enter&gt;</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~/rails/test $</a:t>
            </a:r>
            <a:endParaRPr b="1" sz="3000">
              <a:solidFill>
                <a:srgbClr val="E4E4E4"/>
              </a:solidFill>
              <a:latin typeface="Courier"/>
              <a:ea typeface="Courier"/>
              <a:cs typeface="Courier"/>
              <a:sym typeface="Courier"/>
            </a:endParaRPr>
          </a:p>
          <a:p>
            <a:pPr lvl="0" algn="l" defTabSz="457200">
              <a:defRPr sz="1800">
                <a:solidFill>
                  <a:srgbClr val="000000"/>
                </a:solidFill>
              </a:defRPr>
            </a:pPr>
            <a:endParaRPr b="1" sz="3000">
              <a:solidFill>
                <a:srgbClr val="E4E4E4"/>
              </a:solidFill>
              <a:latin typeface="Courier"/>
              <a:ea typeface="Courier"/>
              <a:cs typeface="Courier"/>
              <a:sym typeface="Courier"/>
            </a:endParaRPr>
          </a:p>
          <a:p>
            <a:pPr lvl="0" algn="l" defTabSz="457200">
              <a:defRPr sz="1800">
                <a:solidFill>
                  <a:srgbClr val="000000"/>
                </a:solidFill>
              </a:defRPr>
            </a:pPr>
            <a:endParaRPr sz="4000">
              <a:latin typeface="Courier"/>
              <a:ea typeface="Courier"/>
              <a:cs typeface="Courier"/>
              <a:sym typeface="Courier"/>
            </a:endParaRPr>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xfrm>
            <a:off x="952500" y="3797300"/>
            <a:ext cx="11099800" cy="2159000"/>
          </a:xfrm>
          <a:prstGeom prst="rect">
            <a:avLst/>
          </a:prstGeom>
        </p:spPr>
        <p:txBody>
          <a:bodyPr/>
          <a:lstStyle/>
          <a:p>
            <a:pPr lvl="0">
              <a:defRPr sz="1800">
                <a:solidFill>
                  <a:srgbClr val="000000"/>
                </a:solidFill>
              </a:defRPr>
            </a:pPr>
            <a:r>
              <a:rPr sz="8000">
                <a:solidFill>
                  <a:srgbClr val="FFFFFF"/>
                </a:solidFill>
              </a:rPr>
              <a:t>Bash History</a:t>
            </a: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pPr lvl="0">
              <a:defRPr sz="1800">
                <a:solidFill>
                  <a:srgbClr val="000000"/>
                </a:solidFill>
              </a:defRPr>
            </a:pPr>
            <a:r>
              <a:rPr sz="8000">
                <a:solidFill>
                  <a:srgbClr val="FFFFFF"/>
                </a:solidFill>
              </a:rPr>
              <a:t>Bash History</a:t>
            </a:r>
          </a:p>
        </p:txBody>
      </p:sp>
      <p:sp>
        <p:nvSpPr>
          <p:cNvPr id="216" name="Shape 216"/>
          <p:cNvSpPr/>
          <p:nvPr/>
        </p:nvSpPr>
        <p:spPr>
          <a:xfrm>
            <a:off x="653107" y="2786408"/>
            <a:ext cx="11088887" cy="619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b="1" sz="4000">
                <a:solidFill>
                  <a:srgbClr val="E4E4E4"/>
                </a:solidFill>
                <a:latin typeface="Courier"/>
                <a:ea typeface="Courier"/>
                <a:cs typeface="Courier"/>
                <a:sym typeface="Courier"/>
              </a:rPr>
              <a:t>$ history</a:t>
            </a:r>
            <a:endParaRPr b="1" sz="4000">
              <a:solidFill>
                <a:srgbClr val="E4E4E4"/>
              </a:solidFill>
              <a:latin typeface="Courier"/>
              <a:ea typeface="Courier"/>
              <a:cs typeface="Courier"/>
              <a:sym typeface="Courier"/>
            </a:endParaRPr>
          </a:p>
          <a:p>
            <a:pPr lvl="0" algn="l" defTabSz="457200">
              <a:defRPr sz="1800">
                <a:solidFill>
                  <a:srgbClr val="000000"/>
                </a:solidFill>
              </a:defRPr>
            </a:pPr>
            <a:endParaRPr b="1" sz="4000">
              <a:solidFill>
                <a:srgbClr val="E4E4E4"/>
              </a:solidFill>
              <a:latin typeface="Courier"/>
              <a:ea typeface="Courier"/>
              <a:cs typeface="Courier"/>
              <a:sym typeface="Courier"/>
            </a:endParaRPr>
          </a:p>
          <a:p>
            <a:pPr lvl="0" algn="l" defTabSz="457200">
              <a:defRPr sz="1800">
                <a:solidFill>
                  <a:srgbClr val="000000"/>
                </a:solidFill>
              </a:defRPr>
            </a:pPr>
            <a:r>
              <a:rPr b="1" sz="4000">
                <a:solidFill>
                  <a:srgbClr val="E4E4E4"/>
                </a:solidFill>
                <a:latin typeface="Courier"/>
                <a:ea typeface="Courier"/>
                <a:cs typeface="Courier"/>
                <a:sym typeface="Courier"/>
              </a:rPr>
              <a:t>23  bundle exec rake db:create</a:t>
            </a:r>
            <a:endParaRPr b="1" sz="4000">
              <a:solidFill>
                <a:srgbClr val="E4E4E4"/>
              </a:solidFill>
              <a:latin typeface="Courier"/>
              <a:ea typeface="Courier"/>
              <a:cs typeface="Courier"/>
              <a:sym typeface="Courier"/>
            </a:endParaRPr>
          </a:p>
          <a:p>
            <a:pPr lvl="0" algn="l" defTabSz="457200">
              <a:defRPr sz="1800">
                <a:solidFill>
                  <a:srgbClr val="000000"/>
                </a:solidFill>
              </a:defRPr>
            </a:pPr>
            <a:r>
              <a:rPr b="1" sz="4000">
                <a:solidFill>
                  <a:srgbClr val="E4E4E4"/>
                </a:solidFill>
                <a:latin typeface="Courier"/>
                <a:ea typeface="Courier"/>
                <a:cs typeface="Courier"/>
                <a:sym typeface="Courier"/>
              </a:rPr>
              <a:t>24  bundle exec rake db:schema:load</a:t>
            </a:r>
            <a:endParaRPr b="1" sz="4000">
              <a:solidFill>
                <a:srgbClr val="E4E4E4"/>
              </a:solidFill>
              <a:latin typeface="Courier"/>
              <a:ea typeface="Courier"/>
              <a:cs typeface="Courier"/>
              <a:sym typeface="Courier"/>
            </a:endParaRPr>
          </a:p>
          <a:p>
            <a:pPr lvl="0" algn="l" defTabSz="457200">
              <a:defRPr sz="1800">
                <a:solidFill>
                  <a:srgbClr val="000000"/>
                </a:solidFill>
              </a:defRPr>
            </a:pPr>
            <a:r>
              <a:rPr b="1" sz="4000">
                <a:solidFill>
                  <a:srgbClr val="E4E4E4"/>
                </a:solidFill>
                <a:latin typeface="Courier"/>
                <a:ea typeface="Courier"/>
                <a:cs typeface="Courier"/>
                <a:sym typeface="Courier"/>
              </a:rPr>
              <a:t>25  bundle exec rake db:migrate</a:t>
            </a:r>
            <a:endParaRPr b="1" sz="4000">
              <a:solidFill>
                <a:srgbClr val="E4E4E4"/>
              </a:solidFill>
              <a:latin typeface="Courier"/>
              <a:ea typeface="Courier"/>
              <a:cs typeface="Courier"/>
              <a:sym typeface="Courier"/>
            </a:endParaRPr>
          </a:p>
          <a:p>
            <a:pPr lvl="0" algn="l" defTabSz="457200">
              <a:defRPr sz="1800">
                <a:solidFill>
                  <a:srgbClr val="000000"/>
                </a:solidFill>
              </a:defRPr>
            </a:pPr>
            <a:r>
              <a:rPr b="1" sz="4000">
                <a:solidFill>
                  <a:srgbClr val="E4E4E4"/>
                </a:solidFill>
                <a:latin typeface="Courier"/>
                <a:ea typeface="Courier"/>
                <a:cs typeface="Courier"/>
                <a:sym typeface="Courier"/>
              </a:rPr>
              <a:t>26  ./bin/rails c</a:t>
            </a:r>
            <a:endParaRPr b="1" sz="4000">
              <a:solidFill>
                <a:srgbClr val="E4E4E4"/>
              </a:solidFill>
              <a:latin typeface="Courier"/>
              <a:ea typeface="Courier"/>
              <a:cs typeface="Courier"/>
              <a:sym typeface="Courier"/>
            </a:endParaRPr>
          </a:p>
          <a:p>
            <a:pPr lvl="0" algn="l" defTabSz="457200">
              <a:defRPr sz="1800">
                <a:solidFill>
                  <a:srgbClr val="000000"/>
                </a:solidFill>
              </a:defRPr>
            </a:pPr>
            <a:endParaRPr b="1" sz="4000">
              <a:solidFill>
                <a:srgbClr val="E4E4E4"/>
              </a:solidFill>
              <a:latin typeface="Courier"/>
              <a:ea typeface="Courier"/>
              <a:cs typeface="Courier"/>
              <a:sym typeface="Courier"/>
            </a:endParaRPr>
          </a:p>
          <a:p>
            <a:pPr lvl="0" algn="l" defTabSz="457200">
              <a:defRPr sz="1800">
                <a:solidFill>
                  <a:srgbClr val="000000"/>
                </a:solidFill>
              </a:defRPr>
            </a:pPr>
            <a:r>
              <a:rPr b="1" sz="4000">
                <a:solidFill>
                  <a:srgbClr val="E4E4E4"/>
                </a:solidFill>
                <a:latin typeface="Courier"/>
                <a:ea typeface="Courier"/>
                <a:cs typeface="Courier"/>
                <a:sym typeface="Courier"/>
              </a:rPr>
              <a:t>$ !26</a:t>
            </a:r>
            <a:endParaRPr b="1" sz="4000">
              <a:solidFill>
                <a:srgbClr val="E4E4E4"/>
              </a:solidFill>
              <a:latin typeface="Courier"/>
              <a:ea typeface="Courier"/>
              <a:cs typeface="Courier"/>
              <a:sym typeface="Courier"/>
            </a:endParaRPr>
          </a:p>
          <a:p>
            <a:pPr lvl="0" algn="l" defTabSz="457200">
              <a:defRPr sz="1800">
                <a:solidFill>
                  <a:srgbClr val="000000"/>
                </a:solidFill>
              </a:defRPr>
            </a:pPr>
            <a:endParaRPr sz="4000">
              <a:latin typeface="Courier"/>
              <a:ea typeface="Courier"/>
              <a:cs typeface="Courier"/>
              <a:sym typeface="Courier"/>
            </a:endParaRP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7" name="Kernel_Layout.jpg"/>
          <p:cNvPicPr/>
          <p:nvPr/>
        </p:nvPicPr>
        <p:blipFill>
          <a:blip r:embed="rId3">
            <a:extLst/>
          </a:blip>
          <a:stretch>
            <a:fillRect/>
          </a:stretch>
        </p:blipFill>
        <p:spPr>
          <a:xfrm>
            <a:off x="2614585" y="2440882"/>
            <a:ext cx="7775630" cy="6147226"/>
          </a:xfrm>
          <a:prstGeom prst="rect">
            <a:avLst/>
          </a:prstGeom>
          <a:ln w="12700">
            <a:miter lim="400000"/>
          </a:ln>
        </p:spPr>
      </p:pic>
      <p:sp>
        <p:nvSpPr>
          <p:cNvPr id="48" name="Shape 48"/>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prstGeom prst="rect">
            <a:avLst/>
          </a:prstGeom>
        </p:spPr>
        <p:txBody>
          <a:bodyPr/>
          <a:lstStyle/>
          <a:p>
            <a:pPr lvl="0">
              <a:defRPr sz="1800">
                <a:solidFill>
                  <a:srgbClr val="000000"/>
                </a:solidFill>
              </a:defRPr>
            </a:pPr>
            <a:r>
              <a:rPr sz="8000">
                <a:solidFill>
                  <a:srgbClr val="FFFFFF"/>
                </a:solidFill>
              </a:rPr>
              <a:t>Bash History</a:t>
            </a:r>
          </a:p>
        </p:txBody>
      </p:sp>
      <p:sp>
        <p:nvSpPr>
          <p:cNvPr id="221" name="Shape 221"/>
          <p:cNvSpPr/>
          <p:nvPr/>
        </p:nvSpPr>
        <p:spPr>
          <a:xfrm>
            <a:off x="2974014" y="4064000"/>
            <a:ext cx="705677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0000">
                <a:latin typeface="Courier"/>
                <a:ea typeface="Courier"/>
                <a:cs typeface="Courier"/>
                <a:sym typeface="Courier"/>
              </a:defRPr>
            </a:lvl1pPr>
          </a:lstStyle>
          <a:p>
            <a:pPr lvl="0">
              <a:defRPr b="0" sz="1800">
                <a:solidFill>
                  <a:srgbClr val="000000"/>
                </a:solidFill>
              </a:defRPr>
            </a:pPr>
            <a:r>
              <a:rPr b="1" sz="10000">
                <a:solidFill>
                  <a:srgbClr val="FFFFFF"/>
                </a:solidFill>
              </a:rPr>
              <a:t>!!</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p>
            <a:pPr lvl="0">
              <a:defRPr sz="1800">
                <a:solidFill>
                  <a:srgbClr val="000000"/>
                </a:solidFill>
              </a:defRPr>
            </a:pPr>
            <a:r>
              <a:rPr sz="8000">
                <a:solidFill>
                  <a:srgbClr val="FFFFFF"/>
                </a:solidFill>
              </a:rPr>
              <a:t>Bash History</a:t>
            </a:r>
          </a:p>
        </p:txBody>
      </p:sp>
      <p:sp>
        <p:nvSpPr>
          <p:cNvPr id="226" name="Shape 226"/>
          <p:cNvSpPr/>
          <p:nvPr/>
        </p:nvSpPr>
        <p:spPr>
          <a:xfrm>
            <a:off x="653107" y="4005608"/>
            <a:ext cx="7735541"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sz="4000">
                <a:solidFill>
                  <a:srgbClr val="E4E4E4"/>
                </a:solidFill>
                <a:latin typeface="Courier"/>
                <a:ea typeface="Courier"/>
                <a:cs typeface="Courier"/>
                <a:sym typeface="Courier"/>
              </a:rPr>
              <a:t>$ history |grep -i rails</a:t>
            </a:r>
            <a:endParaRPr sz="4000">
              <a:solidFill>
                <a:srgbClr val="E4E4E4"/>
              </a:solidFill>
              <a:latin typeface="Courier"/>
              <a:ea typeface="Courier"/>
              <a:cs typeface="Courier"/>
              <a:sym typeface="Courier"/>
            </a:endParaRPr>
          </a:p>
          <a:p>
            <a:pPr lvl="0" algn="l" defTabSz="457200">
              <a:defRPr sz="1800">
                <a:solidFill>
                  <a:srgbClr val="000000"/>
                </a:solidFill>
              </a:defRPr>
            </a:pPr>
            <a:endParaRPr sz="4000">
              <a:solidFill>
                <a:srgbClr val="E4E4E4"/>
              </a:solidFill>
              <a:latin typeface="Courier"/>
              <a:ea typeface="Courier"/>
              <a:cs typeface="Courier"/>
              <a:sym typeface="Courier"/>
            </a:endParaRPr>
          </a:p>
          <a:p>
            <a:pPr lvl="0" algn="l" defTabSz="457200">
              <a:defRPr sz="1800">
                <a:solidFill>
                  <a:srgbClr val="000000"/>
                </a:solidFill>
              </a:defRPr>
            </a:pPr>
            <a:r>
              <a:rPr sz="4000">
                <a:solidFill>
                  <a:srgbClr val="E4E4E4"/>
                </a:solidFill>
                <a:latin typeface="Courier"/>
                <a:ea typeface="Courier"/>
                <a:cs typeface="Courier"/>
                <a:sym typeface="Courier"/>
              </a:rPr>
              <a:t>26  ./bin/rails c</a:t>
            </a:r>
            <a:endParaRPr sz="4000">
              <a:solidFill>
                <a:srgbClr val="E4E4E4"/>
              </a:solidFill>
              <a:latin typeface="Courier"/>
              <a:ea typeface="Courier"/>
              <a:cs typeface="Courier"/>
              <a:sym typeface="Courier"/>
            </a:endParaRPr>
          </a:p>
          <a:p>
            <a:pPr lvl="0" algn="l" defTabSz="457200">
              <a:defRPr sz="1800">
                <a:solidFill>
                  <a:srgbClr val="000000"/>
                </a:solidFill>
              </a:defRPr>
            </a:pPr>
            <a:endParaRPr sz="4000">
              <a:solidFill>
                <a:srgbClr val="E4E4E4"/>
              </a:solidFill>
              <a:latin typeface="Courier"/>
              <a:ea typeface="Courier"/>
              <a:cs typeface="Courier"/>
              <a:sym typeface="Courier"/>
            </a:endParaRPr>
          </a:p>
          <a:p>
            <a:pPr lvl="0" algn="l" defTabSz="457200">
              <a:defRPr sz="1800">
                <a:solidFill>
                  <a:srgbClr val="000000"/>
                </a:solidFill>
              </a:defRPr>
            </a:pPr>
            <a:endParaRPr sz="4000">
              <a:latin typeface="Courier"/>
              <a:ea typeface="Courier"/>
              <a:cs typeface="Courier"/>
              <a:sym typeface="Courier"/>
            </a:endParaRP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pPr lvl="0">
              <a:defRPr sz="1800">
                <a:solidFill>
                  <a:srgbClr val="000000"/>
                </a:solidFill>
              </a:defRPr>
            </a:pPr>
            <a:r>
              <a:rPr sz="8000">
                <a:solidFill>
                  <a:srgbClr val="FFFFFF"/>
                </a:solidFill>
              </a:rPr>
              <a:t>Bash History</a:t>
            </a:r>
          </a:p>
        </p:txBody>
      </p:sp>
      <p:sp>
        <p:nvSpPr>
          <p:cNvPr id="231" name="Shape 231"/>
          <p:cNvSpPr/>
          <p:nvPr/>
        </p:nvSpPr>
        <p:spPr>
          <a:xfrm>
            <a:off x="1529550" y="6006473"/>
            <a:ext cx="108602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3000">
                <a:solidFill>
                  <a:srgbClr val="E4E4E4"/>
                </a:solidFill>
                <a:latin typeface="Courier"/>
                <a:ea typeface="Courier"/>
                <a:cs typeface="Courier"/>
                <a:sym typeface="Courier"/>
              </a:defRPr>
            </a:lvl1pPr>
          </a:lstStyle>
          <a:p>
            <a:pPr lvl="0">
              <a:defRPr sz="1800">
                <a:solidFill>
                  <a:srgbClr val="000000"/>
                </a:solidFill>
              </a:defRPr>
            </a:pPr>
            <a:r>
              <a:rPr sz="3000">
                <a:solidFill>
                  <a:srgbClr val="E4E4E4"/>
                </a:solidFill>
              </a:rPr>
              <a:t>$ (reverse-i-search)`rai': bundle exec rails c</a:t>
            </a:r>
            <a:endParaRPr sz="3000">
              <a:solidFill>
                <a:srgbClr val="E4E4E4"/>
              </a:solidFill>
            </a:endParaRPr>
          </a:p>
        </p:txBody>
      </p:sp>
      <p:pic>
        <p:nvPicPr>
          <p:cNvPr id="232" name="ctrl-r1.jpg"/>
          <p:cNvPicPr/>
          <p:nvPr/>
        </p:nvPicPr>
        <p:blipFill>
          <a:blip r:embed="rId3">
            <a:extLst/>
          </a:blip>
          <a:stretch>
            <a:fillRect/>
          </a:stretch>
        </p:blipFill>
        <p:spPr>
          <a:xfrm>
            <a:off x="4603750" y="3485836"/>
            <a:ext cx="3797300" cy="1447801"/>
          </a:xfrm>
          <a:prstGeom prst="rect">
            <a:avLst/>
          </a:prstGeom>
          <a:ln w="12700">
            <a:miter lim="400000"/>
          </a:ln>
        </p:spPr>
      </p:pic>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lvl="0">
              <a:defRPr sz="1800">
                <a:solidFill>
                  <a:srgbClr val="000000"/>
                </a:solidFill>
              </a:defRPr>
            </a:pPr>
            <a:r>
              <a:rPr sz="8000">
                <a:solidFill>
                  <a:srgbClr val="FFFFFF"/>
                </a:solidFill>
              </a:rPr>
              <a:t>Bash History</a:t>
            </a:r>
          </a:p>
        </p:txBody>
      </p:sp>
      <p:sp>
        <p:nvSpPr>
          <p:cNvPr id="237" name="Shape 237"/>
          <p:cNvSpPr/>
          <p:nvPr/>
        </p:nvSpPr>
        <p:spPr>
          <a:xfrm>
            <a:off x="376605" y="5029200"/>
            <a:ext cx="12251590"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http://www.talug.org/events/20030709/cmdline_history.html</a:t>
            </a:r>
            <a:endParaRPr sz="3600">
              <a:solidFill>
                <a:srgbClr val="FFFFFF"/>
              </a:solidFill>
            </a:endParaRPr>
          </a:p>
        </p:txBody>
      </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xfrm>
            <a:off x="952500" y="3797300"/>
            <a:ext cx="11099800" cy="2159000"/>
          </a:xfrm>
          <a:prstGeom prst="rect">
            <a:avLst/>
          </a:prstGeom>
        </p:spPr>
        <p:txBody>
          <a:bodyPr/>
          <a:lstStyle/>
          <a:p>
            <a:pPr lvl="0">
              <a:defRPr sz="1800">
                <a:solidFill>
                  <a:srgbClr val="000000"/>
                </a:solidFill>
              </a:defRPr>
            </a:pPr>
            <a:r>
              <a:rPr sz="8000">
                <a:solidFill>
                  <a:srgbClr val="FFFFFF"/>
                </a:solidFill>
              </a:rPr>
              <a:t>Aliases</a:t>
            </a:r>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prstGeom prst="rect">
            <a:avLst/>
          </a:prstGeom>
        </p:spPr>
        <p:txBody>
          <a:bodyPr/>
          <a:lstStyle/>
          <a:p>
            <a:pPr lvl="0">
              <a:defRPr sz="1800">
                <a:solidFill>
                  <a:srgbClr val="000000"/>
                </a:solidFill>
              </a:defRPr>
            </a:pPr>
            <a:r>
              <a:rPr sz="8000">
                <a:solidFill>
                  <a:srgbClr val="FFFFFF"/>
                </a:solidFill>
              </a:rPr>
              <a:t>Aliases</a:t>
            </a:r>
          </a:p>
        </p:txBody>
      </p:sp>
      <p:sp>
        <p:nvSpPr>
          <p:cNvPr id="246" name="Shape 246"/>
          <p:cNvSpPr/>
          <p:nvPr/>
        </p:nvSpPr>
        <p:spPr>
          <a:xfrm>
            <a:off x="43408" y="4152658"/>
            <a:ext cx="12917984" cy="513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b="1" sz="3500">
                <a:solidFill>
                  <a:srgbClr val="E4E4E4"/>
                </a:solidFill>
                <a:latin typeface="Courier"/>
                <a:ea typeface="Courier"/>
                <a:cs typeface="Courier"/>
                <a:sym typeface="Courier"/>
              </a:rPr>
              <a:t>$ alias rct="bundle exec rails console testing”</a:t>
            </a:r>
            <a:endParaRPr b="1" sz="3500">
              <a:solidFill>
                <a:srgbClr val="E4E4E4"/>
              </a:solidFill>
              <a:latin typeface="Courier"/>
              <a:ea typeface="Courier"/>
              <a:cs typeface="Courier"/>
              <a:sym typeface="Courier"/>
            </a:endParaRPr>
          </a:p>
          <a:p>
            <a:pPr lvl="0" algn="l" defTabSz="457200">
              <a:defRPr sz="1800">
                <a:solidFill>
                  <a:srgbClr val="000000"/>
                </a:solidFill>
              </a:defRPr>
            </a:pPr>
            <a:r>
              <a:rPr b="1" sz="3500">
                <a:solidFill>
                  <a:srgbClr val="E4E4E4"/>
                </a:solidFill>
                <a:latin typeface="Courier"/>
                <a:ea typeface="Courier"/>
                <a:cs typeface="Courier"/>
                <a:sym typeface="Courier"/>
              </a:rPr>
              <a:t>$ rct</a:t>
            </a:r>
            <a:endParaRPr b="1" sz="3500">
              <a:solidFill>
                <a:srgbClr val="E4E4E4"/>
              </a:solidFill>
              <a:latin typeface="Courier"/>
              <a:ea typeface="Courier"/>
              <a:cs typeface="Courier"/>
              <a:sym typeface="Courier"/>
            </a:endParaRPr>
          </a:p>
          <a:p>
            <a:pPr lvl="0" algn="l" defTabSz="457200">
              <a:defRPr sz="1800">
                <a:solidFill>
                  <a:srgbClr val="000000"/>
                </a:solidFill>
              </a:defRPr>
            </a:pPr>
            <a:r>
              <a:rPr b="1" sz="3500">
                <a:solidFill>
                  <a:srgbClr val="E4E4E4"/>
                </a:solidFill>
                <a:latin typeface="Courier"/>
                <a:ea typeface="Courier"/>
                <a:cs typeface="Courier"/>
                <a:sym typeface="Courier"/>
              </a:rPr>
              <a:t>Loading testing environment (Rails 3.2.18)</a:t>
            </a:r>
            <a:endParaRPr b="1" sz="3500">
              <a:solidFill>
                <a:srgbClr val="E4E4E4"/>
              </a:solidFill>
              <a:latin typeface="Courier"/>
              <a:ea typeface="Courier"/>
              <a:cs typeface="Courier"/>
              <a:sym typeface="Courier"/>
            </a:endParaRPr>
          </a:p>
          <a:p>
            <a:pPr lvl="0" algn="l" defTabSz="457200">
              <a:defRPr sz="1800">
                <a:solidFill>
                  <a:srgbClr val="000000"/>
                </a:solidFill>
              </a:defRPr>
            </a:pPr>
            <a:r>
              <a:rPr b="1" sz="3500">
                <a:solidFill>
                  <a:srgbClr val="E4E4E4"/>
                </a:solidFill>
                <a:latin typeface="Courier"/>
                <a:ea typeface="Courier"/>
                <a:cs typeface="Courier"/>
                <a:sym typeface="Courier"/>
              </a:rPr>
              <a:t>[1] pry(main)&gt;</a:t>
            </a:r>
            <a:endParaRPr b="1" sz="3500">
              <a:solidFill>
                <a:srgbClr val="E4E4E4"/>
              </a:solidFill>
              <a:latin typeface="Courier"/>
              <a:ea typeface="Courier"/>
              <a:cs typeface="Courier"/>
              <a:sym typeface="Courier"/>
            </a:endParaRPr>
          </a:p>
          <a:p>
            <a:pPr lvl="0" algn="l" defTabSz="457200">
              <a:defRPr sz="1800">
                <a:solidFill>
                  <a:srgbClr val="000000"/>
                </a:solidFill>
              </a:defRPr>
            </a:pPr>
            <a:endParaRPr sz="3500">
              <a:solidFill>
                <a:srgbClr val="E4E4E4"/>
              </a:solidFill>
              <a:latin typeface="Courier"/>
              <a:ea typeface="Courier"/>
              <a:cs typeface="Courier"/>
              <a:sym typeface="Courier"/>
            </a:endParaRPr>
          </a:p>
          <a:p>
            <a:pPr lvl="0" algn="l" defTabSz="457200">
              <a:defRPr sz="1800">
                <a:solidFill>
                  <a:srgbClr val="000000"/>
                </a:solidFill>
              </a:defRPr>
            </a:pPr>
            <a:endParaRPr sz="3500">
              <a:solidFill>
                <a:srgbClr val="E4E4E4"/>
              </a:solidFill>
              <a:latin typeface="Courier"/>
              <a:ea typeface="Courier"/>
              <a:cs typeface="Courier"/>
              <a:sym typeface="Courier"/>
            </a:endParaRPr>
          </a:p>
          <a:p>
            <a:pPr lvl="0" algn="l" defTabSz="457200">
              <a:defRPr sz="1800">
                <a:solidFill>
                  <a:srgbClr val="000000"/>
                </a:solidFill>
              </a:defRPr>
            </a:pPr>
            <a:endParaRPr sz="4000">
              <a:solidFill>
                <a:srgbClr val="E4E4E4"/>
              </a:solidFill>
              <a:latin typeface="Courier"/>
              <a:ea typeface="Courier"/>
              <a:cs typeface="Courier"/>
              <a:sym typeface="Courier"/>
            </a:endParaRPr>
          </a:p>
          <a:p>
            <a:pPr lvl="0" algn="l" defTabSz="457200">
              <a:defRPr sz="1800">
                <a:solidFill>
                  <a:srgbClr val="000000"/>
                </a:solidFill>
              </a:defRPr>
            </a:pPr>
            <a:endParaRPr sz="4000">
              <a:latin typeface="Courier"/>
              <a:ea typeface="Courier"/>
              <a:cs typeface="Courier"/>
              <a:sym typeface="Courier"/>
            </a:endParaRPr>
          </a:p>
        </p:txBody>
      </p:sp>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title"/>
          </p:nvPr>
        </p:nvSpPr>
        <p:spPr>
          <a:prstGeom prst="rect">
            <a:avLst/>
          </a:prstGeom>
        </p:spPr>
        <p:txBody>
          <a:bodyPr/>
          <a:lstStyle/>
          <a:p>
            <a:pPr lvl="0">
              <a:defRPr sz="1800">
                <a:solidFill>
                  <a:srgbClr val="000000"/>
                </a:solidFill>
              </a:defRPr>
            </a:pPr>
            <a:r>
              <a:rPr sz="8000">
                <a:solidFill>
                  <a:srgbClr val="FFFFFF"/>
                </a:solidFill>
              </a:rPr>
              <a:t>Aliases</a:t>
            </a:r>
          </a:p>
        </p:txBody>
      </p:sp>
      <p:sp>
        <p:nvSpPr>
          <p:cNvPr id="251" name="Shape 251"/>
          <p:cNvSpPr/>
          <p:nvPr/>
        </p:nvSpPr>
        <p:spPr>
          <a:xfrm>
            <a:off x="2977585" y="3737896"/>
            <a:ext cx="7049630" cy="566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b="1" sz="3500">
                <a:solidFill>
                  <a:srgbClr val="E4E4E4"/>
                </a:solidFill>
                <a:latin typeface="Courier"/>
                <a:ea typeface="Courier"/>
                <a:cs typeface="Courier"/>
                <a:sym typeface="Courier"/>
              </a:rPr>
              <a:t>alias g="git"</a:t>
            </a:r>
            <a:endParaRPr b="1" sz="3500">
              <a:solidFill>
                <a:srgbClr val="E4E4E4"/>
              </a:solidFill>
              <a:latin typeface="Courier"/>
              <a:ea typeface="Courier"/>
              <a:cs typeface="Courier"/>
              <a:sym typeface="Courier"/>
            </a:endParaRPr>
          </a:p>
          <a:p>
            <a:pPr lvl="0" algn="l" defTabSz="457200">
              <a:defRPr sz="1800">
                <a:solidFill>
                  <a:srgbClr val="000000"/>
                </a:solidFill>
              </a:defRPr>
            </a:pPr>
            <a:r>
              <a:rPr b="1" sz="3500">
                <a:solidFill>
                  <a:srgbClr val="E4E4E4"/>
                </a:solidFill>
                <a:latin typeface="Courier"/>
                <a:ea typeface="Courier"/>
                <a:cs typeface="Courier"/>
                <a:sym typeface="Courier"/>
              </a:rPr>
              <a:t>alias l="ls"</a:t>
            </a:r>
            <a:endParaRPr b="1" sz="3500">
              <a:solidFill>
                <a:srgbClr val="E4E4E4"/>
              </a:solidFill>
              <a:latin typeface="Courier"/>
              <a:ea typeface="Courier"/>
              <a:cs typeface="Courier"/>
              <a:sym typeface="Courier"/>
            </a:endParaRPr>
          </a:p>
          <a:p>
            <a:pPr lvl="0" algn="l" defTabSz="457200">
              <a:defRPr sz="1800">
                <a:solidFill>
                  <a:srgbClr val="000000"/>
                </a:solidFill>
              </a:defRPr>
            </a:pPr>
            <a:r>
              <a:rPr b="1" sz="3500">
                <a:solidFill>
                  <a:srgbClr val="E4E4E4"/>
                </a:solidFill>
                <a:latin typeface="Courier"/>
                <a:ea typeface="Courier"/>
                <a:cs typeface="Courier"/>
                <a:sym typeface="Courier"/>
              </a:rPr>
              <a:t>alias ll="ls -alhtr"</a:t>
            </a:r>
            <a:endParaRPr b="1" sz="3500">
              <a:solidFill>
                <a:srgbClr val="E4E4E4"/>
              </a:solidFill>
              <a:latin typeface="Courier"/>
              <a:ea typeface="Courier"/>
              <a:cs typeface="Courier"/>
              <a:sym typeface="Courier"/>
            </a:endParaRPr>
          </a:p>
          <a:p>
            <a:pPr lvl="0" algn="l" defTabSz="457200">
              <a:defRPr sz="1800">
                <a:solidFill>
                  <a:srgbClr val="000000"/>
                </a:solidFill>
              </a:defRPr>
            </a:pPr>
            <a:r>
              <a:rPr b="1" sz="3500">
                <a:solidFill>
                  <a:srgbClr val="E4E4E4"/>
                </a:solidFill>
                <a:latin typeface="Courier"/>
                <a:ea typeface="Courier"/>
                <a:cs typeface="Courier"/>
                <a:sym typeface="Courier"/>
              </a:rPr>
              <a:t>alias gb="git branch"</a:t>
            </a:r>
            <a:endParaRPr b="1" sz="3500">
              <a:solidFill>
                <a:srgbClr val="E4E4E4"/>
              </a:solidFill>
              <a:latin typeface="Courier"/>
              <a:ea typeface="Courier"/>
              <a:cs typeface="Courier"/>
              <a:sym typeface="Courier"/>
            </a:endParaRPr>
          </a:p>
          <a:p>
            <a:pPr lvl="0" algn="l" defTabSz="457200">
              <a:defRPr sz="1800">
                <a:solidFill>
                  <a:srgbClr val="000000"/>
                </a:solidFill>
              </a:defRPr>
            </a:pPr>
            <a:r>
              <a:rPr b="1" sz="3500">
                <a:solidFill>
                  <a:srgbClr val="E4E4E4"/>
                </a:solidFill>
                <a:latin typeface="Courier"/>
                <a:ea typeface="Courier"/>
                <a:cs typeface="Courier"/>
                <a:sym typeface="Courier"/>
              </a:rPr>
              <a:t>alias gc="git commit"</a:t>
            </a:r>
            <a:endParaRPr b="1" sz="3500">
              <a:solidFill>
                <a:srgbClr val="E4E4E4"/>
              </a:solidFill>
              <a:latin typeface="Courier"/>
              <a:ea typeface="Courier"/>
              <a:cs typeface="Courier"/>
              <a:sym typeface="Courier"/>
            </a:endParaRPr>
          </a:p>
          <a:p>
            <a:pPr lvl="0" algn="l" defTabSz="457200">
              <a:defRPr sz="1800">
                <a:solidFill>
                  <a:srgbClr val="000000"/>
                </a:solidFill>
              </a:defRPr>
            </a:pPr>
            <a:r>
              <a:rPr b="1" sz="3500">
                <a:solidFill>
                  <a:srgbClr val="E4E4E4"/>
                </a:solidFill>
                <a:latin typeface="Courier"/>
                <a:ea typeface="Courier"/>
                <a:cs typeface="Courier"/>
                <a:sym typeface="Courier"/>
              </a:rPr>
              <a:t>alias gca="git commit -a"</a:t>
            </a:r>
            <a:endParaRPr b="1" sz="3500">
              <a:solidFill>
                <a:srgbClr val="E4E4E4"/>
              </a:solidFill>
              <a:latin typeface="Courier"/>
              <a:ea typeface="Courier"/>
              <a:cs typeface="Courier"/>
              <a:sym typeface="Courier"/>
            </a:endParaRPr>
          </a:p>
          <a:p>
            <a:pPr lvl="0" algn="l" defTabSz="457200">
              <a:defRPr sz="1800">
                <a:solidFill>
                  <a:srgbClr val="000000"/>
                </a:solidFill>
              </a:defRPr>
            </a:pPr>
            <a:endParaRPr sz="3500">
              <a:solidFill>
                <a:srgbClr val="E4E4E4"/>
              </a:solidFill>
              <a:latin typeface="Courier"/>
              <a:ea typeface="Courier"/>
              <a:cs typeface="Courier"/>
              <a:sym typeface="Courier"/>
            </a:endParaRPr>
          </a:p>
          <a:p>
            <a:pPr lvl="0" algn="l" defTabSz="457200">
              <a:defRPr sz="1800">
                <a:solidFill>
                  <a:srgbClr val="000000"/>
                </a:solidFill>
              </a:defRPr>
            </a:pPr>
            <a:endParaRPr sz="4000">
              <a:solidFill>
                <a:srgbClr val="E4E4E4"/>
              </a:solidFill>
              <a:latin typeface="Courier"/>
              <a:ea typeface="Courier"/>
              <a:cs typeface="Courier"/>
              <a:sym typeface="Courier"/>
            </a:endParaRPr>
          </a:p>
          <a:p>
            <a:pPr lvl="0" algn="l" defTabSz="457200">
              <a:defRPr sz="1800">
                <a:solidFill>
                  <a:srgbClr val="000000"/>
                </a:solidFill>
              </a:defRPr>
            </a:pPr>
            <a:endParaRPr sz="4000">
              <a:latin typeface="Courier"/>
              <a:ea typeface="Courier"/>
              <a:cs typeface="Courier"/>
              <a:sym typeface="Courier"/>
            </a:endParaRPr>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prstGeom prst="rect">
            <a:avLst/>
          </a:prstGeom>
        </p:spPr>
        <p:txBody>
          <a:bodyPr/>
          <a:lstStyle/>
          <a:p>
            <a:pPr lvl="0">
              <a:defRPr sz="1800">
                <a:solidFill>
                  <a:srgbClr val="000000"/>
                </a:solidFill>
              </a:defRPr>
            </a:pPr>
            <a:r>
              <a:rPr sz="8000">
                <a:solidFill>
                  <a:srgbClr val="FFFFFF"/>
                </a:solidFill>
              </a:rPr>
              <a:t>Aliases</a:t>
            </a:r>
          </a:p>
        </p:txBody>
      </p:sp>
      <p:sp>
        <p:nvSpPr>
          <p:cNvPr id="256" name="Shape 256"/>
          <p:cNvSpPr/>
          <p:nvPr/>
        </p:nvSpPr>
        <p:spPr>
          <a:xfrm>
            <a:off x="995197" y="4006849"/>
            <a:ext cx="11014406"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2" invalidUrl="" action="" tgtFrame="" tooltip="" history="1" highlightClick="0" endSnd="0"/>
              </a:defRPr>
            </a:lvl1pPr>
          </a:lstStyle>
          <a:p>
            <a:pPr lvl="0">
              <a:defRPr sz="1800" u="none">
                <a:solidFill>
                  <a:srgbClr val="000000"/>
                </a:solidFill>
              </a:defRPr>
            </a:pPr>
            <a:r>
              <a:rPr sz="3600" u="sng">
                <a:solidFill>
                  <a:srgbClr val="FFFFFF"/>
                </a:solidFill>
                <a:hlinkClick r:id="rId2" invalidUrl="" action="" tgtFrame="" tooltip="" history="1" highlightClick="0" endSnd="0"/>
              </a:rPr>
              <a:t>https://www.digitalocean.com/community/tutorials/an-introduction-to-useful-bash-aliases-and-functions</a:t>
            </a:r>
            <a:endParaRPr sz="3600">
              <a:solidFill>
                <a:srgbClr val="FFFFFF"/>
              </a:solidFill>
            </a:endParaRPr>
          </a:p>
        </p:txBody>
      </p:sp>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xfrm>
            <a:off x="952500" y="3797300"/>
            <a:ext cx="11099800" cy="2159000"/>
          </a:xfrm>
          <a:prstGeom prst="rect">
            <a:avLst/>
          </a:prstGeom>
        </p:spPr>
        <p:txBody>
          <a:bodyPr/>
          <a:lstStyle/>
          <a:p>
            <a:pPr lvl="0">
              <a:defRPr sz="1800">
                <a:solidFill>
                  <a:srgbClr val="000000"/>
                </a:solidFill>
              </a:defRPr>
            </a:pPr>
            <a:r>
              <a:rPr sz="8000">
                <a:solidFill>
                  <a:srgbClr val="FFFFFF"/>
                </a:solidFill>
              </a:rPr>
              <a:t>Config Files</a:t>
            </a:r>
          </a:p>
        </p:txBody>
      </p:sp>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title"/>
          </p:nvPr>
        </p:nvSpPr>
        <p:spPr>
          <a:prstGeom prst="rect">
            <a:avLst/>
          </a:prstGeom>
        </p:spPr>
        <p:txBody>
          <a:bodyPr/>
          <a:lstStyle/>
          <a:p>
            <a:pPr lvl="0">
              <a:defRPr sz="1800">
                <a:solidFill>
                  <a:srgbClr val="000000"/>
                </a:solidFill>
              </a:defRPr>
            </a:pPr>
            <a:r>
              <a:rPr sz="8000">
                <a:solidFill>
                  <a:srgbClr val="FFFFFF"/>
                </a:solidFill>
              </a:rPr>
              <a:t>Config Files</a:t>
            </a:r>
          </a:p>
        </p:txBody>
      </p:sp>
      <p:sp>
        <p:nvSpPr>
          <p:cNvPr id="263" name="Shape 263"/>
          <p:cNvSpPr/>
          <p:nvPr/>
        </p:nvSpPr>
        <p:spPr>
          <a:xfrm>
            <a:off x="1052776" y="3327400"/>
            <a:ext cx="11584268" cy="459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b="1" sz="3500">
                <a:solidFill>
                  <a:srgbClr val="E4E4E4"/>
                </a:solidFill>
                <a:latin typeface="Courier"/>
                <a:ea typeface="Courier"/>
                <a:cs typeface="Courier"/>
                <a:sym typeface="Courier"/>
              </a:rPr>
              <a:t>OSX: /Users/&lt;your user name&gt;/.bash_profile</a:t>
            </a:r>
            <a:endParaRPr b="1" sz="3500">
              <a:solidFill>
                <a:srgbClr val="E4E4E4"/>
              </a:solidFill>
              <a:latin typeface="Courier"/>
              <a:ea typeface="Courier"/>
              <a:cs typeface="Courier"/>
              <a:sym typeface="Courier"/>
            </a:endParaRPr>
          </a:p>
          <a:p>
            <a:pPr lvl="0" algn="l" defTabSz="457200">
              <a:defRPr sz="1800">
                <a:solidFill>
                  <a:srgbClr val="000000"/>
                </a:solidFill>
              </a:defRPr>
            </a:pPr>
            <a:endParaRPr b="1" sz="3500">
              <a:solidFill>
                <a:srgbClr val="E4E4E4"/>
              </a:solidFill>
              <a:latin typeface="Courier"/>
              <a:ea typeface="Courier"/>
              <a:cs typeface="Courier"/>
              <a:sym typeface="Courier"/>
            </a:endParaRPr>
          </a:p>
          <a:p>
            <a:pPr lvl="0" algn="l" defTabSz="457200">
              <a:defRPr sz="1800">
                <a:solidFill>
                  <a:srgbClr val="000000"/>
                </a:solidFill>
              </a:defRPr>
            </a:pPr>
            <a:endParaRPr b="1" sz="3500">
              <a:solidFill>
                <a:srgbClr val="E4E4E4"/>
              </a:solidFill>
              <a:latin typeface="Courier"/>
              <a:ea typeface="Courier"/>
              <a:cs typeface="Courier"/>
              <a:sym typeface="Courier"/>
            </a:endParaRPr>
          </a:p>
          <a:p>
            <a:pPr lvl="0" algn="l" defTabSz="457200">
              <a:defRPr sz="1800">
                <a:solidFill>
                  <a:srgbClr val="000000"/>
                </a:solidFill>
              </a:defRPr>
            </a:pPr>
            <a:r>
              <a:rPr b="1" sz="3500">
                <a:solidFill>
                  <a:srgbClr val="E4E4E4"/>
                </a:solidFill>
                <a:latin typeface="Courier"/>
                <a:ea typeface="Courier"/>
                <a:cs typeface="Courier"/>
                <a:sym typeface="Courier"/>
              </a:rPr>
              <a:t>Linux: /home/&lt;your user name&gt;/.bashrc</a:t>
            </a:r>
            <a:endParaRPr b="1" sz="3500">
              <a:solidFill>
                <a:srgbClr val="E4E4E4"/>
              </a:solidFill>
              <a:latin typeface="Courier"/>
              <a:ea typeface="Courier"/>
              <a:cs typeface="Courier"/>
              <a:sym typeface="Courier"/>
            </a:endParaRPr>
          </a:p>
          <a:p>
            <a:pPr lvl="0" algn="l" defTabSz="457200">
              <a:defRPr sz="1800">
                <a:solidFill>
                  <a:srgbClr val="000000"/>
                </a:solidFill>
              </a:defRPr>
            </a:pPr>
            <a:endParaRPr sz="3500">
              <a:solidFill>
                <a:srgbClr val="E4E4E4"/>
              </a:solidFill>
              <a:latin typeface="Courier"/>
              <a:ea typeface="Courier"/>
              <a:cs typeface="Courier"/>
              <a:sym typeface="Courier"/>
            </a:endParaRPr>
          </a:p>
          <a:p>
            <a:pPr lvl="0" algn="l" defTabSz="457200">
              <a:defRPr sz="1800">
                <a:solidFill>
                  <a:srgbClr val="000000"/>
                </a:solidFill>
              </a:defRPr>
            </a:pPr>
            <a:endParaRPr sz="4000">
              <a:solidFill>
                <a:srgbClr val="E4E4E4"/>
              </a:solidFill>
              <a:latin typeface="Courier"/>
              <a:ea typeface="Courier"/>
              <a:cs typeface="Courier"/>
              <a:sym typeface="Courier"/>
            </a:endParaRPr>
          </a:p>
          <a:p>
            <a:pPr lvl="0" algn="l" defTabSz="457200">
              <a:defRPr sz="1800">
                <a:solidFill>
                  <a:srgbClr val="000000"/>
                </a:solidFill>
              </a:defRPr>
            </a:pPr>
            <a:endParaRPr sz="4000">
              <a:latin typeface="Courier"/>
              <a:ea typeface="Courier"/>
              <a:cs typeface="Courier"/>
              <a:sym typeface="Courier"/>
            </a:endParaRPr>
          </a:p>
        </p:txBody>
      </p:sp>
      <p:sp>
        <p:nvSpPr>
          <p:cNvPr id="264" name="Shape 264"/>
          <p:cNvSpPr/>
          <p:nvPr/>
        </p:nvSpPr>
        <p:spPr>
          <a:xfrm>
            <a:off x="890460" y="6941381"/>
            <a:ext cx="1122388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u="sng">
                <a:hlinkClick r:id="rId3" invalidUrl="" action="" tgtFrame="" tooltip="" history="1" highlightClick="0" endSnd="0"/>
              </a:defRPr>
            </a:lvl1pPr>
          </a:lstStyle>
          <a:p>
            <a:pPr lvl="0">
              <a:defRPr sz="1800" u="none">
                <a:solidFill>
                  <a:srgbClr val="000000"/>
                </a:solidFill>
              </a:defRPr>
            </a:pPr>
            <a:r>
              <a:rPr sz="3000" u="sng">
                <a:solidFill>
                  <a:srgbClr val="FFFFFF"/>
                </a:solidFill>
                <a:hlinkClick r:id="rId3" invalidUrl="" action="" tgtFrame="" tooltip="" history="1" highlightClick="0" endSnd="0"/>
              </a:rPr>
              <a:t>http://www.joshstaiger.org/archives/2005/07/bash_profile_vs.html</a:t>
            </a:r>
            <a:endParaRPr sz="3000">
              <a:solidFill>
                <a:srgbClr val="FFFFFF"/>
              </a:solidFill>
            </a:endParaRP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2" name="300px-Richard_Stallman_straining_his_bowels.jpg"/>
          <p:cNvPicPr/>
          <p:nvPr/>
        </p:nvPicPr>
        <p:blipFill>
          <a:blip r:embed="rId3">
            <a:extLst/>
          </a:blip>
          <a:stretch>
            <a:fillRect/>
          </a:stretch>
        </p:blipFill>
        <p:spPr>
          <a:xfrm>
            <a:off x="4597400" y="3448050"/>
            <a:ext cx="3810000" cy="2857500"/>
          </a:xfrm>
          <a:prstGeom prst="rect">
            <a:avLst/>
          </a:prstGeom>
          <a:ln w="12700">
            <a:miter lim="400000"/>
          </a:ln>
        </p:spPr>
      </p:pic>
      <p:sp>
        <p:nvSpPr>
          <p:cNvPr id="53" name="Shape 53"/>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prstGeom prst="rect">
            <a:avLst/>
          </a:prstGeom>
        </p:spPr>
        <p:txBody>
          <a:bodyPr/>
          <a:lstStyle/>
          <a:p>
            <a:pPr lvl="0">
              <a:defRPr sz="1800">
                <a:solidFill>
                  <a:srgbClr val="000000"/>
                </a:solidFill>
              </a:defRPr>
            </a:pPr>
            <a:r>
              <a:rPr sz="8000">
                <a:solidFill>
                  <a:srgbClr val="FFFFFF"/>
                </a:solidFill>
              </a:rPr>
              <a:t>Config Files</a:t>
            </a:r>
          </a:p>
        </p:txBody>
      </p:sp>
      <p:sp>
        <p:nvSpPr>
          <p:cNvPr id="269" name="Shape 269"/>
          <p:cNvSpPr/>
          <p:nvPr/>
        </p:nvSpPr>
        <p:spPr>
          <a:xfrm>
            <a:off x="176780" y="2224740"/>
            <a:ext cx="12460710" cy="795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b="1" sz="3000">
                <a:solidFill>
                  <a:srgbClr val="E4E4E4"/>
                </a:solidFill>
                <a:latin typeface="Courier"/>
                <a:ea typeface="Courier"/>
                <a:cs typeface="Courier"/>
                <a:sym typeface="Courier"/>
              </a:rPr>
              <a:t># ~/.bashrc: executed by bash(1) for non-login shells</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 see /usr/share/doc/bash/examples/startup-files</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 for examples</a:t>
            </a:r>
            <a:endParaRPr b="1" sz="3000">
              <a:solidFill>
                <a:srgbClr val="E4E4E4"/>
              </a:solidFill>
              <a:latin typeface="Courier"/>
              <a:ea typeface="Courier"/>
              <a:cs typeface="Courier"/>
              <a:sym typeface="Courier"/>
            </a:endParaRPr>
          </a:p>
          <a:p>
            <a:pPr lvl="0" algn="l" defTabSz="457200">
              <a:defRPr sz="1800">
                <a:solidFill>
                  <a:srgbClr val="000000"/>
                </a:solidFill>
              </a:defRPr>
            </a:pP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export HISTFILESIZE=100000</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export HISTSIZE=100000</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alias g="git"</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alias l="ls"</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alias ll="ls -alhtr"</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alias gb="git branch"</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alias gc="git commit"</a:t>
            </a:r>
            <a:endParaRPr b="1" sz="3000">
              <a:solidFill>
                <a:srgbClr val="E4E4E4"/>
              </a:solidFill>
              <a:latin typeface="Courier"/>
              <a:ea typeface="Courier"/>
              <a:cs typeface="Courier"/>
              <a:sym typeface="Courier"/>
            </a:endParaRPr>
          </a:p>
          <a:p>
            <a:pPr lvl="0" algn="l" defTabSz="457200">
              <a:defRPr sz="1800">
                <a:solidFill>
                  <a:srgbClr val="000000"/>
                </a:solidFill>
              </a:defRPr>
            </a:pPr>
            <a:r>
              <a:rPr b="1" sz="3000">
                <a:solidFill>
                  <a:srgbClr val="E4E4E4"/>
                </a:solidFill>
                <a:latin typeface="Courier"/>
                <a:ea typeface="Courier"/>
                <a:cs typeface="Courier"/>
                <a:sym typeface="Courier"/>
              </a:rPr>
              <a:t>alias gca="git commit -a"</a:t>
            </a:r>
            <a:endParaRPr b="1" sz="3000">
              <a:solidFill>
                <a:srgbClr val="E4E4E4"/>
              </a:solidFill>
              <a:latin typeface="Courier"/>
              <a:ea typeface="Courier"/>
              <a:cs typeface="Courier"/>
              <a:sym typeface="Courier"/>
            </a:endParaRPr>
          </a:p>
          <a:p>
            <a:pPr lvl="0" algn="l" defTabSz="457200">
              <a:defRPr sz="1800">
                <a:solidFill>
                  <a:srgbClr val="000000"/>
                </a:solidFill>
              </a:defRPr>
            </a:pPr>
            <a:endParaRPr sz="3500">
              <a:solidFill>
                <a:srgbClr val="E4E4E4"/>
              </a:solidFill>
              <a:latin typeface="Courier"/>
              <a:ea typeface="Courier"/>
              <a:cs typeface="Courier"/>
              <a:sym typeface="Courier"/>
            </a:endParaRPr>
          </a:p>
          <a:p>
            <a:pPr lvl="0" algn="l" defTabSz="457200">
              <a:defRPr sz="1800">
                <a:solidFill>
                  <a:srgbClr val="000000"/>
                </a:solidFill>
              </a:defRPr>
            </a:pPr>
            <a:endParaRPr sz="4000">
              <a:solidFill>
                <a:srgbClr val="E4E4E4"/>
              </a:solidFill>
              <a:latin typeface="Courier"/>
              <a:ea typeface="Courier"/>
              <a:cs typeface="Courier"/>
              <a:sym typeface="Courier"/>
            </a:endParaRPr>
          </a:p>
          <a:p>
            <a:pPr lvl="0" algn="l" defTabSz="457200">
              <a:defRPr sz="1800">
                <a:solidFill>
                  <a:srgbClr val="000000"/>
                </a:solidFill>
              </a:defRPr>
            </a:pPr>
            <a:endParaRPr sz="4000">
              <a:latin typeface="Courier"/>
              <a:ea typeface="Courier"/>
              <a:cs typeface="Courier"/>
              <a:sym typeface="Courier"/>
            </a:endParaRPr>
          </a:p>
        </p:txBody>
      </p:sp>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xfrm>
            <a:off x="952500" y="3797300"/>
            <a:ext cx="11099800" cy="2159000"/>
          </a:xfrm>
          <a:prstGeom prst="rect">
            <a:avLst/>
          </a:prstGeom>
        </p:spPr>
        <p:txBody>
          <a:bodyPr/>
          <a:lstStyle/>
          <a:p>
            <a:pPr lvl="0">
              <a:defRPr sz="1800">
                <a:solidFill>
                  <a:srgbClr val="000000"/>
                </a:solidFill>
              </a:defRPr>
            </a:pPr>
            <a:r>
              <a:rPr sz="8000">
                <a:solidFill>
                  <a:srgbClr val="FFFFFF"/>
                </a:solidFill>
              </a:rPr>
              <a:t>ZSH</a:t>
            </a:r>
          </a:p>
        </p:txBody>
      </p:sp>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title"/>
          </p:nvPr>
        </p:nvSpPr>
        <p:spPr>
          <a:prstGeom prst="rect">
            <a:avLst/>
          </a:prstGeom>
        </p:spPr>
        <p:txBody>
          <a:bodyPr/>
          <a:lstStyle/>
          <a:p>
            <a:pPr lvl="0">
              <a:defRPr sz="1800">
                <a:solidFill>
                  <a:srgbClr val="000000"/>
                </a:solidFill>
              </a:defRPr>
            </a:pPr>
            <a:r>
              <a:rPr sz="8000">
                <a:solidFill>
                  <a:srgbClr val="FFFFFF"/>
                </a:solidFill>
              </a:rPr>
              <a:t>ZSH</a:t>
            </a:r>
          </a:p>
        </p:txBody>
      </p:sp>
      <p:pic>
        <p:nvPicPr>
          <p:cNvPr id="278" name="zsh.png"/>
          <p:cNvPicPr/>
          <p:nvPr/>
        </p:nvPicPr>
        <p:blipFill>
          <a:blip r:embed="rId3">
            <a:extLst/>
          </a:blip>
          <a:stretch>
            <a:fillRect/>
          </a:stretch>
        </p:blipFill>
        <p:spPr>
          <a:xfrm>
            <a:off x="2696077" y="2369915"/>
            <a:ext cx="7612646" cy="4698607"/>
          </a:xfrm>
          <a:prstGeom prst="rect">
            <a:avLst/>
          </a:prstGeom>
          <a:ln w="12700">
            <a:miter lim="400000"/>
          </a:ln>
        </p:spPr>
      </p:pic>
      <p:sp>
        <p:nvSpPr>
          <p:cNvPr id="279" name="Shape 279"/>
          <p:cNvSpPr/>
          <p:nvPr/>
        </p:nvSpPr>
        <p:spPr>
          <a:xfrm>
            <a:off x="2143226" y="7773303"/>
            <a:ext cx="871834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https://github.com/robbyrussell/oh-my-zsh</a:t>
            </a:r>
          </a:p>
        </p:txBody>
      </p:sp>
    </p:spTree>
  </p:cSld>
  <p:clrMapOvr>
    <a:masterClrMapping/>
  </p:clrMapOvr>
  <p:transitio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title"/>
          </p:nvPr>
        </p:nvSpPr>
        <p:spPr>
          <a:prstGeom prst="rect">
            <a:avLst/>
          </a:prstGeom>
        </p:spPr>
        <p:txBody>
          <a:bodyPr/>
          <a:lstStyle/>
          <a:p>
            <a:pPr lvl="0">
              <a:defRPr sz="1800">
                <a:solidFill>
                  <a:srgbClr val="000000"/>
                </a:solidFill>
              </a:defRPr>
            </a:pPr>
            <a:r>
              <a:rPr sz="8000">
                <a:solidFill>
                  <a:srgbClr val="FFFFFF"/>
                </a:solidFill>
              </a:rPr>
              <a:t>ZSH</a:t>
            </a:r>
          </a:p>
        </p:txBody>
      </p:sp>
      <p:sp>
        <p:nvSpPr>
          <p:cNvPr id="284" name="Shape 284"/>
          <p:cNvSpPr/>
          <p:nvPr/>
        </p:nvSpPr>
        <p:spPr>
          <a:xfrm>
            <a:off x="469087" y="2857729"/>
            <a:ext cx="12735075" cy="488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b="1" sz="2400">
                <a:solidFill>
                  <a:srgbClr val="E4E4E4"/>
                </a:solidFill>
                <a:latin typeface="Courier"/>
                <a:ea typeface="Courier"/>
                <a:cs typeface="Courier"/>
                <a:sym typeface="Courier"/>
              </a:rPr>
              <a:t>$ git</a:t>
            </a:r>
            <a:r>
              <a:rPr b="1" sz="2400">
                <a:latin typeface="Courier"/>
                <a:ea typeface="Courier"/>
                <a:cs typeface="Courier"/>
                <a:sym typeface="Courier"/>
              </a:rPr>
              <a:t> </a:t>
            </a:r>
            <a:r>
              <a:rPr b="1" sz="2400">
                <a:solidFill>
                  <a:srgbClr val="E4E4E4"/>
                </a:solidFill>
                <a:latin typeface="Courier"/>
                <a:ea typeface="Courier"/>
                <a:cs typeface="Courier"/>
                <a:sym typeface="Courier"/>
              </a:rPr>
              <a:t>—&lt;tab&gt;&lt;tab&gt;</a:t>
            </a:r>
            <a:endParaRPr b="1" sz="2400">
              <a:latin typeface="Courier"/>
              <a:ea typeface="Courier"/>
              <a:cs typeface="Courier"/>
              <a:sym typeface="Courier"/>
            </a:endParaRPr>
          </a:p>
          <a:p>
            <a:pPr lvl="0" algn="l" defTabSz="457200">
              <a:defRPr sz="1800">
                <a:solidFill>
                  <a:srgbClr val="000000"/>
                </a:solidFill>
              </a:defRPr>
            </a:pPr>
            <a:r>
              <a:rPr b="1" sz="2400">
                <a:solidFill>
                  <a:srgbClr val="E4E4E4"/>
                </a:solidFill>
                <a:latin typeface="Courier"/>
                <a:ea typeface="Courier"/>
                <a:cs typeface="Courier"/>
                <a:sym typeface="Courier"/>
              </a:rPr>
              <a:t>--bare</a:t>
            </a:r>
            <a:r>
              <a:rPr b="1" sz="2400">
                <a:latin typeface="Courier"/>
                <a:ea typeface="Courier"/>
                <a:cs typeface="Courier"/>
                <a:sym typeface="Courier"/>
              </a:rPr>
              <a:t>                </a:t>
            </a:r>
            <a:r>
              <a:rPr b="1" sz="2400">
                <a:solidFill>
                  <a:srgbClr val="E4E4E4"/>
                </a:solidFill>
                <a:latin typeface="Courier"/>
                <a:ea typeface="Courier"/>
                <a:cs typeface="Courier"/>
                <a:sym typeface="Courier"/>
              </a:rPr>
              <a:t>--</a:t>
            </a:r>
            <a:r>
              <a:rPr b="1" sz="2400">
                <a:latin typeface="Courier"/>
                <a:ea typeface="Courier"/>
                <a:cs typeface="Courier"/>
                <a:sym typeface="Courier"/>
              </a:rPr>
              <a:t> </a:t>
            </a:r>
            <a:r>
              <a:rPr b="1" sz="2400">
                <a:solidFill>
                  <a:srgbClr val="E4E4E4"/>
                </a:solidFill>
                <a:latin typeface="Courier"/>
                <a:ea typeface="Courier"/>
                <a:cs typeface="Courier"/>
                <a:sym typeface="Courier"/>
              </a:rPr>
              <a:t>use</a:t>
            </a:r>
            <a:r>
              <a:rPr b="1" sz="2400">
                <a:latin typeface="Courier"/>
                <a:ea typeface="Courier"/>
                <a:cs typeface="Courier"/>
                <a:sym typeface="Courier"/>
              </a:rPr>
              <a:t> </a:t>
            </a:r>
            <a:r>
              <a:rPr b="1" sz="2400">
                <a:solidFill>
                  <a:srgbClr val="F76A64"/>
                </a:solidFill>
                <a:latin typeface="Courier"/>
                <a:ea typeface="Courier"/>
                <a:cs typeface="Courier"/>
                <a:sym typeface="Courier"/>
              </a:rPr>
              <a:t>$PWD</a:t>
            </a:r>
            <a:r>
              <a:rPr b="1" sz="2400">
                <a:latin typeface="Courier"/>
                <a:ea typeface="Courier"/>
                <a:cs typeface="Courier"/>
                <a:sym typeface="Courier"/>
              </a:rPr>
              <a:t> </a:t>
            </a:r>
            <a:r>
              <a:rPr b="1" sz="2400">
                <a:solidFill>
                  <a:srgbClr val="E4E4E4"/>
                </a:solidFill>
                <a:latin typeface="Courier"/>
                <a:ea typeface="Courier"/>
                <a:cs typeface="Courier"/>
                <a:sym typeface="Courier"/>
              </a:rPr>
              <a:t>as repository</a:t>
            </a:r>
            <a:endParaRPr b="1" sz="2400">
              <a:latin typeface="Courier"/>
              <a:ea typeface="Courier"/>
              <a:cs typeface="Courier"/>
              <a:sym typeface="Courier"/>
            </a:endParaRPr>
          </a:p>
          <a:p>
            <a:pPr lvl="0" algn="l" defTabSz="457200">
              <a:defRPr sz="1800">
                <a:solidFill>
                  <a:srgbClr val="000000"/>
                </a:solidFill>
              </a:defRPr>
            </a:pPr>
            <a:r>
              <a:rPr b="1" sz="2400">
                <a:solidFill>
                  <a:srgbClr val="E4E4E4"/>
                </a:solidFill>
                <a:latin typeface="Courier"/>
                <a:ea typeface="Courier"/>
                <a:cs typeface="Courier"/>
                <a:sym typeface="Courier"/>
              </a:rPr>
              <a:t>--</a:t>
            </a:r>
            <a:r>
              <a:rPr b="1" sz="2400">
                <a:solidFill>
                  <a:srgbClr val="C9C17E"/>
                </a:solidFill>
                <a:latin typeface="Courier"/>
                <a:ea typeface="Courier"/>
                <a:cs typeface="Courier"/>
                <a:sym typeface="Courier"/>
              </a:rPr>
              <a:t>exec</a:t>
            </a:r>
            <a:r>
              <a:rPr b="1" sz="2400">
                <a:solidFill>
                  <a:srgbClr val="E4E4E4"/>
                </a:solidFill>
                <a:latin typeface="Courier"/>
                <a:ea typeface="Courier"/>
                <a:cs typeface="Courier"/>
                <a:sym typeface="Courier"/>
              </a:rPr>
              <a:t>-path</a:t>
            </a:r>
            <a:r>
              <a:rPr b="1" sz="2400">
                <a:latin typeface="Courier"/>
                <a:ea typeface="Courier"/>
                <a:cs typeface="Courier"/>
                <a:sym typeface="Courier"/>
              </a:rPr>
              <a:t>           </a:t>
            </a:r>
            <a:r>
              <a:rPr b="1" sz="2400">
                <a:solidFill>
                  <a:srgbClr val="E4E4E4"/>
                </a:solidFill>
                <a:latin typeface="Courier"/>
                <a:ea typeface="Courier"/>
                <a:cs typeface="Courier"/>
                <a:sym typeface="Courier"/>
              </a:rPr>
              <a:t>--</a:t>
            </a:r>
            <a:r>
              <a:rPr b="1" sz="2400">
                <a:latin typeface="Courier"/>
                <a:ea typeface="Courier"/>
                <a:cs typeface="Courier"/>
                <a:sym typeface="Courier"/>
              </a:rPr>
              <a:t> </a:t>
            </a:r>
            <a:r>
              <a:rPr b="1" sz="2400">
                <a:solidFill>
                  <a:srgbClr val="E4E4E4"/>
                </a:solidFill>
                <a:latin typeface="Courier"/>
                <a:ea typeface="Courier"/>
                <a:cs typeface="Courier"/>
                <a:sym typeface="Courier"/>
              </a:rPr>
              <a:t>path containing core git-programs</a:t>
            </a:r>
            <a:endParaRPr b="1" sz="2400">
              <a:latin typeface="Courier"/>
              <a:ea typeface="Courier"/>
              <a:cs typeface="Courier"/>
              <a:sym typeface="Courier"/>
            </a:endParaRPr>
          </a:p>
          <a:p>
            <a:pPr lvl="0" algn="l" defTabSz="457200">
              <a:defRPr sz="1800">
                <a:solidFill>
                  <a:srgbClr val="000000"/>
                </a:solidFill>
              </a:defRPr>
            </a:pPr>
            <a:r>
              <a:rPr b="1" sz="2400">
                <a:solidFill>
                  <a:srgbClr val="E4E4E4"/>
                </a:solidFill>
                <a:latin typeface="Courier"/>
                <a:ea typeface="Courier"/>
                <a:cs typeface="Courier"/>
                <a:sym typeface="Courier"/>
              </a:rPr>
              <a:t>--git-dir</a:t>
            </a:r>
            <a:r>
              <a:rPr b="1" sz="2400">
                <a:latin typeface="Courier"/>
                <a:ea typeface="Courier"/>
                <a:cs typeface="Courier"/>
                <a:sym typeface="Courier"/>
              </a:rPr>
              <a:t>             </a:t>
            </a:r>
            <a:r>
              <a:rPr b="1" sz="2400">
                <a:solidFill>
                  <a:srgbClr val="E4E4E4"/>
                </a:solidFill>
                <a:latin typeface="Courier"/>
                <a:ea typeface="Courier"/>
                <a:cs typeface="Courier"/>
                <a:sym typeface="Courier"/>
              </a:rPr>
              <a:t>--</a:t>
            </a:r>
            <a:r>
              <a:rPr b="1" sz="2400">
                <a:latin typeface="Courier"/>
                <a:ea typeface="Courier"/>
                <a:cs typeface="Courier"/>
                <a:sym typeface="Courier"/>
              </a:rPr>
              <a:t> </a:t>
            </a:r>
            <a:r>
              <a:rPr b="1" sz="2400">
                <a:solidFill>
                  <a:srgbClr val="E4E4E4"/>
                </a:solidFill>
                <a:latin typeface="Courier"/>
                <a:ea typeface="Courier"/>
                <a:cs typeface="Courier"/>
                <a:sym typeface="Courier"/>
              </a:rPr>
              <a:t>path to repository</a:t>
            </a:r>
            <a:endParaRPr b="1" sz="2400">
              <a:latin typeface="Courier"/>
              <a:ea typeface="Courier"/>
              <a:cs typeface="Courier"/>
              <a:sym typeface="Courier"/>
            </a:endParaRPr>
          </a:p>
          <a:p>
            <a:pPr lvl="0" algn="l" defTabSz="457200">
              <a:defRPr sz="1800">
                <a:solidFill>
                  <a:srgbClr val="000000"/>
                </a:solidFill>
              </a:defRPr>
            </a:pPr>
            <a:r>
              <a:rPr b="1" sz="2400">
                <a:solidFill>
                  <a:srgbClr val="E4E4E4"/>
                </a:solidFill>
                <a:latin typeface="Courier"/>
                <a:ea typeface="Courier"/>
                <a:cs typeface="Courier"/>
                <a:sym typeface="Courier"/>
              </a:rPr>
              <a:t>--</a:t>
            </a:r>
            <a:r>
              <a:rPr b="1" sz="2400">
                <a:solidFill>
                  <a:srgbClr val="C9C17E"/>
                </a:solidFill>
                <a:latin typeface="Courier"/>
                <a:ea typeface="Courier"/>
                <a:cs typeface="Courier"/>
                <a:sym typeface="Courier"/>
              </a:rPr>
              <a:t>help</a:t>
            </a:r>
            <a:r>
              <a:rPr b="1" sz="2400">
                <a:latin typeface="Courier"/>
                <a:ea typeface="Courier"/>
                <a:cs typeface="Courier"/>
                <a:sym typeface="Courier"/>
              </a:rPr>
              <a:t>                </a:t>
            </a:r>
            <a:r>
              <a:rPr b="1" sz="2400">
                <a:solidFill>
                  <a:srgbClr val="E4E4E4"/>
                </a:solidFill>
                <a:latin typeface="Courier"/>
                <a:ea typeface="Courier"/>
                <a:cs typeface="Courier"/>
                <a:sym typeface="Courier"/>
              </a:rPr>
              <a:t>--</a:t>
            </a:r>
            <a:r>
              <a:rPr b="1" sz="2400">
                <a:latin typeface="Courier"/>
                <a:ea typeface="Courier"/>
                <a:cs typeface="Courier"/>
                <a:sym typeface="Courier"/>
              </a:rPr>
              <a:t> </a:t>
            </a:r>
            <a:r>
              <a:rPr b="1" sz="2400">
                <a:solidFill>
                  <a:srgbClr val="E4E4E4"/>
                </a:solidFill>
                <a:latin typeface="Courier"/>
                <a:ea typeface="Courier"/>
                <a:cs typeface="Courier"/>
                <a:sym typeface="Courier"/>
              </a:rPr>
              <a:t>display</a:t>
            </a:r>
            <a:r>
              <a:rPr b="1" sz="2400">
                <a:latin typeface="Courier"/>
                <a:ea typeface="Courier"/>
                <a:cs typeface="Courier"/>
                <a:sym typeface="Courier"/>
              </a:rPr>
              <a:t> </a:t>
            </a:r>
            <a:r>
              <a:rPr b="1" sz="2400">
                <a:solidFill>
                  <a:srgbClr val="C9C17E"/>
                </a:solidFill>
                <a:latin typeface="Courier"/>
                <a:ea typeface="Courier"/>
                <a:cs typeface="Courier"/>
                <a:sym typeface="Courier"/>
              </a:rPr>
              <a:t>help</a:t>
            </a:r>
            <a:r>
              <a:rPr b="1" sz="2400">
                <a:latin typeface="Courier"/>
                <a:ea typeface="Courier"/>
                <a:cs typeface="Courier"/>
                <a:sym typeface="Courier"/>
              </a:rPr>
              <a:t> </a:t>
            </a:r>
            <a:r>
              <a:rPr b="1" sz="2400">
                <a:solidFill>
                  <a:srgbClr val="E4E4E4"/>
                </a:solidFill>
                <a:latin typeface="Courier"/>
                <a:ea typeface="Courier"/>
                <a:cs typeface="Courier"/>
                <a:sym typeface="Courier"/>
              </a:rPr>
              <a:t>message</a:t>
            </a:r>
            <a:endParaRPr b="1" sz="2400">
              <a:latin typeface="Courier"/>
              <a:ea typeface="Courier"/>
              <a:cs typeface="Courier"/>
              <a:sym typeface="Courier"/>
            </a:endParaRPr>
          </a:p>
          <a:p>
            <a:pPr lvl="0" algn="l" defTabSz="457200">
              <a:defRPr sz="1800">
                <a:solidFill>
                  <a:srgbClr val="000000"/>
                </a:solidFill>
              </a:defRPr>
            </a:pPr>
            <a:r>
              <a:rPr b="1" sz="2400">
                <a:solidFill>
                  <a:srgbClr val="E4E4E4"/>
                </a:solidFill>
                <a:latin typeface="Courier"/>
                <a:ea typeface="Courier"/>
                <a:cs typeface="Courier"/>
                <a:sym typeface="Courier"/>
              </a:rPr>
              <a:t>--html-path</a:t>
            </a:r>
            <a:r>
              <a:rPr b="1" sz="2400">
                <a:latin typeface="Courier"/>
                <a:ea typeface="Courier"/>
                <a:cs typeface="Courier"/>
                <a:sym typeface="Courier"/>
              </a:rPr>
              <a:t>           </a:t>
            </a:r>
            <a:r>
              <a:rPr b="1" sz="2400">
                <a:solidFill>
                  <a:srgbClr val="E4E4E4"/>
                </a:solidFill>
                <a:latin typeface="Courier"/>
                <a:ea typeface="Courier"/>
                <a:cs typeface="Courier"/>
                <a:sym typeface="Courier"/>
              </a:rPr>
              <a:t>--</a:t>
            </a:r>
            <a:r>
              <a:rPr b="1" sz="2400">
                <a:latin typeface="Courier"/>
                <a:ea typeface="Courier"/>
                <a:cs typeface="Courier"/>
                <a:sym typeface="Courier"/>
              </a:rPr>
              <a:t> </a:t>
            </a:r>
            <a:r>
              <a:rPr b="1" sz="2400">
                <a:solidFill>
                  <a:srgbClr val="E4E4E4"/>
                </a:solidFill>
                <a:latin typeface="Courier"/>
                <a:ea typeface="Courier"/>
                <a:cs typeface="Courier"/>
                <a:sym typeface="Courier"/>
              </a:rPr>
              <a:t>display path to HTML documentation and</a:t>
            </a:r>
            <a:r>
              <a:rPr b="1" sz="2400">
                <a:latin typeface="Courier"/>
                <a:ea typeface="Courier"/>
                <a:cs typeface="Courier"/>
                <a:sym typeface="Courier"/>
              </a:rPr>
              <a:t> </a:t>
            </a:r>
            <a:r>
              <a:rPr b="1" sz="2400">
                <a:solidFill>
                  <a:srgbClr val="C9C17E"/>
                </a:solidFill>
                <a:latin typeface="Courier"/>
                <a:ea typeface="Courier"/>
                <a:cs typeface="Courier"/>
                <a:sym typeface="Courier"/>
              </a:rPr>
              <a:t>exit</a:t>
            </a:r>
            <a:endParaRPr b="1" sz="2400">
              <a:latin typeface="Courier"/>
              <a:ea typeface="Courier"/>
              <a:cs typeface="Courier"/>
              <a:sym typeface="Courier"/>
            </a:endParaRPr>
          </a:p>
          <a:p>
            <a:pPr lvl="0" algn="l" defTabSz="457200">
              <a:defRPr sz="1800">
                <a:solidFill>
                  <a:srgbClr val="000000"/>
                </a:solidFill>
              </a:defRPr>
            </a:pPr>
            <a:r>
              <a:rPr b="1" sz="2400">
                <a:solidFill>
                  <a:srgbClr val="E4E4E4"/>
                </a:solidFill>
                <a:latin typeface="Courier"/>
                <a:ea typeface="Courier"/>
                <a:cs typeface="Courier"/>
                <a:sym typeface="Courier"/>
              </a:rPr>
              <a:t>--no-pager</a:t>
            </a:r>
            <a:r>
              <a:rPr b="1" sz="2400">
                <a:latin typeface="Courier"/>
                <a:ea typeface="Courier"/>
                <a:cs typeface="Courier"/>
                <a:sym typeface="Courier"/>
              </a:rPr>
              <a:t>            </a:t>
            </a:r>
            <a:r>
              <a:rPr b="1" sz="2400">
                <a:solidFill>
                  <a:srgbClr val="E4E4E4"/>
                </a:solidFill>
                <a:latin typeface="Courier"/>
                <a:ea typeface="Courier"/>
                <a:cs typeface="Courier"/>
                <a:sym typeface="Courier"/>
              </a:rPr>
              <a:t>--</a:t>
            </a:r>
            <a:r>
              <a:rPr b="1" sz="2400">
                <a:latin typeface="Courier"/>
                <a:ea typeface="Courier"/>
                <a:cs typeface="Courier"/>
                <a:sym typeface="Courier"/>
              </a:rPr>
              <a:t> </a:t>
            </a:r>
            <a:r>
              <a:rPr b="1" sz="2400">
                <a:solidFill>
                  <a:srgbClr val="F3E99D"/>
                </a:solidFill>
                <a:latin typeface="Courier"/>
                <a:ea typeface="Courier"/>
                <a:cs typeface="Courier"/>
                <a:sym typeface="Courier"/>
              </a:rPr>
              <a:t>do</a:t>
            </a:r>
            <a:r>
              <a:rPr b="1" sz="2400">
                <a:latin typeface="Courier"/>
                <a:ea typeface="Courier"/>
                <a:cs typeface="Courier"/>
                <a:sym typeface="Courier"/>
              </a:rPr>
              <a:t> </a:t>
            </a:r>
            <a:r>
              <a:rPr b="1" sz="2400">
                <a:solidFill>
                  <a:srgbClr val="E4E4E4"/>
                </a:solidFill>
                <a:latin typeface="Courier"/>
                <a:ea typeface="Courier"/>
                <a:cs typeface="Courier"/>
                <a:sym typeface="Courier"/>
              </a:rPr>
              <a:t>not pipe git output into a pager</a:t>
            </a:r>
            <a:endParaRPr b="1" sz="2400">
              <a:latin typeface="Courier"/>
              <a:ea typeface="Courier"/>
              <a:cs typeface="Courier"/>
              <a:sym typeface="Courier"/>
            </a:endParaRPr>
          </a:p>
          <a:p>
            <a:pPr lvl="0" algn="l" defTabSz="457200">
              <a:defRPr sz="1800">
                <a:solidFill>
                  <a:srgbClr val="000000"/>
                </a:solidFill>
              </a:defRPr>
            </a:pPr>
            <a:r>
              <a:rPr b="1" sz="2400">
                <a:solidFill>
                  <a:srgbClr val="E4E4E4"/>
                </a:solidFill>
                <a:latin typeface="Courier"/>
                <a:ea typeface="Courier"/>
                <a:cs typeface="Courier"/>
                <a:sym typeface="Courier"/>
              </a:rPr>
              <a:t>--no-replace-objects</a:t>
            </a:r>
            <a:r>
              <a:rPr b="1" sz="2400">
                <a:latin typeface="Courier"/>
                <a:ea typeface="Courier"/>
                <a:cs typeface="Courier"/>
                <a:sym typeface="Courier"/>
              </a:rPr>
              <a:t>  </a:t>
            </a:r>
            <a:r>
              <a:rPr b="1" sz="2400">
                <a:solidFill>
                  <a:srgbClr val="E4E4E4"/>
                </a:solidFill>
                <a:latin typeface="Courier"/>
                <a:ea typeface="Courier"/>
                <a:cs typeface="Courier"/>
                <a:sym typeface="Courier"/>
              </a:rPr>
              <a:t>--</a:t>
            </a:r>
            <a:r>
              <a:rPr b="1" sz="2400">
                <a:latin typeface="Courier"/>
                <a:ea typeface="Courier"/>
                <a:cs typeface="Courier"/>
                <a:sym typeface="Courier"/>
              </a:rPr>
              <a:t> </a:t>
            </a:r>
            <a:r>
              <a:rPr b="1" sz="2400">
                <a:solidFill>
                  <a:srgbClr val="F3E99D"/>
                </a:solidFill>
                <a:latin typeface="Courier"/>
                <a:ea typeface="Courier"/>
                <a:cs typeface="Courier"/>
                <a:sym typeface="Courier"/>
              </a:rPr>
              <a:t>do</a:t>
            </a:r>
            <a:r>
              <a:rPr b="1" sz="2400">
                <a:latin typeface="Courier"/>
                <a:ea typeface="Courier"/>
                <a:cs typeface="Courier"/>
                <a:sym typeface="Courier"/>
              </a:rPr>
              <a:t> </a:t>
            </a:r>
            <a:r>
              <a:rPr b="1" sz="2400">
                <a:solidFill>
                  <a:srgbClr val="E4E4E4"/>
                </a:solidFill>
                <a:latin typeface="Courier"/>
                <a:ea typeface="Courier"/>
                <a:cs typeface="Courier"/>
                <a:sym typeface="Courier"/>
              </a:rPr>
              <a:t>not use replacement refs to replace git objects</a:t>
            </a:r>
            <a:endParaRPr b="1" sz="2400">
              <a:latin typeface="Courier"/>
              <a:ea typeface="Courier"/>
              <a:cs typeface="Courier"/>
              <a:sym typeface="Courier"/>
            </a:endParaRPr>
          </a:p>
          <a:p>
            <a:pPr lvl="0" algn="l" defTabSz="457200">
              <a:defRPr sz="1800">
                <a:solidFill>
                  <a:srgbClr val="000000"/>
                </a:solidFill>
              </a:defRPr>
            </a:pPr>
            <a:r>
              <a:rPr b="1" sz="2400">
                <a:solidFill>
                  <a:srgbClr val="E4E4E4"/>
                </a:solidFill>
                <a:latin typeface="Courier"/>
                <a:ea typeface="Courier"/>
                <a:cs typeface="Courier"/>
                <a:sym typeface="Courier"/>
              </a:rPr>
              <a:t>--paginate</a:t>
            </a:r>
            <a:r>
              <a:rPr b="1" sz="2400">
                <a:latin typeface="Courier"/>
                <a:ea typeface="Courier"/>
                <a:cs typeface="Courier"/>
                <a:sym typeface="Courier"/>
              </a:rPr>
              <a:t>            </a:t>
            </a:r>
            <a:r>
              <a:rPr b="1" sz="2400">
                <a:solidFill>
                  <a:srgbClr val="E4E4E4"/>
                </a:solidFill>
                <a:latin typeface="Courier"/>
                <a:ea typeface="Courier"/>
                <a:cs typeface="Courier"/>
                <a:sym typeface="Courier"/>
              </a:rPr>
              <a:t>--</a:t>
            </a:r>
            <a:r>
              <a:rPr b="1" sz="2400">
                <a:latin typeface="Courier"/>
                <a:ea typeface="Courier"/>
                <a:cs typeface="Courier"/>
                <a:sym typeface="Courier"/>
              </a:rPr>
              <a:t> </a:t>
            </a:r>
            <a:r>
              <a:rPr b="1" sz="2400">
                <a:solidFill>
                  <a:srgbClr val="E4E4E4"/>
                </a:solidFill>
                <a:latin typeface="Courier"/>
                <a:ea typeface="Courier"/>
                <a:cs typeface="Courier"/>
                <a:sym typeface="Courier"/>
              </a:rPr>
              <a:t>pipe output into</a:t>
            </a:r>
            <a:r>
              <a:rPr b="1" sz="2400">
                <a:latin typeface="Courier"/>
                <a:ea typeface="Courier"/>
                <a:cs typeface="Courier"/>
                <a:sym typeface="Courier"/>
              </a:rPr>
              <a:t> </a:t>
            </a:r>
            <a:r>
              <a:rPr b="1" sz="2400">
                <a:solidFill>
                  <a:srgbClr val="F76A64"/>
                </a:solidFill>
                <a:latin typeface="Courier"/>
                <a:ea typeface="Courier"/>
                <a:cs typeface="Courier"/>
                <a:sym typeface="Courier"/>
              </a:rPr>
              <a:t>$PAGER</a:t>
            </a:r>
            <a:endParaRPr b="1" sz="2400">
              <a:latin typeface="Courier"/>
              <a:ea typeface="Courier"/>
              <a:cs typeface="Courier"/>
              <a:sym typeface="Courier"/>
            </a:endParaRPr>
          </a:p>
          <a:p>
            <a:pPr lvl="0" algn="l" defTabSz="457200">
              <a:defRPr sz="1800">
                <a:solidFill>
                  <a:srgbClr val="000000"/>
                </a:solidFill>
              </a:defRPr>
            </a:pPr>
            <a:r>
              <a:rPr b="1" sz="2400">
                <a:solidFill>
                  <a:srgbClr val="E4E4E4"/>
                </a:solidFill>
                <a:latin typeface="Courier"/>
                <a:ea typeface="Courier"/>
                <a:cs typeface="Courier"/>
                <a:sym typeface="Courier"/>
              </a:rPr>
              <a:t>--version</a:t>
            </a:r>
            <a:r>
              <a:rPr b="1" sz="2400">
                <a:latin typeface="Courier"/>
                <a:ea typeface="Courier"/>
                <a:cs typeface="Courier"/>
                <a:sym typeface="Courier"/>
              </a:rPr>
              <a:t>             </a:t>
            </a:r>
            <a:r>
              <a:rPr b="1" sz="2400">
                <a:solidFill>
                  <a:srgbClr val="E4E4E4"/>
                </a:solidFill>
                <a:latin typeface="Courier"/>
                <a:ea typeface="Courier"/>
                <a:cs typeface="Courier"/>
                <a:sym typeface="Courier"/>
              </a:rPr>
              <a:t>--</a:t>
            </a:r>
            <a:r>
              <a:rPr b="1" sz="2400">
                <a:latin typeface="Courier"/>
                <a:ea typeface="Courier"/>
                <a:cs typeface="Courier"/>
                <a:sym typeface="Courier"/>
              </a:rPr>
              <a:t> </a:t>
            </a:r>
            <a:r>
              <a:rPr b="1" sz="2400">
                <a:solidFill>
                  <a:srgbClr val="E4E4E4"/>
                </a:solidFill>
                <a:latin typeface="Courier"/>
                <a:ea typeface="Courier"/>
                <a:cs typeface="Courier"/>
                <a:sym typeface="Courier"/>
              </a:rPr>
              <a:t>display version information</a:t>
            </a:r>
            <a:endParaRPr b="1" sz="2400">
              <a:latin typeface="Courier"/>
              <a:ea typeface="Courier"/>
              <a:cs typeface="Courier"/>
              <a:sym typeface="Courier"/>
            </a:endParaRPr>
          </a:p>
          <a:p>
            <a:pPr lvl="0" algn="l" defTabSz="457200">
              <a:defRPr sz="1800">
                <a:solidFill>
                  <a:srgbClr val="000000"/>
                </a:solidFill>
              </a:defRPr>
            </a:pPr>
            <a:r>
              <a:rPr b="1" sz="2400">
                <a:solidFill>
                  <a:srgbClr val="E4E4E4"/>
                </a:solidFill>
                <a:latin typeface="Courier"/>
                <a:ea typeface="Courier"/>
                <a:cs typeface="Courier"/>
                <a:sym typeface="Courier"/>
              </a:rPr>
              <a:t>--work-tree</a:t>
            </a:r>
            <a:r>
              <a:rPr b="1" sz="2400">
                <a:latin typeface="Courier"/>
                <a:ea typeface="Courier"/>
                <a:cs typeface="Courier"/>
                <a:sym typeface="Courier"/>
              </a:rPr>
              <a:t>           </a:t>
            </a:r>
            <a:r>
              <a:rPr b="1" sz="2400">
                <a:solidFill>
                  <a:srgbClr val="E4E4E4"/>
                </a:solidFill>
                <a:latin typeface="Courier"/>
                <a:ea typeface="Courier"/>
                <a:cs typeface="Courier"/>
                <a:sym typeface="Courier"/>
              </a:rPr>
              <a:t>--</a:t>
            </a:r>
            <a:r>
              <a:rPr b="1" sz="2400">
                <a:latin typeface="Courier"/>
                <a:ea typeface="Courier"/>
                <a:cs typeface="Courier"/>
                <a:sym typeface="Courier"/>
              </a:rPr>
              <a:t> </a:t>
            </a:r>
            <a:r>
              <a:rPr b="1" sz="2400">
                <a:solidFill>
                  <a:srgbClr val="E4E4E4"/>
                </a:solidFill>
                <a:latin typeface="Courier"/>
                <a:ea typeface="Courier"/>
                <a:cs typeface="Courier"/>
                <a:sym typeface="Courier"/>
              </a:rPr>
              <a:t>path to working tree</a:t>
            </a:r>
            <a:endParaRPr b="1" sz="2400">
              <a:latin typeface="Courier"/>
              <a:ea typeface="Courier"/>
              <a:cs typeface="Courier"/>
              <a:sym typeface="Courier"/>
            </a:endParaRPr>
          </a:p>
        </p:txBody>
      </p:sp>
    </p:spTree>
  </p:cSld>
  <p:clrMapOvr>
    <a:masterClrMapping/>
  </p:clrMapOvr>
  <p:transitio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title"/>
          </p:nvPr>
        </p:nvSpPr>
        <p:spPr>
          <a:prstGeom prst="rect">
            <a:avLst/>
          </a:prstGeom>
        </p:spPr>
        <p:txBody>
          <a:bodyPr/>
          <a:lstStyle/>
          <a:p>
            <a:pPr lvl="0">
              <a:defRPr sz="1800">
                <a:solidFill>
                  <a:srgbClr val="000000"/>
                </a:solidFill>
              </a:defRPr>
            </a:pPr>
            <a:r>
              <a:rPr sz="8000">
                <a:solidFill>
                  <a:srgbClr val="FFFFFF"/>
                </a:solidFill>
              </a:rPr>
              <a:t>ZSH</a:t>
            </a:r>
          </a:p>
        </p:txBody>
      </p:sp>
      <p:sp>
        <p:nvSpPr>
          <p:cNvPr id="289" name="Shape 289"/>
          <p:cNvSpPr/>
          <p:nvPr/>
        </p:nvSpPr>
        <p:spPr>
          <a:xfrm>
            <a:off x="805532" y="4216400"/>
            <a:ext cx="11393736"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b="1" sz="4000">
                <a:solidFill>
                  <a:srgbClr val="E4E4E4"/>
                </a:solidFill>
                <a:latin typeface="Courier"/>
                <a:ea typeface="Courier"/>
                <a:cs typeface="Courier"/>
                <a:sym typeface="Courier"/>
              </a:rPr>
              <a:t>$ ➜  ~  exti</a:t>
            </a:r>
            <a:endParaRPr b="1" sz="4000">
              <a:solidFill>
                <a:srgbClr val="E4E4E4"/>
              </a:solidFill>
              <a:latin typeface="Courier"/>
              <a:ea typeface="Courier"/>
              <a:cs typeface="Courier"/>
              <a:sym typeface="Courier"/>
            </a:endParaRPr>
          </a:p>
          <a:p>
            <a:pPr lvl="0" algn="l" defTabSz="457200">
              <a:defRPr sz="1800">
                <a:solidFill>
                  <a:srgbClr val="000000"/>
                </a:solidFill>
              </a:defRPr>
            </a:pPr>
            <a:r>
              <a:rPr b="1" sz="4000">
                <a:solidFill>
                  <a:srgbClr val="E4E4E4"/>
                </a:solidFill>
                <a:latin typeface="Courier"/>
                <a:ea typeface="Courier"/>
                <a:cs typeface="Courier"/>
                <a:sym typeface="Courier"/>
              </a:rPr>
              <a:t>zsh: correct 'exti' to 'exit' [nyae]?</a:t>
            </a:r>
          </a:p>
        </p:txBody>
      </p:sp>
    </p:spTree>
  </p:cSld>
  <p:clrMapOvr>
    <a:masterClrMapping/>
  </p:clrMapOvr>
  <p:transitio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p>
            <a:pPr lvl="0">
              <a:defRPr sz="1800">
                <a:solidFill>
                  <a:srgbClr val="000000"/>
                </a:solidFill>
              </a:defRPr>
            </a:pPr>
            <a:r>
              <a:rPr sz="8000">
                <a:solidFill>
                  <a:srgbClr val="FFFFFF"/>
                </a:solidFill>
              </a:rPr>
              <a:t>ZSH</a:t>
            </a:r>
          </a:p>
        </p:txBody>
      </p:sp>
      <p:sp>
        <p:nvSpPr>
          <p:cNvPr id="294" name="Shape 294"/>
          <p:cNvSpPr/>
          <p:nvPr/>
        </p:nvSpPr>
        <p:spPr>
          <a:xfrm>
            <a:off x="425152" y="2997199"/>
            <a:ext cx="12154496"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b="1" sz="4000">
                <a:solidFill>
                  <a:srgbClr val="E4E4E4"/>
                </a:solidFill>
                <a:latin typeface="Courier"/>
                <a:ea typeface="Courier"/>
                <a:cs typeface="Courier"/>
                <a:sym typeface="Courier"/>
              </a:rPr>
              <a:t>➜  chef git:(master) cd -&lt;tab&gt;</a:t>
            </a:r>
            <a:endParaRPr b="1" sz="4000">
              <a:solidFill>
                <a:srgbClr val="E4E4E4"/>
              </a:solidFill>
              <a:latin typeface="Courier"/>
              <a:ea typeface="Courier"/>
              <a:cs typeface="Courier"/>
              <a:sym typeface="Courier"/>
            </a:endParaRPr>
          </a:p>
          <a:p>
            <a:pPr lvl="0" algn="l" defTabSz="457200">
              <a:defRPr sz="1800">
                <a:solidFill>
                  <a:srgbClr val="000000"/>
                </a:solidFill>
              </a:defRPr>
            </a:pPr>
            <a:r>
              <a:rPr b="1" sz="4000">
                <a:solidFill>
                  <a:srgbClr val="E4E4E4"/>
                </a:solidFill>
                <a:latin typeface="Courier"/>
                <a:ea typeface="Courier"/>
                <a:cs typeface="Courier"/>
                <a:sym typeface="Courier"/>
              </a:rPr>
              <a:t>1 -- /Users/mswain/code/tweetriver</a:t>
            </a:r>
            <a:endParaRPr b="1" sz="4000">
              <a:solidFill>
                <a:srgbClr val="E4E4E4"/>
              </a:solidFill>
              <a:latin typeface="Courier"/>
              <a:ea typeface="Courier"/>
              <a:cs typeface="Courier"/>
              <a:sym typeface="Courier"/>
            </a:endParaRPr>
          </a:p>
          <a:p>
            <a:pPr lvl="0" algn="l" defTabSz="457200">
              <a:defRPr sz="1800">
                <a:solidFill>
                  <a:srgbClr val="000000"/>
                </a:solidFill>
              </a:defRPr>
            </a:pPr>
            <a:r>
              <a:rPr b="1" sz="4000">
                <a:solidFill>
                  <a:srgbClr val="E4E4E4"/>
                </a:solidFill>
                <a:latin typeface="Courier"/>
                <a:ea typeface="Courier"/>
                <a:cs typeface="Courier"/>
                <a:sym typeface="Courier"/>
              </a:rPr>
              <a:t>2 -- /Users/mswain</a:t>
            </a:r>
            <a:endParaRPr b="1" sz="4000">
              <a:solidFill>
                <a:srgbClr val="E4E4E4"/>
              </a:solidFill>
              <a:latin typeface="Courier"/>
              <a:ea typeface="Courier"/>
              <a:cs typeface="Courier"/>
              <a:sym typeface="Courier"/>
            </a:endParaRPr>
          </a:p>
          <a:p>
            <a:pPr lvl="0" algn="l" defTabSz="457200">
              <a:defRPr sz="1800">
                <a:solidFill>
                  <a:srgbClr val="000000"/>
                </a:solidFill>
              </a:defRPr>
            </a:pPr>
            <a:r>
              <a:rPr b="1" sz="4000">
                <a:solidFill>
                  <a:srgbClr val="E4E4E4"/>
                </a:solidFill>
                <a:latin typeface="Courier"/>
                <a:ea typeface="Courier"/>
                <a:cs typeface="Courier"/>
                <a:sym typeface="Courier"/>
              </a:rPr>
              <a:t>➜  chef git:(master) cd -1</a:t>
            </a:r>
            <a:endParaRPr b="1" sz="4000">
              <a:solidFill>
                <a:srgbClr val="E4E4E4"/>
              </a:solidFill>
              <a:latin typeface="Courier"/>
              <a:ea typeface="Courier"/>
              <a:cs typeface="Courier"/>
              <a:sym typeface="Courier"/>
            </a:endParaRPr>
          </a:p>
          <a:p>
            <a:pPr lvl="0" algn="l" defTabSz="457200">
              <a:defRPr sz="1800">
                <a:solidFill>
                  <a:srgbClr val="000000"/>
                </a:solidFill>
              </a:defRPr>
            </a:pPr>
            <a:r>
              <a:rPr b="1" sz="4000">
                <a:solidFill>
                  <a:srgbClr val="E4E4E4"/>
                </a:solidFill>
                <a:latin typeface="Courier"/>
                <a:ea typeface="Courier"/>
                <a:cs typeface="Courier"/>
                <a:sym typeface="Courier"/>
              </a:rPr>
              <a:t>~/code/tweetriver</a:t>
            </a:r>
            <a:endParaRPr b="1" sz="4000">
              <a:solidFill>
                <a:srgbClr val="E4E4E4"/>
              </a:solidFill>
              <a:latin typeface="Courier"/>
              <a:ea typeface="Courier"/>
              <a:cs typeface="Courier"/>
              <a:sym typeface="Courier"/>
            </a:endParaRPr>
          </a:p>
          <a:p>
            <a:pPr lvl="0" algn="l" defTabSz="457200">
              <a:defRPr sz="1800">
                <a:solidFill>
                  <a:srgbClr val="000000"/>
                </a:solidFill>
              </a:defRPr>
            </a:pPr>
            <a:r>
              <a:rPr b="1" sz="4000">
                <a:solidFill>
                  <a:srgbClr val="E4E4E4"/>
                </a:solidFill>
                <a:latin typeface="Courier"/>
                <a:ea typeface="Courier"/>
                <a:cs typeface="Courier"/>
                <a:sym typeface="Courier"/>
              </a:rPr>
              <a:t>➜  tweetriver git:(forking-analyzers) ✗</a:t>
            </a:r>
          </a:p>
        </p:txBody>
      </p:sp>
    </p:spTree>
  </p:cSld>
  <p:clrMapOvr>
    <a:masterClrMapping/>
  </p:clrMapOvr>
  <p:transitio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title"/>
          </p:nvPr>
        </p:nvSpPr>
        <p:spPr>
          <a:xfrm>
            <a:off x="952500" y="3797300"/>
            <a:ext cx="11099800" cy="2159000"/>
          </a:xfrm>
          <a:prstGeom prst="rect">
            <a:avLst/>
          </a:prstGeom>
        </p:spPr>
        <p:txBody>
          <a:bodyPr/>
          <a:lstStyle/>
          <a:p>
            <a:pPr lvl="0">
              <a:defRPr sz="1800">
                <a:solidFill>
                  <a:srgbClr val="000000"/>
                </a:solidFill>
              </a:defRPr>
            </a:pPr>
            <a:r>
              <a:rPr sz="8000">
                <a:solidFill>
                  <a:srgbClr val="FFFFFF"/>
                </a:solidFill>
              </a:rPr>
              <a:t>Questions?</a:t>
            </a:r>
          </a:p>
        </p:txBody>
      </p:sp>
    </p:spTree>
  </p:cSld>
  <p:clrMapOvr>
    <a:masterClrMapping/>
  </p:clrMapOvr>
  <p:transitio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prstGeom prst="rect">
            <a:avLst/>
          </a:prstGeom>
        </p:spPr>
        <p:txBody>
          <a:bodyPr/>
          <a:lstStyle/>
          <a:p>
            <a:pPr lvl="0">
              <a:defRPr sz="1800">
                <a:solidFill>
                  <a:srgbClr val="000000"/>
                </a:solidFill>
              </a:defRPr>
            </a:pPr>
            <a:r>
              <a:rPr sz="8000">
                <a:solidFill>
                  <a:srgbClr val="FFFFFF"/>
                </a:solidFill>
              </a:rPr>
              <a:t>References</a:t>
            </a:r>
          </a:p>
        </p:txBody>
      </p:sp>
      <p:sp>
        <p:nvSpPr>
          <p:cNvPr id="303" name="Shape 303"/>
          <p:cNvSpPr/>
          <p:nvPr/>
        </p:nvSpPr>
        <p:spPr>
          <a:xfrm>
            <a:off x="22043" y="3454399"/>
            <a:ext cx="13055601" cy="284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347578" indent="-347578" algn="l" defTabSz="457200">
              <a:buSzPct val="100000"/>
              <a:buAutoNum type="arabicPeriod" startAt="1"/>
              <a:defRPr sz="1800">
                <a:solidFill>
                  <a:srgbClr val="000000"/>
                </a:solidFill>
              </a:defRPr>
            </a:pPr>
            <a:r>
              <a:rPr b="1" sz="2000">
                <a:solidFill>
                  <a:srgbClr val="E4E4E4"/>
                </a:solidFill>
                <a:latin typeface="Courier"/>
                <a:ea typeface="Courier"/>
                <a:cs typeface="Courier"/>
                <a:sym typeface="Courier"/>
              </a:rPr>
              <a:t>Kerrisk, Michael. The Linux Programming Interface. San Francisco: No Starch Press, 2010.</a:t>
            </a:r>
            <a:endParaRPr b="1" sz="2000">
              <a:solidFill>
                <a:srgbClr val="E4E4E4"/>
              </a:solidFill>
              <a:latin typeface="Courier"/>
              <a:ea typeface="Courier"/>
              <a:cs typeface="Courier"/>
              <a:sym typeface="Courier"/>
            </a:endParaRPr>
          </a:p>
          <a:p>
            <a:pPr lvl="0" marL="347578" indent="-347578" algn="l" defTabSz="457200">
              <a:buSzPct val="100000"/>
              <a:buAutoNum type="arabicPeriod" startAt="1"/>
              <a:defRPr sz="1800">
                <a:solidFill>
                  <a:srgbClr val="000000"/>
                </a:solidFill>
              </a:defRPr>
            </a:pPr>
            <a:r>
              <a:rPr b="1" sz="2000">
                <a:solidFill>
                  <a:srgbClr val="E4E4E4"/>
                </a:solidFill>
                <a:latin typeface="Courier"/>
                <a:ea typeface="Courier"/>
                <a:cs typeface="Courier"/>
                <a:sym typeface="Courier"/>
              </a:rPr>
              <a:t>Storimer, Jesse.  Working with Unix Processes.</a:t>
            </a:r>
            <a:endParaRPr b="1" sz="2000">
              <a:solidFill>
                <a:srgbClr val="E4E4E4"/>
              </a:solidFill>
              <a:latin typeface="Courier"/>
              <a:ea typeface="Courier"/>
              <a:cs typeface="Courier"/>
              <a:sym typeface="Courier"/>
            </a:endParaRPr>
          </a:p>
          <a:p>
            <a:pPr lvl="0" marL="347578" indent="-347578" algn="l" defTabSz="457200">
              <a:buSzPct val="100000"/>
              <a:buAutoNum type="arabicPeriod" startAt="1"/>
              <a:defRPr sz="1800">
                <a:solidFill>
                  <a:srgbClr val="000000"/>
                </a:solidFill>
              </a:defRPr>
            </a:pPr>
            <a:r>
              <a:rPr b="1" sz="2000">
                <a:solidFill>
                  <a:srgbClr val="E4E4E4"/>
                </a:solidFill>
                <a:latin typeface="Courier"/>
                <a:ea typeface="Courier"/>
                <a:cs typeface="Courier"/>
                <a:sym typeface="Courier"/>
              </a:rPr>
              <a:t>Stephenson, Neal.  In the Beginning There Was the Command Line. New York: William Morrow Paperback. 1999.</a:t>
            </a:r>
            <a:endParaRPr b="1" sz="2000">
              <a:solidFill>
                <a:srgbClr val="E4E4E4"/>
              </a:solidFill>
              <a:latin typeface="Courier"/>
              <a:ea typeface="Courier"/>
              <a:cs typeface="Courier"/>
              <a:sym typeface="Courier"/>
            </a:endParaRPr>
          </a:p>
          <a:p>
            <a:pPr lvl="0" marL="347578" indent="-347578" algn="l" defTabSz="457200">
              <a:buSzPct val="100000"/>
              <a:buAutoNum type="arabicPeriod" startAt="1"/>
              <a:defRPr sz="1800">
                <a:solidFill>
                  <a:srgbClr val="000000"/>
                </a:solidFill>
              </a:defRPr>
            </a:pPr>
            <a:r>
              <a:rPr b="1" sz="2000">
                <a:solidFill>
                  <a:srgbClr val="E4E4E4"/>
                </a:solidFill>
                <a:latin typeface="Courier"/>
                <a:ea typeface="Courier"/>
                <a:cs typeface="Courier"/>
                <a:sym typeface="Courier"/>
              </a:rPr>
              <a:t>Levy, Stepehen.  Hackers - Heroes of the Computer Revolution. Sebastopol: O’Reilly  Media, 2010.</a:t>
            </a:r>
            <a:endParaRPr b="1" sz="2000">
              <a:solidFill>
                <a:srgbClr val="E4E4E4"/>
              </a:solidFill>
              <a:latin typeface="Courier"/>
              <a:ea typeface="Courier"/>
              <a:cs typeface="Courier"/>
              <a:sym typeface="Courier"/>
            </a:endParaRPr>
          </a:p>
          <a:p>
            <a:pPr lvl="0" marL="347578" indent="-347578" algn="l" defTabSz="457200">
              <a:buSzPct val="100000"/>
              <a:buAutoNum type="arabicPeriod" startAt="1"/>
              <a:defRPr sz="1800">
                <a:solidFill>
                  <a:srgbClr val="000000"/>
                </a:solidFill>
              </a:defRPr>
            </a:pPr>
            <a:r>
              <a:rPr b="1" sz="2000">
                <a:solidFill>
                  <a:srgbClr val="E4E4E4"/>
                </a:solidFill>
                <a:latin typeface="Courier"/>
                <a:ea typeface="Courier"/>
                <a:cs typeface="Courier"/>
                <a:sym typeface="Courier"/>
              </a:rPr>
              <a:t>The Linux Documentation Project. http://www.tldp.org</a:t>
            </a:r>
            <a:br>
              <a:rPr b="1" sz="2000">
                <a:solidFill>
                  <a:srgbClr val="E4E4E4"/>
                </a:solidFill>
                <a:latin typeface="Courier"/>
                <a:ea typeface="Courier"/>
                <a:cs typeface="Courier"/>
                <a:sym typeface="Courier"/>
              </a:rPr>
            </a:br>
            <a:r>
              <a:rPr b="1" sz="2000">
                <a:solidFill>
                  <a:srgbClr val="E4E4E4"/>
                </a:solidFill>
                <a:latin typeface="Courier"/>
                <a:ea typeface="Courier"/>
                <a:cs typeface="Courier"/>
                <a:sym typeface="Courier"/>
              </a:rPr>
              <a:t> </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7" name="unix-parts.png"/>
          <p:cNvPicPr/>
          <p:nvPr/>
        </p:nvPicPr>
        <p:blipFill>
          <a:blip r:embed="rId3">
            <a:extLst/>
          </a:blip>
          <a:stretch>
            <a:fillRect/>
          </a:stretch>
        </p:blipFill>
        <p:spPr>
          <a:xfrm>
            <a:off x="3968750" y="3016322"/>
            <a:ext cx="5067301" cy="5016501"/>
          </a:xfrm>
          <a:prstGeom prst="rect">
            <a:avLst/>
          </a:prstGeom>
          <a:ln w="12700">
            <a:miter lim="400000"/>
          </a:ln>
        </p:spPr>
      </p:pic>
      <p:sp>
        <p:nvSpPr>
          <p:cNvPr id="58" name="Shape 58"/>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2" name="thompson_shell.png"/>
          <p:cNvPicPr/>
          <p:nvPr/>
        </p:nvPicPr>
        <p:blipFill>
          <a:blip r:embed="rId3">
            <a:extLst/>
          </a:blip>
          <a:stretch>
            <a:fillRect/>
          </a:stretch>
        </p:blipFill>
        <p:spPr>
          <a:xfrm>
            <a:off x="2505380" y="2423694"/>
            <a:ext cx="7994040" cy="6615757"/>
          </a:xfrm>
          <a:prstGeom prst="rect">
            <a:avLst/>
          </a:prstGeom>
          <a:ln w="12700">
            <a:miter lim="400000"/>
          </a:ln>
        </p:spPr>
      </p:pic>
      <p:sp>
        <p:nvSpPr>
          <p:cNvPr id="63" name="Shape 63"/>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7" name="jason-bourne.jpg"/>
          <p:cNvPicPr/>
          <p:nvPr/>
        </p:nvPicPr>
        <p:blipFill>
          <a:blip r:embed="rId3">
            <a:extLst/>
          </a:blip>
          <a:stretch>
            <a:fillRect/>
          </a:stretch>
        </p:blipFill>
        <p:spPr>
          <a:xfrm>
            <a:off x="2451879" y="2541917"/>
            <a:ext cx="8101042" cy="6480834"/>
          </a:xfrm>
          <a:prstGeom prst="rect">
            <a:avLst/>
          </a:prstGeom>
          <a:ln w="12700">
            <a:miter lim="400000"/>
          </a:ln>
        </p:spPr>
      </p:pic>
      <p:sp>
        <p:nvSpPr>
          <p:cNvPr id="68" name="Shape 68"/>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2" name="reagan-ears.gif"/>
          <p:cNvPicPr/>
          <p:nvPr/>
        </p:nvPicPr>
        <p:blipFill>
          <a:blip r:embed="rId3">
            <a:extLst/>
          </a:blip>
          <a:stretch>
            <a:fillRect/>
          </a:stretch>
        </p:blipFill>
        <p:spPr>
          <a:xfrm>
            <a:off x="3873500" y="3542287"/>
            <a:ext cx="5257800" cy="4038601"/>
          </a:xfrm>
          <a:prstGeom prst="rect">
            <a:avLst/>
          </a:prstGeom>
          <a:ln w="12700">
            <a:miter lim="400000"/>
          </a:ln>
        </p:spPr>
      </p:pic>
      <p:sp>
        <p:nvSpPr>
          <p:cNvPr id="73" name="Shape 73"/>
          <p:cNvSpPr/>
          <p:nvPr>
            <p:ph type="title" idx="4294967295"/>
          </p:nvPr>
        </p:nvSpPr>
        <p:spPr>
          <a:prstGeom prst="rect">
            <a:avLst/>
          </a:prstGeom>
        </p:spPr>
        <p:txBody>
          <a:bodyPr/>
          <a:lstStyle/>
          <a:p>
            <a:pPr lvl="0">
              <a:defRPr sz="1800">
                <a:solidFill>
                  <a:srgbClr val="000000"/>
                </a:solidFill>
              </a:defRPr>
            </a:pPr>
            <a:r>
              <a:rPr sz="8000">
                <a:solidFill>
                  <a:srgbClr val="FFFFFF"/>
                </a:solidFill>
              </a:rPr>
              <a:t>A Brief History of Unix</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