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58" r:id="rId1"/>
  </p:sldMasterIdLst>
  <p:sldIdLst>
    <p:sldId id="256" r:id="rId2"/>
    <p:sldId id="257" r:id="rId3"/>
    <p:sldId id="265" r:id="rId4"/>
    <p:sldId id="266" r:id="rId5"/>
    <p:sldId id="258" r:id="rId6"/>
    <p:sldId id="269" r:id="rId7"/>
    <p:sldId id="270" r:id="rId8"/>
    <p:sldId id="259" r:id="rId9"/>
    <p:sldId id="267" r:id="rId10"/>
    <p:sldId id="268" r:id="rId11"/>
    <p:sldId id="260" r:id="rId12"/>
    <p:sldId id="271" r:id="rId13"/>
    <p:sldId id="261" r:id="rId14"/>
    <p:sldId id="273" r:id="rId15"/>
    <p:sldId id="272" r:id="rId16"/>
    <p:sldId id="26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96" autoAdjust="0"/>
    <p:restoredTop sz="86441" autoAdjust="0"/>
  </p:normalViewPr>
  <p:slideViewPr>
    <p:cSldViewPr snapToGrid="0" snapToObjects="1">
      <p:cViewPr>
        <p:scale>
          <a:sx n="75" d="100"/>
          <a:sy n="75" d="100"/>
        </p:scale>
        <p:origin x="-320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349EF7F-4B05-594D-8234-B2645B854E91}" type="datetimeFigureOut">
              <a:rPr lang="en-US" smtClean="0"/>
              <a:pPr/>
              <a:t>1/25/11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F8649544-B1B1-4742-B7C9-F24CC0205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hipmunk-physic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su/wiki/RubyRefere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banister/texpla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sulib.org" TargetMode="External"/><Relationship Id="rId3" Type="http://schemas.openxmlformats.org/officeDocument/2006/relationships/hyperlink" Target="http://code.google.com/p/chipmunk-physics/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belen-albeza/space-shooter" TargetMode="External"/><Relationship Id="rId5" Type="http://schemas.openxmlformats.org/officeDocument/2006/relationships/hyperlink" Target="https://github.com/angryrabbit/retris" TargetMode="External"/><Relationship Id="rId7" Type="http://schemas.openxmlformats.org/officeDocument/2006/relationships/image" Target="../media/image4.png"/><Relationship Id="rId1" Type="http://schemas.openxmlformats.org/officeDocument/2006/relationships/video" Target="file://localhost/Users/mason/Desktop/projects/untitled%20folder/space-shooter.mov" TargetMode="External"/><Relationship Id="rId2" Type="http://schemas.openxmlformats.org/officeDocument/2006/relationships/video" Target="file://localhost/Users/mason/Desktop/projects/untitled%20folder/retris.mov" TargetMode="External"/><Relationship Id="rId3" Type="http://schemas.openxmlformats.org/officeDocument/2006/relationships/slideLayout" Target="../slideLayouts/slideLayout2.xml"/><Relationship Id="rId6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ithub.com/belen-albeza/space-shooter" TargetMode="External"/><Relationship Id="rId4" Type="http://schemas.openxmlformats.org/officeDocument/2006/relationships/image" Target="../media/image5.png"/><Relationship Id="rId1" Type="http://schemas.openxmlformats.org/officeDocument/2006/relationships/video" Target="file://localhost/Users/mason/Desktop/projects/tutorial.mov" TargetMode="External"/><Relationship Id="rId2" Type="http://schemas.openxmlformats.org/officeDocument/2006/relationships/video" Target="file://localhost/Users/mason/Desktop/projects/starfighter.mov" TargetMode="External"/><Relationship Id="rId3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1" Type="http://schemas.openxmlformats.org/officeDocument/2006/relationships/video" Target="file://localhost/Users/mason/Desktop/projects/untitled%20folder/window_basics.mo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Video Games with Ruby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Gosu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on Rails – January 25, 2011</a:t>
            </a:r>
            <a:endParaRPr lang="en-US" dirty="0"/>
          </a:p>
        </p:txBody>
      </p:sp>
      <p:sp>
        <p:nvSpPr>
          <p:cNvPr id="13" name="Subtitle 11"/>
          <p:cNvSpPr txBox="1">
            <a:spLocks/>
          </p:cNvSpPr>
          <p:nvPr/>
        </p:nvSpPr>
        <p:spPr>
          <a:xfrm>
            <a:off x="685800" y="5276140"/>
            <a:ext cx="8077200" cy="1149261"/>
          </a:xfrm>
          <a:prstGeom prst="rect">
            <a:avLst/>
          </a:prstGeom>
        </p:spPr>
        <p:txBody>
          <a:bodyPr vert="horz" lIns="118872" tIns="0" rIns="45720" bIns="0" rtlCol="0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Hale  @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masonhale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Garrett Hale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Gosu::Window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Gosu::Window</a:t>
            </a:r>
            <a:endParaRPr lang="en-US" dirty="0" smtClean="0"/>
          </a:p>
          <a:p>
            <a:pPr lvl="1"/>
            <a:r>
              <a:rPr lang="en-US" dirty="0" err="1" smtClean="0"/>
              <a:t>draw_quad</a:t>
            </a:r>
            <a:r>
              <a:rPr lang="en-US" dirty="0" smtClean="0"/>
              <a:t>  #draw rectangle (with gradient)</a:t>
            </a:r>
          </a:p>
          <a:p>
            <a:pPr lvl="1"/>
            <a:r>
              <a:rPr lang="en-US" dirty="0" err="1" smtClean="0"/>
              <a:t>draw_line</a:t>
            </a:r>
            <a:r>
              <a:rPr lang="en-US" dirty="0" smtClean="0"/>
              <a:t> # draw lines (with gradient)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4267" y="3945467"/>
            <a:ext cx="7552267" cy="1569660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400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220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draw_quad(x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0xffaa0000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0xffaa0000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0xffaacc00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0xffaacc00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ZOrder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Shot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600" dirty="0"/>
          </a:p>
        </p:txBody>
      </p:sp>
      <p:pic>
        <p:nvPicPr>
          <p:cNvPr id="5" name="Picture 4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3" y="3572978"/>
            <a:ext cx="1659467" cy="147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35540"/>
            <a:ext cx="6400800" cy="4801315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GameWindow</a:t>
            </a:r>
            <a:r>
              <a:rPr lang="en-US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 &lt; </a:t>
            </a:r>
            <a:r>
              <a:rPr lang="en-US" b="1" i="1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Gosu::Window</a:t>
            </a:r>
            <a:endParaRPr lang="en-US" b="0" i="1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button_down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id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  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case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id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when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KbEscape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close  </a:t>
            </a:r>
            <a:r>
              <a:rPr lang="en-US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# exit on press of escape key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endParaRPr lang="en-US" b="1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button_up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id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  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case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id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when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KbA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@counter =0  </a:t>
            </a:r>
            <a:r>
              <a:rPr lang="en-US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# reset release of ‘A’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660409"/>
          </a:xfrm>
          <a:solidFill>
            <a:srgbClr val="D4D4D6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update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KbLeft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GpLeft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move_left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KbRight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GpRight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move_right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KbUp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GpUp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move_up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KbDown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button_down?(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GpDown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move_down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" y="5846802"/>
            <a:ext cx="733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b="1" dirty="0" smtClean="0"/>
              <a:t>TIP: </a:t>
            </a:r>
            <a:r>
              <a:rPr lang="en-US" dirty="0" smtClean="0"/>
              <a:t>use </a:t>
            </a:r>
            <a:r>
              <a:rPr lang="en-US" dirty="0" err="1" smtClean="0"/>
              <a:t>button_down</a:t>
            </a:r>
            <a:r>
              <a:rPr lang="en-US" dirty="0" smtClean="0"/>
              <a:t>? In update method for “press and hold”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Gosu::Song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82505"/>
            <a:ext cx="8229601" cy="3693319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initialize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  ...</a:t>
            </a:r>
          </a:p>
          <a:p>
            <a:r>
              <a:rPr lang="en-US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backmusic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Song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new(</a:t>
            </a:r>
            <a:r>
              <a:rPr lang="en-US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"media/backmusic.m4a"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  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backmusic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play(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toggle_music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backmusic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playing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?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backmusic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pause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else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backmusic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play(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Gosu::Sample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066" y="1794933"/>
            <a:ext cx="8686800" cy="3970318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445588"/>
                </a:solidFill>
                <a:latin typeface="Courier"/>
                <a:ea typeface="Courier"/>
                <a:cs typeface="Courier"/>
              </a:rPr>
              <a:t>BaseShot</a:t>
            </a:r>
            <a:endParaRPr lang="en-US" b="1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445588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load_sound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(window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fire_sound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||=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Sample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new(window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'media/</a:t>
            </a:r>
            <a:r>
              <a:rPr lang="en-US" b="0" i="0" dirty="0" err="1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fire.ogg</a:t>
            </a:r>
            <a:r>
              <a:rPr lang="en-US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initialize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(window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@window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window</a:t>
            </a:r>
          </a:p>
          <a:p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    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load_sound(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@window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end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play_sound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window</a:t>
            </a:r>
            <a:r>
              <a:rPr lang="en-US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play_sound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0.5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1.0</a:t>
            </a:r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119336"/>
            <a:ext cx="733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b="1" dirty="0" smtClean="0"/>
              <a:t>TIP: </a:t>
            </a:r>
            <a:r>
              <a:rPr lang="en-US" dirty="0" smtClean="0"/>
              <a:t>vary the frequency and volume to get extra mileage from your sounds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Gosu::Sample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56272"/>
            <a:ext cx="7924800" cy="4770537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err="1" smtClean="0">
                <a:solidFill>
                  <a:srgbClr val="445588"/>
                </a:solidFill>
                <a:latin typeface="Courier"/>
                <a:ea typeface="Courier"/>
                <a:cs typeface="Courier"/>
              </a:rPr>
              <a:t>GameWindow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Window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initialize</a:t>
            </a:r>
          </a:p>
          <a:p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    @sounds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[]</a:t>
            </a:r>
          </a:p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...</a:t>
            </a:r>
            <a:endParaRPr lang="en-US" sz="1600" b="1" i="0" dirty="0" smtClean="0">
              <a:solidFill>
                <a:srgbClr val="9911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nd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def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play_sound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(sound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frequency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volume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    # play returns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SampleInstance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@sounds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&lt;&lt;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sound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play(frequency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volume)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nd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def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pause_sounds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sounds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each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{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pause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playing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? }</a:t>
            </a:r>
          </a:p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end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def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err="1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resume_sounds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sounds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each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{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|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resume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snd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paused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? 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nd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6304002"/>
            <a:ext cx="733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b="1" dirty="0" smtClean="0"/>
              <a:t>TIP:</a:t>
            </a:r>
            <a:r>
              <a:rPr lang="en-US" dirty="0" smtClean="0"/>
              <a:t> capture </a:t>
            </a:r>
            <a:r>
              <a:rPr lang="en-US" dirty="0" err="1" smtClean="0"/>
              <a:t>SampleInstance</a:t>
            </a:r>
            <a:r>
              <a:rPr lang="en-US" dirty="0" smtClean="0"/>
              <a:t> to enable pause/resume of sounds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18267"/>
            <a:ext cx="8229600" cy="2308324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module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555555"/>
                </a:solidFill>
                <a:latin typeface="Courier"/>
                <a:ea typeface="Courier"/>
                <a:cs typeface="Courier"/>
              </a:rPr>
              <a:t>GameUtilities</a:t>
            </a:r>
            <a:endParaRPr lang="en-US" sz="1600" b="0" i="1" dirty="0" smtClean="0">
              <a:solidFill>
                <a:srgbClr val="999988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  # Determines if two objects collide given </a:t>
            </a:r>
            <a:b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</a:b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  # their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 coordinates and radii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445588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collide?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(thing1, thing2)</a:t>
            </a: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dist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distance(thing1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 thing1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y, thing2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x, thing2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y)</a:t>
            </a: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dist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(thing1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radius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thing2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radius)</a:t>
            </a: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57200" y="5134001"/>
            <a:ext cx="7332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b="1" dirty="0" smtClean="0"/>
              <a:t>TIP:</a:t>
            </a:r>
            <a:r>
              <a:rPr lang="en-US" dirty="0" smtClean="0"/>
              <a:t> for more sophisticated collision detection checkout Chipmunk</a:t>
            </a:r>
          </a:p>
          <a:p>
            <a:pPr marL="0" lvl="1"/>
            <a:r>
              <a:rPr lang="en-US" dirty="0" smtClean="0"/>
              <a:t>                     </a:t>
            </a:r>
            <a:r>
              <a:rPr lang="en-US" dirty="0" smtClean="0">
                <a:hlinkClick r:id="rId2"/>
              </a:rPr>
              <a:t>http://code.google.com/p/chipmunk-physics/</a:t>
            </a:r>
            <a:endParaRPr lang="en-US" dirty="0" smtClean="0"/>
          </a:p>
          <a:p>
            <a:pPr marL="0"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http://code.google.com/p/gosu/wiki/RubyReference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dirty="0" err="1" smtClean="0"/>
              <a:t>Gosu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25146"/>
          </a:xfrm>
        </p:spPr>
        <p:txBody>
          <a:bodyPr>
            <a:normAutofit fontScale="77500" lnSpcReduction="20000"/>
          </a:bodyPr>
          <a:lstStyle/>
          <a:p>
            <a:pPr marL="104775" indent="14288">
              <a:buNone/>
            </a:pPr>
            <a:r>
              <a:rPr lang="en-US" sz="3714" dirty="0" smtClean="0"/>
              <a:t>A 2D game development library for Ruby and C++ on</a:t>
            </a:r>
            <a:br>
              <a:rPr lang="en-US" sz="3714" dirty="0" smtClean="0"/>
            </a:br>
            <a:r>
              <a:rPr lang="en-US" sz="3714" dirty="0" smtClean="0"/>
              <a:t>Mac OS X, Windows, Linux and </a:t>
            </a:r>
            <a:r>
              <a:rPr lang="en-US" sz="3714" dirty="0" err="1" smtClean="0"/>
              <a:t>iOS</a:t>
            </a:r>
            <a:r>
              <a:rPr lang="en-US" sz="3714" dirty="0" smtClean="0"/>
              <a:t> (</a:t>
            </a:r>
            <a:r>
              <a:rPr lang="en-US" sz="3714" dirty="0" err="1" smtClean="0"/>
              <a:t>iPhone</a:t>
            </a:r>
            <a:r>
              <a:rPr lang="en-US" sz="3714" dirty="0" smtClean="0"/>
              <a:t>, </a:t>
            </a:r>
            <a:r>
              <a:rPr lang="en-US" sz="3714" dirty="0" err="1" smtClean="0"/>
              <a:t>iPad</a:t>
            </a:r>
            <a:r>
              <a:rPr lang="en-US" sz="3714" dirty="0" smtClean="0"/>
              <a:t>)</a:t>
            </a: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http://www.gosulib.org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gem install </a:t>
            </a:r>
            <a:r>
              <a:rPr lang="en-US" dirty="0" err="1" smtClean="0">
                <a:latin typeface="Courier"/>
                <a:cs typeface="Courier"/>
              </a:rPr>
              <a:t>gosu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baseline="0" dirty="0" smtClean="0"/>
          </a:p>
          <a:p>
            <a:r>
              <a:rPr lang="en-US" baseline="0" dirty="0" smtClean="0"/>
              <a:t>Plays nicely with…</a:t>
            </a:r>
          </a:p>
          <a:p>
            <a:pPr lvl="1"/>
            <a:r>
              <a:rPr lang="en-US" dirty="0" smtClean="0"/>
              <a:t>Chipmunk (physics engine)</a:t>
            </a:r>
          </a:p>
          <a:p>
            <a:pPr lvl="2"/>
            <a:r>
              <a:rPr lang="en-US" dirty="0" smtClean="0">
                <a:hlinkClick r:id="rId3"/>
              </a:rPr>
              <a:t>http://code.google.com/p/chipmunk-physics/</a:t>
            </a:r>
            <a:endParaRPr lang="en-US" dirty="0" smtClean="0"/>
          </a:p>
          <a:p>
            <a:pPr lvl="1"/>
            <a:r>
              <a:rPr lang="en-US" dirty="0" err="1" smtClean="0"/>
              <a:t>TexPlay</a:t>
            </a:r>
            <a:r>
              <a:rPr lang="en-US" dirty="0" smtClean="0"/>
              <a:t> (image manipulation)</a:t>
            </a:r>
          </a:p>
          <a:p>
            <a:pPr lvl="2"/>
            <a:r>
              <a:rPr lang="en-US" dirty="0" smtClean="0">
                <a:hlinkClick r:id="rId4"/>
              </a:rPr>
              <a:t>https://github.com/banister/texplay</a:t>
            </a:r>
            <a:endParaRPr lang="en-US" dirty="0" smtClean="0"/>
          </a:p>
          <a:p>
            <a:pPr lvl="1"/>
            <a:r>
              <a:rPr lang="en-US" dirty="0" smtClean="0"/>
              <a:t>OpenGL (hardware accelerated 3D)</a:t>
            </a:r>
          </a:p>
          <a:p>
            <a:pPr lvl="1"/>
            <a:r>
              <a:rPr lang="en-US" dirty="0" err="1" smtClean="0"/>
              <a:t>RMagick</a:t>
            </a:r>
            <a:r>
              <a:rPr lang="en-US" dirty="0" smtClean="0"/>
              <a:t> (image manipulation)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baseline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690" y="2830213"/>
            <a:ext cx="2973694" cy="1217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7591"/>
            <a:ext cx="8229600" cy="1120409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https://github.com/belen-albeza/space-shooter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https://github.com/angryrabbit/retris</a:t>
            </a:r>
            <a:endParaRPr lang="en-US" sz="2400" dirty="0" smtClean="0"/>
          </a:p>
        </p:txBody>
      </p:sp>
      <p:pic>
        <p:nvPicPr>
          <p:cNvPr id="5" name="space-shooter.mov">
            <a:hlinkClick r:id="" action="ppaction://media"/>
          </p:cNvPr>
          <p:cNvPicPr/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57200" y="1637207"/>
            <a:ext cx="3479800" cy="3937000"/>
          </a:xfrm>
          <a:prstGeom prst="rect">
            <a:avLst/>
          </a:prstGeom>
        </p:spPr>
      </p:pic>
      <p:pic>
        <p:nvPicPr>
          <p:cNvPr id="6" name="retris.mov">
            <a:hlinkClick r:id="" action="ppaction://media"/>
          </p:cNvPr>
          <p:cNvPicPr/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4490806" y="1637207"/>
            <a:ext cx="37846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4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46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406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</a:t>
            </a:r>
            <a:r>
              <a:rPr lang="en-US" dirty="0" smtClean="0"/>
              <a:t> Tutorial</a:t>
            </a:r>
            <a:endParaRPr lang="en-US" dirty="0"/>
          </a:p>
        </p:txBody>
      </p:sp>
      <p:pic>
        <p:nvPicPr>
          <p:cNvPr id="4" name="tutorial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2298" y="1758868"/>
            <a:ext cx="4064000" cy="3200400"/>
          </a:xfrm>
        </p:spPr>
      </p:pic>
      <p:pic>
        <p:nvPicPr>
          <p:cNvPr id="5" name="starfighter.mov">
            <a:hlinkClick r:id="" action="ppaction://media"/>
          </p:cNvPr>
          <p:cNvPicPr/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788562" y="1758868"/>
            <a:ext cx="4064000" cy="317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1298" y="5062290"/>
            <a:ext cx="14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Ruby Tutorial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7211" y="5062290"/>
            <a:ext cx="251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Starfighter</a:t>
            </a:r>
            <a:r>
              <a:rPr lang="en-US" dirty="0" smtClean="0"/>
              <a:t> </a:t>
            </a:r>
            <a:r>
              <a:rPr lang="en-US" dirty="0" err="1" smtClean="0"/>
              <a:t>Gosu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5210" y="5892414"/>
            <a:ext cx="7087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https://github.com/masonhale/Starfighter-Gosu-Tutorial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53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80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Gosu::Window</a:t>
            </a:r>
            <a:r>
              <a:rPr lang="en-US" baseline="0" dirty="0" smtClean="0"/>
              <a:t>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430" y="1621940"/>
            <a:ext cx="7592788" cy="50475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require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1400" b="0" i="0" dirty="0" err="1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rubygems</a:t>
            </a:r>
            <a:r>
              <a:rPr lang="en-US" sz="14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require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1400" b="0" i="0" dirty="0" err="1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4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err="1" smtClean="0">
                <a:solidFill>
                  <a:srgbClr val="445588"/>
                </a:solidFill>
                <a:latin typeface="Courier"/>
                <a:ea typeface="Courier"/>
                <a:cs typeface="Courier"/>
              </a:rPr>
              <a:t>GameWindow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Window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initialize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super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640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480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false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   </a:t>
            </a:r>
          </a:p>
          <a:p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    @font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Font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4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new(</a:t>
            </a:r>
            <a:r>
              <a:rPr lang="en-US" sz="1400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4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default_font_name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20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@counter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update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@counter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def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991100"/>
                </a:solidFill>
                <a:latin typeface="Courier"/>
                <a:ea typeface="Courier"/>
                <a:cs typeface="Courier"/>
              </a:rPr>
              <a:t>draw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font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4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draw(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@counter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</a:p>
          <a:p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window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GameWindow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4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new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window</a:t>
            </a:r>
            <a:r>
              <a:rPr lang="en-US" sz="14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4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show</a:t>
            </a:r>
            <a:endParaRPr lang="en-US" sz="1400" dirty="0"/>
          </a:p>
        </p:txBody>
      </p:sp>
      <p:pic>
        <p:nvPicPr>
          <p:cNvPr id="10" name="window_basics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26205" y="5416853"/>
            <a:ext cx="2540000" cy="1295400"/>
          </a:xfrm>
        </p:spPr>
      </p:pic>
      <p:sp>
        <p:nvSpPr>
          <p:cNvPr id="6" name="TextBox 5"/>
          <p:cNvSpPr txBox="1"/>
          <p:nvPr/>
        </p:nvSpPr>
        <p:spPr>
          <a:xfrm>
            <a:off x="6809914" y="3732198"/>
            <a:ext cx="112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update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46595" y="4572215"/>
            <a:ext cx="85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draw</a:t>
            </a:r>
            <a:endParaRPr lang="en-US" sz="2400" b="1" dirty="0"/>
          </a:p>
        </p:txBody>
      </p:sp>
      <p:sp>
        <p:nvSpPr>
          <p:cNvPr id="8" name="Curved Left Arrow 7"/>
          <p:cNvSpPr/>
          <p:nvPr/>
        </p:nvSpPr>
        <p:spPr>
          <a:xfrm>
            <a:off x="7912316" y="3994914"/>
            <a:ext cx="754054" cy="8838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flipH="1" flipV="1">
            <a:off x="6043604" y="3960983"/>
            <a:ext cx="754054" cy="8838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35600"/>
            <a:ext cx="8229600" cy="96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Images are placed at </a:t>
            </a:r>
            <a:r>
              <a:rPr lang="en-US" i="1" dirty="0" err="1" smtClean="0"/>
              <a:t>x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dirty="0" smtClean="0"/>
              <a:t>, </a:t>
            </a:r>
            <a:r>
              <a:rPr lang="en-US" i="1" dirty="0" err="1" smtClean="0"/>
              <a:t>z</a:t>
            </a:r>
            <a:r>
              <a:rPr lang="en-US" dirty="0" smtClean="0"/>
              <a:t> coordinates</a:t>
            </a:r>
            <a:br>
              <a:rPr lang="en-US" dirty="0" smtClean="0"/>
            </a:br>
            <a:r>
              <a:rPr lang="en-US" dirty="0" smtClean="0"/>
              <a:t>relative to </a:t>
            </a:r>
            <a:r>
              <a:rPr lang="en-US" dirty="0" err="1" smtClean="0"/>
              <a:t>top,left</a:t>
            </a:r>
            <a:r>
              <a:rPr lang="en-US" dirty="0" smtClean="0"/>
              <a:t> window corner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20365" y="1595732"/>
            <a:ext cx="6506482" cy="3603008"/>
            <a:chOff x="963819" y="1595732"/>
            <a:chExt cx="6506482" cy="3603008"/>
          </a:xfrm>
        </p:grpSpPr>
        <p:sp>
          <p:nvSpPr>
            <p:cNvPr id="4" name="Rectangle 3"/>
            <p:cNvSpPr/>
            <p:nvPr/>
          </p:nvSpPr>
          <p:spPr>
            <a:xfrm>
              <a:off x="2299840" y="2413000"/>
              <a:ext cx="4495800" cy="223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184400" y="2108200"/>
              <a:ext cx="4107211" cy="1588"/>
            </a:xfrm>
            <a:prstGeom prst="straightConnector1">
              <a:avLst/>
            </a:prstGeom>
            <a:ln>
              <a:solidFill>
                <a:srgbClr val="15151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777008" y="3415578"/>
              <a:ext cx="2003573" cy="2"/>
            </a:xfrm>
            <a:prstGeom prst="straightConnector1">
              <a:avLst/>
            </a:prstGeom>
            <a:ln>
              <a:solidFill>
                <a:srgbClr val="15151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10240" y="1826565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"/>
                  <a:cs typeface="Courier"/>
                </a:rPr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40878" y="309824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Courier"/>
                  <a:cs typeface="Courier"/>
                </a:rPr>
                <a:t>y</a:t>
              </a:r>
              <a:endParaRPr lang="en-US" sz="2400" i="1" dirty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7446" y="159573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Courier"/>
                  <a:cs typeface="Courier"/>
                </a:rPr>
                <a:t>x</a:t>
              </a:r>
              <a:endParaRPr lang="en-US" sz="2400" i="1" dirty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49331" y="1826565"/>
              <a:ext cx="112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"/>
                  <a:cs typeface="Courier"/>
                </a:rPr>
                <a:t>width</a:t>
              </a:r>
              <a:endParaRPr lang="en-US" sz="2400" b="1" dirty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3819" y="4417366"/>
              <a:ext cx="1292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"/>
                  <a:cs typeface="Courier"/>
                </a:rPr>
                <a:t>height</a:t>
              </a:r>
              <a:endParaRPr lang="en-US" sz="2400" b="1" dirty="0">
                <a:latin typeface="Courier"/>
                <a:cs typeface="Courie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5407" y="2643831"/>
              <a:ext cx="4495800" cy="223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4501" y="2963540"/>
              <a:ext cx="4495800" cy="2235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H="1">
              <a:off x="1921933" y="2345897"/>
              <a:ext cx="1560526" cy="1445189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021953" y="2636583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Courier"/>
                <a:cs typeface="Courier"/>
              </a:rPr>
              <a:t>z</a:t>
            </a:r>
            <a:endParaRPr lang="en-US" sz="2400" i="1" dirty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96177" y="2810493"/>
            <a:ext cx="1921319" cy="160043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module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err="1" smtClean="0">
                <a:solidFill>
                  <a:srgbClr val="555555"/>
                </a:solidFill>
                <a:latin typeface="Courier"/>
                <a:ea typeface="Courier"/>
                <a:cs typeface="Courier"/>
              </a:rPr>
              <a:t>ZOrder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Background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Star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Shot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Ship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3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UI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</a:t>
            </a:r>
            <a:endParaRPr lang="en-US" sz="14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914"/>
            <a:ext cx="8229600" cy="2153485"/>
          </a:xfrm>
        </p:spPr>
        <p:txBody>
          <a:bodyPr>
            <a:normAutofit/>
          </a:bodyPr>
          <a:lstStyle/>
          <a:p>
            <a:r>
              <a:rPr lang="en-US" dirty="0" smtClean="0"/>
              <a:t>Colors are specified as 4-byte hexadecimal string in the format</a:t>
            </a:r>
            <a:endParaRPr lang="en-US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4000" dirty="0" smtClean="0">
                <a:latin typeface="Courier"/>
                <a:cs typeface="Courier"/>
              </a:rPr>
              <a:t>     </a:t>
            </a:r>
            <a:r>
              <a:rPr lang="en-US" sz="40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latin typeface="Courier"/>
                <a:cs typeface="Courier"/>
              </a:rPr>
              <a:t>0xAARRGGBB</a:t>
            </a:r>
            <a:endParaRPr lang="en-US" sz="4000" dirty="0">
              <a:ln>
                <a:solidFill>
                  <a:schemeClr val="tx2">
                    <a:lumMod val="75000"/>
                  </a:schemeClr>
                </a:solidFill>
              </a:ln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933" y="3962399"/>
            <a:ext cx="59102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AA = alpha transparency (00-ff)</a:t>
            </a:r>
          </a:p>
          <a:p>
            <a:r>
              <a:rPr lang="en-US" sz="2400" dirty="0" smtClean="0">
                <a:latin typeface="Courier"/>
                <a:cs typeface="Courier"/>
              </a:rPr>
              <a:t>RR = red</a:t>
            </a:r>
            <a:r>
              <a:rPr lang="en-US" sz="2400" dirty="0" smtClean="0">
                <a:latin typeface="Courier"/>
                <a:cs typeface="Courier"/>
              </a:rPr>
              <a:t> component </a:t>
            </a:r>
            <a:r>
              <a:rPr lang="en-US" sz="2400" dirty="0" smtClean="0">
                <a:latin typeface="Courier"/>
                <a:cs typeface="Courier"/>
              </a:rPr>
              <a:t>(00-ff)</a:t>
            </a:r>
          </a:p>
          <a:p>
            <a:r>
              <a:rPr lang="en-US" sz="2400" dirty="0" smtClean="0">
                <a:latin typeface="Courier"/>
                <a:cs typeface="Courier"/>
              </a:rPr>
              <a:t>GG = green component (00-ff)</a:t>
            </a:r>
          </a:p>
          <a:p>
            <a:r>
              <a:rPr lang="en-US" sz="2400" dirty="0" smtClean="0">
                <a:latin typeface="Courier"/>
                <a:cs typeface="Courier"/>
              </a:rPr>
              <a:t>BB = blue component (00-ff)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Gosu::Image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6618125" cy="4625609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baseline="0" dirty="0" smtClean="0"/>
          </a:p>
        </p:txBody>
      </p:sp>
      <p:pic>
        <p:nvPicPr>
          <p:cNvPr id="10" name="Picture 9" descr="starfighter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27" y="1784767"/>
            <a:ext cx="1323609" cy="13236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17927" y="3376473"/>
            <a:ext cx="2221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0xffff00ff </a:t>
            </a:r>
            <a:r>
              <a:rPr lang="en-US" dirty="0">
                <a:cs typeface="Corbel"/>
              </a:rPr>
              <a:t>(pure magenta)</a:t>
            </a:r>
          </a:p>
          <a:p>
            <a:pPr lvl="1">
              <a:buNone/>
            </a:pPr>
            <a:r>
              <a:rPr lang="en-US" dirty="0" smtClean="0">
                <a:latin typeface="Corbel (Body)"/>
                <a:cs typeface="Corbel (Body)"/>
              </a:rPr>
              <a:t>is automatically keyed in BMP images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5300137"/>
            <a:ext cx="6350000" cy="338554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@ship_image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draw_rot(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400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360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ZOrder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Ship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57199" y="6031468"/>
            <a:ext cx="733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b="1" dirty="0" smtClean="0"/>
              <a:t>TIP: </a:t>
            </a:r>
            <a:r>
              <a:rPr lang="en-US" dirty="0" smtClean="0"/>
              <a:t>always use </a:t>
            </a:r>
            <a:r>
              <a:rPr lang="en-US" dirty="0" err="1" smtClean="0"/>
              <a:t>draw_rot</a:t>
            </a:r>
            <a:r>
              <a:rPr lang="en-US" dirty="0" smtClean="0"/>
              <a:t> for sprites to center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coordinates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199" y="3108376"/>
            <a:ext cx="6350000" cy="338554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@background_image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draw(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ZOrder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Background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57198" y="2336393"/>
            <a:ext cx="6350001" cy="584776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background_image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Image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new(</a:t>
            </a:r>
            <a:r>
              <a:rPr lang="en-US" sz="1600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</a:t>
            </a:r>
            <a:r>
              <a:rPr lang="en-US" sz="16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"media/</a:t>
            </a:r>
            <a:r>
              <a:rPr lang="en-US" sz="1600" b="0" i="0" dirty="0" err="1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space.png</a:t>
            </a:r>
            <a:r>
              <a:rPr lang="en-US" sz="16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4561413"/>
            <a:ext cx="6349999" cy="584776"/>
          </a:xfrm>
          <a:prstGeom prst="rect">
            <a:avLst/>
          </a:prstGeom>
          <a:solidFill>
            <a:srgbClr val="D4D4D6"/>
          </a:solidFill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ship_image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Image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new(</a:t>
            </a:r>
            <a:r>
              <a:rPr lang="en-US" sz="1600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b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</a:t>
            </a:r>
            <a:r>
              <a:rPr lang="en-US" sz="16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'media/</a:t>
            </a:r>
            <a:r>
              <a:rPr lang="en-US" sz="1600" b="0" i="0" dirty="0" err="1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starfighter.bmp</a:t>
            </a:r>
            <a:r>
              <a:rPr lang="en-US" sz="16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'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false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Gosu::Image.load_tiles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598"/>
            <a:ext cx="8229600" cy="728133"/>
          </a:xfrm>
        </p:spPr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dirty="0" smtClean="0"/>
              <a:t>Given a “sprite” image, slices based on </a:t>
            </a:r>
            <a:r>
              <a:rPr lang="en-US" dirty="0" err="1" smtClean="0"/>
              <a:t>tile_height</a:t>
            </a:r>
            <a:r>
              <a:rPr lang="en-US" dirty="0" smtClean="0"/>
              <a:t> and </a:t>
            </a:r>
            <a:r>
              <a:rPr lang="en-US" dirty="0" err="1" smtClean="0"/>
              <a:t>tile_width</a:t>
            </a:r>
            <a:r>
              <a:rPr lang="en-US" dirty="0" smtClean="0"/>
              <a:t>, returns Array of </a:t>
            </a:r>
            <a:r>
              <a:rPr lang="en-US" dirty="0" err="1" smtClean="0"/>
              <a:t>Gosu::Image</a:t>
            </a:r>
            <a:r>
              <a:rPr lang="en-US" dirty="0" smtClean="0"/>
              <a:t> objects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3" descr="s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7" y="1978788"/>
            <a:ext cx="6244170" cy="624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457200" y="2887984"/>
            <a:ext cx="8229600" cy="584776"/>
          </a:xfrm>
          <a:prstGeom prst="rect">
            <a:avLst/>
          </a:prstGeom>
          <a:solidFill>
            <a:srgbClr val="D4D4D6"/>
          </a:solidFill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star_anim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Image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load_tiles(</a:t>
            </a:r>
            <a:r>
              <a:rPr lang="en-US" sz="1600" b="0" i="0" dirty="0" err="1" smtClean="0">
                <a:solidFill>
                  <a:srgbClr val="0186B3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        </a:t>
            </a:r>
            <a:r>
              <a:rPr lang="en-US" sz="16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sz="1600" b="0" i="0" dirty="0" err="1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star.png</a:t>
            </a:r>
            <a:r>
              <a:rPr lang="en-US" sz="1600" b="0" i="0" dirty="0" smtClean="0">
                <a:solidFill>
                  <a:srgbClr val="DE1A43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25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25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false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4716790"/>
            <a:ext cx="8360634" cy="1815882"/>
          </a:xfrm>
          <a:prstGeom prst="rect">
            <a:avLst/>
          </a:prstGeom>
          <a:solidFill>
            <a:srgbClr val="D4D4D6"/>
          </a:solidFill>
        </p:spPr>
        <p:txBody>
          <a:bodyPr wrap="square" rtlCol="0">
            <a:spAutoFit/>
          </a:bodyPr>
          <a:lstStyle/>
          <a:p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img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star_anim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Gosu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milliseconds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b="0" i="0" dirty="0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star_anim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size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endParaRPr lang="en-US" sz="16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# rotated -90 degrees, scaled up 3x with color shift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# note that image is drawn centered at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x,y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 instead of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top,left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img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draw_rot(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100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340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ZOrder</a:t>
            </a:r>
            <a:r>
              <a:rPr lang="en-US" sz="1600" b="1" i="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::</a:t>
            </a:r>
            <a:r>
              <a:rPr lang="en-US" sz="1600" b="0" i="0" dirty="0" err="1" smtClean="0">
                <a:solidFill>
                  <a:srgbClr val="008080"/>
                </a:solidFill>
                <a:latin typeface="Courier"/>
                <a:ea typeface="Courier"/>
                <a:cs typeface="Courier"/>
              </a:rPr>
              <a:t>Star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-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90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5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5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# angle,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centr_x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center_y</a:t>
            </a:r>
            <a:endParaRPr lang="en-US" sz="1600" b="0" i="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600" b="1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.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0" dirty="0" smtClean="0">
                <a:solidFill>
                  <a:srgbClr val="009999"/>
                </a:solidFill>
                <a:latin typeface="Courier"/>
                <a:ea typeface="Courier"/>
                <a:cs typeface="Courier"/>
              </a:rPr>
              <a:t>0xff99dd33</a:t>
            </a:r>
            <a:r>
              <a:rPr lang="en-US" sz="1600" b="0" i="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#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scale_x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600" b="0" i="1" dirty="0" err="1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scale_y</a:t>
            </a:r>
            <a:r>
              <a:rPr lang="en-US" sz="1600" b="0" i="1" dirty="0" smtClean="0">
                <a:solidFill>
                  <a:srgbClr val="999988"/>
                </a:solidFill>
                <a:latin typeface="Courier"/>
                <a:ea typeface="Courier"/>
                <a:cs typeface="Courier"/>
              </a:rPr>
              <a:t>, color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1385</TotalTime>
  <Words>1280</Words>
  <Application>Microsoft Macintosh PowerPoint</Application>
  <PresentationFormat>On-screen Show (4:3)</PresentationFormat>
  <Paragraphs>202</Paragraphs>
  <Slides>17</Slides>
  <Notes>0</Notes>
  <HiddenSlides>0</HiddenSlides>
  <MMClips>5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Writing Video Games with Ruby and Gosu</vt:lpstr>
      <vt:lpstr>Introducing Gosu</vt:lpstr>
      <vt:lpstr>Gosu Examples</vt:lpstr>
      <vt:lpstr>Gosu Tutorial</vt:lpstr>
      <vt:lpstr>Gosu::Window Basics</vt:lpstr>
      <vt:lpstr>Graphics</vt:lpstr>
      <vt:lpstr>Colors</vt:lpstr>
      <vt:lpstr>Gosu::Image</vt:lpstr>
      <vt:lpstr>Gosu::Image.load_tiles</vt:lpstr>
      <vt:lpstr>Gosu::Window</vt:lpstr>
      <vt:lpstr>User Input</vt:lpstr>
      <vt:lpstr>User Input</vt:lpstr>
      <vt:lpstr>Gosu::Song</vt:lpstr>
      <vt:lpstr>Gosu::Sample</vt:lpstr>
      <vt:lpstr>Gosu::Sample</vt:lpstr>
      <vt:lpstr>Collision Detection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Mason Hale</dc:creator>
  <cp:lastModifiedBy>Mason Hale</cp:lastModifiedBy>
  <cp:revision>35</cp:revision>
  <dcterms:created xsi:type="dcterms:W3CDTF">2011-01-26T00:23:53Z</dcterms:created>
  <dcterms:modified xsi:type="dcterms:W3CDTF">2011-01-26T15:42:13Z</dcterms:modified>
</cp:coreProperties>
</file>