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5" r:id="rId6"/>
    <p:sldId id="259" r:id="rId7"/>
    <p:sldId id="266" r:id="rId8"/>
    <p:sldId id="261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09DE-56CA-450C-87C0-2402A38B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B75FA-8B14-4F42-9DE5-6E78F01BA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D317-265B-402C-A26E-6C1D53E1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280F-817E-45F8-A835-B6C8309D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5F4F2-B2DD-418E-96DC-A75F2B1E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AA61-966B-469F-86D1-63B440D2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2C04B-3CD0-4772-B647-F783DF087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9A73-E768-4F0C-B7FC-A3E904FE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BA559-C3E4-4CA2-B526-7B39CA39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17D3-D62F-4F7B-B5EB-E7C9BFEF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853B1-CA03-448F-897F-0A172A157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4B40-9606-46A4-AE75-330EB561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A6AD4-E95D-4A3D-8AD7-A760390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2383-AF72-4A27-9313-BC599A85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8685-E0F2-4F2B-A48B-259E3088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EFFA-A5D1-481D-8462-0732CD57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F47A-6145-4BBF-9D97-0F471AD3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0D3B-042A-4E2C-8AAA-2BFBAAC8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0BFC7-DE7C-4C7C-A3FB-218E68C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3451E-938B-4E6B-A613-7BE599CD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8248-FDEF-45C7-B267-F4BE535B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27B09-87A9-42B7-8217-A32EEB2F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90538-1DB2-448E-ADA0-151F6443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CA64-19AD-4DDD-AE91-BB557F1E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2586-6D7A-434C-8E00-58C415A4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E170-48A5-4085-BC8B-5102C0CA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9FFB-03AA-4FB4-A068-1A2BD01A1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B92FC-A09B-4097-8E7D-929400F62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7DE1-93AB-40A8-A97D-0C8A2B58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2079A-0F15-4407-AB83-AE6FDFE9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F89E0-D366-4BE3-807C-660C7CAD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05CD-8813-4F30-AD72-884991D5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DB7C8-E8E1-42F7-B373-B85E83F53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9455F-6FA3-44E9-B0A1-0862C1E93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E34F4-16BC-496E-9673-1772C69F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BBC2-D3B0-4792-9311-521FB86B8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66A71-4840-4A34-9DFE-60C42596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B8560-C039-4ABD-A849-1296BB7F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8CCAB-2FB7-4056-916B-C2379AC9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EE92-1F8B-48C7-9AB7-7994BBEB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37F80-ED0F-4EE2-A81D-55568623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B5F64-8347-4FA1-B116-26042914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53534-4B85-4359-8875-18A62938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3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3AAB9-E803-49F4-B02B-8F5D069E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4D570-08F2-41C5-AAEB-ED877411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5589B-3FE5-4DB4-8BFC-57ACE39A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5F5D-83A8-424D-BDD4-EB564EF9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40DD-D817-4A1F-B6FD-90D36F40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CADF6-BE7B-4BA6-B657-EEC137CA6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D55E0-0FA3-4795-89C6-7358D91B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E9DC-71D9-4A85-ADCD-102E0BF9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CB21-80F6-49C0-AA17-B7169C61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669-9D43-4F08-9CB9-25C68C14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ECD29-643F-467B-8C81-6CEB29D4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F4516-4FD0-4A41-A1E0-797D91289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02BBD-111A-4484-A4C1-3A2C1A7A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04E9F-9781-4D97-8A0C-64986D14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C7395-524E-4D1D-A41E-4B51D71A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02C73-B5ED-4058-997E-317FE7B5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A343A-5253-4FDD-960B-132A4135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1B8C-98E1-43BE-98BD-5B50E8BE7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D977-16D8-4B9E-ABCC-D72BF0D9B38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4A10-8C23-4DC6-BDC4-15ACD70F4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CEEE-AD10-4757-AC3D-6CEEE3033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9447-016E-40CF-88AB-2BAE6F05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42AF-3DC3-4E7A-9D84-2E17148A0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Finite State Machine</a:t>
            </a:r>
            <a:br>
              <a:rPr lang="en-US" dirty="0"/>
            </a:br>
            <a:r>
              <a:rPr lang="en-US" sz="4400" dirty="0"/>
              <a:t>and the SeatPM User Interface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09201-C172-4202-B3C2-5F0605F13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640138"/>
            <a:ext cx="9144000" cy="1655762"/>
          </a:xfrm>
        </p:spPr>
        <p:txBody>
          <a:bodyPr/>
          <a:lstStyle/>
          <a:p>
            <a:r>
              <a:rPr lang="en-US" dirty="0"/>
              <a:t>Documentation for Senior Design</a:t>
            </a:r>
          </a:p>
          <a:p>
            <a:r>
              <a:rPr lang="en-US" dirty="0"/>
              <a:t>By Austin Pischer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8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94F9-B91D-48D3-821D-59512ADF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Slide of things we have seen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6183-76C8-4FB9-BF2D-EB8255D0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700" y="3759199"/>
            <a:ext cx="4483100" cy="2417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Normal use:</a:t>
            </a:r>
          </a:p>
          <a:p>
            <a:pPr marL="514350" indent="-514350">
              <a:buAutoNum type="arabicPeriod"/>
            </a:pPr>
            <a:r>
              <a:rPr lang="en-US" dirty="0"/>
              <a:t>Construct UI_FSM</a:t>
            </a:r>
          </a:p>
          <a:p>
            <a:pPr marL="514350" indent="-514350">
              <a:buAutoNum type="arabicPeriod"/>
            </a:pPr>
            <a:r>
              <a:rPr lang="en-US" dirty="0"/>
              <a:t>Execute Initial State</a:t>
            </a:r>
          </a:p>
          <a:p>
            <a:pPr marL="514350" indent="-514350">
              <a:buAutoNum type="arabicPeriod"/>
            </a:pPr>
            <a:r>
              <a:rPr lang="en-US" dirty="0"/>
              <a:t>Button interrupts dispatch appropriate signal</a:t>
            </a:r>
          </a:p>
          <a:p>
            <a:pPr marL="514350" indent="-514350">
              <a:buAutoNum type="arabicPeriod"/>
            </a:pPr>
            <a:r>
              <a:rPr lang="en-US" dirty="0"/>
              <a:t>States transition to other states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7250CC-2D50-449A-A405-39B3F5A4000B}"/>
              </a:ext>
            </a:extLst>
          </p:cNvPr>
          <p:cNvSpPr/>
          <p:nvPr/>
        </p:nvSpPr>
        <p:spPr>
          <a:xfrm>
            <a:off x="700536" y="1435894"/>
            <a:ext cx="2840922" cy="350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Class:</a:t>
            </a:r>
          </a:p>
          <a:p>
            <a:pPr algn="ctr"/>
            <a:r>
              <a:rPr lang="en-US" dirty="0" err="1"/>
              <a:t>FiniteStateMachine</a:t>
            </a:r>
            <a:endParaRPr lang="en-US" dirty="0"/>
          </a:p>
          <a:p>
            <a:pPr algn="ctr"/>
            <a:r>
              <a:rPr lang="en-US" dirty="0"/>
              <a:t>-------------------------------</a:t>
            </a:r>
          </a:p>
          <a:p>
            <a:pPr algn="ctr"/>
            <a:r>
              <a:rPr lang="en-US" dirty="0"/>
              <a:t>===Data===</a:t>
            </a:r>
          </a:p>
          <a:p>
            <a:pPr algn="ctr"/>
            <a:r>
              <a:rPr lang="en-US" dirty="0"/>
              <a:t>+ Function Pointer to Current State</a:t>
            </a:r>
          </a:p>
          <a:p>
            <a:pPr algn="ctr"/>
            <a:r>
              <a:rPr lang="en-US" dirty="0"/>
              <a:t>------------------------------</a:t>
            </a:r>
          </a:p>
          <a:p>
            <a:pPr algn="ctr"/>
            <a:r>
              <a:rPr lang="en-US" dirty="0"/>
              <a:t>===Functions===</a:t>
            </a:r>
          </a:p>
          <a:p>
            <a:pPr algn="ctr"/>
            <a:r>
              <a:rPr lang="en-US" dirty="0"/>
              <a:t>+ Constructor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ExecuteInitialState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+Dispatch</a:t>
            </a:r>
          </a:p>
          <a:p>
            <a:pPr algn="ctr"/>
            <a:r>
              <a:rPr lang="en-US" dirty="0"/>
              <a:t>+Transition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851C2C-C06A-47C0-BF5F-B06924589AE3}"/>
              </a:ext>
            </a:extLst>
          </p:cNvPr>
          <p:cNvSpPr/>
          <p:nvPr/>
        </p:nvSpPr>
        <p:spPr>
          <a:xfrm>
            <a:off x="700536" y="5076031"/>
            <a:ext cx="2840922" cy="1671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Class:</a:t>
            </a:r>
          </a:p>
          <a:p>
            <a:pPr algn="ctr"/>
            <a:r>
              <a:rPr lang="en-US" dirty="0"/>
              <a:t>Event</a:t>
            </a:r>
          </a:p>
          <a:p>
            <a:pPr algn="ctr"/>
            <a:r>
              <a:rPr lang="en-US" dirty="0"/>
              <a:t>------------------------</a:t>
            </a:r>
          </a:p>
          <a:p>
            <a:pPr algn="ctr"/>
            <a:r>
              <a:rPr lang="en-US" dirty="0"/>
              <a:t>===Data===</a:t>
            </a:r>
          </a:p>
          <a:p>
            <a:pPr algn="ctr"/>
            <a:r>
              <a:rPr lang="en-US" dirty="0"/>
              <a:t>+Signal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3D4379-5782-454F-B77E-F073F8FAC762}"/>
              </a:ext>
            </a:extLst>
          </p:cNvPr>
          <p:cNvSpPr/>
          <p:nvPr/>
        </p:nvSpPr>
        <p:spPr>
          <a:xfrm>
            <a:off x="3761236" y="1435894"/>
            <a:ext cx="2840922" cy="3505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Class:</a:t>
            </a:r>
          </a:p>
          <a:p>
            <a:pPr algn="ctr"/>
            <a:r>
              <a:rPr lang="en-US" dirty="0" err="1"/>
              <a:t>UserInterface_FSM</a:t>
            </a:r>
            <a:endParaRPr lang="en-US" dirty="0"/>
          </a:p>
          <a:p>
            <a:pPr algn="ctr"/>
            <a:r>
              <a:rPr lang="en-US" dirty="0"/>
              <a:t>-------------------------------</a:t>
            </a:r>
          </a:p>
          <a:p>
            <a:pPr algn="ctr"/>
            <a:r>
              <a:rPr lang="en-US" dirty="0"/>
              <a:t>===Data===</a:t>
            </a:r>
          </a:p>
          <a:p>
            <a:pPr algn="ctr"/>
            <a:r>
              <a:rPr lang="en-US" dirty="0"/>
              <a:t>+ Parent FSM</a:t>
            </a:r>
          </a:p>
          <a:p>
            <a:pPr algn="ctr"/>
            <a:r>
              <a:rPr lang="en-US" dirty="0"/>
              <a:t>------------------------------</a:t>
            </a:r>
          </a:p>
          <a:p>
            <a:pPr algn="ctr"/>
            <a:r>
              <a:rPr lang="en-US" dirty="0"/>
              <a:t>===Functions===</a:t>
            </a:r>
          </a:p>
          <a:p>
            <a:pPr algn="ctr"/>
            <a:r>
              <a:rPr lang="en-US" dirty="0"/>
              <a:t>+ Constructor</a:t>
            </a:r>
          </a:p>
          <a:p>
            <a:pPr algn="ctr"/>
            <a:r>
              <a:rPr lang="en-US" dirty="0"/>
              <a:t>+State 0</a:t>
            </a:r>
          </a:p>
          <a:p>
            <a:pPr algn="ctr"/>
            <a:r>
              <a:rPr lang="en-US" dirty="0"/>
              <a:t>+State 1</a:t>
            </a:r>
          </a:p>
          <a:p>
            <a:pPr algn="ctr"/>
            <a:r>
              <a:rPr lang="en-US" dirty="0"/>
              <a:t>+State …</a:t>
            </a:r>
          </a:p>
          <a:p>
            <a:pPr algn="ctr"/>
            <a:r>
              <a:rPr lang="en-US" dirty="0"/>
              <a:t>+State 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F8AECC-CCB4-499D-A9F6-89F467382E57}"/>
              </a:ext>
            </a:extLst>
          </p:cNvPr>
          <p:cNvSpPr/>
          <p:nvPr/>
        </p:nvSpPr>
        <p:spPr>
          <a:xfrm>
            <a:off x="3761236" y="5076031"/>
            <a:ext cx="2840922" cy="16716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Class:</a:t>
            </a:r>
          </a:p>
          <a:p>
            <a:pPr algn="ctr"/>
            <a:r>
              <a:rPr lang="en-US" dirty="0" err="1"/>
              <a:t>UserInterface_FSM_Event</a:t>
            </a:r>
            <a:endParaRPr lang="en-US" dirty="0"/>
          </a:p>
          <a:p>
            <a:pPr algn="ctr"/>
            <a:r>
              <a:rPr lang="en-US" dirty="0"/>
              <a:t>------------------------</a:t>
            </a:r>
          </a:p>
          <a:p>
            <a:pPr algn="ctr"/>
            <a:r>
              <a:rPr lang="en-US" dirty="0"/>
              <a:t>===Data===</a:t>
            </a:r>
          </a:p>
          <a:p>
            <a:pPr algn="ctr"/>
            <a:r>
              <a:rPr lang="en-US" dirty="0"/>
              <a:t>+Parent Event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66DC2A-146B-4CA1-B4E6-3448FF8F4B77}"/>
              </a:ext>
            </a:extLst>
          </p:cNvPr>
          <p:cNvSpPr/>
          <p:nvPr/>
        </p:nvSpPr>
        <p:spPr>
          <a:xfrm>
            <a:off x="6771136" y="1757363"/>
            <a:ext cx="4531864" cy="16716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Enum:</a:t>
            </a:r>
          </a:p>
          <a:p>
            <a:pPr algn="ctr"/>
            <a:r>
              <a:rPr lang="en-US" dirty="0" err="1"/>
              <a:t>UserInterface_FSM_Signals</a:t>
            </a:r>
            <a:endParaRPr lang="en-US" dirty="0"/>
          </a:p>
          <a:p>
            <a:r>
              <a:rPr lang="en-US" dirty="0"/>
              <a:t> INCREMENT_BUTTON_PRESSED_SIGNAL,</a:t>
            </a:r>
          </a:p>
          <a:p>
            <a:r>
              <a:rPr lang="en-US" dirty="0"/>
              <a:t> DECREMENT_BUTTON_PRESSED_SIGNAL,</a:t>
            </a:r>
          </a:p>
          <a:p>
            <a:r>
              <a:rPr lang="en-US" dirty="0"/>
              <a:t> CONFIRM_BUTTON_PRESSED_SIGNAL,</a:t>
            </a:r>
          </a:p>
          <a:p>
            <a:r>
              <a:rPr lang="en-US" dirty="0"/>
              <a:t> BACK_BUTTON_PRESSED_SIGNAL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3A6B0-F16A-4411-B5C2-34439F2AC7ED}"/>
              </a:ext>
            </a:extLst>
          </p:cNvPr>
          <p:cNvCxnSpPr>
            <a:endCxn id="4" idx="3"/>
          </p:cNvCxnSpPr>
          <p:nvPr/>
        </p:nvCxnSpPr>
        <p:spPr>
          <a:xfrm flipH="1">
            <a:off x="3541458" y="2806700"/>
            <a:ext cx="935292" cy="3817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F4AE38-3531-4D86-82EC-9516FFC0CF40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3541458" y="5911850"/>
            <a:ext cx="935292" cy="5810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2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02FA-236D-458E-A849-65C45DF2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 – 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BB5A-A0A7-4120-9B03-C6FC814E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finite state machine?</a:t>
            </a:r>
          </a:p>
          <a:p>
            <a:pPr lvl="1"/>
            <a:r>
              <a:rPr lang="en-US" dirty="0"/>
              <a:t>A (finite) collection of “states” that the program can be in</a:t>
            </a:r>
          </a:p>
          <a:p>
            <a:pPr lvl="1"/>
            <a:r>
              <a:rPr lang="en-US" dirty="0"/>
              <a:t>A collection of possible “events” that cause different things to happen depending on the states</a:t>
            </a:r>
          </a:p>
          <a:p>
            <a:pPr lvl="1"/>
            <a:r>
              <a:rPr lang="en-US" dirty="0"/>
              <a:t>A collection of “transitions” between states that depend on certain criteria being met</a:t>
            </a:r>
          </a:p>
          <a:p>
            <a:pPr lvl="1"/>
            <a:endParaRPr lang="en-US" dirty="0"/>
          </a:p>
          <a:p>
            <a:r>
              <a:rPr lang="en-US" dirty="0"/>
              <a:t>Why would we want to use a finite state machine?</a:t>
            </a:r>
          </a:p>
          <a:p>
            <a:pPr lvl="1"/>
            <a:r>
              <a:rPr lang="en-US" dirty="0"/>
              <a:t>It allows us to simplify the code. Rather than using many nested if/else statements, we can break down the system into many discrete chunks (states)</a:t>
            </a:r>
          </a:p>
        </p:txBody>
      </p:sp>
    </p:spTree>
    <p:extLst>
      <p:ext uri="{BB962C8B-B14F-4D97-AF65-F5344CB8AC3E}">
        <p14:creationId xmlns:p14="http://schemas.microsoft.com/office/powerpoint/2010/main" val="342348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02FA-236D-458E-A849-65C45DF2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 – Basic Concept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F3E0D6-B2F1-47AF-960B-4CC802D645B2}"/>
              </a:ext>
            </a:extLst>
          </p:cNvPr>
          <p:cNvSpPr/>
          <p:nvPr/>
        </p:nvSpPr>
        <p:spPr>
          <a:xfrm>
            <a:off x="2406650" y="2489200"/>
            <a:ext cx="2279650" cy="2343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72DBA-D4C6-4882-BF98-1793F992D10A}"/>
              </a:ext>
            </a:extLst>
          </p:cNvPr>
          <p:cNvSpPr/>
          <p:nvPr/>
        </p:nvSpPr>
        <p:spPr>
          <a:xfrm>
            <a:off x="6591300" y="2489200"/>
            <a:ext cx="2279650" cy="2343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Drawer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804EB-8AA6-45E5-919C-021EF3BE4828}"/>
              </a:ext>
            </a:extLst>
          </p:cNvPr>
          <p:cNvSpPr/>
          <p:nvPr/>
        </p:nvSpPr>
        <p:spPr>
          <a:xfrm>
            <a:off x="2736850" y="1441450"/>
            <a:ext cx="1536700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Apps Button Pressed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7463B1-2FD1-4831-8581-EE9DA596C8F1}"/>
              </a:ext>
            </a:extLst>
          </p:cNvPr>
          <p:cNvSpPr/>
          <p:nvPr/>
        </p:nvSpPr>
        <p:spPr>
          <a:xfrm>
            <a:off x="2736850" y="1905000"/>
            <a:ext cx="1536700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 Button Pressed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8C42D32-7A18-4BBF-B8DA-6912427760E6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H="1">
            <a:off x="2406650" y="1619251"/>
            <a:ext cx="330200" cy="2041525"/>
          </a:xfrm>
          <a:prstGeom prst="bentConnector3">
            <a:avLst>
              <a:gd name="adj1" fmla="val -6923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8678D8-56B2-47CE-8E80-6C220009D530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 flipH="1">
            <a:off x="2406650" y="2082801"/>
            <a:ext cx="330200" cy="1577975"/>
          </a:xfrm>
          <a:prstGeom prst="bentConnector3">
            <a:avLst>
              <a:gd name="adj1" fmla="val -6923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79D04E1-6202-463A-9544-0C9997C769F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4273550" y="1619250"/>
            <a:ext cx="3457575" cy="86995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C7DF11-A2CB-4626-A005-A63E6B78A4AF}"/>
              </a:ext>
            </a:extLst>
          </p:cNvPr>
          <p:cNvSpPr/>
          <p:nvPr/>
        </p:nvSpPr>
        <p:spPr>
          <a:xfrm>
            <a:off x="6934200" y="4989512"/>
            <a:ext cx="1536700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Apps </a:t>
            </a:r>
            <a:r>
              <a:rPr lang="en-US" sz="1400" dirty="0" err="1"/>
              <a:t>Buttone</a:t>
            </a:r>
            <a:r>
              <a:rPr lang="en-US" sz="1400" dirty="0"/>
              <a:t> Pressed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ADBC02-8220-48E7-A5A5-E24E26A4326E}"/>
              </a:ext>
            </a:extLst>
          </p:cNvPr>
          <p:cNvSpPr/>
          <p:nvPr/>
        </p:nvSpPr>
        <p:spPr>
          <a:xfrm>
            <a:off x="6934200" y="5453062"/>
            <a:ext cx="1536700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 Button Pressed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3F9655-9675-459A-9DE4-429F5A1BA24D}"/>
              </a:ext>
            </a:extLst>
          </p:cNvPr>
          <p:cNvSpPr txBox="1"/>
          <p:nvPr/>
        </p:nvSpPr>
        <p:spPr>
          <a:xfrm>
            <a:off x="5037138" y="1683822"/>
            <a:ext cx="132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B29B7BC-D158-42B1-99C6-DC58A18FD335}"/>
              </a:ext>
            </a:extLst>
          </p:cNvPr>
          <p:cNvCxnSpPr>
            <a:cxnSpLocks/>
            <a:stCxn id="6" idx="3"/>
            <a:endCxn id="32" idx="3"/>
          </p:cNvCxnSpPr>
          <p:nvPr/>
        </p:nvCxnSpPr>
        <p:spPr>
          <a:xfrm flipH="1">
            <a:off x="8470900" y="3660775"/>
            <a:ext cx="400050" cy="1506537"/>
          </a:xfrm>
          <a:prstGeom prst="bentConnector3">
            <a:avLst>
              <a:gd name="adj1" fmla="val -5714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EB59A49-0608-48B2-A985-B5F3A5D828D0}"/>
              </a:ext>
            </a:extLst>
          </p:cNvPr>
          <p:cNvCxnSpPr>
            <a:cxnSpLocks/>
            <a:stCxn id="6" idx="3"/>
            <a:endCxn id="34" idx="3"/>
          </p:cNvCxnSpPr>
          <p:nvPr/>
        </p:nvCxnSpPr>
        <p:spPr>
          <a:xfrm flipH="1">
            <a:off x="8470900" y="3660775"/>
            <a:ext cx="400050" cy="1970087"/>
          </a:xfrm>
          <a:prstGeom prst="bentConnector3">
            <a:avLst>
              <a:gd name="adj1" fmla="val -5714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A85EDFC-A01D-406A-87F1-0E04E041EE24}"/>
              </a:ext>
            </a:extLst>
          </p:cNvPr>
          <p:cNvCxnSpPr>
            <a:cxnSpLocks/>
            <a:stCxn id="34" idx="1"/>
            <a:endCxn id="4" idx="2"/>
          </p:cNvCxnSpPr>
          <p:nvPr/>
        </p:nvCxnSpPr>
        <p:spPr>
          <a:xfrm rot="10800000">
            <a:off x="3546476" y="4832350"/>
            <a:ext cx="3387725" cy="79851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3766BB6-EEA5-4FA4-B112-DE7E47E53BA1}"/>
              </a:ext>
            </a:extLst>
          </p:cNvPr>
          <p:cNvSpPr txBox="1"/>
          <p:nvPr/>
        </p:nvSpPr>
        <p:spPr>
          <a:xfrm>
            <a:off x="5037138" y="5231606"/>
            <a:ext cx="132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3021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02FA-236D-458E-A849-65C45DF2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 – Basic Concept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F3E0D6-B2F1-47AF-960B-4CC802D645B2}"/>
              </a:ext>
            </a:extLst>
          </p:cNvPr>
          <p:cNvSpPr/>
          <p:nvPr/>
        </p:nvSpPr>
        <p:spPr>
          <a:xfrm>
            <a:off x="2406650" y="2489200"/>
            <a:ext cx="2279650" cy="2343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72DBA-D4C6-4882-BF98-1793F992D10A}"/>
              </a:ext>
            </a:extLst>
          </p:cNvPr>
          <p:cNvSpPr/>
          <p:nvPr/>
        </p:nvSpPr>
        <p:spPr>
          <a:xfrm>
            <a:off x="6591300" y="2489200"/>
            <a:ext cx="2279650" cy="2343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804EB-8AA6-45E5-919C-021EF3BE4828}"/>
              </a:ext>
            </a:extLst>
          </p:cNvPr>
          <p:cNvSpPr/>
          <p:nvPr/>
        </p:nvSpPr>
        <p:spPr>
          <a:xfrm>
            <a:off x="2736850" y="1441450"/>
            <a:ext cx="1536700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with Signal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7463B1-2FD1-4831-8581-EE9DA596C8F1}"/>
              </a:ext>
            </a:extLst>
          </p:cNvPr>
          <p:cNvSpPr/>
          <p:nvPr/>
        </p:nvSpPr>
        <p:spPr>
          <a:xfrm>
            <a:off x="2736850" y="1905000"/>
            <a:ext cx="1536700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with </a:t>
            </a:r>
            <a:r>
              <a:rPr lang="en-US" sz="1200"/>
              <a:t>Signal 0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8C42D32-7A18-4BBF-B8DA-6912427760E6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H="1">
            <a:off x="2406650" y="1619251"/>
            <a:ext cx="330200" cy="2041525"/>
          </a:xfrm>
          <a:prstGeom prst="bentConnector3">
            <a:avLst>
              <a:gd name="adj1" fmla="val -6923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8678D8-56B2-47CE-8E80-6C220009D530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 flipH="1">
            <a:off x="2406650" y="2082801"/>
            <a:ext cx="330200" cy="1577975"/>
          </a:xfrm>
          <a:prstGeom prst="bentConnector3">
            <a:avLst>
              <a:gd name="adj1" fmla="val -6923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79D04E1-6202-463A-9544-0C9997C769F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4273550" y="1619250"/>
            <a:ext cx="3457575" cy="86995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C7DF11-A2CB-4626-A005-A63E6B78A4AF}"/>
              </a:ext>
            </a:extLst>
          </p:cNvPr>
          <p:cNvSpPr/>
          <p:nvPr/>
        </p:nvSpPr>
        <p:spPr>
          <a:xfrm>
            <a:off x="6934200" y="4989512"/>
            <a:ext cx="1536700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with Signal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ADBC02-8220-48E7-A5A5-E24E26A4326E}"/>
              </a:ext>
            </a:extLst>
          </p:cNvPr>
          <p:cNvSpPr/>
          <p:nvPr/>
        </p:nvSpPr>
        <p:spPr>
          <a:xfrm>
            <a:off x="6934200" y="5453062"/>
            <a:ext cx="1536700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with Signal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3F9655-9675-459A-9DE4-429F5A1BA24D}"/>
              </a:ext>
            </a:extLst>
          </p:cNvPr>
          <p:cNvSpPr txBox="1"/>
          <p:nvPr/>
        </p:nvSpPr>
        <p:spPr>
          <a:xfrm>
            <a:off x="5037138" y="1683822"/>
            <a:ext cx="132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B29B7BC-D158-42B1-99C6-DC58A18FD335}"/>
              </a:ext>
            </a:extLst>
          </p:cNvPr>
          <p:cNvCxnSpPr>
            <a:cxnSpLocks/>
            <a:stCxn id="6" idx="3"/>
            <a:endCxn id="32" idx="3"/>
          </p:cNvCxnSpPr>
          <p:nvPr/>
        </p:nvCxnSpPr>
        <p:spPr>
          <a:xfrm flipH="1">
            <a:off x="8470900" y="3660775"/>
            <a:ext cx="400050" cy="1506537"/>
          </a:xfrm>
          <a:prstGeom prst="bentConnector3">
            <a:avLst>
              <a:gd name="adj1" fmla="val -5714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EB59A49-0608-48B2-A985-B5F3A5D828D0}"/>
              </a:ext>
            </a:extLst>
          </p:cNvPr>
          <p:cNvCxnSpPr>
            <a:cxnSpLocks/>
            <a:stCxn id="6" idx="3"/>
            <a:endCxn id="34" idx="3"/>
          </p:cNvCxnSpPr>
          <p:nvPr/>
        </p:nvCxnSpPr>
        <p:spPr>
          <a:xfrm flipH="1">
            <a:off x="8470900" y="3660775"/>
            <a:ext cx="400050" cy="1970087"/>
          </a:xfrm>
          <a:prstGeom prst="bentConnector3">
            <a:avLst>
              <a:gd name="adj1" fmla="val -5714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A85EDFC-A01D-406A-87F1-0E04E041EE24}"/>
              </a:ext>
            </a:extLst>
          </p:cNvPr>
          <p:cNvCxnSpPr>
            <a:cxnSpLocks/>
            <a:stCxn id="34" idx="1"/>
            <a:endCxn id="4" idx="2"/>
          </p:cNvCxnSpPr>
          <p:nvPr/>
        </p:nvCxnSpPr>
        <p:spPr>
          <a:xfrm rot="10800000">
            <a:off x="3546476" y="4832350"/>
            <a:ext cx="3387725" cy="79851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3766BB6-EEA5-4FA4-B112-DE7E47E53BA1}"/>
              </a:ext>
            </a:extLst>
          </p:cNvPr>
          <p:cNvSpPr txBox="1"/>
          <p:nvPr/>
        </p:nvSpPr>
        <p:spPr>
          <a:xfrm>
            <a:off x="5037138" y="5231606"/>
            <a:ext cx="132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DDCDE9-BD02-4F2F-8739-36DEC74BADB4}"/>
              </a:ext>
            </a:extLst>
          </p:cNvPr>
          <p:cNvCxnSpPr>
            <a:cxnSpLocks/>
            <a:stCxn id="32" idx="1"/>
            <a:endCxn id="6" idx="1"/>
          </p:cNvCxnSpPr>
          <p:nvPr/>
        </p:nvCxnSpPr>
        <p:spPr>
          <a:xfrm rot="10800000">
            <a:off x="6591300" y="3660776"/>
            <a:ext cx="342900" cy="1506537"/>
          </a:xfrm>
          <a:prstGeom prst="bentConnector3">
            <a:avLst>
              <a:gd name="adj1" fmla="val 16666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D4701DE-B7DB-4736-A33C-7C1A063C3951}"/>
              </a:ext>
            </a:extLst>
          </p:cNvPr>
          <p:cNvCxnSpPr>
            <a:cxnSpLocks/>
            <a:stCxn id="9" idx="3"/>
            <a:endCxn id="4" idx="3"/>
          </p:cNvCxnSpPr>
          <p:nvPr/>
        </p:nvCxnSpPr>
        <p:spPr>
          <a:xfrm>
            <a:off x="4273550" y="2082800"/>
            <a:ext cx="412750" cy="1577975"/>
          </a:xfrm>
          <a:prstGeom prst="bentConnector3">
            <a:avLst>
              <a:gd name="adj1" fmla="val 155385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BEA3-A9CE-4CA4-9396-D4FE0DDC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Finite State Machine </a:t>
            </a:r>
            <a:r>
              <a:rPr lang="en-US" dirty="0"/>
              <a:t>in SeatPM code? (Object Oriented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19DD-CF2D-4D53-99E6-AE1562F8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78593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finite state machine is an “</a:t>
            </a:r>
            <a:r>
              <a:rPr lang="en-US" b="1" dirty="0"/>
              <a:t>object”</a:t>
            </a:r>
            <a:r>
              <a:rPr lang="en-US" dirty="0"/>
              <a:t> containing a state</a:t>
            </a:r>
          </a:p>
          <a:p>
            <a:pPr lvl="1"/>
            <a:r>
              <a:rPr lang="en-US" dirty="0"/>
              <a:t>Normally an object would normally be an instance of a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A class is just a user-defined data type</a:t>
            </a:r>
          </a:p>
          <a:p>
            <a:pPr lvl="3"/>
            <a:r>
              <a:rPr lang="en-US" dirty="0"/>
              <a:t>Just like how “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;” declares instance “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/>
              <a:t>” to be of type “</a:t>
            </a:r>
            <a:r>
              <a:rPr lang="en-US" dirty="0">
                <a:solidFill>
                  <a:schemeClr val="accent2"/>
                </a:solidFill>
              </a:rPr>
              <a:t>int</a:t>
            </a:r>
            <a:r>
              <a:rPr lang="en-US" dirty="0"/>
              <a:t>”, </a:t>
            </a:r>
          </a:p>
          <a:p>
            <a:pPr marL="1371600" lvl="3" indent="0">
              <a:buNone/>
            </a:pPr>
            <a:r>
              <a:rPr lang="en-US" dirty="0"/>
              <a:t>  “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FiniteStateMachine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UI_FSM</a:t>
            </a:r>
            <a:r>
              <a:rPr lang="en-US" dirty="0"/>
              <a:t>;” declares instance “</a:t>
            </a:r>
            <a:r>
              <a:rPr lang="en-US" dirty="0">
                <a:solidFill>
                  <a:schemeClr val="accent1"/>
                </a:solidFill>
              </a:rPr>
              <a:t>UI_FSM</a:t>
            </a:r>
            <a:r>
              <a:rPr lang="en-US" dirty="0"/>
              <a:t>” to be of type “</a:t>
            </a:r>
            <a:r>
              <a:rPr lang="en-US" dirty="0" err="1">
                <a:solidFill>
                  <a:schemeClr val="accent2"/>
                </a:solidFill>
              </a:rPr>
              <a:t>FiniteStateMachine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Classes consist of:</a:t>
            </a:r>
          </a:p>
          <a:p>
            <a:pPr lvl="3"/>
            <a:r>
              <a:rPr lang="en-US" dirty="0"/>
              <a:t>1. </a:t>
            </a:r>
            <a:r>
              <a:rPr lang="en-US" b="1" dirty="0"/>
              <a:t>Data </a:t>
            </a:r>
            <a:r>
              <a:rPr lang="en-US" dirty="0"/>
              <a:t>(such as variables or pointers to objects)</a:t>
            </a:r>
            <a:endParaRPr lang="en-US" b="1" dirty="0"/>
          </a:p>
          <a:p>
            <a:pPr lvl="3"/>
            <a:r>
              <a:rPr lang="en-US" dirty="0"/>
              <a:t>2.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Since C does not have classes, we have to bend the rules:</a:t>
            </a:r>
          </a:p>
          <a:p>
            <a:pPr lvl="2"/>
            <a:r>
              <a:rPr lang="en-US" dirty="0"/>
              <a:t>(This style of C is called “Object Oriented C”)</a:t>
            </a:r>
          </a:p>
          <a:p>
            <a:pPr lvl="1"/>
            <a:r>
              <a:rPr lang="en-US" dirty="0"/>
              <a:t>Class </a:t>
            </a:r>
            <a:r>
              <a:rPr lang="en-US" b="1" dirty="0"/>
              <a:t>Data</a:t>
            </a:r>
            <a:r>
              <a:rPr lang="en-US" dirty="0"/>
              <a:t> is contained in structs</a:t>
            </a:r>
          </a:p>
          <a:p>
            <a:pPr lvl="1"/>
            <a:r>
              <a:rPr lang="en-US" dirty="0"/>
              <a:t>Class </a:t>
            </a:r>
            <a:r>
              <a:rPr lang="en-US" b="1" dirty="0"/>
              <a:t>Functions </a:t>
            </a:r>
            <a:r>
              <a:rPr lang="en-US" dirty="0"/>
              <a:t>are coded to require</a:t>
            </a:r>
            <a:br>
              <a:rPr lang="en-US" dirty="0"/>
            </a:br>
            <a:r>
              <a:rPr lang="en-US" dirty="0"/>
              <a:t>a pointer to a struct instance to be passed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CF317-7C07-4554-9A04-364C09CA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97" y="4711951"/>
            <a:ext cx="4057953" cy="1465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61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A2B9E6-EF99-49C6-91A5-A0F7542C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48" y="3429060"/>
            <a:ext cx="4166604" cy="3063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FBEA3-A9CE-4CA4-9396-D4FE0DDC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State</a:t>
            </a:r>
            <a:r>
              <a:rPr lang="en-US" dirty="0"/>
              <a:t> in SeatPM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19DD-CF2D-4D53-99E6-AE1562F8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 is a </a:t>
            </a:r>
            <a:r>
              <a:rPr lang="en-US" b="1" dirty="0"/>
              <a:t>function</a:t>
            </a:r>
          </a:p>
          <a:p>
            <a:pPr lvl="1"/>
            <a:r>
              <a:rPr lang="en-US" dirty="0"/>
              <a:t>It defines what happens in response to each possible event</a:t>
            </a:r>
          </a:p>
          <a:p>
            <a:pPr lvl="1"/>
            <a:r>
              <a:rPr lang="en-US" dirty="0"/>
              <a:t>As such, parameters for every state are:</a:t>
            </a:r>
          </a:p>
          <a:p>
            <a:pPr lvl="2"/>
            <a:r>
              <a:rPr lang="en-US" dirty="0"/>
              <a:t>1. A pointer to its associated finite state machine (to access the current state)</a:t>
            </a:r>
          </a:p>
          <a:p>
            <a:pPr lvl="2"/>
            <a:r>
              <a:rPr lang="en-US" dirty="0"/>
              <a:t>2. An event (see next slide)</a:t>
            </a:r>
          </a:p>
          <a:p>
            <a:pPr lvl="1"/>
            <a:r>
              <a:rPr lang="en-US" dirty="0"/>
              <a:t>Body of function looks like a </a:t>
            </a:r>
            <a:r>
              <a:rPr lang="en-US" b="1" dirty="0"/>
              <a:t>switch statement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where each </a:t>
            </a:r>
            <a:r>
              <a:rPr lang="en-US" b="1" dirty="0"/>
              <a:t>case</a:t>
            </a:r>
            <a:r>
              <a:rPr lang="en-US" dirty="0"/>
              <a:t> handles one of the </a:t>
            </a:r>
            <a:br>
              <a:rPr lang="en-US" dirty="0"/>
            </a:br>
            <a:r>
              <a:rPr lang="en-US" dirty="0"/>
              <a:t>possible events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306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BEA3-A9CE-4CA4-9396-D4FE0DDC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b="1" dirty="0"/>
              <a:t>Event </a:t>
            </a:r>
            <a:r>
              <a:rPr lang="en-US" dirty="0"/>
              <a:t>(and </a:t>
            </a:r>
            <a:r>
              <a:rPr lang="en-US" b="1" dirty="0"/>
              <a:t>Signal</a:t>
            </a:r>
            <a:r>
              <a:rPr lang="en-US" dirty="0"/>
              <a:t>) in SeatPM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19DD-CF2D-4D53-99E6-AE1562F8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Event</a:t>
            </a:r>
            <a:r>
              <a:rPr lang="en-US" dirty="0"/>
              <a:t> is a way to pass data into a state function</a:t>
            </a:r>
            <a:endParaRPr lang="en-US" b="1" dirty="0"/>
          </a:p>
          <a:p>
            <a:pPr lvl="1"/>
            <a:r>
              <a:rPr lang="en-US" dirty="0"/>
              <a:t>An event must contain at least a </a:t>
            </a:r>
            <a:r>
              <a:rPr lang="en-US" b="1" dirty="0"/>
              <a:t>Signal</a:t>
            </a:r>
          </a:p>
          <a:p>
            <a:r>
              <a:rPr lang="en-US" dirty="0"/>
              <a:t>A </a:t>
            </a:r>
            <a:r>
              <a:rPr lang="en-US" b="1" dirty="0"/>
              <a:t>Signal</a:t>
            </a:r>
            <a:r>
              <a:rPr lang="en-US" dirty="0"/>
              <a:t> is merely an integer to be checked in the switch statement of a state function</a:t>
            </a:r>
          </a:p>
          <a:p>
            <a:pPr lvl="1"/>
            <a:r>
              <a:rPr lang="en-US" dirty="0"/>
              <a:t>Why have a signal?</a:t>
            </a:r>
          </a:p>
          <a:p>
            <a:pPr lvl="2"/>
            <a:r>
              <a:rPr lang="en-US" dirty="0"/>
              <a:t>We need to perform actions within the state, and we need those actions to be different based on the unique set of possible inputs</a:t>
            </a:r>
          </a:p>
          <a:p>
            <a:r>
              <a:rPr lang="en-US" dirty="0"/>
              <a:t>The set of all possible signals for an FSM </a:t>
            </a:r>
            <a:br>
              <a:rPr lang="en-US" dirty="0"/>
            </a:br>
            <a:r>
              <a:rPr lang="en-US" dirty="0"/>
              <a:t>must be </a:t>
            </a:r>
            <a:r>
              <a:rPr lang="en-US" b="1" dirty="0"/>
              <a:t>enumerated (</a:t>
            </a:r>
            <a:r>
              <a:rPr lang="en-US" b="1" dirty="0" err="1"/>
              <a:t>enum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This allows us to give names to each unique</a:t>
            </a:r>
            <a:br>
              <a:rPr lang="en-US" dirty="0"/>
            </a:br>
            <a:r>
              <a:rPr lang="en-US" dirty="0"/>
              <a:t> input without worrying about what</a:t>
            </a:r>
            <a:br>
              <a:rPr lang="en-US" dirty="0"/>
            </a:br>
            <a:r>
              <a:rPr lang="en-US" dirty="0"/>
              <a:t> integer values each input represents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E7A61-C72B-4E42-A6CB-E3394CD1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176" y="4367576"/>
            <a:ext cx="4333875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89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A87A-F38C-4106-ACDC-07E0A072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implement the SeatPM user interface as a finite state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D00-F32F-4B0C-AF86-F15DEA5A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Finite State Machine class is a</a:t>
            </a:r>
            <a:r>
              <a:rPr lang="en-US" b="1" dirty="0"/>
              <a:t> Base Class</a:t>
            </a:r>
          </a:p>
          <a:p>
            <a:pPr lvl="1"/>
            <a:r>
              <a:rPr lang="en-US" dirty="0"/>
              <a:t>Base class doesn’t actually implement  any associated state functions, signals, etc.</a:t>
            </a:r>
          </a:p>
          <a:p>
            <a:pPr lvl="1"/>
            <a:r>
              <a:rPr lang="en-US" dirty="0"/>
              <a:t>Base class provides functions that all finite state machine implementations use (macro functions in our case)</a:t>
            </a:r>
          </a:p>
          <a:p>
            <a:pPr lvl="2"/>
            <a:r>
              <a:rPr lang="en-US" dirty="0"/>
              <a:t>Macros functions are #define statements used to replace function pointers with function implementations while compiling</a:t>
            </a:r>
          </a:p>
          <a:p>
            <a:pPr lvl="3"/>
            <a:r>
              <a:rPr lang="en-US" dirty="0"/>
              <a:t>Constructor,</a:t>
            </a:r>
          </a:p>
          <a:p>
            <a:pPr lvl="3"/>
            <a:r>
              <a:rPr lang="en-US" dirty="0"/>
              <a:t>Execute initial state</a:t>
            </a:r>
          </a:p>
          <a:p>
            <a:pPr lvl="3"/>
            <a:r>
              <a:rPr lang="en-US" dirty="0"/>
              <a:t>Dispatch (execute current state with event) </a:t>
            </a:r>
          </a:p>
          <a:p>
            <a:pPr lvl="3"/>
            <a:r>
              <a:rPr lang="en-US" dirty="0"/>
              <a:t>Transition (set new state)</a:t>
            </a:r>
          </a:p>
          <a:p>
            <a:r>
              <a:rPr lang="en-US" dirty="0"/>
              <a:t>More on next slide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6A48F-854B-4EF6-898D-1CCB1DD3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668" y="4098222"/>
            <a:ext cx="4212813" cy="2483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165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DF51-086D-46DB-B80C-D66A2EF0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implement the SeatPM user interface as a finite state machine?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145D-5B9A-4052-976D-0FA941F4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Interface FSM class is a </a:t>
            </a:r>
            <a:r>
              <a:rPr lang="en-US" b="1" dirty="0"/>
              <a:t>Derived Class</a:t>
            </a:r>
          </a:p>
          <a:p>
            <a:pPr lvl="1"/>
            <a:r>
              <a:rPr lang="en-US" dirty="0"/>
              <a:t>It requires a Finite State Machine object as one of its data members</a:t>
            </a:r>
          </a:p>
          <a:p>
            <a:pPr lvl="2"/>
            <a:r>
              <a:rPr lang="en-US" dirty="0"/>
              <a:t>To review, this object is used to access the current state of the FSM and to access its base class functions</a:t>
            </a:r>
          </a:p>
          <a:p>
            <a:pPr lvl="1"/>
            <a:r>
              <a:rPr lang="en-US" dirty="0"/>
              <a:t>It requires a separate enumeration of all possible signals (4 in total, one for each button)</a:t>
            </a:r>
          </a:p>
          <a:p>
            <a:pPr lvl="1"/>
            <a:r>
              <a:rPr lang="en-US" dirty="0"/>
              <a:t>It implements each state independently of the base class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94015-EB66-40E1-A1D2-32A4F382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90" y="4697641"/>
            <a:ext cx="5392227" cy="993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56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858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Finite State Machine and the SeatPM User Interface</vt:lpstr>
      <vt:lpstr>Finite State Machine – Basic Concept</vt:lpstr>
      <vt:lpstr>Finite State Machine – Basic Concept Example</vt:lpstr>
      <vt:lpstr>Finite State Machine – Basic Concept Example</vt:lpstr>
      <vt:lpstr>What is a Finite State Machine in SeatPM code? (Object Oriented C)</vt:lpstr>
      <vt:lpstr>What is a State in SeatPM code?</vt:lpstr>
      <vt:lpstr>What is an Event (and Signal) in SeatPM code?</vt:lpstr>
      <vt:lpstr>How do we implement the SeatPM user interface as a finite state machine?</vt:lpstr>
      <vt:lpstr>How do we implement the SeatPM user interface as a finite state machine? Continued</vt:lpstr>
      <vt:lpstr>Summary Slide of things we have seen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FSM and Finite State Machine</dc:title>
  <dc:creator>Austin Pischer</dc:creator>
  <cp:lastModifiedBy>Austin Pischer</cp:lastModifiedBy>
  <cp:revision>73</cp:revision>
  <dcterms:created xsi:type="dcterms:W3CDTF">2020-04-25T02:12:52Z</dcterms:created>
  <dcterms:modified xsi:type="dcterms:W3CDTF">2020-04-26T22:16:26Z</dcterms:modified>
</cp:coreProperties>
</file>