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0" r:id="rId5"/>
    <p:sldMasterId id="2147483672" r:id="rId6"/>
  </p:sldMasterIdLst>
  <p:notesMasterIdLst>
    <p:notesMasterId r:id="rId8"/>
  </p:notesMasterIdLst>
  <p:sldIdLst>
    <p:sldId id="256" r:id="rId7"/>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iW8qWh6O6VPnmWqfbpLdGkUP5t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561257-75B6-4A3E-BC32-A5961D697584}" v="26" dt="2022-05-17T04:33:52.776"/>
  </p1510:revLst>
</p1510:revInfo>
</file>

<file path=ppt/tableStyles.xml><?xml version="1.0" encoding="utf-8"?>
<a:tblStyleLst xmlns:a="http://schemas.openxmlformats.org/drawingml/2006/main" def="{3CF8D979-0A62-4F1E-91FD-6985A6D18DAB}">
  <a:tblStyle styleId="{3CF8D979-0A62-4F1E-91FD-6985A6D18DA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94" y="-2136"/>
      </p:cViewPr>
      <p:guideLst>
        <p:guide orient="horz" pos="3552"/>
        <p:guide orient="horz" pos="20285"/>
        <p:guide pos="437"/>
        <p:guide pos="6725"/>
        <p:guide pos="7239"/>
        <p:guide pos="13527"/>
        <p:guide pos="14031"/>
        <p:guide pos="20319"/>
        <p:guide pos="20837"/>
        <p:guide pos="271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customschemas.google.com/relationships/presentationmetadata" Target="metadata"/><Relationship Id="rId4" Type="http://schemas.openxmlformats.org/officeDocument/2006/relationships/slideMaster" Target="slideMasters/slide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148" name="Google Shape;1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12"/>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13"/>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15"/>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 name="Google Shape;71;p16"/>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78" name="Google Shape;78;p18"/>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19"/>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82" name="Google Shape;82;p19"/>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83" name="Google Shape;83;p19"/>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84" name="Google Shape;84;p19"/>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91" name="Google Shape;91;p22"/>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23"/>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95" name="Google Shape;95;p23"/>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8" name="Google Shape;98;p24"/>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25"/>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7"/>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2" name="Google Shape;112;p27"/>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5" name="Google Shape;115;p28"/>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93742" y="5638802"/>
            <a:ext cx="21018499"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122" name="Google Shape;122;p30"/>
          <p:cNvSpPr txBox="1">
            <a:spLocks noGrp="1"/>
          </p:cNvSpPr>
          <p:nvPr>
            <p:ph type="body" idx="2"/>
          </p:nvPr>
        </p:nvSpPr>
        <p:spPr>
          <a:xfrm>
            <a:off x="21864641" y="5638802"/>
            <a:ext cx="2102008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5" name="Google Shape;125;p31"/>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126" name="Google Shape;126;p31"/>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127" name="Google Shape;127;p31"/>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128" name="Google Shape;128;p31"/>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34"/>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4" name="Google Shape;134;p34"/>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135" name="Google Shape;135;p34"/>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5"/>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8" name="Google Shape;138;p35"/>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139" name="Google Shape;139;p35"/>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3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2" name="Google Shape;142;p36"/>
          <p:cNvSpPr txBox="1">
            <a:spLocks noGrp="1"/>
          </p:cNvSpPr>
          <p:nvPr>
            <p:ph type="body" idx="1"/>
          </p:nvPr>
        </p:nvSpPr>
        <p:spPr>
          <a:xfrm rot="5400000">
            <a:off x="8507733" y="-2175511"/>
            <a:ext cx="26563319" cy="421919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p37"/>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5" name="Google Shape;145;p37"/>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32" name="Google Shape;32;p6"/>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36" name="Google Shape;36;p7"/>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37" name="Google Shape;37;p7"/>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38" name="Google Shape;38;p7"/>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45" name="Google Shape;45;p10"/>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11"/>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1" name="Google Shape;11;p2"/>
          <p:cNvSpPr/>
          <p:nvPr/>
        </p:nvSpPr>
        <p:spPr>
          <a:xfrm>
            <a:off x="693421" y="5638800"/>
            <a:ext cx="997458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2" name="Google Shape;12;p2"/>
          <p:cNvSpPr/>
          <p:nvPr/>
        </p:nvSpPr>
        <p:spPr>
          <a:xfrm>
            <a:off x="0" y="4800600"/>
            <a:ext cx="43891199" cy="129540"/>
          </a:xfrm>
          <a:prstGeom prst="rect">
            <a:avLst/>
          </a:prstGeom>
          <a:solidFill>
            <a:srgbClr val="660000"/>
          </a:solidFill>
          <a:ln w="152400" cap="flat" cmpd="sng">
            <a:solidFill>
              <a:srgbClr val="FF9900"/>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3" name="Google Shape;13;p2"/>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TEMPLATE DESIGN © 2008</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14" name="Google Shape;14;p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9pPr>
          </a:lstStyle>
          <a:p>
            <a:endParaRPr/>
          </a:p>
        </p:txBody>
      </p:sp>
      <p:sp>
        <p:nvSpPr>
          <p:cNvPr id="15" name="Google Shape;15;p2"/>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6" name="Google Shape;16;p2"/>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7" name="Google Shape;17;p2"/>
          <p:cNvSpPr/>
          <p:nvPr/>
        </p:nvSpPr>
        <p:spPr>
          <a:xfrm>
            <a:off x="11490960"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8" name="Google Shape;18;p2"/>
          <p:cNvSpPr/>
          <p:nvPr/>
        </p:nvSpPr>
        <p:spPr>
          <a:xfrm>
            <a:off x="2227325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9" name="Google Shape;19;p2"/>
          <p:cNvSpPr/>
          <p:nvPr/>
        </p:nvSpPr>
        <p:spPr>
          <a:xfrm>
            <a:off x="3307841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58" name="Google Shape;58;p14"/>
          <p:cNvSpPr/>
          <p:nvPr/>
        </p:nvSpPr>
        <p:spPr>
          <a:xfrm>
            <a:off x="693421" y="5638800"/>
            <a:ext cx="997458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59" name="Google Shape;59;p14"/>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0" name="Google Shape;60;p14"/>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POSTER TEMPLATE BY:</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61" name="Google Shape;61;p1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9pPr>
          </a:lstStyle>
          <a:p>
            <a:endParaRPr/>
          </a:p>
        </p:txBody>
      </p:sp>
      <p:sp>
        <p:nvSpPr>
          <p:cNvPr id="62" name="Google Shape;62;p1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63" name="Google Shape;63;p14"/>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4" name="Google Shape;64;p14"/>
          <p:cNvSpPr/>
          <p:nvPr/>
        </p:nvSpPr>
        <p:spPr>
          <a:xfrm>
            <a:off x="11490961" y="5638800"/>
            <a:ext cx="207645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5" name="Google Shape;65;p14"/>
          <p:cNvSpPr/>
          <p:nvPr/>
        </p:nvSpPr>
        <p:spPr>
          <a:xfrm>
            <a:off x="33078419" y="5638800"/>
            <a:ext cx="998220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6"/>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4" name="Google Shape;104;p26"/>
          <p:cNvSpPr/>
          <p:nvPr/>
        </p:nvSpPr>
        <p:spPr>
          <a:xfrm>
            <a:off x="693420" y="5638800"/>
            <a:ext cx="423672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5" name="Google Shape;105;p26"/>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6" name="Google Shape;106;p26"/>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POSTER TEMPLATE BY:</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107" name="Google Shape;107;p2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9pPr>
          </a:lstStyle>
          <a:p>
            <a:endParaRPr/>
          </a:p>
        </p:txBody>
      </p:sp>
      <p:sp>
        <p:nvSpPr>
          <p:cNvPr id="108" name="Google Shape;108;p26"/>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09" name="Google Shape;109;p26"/>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xiv.org/abs/1802.05957" TargetMode="Externa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hyperlink" Target="https://machinelearningmastery.com/" TargetMode="External"/><Relationship Id="rId7" Type="http://schemas.openxmlformats.org/officeDocument/2006/relationships/hyperlink" Target="https://arxiv.org/abs/1807.04720" TargetMode="Externa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hyperlink" Target="https://arxiv.org/abs/1809.11096" TargetMode="External"/><Relationship Id="rId11" Type="http://schemas.openxmlformats.org/officeDocument/2006/relationships/image" Target="../media/image3.png"/><Relationship Id="rId5" Type="http://schemas.openxmlformats.org/officeDocument/2006/relationships/hyperlink" Target="https://arxiv.org/abs/1611.07004" TargetMode="Externa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hyperlink" Target="https://github.com/soumith/ganhacks" TargetMode="External"/><Relationship Id="rId9" Type="http://schemas.openxmlformats.org/officeDocument/2006/relationships/image" Target="../media/image1.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p:nvPr/>
        </p:nvSpPr>
        <p:spPr>
          <a:xfrm>
            <a:off x="33561841" y="15333691"/>
            <a:ext cx="8873100" cy="6336812"/>
          </a:xfrm>
          <a:prstGeom prst="rect">
            <a:avLst/>
          </a:prstGeom>
          <a:noFill/>
          <a:ln>
            <a:noFill/>
          </a:ln>
        </p:spPr>
        <p:txBody>
          <a:bodyPr spcFirstLastPara="1" wrap="square" lIns="406375" tIns="406375" rIns="406375" bIns="406375" anchor="t" anchorCtr="0">
            <a:spAutoFit/>
          </a:bodyPr>
          <a:lstStyle/>
          <a:p>
            <a:pPr lvl="0">
              <a:buSzPts val="2987"/>
            </a:pPr>
            <a:r>
              <a:rPr lang="en-US" sz="2987" dirty="0">
                <a:solidFill>
                  <a:schemeClr val="dk1"/>
                </a:solidFill>
              </a:rPr>
              <a:t>Overall, I am pleased with the results of the project. Some of the drawings really stood out to me as believably coming from a human, which is what I was hoping to achieve starting out.</a:t>
            </a:r>
          </a:p>
          <a:p>
            <a:pPr lvl="0">
              <a:buSzPts val="2987"/>
            </a:pPr>
            <a:endParaRPr lang="en-US" sz="2987" b="0" i="0" u="none" strike="noStrike" cap="none" dirty="0">
              <a:solidFill>
                <a:schemeClr val="dk1"/>
              </a:solidFill>
              <a:latin typeface="Arial"/>
              <a:ea typeface="Arial"/>
              <a:cs typeface="Arial"/>
              <a:sym typeface="Arial"/>
            </a:endParaRPr>
          </a:p>
          <a:p>
            <a:pPr lvl="0">
              <a:buSzPts val="2987"/>
            </a:pPr>
            <a:r>
              <a:rPr lang="en-US" sz="2987" dirty="0">
                <a:solidFill>
                  <a:schemeClr val="dk1"/>
                </a:solidFill>
              </a:rPr>
              <a:t>Going forward, there are several possible approaches I could take to further improve the model’s performance such as using batch normalization or changing the architecture to use either relativistic or diffusion-based networks.</a:t>
            </a:r>
            <a:endParaRPr sz="2987" b="0" i="0" u="none" strike="noStrike" cap="none" dirty="0">
              <a:solidFill>
                <a:schemeClr val="dk1"/>
              </a:solidFill>
              <a:latin typeface="Arial"/>
              <a:ea typeface="Arial"/>
              <a:cs typeface="Arial"/>
              <a:sym typeface="Arial"/>
            </a:endParaRPr>
          </a:p>
        </p:txBody>
      </p:sp>
      <p:sp>
        <p:nvSpPr>
          <p:cNvPr id="152" name="Google Shape;152;p1"/>
          <p:cNvSpPr txBox="1"/>
          <p:nvPr/>
        </p:nvSpPr>
        <p:spPr>
          <a:xfrm>
            <a:off x="33644850" y="21031200"/>
            <a:ext cx="8873100" cy="4498104"/>
          </a:xfrm>
          <a:prstGeom prst="rect">
            <a:avLst/>
          </a:prstGeom>
          <a:noFill/>
          <a:ln>
            <a:noFill/>
          </a:ln>
        </p:spPr>
        <p:txBody>
          <a:bodyPr spcFirstLastPara="1" wrap="square" lIns="406375" tIns="406375" rIns="406375" bIns="406375" anchor="t" anchorCtr="0">
            <a:spAutoFit/>
          </a:bodyPr>
          <a:lstStyle/>
          <a:p>
            <a:pPr marL="0" marR="0" lvl="0" indent="0" algn="l" rtl="0">
              <a:lnSpc>
                <a:spcPct val="100000"/>
              </a:lnSpc>
              <a:spcBef>
                <a:spcPts val="0"/>
              </a:spcBef>
              <a:spcAft>
                <a:spcPts val="0"/>
              </a:spcAft>
              <a:buClr>
                <a:srgbClr val="000000"/>
              </a:buClr>
              <a:buSzPts val="2987"/>
              <a:buFont typeface="Arial"/>
              <a:buNone/>
            </a:pPr>
            <a:endParaRPr lang="en-US" sz="2987" b="0" i="0" u="none" strike="noStrike" cap="none" dirty="0">
              <a:solidFill>
                <a:schemeClr val="dk1"/>
              </a:solidFill>
              <a:latin typeface="Arial"/>
              <a:ea typeface="Arial"/>
              <a:cs typeface="Arial"/>
              <a:sym typeface="Arial"/>
            </a:endParaRPr>
          </a:p>
          <a:p>
            <a:pPr>
              <a:buSzPts val="2987"/>
            </a:pPr>
            <a:r>
              <a:rPr lang="en-US" sz="2987" b="0" i="0" u="none" strike="noStrike" cap="none" dirty="0" err="1">
                <a:solidFill>
                  <a:schemeClr val="dk1"/>
                </a:solidFill>
                <a:latin typeface="Arial"/>
                <a:ea typeface="Arial"/>
                <a:cs typeface="Arial"/>
                <a:sym typeface="Arial"/>
              </a:rPr>
              <a:t>GAN.MNIST.ipynb</a:t>
            </a:r>
            <a:r>
              <a:rPr lang="en-US" sz="2987" b="0" i="0" u="none" strike="noStrike" cap="none" dirty="0">
                <a:solidFill>
                  <a:schemeClr val="dk1"/>
                </a:solidFill>
                <a:latin typeface="Arial"/>
                <a:ea typeface="Arial"/>
                <a:cs typeface="Arial"/>
                <a:sym typeface="Arial"/>
              </a:rPr>
              <a:t> by Dr. </a:t>
            </a:r>
            <a:r>
              <a:rPr lang="en-US" sz="2987" b="0" i="0" u="none" strike="noStrike" cap="none" dirty="0" err="1">
                <a:solidFill>
                  <a:schemeClr val="dk1"/>
                </a:solidFill>
                <a:latin typeface="Arial"/>
                <a:ea typeface="Arial"/>
                <a:cs typeface="Arial"/>
                <a:sym typeface="Arial"/>
              </a:rPr>
              <a:t>Yulia</a:t>
            </a:r>
            <a:r>
              <a:rPr lang="en-US" sz="2987" b="0" i="0" u="none" strike="noStrike" cap="none" dirty="0">
                <a:solidFill>
                  <a:schemeClr val="dk1"/>
                </a:solidFill>
                <a:latin typeface="Arial"/>
                <a:ea typeface="Arial"/>
                <a:cs typeface="Arial"/>
                <a:sym typeface="Arial"/>
              </a:rPr>
              <a:t> Newton</a:t>
            </a:r>
          </a:p>
          <a:p>
            <a:pPr>
              <a:buSzPts val="2987"/>
            </a:pPr>
            <a:r>
              <a:rPr lang="en-US" sz="2987" b="0" i="0" u="none" strike="noStrike" cap="none" dirty="0">
                <a:solidFill>
                  <a:schemeClr val="dk1"/>
                </a:solidFill>
                <a:latin typeface="Arial"/>
                <a:ea typeface="Arial"/>
                <a:cs typeface="Arial"/>
                <a:sym typeface="Arial"/>
                <a:hlinkClick r:id="rId3"/>
              </a:rPr>
              <a:t>https://machinelearningmastery.com</a:t>
            </a:r>
            <a:endParaRPr sz="2987" b="0" i="0" u="none" strike="noStrike" cap="none" dirty="0">
              <a:solidFill>
                <a:schemeClr val="dk1"/>
              </a:solidFill>
              <a:latin typeface="Arial"/>
              <a:ea typeface="Arial"/>
              <a:cs typeface="Arial"/>
              <a:sym typeface="Arial"/>
            </a:endParaRPr>
          </a:p>
          <a:p>
            <a:pPr>
              <a:buSzPts val="2987"/>
            </a:pPr>
            <a:r>
              <a:rPr lang="en-US" sz="2987" b="0" i="0" u="none" strike="noStrike" cap="none" dirty="0">
                <a:solidFill>
                  <a:schemeClr val="dk1"/>
                </a:solidFill>
                <a:latin typeface="Arial"/>
                <a:ea typeface="Arial"/>
                <a:cs typeface="Arial"/>
                <a:sym typeface="Arial"/>
                <a:hlinkClick r:id="rId4"/>
              </a:rPr>
              <a:t>https://github.com/soumith/ganhacks</a:t>
            </a:r>
            <a:endParaRPr lang="en-US" sz="2987" b="0" i="0" u="none" strike="noStrike" cap="none" dirty="0">
              <a:solidFill>
                <a:schemeClr val="dk1"/>
              </a:solidFill>
              <a:latin typeface="Arial"/>
              <a:ea typeface="Arial"/>
              <a:cs typeface="Arial"/>
              <a:sym typeface="Arial"/>
              <a:hlinkClick r:id="rId5"/>
            </a:endParaRPr>
          </a:p>
          <a:p>
            <a:pPr marL="0" marR="0" lvl="0" indent="0" algn="l" rtl="0">
              <a:lnSpc>
                <a:spcPct val="100000"/>
              </a:lnSpc>
              <a:spcBef>
                <a:spcPts val="0"/>
              </a:spcBef>
              <a:spcAft>
                <a:spcPts val="0"/>
              </a:spcAft>
              <a:buClr>
                <a:srgbClr val="000000"/>
              </a:buClr>
              <a:buSzPts val="2987"/>
              <a:buFont typeface="Arial"/>
              <a:buNone/>
            </a:pPr>
            <a:r>
              <a:rPr lang="en-US" sz="2987" b="0" i="0" u="none" strike="noStrike" cap="none" dirty="0">
                <a:solidFill>
                  <a:schemeClr val="dk1"/>
                </a:solidFill>
                <a:latin typeface="Arial"/>
                <a:ea typeface="Arial"/>
                <a:cs typeface="Arial"/>
                <a:sym typeface="Arial"/>
                <a:hlinkClick r:id="rId5"/>
              </a:rPr>
              <a:t>https://arxiv.org/abs/1611.07004</a:t>
            </a:r>
            <a:endParaRPr lang="en-US"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2987" b="0" i="0" u="none" strike="noStrike" cap="none" dirty="0">
                <a:solidFill>
                  <a:schemeClr val="dk1"/>
                </a:solidFill>
                <a:latin typeface="Arial"/>
                <a:ea typeface="Arial"/>
                <a:cs typeface="Arial"/>
                <a:sym typeface="Arial"/>
                <a:hlinkClick r:id="rId6"/>
              </a:rPr>
              <a:t>https://arxiv.org/abs/1809.11096</a:t>
            </a:r>
            <a:endParaRPr lang="en-US"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2987" b="0" i="0" u="none" strike="noStrike" cap="none" dirty="0">
                <a:solidFill>
                  <a:schemeClr val="dk1"/>
                </a:solidFill>
                <a:latin typeface="Arial"/>
                <a:ea typeface="Arial"/>
                <a:cs typeface="Arial"/>
                <a:sym typeface="Arial"/>
                <a:hlinkClick r:id="rId7"/>
              </a:rPr>
              <a:t>https://arxiv.org/abs/1807.04720</a:t>
            </a:r>
            <a:endParaRPr lang="en-US"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2987" b="0" i="0" u="none" strike="noStrike" cap="none" dirty="0">
                <a:solidFill>
                  <a:schemeClr val="dk1"/>
                </a:solidFill>
                <a:latin typeface="Arial"/>
                <a:ea typeface="Arial"/>
                <a:cs typeface="Arial"/>
                <a:sym typeface="Arial"/>
                <a:hlinkClick r:id="rId8"/>
              </a:rPr>
              <a:t>https://arxiv.org/abs/1802.05957</a:t>
            </a:r>
            <a:endParaRPr sz="2987" b="0" i="0" u="none" strike="noStrike" cap="none" dirty="0">
              <a:solidFill>
                <a:schemeClr val="dk1"/>
              </a:solidFill>
              <a:latin typeface="Arial"/>
              <a:ea typeface="Arial"/>
              <a:cs typeface="Arial"/>
              <a:sym typeface="Arial"/>
            </a:endParaRPr>
          </a:p>
        </p:txBody>
      </p:sp>
      <p:sp>
        <p:nvSpPr>
          <p:cNvPr id="153" name="Google Shape;153;p1"/>
          <p:cNvSpPr/>
          <p:nvPr/>
        </p:nvSpPr>
        <p:spPr>
          <a:xfrm>
            <a:off x="11510433" y="674666"/>
            <a:ext cx="20747568" cy="2741031"/>
          </a:xfrm>
          <a:prstGeom prst="rect">
            <a:avLst/>
          </a:prstGeom>
          <a:noFill/>
          <a:ln>
            <a:noFill/>
          </a:ln>
        </p:spPr>
        <p:txBody>
          <a:bodyPr spcFirstLastPara="1" wrap="square" lIns="81100" tIns="40525" rIns="81100" bIns="40525" anchor="t" anchorCtr="0">
            <a:spAutoFit/>
          </a:bodyPr>
          <a:lstStyle/>
          <a:p>
            <a:pPr marL="0" marR="0" lvl="0" indent="0" algn="ctr" rtl="0">
              <a:lnSpc>
                <a:spcPct val="100000"/>
              </a:lnSpc>
              <a:spcBef>
                <a:spcPts val="0"/>
              </a:spcBef>
              <a:spcAft>
                <a:spcPts val="0"/>
              </a:spcAft>
              <a:buClr>
                <a:srgbClr val="000000"/>
              </a:buClr>
              <a:buSzPts val="7680"/>
              <a:buFont typeface="Arial"/>
              <a:buNone/>
            </a:pPr>
            <a:r>
              <a:rPr lang="en-US" sz="7680" b="1" i="0" u="none" strike="noStrike" cap="none" dirty="0">
                <a:solidFill>
                  <a:srgbClr val="FFFFFF"/>
                </a:solidFill>
                <a:latin typeface="Arial"/>
                <a:ea typeface="Arial"/>
                <a:cs typeface="Arial"/>
                <a:sym typeface="Arial"/>
              </a:rPr>
              <a:t>Final Project: </a:t>
            </a:r>
            <a:r>
              <a:rPr lang="en-US" sz="7680" b="1" i="0" u="none" strike="noStrike" cap="none" dirty="0" err="1">
                <a:solidFill>
                  <a:srgbClr val="FFFFFF"/>
                </a:solidFill>
                <a:latin typeface="Arial"/>
                <a:ea typeface="Arial"/>
                <a:cs typeface="Arial"/>
                <a:sym typeface="Arial"/>
              </a:rPr>
              <a:t>DoodleGAN</a:t>
            </a:r>
            <a:endParaRPr sz="1400" b="0" i="0" u="none" strike="noStrike" cap="none"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4800"/>
              <a:buFont typeface="Arial"/>
              <a:buNone/>
            </a:pPr>
            <a:r>
              <a:rPr lang="en-US" sz="4800" b="1" dirty="0">
                <a:solidFill>
                  <a:srgbClr val="FFFFFF"/>
                </a:solidFill>
              </a:rPr>
              <a:t>Course: Introduction to AI (CS156)</a:t>
            </a:r>
            <a:endParaRPr sz="4800" b="1" dirty="0">
              <a:solidFill>
                <a:srgbClr val="FFFFFF"/>
              </a:solidFill>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FFFFFF"/>
                </a:solidFill>
                <a:latin typeface="Arial"/>
                <a:ea typeface="Arial"/>
                <a:cs typeface="Arial"/>
                <a:sym typeface="Arial"/>
              </a:rPr>
              <a:t>Course Instructor: </a:t>
            </a:r>
            <a:r>
              <a:rPr lang="en-US" sz="4800" b="1" dirty="0" err="1">
                <a:solidFill>
                  <a:srgbClr val="FFFFFF"/>
                </a:solidFill>
              </a:rPr>
              <a:t>Yulia</a:t>
            </a:r>
            <a:r>
              <a:rPr lang="en-US" sz="4800" b="1" dirty="0">
                <a:solidFill>
                  <a:srgbClr val="FFFFFF"/>
                </a:solidFill>
              </a:rPr>
              <a:t> Newton, Ph.D.</a:t>
            </a:r>
            <a:endParaRPr sz="1400" b="0" i="0" u="none" strike="noStrike" cap="none" dirty="0">
              <a:solidFill>
                <a:srgbClr val="000000"/>
              </a:solidFill>
              <a:latin typeface="Arial"/>
              <a:ea typeface="Arial"/>
              <a:cs typeface="Arial"/>
              <a:sym typeface="Arial"/>
            </a:endParaRPr>
          </a:p>
        </p:txBody>
      </p:sp>
      <p:sp>
        <p:nvSpPr>
          <p:cNvPr id="154" name="Google Shape;154;p1"/>
          <p:cNvSpPr txBox="1"/>
          <p:nvPr/>
        </p:nvSpPr>
        <p:spPr>
          <a:xfrm>
            <a:off x="698501" y="5656121"/>
            <a:ext cx="99696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Introduction/Background</a:t>
            </a:r>
            <a:endParaRPr sz="1400" b="0" i="0" u="none" strike="noStrike" cap="none">
              <a:solidFill>
                <a:srgbClr val="000000"/>
              </a:solidFill>
              <a:latin typeface="Arial"/>
              <a:ea typeface="Arial"/>
              <a:cs typeface="Arial"/>
              <a:sym typeface="Arial"/>
            </a:endParaRPr>
          </a:p>
        </p:txBody>
      </p:sp>
      <p:sp>
        <p:nvSpPr>
          <p:cNvPr id="155" name="Google Shape;155;p1"/>
          <p:cNvSpPr txBox="1"/>
          <p:nvPr/>
        </p:nvSpPr>
        <p:spPr>
          <a:xfrm>
            <a:off x="1357859" y="6316538"/>
            <a:ext cx="8873100" cy="13691646"/>
          </a:xfrm>
          <a:prstGeom prst="rect">
            <a:avLst/>
          </a:prstGeom>
          <a:noFill/>
          <a:ln>
            <a:noFill/>
          </a:ln>
        </p:spPr>
        <p:txBody>
          <a:bodyPr spcFirstLastPara="1" wrap="square" lIns="406375" tIns="406375" rIns="406375" bIns="406375" anchor="t" anchorCtr="0">
            <a:spAutoFit/>
          </a:bodyPr>
          <a:lstStyle/>
          <a:p>
            <a:pPr marL="0" marR="0" lvl="0" indent="0" algn="l" rtl="0">
              <a:lnSpc>
                <a:spcPct val="100000"/>
              </a:lnSpc>
              <a:spcBef>
                <a:spcPts val="0"/>
              </a:spcBef>
              <a:spcAft>
                <a:spcPts val="0"/>
              </a:spcAft>
              <a:buClr>
                <a:srgbClr val="000000"/>
              </a:buClr>
              <a:buSzPts val="2987"/>
              <a:buFont typeface="Arial"/>
              <a:buNone/>
            </a:pPr>
            <a:r>
              <a:rPr lang="en-US" sz="2987" dirty="0">
                <a:solidFill>
                  <a:schemeClr val="dk1"/>
                </a:solidFill>
              </a:rPr>
              <a:t>This project was created with the goal of generating new images of doodles from seven different classes: airplane, ant, axe, bear, bicycle, bird, and bread.</a:t>
            </a:r>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r>
              <a:rPr lang="en-US" sz="2987" dirty="0">
                <a:solidFill>
                  <a:schemeClr val="dk1"/>
                </a:solidFill>
              </a:rPr>
              <a:t>Doodles are a very interesting domain of images to work with in computer vision because they are the human brain's attempt to represent an actual object (airplane, bicycle, bread) to other humans using very few features. When tasked with quickly drawing a doodle of an object from memory, a person is forced to think about the most efficient way to convey meaning that another person would likely understand. For this reason, doodles typically include the most distinguishing features of an object and could be a sort of window into how the human brain represents real-life objects internally.</a:t>
            </a:r>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r>
              <a:rPr lang="en-US" sz="2987" dirty="0">
                <a:solidFill>
                  <a:schemeClr val="dk1"/>
                </a:solidFill>
              </a:rPr>
              <a:t>Intrigued by this idea, I wanted to investigate how a machine learning model could learn to doodle. I chose these categories because they are so different from one another that the model would need to learn to draw a wide variety of objects as opposed to if I were to, say, choose just cats and dogs, although that could be an interesting dataset to use to see the distinguishing features that it learns from each.</a:t>
            </a:r>
            <a:endParaRPr lang="en-US" sz="2987" b="0" i="0" u="none" strike="noStrike" cap="none" dirty="0">
              <a:solidFill>
                <a:schemeClr val="dk1"/>
              </a:solidFill>
              <a:latin typeface="Arial"/>
              <a:ea typeface="Arial"/>
              <a:cs typeface="Arial"/>
              <a:sym typeface="Arial"/>
            </a:endParaRPr>
          </a:p>
        </p:txBody>
      </p:sp>
      <p:sp>
        <p:nvSpPr>
          <p:cNvPr id="156" name="Google Shape;156;p1"/>
          <p:cNvSpPr txBox="1"/>
          <p:nvPr/>
        </p:nvSpPr>
        <p:spPr>
          <a:xfrm>
            <a:off x="698501" y="19756039"/>
            <a:ext cx="99696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a:solidFill>
                  <a:srgbClr val="F8F8F8"/>
                </a:solidFill>
              </a:rPr>
              <a:t>Dataset description</a:t>
            </a:r>
            <a:endParaRPr sz="1400" b="0" i="0" u="none" strike="noStrike" cap="none">
              <a:solidFill>
                <a:srgbClr val="000000"/>
              </a:solidFill>
              <a:latin typeface="Arial"/>
              <a:ea typeface="Arial"/>
              <a:cs typeface="Arial"/>
              <a:sym typeface="Arial"/>
            </a:endParaRPr>
          </a:p>
        </p:txBody>
      </p:sp>
      <p:sp>
        <p:nvSpPr>
          <p:cNvPr id="157" name="Google Shape;157;p1"/>
          <p:cNvSpPr txBox="1"/>
          <p:nvPr/>
        </p:nvSpPr>
        <p:spPr>
          <a:xfrm>
            <a:off x="22252113" y="5656220"/>
            <a:ext cx="99822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Analysis and Results</a:t>
            </a:r>
            <a:endParaRPr sz="1400" b="0" i="0" u="none" strike="noStrike" cap="none">
              <a:solidFill>
                <a:srgbClr val="000000"/>
              </a:solidFill>
              <a:latin typeface="Arial"/>
              <a:ea typeface="Arial"/>
              <a:cs typeface="Arial"/>
              <a:sym typeface="Arial"/>
            </a:endParaRPr>
          </a:p>
        </p:txBody>
      </p:sp>
      <p:sp>
        <p:nvSpPr>
          <p:cNvPr id="158" name="Google Shape;158;p1"/>
          <p:cNvSpPr txBox="1"/>
          <p:nvPr/>
        </p:nvSpPr>
        <p:spPr>
          <a:xfrm>
            <a:off x="33077153" y="15161683"/>
            <a:ext cx="99759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Summary/Conclusions</a:t>
            </a:r>
            <a:endParaRPr sz="1400" b="0" i="0" u="none" strike="noStrike" cap="none">
              <a:solidFill>
                <a:srgbClr val="000000"/>
              </a:solidFill>
              <a:latin typeface="Arial"/>
              <a:ea typeface="Arial"/>
              <a:cs typeface="Arial"/>
              <a:sym typeface="Arial"/>
            </a:endParaRPr>
          </a:p>
        </p:txBody>
      </p:sp>
      <p:sp>
        <p:nvSpPr>
          <p:cNvPr id="159" name="Google Shape;159;p1"/>
          <p:cNvSpPr txBox="1"/>
          <p:nvPr/>
        </p:nvSpPr>
        <p:spPr>
          <a:xfrm>
            <a:off x="33077153" y="21183595"/>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Key References</a:t>
            </a:r>
            <a:endParaRPr sz="1400" b="0" i="0" u="none" strike="noStrike" cap="none">
              <a:solidFill>
                <a:srgbClr val="000000"/>
              </a:solidFill>
              <a:latin typeface="Arial"/>
              <a:ea typeface="Arial"/>
              <a:cs typeface="Arial"/>
              <a:sym typeface="Arial"/>
            </a:endParaRPr>
          </a:p>
        </p:txBody>
      </p:sp>
      <p:sp>
        <p:nvSpPr>
          <p:cNvPr id="160" name="Google Shape;160;p1"/>
          <p:cNvSpPr txBox="1"/>
          <p:nvPr/>
        </p:nvSpPr>
        <p:spPr>
          <a:xfrm>
            <a:off x="33077153" y="26600575"/>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Acknowledgements</a:t>
            </a:r>
            <a:endParaRPr sz="1400" b="0" i="0" u="none" strike="noStrike" cap="none">
              <a:solidFill>
                <a:srgbClr val="000000"/>
              </a:solidFill>
              <a:latin typeface="Arial"/>
              <a:ea typeface="Arial"/>
              <a:cs typeface="Arial"/>
              <a:sym typeface="Arial"/>
            </a:endParaRPr>
          </a:p>
        </p:txBody>
      </p:sp>
      <p:graphicFrame>
        <p:nvGraphicFramePr>
          <p:cNvPr id="161" name="Google Shape;161;p1"/>
          <p:cNvGraphicFramePr/>
          <p:nvPr>
            <p:extLst>
              <p:ext uri="{D42A27DB-BD31-4B8C-83A1-F6EECF244321}">
                <p14:modId xmlns:p14="http://schemas.microsoft.com/office/powerpoint/2010/main" val="212166329"/>
              </p:ext>
            </p:extLst>
          </p:nvPr>
        </p:nvGraphicFramePr>
        <p:xfrm>
          <a:off x="33561866" y="26959563"/>
          <a:ext cx="8873075" cy="5013160"/>
        </p:xfrm>
        <a:graphic>
          <a:graphicData uri="http://schemas.openxmlformats.org/drawingml/2006/table">
            <a:tbl>
              <a:tblPr>
                <a:noFill/>
                <a:tableStyleId>{3CF8D979-0A62-4F1E-91FD-6985A6D18DAB}</a:tableStyleId>
              </a:tblPr>
              <a:tblGrid>
                <a:gridCol w="4480275">
                  <a:extLst>
                    <a:ext uri="{9D8B030D-6E8A-4147-A177-3AD203B41FA5}">
                      <a16:colId xmlns:a16="http://schemas.microsoft.com/office/drawing/2014/main" val="20000"/>
                    </a:ext>
                  </a:extLst>
                </a:gridCol>
                <a:gridCol w="4392800">
                  <a:extLst>
                    <a:ext uri="{9D8B030D-6E8A-4147-A177-3AD203B41FA5}">
                      <a16:colId xmlns:a16="http://schemas.microsoft.com/office/drawing/2014/main" val="20001"/>
                    </a:ext>
                  </a:extLst>
                </a:gridCol>
              </a:tblGrid>
              <a:tr h="3616950">
                <a:tc gridSpan="2">
                  <a:txBody>
                    <a:bodyPr/>
                    <a:lstStyle/>
                    <a:p>
                      <a:pPr marL="0" marR="0" lvl="0" indent="0" algn="l" rtl="0">
                        <a:lnSpc>
                          <a:spcPct val="100000"/>
                        </a:lnSpc>
                        <a:spcBef>
                          <a:spcPts val="0"/>
                        </a:spcBef>
                        <a:spcAft>
                          <a:spcPts val="0"/>
                        </a:spcAft>
                        <a:buClr>
                          <a:srgbClr val="000000"/>
                        </a:buClr>
                        <a:buSzPts val="2800"/>
                        <a:buFont typeface="Arial"/>
                        <a:buNone/>
                      </a:pPr>
                      <a:endParaRPr sz="2800" u="none" strike="noStrike" cap="none" dirty="0"/>
                    </a:p>
                    <a:p>
                      <a:pPr marL="0" marR="0" lvl="0" indent="0" algn="l" rtl="0">
                        <a:lnSpc>
                          <a:spcPct val="100000"/>
                        </a:lnSpc>
                        <a:spcBef>
                          <a:spcPts val="0"/>
                        </a:spcBef>
                        <a:spcAft>
                          <a:spcPts val="0"/>
                        </a:spcAft>
                        <a:buClr>
                          <a:srgbClr val="000000"/>
                        </a:buClr>
                        <a:buSzPts val="2800"/>
                        <a:buFont typeface="Arial"/>
                        <a:buNone/>
                      </a:pPr>
                      <a:r>
                        <a:rPr lang="en-US" sz="2800" dirty="0"/>
                        <a:t>This project was so much fun to work on! I definitely got my fill of reading ML papers. Not all of it went over my head, so I consider that testament to the authors. I also want to thank Jason Brownlee from </a:t>
                      </a:r>
                      <a:r>
                        <a:rPr lang="en-US" sz="2800" dirty="0" err="1"/>
                        <a:t>MachineLearningMastery</a:t>
                      </a:r>
                      <a:r>
                        <a:rPr lang="en-US" sz="2800" dirty="0"/>
                        <a:t>, the authors from the </a:t>
                      </a:r>
                      <a:r>
                        <a:rPr lang="en-US" sz="2800" dirty="0" err="1"/>
                        <a:t>ganhacks</a:t>
                      </a:r>
                      <a:r>
                        <a:rPr lang="en-US" sz="2800" dirty="0"/>
                        <a:t> repository, and my professor Dr. </a:t>
                      </a:r>
                      <a:r>
                        <a:rPr lang="en-US" sz="2800" dirty="0" err="1"/>
                        <a:t>Yulia</a:t>
                      </a:r>
                      <a:r>
                        <a:rPr lang="en-US" sz="2800" dirty="0"/>
                        <a:t> Newton. </a:t>
                      </a:r>
                      <a:endParaRPr sz="2900" u="none" strike="noStrike" cap="none" dirty="0">
                        <a:solidFill>
                          <a:schemeClr val="dk1"/>
                        </a:solidFill>
                        <a:latin typeface="Arial"/>
                        <a:ea typeface="Arial"/>
                        <a:cs typeface="Arial"/>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111700">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a:solidFill>
                          <a:schemeClr val="dk1"/>
                        </a:solidFill>
                        <a:latin typeface="Arial"/>
                        <a:ea typeface="Arial"/>
                        <a:cs typeface="Arial"/>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dirty="0">
                        <a:solidFill>
                          <a:schemeClr val="dk1"/>
                        </a:solidFill>
                        <a:latin typeface="Arial"/>
                        <a:ea typeface="Arial"/>
                        <a:cs typeface="Arial"/>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62" name="Google Shape;162;p1"/>
          <p:cNvSpPr txBox="1"/>
          <p:nvPr/>
        </p:nvSpPr>
        <p:spPr>
          <a:xfrm>
            <a:off x="1378375" y="20281125"/>
            <a:ext cx="8873100" cy="5417458"/>
          </a:xfrm>
          <a:prstGeom prst="rect">
            <a:avLst/>
          </a:prstGeom>
          <a:noFill/>
          <a:ln>
            <a:noFill/>
          </a:ln>
        </p:spPr>
        <p:txBody>
          <a:bodyPr spcFirstLastPara="1" wrap="square" lIns="406375" tIns="406375" rIns="406375" bIns="406375" anchor="t" anchorCtr="0">
            <a:spAutoFit/>
          </a:bodyPr>
          <a:lstStyle/>
          <a:p>
            <a:pPr marL="0" marR="0" lvl="0" indent="0" algn="l" rtl="0">
              <a:lnSpc>
                <a:spcPct val="100000"/>
              </a:lnSpc>
              <a:spcBef>
                <a:spcPts val="0"/>
              </a:spcBef>
              <a:spcAft>
                <a:spcPts val="0"/>
              </a:spcAft>
              <a:buClr>
                <a:srgbClr val="000000"/>
              </a:buClr>
              <a:buSzPts val="2987"/>
              <a:buFont typeface="Arial"/>
              <a:buNone/>
            </a:pPr>
            <a:r>
              <a:rPr lang="en-US" sz="2987" dirty="0">
                <a:solidFill>
                  <a:schemeClr val="dk1"/>
                </a:solidFill>
              </a:rPr>
              <a:t>Google’s Quick Draw dataset is a collection of 50 million drawings across 345 categories. For this project, I took images from 7 of these categories which amounted to 915,788 images. Each sample is stored as a 28x28 NumPy bitmap which was then assigned a numerical label. I then normalized each pixel to be between -1 and 1 and shuffled the samples. Below I’ve included a random collection of drawings from the dataset for reference.</a:t>
            </a:r>
          </a:p>
        </p:txBody>
      </p:sp>
      <p:sp>
        <p:nvSpPr>
          <p:cNvPr id="163" name="Google Shape;163;p1"/>
          <p:cNvSpPr txBox="1"/>
          <p:nvPr/>
        </p:nvSpPr>
        <p:spPr>
          <a:xfrm>
            <a:off x="11775869" y="6316538"/>
            <a:ext cx="8873100" cy="23804543"/>
          </a:xfrm>
          <a:prstGeom prst="rect">
            <a:avLst/>
          </a:prstGeom>
          <a:noFill/>
          <a:ln>
            <a:noFill/>
          </a:ln>
        </p:spPr>
        <p:txBody>
          <a:bodyPr spcFirstLastPara="1" wrap="square" lIns="406375" tIns="406375" rIns="406375" bIns="406375" anchor="t" anchorCtr="0">
            <a:spAutoFit/>
          </a:bodyPr>
          <a:lstStyle/>
          <a:p>
            <a:pPr marL="548626" marR="0" lvl="0" indent="-548626" algn="just" rtl="0">
              <a:lnSpc>
                <a:spcPct val="100000"/>
              </a:lnSpc>
              <a:spcBef>
                <a:spcPts val="0"/>
              </a:spcBef>
              <a:spcAft>
                <a:spcPts val="0"/>
              </a:spcAft>
              <a:buClr>
                <a:schemeClr val="dk1"/>
              </a:buClr>
              <a:buSzPts val="2987"/>
              <a:buFont typeface="Arial"/>
              <a:buNone/>
            </a:pPr>
            <a:r>
              <a:rPr lang="en-US" sz="2987" b="1" dirty="0">
                <a:solidFill>
                  <a:schemeClr val="dk1"/>
                </a:solidFill>
              </a:rPr>
              <a:t>Algorithm</a:t>
            </a: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2987" dirty="0">
                <a:solidFill>
                  <a:schemeClr val="dk1"/>
                </a:solidFill>
              </a:rPr>
              <a:t>Generative adversarial networks, or GANs, train a fake image generator and a fake image discriminator against each other in a zero-sum game with the idea that as the generator gets better at creating plausible images, the discriminator will get better at determining between fake and real images, which in turn forces the generator to improve, creating a feedback loop. Conditional GANs implement an additional input vector in both the generator and discriminator to allow for controlling the category of image that the generator produces.</a:t>
            </a:r>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a:p>
            <a:pPr>
              <a:buSzPts val="2987"/>
            </a:pPr>
            <a:r>
              <a:rPr lang="en-US" sz="2987" b="1" dirty="0">
                <a:solidFill>
                  <a:schemeClr val="dk1"/>
                </a:solidFill>
              </a:rPr>
              <a:t>Application to the project</a:t>
            </a:r>
            <a:endParaRPr lang="en-US"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r>
              <a:rPr lang="en-US" sz="2987" dirty="0">
                <a:solidFill>
                  <a:schemeClr val="dk1"/>
                </a:solidFill>
              </a:rPr>
              <a:t>The model I used is a conditional deep convolutional GAN, or </a:t>
            </a:r>
            <a:r>
              <a:rPr lang="en-US" sz="2987" dirty="0" err="1">
                <a:solidFill>
                  <a:schemeClr val="dk1"/>
                </a:solidFill>
              </a:rPr>
              <a:t>cDCGAN</a:t>
            </a:r>
            <a:r>
              <a:rPr lang="en-US" sz="2987" dirty="0">
                <a:solidFill>
                  <a:schemeClr val="dk1"/>
                </a:solidFill>
              </a:rPr>
              <a:t>, with some additional modifications like spectral normalization added to help convergence of the model and improve the final quality of generated images. It took me many iterations to find hyperparameters that wouldn't result in the network falling into a failure mode during training. The most common failure mode was characterized by discriminator loss going to zero and generator loss climbing to around ten shortly after training began. I performed many experiments by tweaking the learning rate, ADAM momentum, latent space dimensionality, batch size, and also added spectral normalization to both the generator and discriminator and added dropout to just the generator. The hyperparameters used in this model are what I found success with through experimentation, but there are likely many changes that could be made to speed up training, improve image quality, or both.</a:t>
            </a:r>
          </a:p>
          <a:p>
            <a:pPr marL="0" marR="0" lvl="0" indent="0" algn="l" rtl="0">
              <a:lnSpc>
                <a:spcPct val="100000"/>
              </a:lnSpc>
              <a:spcBef>
                <a:spcPts val="0"/>
              </a:spcBef>
              <a:spcAft>
                <a:spcPts val="0"/>
              </a:spcAft>
              <a:buClr>
                <a:srgbClr val="000000"/>
              </a:buClr>
              <a:buSzPts val="2987"/>
              <a:buFont typeface="Arial"/>
              <a:buNone/>
            </a:pPr>
            <a:endParaRPr lang="en-US" sz="2987" dirty="0">
              <a:solidFill>
                <a:schemeClr val="dk1"/>
              </a:solidFill>
            </a:endParaRPr>
          </a:p>
          <a:p>
            <a:pPr marL="0" marR="0" lvl="0" indent="0" algn="l" rtl="0">
              <a:lnSpc>
                <a:spcPct val="100000"/>
              </a:lnSpc>
              <a:spcBef>
                <a:spcPts val="0"/>
              </a:spcBef>
              <a:spcAft>
                <a:spcPts val="0"/>
              </a:spcAft>
              <a:buClr>
                <a:srgbClr val="000000"/>
              </a:buClr>
              <a:buSzPts val="2987"/>
              <a:buFont typeface="Arial"/>
              <a:buNone/>
            </a:pPr>
            <a:r>
              <a:rPr lang="en-US" sz="2987" dirty="0">
                <a:solidFill>
                  <a:schemeClr val="dk1"/>
                </a:solidFill>
              </a:rPr>
              <a:t>To implement the conditionality component of the generator and discriminator, I used a categorical embedding layer which was given the label as input. The output was scaled up to the size of the input image dimensions and was then concatenated with the input image as an additional channel.</a:t>
            </a:r>
            <a:endParaRPr sz="2987" dirty="0">
              <a:solidFill>
                <a:schemeClr val="dk1"/>
              </a:solidFill>
            </a:endParaRPr>
          </a:p>
        </p:txBody>
      </p:sp>
      <p:sp>
        <p:nvSpPr>
          <p:cNvPr id="164" name="Google Shape;164;p1"/>
          <p:cNvSpPr txBox="1"/>
          <p:nvPr/>
        </p:nvSpPr>
        <p:spPr>
          <a:xfrm>
            <a:off x="11510433" y="5656327"/>
            <a:ext cx="9965267"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Methodology</a:t>
            </a: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294218" y="674666"/>
            <a:ext cx="10373784" cy="1854635"/>
          </a:xfrm>
          <a:prstGeom prst="rect">
            <a:avLst/>
          </a:prstGeom>
          <a:noFill/>
          <a:ln>
            <a:noFill/>
          </a:ln>
        </p:spPr>
        <p:txBody>
          <a:bodyPr spcFirstLastPara="1" wrap="square" lIns="81100" tIns="40525" rIns="81100" bIns="40525" anchor="t" anchorCtr="0">
            <a:spAutoFit/>
          </a:bodyPr>
          <a:lstStyle/>
          <a:p>
            <a:pPr marL="0" marR="0" lvl="0" indent="0" algn="ctr" rtl="0">
              <a:lnSpc>
                <a:spcPct val="100000"/>
              </a:lnSpc>
              <a:spcBef>
                <a:spcPts val="0"/>
              </a:spcBef>
              <a:spcAft>
                <a:spcPts val="0"/>
              </a:spcAft>
              <a:buClr>
                <a:srgbClr val="000000"/>
              </a:buClr>
              <a:buSzPts val="5760"/>
              <a:buFont typeface="Arial"/>
              <a:buNone/>
            </a:pPr>
            <a:r>
              <a:rPr lang="en-US" sz="5760" b="1" i="0" u="none" strike="noStrike" cap="none">
                <a:solidFill>
                  <a:srgbClr val="FFFFFF"/>
                </a:solidFill>
                <a:latin typeface="Arial"/>
                <a:ea typeface="Arial"/>
                <a:cs typeface="Arial"/>
                <a:sym typeface="Arial"/>
              </a:rPr>
              <a:t>Computer Science Department</a:t>
            </a: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33077150" y="674666"/>
            <a:ext cx="9975849" cy="1189837"/>
          </a:xfrm>
          <a:prstGeom prst="rect">
            <a:avLst/>
          </a:prstGeom>
          <a:noFill/>
          <a:ln>
            <a:noFill/>
          </a:ln>
        </p:spPr>
        <p:txBody>
          <a:bodyPr spcFirstLastPara="1" wrap="square" lIns="81100" tIns="40525" rIns="81100" bIns="405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Arial"/>
                <a:ea typeface="Arial"/>
                <a:cs typeface="Arial"/>
                <a:sym typeface="Arial"/>
              </a:rPr>
              <a:t>Austin Rivard</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FFFFFF"/>
              </a:solidFill>
              <a:latin typeface="Arial"/>
              <a:ea typeface="Arial"/>
              <a:cs typeface="Arial"/>
              <a:sym typeface="Arial"/>
            </a:endParaRPr>
          </a:p>
        </p:txBody>
      </p:sp>
      <p:pic>
        <p:nvPicPr>
          <p:cNvPr id="168" name="Google Shape;168;p1"/>
          <p:cNvPicPr preferRelativeResize="0"/>
          <p:nvPr/>
        </p:nvPicPr>
        <p:blipFill rotWithShape="1">
          <a:blip r:embed="rId9">
            <a:alphaModFix/>
          </a:blip>
          <a:srcRect/>
          <a:stretch/>
        </p:blipFill>
        <p:spPr>
          <a:xfrm>
            <a:off x="4357040" y="2608906"/>
            <a:ext cx="1600351" cy="1965631"/>
          </a:xfrm>
          <a:prstGeom prst="rect">
            <a:avLst/>
          </a:prstGeom>
          <a:noFill/>
          <a:ln>
            <a:noFill/>
          </a:ln>
        </p:spPr>
      </p:pic>
      <p:sp>
        <p:nvSpPr>
          <p:cNvPr id="171" name="Google Shape;171;p1"/>
          <p:cNvSpPr txBox="1"/>
          <p:nvPr/>
        </p:nvSpPr>
        <p:spPr>
          <a:xfrm>
            <a:off x="33561841" y="5792731"/>
            <a:ext cx="8873100" cy="3437700"/>
          </a:xfrm>
          <a:prstGeom prst="rect">
            <a:avLst/>
          </a:prstGeom>
          <a:noFill/>
          <a:ln>
            <a:noFill/>
          </a:ln>
        </p:spPr>
        <p:txBody>
          <a:bodyPr spcFirstLastPara="1" wrap="square" lIns="406375" tIns="406375" rIns="406375" bIns="406375" anchor="t" anchorCtr="0">
            <a:noAutofit/>
          </a:bodyPr>
          <a:lstStyle/>
          <a:p>
            <a:pPr marL="0" marR="0" lvl="2" indent="0" algn="l" rtl="0">
              <a:lnSpc>
                <a:spcPct val="100000"/>
              </a:lnSpc>
              <a:spcBef>
                <a:spcPts val="0"/>
              </a:spcBef>
              <a:spcAft>
                <a:spcPts val="0"/>
              </a:spcAft>
              <a:buClr>
                <a:schemeClr val="dk1"/>
              </a:buClr>
              <a:buSzPts val="2987"/>
              <a:buFont typeface="Arial"/>
              <a:buNone/>
            </a:pPr>
            <a:r>
              <a:rPr lang="en-US" sz="2987" dirty="0">
                <a:solidFill>
                  <a:schemeClr val="dk1"/>
                </a:solidFill>
              </a:rPr>
              <a:t>These charts show the losses (top) and accuracies (bottom) of the models while training during the first ten epochs. You can see the models strike a stable but noisy balance.</a:t>
            </a:r>
            <a:endParaRPr sz="2987" b="0" i="0" u="none" strike="noStrike" cap="none" dirty="0">
              <a:solidFill>
                <a:schemeClr val="dk1"/>
              </a:solidFill>
              <a:latin typeface="Arial"/>
              <a:ea typeface="Arial"/>
              <a:cs typeface="Arial"/>
              <a:sym typeface="Arial"/>
            </a:endParaRPr>
          </a:p>
        </p:txBody>
      </p:sp>
      <p:pic>
        <p:nvPicPr>
          <p:cNvPr id="3" name="Picture 2" descr="A picture containing timeline&#10;&#10;Description automatically generated">
            <a:extLst>
              <a:ext uri="{FF2B5EF4-FFF2-40B4-BE49-F238E27FC236}">
                <a16:creationId xmlns:a16="http://schemas.microsoft.com/office/drawing/2014/main" id="{8F3317B7-EBFA-DCDB-968C-AC5AE198EA18}"/>
              </a:ext>
            </a:extLst>
          </p:cNvPr>
          <p:cNvPicPr>
            <a:picLocks noChangeAspect="1"/>
          </p:cNvPicPr>
          <p:nvPr/>
        </p:nvPicPr>
        <p:blipFill>
          <a:blip r:embed="rId10"/>
          <a:stretch>
            <a:fillRect/>
          </a:stretch>
        </p:blipFill>
        <p:spPr>
          <a:xfrm>
            <a:off x="1456259" y="25421404"/>
            <a:ext cx="8179220" cy="6648918"/>
          </a:xfrm>
          <a:prstGeom prst="rect">
            <a:avLst/>
          </a:prstGeom>
        </p:spPr>
      </p:pic>
      <p:sp>
        <p:nvSpPr>
          <p:cNvPr id="28" name="Google Shape;171;p1">
            <a:extLst>
              <a:ext uri="{FF2B5EF4-FFF2-40B4-BE49-F238E27FC236}">
                <a16:creationId xmlns:a16="http://schemas.microsoft.com/office/drawing/2014/main" id="{1822420B-DBA8-9E03-FD5E-3B503FF4B029}"/>
              </a:ext>
            </a:extLst>
          </p:cNvPr>
          <p:cNvSpPr txBox="1"/>
          <p:nvPr/>
        </p:nvSpPr>
        <p:spPr>
          <a:xfrm>
            <a:off x="22676322" y="6823597"/>
            <a:ext cx="8873100" cy="18528634"/>
          </a:xfrm>
          <a:prstGeom prst="rect">
            <a:avLst/>
          </a:prstGeom>
          <a:noFill/>
          <a:ln>
            <a:noFill/>
          </a:ln>
        </p:spPr>
        <p:txBody>
          <a:bodyPr spcFirstLastPara="1" wrap="square" lIns="406375" tIns="406375" rIns="406375" bIns="406375" anchor="t" anchorCtr="0">
            <a:noAutofit/>
          </a:bodyPr>
          <a:lstStyle/>
          <a:p>
            <a:pPr marL="0" marR="0" lvl="2" indent="0" algn="l" rtl="0">
              <a:lnSpc>
                <a:spcPct val="100000"/>
              </a:lnSpc>
              <a:spcBef>
                <a:spcPts val="0"/>
              </a:spcBef>
              <a:spcAft>
                <a:spcPts val="0"/>
              </a:spcAft>
              <a:buClr>
                <a:schemeClr val="dk1"/>
              </a:buClr>
              <a:buSzPts val="2987"/>
              <a:buFont typeface="Arial"/>
              <a:buNone/>
            </a:pPr>
            <a:r>
              <a:rPr lang="en-US" sz="2987" dirty="0">
                <a:solidFill>
                  <a:schemeClr val="dk1"/>
                </a:solidFill>
              </a:rPr>
              <a:t>After setting up the basic network architecture, I began training the model with commonly used hyperparameters like a learning rate of 0.0002, latent space dimensionality of 100, and batch size of 64. This immediately failed and resulted in a generator which produced noisy, almost-blank white images. Following that, I experimented with slower learning rates which helped model convergence but failed to produce acceptable results. I also tried lowering the latent space dimensionality from 100 to 32 which stabilized the model with lowered learning rates but, once again, failed to impress with the final quality of images generated. I raised the dimensionality back up but this time to 128 to attempt to improve training time by using a power of 2. I also returned the learning rate to 0.0002 and, drawing inspiration from the </a:t>
            </a:r>
            <a:r>
              <a:rPr lang="en-US" sz="2987" dirty="0" err="1">
                <a:solidFill>
                  <a:schemeClr val="dk1"/>
                </a:solidFill>
              </a:rPr>
              <a:t>BigGAN</a:t>
            </a:r>
            <a:r>
              <a:rPr lang="en-US" sz="2987" dirty="0">
                <a:solidFill>
                  <a:schemeClr val="dk1"/>
                </a:solidFill>
              </a:rPr>
              <a:t> paper, tried increasing the batch size from 64 to 2048. This change proved to be the most effective by dramatically reducing training time and improving the quality of the images, perhaps due to the increased coverage of the dataset’s modes in each batch.</a:t>
            </a:r>
          </a:p>
          <a:p>
            <a:pPr marL="0" marR="0" lvl="2" indent="0" algn="l" rtl="0">
              <a:lnSpc>
                <a:spcPct val="100000"/>
              </a:lnSpc>
              <a:spcBef>
                <a:spcPts val="0"/>
              </a:spcBef>
              <a:spcAft>
                <a:spcPts val="0"/>
              </a:spcAft>
              <a:buClr>
                <a:schemeClr val="dk1"/>
              </a:buClr>
              <a:buSzPts val="2987"/>
              <a:buFont typeface="Arial"/>
              <a:buNone/>
            </a:pPr>
            <a:endParaRPr lang="en-US" sz="2987" dirty="0">
              <a:solidFill>
                <a:schemeClr val="dk1"/>
              </a:solidFill>
            </a:endParaRPr>
          </a:p>
          <a:p>
            <a:pPr marL="0" marR="0" lvl="2" indent="0" algn="l" rtl="0">
              <a:lnSpc>
                <a:spcPct val="100000"/>
              </a:lnSpc>
              <a:spcBef>
                <a:spcPts val="0"/>
              </a:spcBef>
              <a:spcAft>
                <a:spcPts val="0"/>
              </a:spcAft>
              <a:buClr>
                <a:schemeClr val="dk1"/>
              </a:buClr>
              <a:buSzPts val="2987"/>
              <a:buFont typeface="Arial"/>
              <a:buNone/>
            </a:pPr>
            <a:r>
              <a:rPr lang="en-US" sz="2987" dirty="0">
                <a:solidFill>
                  <a:schemeClr val="dk1"/>
                </a:solidFill>
              </a:rPr>
              <a:t>The images produced by the model trained with these parameters were much more impressive but still lacked consistency, with a large portion of generated images being unrecognizable minus some general characteristics like bicycles having two circles somewhere in the image and airplanes typically being drawn with a “+” shape. In particular, the model really seemed to struggle with drawing axes and bread.</a:t>
            </a:r>
          </a:p>
          <a:p>
            <a:pPr marL="0" marR="0" lvl="2" indent="0" algn="l" rtl="0">
              <a:lnSpc>
                <a:spcPct val="100000"/>
              </a:lnSpc>
              <a:spcBef>
                <a:spcPts val="0"/>
              </a:spcBef>
              <a:spcAft>
                <a:spcPts val="0"/>
              </a:spcAft>
              <a:buClr>
                <a:schemeClr val="dk1"/>
              </a:buClr>
              <a:buSzPts val="2987"/>
              <a:buFont typeface="Arial"/>
              <a:buNone/>
            </a:pPr>
            <a:endParaRPr lang="en-US" sz="2987" dirty="0">
              <a:solidFill>
                <a:schemeClr val="dk1"/>
              </a:solidFill>
            </a:endParaRPr>
          </a:p>
          <a:p>
            <a:pPr marL="0" marR="0" lvl="2" indent="0" algn="l" rtl="0">
              <a:lnSpc>
                <a:spcPct val="100000"/>
              </a:lnSpc>
              <a:spcBef>
                <a:spcPts val="0"/>
              </a:spcBef>
              <a:spcAft>
                <a:spcPts val="0"/>
              </a:spcAft>
              <a:buClr>
                <a:schemeClr val="dk1"/>
              </a:buClr>
              <a:buSzPts val="2987"/>
              <a:buFont typeface="Arial"/>
              <a:buNone/>
            </a:pPr>
            <a:r>
              <a:rPr lang="en-US" sz="2987" dirty="0">
                <a:solidFill>
                  <a:schemeClr val="dk1"/>
                </a:solidFill>
              </a:rPr>
              <a:t>Shown below is a hand-picked sample of the generator’s output when seeded with each of the seven categories.</a:t>
            </a:r>
          </a:p>
        </p:txBody>
      </p:sp>
      <p:grpSp>
        <p:nvGrpSpPr>
          <p:cNvPr id="23" name="Group 22">
            <a:extLst>
              <a:ext uri="{FF2B5EF4-FFF2-40B4-BE49-F238E27FC236}">
                <a16:creationId xmlns:a16="http://schemas.microsoft.com/office/drawing/2014/main" id="{F5842AF4-3718-6280-9DC5-688D90B699EC}"/>
              </a:ext>
            </a:extLst>
          </p:cNvPr>
          <p:cNvGrpSpPr/>
          <p:nvPr/>
        </p:nvGrpSpPr>
        <p:grpSpPr>
          <a:xfrm>
            <a:off x="22496141" y="26222633"/>
            <a:ext cx="9820854" cy="5679392"/>
            <a:chOff x="22437147" y="24036874"/>
            <a:chExt cx="9820854" cy="5679392"/>
          </a:xfrm>
        </p:grpSpPr>
        <p:grpSp>
          <p:nvGrpSpPr>
            <p:cNvPr id="22" name="Group 21">
              <a:extLst>
                <a:ext uri="{FF2B5EF4-FFF2-40B4-BE49-F238E27FC236}">
                  <a16:creationId xmlns:a16="http://schemas.microsoft.com/office/drawing/2014/main" id="{F1D003FF-95A7-C443-973B-6DCC1DE8A8DE}"/>
                </a:ext>
              </a:extLst>
            </p:cNvPr>
            <p:cNvGrpSpPr/>
            <p:nvPr/>
          </p:nvGrpSpPr>
          <p:grpSpPr>
            <a:xfrm>
              <a:off x="22437147" y="24036874"/>
              <a:ext cx="9820854" cy="5679392"/>
              <a:chOff x="22437147" y="24036874"/>
              <a:chExt cx="9820854" cy="5679392"/>
            </a:xfrm>
          </p:grpSpPr>
          <p:grpSp>
            <p:nvGrpSpPr>
              <p:cNvPr id="21" name="Group 20">
                <a:extLst>
                  <a:ext uri="{FF2B5EF4-FFF2-40B4-BE49-F238E27FC236}">
                    <a16:creationId xmlns:a16="http://schemas.microsoft.com/office/drawing/2014/main" id="{45A421C1-D6F7-2C10-FBB0-57A9C94A7501}"/>
                  </a:ext>
                </a:extLst>
              </p:cNvPr>
              <p:cNvGrpSpPr/>
              <p:nvPr/>
            </p:nvGrpSpPr>
            <p:grpSpPr>
              <a:xfrm>
                <a:off x="22437147" y="24036874"/>
                <a:ext cx="9507859" cy="5679392"/>
                <a:chOff x="22437147" y="24036874"/>
                <a:chExt cx="9507859" cy="5679392"/>
              </a:xfrm>
            </p:grpSpPr>
            <p:sp>
              <p:nvSpPr>
                <p:cNvPr id="18" name="Rectangle 17">
                  <a:extLst>
                    <a:ext uri="{FF2B5EF4-FFF2-40B4-BE49-F238E27FC236}">
                      <a16:creationId xmlns:a16="http://schemas.microsoft.com/office/drawing/2014/main" id="{B6D42646-A6FE-7A8F-170C-3F1243CB340B}"/>
                    </a:ext>
                  </a:extLst>
                </p:cNvPr>
                <p:cNvSpPr/>
                <p:nvPr/>
              </p:nvSpPr>
              <p:spPr>
                <a:xfrm>
                  <a:off x="22437147" y="24036874"/>
                  <a:ext cx="9507859" cy="567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up of a key&#10;&#10;Description automatically generated with medium confidence">
                  <a:extLst>
                    <a:ext uri="{FF2B5EF4-FFF2-40B4-BE49-F238E27FC236}">
                      <a16:creationId xmlns:a16="http://schemas.microsoft.com/office/drawing/2014/main" id="{48CAE213-9F23-F496-98F0-55C27F814BF9}"/>
                    </a:ext>
                  </a:extLst>
                </p:cNvPr>
                <p:cNvPicPr>
                  <a:picLocks noChangeAspect="1"/>
                </p:cNvPicPr>
                <p:nvPr/>
              </p:nvPicPr>
              <p:blipFill>
                <a:blip r:embed="rId11"/>
                <a:stretch>
                  <a:fillRect/>
                </a:stretch>
              </p:blipFill>
              <p:spPr>
                <a:xfrm>
                  <a:off x="23315119" y="25158597"/>
                  <a:ext cx="1906016" cy="2013097"/>
                </a:xfrm>
                <a:prstGeom prst="rect">
                  <a:avLst/>
                </a:prstGeom>
              </p:spPr>
            </p:pic>
            <p:pic>
              <p:nvPicPr>
                <p:cNvPr id="7" name="Picture 6" descr="A picture containing stove&#10;&#10;Description automatically generated">
                  <a:extLst>
                    <a:ext uri="{FF2B5EF4-FFF2-40B4-BE49-F238E27FC236}">
                      <a16:creationId xmlns:a16="http://schemas.microsoft.com/office/drawing/2014/main" id="{93294BAD-A0C3-A32A-9012-215D24E70E5F}"/>
                    </a:ext>
                  </a:extLst>
                </p:cNvPr>
                <p:cNvPicPr>
                  <a:picLocks noChangeAspect="1"/>
                </p:cNvPicPr>
                <p:nvPr/>
              </p:nvPicPr>
              <p:blipFill>
                <a:blip r:embed="rId12"/>
                <a:stretch>
                  <a:fillRect/>
                </a:stretch>
              </p:blipFill>
              <p:spPr>
                <a:xfrm>
                  <a:off x="26160563" y="25158597"/>
                  <a:ext cx="2061026" cy="2013097"/>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DFB012E2-560D-9C17-374B-A0F97BF57E8A}"/>
                    </a:ext>
                  </a:extLst>
                </p:cNvPr>
                <p:cNvPicPr>
                  <a:picLocks noChangeAspect="1"/>
                </p:cNvPicPr>
                <p:nvPr/>
              </p:nvPicPr>
              <p:blipFill>
                <a:blip r:embed="rId13"/>
                <a:stretch>
                  <a:fillRect/>
                </a:stretch>
              </p:blipFill>
              <p:spPr>
                <a:xfrm>
                  <a:off x="29158899" y="25158597"/>
                  <a:ext cx="2063425" cy="2013097"/>
                </a:xfrm>
                <a:prstGeom prst="rect">
                  <a:avLst/>
                </a:prstGeom>
              </p:spPr>
            </p:pic>
            <p:pic>
              <p:nvPicPr>
                <p:cNvPr id="11" name="Picture 10" descr="A close-up of a dog&#10;&#10;Description automatically generated with low confidence">
                  <a:extLst>
                    <a:ext uri="{FF2B5EF4-FFF2-40B4-BE49-F238E27FC236}">
                      <a16:creationId xmlns:a16="http://schemas.microsoft.com/office/drawing/2014/main" id="{D38D3905-5E1F-FB68-F1A1-2F387927532F}"/>
                    </a:ext>
                  </a:extLst>
                </p:cNvPr>
                <p:cNvPicPr>
                  <a:picLocks noChangeAspect="1"/>
                </p:cNvPicPr>
                <p:nvPr/>
              </p:nvPicPr>
              <p:blipFill>
                <a:blip r:embed="rId14"/>
                <a:stretch>
                  <a:fillRect/>
                </a:stretch>
              </p:blipFill>
              <p:spPr>
                <a:xfrm>
                  <a:off x="22588661" y="27776894"/>
                  <a:ext cx="1906016" cy="1769870"/>
                </a:xfrm>
                <a:prstGeom prst="rect">
                  <a:avLst/>
                </a:prstGeom>
              </p:spPr>
            </p:pic>
            <p:pic>
              <p:nvPicPr>
                <p:cNvPr id="13" name="Picture 12" descr="A close-up of a key&#10;&#10;Description automatically generated with low confidence">
                  <a:extLst>
                    <a:ext uri="{FF2B5EF4-FFF2-40B4-BE49-F238E27FC236}">
                      <a16:creationId xmlns:a16="http://schemas.microsoft.com/office/drawing/2014/main" id="{0064D542-0167-F943-BFB0-F979CE0F093E}"/>
                    </a:ext>
                  </a:extLst>
                </p:cNvPr>
                <p:cNvPicPr>
                  <a:picLocks noChangeAspect="1"/>
                </p:cNvPicPr>
                <p:nvPr/>
              </p:nvPicPr>
              <p:blipFill>
                <a:blip r:embed="rId15"/>
                <a:stretch>
                  <a:fillRect/>
                </a:stretch>
              </p:blipFill>
              <p:spPr>
                <a:xfrm>
                  <a:off x="25035504" y="27776894"/>
                  <a:ext cx="1813038" cy="1769870"/>
                </a:xfrm>
                <a:prstGeom prst="rect">
                  <a:avLst/>
                </a:prstGeom>
              </p:spPr>
            </p:pic>
            <p:pic>
              <p:nvPicPr>
                <p:cNvPr id="15" name="Picture 14" descr="A close up of a key&#10;&#10;Description automatically generated with low confidence">
                  <a:extLst>
                    <a:ext uri="{FF2B5EF4-FFF2-40B4-BE49-F238E27FC236}">
                      <a16:creationId xmlns:a16="http://schemas.microsoft.com/office/drawing/2014/main" id="{1315AC2E-B6C8-F0A5-EF6B-13D6F2945C55}"/>
                    </a:ext>
                  </a:extLst>
                </p:cNvPr>
                <p:cNvPicPr>
                  <a:picLocks noChangeAspect="1"/>
                </p:cNvPicPr>
                <p:nvPr/>
              </p:nvPicPr>
              <p:blipFill>
                <a:blip r:embed="rId16"/>
                <a:stretch>
                  <a:fillRect/>
                </a:stretch>
              </p:blipFill>
              <p:spPr>
                <a:xfrm>
                  <a:off x="27389369" y="27776894"/>
                  <a:ext cx="1836658" cy="1769870"/>
                </a:xfrm>
                <a:prstGeom prst="rect">
                  <a:avLst/>
                </a:prstGeom>
              </p:spPr>
            </p:pic>
            <p:pic>
              <p:nvPicPr>
                <p:cNvPr id="17" name="Picture 16" descr="A close-up of an object&#10;&#10;Description automatically generated with low confidence">
                  <a:extLst>
                    <a:ext uri="{FF2B5EF4-FFF2-40B4-BE49-F238E27FC236}">
                      <a16:creationId xmlns:a16="http://schemas.microsoft.com/office/drawing/2014/main" id="{30B03B3B-594B-1840-91DD-1D45A81D8DB5}"/>
                    </a:ext>
                  </a:extLst>
                </p:cNvPr>
                <p:cNvPicPr>
                  <a:picLocks noChangeAspect="1"/>
                </p:cNvPicPr>
                <p:nvPr/>
              </p:nvPicPr>
              <p:blipFill>
                <a:blip r:embed="rId17"/>
                <a:stretch>
                  <a:fillRect/>
                </a:stretch>
              </p:blipFill>
              <p:spPr>
                <a:xfrm>
                  <a:off x="29766854" y="27776894"/>
                  <a:ext cx="1860169" cy="1769869"/>
                </a:xfrm>
                <a:prstGeom prst="rect">
                  <a:avLst/>
                </a:prstGeom>
              </p:spPr>
            </p:pic>
            <p:sp>
              <p:nvSpPr>
                <p:cNvPr id="19" name="TextBox 18">
                  <a:extLst>
                    <a:ext uri="{FF2B5EF4-FFF2-40B4-BE49-F238E27FC236}">
                      <a16:creationId xmlns:a16="http://schemas.microsoft.com/office/drawing/2014/main" id="{5A1A1C2B-F895-1A8C-5E31-F268D11F8E84}"/>
                    </a:ext>
                  </a:extLst>
                </p:cNvPr>
                <p:cNvSpPr txBox="1"/>
                <p:nvPr/>
              </p:nvSpPr>
              <p:spPr>
                <a:xfrm>
                  <a:off x="23563382" y="24614335"/>
                  <a:ext cx="2244538" cy="552459"/>
                </a:xfrm>
                <a:prstGeom prst="rect">
                  <a:avLst/>
                </a:prstGeom>
                <a:noFill/>
              </p:spPr>
              <p:txBody>
                <a:bodyPr wrap="square" rtlCol="0">
                  <a:spAutoFit/>
                </a:bodyPr>
                <a:lstStyle/>
                <a:p>
                  <a:r>
                    <a:rPr lang="en-US" sz="2990" dirty="0"/>
                    <a:t>airplane</a:t>
                  </a:r>
                </a:p>
              </p:txBody>
            </p:sp>
            <p:sp>
              <p:nvSpPr>
                <p:cNvPr id="45" name="TextBox 44">
                  <a:extLst>
                    <a:ext uri="{FF2B5EF4-FFF2-40B4-BE49-F238E27FC236}">
                      <a16:creationId xmlns:a16="http://schemas.microsoft.com/office/drawing/2014/main" id="{94885E3E-73A6-8951-5F15-EDC53DB0E7C9}"/>
                    </a:ext>
                  </a:extLst>
                </p:cNvPr>
                <p:cNvSpPr txBox="1"/>
                <p:nvPr/>
              </p:nvSpPr>
              <p:spPr>
                <a:xfrm>
                  <a:off x="26837625" y="24600309"/>
                  <a:ext cx="2244538" cy="552459"/>
                </a:xfrm>
                <a:prstGeom prst="rect">
                  <a:avLst/>
                </a:prstGeom>
                <a:noFill/>
              </p:spPr>
              <p:txBody>
                <a:bodyPr wrap="square" rtlCol="0">
                  <a:spAutoFit/>
                </a:bodyPr>
                <a:lstStyle/>
                <a:p>
                  <a:r>
                    <a:rPr lang="en-US" sz="2990" dirty="0"/>
                    <a:t>ant</a:t>
                  </a:r>
                </a:p>
              </p:txBody>
            </p:sp>
            <p:sp>
              <p:nvSpPr>
                <p:cNvPr id="47" name="TextBox 46">
                  <a:extLst>
                    <a:ext uri="{FF2B5EF4-FFF2-40B4-BE49-F238E27FC236}">
                      <a16:creationId xmlns:a16="http://schemas.microsoft.com/office/drawing/2014/main" id="{263EDB61-75F2-5995-B917-08711F26AA80}"/>
                    </a:ext>
                  </a:extLst>
                </p:cNvPr>
                <p:cNvSpPr txBox="1"/>
                <p:nvPr/>
              </p:nvSpPr>
              <p:spPr>
                <a:xfrm>
                  <a:off x="22986193" y="27171682"/>
                  <a:ext cx="2244538" cy="552459"/>
                </a:xfrm>
                <a:prstGeom prst="rect">
                  <a:avLst/>
                </a:prstGeom>
                <a:noFill/>
              </p:spPr>
              <p:txBody>
                <a:bodyPr wrap="square" rtlCol="0">
                  <a:spAutoFit/>
                </a:bodyPr>
                <a:lstStyle/>
                <a:p>
                  <a:r>
                    <a:rPr lang="en-US" sz="2990" dirty="0"/>
                    <a:t>bear</a:t>
                  </a:r>
                </a:p>
              </p:txBody>
            </p:sp>
            <p:sp>
              <p:nvSpPr>
                <p:cNvPr id="48" name="TextBox 47">
                  <a:extLst>
                    <a:ext uri="{FF2B5EF4-FFF2-40B4-BE49-F238E27FC236}">
                      <a16:creationId xmlns:a16="http://schemas.microsoft.com/office/drawing/2014/main" id="{8058D10D-482D-4E1C-B287-916B60183679}"/>
                    </a:ext>
                  </a:extLst>
                </p:cNvPr>
                <p:cNvSpPr txBox="1"/>
                <p:nvPr/>
              </p:nvSpPr>
              <p:spPr>
                <a:xfrm>
                  <a:off x="25282031" y="27210410"/>
                  <a:ext cx="2244538" cy="552459"/>
                </a:xfrm>
                <a:prstGeom prst="rect">
                  <a:avLst/>
                </a:prstGeom>
                <a:noFill/>
              </p:spPr>
              <p:txBody>
                <a:bodyPr wrap="square" rtlCol="0">
                  <a:spAutoFit/>
                </a:bodyPr>
                <a:lstStyle/>
                <a:p>
                  <a:r>
                    <a:rPr lang="en-US" sz="2990" dirty="0"/>
                    <a:t>bicycle</a:t>
                  </a:r>
                </a:p>
              </p:txBody>
            </p:sp>
            <p:sp>
              <p:nvSpPr>
                <p:cNvPr id="49" name="TextBox 48">
                  <a:extLst>
                    <a:ext uri="{FF2B5EF4-FFF2-40B4-BE49-F238E27FC236}">
                      <a16:creationId xmlns:a16="http://schemas.microsoft.com/office/drawing/2014/main" id="{A26DFC65-4863-6F16-0365-A9FB84AEA8B4}"/>
                    </a:ext>
                  </a:extLst>
                </p:cNvPr>
                <p:cNvSpPr txBox="1"/>
                <p:nvPr/>
              </p:nvSpPr>
              <p:spPr>
                <a:xfrm>
                  <a:off x="27768925" y="27197273"/>
                  <a:ext cx="2244538" cy="552459"/>
                </a:xfrm>
                <a:prstGeom prst="rect">
                  <a:avLst/>
                </a:prstGeom>
                <a:noFill/>
              </p:spPr>
              <p:txBody>
                <a:bodyPr wrap="square" rtlCol="0">
                  <a:spAutoFit/>
                </a:bodyPr>
                <a:lstStyle/>
                <a:p>
                  <a:r>
                    <a:rPr lang="en-US" sz="2990" dirty="0"/>
                    <a:t>bird</a:t>
                  </a:r>
                </a:p>
              </p:txBody>
            </p:sp>
          </p:grpSp>
          <p:sp>
            <p:nvSpPr>
              <p:cNvPr id="50" name="TextBox 49">
                <a:extLst>
                  <a:ext uri="{FF2B5EF4-FFF2-40B4-BE49-F238E27FC236}">
                    <a16:creationId xmlns:a16="http://schemas.microsoft.com/office/drawing/2014/main" id="{58E3B8D6-F3BE-A246-AED7-DA053718AB68}"/>
                  </a:ext>
                </a:extLst>
              </p:cNvPr>
              <p:cNvSpPr txBox="1"/>
              <p:nvPr/>
            </p:nvSpPr>
            <p:spPr>
              <a:xfrm>
                <a:off x="30013463" y="27215955"/>
                <a:ext cx="2244538" cy="552459"/>
              </a:xfrm>
              <a:prstGeom prst="rect">
                <a:avLst/>
              </a:prstGeom>
              <a:noFill/>
            </p:spPr>
            <p:txBody>
              <a:bodyPr wrap="square" rtlCol="0">
                <a:spAutoFit/>
              </a:bodyPr>
              <a:lstStyle/>
              <a:p>
                <a:r>
                  <a:rPr lang="en-US" sz="2990" dirty="0"/>
                  <a:t>bread</a:t>
                </a:r>
              </a:p>
            </p:txBody>
          </p:sp>
        </p:grpSp>
        <p:sp>
          <p:nvSpPr>
            <p:cNvPr id="46" name="TextBox 45">
              <a:extLst>
                <a:ext uri="{FF2B5EF4-FFF2-40B4-BE49-F238E27FC236}">
                  <a16:creationId xmlns:a16="http://schemas.microsoft.com/office/drawing/2014/main" id="{A3A546A3-E676-0F8E-C01B-F8DB17FEFC02}"/>
                </a:ext>
              </a:extLst>
            </p:cNvPr>
            <p:cNvSpPr txBox="1"/>
            <p:nvPr/>
          </p:nvSpPr>
          <p:spPr>
            <a:xfrm>
              <a:off x="29876790" y="24586508"/>
              <a:ext cx="2244538" cy="552459"/>
            </a:xfrm>
            <a:prstGeom prst="rect">
              <a:avLst/>
            </a:prstGeom>
            <a:noFill/>
          </p:spPr>
          <p:txBody>
            <a:bodyPr wrap="square" rtlCol="0">
              <a:spAutoFit/>
            </a:bodyPr>
            <a:lstStyle/>
            <a:p>
              <a:r>
                <a:rPr lang="en-US" sz="2990" dirty="0"/>
                <a:t>axe</a:t>
              </a:r>
            </a:p>
          </p:txBody>
        </p:sp>
      </p:grpSp>
      <p:pic>
        <p:nvPicPr>
          <p:cNvPr id="25" name="Picture 24" descr="Chart&#10;&#10;Description automatically generated with medium confidence">
            <a:extLst>
              <a:ext uri="{FF2B5EF4-FFF2-40B4-BE49-F238E27FC236}">
                <a16:creationId xmlns:a16="http://schemas.microsoft.com/office/drawing/2014/main" id="{91EDC777-883A-8F7D-035A-9EA21FFAE6D9}"/>
              </a:ext>
            </a:extLst>
          </p:cNvPr>
          <p:cNvPicPr>
            <a:picLocks noChangeAspect="1"/>
          </p:cNvPicPr>
          <p:nvPr/>
        </p:nvPicPr>
        <p:blipFill>
          <a:blip r:embed="rId18"/>
          <a:stretch>
            <a:fillRect/>
          </a:stretch>
        </p:blipFill>
        <p:spPr>
          <a:xfrm>
            <a:off x="32671098" y="7645913"/>
            <a:ext cx="10787951" cy="7191968"/>
          </a:xfrm>
          <a:prstGeom prst="rect">
            <a:avLst/>
          </a:prstGeom>
        </p:spPr>
      </p:pic>
      <p:sp>
        <p:nvSpPr>
          <p:cNvPr id="26" name="TextBox 25">
            <a:extLst>
              <a:ext uri="{FF2B5EF4-FFF2-40B4-BE49-F238E27FC236}">
                <a16:creationId xmlns:a16="http://schemas.microsoft.com/office/drawing/2014/main" id="{BF75975A-9236-517A-7DA5-FD4A56734461}"/>
              </a:ext>
            </a:extLst>
          </p:cNvPr>
          <p:cNvSpPr txBox="1"/>
          <p:nvPr/>
        </p:nvSpPr>
        <p:spPr>
          <a:xfrm>
            <a:off x="25495675" y="26228953"/>
            <a:ext cx="9507859" cy="552459"/>
          </a:xfrm>
          <a:prstGeom prst="rect">
            <a:avLst/>
          </a:prstGeom>
          <a:noFill/>
        </p:spPr>
        <p:txBody>
          <a:bodyPr wrap="square" rtlCol="0">
            <a:spAutoFit/>
          </a:bodyPr>
          <a:lstStyle/>
          <a:p>
            <a:r>
              <a:rPr lang="en-US" sz="2990" dirty="0"/>
              <a:t>Generated images</a:t>
            </a: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83CD9FFA0B6246BAFFBC2ECD29CBA9" ma:contentTypeVersion="4" ma:contentTypeDescription="Create a new document." ma:contentTypeScope="" ma:versionID="abc64517a42540a735ae2db0f829ec08">
  <xsd:schema xmlns:xsd="http://www.w3.org/2001/XMLSchema" xmlns:xs="http://www.w3.org/2001/XMLSchema" xmlns:p="http://schemas.microsoft.com/office/2006/metadata/properties" xmlns:ns3="2b7ea1f1-9f33-4b86-8842-05e7084365c2" targetNamespace="http://schemas.microsoft.com/office/2006/metadata/properties" ma:root="true" ma:fieldsID="4618b5b83fe7cef6cba3b311d5a4c884" ns3:_="">
    <xsd:import namespace="2b7ea1f1-9f33-4b86-8842-05e7084365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7ea1f1-9f33-4b86-8842-05e7084365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38EDDE-F2A5-490A-8E97-ECB160053A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7ea1f1-9f33-4b86-8842-05e7084365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2B8DAE-1811-4A83-A335-3A8B49EFCC44}">
  <ds:schemaRefs>
    <ds:schemaRef ds:uri="http://schemas.microsoft.com/sharepoint/v3/contenttype/forms"/>
  </ds:schemaRefs>
</ds:datastoreItem>
</file>

<file path=customXml/itemProps3.xml><?xml version="1.0" encoding="utf-8"?>
<ds:datastoreItem xmlns:ds="http://schemas.openxmlformats.org/officeDocument/2006/customXml" ds:itemID="{57A4EAA8-6AB5-48BF-A770-C85DDFE41B11}">
  <ds:schemaRefs>
    <ds:schemaRef ds:uri="http://www.w3.org/XML/1998/namespace"/>
    <ds:schemaRef ds:uri="http://schemas.openxmlformats.org/package/2006/metadata/core-properties"/>
    <ds:schemaRef ds:uri="http://schemas.microsoft.com/office/2006/documentManagement/types"/>
    <ds:schemaRef ds:uri="http://purl.org/dc/dcmitype/"/>
    <ds:schemaRef ds:uri="2b7ea1f1-9f33-4b86-8842-05e7084365c2"/>
    <ds:schemaRef ds:uri="http://schemas.microsoft.com/office/infopath/2007/PartnerControls"/>
    <ds:schemaRef ds:uri="http://purl.org/dc/elements/1.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1566</TotalTime>
  <Words>1171</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vt:i4>
      </vt:variant>
    </vt:vector>
  </HeadingPairs>
  <TitlesOfParts>
    <vt:vector size="5" baseType="lpstr">
      <vt:lpstr>Arial</vt:lpstr>
      <vt:lpstr>Custom Design</vt:lpstr>
      <vt:lpstr>1_Custom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Kotoulas</dc:creator>
  <cp:lastModifiedBy>Austin Dean Rivard</cp:lastModifiedBy>
  <cp:revision>2</cp:revision>
  <dcterms:created xsi:type="dcterms:W3CDTF">2005-05-18T01:24:28Z</dcterms:created>
  <dcterms:modified xsi:type="dcterms:W3CDTF">2022-05-17T04:39:34Z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0x0101002583CD9FFA0B6246BAFFBC2ECD29CBA9</vt:lpwstr>
  </property>
</Properties>
</file>