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6"/>
  </p:handout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3" r:id="rId11"/>
    <p:sldId id="269" r:id="rId12"/>
    <p:sldId id="268" r:id="rId13"/>
    <p:sldId id="265" r:id="rId14"/>
    <p:sldId id="264" r:id="rId15"/>
  </p:sldIdLst>
  <p:sldSz cx="9144000" cy="6858000" type="screen4x3"/>
  <p:notesSz cx="7077075" cy="9363075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>
      <p:cViewPr varScale="1">
        <p:scale>
          <a:sx n="115" d="100"/>
          <a:sy n="115" d="100"/>
        </p:scale>
        <p:origin x="14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68154"/>
          </a:xfrm>
          <a:prstGeom prst="rect">
            <a:avLst/>
          </a:prstGeom>
        </p:spPr>
        <p:txBody>
          <a:bodyPr vert="horz" lIns="93924" tIns="46962" rIns="93924" bIns="469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0"/>
            <a:ext cx="3066733" cy="468154"/>
          </a:xfrm>
          <a:prstGeom prst="rect">
            <a:avLst/>
          </a:prstGeom>
        </p:spPr>
        <p:txBody>
          <a:bodyPr vert="horz" lIns="93924" tIns="46962" rIns="93924" bIns="46962" rtlCol="0"/>
          <a:lstStyle>
            <a:lvl1pPr algn="r">
              <a:defRPr sz="1200"/>
            </a:lvl1pPr>
          </a:lstStyle>
          <a:p>
            <a:fld id="{CB09E1E5-83F1-400F-8033-8C4AD7E644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93296"/>
            <a:ext cx="3066733" cy="468154"/>
          </a:xfrm>
          <a:prstGeom prst="rect">
            <a:avLst/>
          </a:prstGeom>
        </p:spPr>
        <p:txBody>
          <a:bodyPr vert="horz" lIns="93924" tIns="46962" rIns="93924" bIns="469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6"/>
            <a:ext cx="3066733" cy="468154"/>
          </a:xfrm>
          <a:prstGeom prst="rect">
            <a:avLst/>
          </a:prstGeom>
        </p:spPr>
        <p:txBody>
          <a:bodyPr vert="horz" lIns="93924" tIns="46962" rIns="93924" bIns="46962" rtlCol="0" anchor="b"/>
          <a:lstStyle>
            <a:lvl1pPr algn="r">
              <a:defRPr sz="1200"/>
            </a:lvl1pPr>
          </a:lstStyle>
          <a:p>
            <a:fld id="{4DE3F08C-BBD0-45E4-BAA7-59F0C408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9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3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47C534-0DE5-4812-A372-64D394A93944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D5E58-EFDC-434A-8EC3-026CE15375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.thompson@okstate.edu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4495800" cy="1752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Dan Thompson</a:t>
            </a:r>
          </a:p>
          <a:p>
            <a:r>
              <a:rPr lang="en-US" sz="1600" dirty="0" smtClean="0"/>
              <a:t>Manager </a:t>
            </a:r>
            <a:r>
              <a:rPr lang="en-US" sz="1600" dirty="0" smtClean="0"/>
              <a:t>of Instructional </a:t>
            </a:r>
            <a:r>
              <a:rPr lang="en-US" sz="1600" dirty="0" smtClean="0"/>
              <a:t>Design and </a:t>
            </a:r>
            <a:r>
              <a:rPr lang="en-US" sz="1600" dirty="0" smtClean="0"/>
              <a:t>Educational Technology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543800" cy="211531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Appropriate Use of Formative Assessment in a Lecture-Based Course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8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Formative Assessment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TBL</a:t>
            </a:r>
          </a:p>
          <a:p>
            <a:r>
              <a:rPr lang="en-US" sz="2400" dirty="0" smtClean="0"/>
              <a:t>PBL</a:t>
            </a:r>
          </a:p>
          <a:p>
            <a:r>
              <a:rPr lang="en-US" sz="2400" dirty="0" smtClean="0"/>
              <a:t>Quizzes</a:t>
            </a:r>
          </a:p>
          <a:p>
            <a:r>
              <a:rPr lang="en-US" sz="2400" dirty="0" smtClean="0"/>
              <a:t>Small-group or large class discussion</a:t>
            </a:r>
          </a:p>
          <a:p>
            <a:r>
              <a:rPr lang="en-US" sz="2400" dirty="0" smtClean="0"/>
              <a:t>Articulate/</a:t>
            </a:r>
            <a:r>
              <a:rPr lang="en-US" sz="2400" dirty="0" err="1" smtClean="0"/>
              <a:t>Nearpod</a:t>
            </a:r>
            <a:endParaRPr lang="en-US" sz="2400" dirty="0" smtClean="0"/>
          </a:p>
          <a:p>
            <a:pPr lvl="1"/>
            <a:r>
              <a:rPr lang="en-US" sz="2400" dirty="0" smtClean="0"/>
              <a:t>Interactive PPT presentations</a:t>
            </a:r>
          </a:p>
          <a:p>
            <a:r>
              <a:rPr lang="en-US" sz="2400" dirty="0" smtClean="0"/>
              <a:t>Think-Pair-Share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Formative Assessment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Pre-class </a:t>
            </a:r>
            <a:r>
              <a:rPr lang="en-US" sz="2400" dirty="0" smtClean="0"/>
              <a:t>Assessment</a:t>
            </a:r>
          </a:p>
          <a:p>
            <a:r>
              <a:rPr lang="en-US" sz="2400" dirty="0" smtClean="0"/>
              <a:t>IRAT/GRAT</a:t>
            </a:r>
            <a:endParaRPr lang="en-US" sz="2400" dirty="0" smtClean="0"/>
          </a:p>
          <a:p>
            <a:r>
              <a:rPr lang="en-US" sz="2400" dirty="0" smtClean="0"/>
              <a:t>Frequent classroom assessment breaks during class</a:t>
            </a:r>
          </a:p>
          <a:p>
            <a:r>
              <a:rPr lang="en-US" sz="2400" dirty="0" smtClean="0"/>
              <a:t>Take-home quiz</a:t>
            </a:r>
          </a:p>
          <a:p>
            <a:r>
              <a:rPr lang="en-US" sz="2400" dirty="0" smtClean="0"/>
              <a:t>Peer review</a:t>
            </a:r>
          </a:p>
          <a:p>
            <a:pPr lvl="1"/>
            <a:r>
              <a:rPr lang="en-US" sz="2400" dirty="0" smtClean="0"/>
              <a:t>Students reviewing their peer’s short answer submissions</a:t>
            </a:r>
            <a:endParaRPr lang="en-US" sz="2000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Moving Forward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56" y="1981200"/>
            <a:ext cx="8382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Match content with formative assessment technique</a:t>
            </a:r>
          </a:p>
          <a:p>
            <a:pPr lvl="1"/>
            <a:r>
              <a:rPr lang="en-US" sz="2400" dirty="0" smtClean="0"/>
              <a:t>Include method of providing feedback</a:t>
            </a:r>
          </a:p>
          <a:p>
            <a:pPr lvl="2"/>
            <a:r>
              <a:rPr lang="en-US" sz="2400" dirty="0" smtClean="0"/>
              <a:t>Faculty</a:t>
            </a:r>
          </a:p>
          <a:p>
            <a:pPr lvl="2"/>
            <a:r>
              <a:rPr lang="en-US" sz="2400" dirty="0" smtClean="0"/>
              <a:t>Peer</a:t>
            </a:r>
          </a:p>
          <a:p>
            <a:pPr lvl="2"/>
            <a:r>
              <a:rPr lang="en-US" sz="2400" dirty="0" smtClean="0"/>
              <a:t>Activity</a:t>
            </a:r>
          </a:p>
          <a:p>
            <a:r>
              <a:rPr lang="en-US" sz="2400" dirty="0" smtClean="0"/>
              <a:t>Preparation</a:t>
            </a:r>
          </a:p>
          <a:p>
            <a:r>
              <a:rPr lang="en-US" sz="2400" dirty="0" smtClean="0"/>
              <a:t>Organization</a:t>
            </a:r>
          </a:p>
          <a:p>
            <a:r>
              <a:rPr lang="en-US" sz="2400" dirty="0" smtClean="0"/>
              <a:t>Explanation – clearly describe expectations to students</a:t>
            </a:r>
            <a:endParaRPr lang="en-US" sz="24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4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20940" cy="548640"/>
          </a:xfrm>
        </p:spPr>
        <p:txBody>
          <a:bodyPr/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82000" cy="4876800"/>
          </a:xfrm>
        </p:spPr>
        <p:txBody>
          <a:bodyPr>
            <a:noAutofit/>
          </a:bodyPr>
          <a:lstStyle/>
          <a:p>
            <a:r>
              <a:rPr lang="en-US" sz="2000" dirty="0"/>
              <a:t>Black, P., &amp; </a:t>
            </a:r>
            <a:r>
              <a:rPr lang="en-US" sz="2000" dirty="0" err="1"/>
              <a:t>Wiliam</a:t>
            </a:r>
            <a:r>
              <a:rPr lang="en-US" sz="2000" dirty="0"/>
              <a:t>, D. (2006). </a:t>
            </a:r>
            <a:r>
              <a:rPr lang="en-US" sz="2000" i="1" dirty="0"/>
              <a:t>Inside the black box: Raising standards through classroom assessment</a:t>
            </a:r>
            <a:r>
              <a:rPr lang="en-US" sz="2000" dirty="0"/>
              <a:t>. Granada Learning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Formative Assessment. (2014, April 29). Retrieved September 4, 2016, from http://edglossary.org/formative-assessment/</a:t>
            </a:r>
            <a:endParaRPr lang="en-US" sz="2000" dirty="0" smtClean="0"/>
          </a:p>
          <a:p>
            <a:r>
              <a:rPr lang="en-US" sz="2000" dirty="0"/>
              <a:t>Rushton, A. (2005). Formative assessment: a key to deep learning?. </a:t>
            </a:r>
            <a:r>
              <a:rPr lang="en-US" sz="2000" i="1" dirty="0"/>
              <a:t>Medical teacher</a:t>
            </a:r>
            <a:r>
              <a:rPr lang="en-US" sz="2000" dirty="0"/>
              <a:t>, </a:t>
            </a:r>
            <a:r>
              <a:rPr lang="en-US" sz="2000" i="1" dirty="0"/>
              <a:t>27</a:t>
            </a:r>
            <a:r>
              <a:rPr lang="en-US" sz="2000" dirty="0"/>
              <a:t>(6), 509-513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Value of Formative Assessment. (2006). Retrieved September 4, 2016, from http://www.fairtest.org/value-formative-assessment</a:t>
            </a:r>
            <a:endParaRPr lang="en-US" sz="2000" dirty="0" smtClean="0"/>
          </a:p>
          <a:p>
            <a:r>
              <a:rPr lang="en-US" sz="2000" dirty="0" err="1"/>
              <a:t>Yorke</a:t>
            </a:r>
            <a:r>
              <a:rPr lang="en-US" sz="2000" dirty="0"/>
              <a:t>, M. (2001). Formative assessment and its relevance to </a:t>
            </a:r>
            <a:r>
              <a:rPr lang="en-US" sz="2000" dirty="0" err="1"/>
              <a:t>retention.</a:t>
            </a:r>
            <a:r>
              <a:rPr lang="en-US" sz="2000" i="1" dirty="0" err="1"/>
              <a:t>Higher</a:t>
            </a:r>
            <a:r>
              <a:rPr lang="en-US" sz="2000" i="1" dirty="0"/>
              <a:t> Education Research and Development</a:t>
            </a:r>
            <a:r>
              <a:rPr lang="en-US" sz="2000" dirty="0"/>
              <a:t>, </a:t>
            </a:r>
            <a:r>
              <a:rPr lang="en-US" sz="2000" i="1" dirty="0"/>
              <a:t>20</a:t>
            </a:r>
            <a:r>
              <a:rPr lang="en-US" sz="2000" dirty="0"/>
              <a:t>(2), 115-126</a:t>
            </a:r>
            <a:r>
              <a:rPr lang="en-US" sz="20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4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Thank you!!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Questions??</a:t>
            </a:r>
          </a:p>
          <a:p>
            <a:r>
              <a:rPr lang="en-US" sz="2400" dirty="0" smtClean="0">
                <a:hlinkClick r:id="rId3"/>
              </a:rPr>
              <a:t>Dan.thompson@okstate.edu</a:t>
            </a:r>
            <a:endParaRPr lang="en-US" sz="2400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danthompsonidts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Today’s Learning 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Identify methods of formative assessment that will assist in improving learner retention and student outcomes.</a:t>
            </a:r>
          </a:p>
          <a:p>
            <a:pPr lvl="0"/>
            <a:r>
              <a:rPr lang="en-US" sz="2400" dirty="0"/>
              <a:t>Determine appropriate opportunities to implement formative assessments in the large lecture classroom to add value to the learning process.</a:t>
            </a:r>
          </a:p>
          <a:p>
            <a:r>
              <a:rPr lang="en-US" sz="2400" dirty="0"/>
              <a:t>Create meaningful  and valuable formative assessments.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0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is Formative Assessment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     </a:t>
            </a:r>
            <a:r>
              <a:rPr lang="en-US" sz="2400" dirty="0" smtClean="0"/>
              <a:t>Formative </a:t>
            </a:r>
            <a:r>
              <a:rPr lang="en-US" sz="2400" dirty="0"/>
              <a:t>assessment refers to a wide variety of methods </a:t>
            </a:r>
            <a:r>
              <a:rPr lang="en-US" sz="2400" dirty="0" smtClean="0"/>
              <a:t>that teachers </a:t>
            </a:r>
            <a:r>
              <a:rPr lang="en-US" sz="2400" dirty="0"/>
              <a:t>use to conduct </a:t>
            </a:r>
            <a:r>
              <a:rPr lang="en-US" sz="2400" dirty="0">
                <a:solidFill>
                  <a:srgbClr val="FF0000"/>
                </a:solidFill>
              </a:rPr>
              <a:t>in-process evaluations</a:t>
            </a:r>
            <a:r>
              <a:rPr lang="en-US" sz="2400" dirty="0"/>
              <a:t> of student comprehension, learning needs, and academic progress during a lesson, unit, or course. Formative assessments help </a:t>
            </a:r>
            <a:r>
              <a:rPr lang="en-US" sz="2400" dirty="0" smtClean="0">
                <a:solidFill>
                  <a:srgbClr val="FF0000"/>
                </a:solidFill>
              </a:rPr>
              <a:t>teachers identify concepts </a:t>
            </a:r>
            <a:r>
              <a:rPr lang="en-US" sz="2400" dirty="0">
                <a:solidFill>
                  <a:srgbClr val="FF0000"/>
                </a:solidFill>
              </a:rPr>
              <a:t>that students are struggling to understand</a:t>
            </a:r>
            <a:r>
              <a:rPr lang="en-US" sz="2400" dirty="0"/>
              <a:t>, skills they are having difficulty acquiring, or learning standards they have not yet achieved so that </a:t>
            </a:r>
            <a:r>
              <a:rPr lang="en-US" sz="2400" dirty="0">
                <a:solidFill>
                  <a:srgbClr val="FF0000"/>
                </a:solidFill>
              </a:rPr>
              <a:t>adjustments</a:t>
            </a:r>
            <a:r>
              <a:rPr lang="en-US" sz="2400" dirty="0"/>
              <a:t> can be made to lessons, instructional techniques, and academic support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              http</a:t>
            </a:r>
            <a:r>
              <a:rPr lang="en-US" sz="2400" dirty="0"/>
              <a:t>://edglossary.org/formative-assessment/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1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More About Formative Assessment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key additions need to be added to the previous definition to complete the formative assessment process:</a:t>
            </a:r>
          </a:p>
          <a:p>
            <a:pPr lvl="1"/>
            <a:r>
              <a:rPr lang="en-US" sz="2400" dirty="0" smtClean="0"/>
              <a:t>Students completing a self assessment</a:t>
            </a:r>
          </a:p>
          <a:p>
            <a:pPr lvl="1"/>
            <a:r>
              <a:rPr lang="en-US" sz="2400" dirty="0" smtClean="0"/>
              <a:t>Providing feedback to students</a:t>
            </a:r>
          </a:p>
          <a:p>
            <a:r>
              <a:rPr lang="en-US" sz="2400" dirty="0" smtClean="0"/>
              <a:t>Focus on the task, not the student</a:t>
            </a:r>
          </a:p>
          <a:p>
            <a:r>
              <a:rPr lang="en-US" sz="2400" dirty="0" smtClean="0"/>
              <a:t>Make sure feedback is given in a way students understand it</a:t>
            </a:r>
            <a:endParaRPr lang="en-US" sz="2400" dirty="0"/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3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Why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B0F0"/>
                </a:solidFill>
              </a:rPr>
              <a:t>When</a:t>
            </a:r>
            <a:r>
              <a:rPr lang="en-US" sz="3200" dirty="0" smtClean="0"/>
              <a:t> Should we use Formative Assessment?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520940" cy="3579849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Has a positive impact on student learning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Improves overall student achievement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Narrows the gap between low and high achievers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Prepare students for summative assessments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Help solidify basic information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Opportunities for students to practice difficult content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8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Formative Assessment at OSU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forms of formative assessment do OSU faculty currently use?</a:t>
            </a:r>
          </a:p>
          <a:p>
            <a:r>
              <a:rPr lang="en-US" sz="2000" dirty="0" err="1" smtClean="0"/>
              <a:t>Nearpod</a:t>
            </a:r>
            <a:endParaRPr lang="en-US" sz="2000" dirty="0" smtClean="0"/>
          </a:p>
          <a:p>
            <a:r>
              <a:rPr lang="en-US" sz="2000" dirty="0" err="1" smtClean="0"/>
              <a:t>ExamSoft</a:t>
            </a:r>
            <a:r>
              <a:rPr lang="en-US" sz="2000" dirty="0" smtClean="0"/>
              <a:t> </a:t>
            </a:r>
            <a:r>
              <a:rPr lang="en-US" sz="2000" dirty="0" smtClean="0"/>
              <a:t>assessments</a:t>
            </a:r>
            <a:endParaRPr lang="en-US" sz="2000" dirty="0" smtClean="0"/>
          </a:p>
          <a:p>
            <a:pPr lvl="1"/>
            <a:r>
              <a:rPr lang="en-US" sz="2000" dirty="0" smtClean="0"/>
              <a:t>In and out of the classroom</a:t>
            </a:r>
          </a:p>
          <a:p>
            <a:r>
              <a:rPr lang="en-US" sz="2000" dirty="0" smtClean="0"/>
              <a:t>Team-based learning (TBL)</a:t>
            </a:r>
          </a:p>
          <a:p>
            <a:r>
              <a:rPr lang="en-US" sz="2000" dirty="0" smtClean="0"/>
              <a:t>Case-based </a:t>
            </a:r>
            <a:r>
              <a:rPr lang="en-US" sz="2000" dirty="0" smtClean="0"/>
              <a:t>learning (PBL)</a:t>
            </a:r>
            <a:endParaRPr lang="en-US" sz="2000" dirty="0"/>
          </a:p>
          <a:p>
            <a:pPr lvl="1"/>
            <a:r>
              <a:rPr lang="en-US" sz="2000" dirty="0" smtClean="0"/>
              <a:t>CPS</a:t>
            </a:r>
          </a:p>
          <a:p>
            <a:r>
              <a:rPr lang="en-US" sz="2200" dirty="0" err="1" smtClean="0"/>
              <a:t>Kahoot</a:t>
            </a:r>
            <a:endParaRPr lang="en-US" sz="2200" dirty="0" smtClean="0"/>
          </a:p>
          <a:p>
            <a:r>
              <a:rPr lang="en-US" sz="2200" dirty="0" err="1" smtClean="0"/>
              <a:t>Panopto</a:t>
            </a:r>
            <a:r>
              <a:rPr lang="en-US" sz="2200" dirty="0" smtClean="0"/>
              <a:t> assessment items</a:t>
            </a:r>
            <a:endParaRPr lang="en-US" sz="2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0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Alignment!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Formative assessments should be aligned with:</a:t>
            </a:r>
          </a:p>
          <a:p>
            <a:pPr lvl="1"/>
            <a:r>
              <a:rPr lang="en-US" sz="2400" dirty="0" smtClean="0"/>
              <a:t>School mission</a:t>
            </a:r>
          </a:p>
          <a:p>
            <a:pPr lvl="1"/>
            <a:r>
              <a:rPr lang="en-US" sz="2400" dirty="0" smtClean="0"/>
              <a:t>Course goals</a:t>
            </a:r>
          </a:p>
          <a:p>
            <a:pPr lvl="1"/>
            <a:r>
              <a:rPr lang="en-US" sz="2400" dirty="0" smtClean="0"/>
              <a:t>Learning objectives</a:t>
            </a:r>
          </a:p>
          <a:p>
            <a:pPr lvl="1"/>
            <a:r>
              <a:rPr lang="en-US" sz="2400" dirty="0" smtClean="0"/>
              <a:t>Instructional methods</a:t>
            </a:r>
          </a:p>
          <a:p>
            <a:pPr lvl="1"/>
            <a:r>
              <a:rPr lang="en-US" sz="2400" dirty="0" smtClean="0"/>
              <a:t>Summative assessments</a:t>
            </a:r>
          </a:p>
          <a:p>
            <a:r>
              <a:rPr lang="en-US" sz="2400" dirty="0" smtClean="0"/>
              <a:t>Integrate course content (systems courses)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9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8" t="21008" r="26011" b="10552"/>
          <a:stretch/>
        </p:blipFill>
        <p:spPr bwMode="auto">
          <a:xfrm>
            <a:off x="685800" y="76200"/>
            <a:ext cx="7550591" cy="663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21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Making it Count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Make sure your use of formative assessment has a purpose</a:t>
            </a:r>
          </a:p>
          <a:p>
            <a:pPr lvl="1"/>
            <a:r>
              <a:rPr lang="en-US" sz="2400" dirty="0" smtClean="0"/>
              <a:t>Which content needs to be reviewed?</a:t>
            </a:r>
          </a:p>
          <a:p>
            <a:pPr lvl="1"/>
            <a:r>
              <a:rPr lang="en-US" sz="2400" dirty="0" smtClean="0"/>
              <a:t>Determine future instructional methods</a:t>
            </a:r>
          </a:p>
          <a:p>
            <a:r>
              <a:rPr lang="en-US" sz="2400" dirty="0" smtClean="0"/>
              <a:t>Reflect!</a:t>
            </a:r>
          </a:p>
          <a:p>
            <a:pPr lvl="1"/>
            <a:r>
              <a:rPr lang="en-US" sz="2400" dirty="0" smtClean="0"/>
              <a:t>What were my goals for teaching this session?</a:t>
            </a:r>
          </a:p>
          <a:p>
            <a:pPr lvl="1"/>
            <a:r>
              <a:rPr lang="en-US" sz="2400" dirty="0" smtClean="0"/>
              <a:t>How did I assess students’ learning of my LOs?</a:t>
            </a:r>
          </a:p>
          <a:p>
            <a:pPr lvl="1"/>
            <a:r>
              <a:rPr lang="en-US" sz="2400" dirty="0" smtClean="0"/>
              <a:t>How satisfied am I with my students’ progress?</a:t>
            </a:r>
          </a:p>
          <a:p>
            <a:pPr lvl="1"/>
            <a:r>
              <a:rPr lang="en-US" sz="2400" dirty="0" smtClean="0"/>
              <a:t>What area(s) should I target to improve student learning in this course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4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9" ma:contentTypeDescription="Create a new document." ma:contentTypeScope="" ma:versionID="dd7588ea626084fc4c3fdf2e736c199d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83224915fe5492b6ee0dc87ad08cb8bd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File_x0020_Type0 xmlns="22c81239-4916-42f8-981e-bb17659ba664" xsi:nil="true"/>
    <date xmlns="22c81239-4916-42f8-981e-bb17659ba664" xsi:nil="true"/>
  </documentManagement>
</p:properties>
</file>

<file path=customXml/itemProps1.xml><?xml version="1.0" encoding="utf-8"?>
<ds:datastoreItem xmlns:ds="http://schemas.openxmlformats.org/officeDocument/2006/customXml" ds:itemID="{CAD0E34E-FE1E-420B-92C6-FFDF625054EB}"/>
</file>

<file path=customXml/itemProps2.xml><?xml version="1.0" encoding="utf-8"?>
<ds:datastoreItem xmlns:ds="http://schemas.openxmlformats.org/officeDocument/2006/customXml" ds:itemID="{B0D018A9-9101-4BBB-92DC-ED5614B9FEB6}"/>
</file>

<file path=customXml/itemProps3.xml><?xml version="1.0" encoding="utf-8"?>
<ds:datastoreItem xmlns:ds="http://schemas.openxmlformats.org/officeDocument/2006/customXml" ds:itemID="{E2DED169-15E8-4469-9053-7D9689B1B52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4167</TotalTime>
  <Words>466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Appropriate Use of Formative Assessment in a Lecture-Based Course</vt:lpstr>
      <vt:lpstr>Today’s Learning Objectives</vt:lpstr>
      <vt:lpstr>What is Formative Assessment</vt:lpstr>
      <vt:lpstr>More About Formative Assessment</vt:lpstr>
      <vt:lpstr>Why and When Should we use Formative Assessment?</vt:lpstr>
      <vt:lpstr>Formative Assessment at OSU</vt:lpstr>
      <vt:lpstr>Alignment!</vt:lpstr>
      <vt:lpstr>PowerPoint Presentation</vt:lpstr>
      <vt:lpstr>Making it Count</vt:lpstr>
      <vt:lpstr>Formative Assessment Techniques</vt:lpstr>
      <vt:lpstr>Formative Assessment Techniques</vt:lpstr>
      <vt:lpstr>Moving Forward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Thompson, Dan</cp:lastModifiedBy>
  <cp:revision>41</cp:revision>
  <cp:lastPrinted>2016-02-09T16:45:16Z</cp:lastPrinted>
  <dcterms:created xsi:type="dcterms:W3CDTF">2016-02-03T16:22:16Z</dcterms:created>
  <dcterms:modified xsi:type="dcterms:W3CDTF">2018-02-15T21:57:32Z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7B91E17D-E667-4973-9AF7-57774618FFA8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0x010100354EE8F5754CE74DA1362FF4A382C9BF</vt:lpwstr>
  </property>
</Properties>
</file>