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6" r:id="rId2"/>
    <p:sldId id="275" r:id="rId3"/>
    <p:sldId id="257" r:id="rId4"/>
    <p:sldId id="258" r:id="rId5"/>
    <p:sldId id="259" r:id="rId6"/>
    <p:sldId id="266" r:id="rId7"/>
    <p:sldId id="265" r:id="rId8"/>
    <p:sldId id="263" r:id="rId9"/>
    <p:sldId id="273" r:id="rId10"/>
    <p:sldId id="269" r:id="rId11"/>
    <p:sldId id="274" r:id="rId12"/>
    <p:sldId id="270" r:id="rId13"/>
    <p:sldId id="271" r:id="rId14"/>
    <p:sldId id="272" r:id="rId15"/>
    <p:sldId id="264" r:id="rId16"/>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p:cViewPr varScale="1">
        <p:scale>
          <a:sx n="77" d="100"/>
          <a:sy n="77" d="100"/>
        </p:scale>
        <p:origin x="6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50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550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785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188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5/1/2017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120859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796942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76896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301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853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5/1/2017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454649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5/1/2017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772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5/1/2017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61971463"/>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hyperlink" Target="mailto:dan.thompson@okstate.edu" TargetMode="External"/><Relationship Id="rId2" Type="http://schemas.openxmlformats.org/officeDocument/2006/relationships/hyperlink" Target="mailto:dawn.ballard@okstate.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Residency Trainer? Clerkship Instructor? Didactic Lecturer? </a:t>
            </a:r>
          </a:p>
        </p:txBody>
      </p:sp>
      <p:sp>
        <p:nvSpPr>
          <p:cNvPr id="3" name="Subtitle 2"/>
          <p:cNvSpPr>
            <a:spLocks noGrp="1"/>
          </p:cNvSpPr>
          <p:nvPr>
            <p:ph type="subTitle" idx="1"/>
          </p:nvPr>
        </p:nvSpPr>
        <p:spPr>
          <a:xfrm>
            <a:off x="680322" y="4444780"/>
            <a:ext cx="8144134" cy="1130558"/>
          </a:xfrm>
        </p:spPr>
        <p:txBody>
          <a:bodyPr>
            <a:normAutofit/>
          </a:bodyPr>
          <a:lstStyle/>
          <a:p>
            <a:r>
              <a:rPr lang="en-US" dirty="0"/>
              <a:t>Yes, you and your students will benefit from formative assessment!</a:t>
            </a:r>
          </a:p>
          <a:p>
            <a:r>
              <a:rPr lang="en-US" dirty="0"/>
              <a:t>Learn How.</a:t>
            </a:r>
          </a:p>
          <a:p>
            <a:endParaRPr lang="en-US" dirty="0"/>
          </a:p>
        </p:txBody>
      </p:sp>
    </p:spTree>
    <p:extLst>
      <p:ext uri="{BB962C8B-B14F-4D97-AF65-F5344CB8AC3E}">
        <p14:creationId xmlns:p14="http://schemas.microsoft.com/office/powerpoint/2010/main" val="295195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941" y="561575"/>
            <a:ext cx="8726118" cy="5734850"/>
          </a:xfrm>
          <a:prstGeom prst="rect">
            <a:avLst/>
          </a:prstGeom>
        </p:spPr>
      </p:pic>
    </p:spTree>
    <p:custDataLst>
      <p:tags r:id="rId1"/>
    </p:custDataLst>
    <p:extLst>
      <p:ext uri="{BB962C8B-B14F-4D97-AF65-F5344CB8AC3E}">
        <p14:creationId xmlns:p14="http://schemas.microsoft.com/office/powerpoint/2010/main" val="217362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Quizzes</a:t>
            </a:r>
          </a:p>
        </p:txBody>
      </p:sp>
      <p:sp>
        <p:nvSpPr>
          <p:cNvPr id="6" name="Content Placeholder 5"/>
          <p:cNvSpPr>
            <a:spLocks noGrp="1"/>
          </p:cNvSpPr>
          <p:nvPr>
            <p:ph idx="1"/>
          </p:nvPr>
        </p:nvSpPr>
        <p:spPr/>
        <p:txBody>
          <a:bodyPr>
            <a:normAutofit fontScale="77500" lnSpcReduction="20000"/>
          </a:bodyPr>
          <a:lstStyle/>
          <a:p>
            <a:pPr>
              <a:buFont typeface="Wingdings" panose="05000000000000000000" pitchFamily="2" charset="2"/>
              <a:buChar char="q"/>
            </a:pPr>
            <a:r>
              <a:rPr lang="en-US" dirty="0"/>
              <a:t>Thought about a </a:t>
            </a:r>
            <a:r>
              <a:rPr lang="en-US" dirty="0" smtClean="0"/>
              <a:t>pre-class </a:t>
            </a:r>
            <a:r>
              <a:rPr lang="en-US" dirty="0"/>
              <a:t>quiz? </a:t>
            </a:r>
          </a:p>
          <a:p>
            <a:pPr marL="0" indent="0">
              <a:buNone/>
            </a:pPr>
            <a:endParaRPr lang="en-US" dirty="0"/>
          </a:p>
          <a:p>
            <a:pPr>
              <a:buFont typeface="Wingdings" panose="05000000000000000000" pitchFamily="2" charset="2"/>
              <a:buChar char="q"/>
            </a:pPr>
            <a:r>
              <a:rPr lang="en-US" dirty="0"/>
              <a:t>Students are tested after a learning session to guide further studying. They work best with response specific feedback.</a:t>
            </a:r>
          </a:p>
          <a:p>
            <a:pPr marL="0" indent="0">
              <a:buNone/>
            </a:pPr>
            <a:endParaRPr lang="en-US" dirty="0"/>
          </a:p>
          <a:p>
            <a:pPr>
              <a:buFont typeface="Wingdings" panose="05000000000000000000" pitchFamily="2" charset="2"/>
              <a:buChar char="q"/>
            </a:pPr>
            <a:r>
              <a:rPr lang="en-US" dirty="0"/>
              <a:t>Can be done online with </a:t>
            </a:r>
            <a:r>
              <a:rPr lang="en-US" dirty="0" err="1"/>
              <a:t>ExamSoft</a:t>
            </a: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Embed questions in pre-recorded videos (</a:t>
            </a:r>
            <a:r>
              <a:rPr lang="en-US" dirty="0" err="1"/>
              <a:t>Panopto</a:t>
            </a:r>
            <a:r>
              <a:rPr lang="en-US" dirty="0"/>
              <a:t>)</a:t>
            </a:r>
          </a:p>
          <a:p>
            <a:pPr>
              <a:buFont typeface="Wingdings" panose="05000000000000000000" pitchFamily="2" charset="2"/>
              <a:buChar char="q"/>
            </a:pPr>
            <a:endParaRPr lang="en-US" dirty="0"/>
          </a:p>
          <a:p>
            <a:pPr>
              <a:buFont typeface="Wingdings" panose="05000000000000000000" pitchFamily="2" charset="2"/>
              <a:buChar char="q"/>
            </a:pPr>
            <a:r>
              <a:rPr lang="en-US" dirty="0" err="1" smtClean="0"/>
              <a:t>Nearpod</a:t>
            </a:r>
            <a:endParaRPr lang="en-US" dirty="0" smtClean="0"/>
          </a:p>
          <a:p>
            <a:pPr marL="0" indent="0">
              <a:buNone/>
            </a:pPr>
            <a:endParaRPr lang="en-US" dirty="0" smtClean="0"/>
          </a:p>
          <a:p>
            <a:pPr>
              <a:buFont typeface="Wingdings" panose="05000000000000000000" pitchFamily="2" charset="2"/>
              <a:buChar char="q"/>
            </a:pPr>
            <a:r>
              <a:rPr lang="en-US" dirty="0" err="1" smtClean="0"/>
              <a:t>TrueLearn</a:t>
            </a:r>
            <a:endParaRPr lang="en-US" dirty="0"/>
          </a:p>
        </p:txBody>
      </p:sp>
    </p:spTree>
    <p:custDataLst>
      <p:tags r:id="rId1"/>
    </p:custDataLst>
    <p:extLst>
      <p:ext uri="{BB962C8B-B14F-4D97-AF65-F5344CB8AC3E}">
        <p14:creationId xmlns:p14="http://schemas.microsoft.com/office/powerpoint/2010/main" val="103082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ircle(in)">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circle(in)">
                                      <p:cBhvr>
                                        <p:cTn id="22" dur="20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circle(in)">
                                      <p:cBhvr>
                                        <p:cTn id="27" dur="20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circle(in)">
                                      <p:cBhvr>
                                        <p:cTn id="32" dur="20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circle(in)">
                                      <p:cBhvr>
                                        <p:cTn id="37"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347" y="384187"/>
            <a:ext cx="6404785" cy="6322215"/>
          </a:xfrm>
          <a:prstGeom prst="rect">
            <a:avLst/>
          </a:prstGeom>
        </p:spPr>
      </p:pic>
    </p:spTree>
    <p:custDataLst>
      <p:tags r:id="rId1"/>
    </p:custDataLst>
    <p:extLst>
      <p:ext uri="{BB962C8B-B14F-4D97-AF65-F5344CB8AC3E}">
        <p14:creationId xmlns:p14="http://schemas.microsoft.com/office/powerpoint/2010/main" val="109291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Think--Pair--Share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Pose a question to the group. Give students a minute to jot down some points individually. Have the students turn to the person next to them and discuss their response. </a:t>
            </a:r>
          </a:p>
          <a:p>
            <a:pPr>
              <a:buFont typeface="Wingdings" panose="05000000000000000000" pitchFamily="2" charset="2"/>
              <a:buChar char="q"/>
            </a:pPr>
            <a:r>
              <a:rPr lang="en-US" dirty="0"/>
              <a:t>In fours or sixes this is where the real work gets done. This actually allows the students to self-assess and get feedback from their peers regarding progress against learning goals.</a:t>
            </a:r>
          </a:p>
          <a:p>
            <a:pPr>
              <a:buFont typeface="Wingdings" panose="05000000000000000000" pitchFamily="2" charset="2"/>
              <a:buChar char="q"/>
            </a:pPr>
            <a:r>
              <a:rPr lang="en-US" dirty="0"/>
              <a:t>The instructor is left free to observe, reflect and provide helpful interactions.</a:t>
            </a:r>
          </a:p>
          <a:p>
            <a:endParaRPr lang="en-US" dirty="0"/>
          </a:p>
        </p:txBody>
      </p:sp>
    </p:spTree>
    <p:custDataLst>
      <p:tags r:id="rId1"/>
    </p:custDataLst>
    <p:extLst>
      <p:ext uri="{BB962C8B-B14F-4D97-AF65-F5344CB8AC3E}">
        <p14:creationId xmlns:p14="http://schemas.microsoft.com/office/powerpoint/2010/main" val="356013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Case-Based Learning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A case is presented, student can work in groups or individually to interpret and arrive at a response or diagnosis on their own.</a:t>
            </a:r>
          </a:p>
        </p:txBody>
      </p:sp>
    </p:spTree>
    <p:custDataLst>
      <p:tags r:id="rId1"/>
    </p:custDataLst>
    <p:extLst>
      <p:ext uri="{BB962C8B-B14F-4D97-AF65-F5344CB8AC3E}">
        <p14:creationId xmlns:p14="http://schemas.microsoft.com/office/powerpoint/2010/main" val="70720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anim calcmode="lin" valueType="num">
                                      <p:cBhvr>
                                        <p:cTn id="13"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br>
              <a:rPr lang="en-US" dirty="0"/>
            </a:br>
            <a:r>
              <a:rPr lang="en-US" dirty="0"/>
              <a:t>	</a:t>
            </a:r>
          </a:p>
        </p:txBody>
      </p:sp>
      <p:sp>
        <p:nvSpPr>
          <p:cNvPr id="3" name="Content Placeholder 2"/>
          <p:cNvSpPr>
            <a:spLocks noGrp="1"/>
          </p:cNvSpPr>
          <p:nvPr>
            <p:ph idx="1"/>
          </p:nvPr>
        </p:nvSpPr>
        <p:spPr/>
        <p:txBody>
          <a:bodyPr/>
          <a:lstStyle/>
          <a:p>
            <a:r>
              <a:rPr lang="en-US" dirty="0"/>
              <a:t>Bell B., &amp; Cowie, B. (2001). The characteristics of formative assessment in science education. </a:t>
            </a:r>
            <a:r>
              <a:rPr lang="en-US" i="1" dirty="0"/>
              <a:t>Science Education</a:t>
            </a:r>
            <a:r>
              <a:rPr lang="en-US" dirty="0"/>
              <a:t>, </a:t>
            </a:r>
            <a:r>
              <a:rPr lang="en-US" i="1" dirty="0"/>
              <a:t>85</a:t>
            </a:r>
            <a:r>
              <a:rPr lang="en-US" dirty="0"/>
              <a:t>(5), 536–553.</a:t>
            </a:r>
          </a:p>
          <a:p>
            <a:r>
              <a:rPr lang="en-US" dirty="0" err="1">
                <a:effectLst/>
              </a:rPr>
              <a:t>McTighe</a:t>
            </a:r>
            <a:r>
              <a:rPr lang="en-US" dirty="0">
                <a:effectLst/>
              </a:rPr>
              <a:t>, J. &amp; Wiggins, G. (1999). The Understanding by design handbook. Alexander, VA: The Association for Supervision and Curriculum Development.</a:t>
            </a:r>
          </a:p>
          <a:p>
            <a:r>
              <a:rPr lang="en-US" dirty="0">
                <a:effectLst/>
              </a:rPr>
              <a:t>Shute, V. (2008). Focus on Formative Feedback. Review of Education. Research. 78 (1), 154-189</a:t>
            </a:r>
          </a:p>
          <a:p>
            <a:endParaRPr lang="en-US" dirty="0"/>
          </a:p>
        </p:txBody>
      </p:sp>
    </p:spTree>
    <p:custDataLst>
      <p:tags r:id="rId1"/>
    </p:custDataLst>
    <p:extLst>
      <p:ext uri="{BB962C8B-B14F-4D97-AF65-F5344CB8AC3E}">
        <p14:creationId xmlns:p14="http://schemas.microsoft.com/office/powerpoint/2010/main" val="368261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Presented By	</a:t>
            </a:r>
            <a:endParaRPr lang="en-US" dirty="0"/>
          </a:p>
        </p:txBody>
      </p:sp>
      <p:sp>
        <p:nvSpPr>
          <p:cNvPr id="3" name="Content Placeholder 2"/>
          <p:cNvSpPr>
            <a:spLocks noGrp="1"/>
          </p:cNvSpPr>
          <p:nvPr>
            <p:ph idx="1"/>
          </p:nvPr>
        </p:nvSpPr>
        <p:spPr/>
        <p:txBody>
          <a:bodyPr>
            <a:normAutofit/>
          </a:bodyPr>
          <a:lstStyle/>
          <a:p>
            <a:r>
              <a:rPr lang="en-US" sz="2400" dirty="0" smtClean="0"/>
              <a:t>Dawn Ballard</a:t>
            </a:r>
          </a:p>
          <a:p>
            <a:pPr marL="0" indent="0">
              <a:buNone/>
            </a:pPr>
            <a:r>
              <a:rPr lang="en-US" sz="2400" dirty="0">
                <a:hlinkClick r:id="rId2"/>
              </a:rPr>
              <a:t>d</a:t>
            </a:r>
            <a:r>
              <a:rPr lang="en-US" sz="2400" dirty="0" smtClean="0">
                <a:hlinkClick r:id="rId2"/>
              </a:rPr>
              <a:t>awn.ballard@okstate.edu</a:t>
            </a:r>
            <a:endParaRPr lang="en-US" sz="2400" dirty="0" smtClean="0"/>
          </a:p>
          <a:p>
            <a:endParaRPr lang="en-US" sz="2400" dirty="0"/>
          </a:p>
          <a:p>
            <a:pPr marL="0" indent="0">
              <a:buNone/>
            </a:pPr>
            <a:r>
              <a:rPr lang="en-US" sz="2400" dirty="0" smtClean="0"/>
              <a:t>        And</a:t>
            </a:r>
          </a:p>
          <a:p>
            <a:endParaRPr lang="en-US" sz="2400" dirty="0"/>
          </a:p>
          <a:p>
            <a:r>
              <a:rPr lang="en-US" sz="2400" dirty="0" smtClean="0"/>
              <a:t>Dan Thompson</a:t>
            </a:r>
          </a:p>
          <a:p>
            <a:pPr marL="0" indent="0">
              <a:buNone/>
            </a:pPr>
            <a:r>
              <a:rPr lang="en-US" sz="2400" dirty="0">
                <a:hlinkClick r:id="rId3"/>
              </a:rPr>
              <a:t>d</a:t>
            </a:r>
            <a:r>
              <a:rPr lang="en-US" sz="2400" dirty="0" smtClean="0">
                <a:hlinkClick r:id="rId3"/>
              </a:rPr>
              <a:t>an.thompson@okstate.edu</a:t>
            </a:r>
            <a:r>
              <a:rPr lang="en-US" sz="2400" dirty="0"/>
              <a:t>	</a:t>
            </a:r>
          </a:p>
        </p:txBody>
      </p:sp>
    </p:spTree>
    <p:extLst>
      <p:ext uri="{BB962C8B-B14F-4D97-AF65-F5344CB8AC3E}">
        <p14:creationId xmlns:p14="http://schemas.microsoft.com/office/powerpoint/2010/main" val="16301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objectives	</a:t>
            </a:r>
          </a:p>
        </p:txBody>
      </p:sp>
      <p:sp>
        <p:nvSpPr>
          <p:cNvPr id="3" name="Content Placeholder 2"/>
          <p:cNvSpPr>
            <a:spLocks noGrp="1"/>
          </p:cNvSpPr>
          <p:nvPr>
            <p:ph idx="1"/>
          </p:nvPr>
        </p:nvSpPr>
        <p:spPr/>
        <p:txBody>
          <a:bodyPr>
            <a:normAutofit/>
          </a:bodyPr>
          <a:lstStyle/>
          <a:p>
            <a:pPr marL="0" indent="0">
              <a:buNone/>
            </a:pPr>
            <a:r>
              <a:rPr lang="en-US" dirty="0"/>
              <a:t>At the end of this session, participants will be able to:</a:t>
            </a:r>
          </a:p>
          <a:p>
            <a:pPr marL="0" indent="0">
              <a:buNone/>
            </a:pPr>
            <a:endParaRPr lang="en-US" dirty="0"/>
          </a:p>
          <a:p>
            <a:pPr lvl="1">
              <a:buFont typeface="Wingdings" panose="05000000000000000000" pitchFamily="2" charset="2"/>
              <a:buChar char="q"/>
            </a:pPr>
            <a:r>
              <a:rPr lang="en-US" sz="2400" dirty="0"/>
              <a:t>  Define formative assessment</a:t>
            </a:r>
          </a:p>
          <a:p>
            <a:pPr lvl="1">
              <a:buFont typeface="Wingdings" panose="05000000000000000000" pitchFamily="2" charset="2"/>
              <a:buChar char="q"/>
            </a:pPr>
            <a:r>
              <a:rPr lang="en-US" sz="2400" dirty="0"/>
              <a:t>	Recognize purposes of using formative assessment</a:t>
            </a:r>
          </a:p>
          <a:p>
            <a:pPr lvl="1">
              <a:buFont typeface="Wingdings" panose="05000000000000000000" pitchFamily="2" charset="2"/>
              <a:buChar char="q"/>
            </a:pPr>
            <a:r>
              <a:rPr lang="en-US" sz="2400" dirty="0"/>
              <a:t> 	Identify when to use formative assessment</a:t>
            </a:r>
          </a:p>
          <a:p>
            <a:pPr lvl="1">
              <a:buFont typeface="Wingdings" panose="05000000000000000000" pitchFamily="2" charset="2"/>
              <a:buChar char="q"/>
            </a:pPr>
            <a:r>
              <a:rPr lang="en-US" sz="2400" dirty="0"/>
              <a:t>  Create formative assessment in their program</a:t>
            </a:r>
          </a:p>
        </p:txBody>
      </p:sp>
    </p:spTree>
    <p:custDataLst>
      <p:tags r:id="rId1"/>
    </p:custDataLst>
    <p:extLst>
      <p:ext uri="{BB962C8B-B14F-4D97-AF65-F5344CB8AC3E}">
        <p14:creationId xmlns:p14="http://schemas.microsoft.com/office/powerpoint/2010/main" val="30346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6"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80">
                                          <p:stCondLst>
                                            <p:cond delay="0"/>
                                          </p:stCondLst>
                                        </p:cTn>
                                        <p:tgtEl>
                                          <p:spTgt spid="3">
                                            <p:txEl>
                                              <p:pRg st="2" end="2"/>
                                            </p:txEl>
                                          </p:spTgt>
                                        </p:tgtEl>
                                      </p:cBhvr>
                                    </p:animEffect>
                                    <p:anim calcmode="lin" valueType="num">
                                      <p:cBhvr>
                                        <p:cTn id="1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2" end="2"/>
                                            </p:txEl>
                                          </p:spTgt>
                                        </p:tgtEl>
                                      </p:cBhvr>
                                      <p:to x="100000" y="60000"/>
                                    </p:animScale>
                                    <p:animScale>
                                      <p:cBhvr>
                                        <p:cTn id="18" dur="166" decel="50000">
                                          <p:stCondLst>
                                            <p:cond delay="676"/>
                                          </p:stCondLst>
                                        </p:cTn>
                                        <p:tgtEl>
                                          <p:spTgt spid="3">
                                            <p:txEl>
                                              <p:pRg st="2" end="2"/>
                                            </p:txEl>
                                          </p:spTgt>
                                        </p:tgtEl>
                                      </p:cBhvr>
                                      <p:to x="100000" y="100000"/>
                                    </p:animScale>
                                    <p:animScale>
                                      <p:cBhvr>
                                        <p:cTn id="19" dur="26">
                                          <p:stCondLst>
                                            <p:cond delay="1312"/>
                                          </p:stCondLst>
                                        </p:cTn>
                                        <p:tgtEl>
                                          <p:spTgt spid="3">
                                            <p:txEl>
                                              <p:pRg st="2" end="2"/>
                                            </p:txEl>
                                          </p:spTgt>
                                        </p:tgtEl>
                                      </p:cBhvr>
                                      <p:to x="100000" y="80000"/>
                                    </p:animScale>
                                    <p:animScale>
                                      <p:cBhvr>
                                        <p:cTn id="20" dur="166" decel="50000">
                                          <p:stCondLst>
                                            <p:cond delay="1338"/>
                                          </p:stCondLst>
                                        </p:cTn>
                                        <p:tgtEl>
                                          <p:spTgt spid="3">
                                            <p:txEl>
                                              <p:pRg st="2" end="2"/>
                                            </p:txEl>
                                          </p:spTgt>
                                        </p:tgtEl>
                                      </p:cBhvr>
                                      <p:to x="100000" y="100000"/>
                                    </p:animScale>
                                    <p:animScale>
                                      <p:cBhvr>
                                        <p:cTn id="21" dur="26">
                                          <p:stCondLst>
                                            <p:cond delay="1642"/>
                                          </p:stCondLst>
                                        </p:cTn>
                                        <p:tgtEl>
                                          <p:spTgt spid="3">
                                            <p:txEl>
                                              <p:pRg st="2" end="2"/>
                                            </p:txEl>
                                          </p:spTgt>
                                        </p:tgtEl>
                                      </p:cBhvr>
                                      <p:to x="100000" y="90000"/>
                                    </p:animScale>
                                    <p:animScale>
                                      <p:cBhvr>
                                        <p:cTn id="22" dur="166" decel="50000">
                                          <p:stCondLst>
                                            <p:cond delay="1668"/>
                                          </p:stCondLst>
                                        </p:cTn>
                                        <p:tgtEl>
                                          <p:spTgt spid="3">
                                            <p:txEl>
                                              <p:pRg st="2" end="2"/>
                                            </p:txEl>
                                          </p:spTgt>
                                        </p:tgtEl>
                                      </p:cBhvr>
                                      <p:to x="100000" y="100000"/>
                                    </p:animScale>
                                    <p:animScale>
                                      <p:cBhvr>
                                        <p:cTn id="23" dur="26">
                                          <p:stCondLst>
                                            <p:cond delay="1808"/>
                                          </p:stCondLst>
                                        </p:cTn>
                                        <p:tgtEl>
                                          <p:spTgt spid="3">
                                            <p:txEl>
                                              <p:pRg st="2" end="2"/>
                                            </p:txEl>
                                          </p:spTgt>
                                        </p:tgtEl>
                                      </p:cBhvr>
                                      <p:to x="100000" y="95000"/>
                                    </p:animScale>
                                    <p:animScale>
                                      <p:cBhvr>
                                        <p:cTn id="24" dur="166" decel="50000">
                                          <p:stCondLst>
                                            <p:cond delay="1834"/>
                                          </p:stCondLst>
                                        </p:cTn>
                                        <p:tgtEl>
                                          <p:spTgt spid="3">
                                            <p:txEl>
                                              <p:pRg st="2" end="2"/>
                                            </p:txEl>
                                          </p:spTgt>
                                        </p:tgtEl>
                                      </p:cBhvr>
                                      <p:to x="100000" y="100000"/>
                                    </p:animScale>
                                  </p:childTnLst>
                                </p:cTn>
                              </p:par>
                              <p:par>
                                <p:cTn id="25" presetID="26"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80">
                                          <p:stCondLst>
                                            <p:cond delay="0"/>
                                          </p:stCondLst>
                                        </p:cTn>
                                        <p:tgtEl>
                                          <p:spTgt spid="3">
                                            <p:txEl>
                                              <p:pRg st="3" end="3"/>
                                            </p:txEl>
                                          </p:spTgt>
                                        </p:tgtEl>
                                      </p:cBhvr>
                                    </p:animEffect>
                                    <p:anim calcmode="lin" valueType="num">
                                      <p:cBhvr>
                                        <p:cTn id="2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3" end="3"/>
                                            </p:txEl>
                                          </p:spTgt>
                                        </p:tgtEl>
                                      </p:cBhvr>
                                      <p:to x="100000" y="60000"/>
                                    </p:animScale>
                                    <p:animScale>
                                      <p:cBhvr>
                                        <p:cTn id="34" dur="166" decel="50000">
                                          <p:stCondLst>
                                            <p:cond delay="676"/>
                                          </p:stCondLst>
                                        </p:cTn>
                                        <p:tgtEl>
                                          <p:spTgt spid="3">
                                            <p:txEl>
                                              <p:pRg st="3" end="3"/>
                                            </p:txEl>
                                          </p:spTgt>
                                        </p:tgtEl>
                                      </p:cBhvr>
                                      <p:to x="100000" y="100000"/>
                                    </p:animScale>
                                    <p:animScale>
                                      <p:cBhvr>
                                        <p:cTn id="35" dur="26">
                                          <p:stCondLst>
                                            <p:cond delay="1312"/>
                                          </p:stCondLst>
                                        </p:cTn>
                                        <p:tgtEl>
                                          <p:spTgt spid="3">
                                            <p:txEl>
                                              <p:pRg st="3" end="3"/>
                                            </p:txEl>
                                          </p:spTgt>
                                        </p:tgtEl>
                                      </p:cBhvr>
                                      <p:to x="100000" y="80000"/>
                                    </p:animScale>
                                    <p:animScale>
                                      <p:cBhvr>
                                        <p:cTn id="36" dur="166" decel="50000">
                                          <p:stCondLst>
                                            <p:cond delay="1338"/>
                                          </p:stCondLst>
                                        </p:cTn>
                                        <p:tgtEl>
                                          <p:spTgt spid="3">
                                            <p:txEl>
                                              <p:pRg st="3" end="3"/>
                                            </p:txEl>
                                          </p:spTgt>
                                        </p:tgtEl>
                                      </p:cBhvr>
                                      <p:to x="100000" y="100000"/>
                                    </p:animScale>
                                    <p:animScale>
                                      <p:cBhvr>
                                        <p:cTn id="37" dur="26">
                                          <p:stCondLst>
                                            <p:cond delay="1642"/>
                                          </p:stCondLst>
                                        </p:cTn>
                                        <p:tgtEl>
                                          <p:spTgt spid="3">
                                            <p:txEl>
                                              <p:pRg st="3" end="3"/>
                                            </p:txEl>
                                          </p:spTgt>
                                        </p:tgtEl>
                                      </p:cBhvr>
                                      <p:to x="100000" y="90000"/>
                                    </p:animScale>
                                    <p:animScale>
                                      <p:cBhvr>
                                        <p:cTn id="38" dur="166" decel="50000">
                                          <p:stCondLst>
                                            <p:cond delay="1668"/>
                                          </p:stCondLst>
                                        </p:cTn>
                                        <p:tgtEl>
                                          <p:spTgt spid="3">
                                            <p:txEl>
                                              <p:pRg st="3" end="3"/>
                                            </p:txEl>
                                          </p:spTgt>
                                        </p:tgtEl>
                                      </p:cBhvr>
                                      <p:to x="100000" y="100000"/>
                                    </p:animScale>
                                    <p:animScale>
                                      <p:cBhvr>
                                        <p:cTn id="39" dur="26">
                                          <p:stCondLst>
                                            <p:cond delay="1808"/>
                                          </p:stCondLst>
                                        </p:cTn>
                                        <p:tgtEl>
                                          <p:spTgt spid="3">
                                            <p:txEl>
                                              <p:pRg st="3" end="3"/>
                                            </p:txEl>
                                          </p:spTgt>
                                        </p:tgtEl>
                                      </p:cBhvr>
                                      <p:to x="100000" y="95000"/>
                                    </p:animScale>
                                    <p:animScale>
                                      <p:cBhvr>
                                        <p:cTn id="40" dur="166" decel="50000">
                                          <p:stCondLst>
                                            <p:cond delay="1834"/>
                                          </p:stCondLst>
                                        </p:cTn>
                                        <p:tgtEl>
                                          <p:spTgt spid="3">
                                            <p:txEl>
                                              <p:pRg st="3" end="3"/>
                                            </p:txEl>
                                          </p:spTgt>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80">
                                          <p:stCondLst>
                                            <p:cond delay="0"/>
                                          </p:stCondLst>
                                        </p:cTn>
                                        <p:tgtEl>
                                          <p:spTgt spid="3">
                                            <p:txEl>
                                              <p:pRg st="4" end="4"/>
                                            </p:txEl>
                                          </p:spTgt>
                                        </p:tgtEl>
                                      </p:cBhvr>
                                    </p:animEffect>
                                    <p:anim calcmode="lin" valueType="num">
                                      <p:cBhvr>
                                        <p:cTn id="4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4" end="4"/>
                                            </p:txEl>
                                          </p:spTgt>
                                        </p:tgtEl>
                                      </p:cBhvr>
                                      <p:to x="100000" y="60000"/>
                                    </p:animScale>
                                    <p:animScale>
                                      <p:cBhvr>
                                        <p:cTn id="50" dur="166" decel="50000">
                                          <p:stCondLst>
                                            <p:cond delay="676"/>
                                          </p:stCondLst>
                                        </p:cTn>
                                        <p:tgtEl>
                                          <p:spTgt spid="3">
                                            <p:txEl>
                                              <p:pRg st="4" end="4"/>
                                            </p:txEl>
                                          </p:spTgt>
                                        </p:tgtEl>
                                      </p:cBhvr>
                                      <p:to x="100000" y="100000"/>
                                    </p:animScale>
                                    <p:animScale>
                                      <p:cBhvr>
                                        <p:cTn id="51" dur="26">
                                          <p:stCondLst>
                                            <p:cond delay="1312"/>
                                          </p:stCondLst>
                                        </p:cTn>
                                        <p:tgtEl>
                                          <p:spTgt spid="3">
                                            <p:txEl>
                                              <p:pRg st="4" end="4"/>
                                            </p:txEl>
                                          </p:spTgt>
                                        </p:tgtEl>
                                      </p:cBhvr>
                                      <p:to x="100000" y="80000"/>
                                    </p:animScale>
                                    <p:animScale>
                                      <p:cBhvr>
                                        <p:cTn id="52" dur="166" decel="50000">
                                          <p:stCondLst>
                                            <p:cond delay="1338"/>
                                          </p:stCondLst>
                                        </p:cTn>
                                        <p:tgtEl>
                                          <p:spTgt spid="3">
                                            <p:txEl>
                                              <p:pRg st="4" end="4"/>
                                            </p:txEl>
                                          </p:spTgt>
                                        </p:tgtEl>
                                      </p:cBhvr>
                                      <p:to x="100000" y="100000"/>
                                    </p:animScale>
                                    <p:animScale>
                                      <p:cBhvr>
                                        <p:cTn id="53" dur="26">
                                          <p:stCondLst>
                                            <p:cond delay="1642"/>
                                          </p:stCondLst>
                                        </p:cTn>
                                        <p:tgtEl>
                                          <p:spTgt spid="3">
                                            <p:txEl>
                                              <p:pRg st="4" end="4"/>
                                            </p:txEl>
                                          </p:spTgt>
                                        </p:tgtEl>
                                      </p:cBhvr>
                                      <p:to x="100000" y="90000"/>
                                    </p:animScale>
                                    <p:animScale>
                                      <p:cBhvr>
                                        <p:cTn id="54" dur="166" decel="50000">
                                          <p:stCondLst>
                                            <p:cond delay="1668"/>
                                          </p:stCondLst>
                                        </p:cTn>
                                        <p:tgtEl>
                                          <p:spTgt spid="3">
                                            <p:txEl>
                                              <p:pRg st="4" end="4"/>
                                            </p:txEl>
                                          </p:spTgt>
                                        </p:tgtEl>
                                      </p:cBhvr>
                                      <p:to x="100000" y="100000"/>
                                    </p:animScale>
                                    <p:animScale>
                                      <p:cBhvr>
                                        <p:cTn id="55" dur="26">
                                          <p:stCondLst>
                                            <p:cond delay="1808"/>
                                          </p:stCondLst>
                                        </p:cTn>
                                        <p:tgtEl>
                                          <p:spTgt spid="3">
                                            <p:txEl>
                                              <p:pRg st="4" end="4"/>
                                            </p:txEl>
                                          </p:spTgt>
                                        </p:tgtEl>
                                      </p:cBhvr>
                                      <p:to x="100000" y="95000"/>
                                    </p:animScale>
                                    <p:animScale>
                                      <p:cBhvr>
                                        <p:cTn id="56" dur="166" decel="50000">
                                          <p:stCondLst>
                                            <p:cond delay="1834"/>
                                          </p:stCondLst>
                                        </p:cTn>
                                        <p:tgtEl>
                                          <p:spTgt spid="3">
                                            <p:txEl>
                                              <p:pRg st="4" end="4"/>
                                            </p:txEl>
                                          </p:spTgt>
                                        </p:tgtEl>
                                      </p:cBhvr>
                                      <p:to x="100000" y="100000"/>
                                    </p:animScale>
                                  </p:childTnLst>
                                </p:cTn>
                              </p:par>
                              <p:par>
                                <p:cTn id="57" presetID="26" presetClass="entr" presetSubtype="0" fill="hold" grpId="0"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wipe(down)">
                                      <p:cBhvr>
                                        <p:cTn id="59" dur="580">
                                          <p:stCondLst>
                                            <p:cond delay="0"/>
                                          </p:stCondLst>
                                        </p:cTn>
                                        <p:tgtEl>
                                          <p:spTgt spid="3">
                                            <p:txEl>
                                              <p:pRg st="5" end="5"/>
                                            </p:txEl>
                                          </p:spTgt>
                                        </p:tgtEl>
                                      </p:cBhvr>
                                    </p:animEffect>
                                    <p:anim calcmode="lin" valueType="num">
                                      <p:cBhvr>
                                        <p:cTn id="6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5" end="5"/>
                                            </p:txEl>
                                          </p:spTgt>
                                        </p:tgtEl>
                                      </p:cBhvr>
                                      <p:to x="100000" y="60000"/>
                                    </p:animScale>
                                    <p:animScale>
                                      <p:cBhvr>
                                        <p:cTn id="66" dur="166" decel="50000">
                                          <p:stCondLst>
                                            <p:cond delay="676"/>
                                          </p:stCondLst>
                                        </p:cTn>
                                        <p:tgtEl>
                                          <p:spTgt spid="3">
                                            <p:txEl>
                                              <p:pRg st="5" end="5"/>
                                            </p:txEl>
                                          </p:spTgt>
                                        </p:tgtEl>
                                      </p:cBhvr>
                                      <p:to x="100000" y="100000"/>
                                    </p:animScale>
                                    <p:animScale>
                                      <p:cBhvr>
                                        <p:cTn id="67" dur="26">
                                          <p:stCondLst>
                                            <p:cond delay="1312"/>
                                          </p:stCondLst>
                                        </p:cTn>
                                        <p:tgtEl>
                                          <p:spTgt spid="3">
                                            <p:txEl>
                                              <p:pRg st="5" end="5"/>
                                            </p:txEl>
                                          </p:spTgt>
                                        </p:tgtEl>
                                      </p:cBhvr>
                                      <p:to x="100000" y="80000"/>
                                    </p:animScale>
                                    <p:animScale>
                                      <p:cBhvr>
                                        <p:cTn id="68" dur="166" decel="50000">
                                          <p:stCondLst>
                                            <p:cond delay="1338"/>
                                          </p:stCondLst>
                                        </p:cTn>
                                        <p:tgtEl>
                                          <p:spTgt spid="3">
                                            <p:txEl>
                                              <p:pRg st="5" end="5"/>
                                            </p:txEl>
                                          </p:spTgt>
                                        </p:tgtEl>
                                      </p:cBhvr>
                                      <p:to x="100000" y="100000"/>
                                    </p:animScale>
                                    <p:animScale>
                                      <p:cBhvr>
                                        <p:cTn id="69" dur="26">
                                          <p:stCondLst>
                                            <p:cond delay="1642"/>
                                          </p:stCondLst>
                                        </p:cTn>
                                        <p:tgtEl>
                                          <p:spTgt spid="3">
                                            <p:txEl>
                                              <p:pRg st="5" end="5"/>
                                            </p:txEl>
                                          </p:spTgt>
                                        </p:tgtEl>
                                      </p:cBhvr>
                                      <p:to x="100000" y="90000"/>
                                    </p:animScale>
                                    <p:animScale>
                                      <p:cBhvr>
                                        <p:cTn id="70" dur="166" decel="50000">
                                          <p:stCondLst>
                                            <p:cond delay="1668"/>
                                          </p:stCondLst>
                                        </p:cTn>
                                        <p:tgtEl>
                                          <p:spTgt spid="3">
                                            <p:txEl>
                                              <p:pRg st="5" end="5"/>
                                            </p:txEl>
                                          </p:spTgt>
                                        </p:tgtEl>
                                      </p:cBhvr>
                                      <p:to x="100000" y="100000"/>
                                    </p:animScale>
                                    <p:animScale>
                                      <p:cBhvr>
                                        <p:cTn id="71" dur="26">
                                          <p:stCondLst>
                                            <p:cond delay="1808"/>
                                          </p:stCondLst>
                                        </p:cTn>
                                        <p:tgtEl>
                                          <p:spTgt spid="3">
                                            <p:txEl>
                                              <p:pRg st="5" end="5"/>
                                            </p:txEl>
                                          </p:spTgt>
                                        </p:tgtEl>
                                      </p:cBhvr>
                                      <p:to x="100000" y="95000"/>
                                    </p:animScale>
                                    <p:animScale>
                                      <p:cBhvr>
                                        <p:cTn id="7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400" dirty="0"/>
              <a:t>Formative Assessment is defined as “information communicated to the learner that is intended to modify his or her thinking or behavior for the purpose of improving learning” (Shute, 2008, pg. 154).</a:t>
            </a:r>
          </a:p>
          <a:p>
            <a:pPr marL="0" indent="0">
              <a:buNone/>
            </a:pPr>
            <a:endParaRPr lang="en-US" sz="2400" dirty="0"/>
          </a:p>
          <a:p>
            <a:pPr>
              <a:buFont typeface="Wingdings" panose="05000000000000000000" pitchFamily="2" charset="2"/>
              <a:buChar char="q"/>
            </a:pPr>
            <a:r>
              <a:rPr lang="en-US" sz="2400" dirty="0"/>
              <a:t>Generally low </a:t>
            </a:r>
            <a:r>
              <a:rPr lang="en-US" sz="2400" dirty="0" smtClean="0"/>
              <a:t>stakes, which </a:t>
            </a:r>
            <a:r>
              <a:rPr lang="en-US" sz="2400" dirty="0"/>
              <a:t>means that they have low or no point value</a:t>
            </a:r>
          </a:p>
          <a:p>
            <a:pPr marL="0" indent="0">
              <a:buNone/>
            </a:pPr>
            <a:endParaRPr lang="en-US" sz="2400" dirty="0"/>
          </a:p>
          <a:p>
            <a:pPr>
              <a:buFont typeface="Wingdings" panose="05000000000000000000" pitchFamily="2" charset="2"/>
              <a:buChar char="q"/>
            </a:pPr>
            <a:r>
              <a:rPr lang="en-US" sz="2400" dirty="0"/>
              <a:t>It is part of a feedback process in which a learner is able to evaluate their response in light of the information received, and make adjustments. </a:t>
            </a:r>
          </a:p>
        </p:txBody>
      </p:sp>
    </p:spTree>
    <p:custDataLst>
      <p:tags r:id="rId1"/>
    </p:custDataLst>
    <p:extLst>
      <p:ext uri="{BB962C8B-B14F-4D97-AF65-F5344CB8AC3E}">
        <p14:creationId xmlns:p14="http://schemas.microsoft.com/office/powerpoint/2010/main" val="47649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Why use formative assessment?</a:t>
            </a:r>
          </a:p>
        </p:txBody>
      </p:sp>
      <p:sp>
        <p:nvSpPr>
          <p:cNvPr id="3" name="Content Placeholder 2"/>
          <p:cNvSpPr>
            <a:spLocks noGrp="1"/>
          </p:cNvSpPr>
          <p:nvPr>
            <p:ph idx="1"/>
          </p:nvPr>
        </p:nvSpPr>
        <p:spPr>
          <a:xfrm>
            <a:off x="688272" y="2336873"/>
            <a:ext cx="9613861" cy="3599316"/>
          </a:xfrm>
        </p:spPr>
        <p:txBody>
          <a:bodyPr>
            <a:normAutofit/>
          </a:bodyPr>
          <a:lstStyle/>
          <a:p>
            <a:pPr>
              <a:buFont typeface="Wingdings" panose="05000000000000000000" pitchFamily="2" charset="2"/>
              <a:buChar char="q"/>
            </a:pPr>
            <a:r>
              <a:rPr lang="en-US" sz="2000" dirty="0"/>
              <a:t>Formative assessment can be directly integrated into the course or unit, and specifically tied to the learning objectives.</a:t>
            </a:r>
          </a:p>
          <a:p>
            <a:pPr>
              <a:buFont typeface="Wingdings" panose="05000000000000000000" pitchFamily="2" charset="2"/>
              <a:buChar char="q"/>
            </a:pPr>
            <a:r>
              <a:rPr lang="en-US" sz="2000" dirty="0"/>
              <a:t>Identify gaps in knowledge</a:t>
            </a:r>
          </a:p>
          <a:p>
            <a:pPr>
              <a:buFont typeface="Wingdings" panose="05000000000000000000" pitchFamily="2" charset="2"/>
              <a:buChar char="q"/>
            </a:pPr>
            <a:r>
              <a:rPr lang="en-US" sz="2000" dirty="0"/>
              <a:t>Help novice learners to identify important information</a:t>
            </a:r>
          </a:p>
          <a:p>
            <a:pPr>
              <a:buFont typeface="Wingdings" panose="05000000000000000000" pitchFamily="2" charset="2"/>
              <a:buChar char="q"/>
            </a:pPr>
            <a:r>
              <a:rPr lang="en-US" sz="2000" dirty="0"/>
              <a:t>Connect procedural errors or misconceptions</a:t>
            </a:r>
          </a:p>
          <a:p>
            <a:pPr>
              <a:buFont typeface="Wingdings" panose="05000000000000000000" pitchFamily="2" charset="2"/>
              <a:buChar char="q"/>
            </a:pPr>
            <a:r>
              <a:rPr lang="en-US" sz="2000" dirty="0"/>
              <a:t>Research proves students perform better on summative exams (boards, end of rotation exams, </a:t>
            </a:r>
            <a:r>
              <a:rPr lang="en-US" sz="2000" dirty="0" err="1"/>
              <a:t>etc</a:t>
            </a:r>
            <a:r>
              <a:rPr lang="en-US" sz="2000" dirty="0"/>
              <a:t>) when formative assessment is used during the teaching process.</a:t>
            </a:r>
          </a:p>
          <a:p>
            <a:pPr>
              <a:buFont typeface="Wingdings" panose="05000000000000000000" pitchFamily="2" charset="2"/>
              <a:buChar char="q"/>
            </a:pPr>
            <a:endParaRPr lang="en-US" dirty="0"/>
          </a:p>
        </p:txBody>
      </p:sp>
    </p:spTree>
    <p:custDataLst>
      <p:tags r:id="rId1"/>
    </p:custDataLst>
    <p:extLst>
      <p:ext uri="{BB962C8B-B14F-4D97-AF65-F5344CB8AC3E}">
        <p14:creationId xmlns:p14="http://schemas.microsoft.com/office/powerpoint/2010/main" val="25750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formative assessment?</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2800" dirty="0"/>
              <a:t>Accreditation…we have to prove not only that we are teaching specific content, but also that students are learning it…how else can we prove that?</a:t>
            </a:r>
          </a:p>
          <a:p>
            <a:pPr marL="0" indent="0">
              <a:buNone/>
            </a:pPr>
            <a:endParaRPr lang="en-US" sz="2800" dirty="0"/>
          </a:p>
          <a:p>
            <a:pPr>
              <a:buFont typeface="Wingdings" panose="05000000000000000000" pitchFamily="2" charset="2"/>
              <a:buChar char="q"/>
            </a:pPr>
            <a:r>
              <a:rPr lang="en-US" sz="2800" dirty="0"/>
              <a:t>It can be standardized through multiple clinics in the same rotation</a:t>
            </a:r>
          </a:p>
          <a:p>
            <a:pPr marL="0" indent="0">
              <a:buNone/>
            </a:pPr>
            <a:endParaRPr lang="en-US" sz="2800" dirty="0"/>
          </a:p>
          <a:p>
            <a:pPr>
              <a:buFont typeface="Wingdings" panose="05000000000000000000" pitchFamily="2" charset="2"/>
              <a:buChar char="q"/>
            </a:pPr>
            <a:r>
              <a:rPr lang="en-US" sz="2800" dirty="0"/>
              <a:t>Students can self assess</a:t>
            </a:r>
          </a:p>
          <a:p>
            <a:pPr>
              <a:buFont typeface="Wingdings" panose="05000000000000000000" pitchFamily="2" charset="2"/>
              <a:buChar char="q"/>
            </a:pPr>
            <a:endParaRPr lang="en-US" sz="2800" dirty="0"/>
          </a:p>
        </p:txBody>
      </p:sp>
    </p:spTree>
    <p:custDataLst>
      <p:tags r:id="rId1"/>
    </p:custDataLst>
    <p:extLst>
      <p:ext uri="{BB962C8B-B14F-4D97-AF65-F5344CB8AC3E}">
        <p14:creationId xmlns:p14="http://schemas.microsoft.com/office/powerpoint/2010/main" val="343647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a:t>
            </a: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800" dirty="0"/>
              <a:t>Formative assessment is designed to provide feedback at multiple  levels. First, it provides feedback to the educator about current levels of student understanding.</a:t>
            </a:r>
          </a:p>
          <a:p>
            <a:pPr>
              <a:buFont typeface="Wingdings" panose="05000000000000000000" pitchFamily="2" charset="2"/>
              <a:buChar char="q"/>
            </a:pPr>
            <a:r>
              <a:rPr lang="en-US" sz="2800" dirty="0"/>
              <a:t>This feedback also informs what the next steps in learning should be.</a:t>
            </a:r>
          </a:p>
          <a:p>
            <a:pPr>
              <a:buFont typeface="Wingdings" panose="05000000000000000000" pitchFamily="2" charset="2"/>
              <a:buChar char="q"/>
            </a:pPr>
            <a:r>
              <a:rPr lang="en-US" sz="2800" dirty="0"/>
              <a:t>For the learner, this feedback indicates how their understanding differs from the desired learning goal and how they can move forward.</a:t>
            </a:r>
          </a:p>
        </p:txBody>
      </p:sp>
    </p:spTree>
    <p:custDataLst>
      <p:tags r:id="rId1"/>
    </p:custDataLst>
    <p:extLst>
      <p:ext uri="{BB962C8B-B14F-4D97-AF65-F5344CB8AC3E}">
        <p14:creationId xmlns:p14="http://schemas.microsoft.com/office/powerpoint/2010/main" val="290183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heel(1)">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heel(1)">
                                      <p:cBhvr>
                                        <p:cTn id="3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formative assessment</a:t>
            </a:r>
          </a:p>
        </p:txBody>
      </p:sp>
      <p:sp>
        <p:nvSpPr>
          <p:cNvPr id="3" name="Content Placeholder 2"/>
          <p:cNvSpPr>
            <a:spLocks noGrp="1"/>
          </p:cNvSpPr>
          <p:nvPr>
            <p:ph idx="1"/>
          </p:nvPr>
        </p:nvSpPr>
        <p:spPr>
          <a:xfrm>
            <a:off x="1251678" y="2286001"/>
            <a:ext cx="10472684" cy="4139851"/>
          </a:xfrm>
        </p:spPr>
        <p:txBody>
          <a:bodyPr>
            <a:noAutofit/>
          </a:bodyPr>
          <a:lstStyle/>
          <a:p>
            <a:pPr>
              <a:buFont typeface="Wingdings" panose="05000000000000000000" pitchFamily="2" charset="2"/>
              <a:buChar char="q"/>
            </a:pPr>
            <a:r>
              <a:rPr lang="en-US" sz="2800" dirty="0"/>
              <a:t>Most educators realize that good teaching involves interaction, </a:t>
            </a:r>
            <a:r>
              <a:rPr lang="en-US" sz="2800" dirty="0" smtClean="0"/>
              <a:t>which </a:t>
            </a:r>
            <a:r>
              <a:rPr lang="en-US" sz="2800" dirty="0"/>
              <a:t>is a prerequisite to formative assessment</a:t>
            </a:r>
          </a:p>
          <a:p>
            <a:pPr>
              <a:buFont typeface="Wingdings" panose="05000000000000000000" pitchFamily="2" charset="2"/>
              <a:buChar char="q"/>
            </a:pPr>
            <a:r>
              <a:rPr lang="en-US" sz="2800" dirty="0"/>
              <a:t>Let students know what direction you want to go in by creating clear criteria or performance standards in which student progress will be assessed</a:t>
            </a:r>
          </a:p>
          <a:p>
            <a:pPr>
              <a:buFont typeface="Wingdings" panose="05000000000000000000" pitchFamily="2" charset="2"/>
              <a:buChar char="q"/>
            </a:pPr>
            <a:r>
              <a:rPr lang="en-US" sz="2800" dirty="0"/>
              <a:t>Educators should be aware of students’ performance on the assessment and then modify their teaching by addressing knowledge and comprehensive deficits</a:t>
            </a:r>
          </a:p>
        </p:txBody>
      </p:sp>
    </p:spTree>
    <p:custDataLst>
      <p:tags r:id="rId1"/>
    </p:custDataLst>
    <p:extLst>
      <p:ext uri="{BB962C8B-B14F-4D97-AF65-F5344CB8AC3E}">
        <p14:creationId xmlns:p14="http://schemas.microsoft.com/office/powerpoint/2010/main" val="154129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now give me examples!</a:t>
            </a:r>
          </a:p>
        </p:txBody>
      </p:sp>
      <p:sp>
        <p:nvSpPr>
          <p:cNvPr id="3" name="Text Placeholder 2"/>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9318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4EE8F5754CE74DA1362FF4A382C9BF" ma:contentTypeVersion="9" ma:contentTypeDescription="Create a new document." ma:contentTypeScope="" ma:versionID="dd7588ea626084fc4c3fdf2e736c199d">
  <xsd:schema xmlns:xsd="http://www.w3.org/2001/XMLSchema" xmlns:xs="http://www.w3.org/2001/XMLSchema" xmlns:p="http://schemas.microsoft.com/office/2006/metadata/properties" xmlns:ns1="http://schemas.microsoft.com/sharepoint/v3" xmlns:ns2="5d7439e3-80a4-4edc-9d3e-0234b667c127" xmlns:ns3="22c81239-4916-42f8-981e-bb17659ba664" targetNamespace="http://schemas.microsoft.com/office/2006/metadata/properties" ma:root="true" ma:fieldsID="83224915fe5492b6ee0dc87ad08cb8bd" ns1:_="" ns2:_="" ns3:_="">
    <xsd:import namespace="http://schemas.microsoft.com/sharepoint/v3"/>
    <xsd:import namespace="5d7439e3-80a4-4edc-9d3e-0234b667c127"/>
    <xsd:import namespace="22c81239-4916-42f8-981e-bb17659ba664"/>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MediaServiceMetadata" minOccurs="0"/>
                <xsd:element ref="ns3:MediaServiceFastMetadata" minOccurs="0"/>
                <xsd:element ref="ns3:MediaServiceDateTaken" minOccurs="0"/>
                <xsd:element ref="ns3:MediaServiceAutoTags" minOccurs="0"/>
                <xsd:element ref="ns3:date" minOccurs="0"/>
                <xsd:element ref="ns3:File_x0020_Type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7439e3-80a4-4edc-9d3e-0234b667c1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c81239-4916-42f8-981e-bb17659ba6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date" ma:index="16" nillable="true" ma:displayName="date" ma:format="DateOnly" ma:internalName="date">
      <xsd:simpleType>
        <xsd:restriction base="dms:DateTime"/>
      </xsd:simpleType>
    </xsd:element>
    <xsd:element name="File_x0020_Type0" ma:index="17" nillable="true" ma:displayName="File Type" ma:internalName="File_x0020_Type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File_x0020_Type0 xmlns="22c81239-4916-42f8-981e-bb17659ba664" xsi:nil="true"/>
    <date xmlns="22c81239-4916-42f8-981e-bb17659ba664" xsi:nil="true"/>
  </documentManagement>
</p:properties>
</file>

<file path=customXml/itemProps1.xml><?xml version="1.0" encoding="utf-8"?>
<ds:datastoreItem xmlns:ds="http://schemas.openxmlformats.org/officeDocument/2006/customXml" ds:itemID="{249FC56E-1F65-4A4B-ACA7-74A253C0D15F}"/>
</file>

<file path=customXml/itemProps2.xml><?xml version="1.0" encoding="utf-8"?>
<ds:datastoreItem xmlns:ds="http://schemas.openxmlformats.org/officeDocument/2006/customXml" ds:itemID="{35E075A4-DDBA-4A73-8D60-84C478B02BFB}"/>
</file>

<file path=customXml/itemProps3.xml><?xml version="1.0" encoding="utf-8"?>
<ds:datastoreItem xmlns:ds="http://schemas.openxmlformats.org/officeDocument/2006/customXml" ds:itemID="{7005C05A-BF92-46B9-9CF3-4A7B36BE7005}"/>
</file>

<file path=docProps/app.xml><?xml version="1.0" encoding="utf-8"?>
<Properties xmlns="http://schemas.openxmlformats.org/officeDocument/2006/extended-properties" xmlns:vt="http://schemas.openxmlformats.org/officeDocument/2006/docPropsVTypes">
  <Template>Badge</Template>
  <TotalTime>26675</TotalTime>
  <Words>621</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Wingdings</vt:lpstr>
      <vt:lpstr>Badge</vt:lpstr>
      <vt:lpstr>Residency Trainer? Clerkship Instructor? Didactic Lecturer? </vt:lpstr>
      <vt:lpstr>Presented By </vt:lpstr>
      <vt:lpstr>Session objectives </vt:lpstr>
      <vt:lpstr>Definition</vt:lpstr>
      <vt:lpstr>Why use formative assessment?</vt:lpstr>
      <vt:lpstr>Why use formative assessment?</vt:lpstr>
      <vt:lpstr>Feedback</vt:lpstr>
      <vt:lpstr>When to use formative assessment</vt:lpstr>
      <vt:lpstr>Great, now give me examples!</vt:lpstr>
      <vt:lpstr>PowerPoint Presentation</vt:lpstr>
      <vt:lpstr>Quizzes</vt:lpstr>
      <vt:lpstr>PowerPoint Presentation</vt:lpstr>
      <vt:lpstr>Think--Pair--Share</vt:lpstr>
      <vt:lpstr>Case-Based Learning</vt:lpstr>
      <vt:lpstr>References  </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Assessment in Residency Training</dc:title>
  <dc:creator>Ballard, Dawn</dc:creator>
  <cp:lastModifiedBy>Ballard, Dawn</cp:lastModifiedBy>
  <cp:revision>58</cp:revision>
  <dcterms:created xsi:type="dcterms:W3CDTF">2017-03-29T15:36:23Z</dcterms:created>
  <dcterms:modified xsi:type="dcterms:W3CDTF">2017-05-01T20:32:52Z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E872E22D-E63C-4107-84C7-6956BAA6C5ED</vt:lpwstr>
  </property>
  <property fmtid="{D5CDD505-2E9C-101B-9397-08002B2CF9AE}" pid="3" name="ArticulatePath">
    <vt:lpwstr>Importance of Assessment in Residency Training</vt:lpwstr>
  </property>
  <property fmtid="{D5CDD505-2E9C-101B-9397-08002B2CF9AE}" pid="4" name="ContentTypeId">
    <vt:lpwstr>0x010100354EE8F5754CE74DA1362FF4A382C9BF</vt:lpwstr>
  </property>
</Properties>
</file>