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66" r:id="rId9"/>
    <p:sldId id="260" r:id="rId10"/>
    <p:sldId id="263" r:id="rId11"/>
    <p:sldId id="261" r:id="rId12"/>
    <p:sldId id="272" r:id="rId13"/>
    <p:sldId id="265" r:id="rId14"/>
    <p:sldId id="274" r:id="rId15"/>
  </p:sldIdLst>
  <p:sldSz cx="9144000" cy="6858000" type="screen4x3"/>
  <p:notesSz cx="7077075" cy="9363075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3ED8EFF8-ACEA-46EC-9389-5181BD1AD25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FC742F44-898C-4EC9-A4A7-05CCD15FD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15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E4FE-1CAE-4976-B049-1D37A1EBCB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BA7-3D56-47E7-89FE-2A1C4844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9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E4FE-1CAE-4976-B049-1D37A1EBCB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BA7-3D56-47E7-89FE-2A1C4844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7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E4FE-1CAE-4976-B049-1D37A1EBCB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BA7-3D56-47E7-89FE-2A1C4844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31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E4FE-1CAE-4976-B049-1D37A1EBCB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BA7-3D56-47E7-89FE-2A1C4844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4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E4FE-1CAE-4976-B049-1D37A1EBCB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BA7-3D56-47E7-89FE-2A1C4844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3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E4FE-1CAE-4976-B049-1D37A1EBCB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BA7-3D56-47E7-89FE-2A1C4844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8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E4FE-1CAE-4976-B049-1D37A1EBCB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BA7-3D56-47E7-89FE-2A1C4844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E4FE-1CAE-4976-B049-1D37A1EBCB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BA7-3D56-47E7-89FE-2A1C4844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7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E4FE-1CAE-4976-B049-1D37A1EBCB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BA7-3D56-47E7-89FE-2A1C4844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E4FE-1CAE-4976-B049-1D37A1EBCB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BA7-3D56-47E7-89FE-2A1C4844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2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E4FE-1CAE-4976-B049-1D37A1EBCB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BA7-3D56-47E7-89FE-2A1C4844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9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E4FE-1CAE-4976-B049-1D37A1EBCB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BA7-3D56-47E7-89FE-2A1C4844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AE4FE-1CAE-4976-B049-1D37A1EBCB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93BA7-3D56-47E7-89FE-2A1C4844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0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an.thompson@okstate.edu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Incorporating Active Learning in Foundational Courses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858000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Dan Thompson</a:t>
            </a:r>
          </a:p>
          <a:p>
            <a:r>
              <a:rPr lang="en-US" sz="2600" dirty="0" smtClean="0"/>
              <a:t>Coordinator of Instructional Design, Assessment and Educational Technology</a:t>
            </a:r>
          </a:p>
          <a:p>
            <a:r>
              <a:rPr lang="en-US" sz="2600" dirty="0" smtClean="0"/>
              <a:t>Oklahoma State University Center for Health Sciences</a:t>
            </a:r>
            <a:endParaRPr lang="en-US" sz="2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03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beginning of a course, ask students the information you need to know to choose which foundational material is most appropriate for active learning</a:t>
            </a:r>
          </a:p>
          <a:p>
            <a:pPr lvl="1"/>
            <a:r>
              <a:rPr lang="en-US" dirty="0" smtClean="0"/>
              <a:t>Prerequisite courses taken</a:t>
            </a:r>
          </a:p>
          <a:p>
            <a:pPr lvl="1"/>
            <a:r>
              <a:rPr lang="en-US" dirty="0" smtClean="0"/>
              <a:t>Very basic information on a topic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7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Need for Assessment and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should be assessed to ensure they have learned the material</a:t>
            </a:r>
          </a:p>
          <a:p>
            <a:pPr lvl="1"/>
            <a:r>
              <a:rPr lang="en-US" dirty="0" smtClean="0"/>
              <a:t>This allows them to self-assess as well</a:t>
            </a:r>
          </a:p>
          <a:p>
            <a:r>
              <a:rPr lang="en-US" dirty="0" smtClean="0"/>
              <a:t>Feedback is necessary!</a:t>
            </a:r>
          </a:p>
          <a:p>
            <a:pPr lvl="1"/>
            <a:r>
              <a:rPr lang="en-US" dirty="0" smtClean="0"/>
              <a:t>Students need to know when they are performing well and when they need to improve</a:t>
            </a:r>
          </a:p>
          <a:p>
            <a:pPr lvl="1"/>
            <a:r>
              <a:rPr lang="en-US" dirty="0" smtClean="0"/>
              <a:t>They should receive feedback for each assessment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The first feedback they receive should not be on a high stakes exam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In-class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Students create short presentations to share with the class based on information researched in groups</a:t>
            </a:r>
          </a:p>
          <a:p>
            <a:r>
              <a:rPr lang="en-US" dirty="0" smtClean="0"/>
              <a:t>Make sure to recap information and highlight the most important points!  </a:t>
            </a:r>
          </a:p>
          <a:p>
            <a:r>
              <a:rPr lang="en-US" dirty="0" smtClean="0"/>
              <a:t>Post a study guide, student PowerPoints, and/or other useful student materials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5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Articulate </a:t>
            </a:r>
            <a:r>
              <a:rPr lang="en-US" dirty="0" smtClean="0"/>
              <a:t>360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Integrates with PowerPoint</a:t>
            </a:r>
          </a:p>
          <a:p>
            <a:r>
              <a:rPr lang="en-US" dirty="0" smtClean="0"/>
              <a:t>Create interactive slide-based presentations</a:t>
            </a:r>
          </a:p>
          <a:p>
            <a:r>
              <a:rPr lang="en-US" dirty="0" smtClean="0"/>
              <a:t>Can post to an LMS or send to students as a link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18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Questions/Comments??</a:t>
            </a:r>
          </a:p>
          <a:p>
            <a:r>
              <a:rPr lang="en-US" dirty="0" smtClean="0">
                <a:hlinkClick r:id="rId3"/>
              </a:rPr>
              <a:t>Dan.thompson@okstate.edu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4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the end of this session, participants will be able to:</a:t>
            </a:r>
          </a:p>
          <a:p>
            <a:pPr lvl="1"/>
            <a:r>
              <a:rPr lang="en-US" dirty="0" smtClean="0"/>
              <a:t>Identify most appropriate times to implement active learning in their course(s)</a:t>
            </a:r>
          </a:p>
          <a:p>
            <a:pPr lvl="1"/>
            <a:r>
              <a:rPr lang="en-US" dirty="0" smtClean="0"/>
              <a:t>Teach foundational content utilizing instructional strategies that promote active learning</a:t>
            </a:r>
          </a:p>
          <a:p>
            <a:pPr lvl="1"/>
            <a:r>
              <a:rPr lang="en-US" dirty="0" smtClean="0"/>
              <a:t>Appropriately assess students during and after active learning sessions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233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active learning?</a:t>
            </a:r>
          </a:p>
          <a:p>
            <a:r>
              <a:rPr lang="en-US" dirty="0" smtClean="0"/>
              <a:t>Why do we do it?</a:t>
            </a:r>
          </a:p>
          <a:p>
            <a:r>
              <a:rPr lang="en-US" dirty="0" smtClean="0"/>
              <a:t>How do we know students are learning information taught using active learning techniques?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1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Flipped Classroom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Flipped Classroom</a:t>
            </a:r>
          </a:p>
          <a:p>
            <a:pPr lvl="1"/>
            <a:r>
              <a:rPr lang="en-US" dirty="0"/>
              <a:t>Students watch a pre-recorded lecture or complete a reading assignment prior to class</a:t>
            </a:r>
          </a:p>
          <a:p>
            <a:pPr lvl="2"/>
            <a:r>
              <a:rPr lang="en-US" sz="2600" dirty="0"/>
              <a:t>Acquiring the content about which you would typically lecture</a:t>
            </a:r>
          </a:p>
          <a:p>
            <a:pPr lvl="1"/>
            <a:r>
              <a:rPr lang="en-US" dirty="0"/>
              <a:t>Implement active learning activities in class that require students to think at a higher level than they normally would during a lecture-based class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69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CBL/TBL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Case-based </a:t>
            </a:r>
            <a:r>
              <a:rPr lang="en-US" sz="2800" dirty="0" smtClean="0"/>
              <a:t>learning</a:t>
            </a:r>
          </a:p>
          <a:p>
            <a:r>
              <a:rPr lang="en-US" sz="2800" dirty="0" smtClean="0"/>
              <a:t>Team-based learning</a:t>
            </a:r>
          </a:p>
          <a:p>
            <a:pPr lvl="1"/>
            <a:r>
              <a:rPr lang="en-US" sz="2400" dirty="0" smtClean="0"/>
              <a:t>Students work in groups (4-6 students max!) to complete case or team based tasks</a:t>
            </a:r>
            <a:endParaRPr lang="en-US" sz="2400" dirty="0"/>
          </a:p>
          <a:p>
            <a:pPr lvl="1"/>
            <a:r>
              <a:rPr lang="en-US" sz="2400" dirty="0"/>
              <a:t>Can be used with introductory material or to reinforce a previously introduced </a:t>
            </a:r>
            <a:r>
              <a:rPr lang="en-US" sz="2400" dirty="0" smtClean="0"/>
              <a:t>topics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3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LCMS IRAT/GRAT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Techniques for immediate feedback from students</a:t>
            </a:r>
          </a:p>
          <a:p>
            <a:r>
              <a:rPr lang="en-US" dirty="0" smtClean="0"/>
              <a:t>Individual or group assessments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325202"/>
            <a:ext cx="30765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91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Review / Bookend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 Review</a:t>
            </a:r>
          </a:p>
          <a:p>
            <a:pPr lvl="1"/>
            <a:r>
              <a:rPr lang="en-US" dirty="0" smtClean="0"/>
              <a:t>Require </a:t>
            </a:r>
            <a:r>
              <a:rPr lang="en-US" dirty="0"/>
              <a:t>students to give feedback on their peers’ submissions</a:t>
            </a:r>
          </a:p>
          <a:p>
            <a:pPr lvl="2"/>
            <a:r>
              <a:rPr lang="en-US" sz="2000" dirty="0"/>
              <a:t>Recommend for use when students are creating original work or answering short answer/essay questions</a:t>
            </a:r>
          </a:p>
          <a:p>
            <a:pPr lvl="2"/>
            <a:r>
              <a:rPr lang="en-US" sz="2000" dirty="0" err="1"/>
              <a:t>ExamSoft</a:t>
            </a:r>
            <a:r>
              <a:rPr lang="en-US" sz="2000" dirty="0"/>
              <a:t> allows this to happen </a:t>
            </a:r>
            <a:r>
              <a:rPr lang="en-US" sz="2000" dirty="0" smtClean="0"/>
              <a:t>anonymously</a:t>
            </a:r>
            <a:endParaRPr lang="en-US" sz="2000" dirty="0"/>
          </a:p>
          <a:p>
            <a:r>
              <a:rPr lang="en-US" dirty="0" smtClean="0"/>
              <a:t>Bookend Procedure</a:t>
            </a:r>
          </a:p>
          <a:p>
            <a:pPr lvl="1"/>
            <a:r>
              <a:rPr lang="en-US" dirty="0"/>
              <a:t>Brief lecture blocks interspersed with group discussion and/or </a:t>
            </a:r>
            <a:r>
              <a:rPr lang="en-US" dirty="0" smtClean="0"/>
              <a:t>assessments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4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Prepare</a:t>
            </a:r>
          </a:p>
          <a:p>
            <a:pPr lvl="1"/>
            <a:r>
              <a:rPr lang="en-US" dirty="0" smtClean="0"/>
              <a:t>Identify what you want students to know (learning objectives!) and structure your activity so that students will need to obtain this information</a:t>
            </a:r>
          </a:p>
          <a:p>
            <a:r>
              <a:rPr lang="en-US" dirty="0" smtClean="0"/>
              <a:t>Organize</a:t>
            </a:r>
          </a:p>
          <a:p>
            <a:r>
              <a:rPr lang="en-US" dirty="0" smtClean="0"/>
              <a:t>Clear and concise</a:t>
            </a:r>
          </a:p>
          <a:p>
            <a:pPr lvl="1"/>
            <a:r>
              <a:rPr lang="en-US" dirty="0" smtClean="0"/>
              <a:t>Tell students exactly what you expect of them</a:t>
            </a:r>
          </a:p>
          <a:p>
            <a:pPr lvl="2"/>
            <a:r>
              <a:rPr lang="en-US" dirty="0" smtClean="0"/>
              <a:t>When applicable, give this to them in writing (ex. Class handout)</a:t>
            </a:r>
          </a:p>
          <a:p>
            <a:pPr lvl="1"/>
            <a:r>
              <a:rPr lang="en-US" dirty="0" smtClean="0"/>
              <a:t>Tell students what they can expect of you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1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Info to Choose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information that most students could have a grasp of by reading or watching a video</a:t>
            </a:r>
          </a:p>
          <a:p>
            <a:r>
              <a:rPr lang="en-US" dirty="0" smtClean="0"/>
              <a:t>Information on which you would typically hold a discussion</a:t>
            </a:r>
          </a:p>
          <a:p>
            <a:r>
              <a:rPr lang="en-US" dirty="0" smtClean="0"/>
              <a:t>In lieu of lecturing, require students to obtain the material by having them complete an assigned task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5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TPVERSION" val="5"/>
  <p:tag name="TPFULLVERSION" val="5.4.0.8"/>
  <p:tag name="PPTVERSION" val="14"/>
  <p:tag name="TPOS" val="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4EE8F5754CE74DA1362FF4A382C9BF" ma:contentTypeVersion="9" ma:contentTypeDescription="Create a new document." ma:contentTypeScope="" ma:versionID="dd7588ea626084fc4c3fdf2e736c199d">
  <xsd:schema xmlns:xsd="http://www.w3.org/2001/XMLSchema" xmlns:xs="http://www.w3.org/2001/XMLSchema" xmlns:p="http://schemas.microsoft.com/office/2006/metadata/properties" xmlns:ns1="http://schemas.microsoft.com/sharepoint/v3" xmlns:ns2="5d7439e3-80a4-4edc-9d3e-0234b667c127" xmlns:ns3="22c81239-4916-42f8-981e-bb17659ba664" targetNamespace="http://schemas.microsoft.com/office/2006/metadata/properties" ma:root="true" ma:fieldsID="83224915fe5492b6ee0dc87ad08cb8bd" ns1:_="" ns2:_="" ns3:_="">
    <xsd:import namespace="http://schemas.microsoft.com/sharepoint/v3"/>
    <xsd:import namespace="5d7439e3-80a4-4edc-9d3e-0234b667c127"/>
    <xsd:import namespace="22c81239-4916-42f8-981e-bb17659ba6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date" minOccurs="0"/>
                <xsd:element ref="ns3:File_x0020_Type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439e3-80a4-4edc-9d3e-0234b667c1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81239-4916-42f8-981e-bb17659ba6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date" ma:index="16" nillable="true" ma:displayName="date" ma:format="DateOnly" ma:internalName="date">
      <xsd:simpleType>
        <xsd:restriction base="dms:DateTime"/>
      </xsd:simpleType>
    </xsd:element>
    <xsd:element name="File_x0020_Type0" ma:index="17" nillable="true" ma:displayName="File Type" ma:internalName="File_x0020_Type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File_x0020_Type0 xmlns="22c81239-4916-42f8-981e-bb17659ba664" xsi:nil="true"/>
    <date xmlns="22c81239-4916-42f8-981e-bb17659ba664" xsi:nil="true"/>
  </documentManagement>
</p:properties>
</file>

<file path=customXml/itemProps1.xml><?xml version="1.0" encoding="utf-8"?>
<ds:datastoreItem xmlns:ds="http://schemas.openxmlformats.org/officeDocument/2006/customXml" ds:itemID="{A373543B-C7E2-4892-8570-DF457EA20F90}"/>
</file>

<file path=customXml/itemProps2.xml><?xml version="1.0" encoding="utf-8"?>
<ds:datastoreItem xmlns:ds="http://schemas.openxmlformats.org/officeDocument/2006/customXml" ds:itemID="{209741F5-2F6C-4A4B-A50E-E97DF1845711}"/>
</file>

<file path=customXml/itemProps3.xml><?xml version="1.0" encoding="utf-8"?>
<ds:datastoreItem xmlns:ds="http://schemas.openxmlformats.org/officeDocument/2006/customXml" ds:itemID="{D16FDE75-9613-4979-B259-BF104BBCC970}"/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516</Words>
  <Application>Microsoft Office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Incorporating Active Learning in Foundational Courses</vt:lpstr>
      <vt:lpstr>Today’s Objectives</vt:lpstr>
      <vt:lpstr>Introduction</vt:lpstr>
      <vt:lpstr>Flipped Classroom</vt:lpstr>
      <vt:lpstr>CBL/TBL</vt:lpstr>
      <vt:lpstr>LCMS IRAT/GRAT</vt:lpstr>
      <vt:lpstr>Peer Review / Bookend</vt:lpstr>
      <vt:lpstr>Important!!</vt:lpstr>
      <vt:lpstr>Which Info to Choose</vt:lpstr>
      <vt:lpstr>Pre-Test</vt:lpstr>
      <vt:lpstr>Need for Assessment and Feedback</vt:lpstr>
      <vt:lpstr>Mini Presentations</vt:lpstr>
      <vt:lpstr>Articulate 360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Incorporating Active Learning in Foundational Courses</dc:title>
  <dc:creator>Windows User</dc:creator>
  <cp:lastModifiedBy>Thompson, Dan</cp:lastModifiedBy>
  <cp:revision>22</cp:revision>
  <cp:lastPrinted>2016-04-13T14:34:21Z</cp:lastPrinted>
  <dcterms:created xsi:type="dcterms:W3CDTF">2016-03-21T21:33:06Z</dcterms:created>
  <dcterms:modified xsi:type="dcterms:W3CDTF">2018-02-15T21:35:47Z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75FD62FD-3CDE-4582-A27B-F01D39C67E1F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0x010100354EE8F5754CE74DA1362FF4A382C9BF</vt:lpwstr>
  </property>
</Properties>
</file>