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3"/>
  </p:handoutMasterIdLst>
  <p:sldIdLst>
    <p:sldId id="256" r:id="rId2"/>
    <p:sldId id="276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59" r:id="rId11"/>
    <p:sldId id="265" r:id="rId12"/>
    <p:sldId id="267" r:id="rId13"/>
    <p:sldId id="268" r:id="rId14"/>
    <p:sldId id="269" r:id="rId15"/>
    <p:sldId id="270" r:id="rId16"/>
    <p:sldId id="273" r:id="rId17"/>
    <p:sldId id="272" r:id="rId18"/>
    <p:sldId id="271" r:id="rId19"/>
    <p:sldId id="274" r:id="rId20"/>
    <p:sldId id="275" r:id="rId21"/>
    <p:sldId id="266" r:id="rId2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51D87-7B29-434C-9344-4FE2F74B0985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98C33-B00A-4973-A44A-38BD0D2B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59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F6FD-91F9-4F9A-B401-38014305447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46F-9FA0-4BDA-B5D5-26D035C300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72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F6FD-91F9-4F9A-B401-38014305447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46F-9FA0-4BDA-B5D5-26D035C30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F6FD-91F9-4F9A-B401-38014305447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46F-9FA0-4BDA-B5D5-26D035C30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2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F6FD-91F9-4F9A-B401-38014305447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46F-9FA0-4BDA-B5D5-26D035C30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F6FD-91F9-4F9A-B401-38014305447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46F-9FA0-4BDA-B5D5-26D035C300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5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F6FD-91F9-4F9A-B401-38014305447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46F-9FA0-4BDA-B5D5-26D035C30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9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F6FD-91F9-4F9A-B401-38014305447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46F-9FA0-4BDA-B5D5-26D035C30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3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F6FD-91F9-4F9A-B401-38014305447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46F-9FA0-4BDA-B5D5-26D035C30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4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F6FD-91F9-4F9A-B401-38014305447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46F-9FA0-4BDA-B5D5-26D035C30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CCF6FD-91F9-4F9A-B401-38014305447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23F46F-9FA0-4BDA-B5D5-26D035C30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2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F6FD-91F9-4F9A-B401-38014305447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46F-9FA0-4BDA-B5D5-26D035C30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9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CCF6FD-91F9-4F9A-B401-38014305447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23F46F-9FA0-4BDA-B5D5-26D035C300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3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brandy.close@okstate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kstate.lcmsplus.com/lcms/index.php?action=redirect&amp;class=LEINFO&amp;option=open&amp;iLearningEventID=205461&amp;nohtml=1&amp;getClassValues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kstate.lcmsplus.com/lcms/logon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kstate.lcmsplus.com/lcms/logon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/>
              <a:t>USING ASSESSMENTS IN LCMS+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In- and Outside of the Classroom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7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46909" y="2186866"/>
            <a:ext cx="10058400" cy="300858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 smtClean="0">
                <a:solidFill>
                  <a:schemeClr val="accent1"/>
                </a:solidFill>
              </a:rPr>
              <a:t>Option 3: 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Provide the d</a:t>
            </a:r>
            <a:r>
              <a:rPr lang="en-US" sz="2800" dirty="0" smtClean="0"/>
              <a:t>irect link to the a</a:t>
            </a:r>
            <a:r>
              <a:rPr lang="en-US" sz="2600" dirty="0" smtClean="0"/>
              <a:t>ssessment via the Event or 		         Exam Portal in other ways</a:t>
            </a:r>
          </a:p>
          <a:p>
            <a:r>
              <a:rPr lang="en-US" sz="2600" dirty="0" smtClean="0"/>
              <a:t>Examples: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Send students the link in an Announcement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/>
              <a:t>Send </a:t>
            </a:r>
            <a:r>
              <a:rPr lang="en-US" sz="2800" dirty="0" smtClean="0"/>
              <a:t>students the link </a:t>
            </a:r>
            <a:r>
              <a:rPr lang="en-US" sz="2800" dirty="0"/>
              <a:t>in an </a:t>
            </a:r>
            <a:r>
              <a:rPr lang="en-US" sz="2800" dirty="0" smtClean="0"/>
              <a:t>email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Provide the link in a course materials document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463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465042"/>
            <a:ext cx="10058400" cy="531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3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Student Assessment Submissions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2122171"/>
            <a:ext cx="10058400" cy="362662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 smtClean="0">
                <a:solidFill>
                  <a:schemeClr val="accent1"/>
                </a:solidFill>
              </a:rPr>
              <a:t>Step 1: 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Access the Event with the Assessment</a:t>
            </a:r>
          </a:p>
          <a:p>
            <a:r>
              <a:rPr lang="en-US" sz="2400" u="sng" dirty="0">
                <a:solidFill>
                  <a:schemeClr val="accent1"/>
                </a:solidFill>
              </a:rPr>
              <a:t>Step </a:t>
            </a:r>
            <a:r>
              <a:rPr lang="en-US" sz="2400" u="sng" dirty="0" smtClean="0">
                <a:solidFill>
                  <a:schemeClr val="accent1"/>
                </a:solidFill>
              </a:rPr>
              <a:t>2: 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Choose ‘Assessment’ along the top and click “Exam Manager”</a:t>
            </a:r>
          </a:p>
          <a:p>
            <a:r>
              <a:rPr lang="en-US" sz="2400" u="sng" dirty="0">
                <a:solidFill>
                  <a:schemeClr val="accent1"/>
                </a:solidFill>
              </a:rPr>
              <a:t>Step </a:t>
            </a:r>
            <a:r>
              <a:rPr lang="en-US" sz="2400" u="sng" dirty="0" smtClean="0">
                <a:solidFill>
                  <a:schemeClr val="accent1"/>
                </a:solidFill>
              </a:rPr>
              <a:t>3: 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Click the Responses link for the assessment</a:t>
            </a:r>
          </a:p>
          <a:p>
            <a:r>
              <a:rPr lang="en-US" sz="2400" u="sng" dirty="0">
                <a:solidFill>
                  <a:schemeClr val="accent1"/>
                </a:solidFill>
              </a:rPr>
              <a:t>Step </a:t>
            </a:r>
            <a:r>
              <a:rPr lang="en-US" sz="2400" u="sng" dirty="0" smtClean="0">
                <a:solidFill>
                  <a:schemeClr val="accent1"/>
                </a:solidFill>
              </a:rPr>
              <a:t>4: 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Click “(re)Evaluate” along the top each time before exporting to the gradebook</a:t>
            </a:r>
          </a:p>
          <a:p>
            <a:r>
              <a:rPr lang="en-US" sz="2400" u="sng" dirty="0">
                <a:solidFill>
                  <a:schemeClr val="accent1"/>
                </a:solidFill>
              </a:rPr>
              <a:t>Step </a:t>
            </a:r>
            <a:r>
              <a:rPr lang="en-US" sz="2400" u="sng" dirty="0" smtClean="0">
                <a:solidFill>
                  <a:schemeClr val="accent1"/>
                </a:solidFill>
              </a:rPr>
              <a:t>5: 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Click ‘Gradebook’ link along the top- Choose Category if available- </a:t>
            </a:r>
            <a:r>
              <a:rPr lang="en-US" sz="2400" dirty="0" smtClean="0">
                <a:solidFill>
                  <a:srgbClr val="FF0000"/>
                </a:solidFill>
              </a:rPr>
              <a:t>Export to </a:t>
            </a:r>
            <a:r>
              <a:rPr lang="en-US" sz="2400" dirty="0" err="1" smtClean="0">
                <a:solidFill>
                  <a:srgbClr val="FF0000"/>
                </a:solidFill>
              </a:rPr>
              <a:t>ScoreCard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u="sng" dirty="0">
                <a:solidFill>
                  <a:schemeClr val="accent1"/>
                </a:solidFill>
              </a:rPr>
              <a:t>Step </a:t>
            </a:r>
            <a:r>
              <a:rPr lang="en-US" sz="2400" u="sng" dirty="0" smtClean="0">
                <a:solidFill>
                  <a:schemeClr val="accent1"/>
                </a:solidFill>
              </a:rPr>
              <a:t>6: 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Provide feedback (i.e. comments)</a:t>
            </a:r>
            <a:endParaRPr lang="en-US" sz="2400" dirty="0"/>
          </a:p>
          <a:p>
            <a:endParaRPr lang="en-US" sz="2400" dirty="0"/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65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91" y="1262099"/>
            <a:ext cx="10058400" cy="53334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12839" y="198984"/>
            <a:ext cx="4498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Step 1: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Access the Event with the Assessment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512839" y="568316"/>
            <a:ext cx="672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Step 2: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Choose ‘Assessment’ along the top and click “Exam Manager”</a:t>
            </a:r>
          </a:p>
        </p:txBody>
      </p:sp>
    </p:spTree>
    <p:extLst>
      <p:ext uri="{BB962C8B-B14F-4D97-AF65-F5344CB8AC3E}">
        <p14:creationId xmlns:p14="http://schemas.microsoft.com/office/powerpoint/2010/main" val="189899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8107" y="612452"/>
            <a:ext cx="498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Step 3: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Click the Responses link for the assessment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24" y="1829000"/>
            <a:ext cx="9780952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96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6629" y="588598"/>
            <a:ext cx="8318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Step 4: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Click “(re)Evaluate” along the top each time before exporting to the gradebook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44" y="2042600"/>
            <a:ext cx="10058400" cy="36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7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92" y="857514"/>
            <a:ext cx="10058400" cy="445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4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5554" y="588598"/>
            <a:ext cx="9014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Step 5: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Click ‘Gradebook’ link along the top- Choose Category if available- </a:t>
            </a:r>
            <a:r>
              <a:rPr lang="en-US" dirty="0">
                <a:solidFill>
                  <a:srgbClr val="FF0000"/>
                </a:solidFill>
              </a:rPr>
              <a:t>Export to </a:t>
            </a:r>
            <a:r>
              <a:rPr lang="en-US" dirty="0" err="1">
                <a:solidFill>
                  <a:srgbClr val="FF0000"/>
                </a:solidFill>
              </a:rPr>
              <a:t>ScoreCard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53" y="1964704"/>
            <a:ext cx="10058400" cy="345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75" y="366758"/>
            <a:ext cx="7028571" cy="40571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5025" y="5009523"/>
            <a:ext cx="2564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Choose Open Gradebook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5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261312"/>
            <a:ext cx="6715852" cy="403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5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 smtClean="0"/>
              <a:t>By the end of the session, users will be able to: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Create assessments at course and event levels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Assign assessments to students and/or groups of students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Provide students with a link to assessments via lesson presentation (i.e. PowerPoint, </a:t>
            </a:r>
            <a:r>
              <a:rPr lang="en-US" dirty="0" err="1" smtClean="0"/>
              <a:t>Nearpod</a:t>
            </a:r>
            <a:r>
              <a:rPr lang="en-US" dirty="0" smtClean="0"/>
              <a:t>, etc.)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Access and track student performance and submission information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Populate the course gradebook with assessment results and provide timely feedback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8591" y="652209"/>
            <a:ext cx="581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Step 6: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Provide feedback (i.e. comments</a:t>
            </a:r>
            <a:r>
              <a:rPr lang="en-US" dirty="0" smtClean="0"/>
              <a:t>)- Click Save Record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47" y="1376619"/>
            <a:ext cx="6761905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4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79" y="2124932"/>
            <a:ext cx="102579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Please contact me at </a:t>
            </a:r>
            <a:r>
              <a:rPr lang="en-US" sz="3200" dirty="0">
                <a:hlinkClick r:id="rId2"/>
              </a:rPr>
              <a:t>brandy.close@okstate.edu</a:t>
            </a:r>
            <a:endParaRPr lang="en-US" sz="3200" dirty="0"/>
          </a:p>
          <a:p>
            <a:pPr algn="ctr"/>
            <a:r>
              <a:rPr lang="en-US" sz="3200" dirty="0" smtClean="0"/>
              <a:t> if you have any questions.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385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link to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0652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Providing students with links to assessments in LCMS+</a:t>
            </a:r>
          </a:p>
          <a:p>
            <a:endParaRPr lang="en-US" sz="2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2527687"/>
            <a:ext cx="10058400" cy="300858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 smtClean="0">
                <a:solidFill>
                  <a:schemeClr val="accent1"/>
                </a:solidFill>
              </a:rPr>
              <a:t>Option 1: </a:t>
            </a:r>
            <a:r>
              <a:rPr lang="en-US" sz="2800" dirty="0" smtClean="0">
                <a:solidFill>
                  <a:schemeClr val="accent1"/>
                </a:solidFill>
              </a:rPr>
              <a:t> 	</a:t>
            </a:r>
            <a:r>
              <a:rPr lang="en-US" sz="2800" dirty="0" smtClean="0"/>
              <a:t>Provide a direct link to the Event with the assessment </a:t>
            </a:r>
          </a:p>
          <a:p>
            <a:pPr marL="201168" lvl="1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	       	available in the PPT or </a:t>
            </a:r>
            <a:r>
              <a:rPr lang="en-US" sz="2600" dirty="0" err="1" smtClean="0"/>
              <a:t>Nearpod</a:t>
            </a:r>
            <a:r>
              <a:rPr lang="en-US" sz="2600" dirty="0" smtClean="0"/>
              <a:t> presentation.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Each Event page has its own URL link.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This link can be embedded into the presentation at any point.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Students can use the link to navigate DIRECTLY to the Event to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access the assessment.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0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3923" y="2304995"/>
            <a:ext cx="2891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u="sng" dirty="0" smtClean="0">
                <a:solidFill>
                  <a:schemeClr val="accent1"/>
                </a:solidFill>
                <a:hlinkClick r:id="rId2"/>
              </a:rPr>
              <a:t>Quiz Link</a:t>
            </a:r>
            <a:endParaRPr lang="en-US" sz="5400" dirty="0"/>
          </a:p>
        </p:txBody>
      </p:sp>
      <p:sp>
        <p:nvSpPr>
          <p:cNvPr id="2" name="Rectangle 1"/>
          <p:cNvSpPr/>
          <p:nvPr/>
        </p:nvSpPr>
        <p:spPr>
          <a:xfrm>
            <a:off x="3337289" y="3618406"/>
            <a:ext cx="5263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This will take you to the Event with the assessment.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46909" y="2186866"/>
            <a:ext cx="10058400" cy="300858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 smtClean="0">
                <a:solidFill>
                  <a:schemeClr val="accent1"/>
                </a:solidFill>
              </a:rPr>
              <a:t>Option 2: </a:t>
            </a:r>
            <a:r>
              <a:rPr lang="en-US" sz="2800" dirty="0" smtClean="0">
                <a:solidFill>
                  <a:schemeClr val="accent1"/>
                </a:solidFill>
              </a:rPr>
              <a:t> 	</a:t>
            </a:r>
            <a:r>
              <a:rPr lang="en-US" sz="2800" dirty="0" smtClean="0">
                <a:solidFill>
                  <a:schemeClr val="tx1"/>
                </a:solidFill>
              </a:rPr>
              <a:t>Students can Use the Exam Portal in LCMS+ to </a:t>
            </a:r>
            <a:r>
              <a:rPr lang="en-US" sz="2800" dirty="0" smtClean="0"/>
              <a:t>link directly 			to the </a:t>
            </a:r>
            <a:r>
              <a:rPr lang="en-US" sz="2600" dirty="0" smtClean="0"/>
              <a:t>assessment in the PPT or </a:t>
            </a:r>
            <a:r>
              <a:rPr lang="en-US" sz="2600" dirty="0" err="1" smtClean="0"/>
              <a:t>Nearpod</a:t>
            </a:r>
            <a:r>
              <a:rPr lang="en-US" sz="2600" dirty="0" smtClean="0"/>
              <a:t> presentation.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All assessments are accessible through the Exam Portal.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Provide students a direct link to LCMS+ from PPT or </a:t>
            </a:r>
            <a:r>
              <a:rPr lang="en-US" sz="2800" dirty="0" err="1" smtClean="0"/>
              <a:t>Nearpod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Students choose the ‘Exams’ link on the Curriculum Portal login page.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When students login using their </a:t>
            </a:r>
            <a:r>
              <a:rPr lang="en-US" sz="2800" dirty="0" err="1" smtClean="0"/>
              <a:t>Okey</a:t>
            </a:r>
            <a:r>
              <a:rPr lang="en-US" sz="2800" dirty="0" smtClean="0"/>
              <a:t> credentials, it takes them directly     to the Exam portal to their list of available assessments.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10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6556" y="2238493"/>
            <a:ext cx="2891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u="sng" dirty="0" smtClean="0">
                <a:solidFill>
                  <a:schemeClr val="accent1"/>
                </a:solidFill>
                <a:hlinkClick r:id="rId2"/>
              </a:rPr>
              <a:t>Quiz Link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2422889" y="3460463"/>
            <a:ext cx="8166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This will take you to the LCMS+ login page where the Exam Portal can be accessed.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6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06927" y="642450"/>
            <a:ext cx="28913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u="sng" dirty="0" smtClean="0">
                <a:solidFill>
                  <a:schemeClr val="accent1"/>
                </a:solidFill>
                <a:hlinkClick r:id="rId2"/>
              </a:rPr>
              <a:t>Quiz Link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78" y="2078686"/>
            <a:ext cx="8238095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5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16" y="2031314"/>
            <a:ext cx="7571428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8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26" y="163512"/>
            <a:ext cx="9771428" cy="46190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0945" y="5175704"/>
            <a:ext cx="1143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Student </a:t>
            </a:r>
            <a:r>
              <a:rPr lang="en-US" sz="3200" dirty="0">
                <a:solidFill>
                  <a:srgbClr val="FF0000"/>
                </a:solidFill>
              </a:rPr>
              <a:t>clicks on the Title and is sent directly to the </a:t>
            </a:r>
            <a:r>
              <a:rPr lang="en-US" sz="3200" dirty="0" smtClean="0">
                <a:solidFill>
                  <a:srgbClr val="FF0000"/>
                </a:solidFill>
              </a:rPr>
              <a:t>assessment.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89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4EE8F5754CE74DA1362FF4A382C9BF" ma:contentTypeVersion="9" ma:contentTypeDescription="Create a new document." ma:contentTypeScope="" ma:versionID="dd7588ea626084fc4c3fdf2e736c199d">
  <xsd:schema xmlns:xsd="http://www.w3.org/2001/XMLSchema" xmlns:xs="http://www.w3.org/2001/XMLSchema" xmlns:p="http://schemas.microsoft.com/office/2006/metadata/properties" xmlns:ns1="http://schemas.microsoft.com/sharepoint/v3" xmlns:ns2="5d7439e3-80a4-4edc-9d3e-0234b667c127" xmlns:ns3="22c81239-4916-42f8-981e-bb17659ba664" targetNamespace="http://schemas.microsoft.com/office/2006/metadata/properties" ma:root="true" ma:fieldsID="83224915fe5492b6ee0dc87ad08cb8bd" ns1:_="" ns2:_="" ns3:_="">
    <xsd:import namespace="http://schemas.microsoft.com/sharepoint/v3"/>
    <xsd:import namespace="5d7439e3-80a4-4edc-9d3e-0234b667c127"/>
    <xsd:import namespace="22c81239-4916-42f8-981e-bb17659ba66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date" minOccurs="0"/>
                <xsd:element ref="ns3:File_x0020_Type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439e3-80a4-4edc-9d3e-0234b667c1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c81239-4916-42f8-981e-bb17659ba6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date" ma:index="16" nillable="true" ma:displayName="date" ma:format="DateOnly" ma:internalName="date">
      <xsd:simpleType>
        <xsd:restriction base="dms:DateTime"/>
      </xsd:simpleType>
    </xsd:element>
    <xsd:element name="File_x0020_Type0" ma:index="17" nillable="true" ma:displayName="File Type" ma:internalName="File_x0020_Type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File_x0020_Type0 xmlns="22c81239-4916-42f8-981e-bb17659ba664" xsi:nil="true"/>
    <date xmlns="22c81239-4916-42f8-981e-bb17659ba664" xsi:nil="true"/>
  </documentManagement>
</p:properties>
</file>

<file path=customXml/itemProps1.xml><?xml version="1.0" encoding="utf-8"?>
<ds:datastoreItem xmlns:ds="http://schemas.openxmlformats.org/officeDocument/2006/customXml" ds:itemID="{1D0665A0-4F63-4214-8B75-FB66656FF94A}"/>
</file>

<file path=customXml/itemProps2.xml><?xml version="1.0" encoding="utf-8"?>
<ds:datastoreItem xmlns:ds="http://schemas.openxmlformats.org/officeDocument/2006/customXml" ds:itemID="{AC2AB408-9278-431F-990A-15CEB12148C0}"/>
</file>

<file path=customXml/itemProps3.xml><?xml version="1.0" encoding="utf-8"?>
<ds:datastoreItem xmlns:ds="http://schemas.openxmlformats.org/officeDocument/2006/customXml" ds:itemID="{BF48F2D3-5F9A-42A3-8E14-26C1BDE77DDF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</TotalTime>
  <Words>351</Words>
  <Application>Microsoft Office PowerPoint</Application>
  <PresentationFormat>Widescreen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Wingdings</vt:lpstr>
      <vt:lpstr>Retrospect</vt:lpstr>
      <vt:lpstr>USING ASSESSMENTS IN LCMS+</vt:lpstr>
      <vt:lpstr>Session Objectives</vt:lpstr>
      <vt:lpstr>Creating a link to 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Accessing Student Assessment Submissions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QUESTIONS??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ASSESSMENTS IN LCMS+</dc:title>
  <dc:creator>Close, Brandy</dc:creator>
  <cp:lastModifiedBy>Close, Brandy</cp:lastModifiedBy>
  <cp:revision>36</cp:revision>
  <cp:lastPrinted>2017-05-15T22:07:09Z</cp:lastPrinted>
  <dcterms:created xsi:type="dcterms:W3CDTF">2017-05-11T19:19:21Z</dcterms:created>
  <dcterms:modified xsi:type="dcterms:W3CDTF">2017-05-16T13:19:09Z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0x010100354EE8F5754CE74DA1362FF4A382C9BF</vt:lpwstr>
  </property>
</Properties>
</file>