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8C24-DD81-4A64-9D1A-8BA366B1891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AE940-1D6B-43BE-AE87-9186E45D74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3F989-84A1-4FDE-860D-76BCF239218C}" type="slidenum">
              <a:rPr lang="en-US"/>
              <a:pPr/>
              <a:t>2</a:t>
            </a:fld>
            <a:endParaRPr 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000DE6-2B3C-4375-BF63-7D56FC2A0281}" type="slidenum">
              <a:rPr lang="en-US"/>
              <a:pPr/>
              <a:t>12</a:t>
            </a:fld>
            <a:endParaRPr lang="en-US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57DE18-6E35-4627-B281-C9BE7D2CE9B7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A93AE9-637A-4228-B43B-D0EAF59C0CD8}" type="slidenum">
              <a:rPr lang="en-US"/>
              <a:pPr/>
              <a:t>14</a:t>
            </a:fld>
            <a:endParaRPr lang="en-US"/>
          </a:p>
        </p:txBody>
      </p:sp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B815D-65D5-4BA5-900B-A7B380B79C30}" type="slidenum">
              <a:rPr lang="en-US"/>
              <a:pPr/>
              <a:t>15</a:t>
            </a:fld>
            <a:endParaRPr lang="en-US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4FF8D5-EFC0-49B6-8EAA-15ED6EE5F084}" type="slidenum">
              <a:rPr lang="en-US"/>
              <a:pPr/>
              <a:t>16</a:t>
            </a:fld>
            <a:endParaRPr lang="en-US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7600B-9C56-4B32-8C58-1E608D6F7F5B}" type="slidenum">
              <a:rPr lang="en-US"/>
              <a:pPr/>
              <a:t>17</a:t>
            </a:fld>
            <a:endParaRPr lang="en-US"/>
          </a:p>
        </p:txBody>
      </p:sp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F75AFF-D9A0-4BCF-9E27-716F68A2B3BA}" type="slidenum">
              <a:rPr lang="en-US"/>
              <a:pPr/>
              <a:t>18</a:t>
            </a:fld>
            <a:endParaRPr lang="en-US"/>
          </a:p>
        </p:txBody>
      </p:sp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05F910-24EA-46B8-B295-481758EAA4B3}" type="slidenum">
              <a:rPr lang="en-US"/>
              <a:pPr/>
              <a:t>19</a:t>
            </a:fld>
            <a:endParaRPr lang="en-US"/>
          </a:p>
        </p:txBody>
      </p:sp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2E3FBE-BE6D-41FE-94E0-4BF02285F4C2}" type="slidenum">
              <a:rPr lang="en-US"/>
              <a:pPr/>
              <a:t>20</a:t>
            </a:fld>
            <a:endParaRPr lang="en-US"/>
          </a:p>
        </p:txBody>
      </p:sp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DA352-AC54-48BA-B23B-2CB0BF592156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1FB2E-EA0C-4A76-B8F9-C04B4D054A3A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BB7DC-1DE8-4455-861D-B8BE5192B28F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C_Slide_Samples\Write.c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0683B-1FA0-4703-9C48-CAD1D3A29D7F}" type="slidenum">
              <a:rPr lang="en-US"/>
              <a:pPr/>
              <a:t>6</a:t>
            </a:fld>
            <a:endParaRPr 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8D23-8104-4BB1-A06B-8F60F55FD703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C_Slide_Samples\Open.c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30B89-A5EC-4BA0-A7BB-7443C496644A}" type="slidenum">
              <a:rPr lang="en-US"/>
              <a:pPr/>
              <a:t>9</a:t>
            </a:fld>
            <a:endParaRPr lang="en-US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C_Slide_Samples\Read.c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54BA4-AFE8-4D9B-AF5C-26E9FFF47C3F}" type="slidenum">
              <a:rPr lang="en-US"/>
              <a:pPr/>
              <a:t>10</a:t>
            </a:fld>
            <a:endParaRPr lang="en-US"/>
          </a:p>
        </p:txBody>
      </p:sp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E99AA4-3224-4B9C-95D5-90FB9073CD56}" type="slidenum">
              <a:rPr lang="en-US"/>
              <a:pPr/>
              <a:t>11</a:t>
            </a:fld>
            <a:endParaRPr 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2637B707-B182-4E7A-B88A-AE4578AC7D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D707-5FA9-42A7-8675-0B05D86ED5B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D606-8633-49CE-9F8B-9935B31579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Lect-2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26CD54-1060-4DC9-9C57-DA68D754DC92}" type="slidenum">
              <a:rPr lang="en-US"/>
              <a:pPr/>
              <a:t>10</a:t>
            </a:fld>
            <a:endParaRPr lang="en-US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3128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Interprocess Communication (pipes)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8" charset="0"/>
              </a:rPr>
              <a:t>Pipe is the most traditional Unix inter-process communication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pipe function creates a communication buffer that the caller can access through the file descriptors.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data written to one file descriptor and read from the other on a first-in-first-out basis.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40043D-C727-4E73-B07A-B7A4EFF131B0}" type="slidenum">
              <a:rPr lang="en-US"/>
              <a:pPr/>
              <a:t>11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cs typeface="Arial Unicode MS" pitchFamily="32" charset="0"/>
              </a:rPr>
              <a:t>Pipes are typically used to communicate between </a:t>
            </a:r>
            <a:r>
              <a:rPr lang="en-US" sz="2800">
                <a:solidFill>
                  <a:srgbClr val="A50021"/>
                </a:solidFill>
                <a:cs typeface="Arial Unicode MS" pitchFamily="32" charset="0"/>
              </a:rPr>
              <a:t>two different processes</a:t>
            </a:r>
            <a:r>
              <a:rPr lang="en-US" sz="2800">
                <a:cs typeface="Arial Unicode MS" pitchFamily="32" charset="0"/>
              </a:rPr>
              <a:t>: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cs typeface="Arial Unicode MS" pitchFamily="32" charset="0"/>
              </a:rPr>
              <a:t>Process A (parent) </a:t>
            </a:r>
            <a:r>
              <a:rPr lang="en-US" sz="2400">
                <a:solidFill>
                  <a:srgbClr val="A50021"/>
                </a:solidFill>
                <a:cs typeface="Arial Unicode MS" pitchFamily="32" charset="0"/>
              </a:rPr>
              <a:t>creates a pipe  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cs typeface="Arial Unicode MS" pitchFamily="32" charset="0"/>
              </a:rPr>
              <a:t>Process A </a:t>
            </a:r>
            <a:r>
              <a:rPr lang="en-US" sz="2400">
                <a:solidFill>
                  <a:srgbClr val="A50021"/>
                </a:solidFill>
                <a:cs typeface="Arial Unicode MS" pitchFamily="32" charset="0"/>
              </a:rPr>
              <a:t>forks twice</a:t>
            </a:r>
            <a:r>
              <a:rPr lang="en-US" sz="2400">
                <a:cs typeface="Arial Unicode MS" pitchFamily="32" charset="0"/>
              </a:rPr>
              <a:t>, creating B and C.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cs typeface="Arial Unicode MS" pitchFamily="32" charset="0"/>
              </a:rPr>
              <a:t>Each </a:t>
            </a:r>
            <a:r>
              <a:rPr lang="en-US" sz="2400">
                <a:solidFill>
                  <a:srgbClr val="A50021"/>
                </a:solidFill>
                <a:cs typeface="Arial Unicode MS" pitchFamily="32" charset="0"/>
              </a:rPr>
              <a:t>process closes the ends of the pipe it does not need.</a:t>
            </a:r>
            <a:r>
              <a:rPr lang="en-US" sz="2400">
                <a:cs typeface="Arial Unicode MS" pitchFamily="32" charset="0"/>
              </a:rPr>
              <a:t> 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b="1">
                <a:cs typeface="Arial Unicode MS" pitchFamily="32" charset="0"/>
              </a:rPr>
              <a:t>Process B </a:t>
            </a:r>
            <a:r>
              <a:rPr lang="en-US" sz="2200">
                <a:cs typeface="Arial Unicode MS" pitchFamily="32" charset="0"/>
              </a:rPr>
              <a:t>closes </a:t>
            </a:r>
            <a:r>
              <a:rPr lang="en-US" sz="2200">
                <a:solidFill>
                  <a:srgbClr val="A50021"/>
                </a:solidFill>
                <a:cs typeface="Arial Unicode MS" pitchFamily="32" charset="0"/>
              </a:rPr>
              <a:t>downstream </a:t>
            </a:r>
            <a:r>
              <a:rPr lang="en-US" sz="2200">
                <a:cs typeface="Arial Unicode MS" pitchFamily="32" charset="0"/>
              </a:rPr>
              <a:t>end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b="1">
                <a:cs typeface="Arial Unicode MS" pitchFamily="32" charset="0"/>
              </a:rPr>
              <a:t>Process C </a:t>
            </a:r>
            <a:r>
              <a:rPr lang="en-US" sz="2200">
                <a:cs typeface="Arial Unicode MS" pitchFamily="32" charset="0"/>
              </a:rPr>
              <a:t>closes </a:t>
            </a:r>
            <a:r>
              <a:rPr lang="en-US" sz="2200">
                <a:solidFill>
                  <a:srgbClr val="A50021"/>
                </a:solidFill>
                <a:cs typeface="Arial Unicode MS" pitchFamily="32" charset="0"/>
              </a:rPr>
              <a:t>upstream </a:t>
            </a:r>
            <a:r>
              <a:rPr lang="en-US" sz="2200">
                <a:cs typeface="Arial Unicode MS" pitchFamily="32" charset="0"/>
              </a:rPr>
              <a:t>end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b="1">
                <a:cs typeface="Arial Unicode MS" pitchFamily="32" charset="0"/>
              </a:rPr>
              <a:t>Process A </a:t>
            </a:r>
            <a:r>
              <a:rPr lang="en-US" sz="2200">
                <a:cs typeface="Arial Unicode MS" pitchFamily="32" charset="0"/>
              </a:rPr>
              <a:t>closes </a:t>
            </a:r>
            <a:r>
              <a:rPr lang="en-US" sz="2200">
                <a:solidFill>
                  <a:srgbClr val="A50021"/>
                </a:solidFill>
                <a:cs typeface="Arial Unicode MS" pitchFamily="32" charset="0"/>
              </a:rPr>
              <a:t>both ends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cs typeface="Arial Unicode MS" pitchFamily="32" charset="0"/>
              </a:rPr>
              <a:t>Processes B and C execute other programs, </a:t>
            </a:r>
            <a:r>
              <a:rPr lang="en-US" sz="2400">
                <a:solidFill>
                  <a:srgbClr val="A50021"/>
                </a:solidFill>
                <a:cs typeface="Arial Unicode MS" pitchFamily="32" charset="0"/>
              </a:rPr>
              <a:t>using exec</a:t>
            </a:r>
            <a:r>
              <a:rPr lang="en-US" sz="2400">
                <a:cs typeface="Arial Unicode MS" pitchFamily="32" charset="0"/>
              </a:rPr>
              <a:t>, where file descriptors are retained.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465EA4-1141-483F-96B0-BD878BDF73C2}" type="slidenum">
              <a:rPr lang="en-US"/>
              <a:pPr/>
              <a:t>12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Synchronization Using Pipes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Have </a:t>
            </a:r>
            <a:r>
              <a:rPr lang="en-US" sz="2800">
                <a:solidFill>
                  <a:srgbClr val="A50021"/>
                </a:solidFill>
              </a:rPr>
              <a:t>finite capacity</a:t>
            </a:r>
            <a:r>
              <a:rPr lang="en-US" sz="2800"/>
              <a:t> (few hundred bytes)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This imposes </a:t>
            </a:r>
            <a:r>
              <a:rPr lang="en-US" sz="2800">
                <a:solidFill>
                  <a:srgbClr val="A50021"/>
                </a:solidFill>
              </a:rPr>
              <a:t>loose synchronization</a:t>
            </a:r>
            <a:r>
              <a:rPr lang="en-US" sz="2800"/>
              <a:t> between up and down stream processes:</a:t>
            </a:r>
          </a:p>
          <a:p>
            <a:pPr marL="741363" lvl="1" indent="-284163">
              <a:spcBef>
                <a:spcPts val="600"/>
              </a:spcBef>
              <a:buClr>
                <a:srgbClr val="A50021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A50021"/>
                </a:solidFill>
              </a:rPr>
              <a:t>Upstream</a:t>
            </a:r>
            <a:r>
              <a:rPr lang="en-US" sz="2400"/>
              <a:t> process </a:t>
            </a:r>
            <a:r>
              <a:rPr lang="en-US" sz="2400">
                <a:solidFill>
                  <a:srgbClr val="A50021"/>
                </a:solidFill>
              </a:rPr>
              <a:t>blocks if pipe is full</a:t>
            </a:r>
            <a:r>
              <a:rPr lang="en-US" sz="2400"/>
              <a:t> </a:t>
            </a:r>
          </a:p>
          <a:p>
            <a:pPr lvl="2"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/>
              <a:t>Until downstream consumes some</a:t>
            </a:r>
          </a:p>
          <a:p>
            <a:pPr marL="741363" lvl="1" indent="-284163">
              <a:spcBef>
                <a:spcPts val="600"/>
              </a:spcBef>
              <a:buClr>
                <a:srgbClr val="A50021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A50021"/>
                </a:solidFill>
              </a:rPr>
              <a:t>Downstream </a:t>
            </a:r>
            <a:r>
              <a:rPr lang="en-US" sz="2400"/>
              <a:t>process </a:t>
            </a:r>
            <a:r>
              <a:rPr lang="en-US" sz="2400">
                <a:solidFill>
                  <a:srgbClr val="A50021"/>
                </a:solidFill>
              </a:rPr>
              <a:t>blocks if pipe is empty</a:t>
            </a:r>
          </a:p>
          <a:p>
            <a:pPr lvl="2"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/>
              <a:t>Until upstream writes some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If </a:t>
            </a:r>
            <a:r>
              <a:rPr lang="en-US" sz="2800">
                <a:solidFill>
                  <a:srgbClr val="A50021"/>
                </a:solidFill>
              </a:rPr>
              <a:t>upstream closes descriptor</a:t>
            </a:r>
            <a:r>
              <a:rPr lang="en-US" sz="2800"/>
              <a:t>, a downstream read operation will </a:t>
            </a:r>
            <a:r>
              <a:rPr lang="en-US" sz="2800">
                <a:solidFill>
                  <a:srgbClr val="A50021"/>
                </a:solidFill>
              </a:rPr>
              <a:t>return EOF (0)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95BDA2-274C-464B-9974-CA7BD2B275FA}" type="slidenum">
              <a:rPr lang="en-US"/>
              <a:pPr/>
              <a:t>13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Using Pipes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0938" y="1600200"/>
            <a:ext cx="4300537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3A794B-EF9C-4659-8CC3-DEA415766349}" type="slidenum">
              <a:rPr lang="en-US"/>
              <a:pPr/>
              <a:t>14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buClr>
                <a:srgbClr val="A50021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A50021"/>
                </a:solidFill>
              </a:rPr>
              <a:t>Closing upstream end of pipe is essential</a:t>
            </a:r>
            <a:r>
              <a:rPr lang="en-US"/>
              <a:t> for 1</a:t>
            </a:r>
            <a:r>
              <a:rPr lang="en-US" baseline="30000"/>
              <a:t>st</a:t>
            </a:r>
            <a:r>
              <a:rPr lang="en-US"/>
              <a:t> process otherwise it will never see </a:t>
            </a:r>
            <a:r>
              <a:rPr lang="en-US">
                <a:solidFill>
                  <a:srgbClr val="A50021"/>
                </a:solidFill>
              </a:rPr>
              <a:t>EOF</a:t>
            </a:r>
          </a:p>
          <a:p>
            <a:pPr marL="341313" indent="-341313">
              <a:buClr>
                <a:srgbClr val="A50021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>
              <a:solidFill>
                <a:srgbClr val="A50021"/>
              </a:solidFill>
            </a:endParaRP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pair of </a:t>
            </a:r>
            <a:r>
              <a:rPr lang="en-US">
                <a:solidFill>
                  <a:srgbClr val="A50021"/>
                </a:solidFill>
              </a:rPr>
              <a:t>wait() </a:t>
            </a:r>
            <a:r>
              <a:rPr lang="en-US"/>
              <a:t>are there to ensure that parent will not return before </a:t>
            </a:r>
            <a:r>
              <a:rPr lang="en-US">
                <a:solidFill>
                  <a:srgbClr val="A50021"/>
                </a:solidFill>
              </a:rPr>
              <a:t>both children have finished</a:t>
            </a:r>
          </a:p>
          <a:p>
            <a:pPr marL="341313" indent="-341313">
              <a:buClr>
                <a:srgbClr val="A50021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F536902-6D90-4A32-9A11-F8567BBA4941}" type="slidenum">
              <a:rPr lang="en-US"/>
              <a:pPr/>
              <a:t>15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How to Create Pipes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#include &lt;string.h&gt;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#include &lt;unistd.h&gt;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#include &lt;sys/types.h&gt;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int fd[2];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if (pipe(fd) == -1)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	perror("Failed to create the pipe");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E73AD0-ADA9-4D7F-BEA4-7122C1F96248}" type="slidenum">
              <a:rPr lang="en-US"/>
              <a:pPr/>
              <a:t>16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Redirection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40675" cy="4525963"/>
          </a:xfrm>
          <a:ln/>
        </p:spPr>
        <p:txBody>
          <a:bodyPr/>
          <a:lstStyle/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&lt;unistd.h&gt; </a:t>
            </a:r>
          </a:p>
          <a:p>
            <a:pPr indent="-34131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dup2(int OldFileDes, int NewFileDes);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41313">
              <a:spcBef>
                <a:spcPts val="7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takes an existing file descriptor (OldFileDes) and duplicates it into (NewFileDes)</a:t>
            </a:r>
          </a:p>
          <a:p>
            <a:pPr indent="-341313">
              <a:spcBef>
                <a:spcPts val="7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Example:</a:t>
            </a:r>
          </a:p>
          <a:p>
            <a:pPr indent="-341313">
              <a:spcBef>
                <a:spcPts val="700"/>
              </a:spcBef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/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fd = open("my.file“,O_RDRW</a:t>
            </a:r>
            <a:r>
              <a:rPr lang="en-US" sz="2400">
                <a:solidFill>
                  <a:srgbClr val="A50021"/>
                </a:solidFill>
              </a:rPr>
              <a:t> </a:t>
            </a: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indent="-284163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dup2(fd,1)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l="62549" t="14508" r="23830" b="58508"/>
          <a:stretch>
            <a:fillRect/>
          </a:stretch>
        </p:blipFill>
        <p:spPr bwMode="auto">
          <a:xfrm>
            <a:off x="6218238" y="3527425"/>
            <a:ext cx="2217737" cy="2598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0DB571-F409-4D46-9640-595C8C4BFC41}" type="slidenum">
              <a:rPr lang="en-US"/>
              <a:pPr/>
              <a:t>17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solidFill>
                  <a:srgbClr val="A50021"/>
                </a:solidFill>
                <a:latin typeface="Courier New" pitchFamily="49" charset="0"/>
              </a:rPr>
              <a:t>who | sort</a:t>
            </a:r>
          </a:p>
          <a:p>
            <a:pPr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>
              <a:solidFill>
                <a:srgbClr val="A50021"/>
              </a:solidFill>
              <a:latin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The shell gets the output of who connected to the upstream end of the pipe, and the input to sort connected to the downstream end.</a:t>
            </a:r>
          </a:p>
          <a:p>
            <a:pPr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Shell uses dup2 to do the plumbing: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/>
              <a:t>dup2(old, new): 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/>
              <a:t>takes an exicting file descriptor (old) and duplicates it into (new).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solidFill>
                  <a:srgbClr val="A50021"/>
                </a:solidFill>
                <a:latin typeface="Courier New" pitchFamily="49" charset="0"/>
              </a:rPr>
              <a:t>	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solidFill>
                  <a:srgbClr val="A50021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A50021"/>
                </a:solidFill>
                <a:latin typeface="Courier New" pitchFamily="49" charset="0"/>
              </a:rPr>
              <a:t>int p[2];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A50021"/>
                </a:solidFill>
                <a:latin typeface="Courier New" pitchFamily="49" charset="0"/>
              </a:rPr>
              <a:t>	pipe(p);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A50021"/>
                </a:solidFill>
                <a:latin typeface="Courier New" pitchFamily="49" charset="0"/>
              </a:rPr>
              <a:t>	dup2(p[1], 1);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>
                <a:solidFill>
                  <a:srgbClr val="A50021"/>
                </a:solidFill>
                <a:latin typeface="Courier New" pitchFamily="49" charset="0"/>
              </a:rPr>
              <a:t>  /*standard output connected upstream end of pipe*/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1B1101-8795-4EBF-8AF1-1A91AD49ADD1}" type="slidenum">
              <a:rPr lang="en-US"/>
              <a:pPr/>
              <a:t>18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	int fds[2];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	pipe(fds);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/*child 1 duplicates downstream into stdin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if (fork() == 0) {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dup2(fds[0], 0);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close(fds[1]);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execlp(“sort”, “sort”, 0); }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/*child 2 duplicates upstream into stdout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else if fork() == 0) {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dup2(fds[1], 1);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close(fds[0]);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execlp(“who”, ”who”, 0); }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else{  /*parent closes both ends and wait for children*/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close(fds[0]);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close(fds[1]);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wait(0);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	wait(0); }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F3B628-B85E-43CC-87DE-B8DBFD65F291}" type="slidenum">
              <a:rPr lang="en-US"/>
              <a:pPr/>
              <a:t>19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 l="42305" t="32832" r="23363" b="41249"/>
          <a:stretch>
            <a:fillRect/>
          </a:stretch>
        </p:blipFill>
        <p:spPr bwMode="auto">
          <a:xfrm>
            <a:off x="720725" y="1600200"/>
            <a:ext cx="7640638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10F-507B-452D-B8D0-5D041BE573BB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8650" y="1638300"/>
            <a:ext cx="7772400" cy="453390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Input and output uses the read and the write system calls, which are accessed from C program through functions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For both, the first argument is a file descriptor.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second argument is a character array where the data is to go or come from. 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third argument is the number of bytes to be transferred.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Low Level Function Calls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9A633AF-A263-4A74-88AE-BCA73E8096A9}" type="slidenum">
              <a:rPr lang="en-US"/>
              <a:pPr/>
              <a:t>20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Pipes Characteristics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A50021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A50021"/>
                </a:solidFill>
              </a:rPr>
              <a:t>Unidirectional</a:t>
            </a:r>
          </a:p>
          <a:p>
            <a:pPr marL="341313" indent="-341313">
              <a:spcBef>
                <a:spcPts val="4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cs typeface="Arial Unicode MS" pitchFamily="32" charset="0"/>
              </a:rPr>
              <a:t>Pipes can only be used between </a:t>
            </a:r>
            <a:r>
              <a:rPr lang="en-US" sz="2800">
                <a:solidFill>
                  <a:srgbClr val="A50021"/>
                </a:solidFill>
                <a:cs typeface="Arial Unicode MS" pitchFamily="32" charset="0"/>
              </a:rPr>
              <a:t>processes that have a common ancestor</a:t>
            </a:r>
            <a:r>
              <a:rPr lang="en-US" sz="1800">
                <a:cs typeface="Arial Unicode MS" pitchFamily="32" charset="0"/>
              </a:rPr>
              <a:t> (named pipes)</a:t>
            </a:r>
          </a:p>
          <a:p>
            <a:pPr marL="341313" indent="-341313">
              <a:spcBef>
                <a:spcPts val="700"/>
              </a:spcBef>
              <a:buClr>
                <a:srgbClr val="A50021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A50021"/>
                </a:solidFill>
              </a:rPr>
              <a:t>No </a:t>
            </a:r>
            <a:r>
              <a:rPr lang="en-US" sz="2800"/>
              <a:t>mechanism to </a:t>
            </a:r>
            <a:r>
              <a:rPr lang="en-US" sz="2800">
                <a:solidFill>
                  <a:srgbClr val="A50021"/>
                </a:solidFill>
              </a:rPr>
              <a:t>authenticate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Do </a:t>
            </a:r>
            <a:r>
              <a:rPr lang="en-US" sz="2800">
                <a:solidFill>
                  <a:srgbClr val="A50021"/>
                </a:solidFill>
              </a:rPr>
              <a:t>not </a:t>
            </a:r>
            <a:r>
              <a:rPr lang="en-US" sz="2800"/>
              <a:t>work </a:t>
            </a:r>
            <a:r>
              <a:rPr lang="en-US" sz="2800">
                <a:solidFill>
                  <a:srgbClr val="A50021"/>
                </a:solidFill>
              </a:rPr>
              <a:t>across the network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They are the easiest of IPC mechanisms. </a:t>
            </a:r>
            <a:r>
              <a:rPr lang="en-US" sz="2800">
                <a:solidFill>
                  <a:srgbClr val="CC0000"/>
                </a:solidFill>
              </a:rPr>
              <a:t>Simple, easy to understand and easy to implement as well</a:t>
            </a:r>
            <a:r>
              <a:rPr lang="en-US" sz="28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7BD-6054-4885-9327-CE94D4BE5D6E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90700"/>
            <a:ext cx="8515350" cy="30861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	int n_read = read(int fd, char* buf, int n);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	int n_written = write(int fd, char* buf, int n);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Low Level Function Calls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3725-C77E-421C-82CF-C250D1F32F74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8650" y="1714500"/>
            <a:ext cx="7772400" cy="33147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Any number of bytes can be read or written in one call.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The most common value is 1, which means one character at a time (unbuffered), and a number like 1024 or 4096 that corresponds to a physical block size on a peripheral device.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Low Level Function Calls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0F48-4044-4612-BFA2-31A0406266F4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400"/>
              <a:t>Example: Create a File and Write Data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72000"/>
          </a:xfrm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#include&lt;stdio.h&gt;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…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int main(){ char buf[] = "Sentence to be written in file";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   int handle = 0, len = strlen(buf);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   handle = creat(“A.Txt", O_WRONLY | _S_IREAD | _S_IWRITE);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if( -1 == handle)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{	printf("Error Creating File\n"); exit(-1);	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if(len == write(handle, buf, len)) /* write Date to the file */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{	printf("Wrote %d Byte\n", len);	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else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{	printf("Unsuccessful in writing\n");	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close(handle); /* close the file */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   return 0;}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8C00-E7C9-4257-9B21-0A046703D925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</a:t>
            </a:r>
            <a:r>
              <a:rPr lang="en-US" b="1" i="1"/>
              <a:t>open</a:t>
            </a:r>
            <a:r>
              <a:rPr lang="en-US" b="1"/>
              <a:t>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If we want to write data to an file, we need to open the file in write mode, if the file exists or create a new file. This can be done with 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function.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Once we have finished writing to the file, the file is closed using 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function.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syntax for the open function is: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	int open(char* name, int flags, int perms);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first argument is the name of the file.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D604-99A0-45F3-B8B4-24762898BE74}" type="slidenum">
              <a:rPr lang="en-US"/>
              <a:pPr/>
              <a:t>7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</a:t>
            </a:r>
            <a:r>
              <a:rPr lang="en-US" b="1" i="1"/>
              <a:t>open</a:t>
            </a:r>
            <a:r>
              <a:rPr lang="en-US" b="1"/>
              <a:t> Function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second argument is an int that specifies how the file is to be opened, the values are:</a:t>
            </a:r>
          </a:p>
          <a:p>
            <a:pPr lvl="2">
              <a:lnSpc>
                <a:spcPct val="11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O_RDONLY 	open for reading only</a:t>
            </a:r>
          </a:p>
          <a:p>
            <a:pPr lvl="2">
              <a:lnSpc>
                <a:spcPct val="11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O_WRONLY 	open for writing only.</a:t>
            </a:r>
          </a:p>
          <a:p>
            <a:pPr lvl="2">
              <a:lnSpc>
                <a:spcPct val="11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O_RDWR 		open for both reading and writing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These constants are defined in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fcntl.h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third parameter specifies the permission of the file.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3096-170F-42F1-9FD9-44E08D2404BF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Read/Write File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For reading and writing , use the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>
              <a:lnSpc>
                <a:spcPct val="90000"/>
              </a:lnSpc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takes 3 arguments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From where to read or write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 buffer variable for data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How many bytes to write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Each call returns a count of number of bytes transferred.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On reading , the number of bytes may be less than the number requested. A return value of 0 bytes implies end of file, and –1 indicates an error of some sort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On writing, the return value is the number of bytes written; an error has occurred if this isn’t equal to the number requested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D498-409D-4B01-8F90-7241BC68D47C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(</a:t>
            </a:r>
            <a:r>
              <a:rPr lang="en-US" b="1" i="1"/>
              <a:t>read</a:t>
            </a:r>
            <a:r>
              <a:rPr lang="en-US" b="1"/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095750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main()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[10];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0,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1, res = 0;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open("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A.Txt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O_RDONLY, 0        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if( -1 == handle)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("Error Creating File\n");     exit(-1);     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while(res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)!= 0)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  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[res] = '\0'; 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("%s",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	}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close(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/* close the file */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return 0;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795</Words>
  <Application>Microsoft Office PowerPoint</Application>
  <PresentationFormat>On-screen Show (4:3)</PresentationFormat>
  <Paragraphs>165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Operating System Lab</vt:lpstr>
      <vt:lpstr>Low Level Function Calls</vt:lpstr>
      <vt:lpstr>Low Level Function Calls</vt:lpstr>
      <vt:lpstr>Low Level Function Calls</vt:lpstr>
      <vt:lpstr>Example: Create a File and Write Data</vt:lpstr>
      <vt:lpstr>The open Function</vt:lpstr>
      <vt:lpstr>The open Function</vt:lpstr>
      <vt:lpstr>Read/Write File</vt:lpstr>
      <vt:lpstr>Example (read)</vt:lpstr>
      <vt:lpstr>Interprocess Communication (pipes)</vt:lpstr>
      <vt:lpstr>Slide 11</vt:lpstr>
      <vt:lpstr>Synchronization Using Pipes</vt:lpstr>
      <vt:lpstr>Using Pipes</vt:lpstr>
      <vt:lpstr>Slide 14</vt:lpstr>
      <vt:lpstr>How to Create Pipes</vt:lpstr>
      <vt:lpstr>Redirection</vt:lpstr>
      <vt:lpstr>Example</vt:lpstr>
      <vt:lpstr>Example</vt:lpstr>
      <vt:lpstr>Example</vt:lpstr>
      <vt:lpstr>Pipes Characteristics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Lab</dc:title>
  <dc:creator>afnan</dc:creator>
  <cp:lastModifiedBy>afnan</cp:lastModifiedBy>
  <cp:revision>1</cp:revision>
  <dcterms:created xsi:type="dcterms:W3CDTF">2015-08-27T22:47:48Z</dcterms:created>
  <dcterms:modified xsi:type="dcterms:W3CDTF">2015-08-27T22:58:14Z</dcterms:modified>
</cp:coreProperties>
</file>