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sldIdLst>
    <p:sldId id="256" r:id="rId2"/>
    <p:sldId id="271" r:id="rId3"/>
    <p:sldId id="272" r:id="rId4"/>
    <p:sldId id="273" r:id="rId5"/>
    <p:sldId id="274" r:id="rId6"/>
    <p:sldId id="276" r:id="rId7"/>
    <p:sldId id="278" r:id="rId8"/>
    <p:sldId id="299" r:id="rId9"/>
    <p:sldId id="298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</p:sldIdLst>
  <p:sldSz cx="9144000" cy="6858000" type="screen4x3"/>
  <p:notesSz cx="7010400" cy="92964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3177" tIns="46589" rIns="93177" bIns="46589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1" y="0"/>
            <a:ext cx="3036218" cy="46320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710" tIns="47689" rIns="91710" bIns="47689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31774" algn="l"/>
                <a:tab pos="1863547" algn="l"/>
                <a:tab pos="2795321" algn="l"/>
                <a:tab pos="3727094" algn="l"/>
                <a:tab pos="4658868" algn="l"/>
                <a:tab pos="5590642" algn="l"/>
                <a:tab pos="6522415" algn="l"/>
                <a:tab pos="7454189" algn="l"/>
                <a:tab pos="8385962" algn="l"/>
                <a:tab pos="9317736" algn="l"/>
                <a:tab pos="1024951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970939" y="0"/>
            <a:ext cx="3036217" cy="46320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710" tIns="47689" rIns="91710" bIns="47689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31774" algn="l"/>
                <a:tab pos="1863547" algn="l"/>
                <a:tab pos="2795321" algn="l"/>
                <a:tab pos="3727094" algn="l"/>
                <a:tab pos="4658868" algn="l"/>
                <a:tab pos="5590642" algn="l"/>
                <a:tab pos="6522415" algn="l"/>
                <a:tab pos="7454189" algn="l"/>
                <a:tab pos="8385962" algn="l"/>
                <a:tab pos="9317736" algn="l"/>
                <a:tab pos="1024951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6613" cy="3484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01041" y="4415790"/>
            <a:ext cx="5606698" cy="41817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710" tIns="47689" rIns="91710" bIns="47689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" y="8829967"/>
            <a:ext cx="3036218" cy="46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710" tIns="47689" rIns="91710" bIns="47689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31774" algn="l"/>
                <a:tab pos="1863547" algn="l"/>
                <a:tab pos="2795321" algn="l"/>
                <a:tab pos="3727094" algn="l"/>
                <a:tab pos="4658868" algn="l"/>
                <a:tab pos="5590642" algn="l"/>
                <a:tab pos="6522415" algn="l"/>
                <a:tab pos="7454189" algn="l"/>
                <a:tab pos="8385962" algn="l"/>
                <a:tab pos="9317736" algn="l"/>
                <a:tab pos="1024951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970939" y="8829967"/>
            <a:ext cx="3036217" cy="46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710" tIns="47689" rIns="91710" bIns="47689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31774" algn="l"/>
                <a:tab pos="1863547" algn="l"/>
                <a:tab pos="2795321" algn="l"/>
                <a:tab pos="3727094" algn="l"/>
                <a:tab pos="4658868" algn="l"/>
                <a:tab pos="5590642" algn="l"/>
                <a:tab pos="6522415" algn="l"/>
                <a:tab pos="7454189" algn="l"/>
                <a:tab pos="8385962" algn="l"/>
                <a:tab pos="9317736" algn="l"/>
                <a:tab pos="1024951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fld id="{DBF893C3-4440-4C86-BE78-B2287D61D2F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ED88B9-73D9-4369-9A05-A2C27BC064C7}" type="slidenum">
              <a:rPr lang="en-US"/>
              <a:pPr/>
              <a:t>1</a:t>
            </a:fld>
            <a:endParaRPr lang="en-US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2DCF5D3-3B78-4402-A99A-F70A2D8AED42}" type="slidenum">
              <a:rPr lang="en-US"/>
              <a:pPr/>
              <a:t>10</a:t>
            </a:fld>
            <a:endParaRPr lang="en-US"/>
          </a:p>
        </p:txBody>
      </p:sp>
      <p:sp>
        <p:nvSpPr>
          <p:cNvPr id="716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3D5C7B-60A2-489E-9BED-4CBB37F8039F}" type="slidenum">
              <a:rPr lang="en-US"/>
              <a:pPr/>
              <a:t>11</a:t>
            </a:fld>
            <a:endParaRPr lang="en-US"/>
          </a:p>
        </p:txBody>
      </p:sp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C11518-7AEB-403A-8ED1-6FE533586D98}" type="slidenum">
              <a:rPr lang="en-US"/>
              <a:pPr/>
              <a:t>12</a:t>
            </a:fld>
            <a:endParaRPr lang="en-US"/>
          </a:p>
        </p:txBody>
      </p:sp>
      <p:sp>
        <p:nvSpPr>
          <p:cNvPr id="737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FDE960-C5A6-45C9-B9DD-8E3203C7AF31}" type="slidenum">
              <a:rPr lang="en-US"/>
              <a:pPr/>
              <a:t>13</a:t>
            </a:fld>
            <a:endParaRPr lang="en-US"/>
          </a:p>
        </p:txBody>
      </p:sp>
      <p:sp>
        <p:nvSpPr>
          <p:cNvPr id="747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6031CB-5BD8-447E-9961-9E3D18BDBB01}" type="slidenum">
              <a:rPr lang="en-US"/>
              <a:pPr/>
              <a:t>14</a:t>
            </a:fld>
            <a:endParaRPr lang="en-US"/>
          </a:p>
        </p:txBody>
      </p:sp>
      <p:sp>
        <p:nvSpPr>
          <p:cNvPr id="757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73E4F88-C8D0-4AD8-AC4C-D162EADBA602}" type="slidenum">
              <a:rPr lang="en-US"/>
              <a:pPr/>
              <a:t>15</a:t>
            </a:fld>
            <a:endParaRPr lang="en-US"/>
          </a:p>
        </p:txBody>
      </p:sp>
      <p:sp>
        <p:nvSpPr>
          <p:cNvPr id="768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859D0A8-4DCF-44F2-B087-C1BE73977268}" type="slidenum">
              <a:rPr lang="en-US"/>
              <a:pPr/>
              <a:t>16</a:t>
            </a:fld>
            <a:endParaRPr lang="en-US"/>
          </a:p>
        </p:txBody>
      </p:sp>
      <p:sp>
        <p:nvSpPr>
          <p:cNvPr id="778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44F721-734F-4747-A511-15447F80FEAA}" type="slidenum">
              <a:rPr lang="en-US"/>
              <a:pPr/>
              <a:t>17</a:t>
            </a:fld>
            <a:endParaRPr lang="en-US"/>
          </a:p>
        </p:txBody>
      </p:sp>
      <p:sp>
        <p:nvSpPr>
          <p:cNvPr id="788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80742A-3F27-45B6-89D7-F399C2D4654B}" type="slidenum">
              <a:rPr lang="en-US"/>
              <a:pPr/>
              <a:t>18</a:t>
            </a:fld>
            <a:endParaRPr lang="en-US"/>
          </a:p>
        </p:txBody>
      </p:sp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E7229F6-65A2-498B-B9C0-14FFB78A56E0}" type="slidenum">
              <a:rPr lang="en-US"/>
              <a:pPr/>
              <a:t>19</a:t>
            </a:fld>
            <a:endParaRPr lang="en-US"/>
          </a:p>
        </p:txBody>
      </p:sp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29271F-BE98-4DBC-8F9B-9199FCF2D4F4}" type="slidenum">
              <a:rPr lang="en-US"/>
              <a:pPr/>
              <a:t>2</a:t>
            </a:fld>
            <a:endParaRPr lang="en-US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ED1A13-0773-4BD4-93A0-9CD147EBA5F9}" type="slidenum">
              <a:rPr lang="en-US"/>
              <a:pPr/>
              <a:t>20</a:t>
            </a:fld>
            <a:endParaRPr lang="en-US"/>
          </a:p>
        </p:txBody>
      </p:sp>
      <p:sp>
        <p:nvSpPr>
          <p:cNvPr id="819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37AA2F-73A3-4B2B-8877-862FABAE0326}" type="slidenum">
              <a:rPr lang="en-US"/>
              <a:pPr/>
              <a:t>21</a:t>
            </a:fld>
            <a:endParaRPr lang="en-US"/>
          </a:p>
        </p:txBody>
      </p:sp>
      <p:sp>
        <p:nvSpPr>
          <p:cNvPr id="829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0ACD753-3548-4501-B926-66A424958AE9}" type="slidenum">
              <a:rPr lang="en-US"/>
              <a:pPr/>
              <a:t>22</a:t>
            </a:fld>
            <a:endParaRPr lang="en-US"/>
          </a:p>
        </p:txBody>
      </p:sp>
      <p:sp>
        <p:nvSpPr>
          <p:cNvPr id="839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E690436-C52A-44F6-9F8D-A851646704E3}" type="slidenum">
              <a:rPr lang="en-US"/>
              <a:pPr/>
              <a:t>3</a:t>
            </a:fld>
            <a:endParaRPr lang="en-US"/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87FB126-F971-4AD9-88FB-CBAC7372D7CC}" type="slidenum">
              <a:rPr lang="en-US"/>
              <a:pPr/>
              <a:t>4</a:t>
            </a:fld>
            <a:endParaRPr lang="en-US"/>
          </a:p>
        </p:txBody>
      </p:sp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F52CA8-B737-450C-A304-67CE64697E72}" type="slidenum">
              <a:rPr lang="en-US"/>
              <a:pPr/>
              <a:t>5</a:t>
            </a:fld>
            <a:endParaRPr lang="en-US"/>
          </a:p>
        </p:txBody>
      </p:sp>
      <p:sp>
        <p:nvSpPr>
          <p:cNvPr id="62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C15B5C-B0A9-4866-B46D-5A1AF0B0D3BE}" type="slidenum">
              <a:rPr lang="en-US"/>
              <a:pPr/>
              <a:t>6</a:t>
            </a:fld>
            <a:endParaRPr lang="en-US"/>
          </a:p>
        </p:txBody>
      </p:sp>
      <p:sp>
        <p:nvSpPr>
          <p:cNvPr id="64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31AB81-4AF0-40CC-81CF-491D84532742}" type="slidenum">
              <a:rPr lang="en-US"/>
              <a:pPr/>
              <a:t>7</a:t>
            </a:fld>
            <a:endParaRPr lang="en-US"/>
          </a:p>
        </p:txBody>
      </p:sp>
      <p:sp>
        <p:nvSpPr>
          <p:cNvPr id="665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B1471C-374B-47D1-9A3D-E10C87AE40B2}" type="slidenum">
              <a:rPr lang="en-US"/>
              <a:pPr/>
              <a:t>8</a:t>
            </a:fld>
            <a:endParaRPr lang="en-US"/>
          </a:p>
        </p:txBody>
      </p:sp>
      <p:sp>
        <p:nvSpPr>
          <p:cNvPr id="9625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9625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DCF23D-09FC-4739-B8EC-8CC7E86BE009}" type="slidenum">
              <a:rPr lang="en-US"/>
              <a:pPr/>
              <a:t>9</a:t>
            </a:fld>
            <a:endParaRPr lang="en-US"/>
          </a:p>
        </p:txBody>
      </p:sp>
      <p:sp>
        <p:nvSpPr>
          <p:cNvPr id="9421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9421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E07D58E-E58C-41D1-8F62-703A4135C2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2530950-70A7-4DB6-8ECB-4F73EDC58D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637B271-4EC6-46CA-B957-15B4630B58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8013" cy="11414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</p:spPr>
        <p:txBody>
          <a:bodyPr/>
          <a:lstStyle>
            <a:lvl1pPr>
              <a:defRPr/>
            </a:lvl1pPr>
          </a:lstStyle>
          <a:p>
            <a:fld id="{A39D8371-D4DF-45E8-9B51-C3A7809701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D95850F-7489-445E-815D-91840D289B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1AC61F4-338C-4BC3-AF34-3D7C5F23AC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2CEECE0-9210-4E6F-BE55-32314F980D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6E5E145-5F7D-465B-AA2E-9307402E04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5043D45-203B-415C-9A7B-05DB38184B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25765EC-2AE3-4FB8-8F73-A33F7A3CF5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D232882-42DA-4739-916B-8AF8D8AA79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B23175B-2312-4DF7-946E-CD414A77D7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4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cs typeface="+mn-cs"/>
              </a:defRPr>
            </a:lvl1pPr>
          </a:lstStyle>
          <a:p>
            <a:fld id="{1BB50CCD-5C5E-4B56-82C5-C1BFD11F507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marL="1143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marL="1600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marL="20574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wmf"/></Relationships>

</file>

<file path=ppt/slides/_rels/slide11.xml.rels><?xml version="1.0" encoding="UTF-8" standalone="yes"?>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wmf"/></Relationships>
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wmf"/></Relationships>

</file>

<file path=ppt/slides/_rels/slide14.xml.rels><?xml version="1.0" encoding="UTF-8" standalone="yes"?>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wmf"/></Relationships>

</file>

<file path=ppt/slides/_rels/slide15.xml.rels><?xml version="1.0" encoding="UTF-8" standalone="yes"?>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8.wmf"/></Relationships>
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9.wmf"/></Relationships>
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/Relationships>
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/Relationships>

</file>

<file path=ppt/slides/_rels/slide5.xml.rels><?xml version="1.0" encoding="UTF-8" standalone="yes"?>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/Relationships>
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EF16A8D-FFE4-477E-9B86-5C838CF6C804}" type="slidenum">
              <a:rPr lang="en-US"/>
              <a:pPr/>
              <a:t>1</a:t>
            </a:fld>
            <a:endParaRPr lang="en-US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2444750"/>
            <a:ext cx="7772400" cy="20447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/>
              <a:t>Interprocess Communication</a:t>
            </a:r>
            <a:br>
              <a:rPr lang="en-US"/>
            </a:br>
            <a:r>
              <a:rPr lang="en-US"/>
              <a:t>IPC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5EA4848-8A6D-4E06-8A80-928681412F66}" type="slidenum">
              <a:rPr lang="en-US"/>
              <a:pPr/>
              <a:t>10</a:t>
            </a:fld>
            <a:endParaRPr lang="en-US"/>
          </a:p>
        </p:txBody>
      </p:sp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28588"/>
            <a:ext cx="8229600" cy="1435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Message Queues Housekeeping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C2CB2F5-D855-4B1D-9253-D4AC7CB78FB0}" type="slidenum">
              <a:rPr lang="en-US"/>
              <a:pPr/>
              <a:t>11</a:t>
            </a:fld>
            <a:endParaRPr lang="en-US"/>
          </a:p>
        </p:txBody>
      </p:sp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Detailed Message Queue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6983DE7-27FA-4A8D-934A-41121EFCAED2}" type="slidenum">
              <a:rPr lang="en-US"/>
              <a:pPr/>
              <a:t>12</a:t>
            </a:fld>
            <a:endParaRPr lang="en-US"/>
          </a:p>
        </p:txBody>
      </p:sp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msqid_ds (in msg.h)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stuct msqid_ds   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{    	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stuct ipc_perm msg_perm;   /* opertion permission struct	*/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struct  msg  *msg_first; 	/* ptr to first message on q 	*/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struct  msg  *msg_last; 	/* ptr to last message on  q 	*/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ushort       msg_cbytes;  	/* current # bytes on q 	*/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ushort       msg_qnum;  	/* current # of messages on q	*/  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ushort       msg_qbytes 	/* max # of bytes allowed on q	*/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ushort       msg_lspid;  	/* pid of last msgsnd		*/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ushort       msg_lrpid;   	/* pid of last msgrcv 		*/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time_t       msg_stime;  	/* time of last msgsnd 		*/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time_t       msg_rtime;   	/* time of last msgrcv 		*/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time_t       msg_ctime;  	/* time of last msgct1 		*/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8306CB9-CC8B-404C-9BA5-7A7ACACF32A5}" type="slidenum">
              <a:rPr lang="en-US"/>
              <a:pPr/>
              <a:t>13</a:t>
            </a:fld>
            <a:endParaRPr lang="en-US"/>
          </a:p>
        </p:txBody>
      </p:sp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Related System Calls</a:t>
            </a: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457200" y="1774825"/>
            <a:ext cx="8124825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531813" indent="-531813">
              <a:spcBef>
                <a:spcPts val="800"/>
              </a:spcBef>
              <a:buFont typeface="Times New Roman" pitchFamily="16" charset="0"/>
              <a:buAutoNum type="arabicPeriod"/>
              <a:tabLst>
                <a:tab pos="531813" algn="l"/>
                <a:tab pos="1446213" algn="l"/>
                <a:tab pos="2360613" algn="l"/>
                <a:tab pos="3275013" algn="l"/>
                <a:tab pos="4189413" algn="l"/>
                <a:tab pos="5103813" algn="l"/>
                <a:tab pos="6018213" algn="l"/>
                <a:tab pos="6932613" algn="l"/>
                <a:tab pos="7847013" algn="l"/>
                <a:tab pos="8761413" algn="l"/>
                <a:tab pos="9675813" algn="l"/>
                <a:tab pos="10590213" algn="l"/>
              </a:tabLst>
            </a:pPr>
            <a:r>
              <a:rPr lang="en-US" sz="3200">
                <a:solidFill>
                  <a:srgbClr val="000000"/>
                </a:solidFill>
                <a:cs typeface="Times New Roman" pitchFamily="16" charset="0"/>
              </a:rPr>
              <a:t>Creating a message queue or getting access to an existing message queue: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2D62F6E-6701-4E8F-A4BD-67D31F1DBD05}" type="slidenum">
              <a:rPr lang="en-US"/>
              <a:pPr/>
              <a:t>14</a:t>
            </a:fld>
            <a:endParaRPr lang="en-US"/>
          </a:p>
        </p:txBody>
      </p:sp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Related System Calls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457200" y="1739900"/>
            <a:ext cx="79629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608013" indent="-608013">
              <a:buFont typeface="Times New Roman" pitchFamily="16" charset="0"/>
              <a:buAutoNum type="arabicPeriod"/>
              <a:tabLst>
                <a:tab pos="608013" algn="l"/>
                <a:tab pos="1522413" algn="l"/>
                <a:tab pos="2436813" algn="l"/>
                <a:tab pos="3351213" algn="l"/>
                <a:tab pos="4265613" algn="l"/>
                <a:tab pos="5180013" algn="l"/>
                <a:tab pos="6094413" algn="l"/>
                <a:tab pos="7008813" algn="l"/>
                <a:tab pos="7923213" algn="l"/>
                <a:tab pos="8837613" algn="l"/>
                <a:tab pos="9752013" algn="l"/>
                <a:tab pos="10666413" algn="l"/>
              </a:tabLst>
            </a:pPr>
            <a:r>
              <a:rPr lang="en-US" sz="3200">
                <a:solidFill>
                  <a:srgbClr val="000000"/>
                </a:solidFill>
                <a:cs typeface="Arial" charset="0"/>
              </a:rPr>
              <a:t>Sending a message to a queue: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FB050E6-E312-4E15-AC89-599B16B604BE}" type="slidenum">
              <a:rPr lang="en-US"/>
              <a:pPr/>
              <a:t>15</a:t>
            </a:fld>
            <a:endParaRPr lang="en-US"/>
          </a:p>
        </p:txBody>
      </p:sp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Related System Calls</a:t>
            </a: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457200" y="1600200"/>
            <a:ext cx="83058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531813" indent="-531813">
              <a:spcBef>
                <a:spcPts val="800"/>
              </a:spcBef>
              <a:buFont typeface="Times New Roman" pitchFamily="16" charset="0"/>
              <a:buAutoNum type="arabicPeriod"/>
              <a:tabLst>
                <a:tab pos="531813" algn="l"/>
                <a:tab pos="1446213" algn="l"/>
                <a:tab pos="2360613" algn="l"/>
                <a:tab pos="3275013" algn="l"/>
                <a:tab pos="4189413" algn="l"/>
                <a:tab pos="5103813" algn="l"/>
                <a:tab pos="6018213" algn="l"/>
                <a:tab pos="6932613" algn="l"/>
                <a:tab pos="7847013" algn="l"/>
                <a:tab pos="8761413" algn="l"/>
                <a:tab pos="9675813" algn="l"/>
                <a:tab pos="10590213" algn="l"/>
              </a:tabLst>
            </a:pPr>
            <a:r>
              <a:rPr lang="en-US" sz="3200">
                <a:solidFill>
                  <a:srgbClr val="000000"/>
                </a:solidFill>
                <a:cs typeface="Arial" charset="0"/>
              </a:rPr>
              <a:t>Reading from a message queue (and removing the message)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87D7DFB-DBFB-49A4-8E89-ED30B284C2ED}" type="slidenum">
              <a:rPr lang="en-US"/>
              <a:pPr/>
              <a:t>16</a:t>
            </a:fld>
            <a:endParaRPr lang="en-US"/>
          </a:p>
        </p:txBody>
      </p:sp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Receiving a message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234362" cy="4267200"/>
          </a:xfrm>
          <a:ln/>
        </p:spPr>
        <p:txBody>
          <a:bodyPr/>
          <a:lstStyle/>
          <a:p>
            <a:pPr marL="341313" indent="-341313">
              <a:spcBef>
                <a:spcPts val="9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600"/>
              <a:t>User has some control over the order of how messages are retrieved</a:t>
            </a:r>
          </a:p>
          <a:p>
            <a:pPr marL="741363" lvl="1" indent="-284163">
              <a:spcBef>
                <a:spcPts val="8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/>
              <a:t>Type: 0 </a:t>
            </a:r>
            <a:r>
              <a:rPr lang="en-US" sz="3200">
                <a:cs typeface="Times New Roman" pitchFamily="16" charset="0"/>
              </a:rPr>
              <a:t>→ Next msg in Q</a:t>
            </a:r>
          </a:p>
          <a:p>
            <a:pPr marL="741363" lvl="1" indent="-284163">
              <a:spcBef>
                <a:spcPts val="8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cs typeface="Times New Roman" pitchFamily="16" charset="0"/>
              </a:rPr>
              <a:t>Type: +ve →gets the 1</a:t>
            </a:r>
            <a:r>
              <a:rPr lang="en-US" sz="3200" baseline="30000">
                <a:cs typeface="Times New Roman" pitchFamily="16" charset="0"/>
              </a:rPr>
              <a:t>st</a:t>
            </a:r>
            <a:r>
              <a:rPr lang="en-US" sz="3200">
                <a:cs typeface="Times New Roman" pitchFamily="16" charset="0"/>
              </a:rPr>
              <a:t> msg of that type</a:t>
            </a:r>
          </a:p>
          <a:p>
            <a:pPr marL="741363" lvl="1" indent="-284163">
              <a:spcBef>
                <a:spcPts val="8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cs typeface="Times New Roman" pitchFamily="16" charset="0"/>
              </a:rPr>
              <a:t>Type:  -ve →gets the 1</a:t>
            </a:r>
            <a:r>
              <a:rPr lang="en-US" sz="3200" baseline="30000">
                <a:cs typeface="Times New Roman" pitchFamily="16" charset="0"/>
              </a:rPr>
              <a:t>st</a:t>
            </a:r>
            <a:r>
              <a:rPr lang="en-US" sz="3200">
                <a:cs typeface="Times New Roman" pitchFamily="16" charset="0"/>
              </a:rPr>
              <a:t> msg of the lowest type which is less than or equal to the absolute value of type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65E4361-69D9-47B7-97D2-2B62BFA0DC47}" type="slidenum">
              <a:rPr lang="en-US"/>
              <a:pPr/>
              <a:t>17</a:t>
            </a:fld>
            <a:endParaRPr lang="en-US"/>
          </a:p>
        </p:txBody>
      </p:sp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8229600" cy="1236663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457200" y="1600200"/>
            <a:ext cx="7477125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531813" indent="-531813">
              <a:spcBef>
                <a:spcPts val="700"/>
              </a:spcBef>
              <a:buFont typeface="Times New Roman" pitchFamily="16" charset="0"/>
              <a:buAutoNum type="arabicPeriod"/>
              <a:tabLst>
                <a:tab pos="531813" algn="l"/>
                <a:tab pos="1446213" algn="l"/>
                <a:tab pos="2360613" algn="l"/>
                <a:tab pos="3275013" algn="l"/>
                <a:tab pos="4189413" algn="l"/>
                <a:tab pos="5103813" algn="l"/>
                <a:tab pos="6018213" algn="l"/>
                <a:tab pos="6932613" algn="l"/>
                <a:tab pos="7847013" algn="l"/>
                <a:tab pos="8761413" algn="l"/>
                <a:tab pos="9675813" algn="l"/>
                <a:tab pos="10590213" algn="l"/>
              </a:tabLst>
            </a:pPr>
            <a:r>
              <a:rPr lang="en-US" sz="2800">
                <a:solidFill>
                  <a:srgbClr val="000000"/>
                </a:solidFill>
                <a:cs typeface="Arial" charset="0"/>
              </a:rPr>
              <a:t>Deallocate or change permissions for the message queue: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371475" y="3619500"/>
            <a:ext cx="8162925" cy="2555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46080" rIns="0" bIns="46080">
            <a:spAutoFit/>
          </a:bodyPr>
          <a:lstStyle/>
          <a:p>
            <a:pPr marL="1143000" indent="-228600">
              <a:spcBef>
                <a:spcPts val="1000"/>
              </a:spcBef>
              <a:buClr>
                <a:srgbClr val="CC0000"/>
              </a:buClr>
              <a:buFont typeface="Courier New" pitchFamily="49" charset="0"/>
              <a:buChar char="•"/>
              <a:tabLst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800" algn="l"/>
                <a:tab pos="8458200" algn="l"/>
                <a:tab pos="9372600" algn="l"/>
                <a:tab pos="10287000" algn="l"/>
                <a:tab pos="11201400" algn="l"/>
              </a:tabLst>
            </a:pPr>
            <a:r>
              <a:rPr lang="en-US" sz="1600">
                <a:solidFill>
                  <a:srgbClr val="CC0000"/>
                </a:solidFill>
                <a:latin typeface="Courier New" pitchFamily="49" charset="0"/>
              </a:rPr>
              <a:t>Cmd:</a:t>
            </a:r>
          </a:p>
          <a:p>
            <a:pPr marL="1143000" indent="-228600">
              <a:spcBef>
                <a:spcPts val="1000"/>
              </a:spcBef>
              <a:buClr>
                <a:srgbClr val="CC0000"/>
              </a:buClr>
              <a:buFont typeface="Courier New" pitchFamily="49" charset="0"/>
              <a:buChar char="•"/>
              <a:tabLst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800" algn="l"/>
                <a:tab pos="8458200" algn="l"/>
                <a:tab pos="9372600" algn="l"/>
                <a:tab pos="10287000" algn="l"/>
                <a:tab pos="11201400" algn="l"/>
              </a:tabLst>
            </a:pPr>
            <a:r>
              <a:rPr lang="en-US" sz="1600">
                <a:solidFill>
                  <a:srgbClr val="CC0000"/>
                </a:solidFill>
                <a:latin typeface="Courier New" pitchFamily="49" charset="0"/>
              </a:rPr>
              <a:t>IPC_RMID	remove the message queue msqid and</a:t>
            </a:r>
          </a:p>
          <a:p>
            <a:pPr marL="1828800" lvl="4" indent="0">
              <a:spcBef>
                <a:spcPts val="1000"/>
              </a:spcBef>
              <a:buClrTx/>
              <a:buFontTx/>
              <a:buNone/>
              <a:tabLst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800" algn="l"/>
                <a:tab pos="8458200" algn="l"/>
                <a:tab pos="9372600" algn="l"/>
                <a:tab pos="10287000" algn="l"/>
                <a:tab pos="11201400" algn="l"/>
              </a:tabLst>
            </a:pPr>
            <a:r>
              <a:rPr lang="en-US" sz="1600">
                <a:solidFill>
                  <a:srgbClr val="CC0000"/>
                </a:solidFill>
                <a:latin typeface="Courier New" pitchFamily="49" charset="0"/>
              </a:rPr>
              <a:t>       destroy the corresponding msqid_ds</a:t>
            </a:r>
          </a:p>
          <a:p>
            <a:pPr marL="1143000" indent="-228600">
              <a:spcBef>
                <a:spcPts val="1000"/>
              </a:spcBef>
              <a:buClr>
                <a:srgbClr val="CC0000"/>
              </a:buClr>
              <a:buFont typeface="Courier New" pitchFamily="49" charset="0"/>
              <a:buChar char="•"/>
              <a:tabLst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800" algn="l"/>
                <a:tab pos="8458200" algn="l"/>
                <a:tab pos="9372600" algn="l"/>
                <a:tab pos="10287000" algn="l"/>
                <a:tab pos="11201400" algn="l"/>
              </a:tabLst>
            </a:pPr>
            <a:r>
              <a:rPr lang="en-US" sz="1600">
                <a:solidFill>
                  <a:srgbClr val="CC0000"/>
                </a:solidFill>
                <a:latin typeface="Courier New" pitchFamily="49" charset="0"/>
              </a:rPr>
              <a:t>IPC_SET	set members of the msqid_ds data</a:t>
            </a:r>
          </a:p>
          <a:p>
            <a:pPr marL="1143000" indent="-228600">
              <a:spcBef>
                <a:spcPts val="1000"/>
              </a:spcBef>
              <a:buClrTx/>
              <a:buFontTx/>
              <a:buNone/>
              <a:tabLst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800" algn="l"/>
                <a:tab pos="8458200" algn="l"/>
                <a:tab pos="9372600" algn="l"/>
                <a:tab pos="10287000" algn="l"/>
                <a:tab pos="11201400" algn="l"/>
              </a:tabLst>
            </a:pPr>
            <a:r>
              <a:rPr lang="en-US" sz="1600">
                <a:solidFill>
                  <a:srgbClr val="CC0000"/>
                </a:solidFill>
                <a:latin typeface="Courier New" pitchFamily="49" charset="0"/>
              </a:rPr>
              <a:t>             structure from buf</a:t>
            </a:r>
          </a:p>
          <a:p>
            <a:pPr marL="1143000" indent="-228600">
              <a:spcBef>
                <a:spcPts val="1000"/>
              </a:spcBef>
              <a:buClr>
                <a:srgbClr val="CC0000"/>
              </a:buClr>
              <a:buFont typeface="Courier New" pitchFamily="49" charset="0"/>
              <a:buChar char="•"/>
              <a:tabLst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800" algn="l"/>
                <a:tab pos="8458200" algn="l"/>
                <a:tab pos="9372600" algn="l"/>
                <a:tab pos="10287000" algn="l"/>
                <a:tab pos="11201400" algn="l"/>
              </a:tabLst>
            </a:pPr>
            <a:r>
              <a:rPr lang="en-US" sz="1600">
                <a:solidFill>
                  <a:srgbClr val="CC0000"/>
                </a:solidFill>
                <a:latin typeface="Courier New" pitchFamily="49" charset="0"/>
              </a:rPr>
              <a:t>IPC_STAT	copy members of the msqid_ds data</a:t>
            </a:r>
          </a:p>
          <a:p>
            <a:pPr marL="1143000" indent="-228600">
              <a:spcBef>
                <a:spcPts val="1000"/>
              </a:spcBef>
              <a:buClrTx/>
              <a:buFontTx/>
              <a:buNone/>
              <a:tabLst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800" algn="l"/>
                <a:tab pos="8458200" algn="l"/>
                <a:tab pos="9372600" algn="l"/>
                <a:tab pos="10287000" algn="l"/>
                <a:tab pos="11201400" algn="l"/>
              </a:tabLst>
            </a:pPr>
            <a:r>
              <a:rPr lang="en-US" sz="1600">
                <a:solidFill>
                  <a:srgbClr val="CC0000"/>
                </a:solidFill>
                <a:latin typeface="Courier New" pitchFamily="49" charset="0"/>
              </a:rPr>
              <a:t>             structure into buf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A1BBB16-5744-4653-9A21-D94DB6F7282B}" type="slidenum">
              <a:rPr lang="en-US"/>
              <a:pPr/>
              <a:t>18</a:t>
            </a:fld>
            <a:endParaRPr lang="en-US"/>
          </a:p>
        </p:txBody>
      </p:sp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Example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4763" y="1600200"/>
            <a:ext cx="4054475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5A22AF0-E62D-4BE8-AD17-D022BB8823B0}" type="slidenum">
              <a:rPr lang="en-US"/>
              <a:pPr/>
              <a:t>19</a:t>
            </a:fld>
            <a:endParaRPr lang="en-US"/>
          </a:p>
        </p:txBody>
      </p:sp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Example: (Sender)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#include &lt; … &gt; 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struct text_message { 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	long   mtype  ; 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	char   mtext[100] ; 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}  ;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main(int argc, char *argv[]) </a:t>
            </a:r>
            <a:r>
              <a:rPr lang="en-US" sz="160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/*usage :a.out &lt;key&gt;&lt;type&gt;&lt;text&gt;*/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{  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	int  msid, v  ;	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	struct  text_message  mess ;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/* Creating a message queue  */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msid = msgget((key_t) atoi( argv[1] ), IPC_CREAT | 0666  );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	if ( msid == -1)    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	{   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		…   ;   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		exit(1) ;   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54C6E89-1372-4115-91A0-9835EBDACCF5}" type="slidenum">
              <a:rPr lang="en-US"/>
              <a:pPr/>
              <a:t>2</a:t>
            </a:fld>
            <a:endParaRPr lang="en-US"/>
          </a:p>
        </p:txBody>
      </p:sp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Shared Memory Concept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414463" y="5353050"/>
            <a:ext cx="2144712" cy="641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46080" rIns="0" bIns="4608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333399"/>
                </a:solidFill>
                <a:latin typeface="Verdana" pitchFamily="32" charset="0"/>
                <a:cs typeface="Arial" charset="0"/>
              </a:rPr>
              <a:t>Key 123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333399"/>
                </a:solidFill>
                <a:latin typeface="Verdana" pitchFamily="32" charset="0"/>
                <a:cs typeface="Arial" charset="0"/>
              </a:rPr>
              <a:t>(System wide info)</a:t>
            </a:r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 flipV="1">
            <a:off x="3057525" y="4424363"/>
            <a:ext cx="1076325" cy="1077912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720678D-7D74-40FE-A4FB-263CC1C5694C}" type="slidenum">
              <a:rPr lang="en-US"/>
              <a:pPr/>
              <a:t>20</a:t>
            </a:fld>
            <a:endParaRPr lang="en-US"/>
          </a:p>
        </p:txBody>
      </p:sp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8229600" cy="1236663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61950" y="1658938"/>
            <a:ext cx="8620125" cy="4525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42900" indent="-341313">
              <a:spcBef>
                <a:spcPts val="9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360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/* Preparing a message  */</a:t>
            </a:r>
          </a:p>
          <a:p>
            <a:pPr marL="342900" indent="-341313">
              <a:spcBef>
                <a:spcPts val="5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mess.mtype = atoi( argv[2] ) ;</a:t>
            </a:r>
          </a:p>
          <a:p>
            <a:pPr marL="342900" indent="-341313">
              <a:spcBef>
                <a:spcPts val="5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strcpy( mess.mtext, argv[3] ) ;</a:t>
            </a:r>
          </a:p>
          <a:p>
            <a:pPr marL="342900" indent="-341313">
              <a:spcBef>
                <a:spcPts val="5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/* write a message onto queue  */</a:t>
            </a:r>
          </a:p>
          <a:p>
            <a:pPr marL="342900" indent="-341313">
              <a:spcBef>
                <a:spcPts val="5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 = msgsnd( msid, &amp;mess, strlen( argv[3] ) + 1, 0 ) ;</a:t>
            </a:r>
          </a:p>
          <a:p>
            <a:pPr marL="342900" indent="-341313">
              <a:spcBef>
                <a:spcPts val="5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	if ( v &lt; 0 )   </a:t>
            </a:r>
          </a:p>
          <a:p>
            <a:pPr marL="342900" indent="-341313">
              <a:spcBef>
                <a:spcPts val="5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{ </a:t>
            </a:r>
          </a:p>
          <a:p>
            <a:pPr marL="342900" indent="-341313">
              <a:spcBef>
                <a:spcPts val="5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error message …;  </a:t>
            </a:r>
          </a:p>
          <a:p>
            <a:pPr marL="342900" indent="-341313">
              <a:spcBef>
                <a:spcPts val="5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exit(0); </a:t>
            </a:r>
          </a:p>
          <a:p>
            <a:pPr marL="342900" indent="-341313">
              <a:spcBef>
                <a:spcPts val="5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342900" indent="-341313">
              <a:spcBef>
                <a:spcPts val="5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52425" y="5194300"/>
            <a:ext cx="8477250" cy="946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46080" rIns="0" bIns="46080">
            <a:spAutoFit/>
          </a:bodyPr>
          <a:lstStyle/>
          <a:p>
            <a:pPr marL="1143000" indent="-228600">
              <a:spcBef>
                <a:spcPts val="1750"/>
              </a:spcBef>
              <a:buClr>
                <a:srgbClr val="3333CC"/>
              </a:buClr>
              <a:buFont typeface="Times New Roman" pitchFamily="16" charset="0"/>
              <a:buChar char="•"/>
              <a:tabLst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800" algn="l"/>
                <a:tab pos="8458200" algn="l"/>
                <a:tab pos="9372600" algn="l"/>
                <a:tab pos="10287000" algn="l"/>
                <a:tab pos="11201400" algn="l"/>
              </a:tabLst>
            </a:pPr>
            <a:r>
              <a:rPr lang="en-US" sz="2800" b="1" u="sng">
                <a:solidFill>
                  <a:srgbClr val="3333CC"/>
                </a:solidFill>
                <a:latin typeface="Times New Roman" pitchFamily="16" charset="0"/>
                <a:cs typeface="Times New Roman" pitchFamily="16" charset="0"/>
              </a:rPr>
              <a:t>The result:</a:t>
            </a:r>
            <a:r>
              <a:rPr lang="en-US" sz="2800">
                <a:solidFill>
                  <a:srgbClr val="3333CC"/>
                </a:solidFill>
                <a:latin typeface="Times New Roman" pitchFamily="16" charset="0"/>
                <a:cs typeface="Times New Roman" pitchFamily="16" charset="0"/>
              </a:rPr>
              <a:t> Process has created a message queue, put one message onto the queue,  and finished.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0D11793-0873-43DC-979C-E2B3C5728C47}" type="slidenum">
              <a:rPr lang="en-US"/>
              <a:pPr/>
              <a:t>21</a:t>
            </a:fld>
            <a:endParaRPr lang="en-US"/>
          </a:p>
        </p:txBody>
      </p:sp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Example (Receiver)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#include &lt; … &gt;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struct text_message { 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	long   mtype  ; 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	char   mtext[100]; 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}  ;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main(int argc, char *argv[])	 </a:t>
            </a:r>
            <a:r>
              <a:rPr lang="en-US" sz="160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/* usage :a.out &lt;key&gt;  &lt;type&gt;   */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{  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	int  msid, v  ;	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	struct  text_message mess ;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/* Get a message handle  */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	msid = 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msgget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( (key_t) atoi( argv[1] ), 0 )  ;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	if ( msid == -1)    {   …   ;   exit(1) ;   }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/* Read a message of the given type */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v = msgrcv( msid, &amp;mess, 100, atoi( argv[2] ), IPC_NOWAIT ) 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9E3012E-1E74-45E4-9617-7F226CD15D97}" type="slidenum">
              <a:rPr lang="en-US"/>
              <a:pPr/>
              <a:t>22</a:t>
            </a:fld>
            <a:endParaRPr lang="en-US"/>
          </a:p>
        </p:txBody>
      </p:sp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8229600" cy="1236663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457200" y="18923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42900" indent="-341313">
              <a:spcBef>
                <a:spcPts val="5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 ( v &lt; 0 )        </a:t>
            </a:r>
          </a:p>
          <a:p>
            <a:pPr marL="342900" indent="-341313">
              <a:spcBef>
                <a:spcPts val="5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{  </a:t>
            </a:r>
            <a:r>
              <a:rPr lang="en-US" sz="200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error message and exit</a:t>
            </a: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1313">
              <a:spcBef>
                <a:spcPts val="5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342900" indent="-341313">
              <a:spcBef>
                <a:spcPts val="5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342900" indent="-341313">
              <a:spcBef>
                <a:spcPts val="5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printf(“%d  %s\n”, msg.type, msg.txt ) ;</a:t>
            </a:r>
          </a:p>
          <a:p>
            <a:pPr marL="342900" indent="-341313">
              <a:spcBef>
                <a:spcPts val="5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/* Remove the message queue from UNIX  */</a:t>
            </a:r>
          </a:p>
          <a:p>
            <a:pPr marL="342900" indent="-341313">
              <a:spcBef>
                <a:spcPts val="5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msgctl( msid, IPC_RMID, 0 ) ; exit(0) ;</a:t>
            </a:r>
          </a:p>
          <a:p>
            <a:pPr marL="342900" indent="-341313">
              <a:spcBef>
                <a:spcPts val="5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0" y="4840288"/>
            <a:ext cx="8807450" cy="11890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46080" rIns="0" bIns="46080">
            <a:spAutoFit/>
          </a:bodyPr>
          <a:lstStyle/>
          <a:p>
            <a:pPr marL="1143000" indent="-228600">
              <a:spcBef>
                <a:spcPts val="1500"/>
              </a:spcBef>
              <a:buClr>
                <a:srgbClr val="3333CC"/>
              </a:buClr>
              <a:buFont typeface="Courier New" pitchFamily="49" charset="0"/>
              <a:buChar char="•"/>
              <a:tabLst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800" algn="l"/>
                <a:tab pos="8458200" algn="l"/>
                <a:tab pos="9372600" algn="l"/>
                <a:tab pos="10287000" algn="l"/>
                <a:tab pos="11201400" algn="l"/>
              </a:tabLst>
            </a:pPr>
            <a:r>
              <a:rPr lang="en-US" sz="2400" b="1" u="sng">
                <a:solidFill>
                  <a:srgbClr val="3333CC"/>
                </a:solidFill>
                <a:latin typeface="Courier New" pitchFamily="49" charset="0"/>
              </a:rPr>
              <a:t>The result</a:t>
            </a:r>
            <a:r>
              <a:rPr lang="en-US" sz="2400" b="1">
                <a:solidFill>
                  <a:srgbClr val="3333CC"/>
                </a:solidFill>
                <a:latin typeface="Courier New" pitchFamily="49" charset="0"/>
              </a:rPr>
              <a:t>:</a:t>
            </a:r>
            <a:r>
              <a:rPr lang="en-US" sz="2400">
                <a:solidFill>
                  <a:srgbClr val="3333CC"/>
                </a:solidFill>
                <a:latin typeface="Courier New" pitchFamily="49" charset="0"/>
              </a:rPr>
              <a:t>  The process </a:t>
            </a:r>
            <a:r>
              <a:rPr lang="en-US" sz="2400" b="1">
                <a:solidFill>
                  <a:srgbClr val="3333CC"/>
                </a:solidFill>
                <a:latin typeface="Courier New" pitchFamily="49" charset="0"/>
              </a:rPr>
              <a:t>got</a:t>
            </a:r>
            <a:r>
              <a:rPr lang="en-US" sz="2400">
                <a:solidFill>
                  <a:srgbClr val="3333CC"/>
                </a:solidFill>
                <a:latin typeface="Courier New" pitchFamily="49" charset="0"/>
              </a:rPr>
              <a:t> a message queue identifier, </a:t>
            </a:r>
            <a:r>
              <a:rPr lang="en-US" sz="2400" b="1">
                <a:solidFill>
                  <a:srgbClr val="3333CC"/>
                </a:solidFill>
                <a:latin typeface="Courier New" pitchFamily="49" charset="0"/>
              </a:rPr>
              <a:t>read</a:t>
            </a:r>
            <a:r>
              <a:rPr lang="en-US" sz="2400">
                <a:solidFill>
                  <a:srgbClr val="3333CC"/>
                </a:solidFill>
                <a:latin typeface="Courier New" pitchFamily="49" charset="0"/>
              </a:rPr>
              <a:t> the message from the queue, and </a:t>
            </a:r>
            <a:r>
              <a:rPr lang="en-US" sz="2400" b="1">
                <a:solidFill>
                  <a:srgbClr val="3333CC"/>
                </a:solidFill>
                <a:latin typeface="Courier New" pitchFamily="49" charset="0"/>
              </a:rPr>
              <a:t>removed</a:t>
            </a:r>
            <a:r>
              <a:rPr lang="en-US" sz="2400">
                <a:solidFill>
                  <a:srgbClr val="3333CC"/>
                </a:solidFill>
                <a:latin typeface="Courier New" pitchFamily="49" charset="0"/>
              </a:rPr>
              <a:t> the message queue.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67C486D-3979-4B79-B6E5-8A238C11E10E}" type="slidenum">
              <a:rPr lang="en-US"/>
              <a:pPr/>
              <a:t>3</a:t>
            </a:fld>
            <a:endParaRPr lang="en-US"/>
          </a:p>
        </p:txBody>
      </p:sp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How to Create Shared Memory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 marL="569913" indent="-569913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  <a:tabLst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800">
                <a:cs typeface="Times New Roman" pitchFamily="16" charset="0"/>
              </a:rPr>
              <a:t>One of the processes </a:t>
            </a:r>
            <a:r>
              <a:rPr lang="en-US" sz="2800">
                <a:solidFill>
                  <a:srgbClr val="FF0000"/>
                </a:solidFill>
                <a:cs typeface="Times New Roman" pitchFamily="16" charset="0"/>
              </a:rPr>
              <a:t>creates</a:t>
            </a:r>
            <a:r>
              <a:rPr lang="en-US" sz="2800">
                <a:cs typeface="Times New Roman" pitchFamily="16" charset="0"/>
              </a:rPr>
              <a:t> a shared segment. Other processes </a:t>
            </a:r>
            <a:r>
              <a:rPr lang="en-US" sz="2800">
                <a:solidFill>
                  <a:srgbClr val="FF0000"/>
                </a:solidFill>
                <a:cs typeface="Times New Roman" pitchFamily="16" charset="0"/>
              </a:rPr>
              <a:t>get ID</a:t>
            </a:r>
            <a:r>
              <a:rPr lang="en-US" sz="2800">
                <a:cs typeface="Times New Roman" pitchFamily="16" charset="0"/>
              </a:rPr>
              <a:t> of the created segment</a:t>
            </a:r>
          </a:p>
          <a:p>
            <a:pPr marL="569913" indent="-569913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  <a:tabLst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800">
                <a:cs typeface="Times New Roman" pitchFamily="16" charset="0"/>
              </a:rPr>
              <a:t>Each process, using the </a:t>
            </a:r>
            <a:r>
              <a:rPr lang="en-US" sz="2800">
                <a:solidFill>
                  <a:srgbClr val="FF0000"/>
                </a:solidFill>
                <a:cs typeface="Times New Roman" pitchFamily="16" charset="0"/>
              </a:rPr>
              <a:t>same key</a:t>
            </a:r>
            <a:r>
              <a:rPr lang="en-US" sz="2800">
                <a:cs typeface="Times New Roman" pitchFamily="16" charset="0"/>
              </a:rPr>
              <a:t>, </a:t>
            </a:r>
            <a:r>
              <a:rPr lang="en-US" sz="2800">
                <a:solidFill>
                  <a:srgbClr val="0000FF"/>
                </a:solidFill>
                <a:cs typeface="Times New Roman" pitchFamily="16" charset="0"/>
              </a:rPr>
              <a:t>attaches</a:t>
            </a:r>
            <a:r>
              <a:rPr lang="en-US" sz="2800">
                <a:cs typeface="Times New Roman" pitchFamily="16" charset="0"/>
              </a:rPr>
              <a:t> to itself the created shared segment</a:t>
            </a:r>
          </a:p>
          <a:p>
            <a:pPr marL="569913" indent="-569913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  <a:tabLst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800">
                <a:cs typeface="Times New Roman" pitchFamily="16" charset="0"/>
              </a:rPr>
              <a:t>Now each process may </a:t>
            </a:r>
            <a:r>
              <a:rPr lang="en-US" sz="2800">
                <a:solidFill>
                  <a:srgbClr val="FF0000"/>
                </a:solidFill>
                <a:cs typeface="Times New Roman" pitchFamily="16" charset="0"/>
              </a:rPr>
              <a:t>write</a:t>
            </a:r>
            <a:r>
              <a:rPr lang="en-US" sz="2800">
                <a:cs typeface="Times New Roman" pitchFamily="16" charset="0"/>
              </a:rPr>
              <a:t> and </a:t>
            </a:r>
            <a:r>
              <a:rPr lang="en-US" sz="2800">
                <a:solidFill>
                  <a:srgbClr val="FF0000"/>
                </a:solidFill>
                <a:cs typeface="Times New Roman" pitchFamily="16" charset="0"/>
              </a:rPr>
              <a:t>read</a:t>
            </a:r>
            <a:r>
              <a:rPr lang="en-US" sz="2800">
                <a:cs typeface="Times New Roman" pitchFamily="16" charset="0"/>
              </a:rPr>
              <a:t> data into the shared segment</a:t>
            </a:r>
          </a:p>
          <a:p>
            <a:pPr marL="569913" indent="-569913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  <a:tabLst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800">
                <a:cs typeface="Times New Roman" pitchFamily="16" charset="0"/>
              </a:rPr>
              <a:t>Each process </a:t>
            </a:r>
            <a:r>
              <a:rPr lang="en-US" sz="2800">
                <a:solidFill>
                  <a:srgbClr val="FF0000"/>
                </a:solidFill>
                <a:cs typeface="Times New Roman" pitchFamily="16" charset="0"/>
              </a:rPr>
              <a:t>detaches</a:t>
            </a:r>
            <a:r>
              <a:rPr lang="en-US" sz="2800">
                <a:cs typeface="Times New Roman" pitchFamily="16" charset="0"/>
              </a:rPr>
              <a:t> the segment (</a:t>
            </a:r>
            <a:r>
              <a:rPr lang="en-US" sz="2800">
                <a:solidFill>
                  <a:srgbClr val="FF0000"/>
                </a:solidFill>
                <a:cs typeface="Times New Roman" pitchFamily="16" charset="0"/>
              </a:rPr>
              <a:t>after finishing</a:t>
            </a:r>
            <a:r>
              <a:rPr lang="en-US" sz="2800">
                <a:cs typeface="Times New Roman" pitchFamily="16" charset="0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18FFCC-BCA0-4C77-A773-542CDF38D8B9}" type="slidenum">
              <a:rPr lang="en-US"/>
              <a:pPr/>
              <a:t>4</a:t>
            </a:fld>
            <a:endParaRPr lang="en-US"/>
          </a:p>
        </p:txBody>
      </p:sp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/>
              <a:t>System Calls for Shared Memory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819150" y="1685925"/>
            <a:ext cx="8077200" cy="197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42900" indent="-341313">
              <a:spcBef>
                <a:spcPts val="6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&lt;sys/types.h&gt;</a:t>
            </a:r>
          </a:p>
          <a:p>
            <a:pPr marL="342900" indent="-341313">
              <a:spcBef>
                <a:spcPts val="6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&lt;sys/ipc.h&gt;</a:t>
            </a:r>
          </a:p>
          <a:p>
            <a:pPr marL="342900" indent="-341313">
              <a:spcBef>
                <a:spcPts val="6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&lt;sys/shm.h&gt;</a:t>
            </a:r>
          </a:p>
          <a:p>
            <a:pPr marL="342900" indent="-341313">
              <a:spcBef>
                <a:spcPts val="6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400">
                <a:solidFill>
                  <a:srgbClr val="008000"/>
                </a:solidFill>
                <a:cs typeface="Times New Roman" pitchFamily="16" charset="0"/>
              </a:rPr>
              <a:t>1.  Creating a shared segment or getting its ID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3080B71-0008-4698-AD63-4FFA018A1AF5}" type="slidenum">
              <a:rPr lang="en-US"/>
              <a:pPr/>
              <a:t>5</a:t>
            </a:fld>
            <a:endParaRPr lang="en-US"/>
          </a:p>
        </p:txBody>
      </p:sp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/>
              <a:t>System Calls for Shared Memory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657225" y="1676400"/>
            <a:ext cx="7772400" cy="1600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42900" indent="-341313">
              <a:spcBef>
                <a:spcPts val="8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500">
                <a:solidFill>
                  <a:srgbClr val="008000"/>
                </a:solidFill>
                <a:cs typeface="Times New Roman" pitchFamily="16" charset="0"/>
              </a:rPr>
              <a:t>2.</a:t>
            </a:r>
            <a:r>
              <a:rPr lang="en-US" sz="3200">
                <a:solidFill>
                  <a:srgbClr val="008000"/>
                </a:solidFill>
                <a:cs typeface="Times New Roman" pitchFamily="16" charset="0"/>
              </a:rPr>
              <a:t>  </a:t>
            </a:r>
            <a:r>
              <a:rPr lang="en-US" sz="2400">
                <a:solidFill>
                  <a:srgbClr val="008000"/>
                </a:solidFill>
                <a:cs typeface="Times New Roman" pitchFamily="16" charset="0"/>
              </a:rPr>
              <a:t>Attaching (mapping) the existing memory segment (getting its pointer).</a:t>
            </a:r>
            <a:r>
              <a:rPr lang="en-US" sz="3200">
                <a:solidFill>
                  <a:srgbClr val="000000"/>
                </a:solidFill>
                <a:cs typeface="Times New Roman" pitchFamily="16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FBE56D3-0844-485D-9A11-8EA6BC644C1A}" type="slidenum">
              <a:rPr lang="en-US"/>
              <a:pPr/>
              <a:t>6</a:t>
            </a:fld>
            <a:endParaRPr lang="en-US"/>
          </a:p>
        </p:txBody>
      </p:sp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8229600" cy="1236663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9725" y="1752600"/>
            <a:ext cx="8470900" cy="4267200"/>
          </a:xfrm>
          <a:ln/>
        </p:spPr>
        <p:txBody>
          <a:bodyPr/>
          <a:lstStyle/>
          <a:p>
            <a:pPr indent="-341313">
              <a:lnSpc>
                <a:spcPct val="80000"/>
              </a:lnSpc>
              <a:spcBef>
                <a:spcPts val="625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500">
                <a:latin typeface="Courier New" pitchFamily="49" charset="0"/>
                <a:cs typeface="Courier New" pitchFamily="49" charset="0"/>
              </a:rPr>
              <a:t>Typedef struct shmid_ds{ </a:t>
            </a: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struct ipc_perm shm_perm; /* operation permission </a:t>
            </a: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					 structure */</a:t>
            </a: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size_t shm_segsz; 	    /* size of segment in bytes */ </a:t>
            </a: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pid_t shm_lpid; 	    /* process ID of last operation */ </a:t>
            </a: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pid_t shm_cpid; 	    /* process ID of creator */ </a:t>
            </a: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shmatt_t shm_nattch;   /* number of current attaches */ </a:t>
            </a: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time_t shm_atime; 	    /* time of last shmat */ </a:t>
            </a: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time_t shm_dtime; 	    /* time of last shmdt */ 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time_t shm_ctime;</a:t>
            </a:r>
            <a:r>
              <a:rPr lang="en-US" sz="1600"/>
              <a:t> 	        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/* time of last shctl */ </a:t>
            </a:r>
          </a:p>
          <a:p>
            <a:pPr indent="-341313">
              <a:lnSpc>
                <a:spcPct val="80000"/>
              </a:lnSpc>
              <a:spcBef>
                <a:spcPts val="625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500">
                <a:latin typeface="Courier New" pitchFamily="49" charset="0"/>
                <a:cs typeface="Courier New" pitchFamily="49" charset="0"/>
              </a:rPr>
              <a:t>shmid_ds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385696F-95A6-475E-B8B7-2051FF7995E9}" type="slidenum">
              <a:rPr lang="en-US"/>
              <a:pPr/>
              <a:t>7</a:t>
            </a:fld>
            <a:endParaRPr lang="en-US"/>
          </a:p>
        </p:txBody>
      </p:sp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Example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 marL="344487">
              <a:spcBef>
                <a:spcPts val="475"/>
              </a:spcBef>
              <a:buClrTx/>
              <a:buFont typeface="Arial" panose="020B0604020202020204" pitchFamily="34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Please refer to the files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processA.c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process.c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 for demonstration example</a:t>
            </a:r>
          </a:p>
          <a:p>
            <a:pPr marL="344487">
              <a:spcBef>
                <a:spcPts val="475"/>
              </a:spcBef>
              <a:buClrTx/>
              <a:buFont typeface="Arial" panose="020B0604020202020204" pitchFamily="34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The common header is file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header.h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A49BE24-5FE5-4B3A-AB07-C6326E52E0B0}" type="slidenum">
              <a:rPr lang="en-US"/>
              <a:pPr/>
              <a:t>8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Shared Memory Features 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700"/>
              </a:spcBef>
              <a:buClr>
                <a:srgbClr val="FF000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FF0000"/>
                </a:solidFill>
                <a:cs typeface="Times New Roman" pitchFamily="16" charset="0"/>
              </a:rPr>
              <a:t>Efficiency</a:t>
            </a:r>
            <a:r>
              <a:rPr lang="en-US" sz="2400">
                <a:cs typeface="Times New Roman" pitchFamily="16" charset="0"/>
              </a:rPr>
              <a:t> (no intermediate copying of data as in pipes)</a:t>
            </a:r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Clr>
                <a:srgbClr val="FF000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FF0000"/>
                </a:solidFill>
                <a:cs typeface="Times New Roman" pitchFamily="16" charset="0"/>
              </a:rPr>
              <a:t>Random access</a:t>
            </a:r>
            <a:r>
              <a:rPr lang="en-US" sz="2400">
                <a:cs typeface="Times New Roman" pitchFamily="16" charset="0"/>
              </a:rPr>
              <a:t> (a sequential byte stream in pipes)</a:t>
            </a:r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Clr>
                <a:srgbClr val="FF000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FF0000"/>
                </a:solidFill>
                <a:cs typeface="Times New Roman" pitchFamily="16" charset="0"/>
              </a:rPr>
              <a:t>Many-to-many mechanism</a:t>
            </a:r>
            <a:r>
              <a:rPr lang="en-US" sz="2400">
                <a:cs typeface="Times New Roman" pitchFamily="16" charset="0"/>
              </a:rPr>
              <a:t> of IPC: many processes may attach the same segment (</a:t>
            </a:r>
            <a:r>
              <a:rPr lang="en-US" sz="2400">
                <a:solidFill>
                  <a:srgbClr val="FF0000"/>
                </a:solidFill>
                <a:cs typeface="Times New Roman" pitchFamily="16" charset="0"/>
              </a:rPr>
              <a:t>pipes</a:t>
            </a:r>
            <a:r>
              <a:rPr lang="en-US" sz="2400">
                <a:cs typeface="Times New Roman" pitchFamily="16" charset="0"/>
              </a:rPr>
              <a:t> provide </a:t>
            </a:r>
            <a:r>
              <a:rPr lang="en-US" sz="2400">
                <a:solidFill>
                  <a:srgbClr val="FF0000"/>
                </a:solidFill>
                <a:cs typeface="Times New Roman" pitchFamily="16" charset="0"/>
              </a:rPr>
              <a:t>one-to-one</a:t>
            </a:r>
            <a:r>
              <a:rPr lang="en-US" sz="2400">
                <a:cs typeface="Times New Roman" pitchFamily="16" charset="0"/>
              </a:rPr>
              <a:t> mechanism of IPC)</a:t>
            </a:r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Clr>
                <a:srgbClr val="FF000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FF0000"/>
                </a:solidFill>
                <a:cs typeface="Times New Roman" pitchFamily="16" charset="0"/>
              </a:rPr>
              <a:t>No synchronization</a:t>
            </a:r>
            <a:r>
              <a:rPr lang="en-US" sz="2400">
                <a:cs typeface="Times New Roman" pitchFamily="16" charset="0"/>
              </a:rPr>
              <a:t> is </a:t>
            </a:r>
            <a:r>
              <a:rPr lang="en-US" sz="2400">
                <a:solidFill>
                  <a:srgbClr val="0000FF"/>
                </a:solidFill>
                <a:cs typeface="Times New Roman" pitchFamily="16" charset="0"/>
              </a:rPr>
              <a:t>provided</a:t>
            </a:r>
            <a:r>
              <a:rPr lang="en-US" sz="2400">
                <a:cs typeface="Times New Roman" pitchFamily="16" charset="0"/>
              </a:rPr>
              <a:t> (</a:t>
            </a:r>
            <a:r>
              <a:rPr lang="en-US" sz="2400">
                <a:solidFill>
                  <a:srgbClr val="FF0000"/>
                </a:solidFill>
                <a:cs typeface="Times New Roman" pitchFamily="16" charset="0"/>
              </a:rPr>
              <a:t>pipes provide</a:t>
            </a:r>
            <a:r>
              <a:rPr lang="en-US" sz="2400">
                <a:cs typeface="Times New Roman" pitchFamily="16" charset="0"/>
              </a:rPr>
              <a:t> synchronization)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cs typeface="Arial Unicode MS" pitchFamily="32" charset="0"/>
              </a:rPr>
              <a:t>Limitations on the number of shared memory segments: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>
                <a:cs typeface="Arial Unicode MS" pitchFamily="32" charset="0"/>
              </a:rPr>
              <a:t>Some of these can be changed by a system administrator, by configuring a new kernel. These limits are: maximum and minimum size in bytes; max no.  of shared memory segments, system wide and per process. </a:t>
            </a:r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Clr>
                <a:srgbClr val="FF000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>
              <a:cs typeface="Times New Roman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7E84F89-166F-4676-A02E-C82EBAA55D56}" type="slidenum">
              <a:rPr lang="en-US"/>
              <a:pPr/>
              <a:t>9</a:t>
            </a:fld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Message Queues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cs typeface="Times New Roman" pitchFamily="16" charset="0"/>
              </a:rPr>
              <a:t>An ordered list of messages held in the kernel</a:t>
            </a:r>
          </a:p>
          <a:p>
            <a:pPr marL="341313" indent="-341313">
              <a:lnSpc>
                <a:spcPct val="9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cs typeface="Times New Roman" pitchFamily="16" charset="0"/>
              </a:rPr>
              <a:t>Is identified by a numeric key</a:t>
            </a:r>
          </a:p>
          <a:p>
            <a:pPr marL="341313" indent="-341313">
              <a:lnSpc>
                <a:spcPct val="9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cs typeface="Times New Roman" pitchFamily="16" charset="0"/>
              </a:rPr>
              <a:t>It has ownership and access modes</a:t>
            </a:r>
          </a:p>
          <a:p>
            <a:pPr marL="341313" indent="-341313">
              <a:lnSpc>
                <a:spcPct val="9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cs typeface="Times New Roman" pitchFamily="16" charset="0"/>
              </a:rPr>
              <a:t>It exists quite independently from any particular user process</a:t>
            </a:r>
          </a:p>
          <a:p>
            <a:pPr marL="341313" indent="-341313">
              <a:lnSpc>
                <a:spcPct val="9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cs typeface="Times New Roman" pitchFamily="16" charset="0"/>
              </a:rPr>
              <a:t>Functionality is mid-way between pipes (FIFO) and shared memory (random)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2336</TotalTime>
  <Words>581</Words>
  <Application>Microsoft Office PowerPoint</Application>
  <PresentationFormat>On-screen Show (4:3)</PresentationFormat>
  <Paragraphs>180</Paragraphs>
  <Slides>22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Courier New</vt:lpstr>
      <vt:lpstr>Times New Roman</vt:lpstr>
      <vt:lpstr>Verdana</vt:lpstr>
      <vt:lpstr>Default Design</vt:lpstr>
      <vt:lpstr>Interprocess Communication IPC </vt:lpstr>
      <vt:lpstr>Shared Memory Concept</vt:lpstr>
      <vt:lpstr>How to Create Shared Memory</vt:lpstr>
      <vt:lpstr>System Calls for Shared Memory</vt:lpstr>
      <vt:lpstr>System Calls for Shared Memory</vt:lpstr>
      <vt:lpstr>PowerPoint Presentation</vt:lpstr>
      <vt:lpstr>Example</vt:lpstr>
      <vt:lpstr>Shared Memory Features </vt:lpstr>
      <vt:lpstr>Message Queues</vt:lpstr>
      <vt:lpstr>Message Queues Housekeeping</vt:lpstr>
      <vt:lpstr>Detailed Message Queue</vt:lpstr>
      <vt:lpstr>msqid_ds (in msg.h)</vt:lpstr>
      <vt:lpstr>Related System Calls</vt:lpstr>
      <vt:lpstr>Related System Calls</vt:lpstr>
      <vt:lpstr>Related System Calls</vt:lpstr>
      <vt:lpstr>Receiving a message</vt:lpstr>
      <vt:lpstr>PowerPoint Presentation</vt:lpstr>
      <vt:lpstr>Example</vt:lpstr>
      <vt:lpstr>Example: (Sender)</vt:lpstr>
      <vt:lpstr>PowerPoint Presentation</vt:lpstr>
      <vt:lpstr>Example (Receiver)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 460 Operating Systems Design</dc:title>
  <dc:creator>A. Nasan</dc:creator>
  <cp:lastModifiedBy>Prawar Poudel</cp:lastModifiedBy>
  <cp:revision>235</cp:revision>
  <cp:lastPrinted>2020-01-28T22:09:31Z</cp:lastPrinted>
  <dcterms:created xsi:type="dcterms:W3CDTF">2005-09-29T18:29:25Z</dcterms:created>
  <dcterms:modified xsi:type="dcterms:W3CDTF">2020-02-03T20:01:57Z</dcterms:modified>
</cp:coreProperties>
</file>