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2" r:id="rId4"/>
    <p:sldId id="273" r:id="rId5"/>
    <p:sldId id="274" r:id="rId6"/>
    <p:sldId id="276" r:id="rId7"/>
    <p:sldId id="278" r:id="rId8"/>
    <p:sldId id="299" r:id="rId9"/>
    <p:sldId id="298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</p:sldIdLst>
  <p:sldSz cx="9144000" cy="6858000" type="screen4x3"/>
  <p:notesSz cx="70104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64" y="-86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Brown" userId="765711ac55559289" providerId="LiveId" clId="{5146C3A1-6F6B-4023-9FB4-2D4719E54202}"/>
    <pc:docChg chg="undo custSel modSld">
      <pc:chgData name="Austin Brown" userId="765711ac55559289" providerId="LiveId" clId="{5146C3A1-6F6B-4023-9FB4-2D4719E54202}" dt="2021-02-10T18:04:47.760" v="1"/>
      <pc:docMkLst>
        <pc:docMk/>
      </pc:docMkLst>
      <pc:sldChg chg="modSp mod">
        <pc:chgData name="Austin Brown" userId="765711ac55559289" providerId="LiveId" clId="{5146C3A1-6F6B-4023-9FB4-2D4719E54202}" dt="2021-02-10T18:04:47.760" v="1"/>
        <pc:sldMkLst>
          <pc:docMk/>
          <pc:sldMk cId="0" sldId="292"/>
        </pc:sldMkLst>
        <pc:spChg chg="mod">
          <ac:chgData name="Austin Brown" userId="765711ac55559289" providerId="LiveId" clId="{5146C3A1-6F6B-4023-9FB4-2D4719E54202}" dt="2021-02-10T18:04:47.760" v="1"/>
          <ac:spMkLst>
            <pc:docMk/>
            <pc:sldMk cId="0" sldId="292"/>
            <ac:spMk id="399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36218" cy="4632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7689" rIns="91710" bIns="47689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70939" y="0"/>
            <a:ext cx="3036217" cy="4632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7689" rIns="91710" bIns="47689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1041" y="4415790"/>
            <a:ext cx="5606698" cy="4181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7689" rIns="91710" bIns="4768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29967"/>
            <a:ext cx="3036218" cy="46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7689" rIns="91710" bIns="47689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70939" y="8829967"/>
            <a:ext cx="3036217" cy="46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7689" rIns="91710" bIns="47689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DBF893C3-4440-4C86-BE78-B2287D61D2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ED88B9-73D9-4369-9A05-A2C27BC064C7}" type="slidenum">
              <a:rPr lang="en-US"/>
              <a:pPr/>
              <a:t>1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DCF5D3-3B78-4402-A99A-F70A2D8AED42}" type="slidenum">
              <a:rPr lang="en-US"/>
              <a:pPr/>
              <a:t>10</a:t>
            </a:fld>
            <a:endParaRPr 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3D5C7B-60A2-489E-9BED-4CBB37F8039F}" type="slidenum">
              <a:rPr lang="en-US"/>
              <a:pPr/>
              <a:t>11</a:t>
            </a:fld>
            <a:endParaRPr 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C11518-7AEB-403A-8ED1-6FE533586D98}" type="slidenum">
              <a:rPr lang="en-US"/>
              <a:pPr/>
              <a:t>12</a:t>
            </a:fld>
            <a:endParaRPr 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FDE960-C5A6-45C9-B9DD-8E3203C7AF31}" type="slidenum">
              <a:rPr lang="en-US"/>
              <a:pPr/>
              <a:t>13</a:t>
            </a:fld>
            <a:endParaRPr 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6031CB-5BD8-447E-9961-9E3D18BDBB01}" type="slidenum">
              <a:rPr lang="en-US"/>
              <a:pPr/>
              <a:t>14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3E4F88-C8D0-4AD8-AC4C-D162EADBA602}" type="slidenum">
              <a:rPr lang="en-US"/>
              <a:pPr/>
              <a:t>15</a:t>
            </a:fld>
            <a:endParaRPr 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59D0A8-4DCF-44F2-B087-C1BE73977268}" type="slidenum">
              <a:rPr lang="en-US"/>
              <a:pPr/>
              <a:t>16</a:t>
            </a:fld>
            <a:endParaRPr 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4F721-734F-4747-A511-15447F80FEAA}" type="slidenum">
              <a:rPr lang="en-US"/>
              <a:pPr/>
              <a:t>17</a:t>
            </a:fld>
            <a:endParaRPr lang="en-U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80742A-3F27-45B6-89D7-F399C2D4654B}" type="slidenum">
              <a:rPr lang="en-US"/>
              <a:pPr/>
              <a:t>18</a:t>
            </a:fld>
            <a:endParaRPr lang="en-U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7229F6-65A2-498B-B9C0-14FFB78A56E0}" type="slidenum">
              <a:rPr lang="en-US"/>
              <a:pPr/>
              <a:t>19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29271F-BE98-4DBC-8F9B-9199FCF2D4F4}" type="slidenum">
              <a:rPr lang="en-US"/>
              <a:pPr/>
              <a:t>2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ED1A13-0773-4BD4-93A0-9CD147EBA5F9}" type="slidenum">
              <a:rPr lang="en-US"/>
              <a:pPr/>
              <a:t>20</a:t>
            </a:fld>
            <a:endParaRPr lang="en-US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37AA2F-73A3-4B2B-8877-862FABAE0326}" type="slidenum">
              <a:rPr lang="en-US"/>
              <a:pPr/>
              <a:t>21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ACD753-3548-4501-B926-66A424958AE9}" type="slidenum">
              <a:rPr lang="en-US"/>
              <a:pPr/>
              <a:t>22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690436-C52A-44F6-9F8D-A851646704E3}" type="slidenum">
              <a:rPr lang="en-US"/>
              <a:pPr/>
              <a:t>3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7FB126-F971-4AD9-88FB-CBAC7372D7CC}" type="slidenum">
              <a:rPr lang="en-US"/>
              <a:pPr/>
              <a:t>4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F52CA8-B737-450C-A304-67CE64697E72}" type="slidenum">
              <a:rPr lang="en-US"/>
              <a:pPr/>
              <a:t>5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C15B5C-B0A9-4866-B46D-5A1AF0B0D3BE}" type="slidenum">
              <a:rPr lang="en-US"/>
              <a:pPr/>
              <a:t>6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31AB81-4AF0-40CC-81CF-491D84532742}" type="slidenum">
              <a:rPr lang="en-US"/>
              <a:pPr/>
              <a:t>7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B1471C-374B-47D1-9A3D-E10C87AE40B2}" type="slidenum">
              <a:rPr lang="en-US"/>
              <a:pPr/>
              <a:t>8</a:t>
            </a:fld>
            <a:endParaRPr lang="en-US"/>
          </a:p>
        </p:txBody>
      </p:sp>
      <p:sp>
        <p:nvSpPr>
          <p:cNvPr id="962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DCF23D-09FC-4739-B8EC-8CC7E86BE009}" type="slidenum">
              <a:rPr lang="en-US"/>
              <a:pPr/>
              <a:t>9</a:t>
            </a:fld>
            <a:endParaRPr lang="en-US"/>
          </a:p>
        </p:txBody>
      </p:sp>
      <p:sp>
        <p:nvSpPr>
          <p:cNvPr id="942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E07D58E-E58C-41D1-8F62-703A4135C2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530950-70A7-4DB6-8ECB-4F73EDC58D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637B271-4EC6-46CA-B957-15B4630B58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A39D8371-D4DF-45E8-9B51-C3A780970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95850F-7489-445E-815D-91840D289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AC61F4-338C-4BC3-AF34-3D7C5F23AC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2CEECE0-9210-4E6F-BE55-32314F980D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6E5E145-5F7D-465B-AA2E-9307402E0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043D45-203B-415C-9A7B-05DB38184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5765EC-2AE3-4FB8-8F73-A33F7A3CF5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232882-42DA-4739-916B-8AF8D8AA79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23175B-2312-4DF7-946E-CD414A77D7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fld id="{1BB50CCD-5C5E-4B56-82C5-C1BFD11F50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EF16A8D-FFE4-477E-9B86-5C838CF6C804}" type="slidenum">
              <a:rPr lang="en-US"/>
              <a:pPr/>
              <a:t>1</a:t>
            </a:fld>
            <a:endParaRPr lang="en-US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444750"/>
            <a:ext cx="7772400" cy="20447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Interprocess Communication</a:t>
            </a:r>
            <a:br>
              <a:rPr lang="en-US"/>
            </a:br>
            <a:r>
              <a:rPr lang="en-US"/>
              <a:t>IPC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EA4848-8A6D-4E06-8A80-928681412F66}" type="slidenum">
              <a:rPr lang="en-US"/>
              <a:pPr/>
              <a:t>10</a:t>
            </a:fld>
            <a:endParaRPr lang="en-US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Message Queues Housekeeping</a:t>
            </a:r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90EF91AA-8086-44E1-9004-506A8C433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981200"/>
            <a:ext cx="58674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C2CB2F5-D855-4B1D-9253-D4AC7CB78FB0}" type="slidenum">
              <a:rPr lang="en-US"/>
              <a:pPr/>
              <a:t>11</a:t>
            </a:fld>
            <a:endParaRPr lang="en-US"/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Detailed Message Queue</a:t>
            </a:r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BEEA69B7-AB31-46BA-8912-D0E03D66F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613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6983DE7-27FA-4A8D-934A-41121EFCAED2}" type="slidenum">
              <a:rPr lang="en-US"/>
              <a:pPr/>
              <a:t>12</a:t>
            </a:fld>
            <a:endParaRPr lang="en-US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msqid_ds (in msg.h)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stuct msqid_ds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{    	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stuct ipc_perm msg_perm;   /* opertion permission struct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struct  msg  *msg_first; 	/* ptr to first message on q 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struct  msg  *msg_last; 	/* ptr to last message on  q 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msg_cbytes;  	/* current # bytes on q 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msg_qnum;  	/* current # of messages on q	*/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msg_qbytes 	/* max # of bytes allowed on q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msg_lspid;  	/* pid of last msgsnd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msg_lrpid;   	/* pid of last msgrcv 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time_t       msg_stime;  	/* time of last msgsnd 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time_t       msg_rtime;   	/* time of last msgrcv 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time_t       msg_ctime;  	/* time of last msgct1 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306CB9-CC8B-404C-9BA5-7A7ACACF32A5}" type="slidenum">
              <a:rPr lang="en-US"/>
              <a:pPr/>
              <a:t>13</a:t>
            </a:fld>
            <a:endParaRPr lang="en-US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Related System Calls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7200" y="1774825"/>
            <a:ext cx="812482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531813" indent="-531813">
              <a:spcBef>
                <a:spcPts val="800"/>
              </a:spcBef>
              <a:buFont typeface="Times New Roman" pitchFamily="16" charset="0"/>
              <a:buAutoNum type="arabicPeriod"/>
              <a:tabLst>
                <a:tab pos="531813" algn="l"/>
                <a:tab pos="1446213" algn="l"/>
                <a:tab pos="2360613" algn="l"/>
                <a:tab pos="3275013" algn="l"/>
                <a:tab pos="4189413" algn="l"/>
                <a:tab pos="5103813" algn="l"/>
                <a:tab pos="6018213" algn="l"/>
                <a:tab pos="6932613" algn="l"/>
                <a:tab pos="7847013" algn="l"/>
                <a:tab pos="8761413" algn="l"/>
                <a:tab pos="9675813" algn="l"/>
                <a:tab pos="10590213" algn="l"/>
              </a:tabLst>
            </a:pPr>
            <a:r>
              <a:rPr lang="en-US" sz="3200">
                <a:solidFill>
                  <a:srgbClr val="000000"/>
                </a:solidFill>
                <a:cs typeface="Times New Roman" pitchFamily="16" charset="0"/>
              </a:rPr>
              <a:t>Creating a message queue or getting access to an existing message queue:</a:t>
            </a:r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A149866B-B5F6-49CD-90A8-E976D60C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654300"/>
            <a:ext cx="68199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D62F6E-6701-4E8F-A4BD-67D31F1DBD05}" type="slidenum">
              <a:rPr lang="en-US"/>
              <a:pPr/>
              <a:t>14</a:t>
            </a:fld>
            <a:endParaRPr lang="en-US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Related System Calls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1739900"/>
            <a:ext cx="79629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608013" indent="-608013">
              <a:buFont typeface="Times New Roman" pitchFamily="16" charset="0"/>
              <a:buAutoNum type="arabicPeriod"/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Sending a message to a queue:</a:t>
            </a:r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1862B9CB-4649-4B52-8978-6CB66A88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476500"/>
            <a:ext cx="63881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FB050E6-E312-4E15-AC89-599B16B604BE}" type="slidenum">
              <a:rPr lang="en-US"/>
              <a:pPr/>
              <a:t>15</a:t>
            </a:fld>
            <a:endParaRPr lang="en-US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Related System Calls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57200" y="1600200"/>
            <a:ext cx="8305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531813" indent="-531813">
              <a:spcBef>
                <a:spcPts val="800"/>
              </a:spcBef>
              <a:buFont typeface="Times New Roman" pitchFamily="16" charset="0"/>
              <a:buAutoNum type="arabicPeriod"/>
              <a:tabLst>
                <a:tab pos="531813" algn="l"/>
                <a:tab pos="1446213" algn="l"/>
                <a:tab pos="2360613" algn="l"/>
                <a:tab pos="3275013" algn="l"/>
                <a:tab pos="4189413" algn="l"/>
                <a:tab pos="5103813" algn="l"/>
                <a:tab pos="6018213" algn="l"/>
                <a:tab pos="6932613" algn="l"/>
                <a:tab pos="7847013" algn="l"/>
                <a:tab pos="8761413" algn="l"/>
                <a:tab pos="9675813" algn="l"/>
                <a:tab pos="10590213" algn="l"/>
              </a:tabLst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Reading from a message queue (and removing the message)</a:t>
            </a:r>
          </a:p>
        </p:txBody>
      </p:sp>
      <p:pic>
        <p:nvPicPr>
          <p:cNvPr id="35846" name="Picture 6">
            <a:extLst>
              <a:ext uri="{FF2B5EF4-FFF2-40B4-BE49-F238E27FC236}">
                <a16:creationId xmlns:a16="http://schemas.microsoft.com/office/drawing/2014/main" id="{F76D714A-2229-47A2-A7E8-CE58DF1B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2603500"/>
            <a:ext cx="58039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7D7DFB-DBFB-49A4-8E89-ED30B284C2ED}" type="slidenum">
              <a:rPr lang="en-US"/>
              <a:pPr/>
              <a:t>16</a:t>
            </a:fld>
            <a:endParaRPr lang="en-US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Receiving a message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34362" cy="4267200"/>
          </a:xfrm>
          <a:ln/>
        </p:spPr>
        <p:txBody>
          <a:bodyPr/>
          <a:lstStyle/>
          <a:p>
            <a:pPr marL="341313" indent="-341313">
              <a:spcBef>
                <a:spcPts val="9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600"/>
              <a:t>User has some control over the order of how messages are retrieved</a:t>
            </a:r>
          </a:p>
          <a:p>
            <a:pPr marL="741363" lvl="1" indent="-284163">
              <a:spcBef>
                <a:spcPts val="8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/>
              <a:t>Type: 0 </a:t>
            </a:r>
            <a:r>
              <a:rPr lang="en-US" sz="3200">
                <a:cs typeface="Times New Roman" pitchFamily="16" charset="0"/>
              </a:rPr>
              <a:t>→ Next msg in Q</a:t>
            </a:r>
          </a:p>
          <a:p>
            <a:pPr marL="741363" lvl="1" indent="-284163">
              <a:spcBef>
                <a:spcPts val="8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cs typeface="Times New Roman" pitchFamily="16" charset="0"/>
              </a:rPr>
              <a:t>Type: +ve →gets the 1</a:t>
            </a:r>
            <a:r>
              <a:rPr lang="en-US" sz="3200" baseline="30000">
                <a:cs typeface="Times New Roman" pitchFamily="16" charset="0"/>
              </a:rPr>
              <a:t>st</a:t>
            </a:r>
            <a:r>
              <a:rPr lang="en-US" sz="3200">
                <a:cs typeface="Times New Roman" pitchFamily="16" charset="0"/>
              </a:rPr>
              <a:t> msg of that type</a:t>
            </a:r>
          </a:p>
          <a:p>
            <a:pPr marL="741363" lvl="1" indent="-284163">
              <a:spcBef>
                <a:spcPts val="8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cs typeface="Times New Roman" pitchFamily="16" charset="0"/>
              </a:rPr>
              <a:t>Type:  -ve →gets the 1</a:t>
            </a:r>
            <a:r>
              <a:rPr lang="en-US" sz="3200" baseline="30000">
                <a:cs typeface="Times New Roman" pitchFamily="16" charset="0"/>
              </a:rPr>
              <a:t>st</a:t>
            </a:r>
            <a:r>
              <a:rPr lang="en-US" sz="3200">
                <a:cs typeface="Times New Roman" pitchFamily="16" charset="0"/>
              </a:rPr>
              <a:t> msg of the lowest type which is less than or equal to the absolute value of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5E4361-69D9-47B7-97D2-2B62BFA0DC47}" type="slidenum">
              <a:rPr lang="en-US"/>
              <a:pPr/>
              <a:t>17</a:t>
            </a:fld>
            <a:endParaRPr lang="en-US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57200" y="1600200"/>
            <a:ext cx="747712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531813" indent="-531813">
              <a:spcBef>
                <a:spcPts val="700"/>
              </a:spcBef>
              <a:buFont typeface="Times New Roman" pitchFamily="16" charset="0"/>
              <a:buAutoNum type="arabicPeriod"/>
              <a:tabLst>
                <a:tab pos="531813" algn="l"/>
                <a:tab pos="1446213" algn="l"/>
                <a:tab pos="2360613" algn="l"/>
                <a:tab pos="3275013" algn="l"/>
                <a:tab pos="4189413" algn="l"/>
                <a:tab pos="5103813" algn="l"/>
                <a:tab pos="6018213" algn="l"/>
                <a:tab pos="6932613" algn="l"/>
                <a:tab pos="7847013" algn="l"/>
                <a:tab pos="8761413" algn="l"/>
                <a:tab pos="9675813" algn="l"/>
                <a:tab pos="10590213" algn="l"/>
              </a:tabLst>
            </a:pPr>
            <a:r>
              <a:rPr lang="en-US" sz="2800">
                <a:solidFill>
                  <a:srgbClr val="000000"/>
                </a:solidFill>
                <a:cs typeface="Arial" charset="0"/>
              </a:rPr>
              <a:t>Deallocate or change permissions for the message queue: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71475" y="3619500"/>
            <a:ext cx="8162925" cy="255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46080" rIns="0" bIns="46080">
            <a:spAutoFit/>
          </a:bodyPr>
          <a:lstStyle/>
          <a:p>
            <a:pPr marL="1143000" indent="-228600">
              <a:spcBef>
                <a:spcPts val="1000"/>
              </a:spcBef>
              <a:buClr>
                <a:srgbClr val="CC0000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Cmd:</a:t>
            </a:r>
          </a:p>
          <a:p>
            <a:pPr marL="1143000" indent="-228600">
              <a:spcBef>
                <a:spcPts val="1000"/>
              </a:spcBef>
              <a:buClr>
                <a:srgbClr val="CC0000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IPC_RMID	remove the message queue msqid and</a:t>
            </a:r>
          </a:p>
          <a:p>
            <a:pPr marL="1828800" lvl="4" indent="0">
              <a:spcBef>
                <a:spcPts val="1000"/>
              </a:spcBef>
              <a:buClrTx/>
              <a:buFontTx/>
              <a:buNone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       destroy the corresponding msqid_ds</a:t>
            </a:r>
          </a:p>
          <a:p>
            <a:pPr marL="1143000" indent="-228600">
              <a:spcBef>
                <a:spcPts val="1000"/>
              </a:spcBef>
              <a:buClr>
                <a:srgbClr val="CC0000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IPC_SET	set members of the msqid_ds data</a:t>
            </a:r>
          </a:p>
          <a:p>
            <a:pPr marL="1143000" indent="-228600">
              <a:spcBef>
                <a:spcPts val="1000"/>
              </a:spcBef>
              <a:buClrTx/>
              <a:buFontTx/>
              <a:buNone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             structure from buf</a:t>
            </a:r>
          </a:p>
          <a:p>
            <a:pPr marL="1143000" indent="-228600">
              <a:spcBef>
                <a:spcPts val="1000"/>
              </a:spcBef>
              <a:buClr>
                <a:srgbClr val="CC0000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IPC_STAT	copy members of the msqid_ds data</a:t>
            </a:r>
          </a:p>
          <a:p>
            <a:pPr marL="1143000" indent="-228600">
              <a:spcBef>
                <a:spcPts val="1000"/>
              </a:spcBef>
              <a:buClrTx/>
              <a:buFontTx/>
              <a:buNone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             structure into buf</a:t>
            </a:r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id="{CE0271B9-77E7-47AF-BF8F-320732C50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689100"/>
            <a:ext cx="6934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A1BBB16-5744-4653-9A21-D94DB6F7282B}" type="slidenum">
              <a:rPr lang="en-US"/>
              <a:pPr/>
              <a:t>18</a:t>
            </a:fld>
            <a:endParaRPr lang="en-US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4763" y="1600200"/>
            <a:ext cx="405447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5A22AF0-E62D-4BE8-AD17-D022BB8823B0}" type="slidenum">
              <a:rPr lang="en-US"/>
              <a:pPr/>
              <a:t>19</a:t>
            </a:fld>
            <a:endParaRPr lang="en-US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Example: (Sender)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 … &gt; 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text_message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long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;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char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[100] ;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main(int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/*usage :</a:t>
            </a:r>
            <a:r>
              <a:rPr lang="en-US" sz="1600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a.out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&lt;key&gt;&lt;type&gt;&lt;text&gt;*/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int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v  ;	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struct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text_message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mess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Creating a message queue 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msid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msgget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key_t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[1] ), IPC_CREAT | 0666  );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if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-1) 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{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…   ;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exit(1) ;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54C6E89-1372-4115-91A0-9835EBDACCF5}" type="slidenum">
              <a:rPr lang="en-US"/>
              <a:pPr/>
              <a:t>2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Shared Memory Concept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414463" y="5353050"/>
            <a:ext cx="2144712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46080" rIns="0" bIns="4608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99"/>
                </a:solidFill>
                <a:latin typeface="Verdana" pitchFamily="32" charset="0"/>
                <a:cs typeface="Arial" charset="0"/>
              </a:rPr>
              <a:t>Key 123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99"/>
                </a:solidFill>
                <a:latin typeface="Verdana" pitchFamily="32" charset="0"/>
                <a:cs typeface="Arial" charset="0"/>
              </a:rPr>
              <a:t>(System wide info)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057525" y="4424363"/>
            <a:ext cx="1076325" cy="10779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037E3BA4-3E24-49D3-9C6E-F7ED4204D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30400"/>
            <a:ext cx="59309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20678D-7D74-40FE-A4FB-263CC1C5694C}" type="slidenum">
              <a:rPr lang="en-US"/>
              <a:pPr/>
              <a:t>20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61950" y="1658938"/>
            <a:ext cx="8620125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1313">
              <a:spcBef>
                <a:spcPts val="9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36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Preparing a message  */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mess.mtype = atoi( argv[2] 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strcpy( mess.mtext, argv[3] 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write a message onto queue  */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 = msgsnd( msid, &amp;mess, strlen( argv[3] ) + 1, 0 )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if ( v &lt; 0 )  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error message …; 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exit(0);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52425" y="5194300"/>
            <a:ext cx="8477250" cy="94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46080" rIns="0" bIns="46080">
            <a:spAutoFit/>
          </a:bodyPr>
          <a:lstStyle/>
          <a:p>
            <a:pPr marL="1143000" indent="-228600">
              <a:spcBef>
                <a:spcPts val="1750"/>
              </a:spcBef>
              <a:buClr>
                <a:srgbClr val="3333CC"/>
              </a:buClr>
              <a:buFont typeface="Times New Roman" pitchFamily="16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2800" b="1" u="sng">
                <a:solidFill>
                  <a:srgbClr val="3333CC"/>
                </a:solidFill>
                <a:latin typeface="Times New Roman" pitchFamily="16" charset="0"/>
                <a:cs typeface="Times New Roman" pitchFamily="16" charset="0"/>
              </a:rPr>
              <a:t>The result:</a:t>
            </a:r>
            <a:r>
              <a:rPr lang="en-US" sz="2800">
                <a:solidFill>
                  <a:srgbClr val="3333CC"/>
                </a:solidFill>
                <a:latin typeface="Times New Roman" pitchFamily="16" charset="0"/>
                <a:cs typeface="Times New Roman" pitchFamily="16" charset="0"/>
              </a:rPr>
              <a:t> Process has created a message queue, put one message onto the queue,  and finished.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0D11793-0873-43DC-979C-E2B3C5728C47}" type="slidenum">
              <a:rPr lang="en-US"/>
              <a:pPr/>
              <a:t>21</a:t>
            </a:fld>
            <a:endParaRPr lang="en-US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 (Receiver)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 … &gt;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text_message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long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;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char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[100];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main(int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	 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usage :</a:t>
            </a:r>
            <a:r>
              <a:rPr lang="en-US" sz="1600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a.out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&lt;key&gt;  &lt;type&gt;  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int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v  ;	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	struct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text_message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mess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Get a message handle 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msgget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key_t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), 0 ) 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if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-1)    {   …   ;   exit(1) ;   }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/* Read a message of the given type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msgrcv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msid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&amp;mess, 100,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[2] ), IPC_NOWAIT ) 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E3012E-1E74-45E4-9617-7F226CD15D97}" type="slidenum">
              <a:rPr lang="en-US"/>
              <a:pPr/>
              <a:t>22</a:t>
            </a:fld>
            <a:endParaRPr 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57200" y="18923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 v &lt; 0 )       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{  </a:t>
            </a:r>
            <a:r>
              <a:rPr lang="en-US" sz="20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error message and exit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printf(“%d  %s\n”, msg.type, msg.txt 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/* Remove the message queue from UNIX  */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msgctl( msid, IPC_RMID, 0 ) ; exit(0)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4840288"/>
            <a:ext cx="8807450" cy="1189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46080" rIns="0" bIns="46080">
            <a:spAutoFit/>
          </a:bodyPr>
          <a:lstStyle/>
          <a:p>
            <a:pPr marL="1143000" indent="-228600">
              <a:spcBef>
                <a:spcPts val="1500"/>
              </a:spcBef>
              <a:buClr>
                <a:srgbClr val="3333CC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2400" b="1" u="sng">
                <a:solidFill>
                  <a:srgbClr val="3333CC"/>
                </a:solidFill>
                <a:latin typeface="Courier New" pitchFamily="49" charset="0"/>
              </a:rPr>
              <a:t>The result</a:t>
            </a:r>
            <a:r>
              <a:rPr lang="en-US" sz="2400" b="1">
                <a:solidFill>
                  <a:srgbClr val="3333CC"/>
                </a:solidFill>
                <a:latin typeface="Courier New" pitchFamily="49" charset="0"/>
              </a:rPr>
              <a:t>:</a:t>
            </a:r>
            <a:r>
              <a:rPr lang="en-US" sz="2400">
                <a:solidFill>
                  <a:srgbClr val="3333CC"/>
                </a:solidFill>
                <a:latin typeface="Courier New" pitchFamily="49" charset="0"/>
              </a:rPr>
              <a:t>  The process </a:t>
            </a:r>
            <a:r>
              <a:rPr lang="en-US" sz="2400" b="1">
                <a:solidFill>
                  <a:srgbClr val="3333CC"/>
                </a:solidFill>
                <a:latin typeface="Courier New" pitchFamily="49" charset="0"/>
              </a:rPr>
              <a:t>got</a:t>
            </a:r>
            <a:r>
              <a:rPr lang="en-US" sz="2400">
                <a:solidFill>
                  <a:srgbClr val="3333CC"/>
                </a:solidFill>
                <a:latin typeface="Courier New" pitchFamily="49" charset="0"/>
              </a:rPr>
              <a:t> a message queue identifier, </a:t>
            </a:r>
            <a:r>
              <a:rPr lang="en-US" sz="2400" b="1">
                <a:solidFill>
                  <a:srgbClr val="3333CC"/>
                </a:solidFill>
                <a:latin typeface="Courier New" pitchFamily="49" charset="0"/>
              </a:rPr>
              <a:t>read</a:t>
            </a:r>
            <a:r>
              <a:rPr lang="en-US" sz="2400">
                <a:solidFill>
                  <a:srgbClr val="3333CC"/>
                </a:solidFill>
                <a:latin typeface="Courier New" pitchFamily="49" charset="0"/>
              </a:rPr>
              <a:t> the message from the queue, and </a:t>
            </a:r>
            <a:r>
              <a:rPr lang="en-US" sz="2400" b="1">
                <a:solidFill>
                  <a:srgbClr val="3333CC"/>
                </a:solidFill>
                <a:latin typeface="Courier New" pitchFamily="49" charset="0"/>
              </a:rPr>
              <a:t>removed</a:t>
            </a:r>
            <a:r>
              <a:rPr lang="en-US" sz="2400">
                <a:solidFill>
                  <a:srgbClr val="3333CC"/>
                </a:solidFill>
                <a:latin typeface="Courier New" pitchFamily="49" charset="0"/>
              </a:rPr>
              <a:t> the message queue.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67C486D-3979-4B79-B6E5-8A238C11E10E}" type="slidenum">
              <a:rPr lang="en-US"/>
              <a:pPr/>
              <a:t>3</a:t>
            </a:fld>
            <a:endParaRPr 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How to Create Shared Memory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569913" indent="-569913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800">
                <a:cs typeface="Times New Roman" pitchFamily="16" charset="0"/>
              </a:rPr>
              <a:t>One of the processes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creates</a:t>
            </a:r>
            <a:r>
              <a:rPr lang="en-US" sz="2800">
                <a:cs typeface="Times New Roman" pitchFamily="16" charset="0"/>
              </a:rPr>
              <a:t> a shared segment. Other processes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get ID</a:t>
            </a:r>
            <a:r>
              <a:rPr lang="en-US" sz="2800">
                <a:cs typeface="Times New Roman" pitchFamily="16" charset="0"/>
              </a:rPr>
              <a:t> of the created segment</a:t>
            </a:r>
          </a:p>
          <a:p>
            <a:pPr marL="569913" indent="-569913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800">
                <a:cs typeface="Times New Roman" pitchFamily="16" charset="0"/>
              </a:rPr>
              <a:t>Each process, using the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same key</a:t>
            </a:r>
            <a:r>
              <a:rPr lang="en-US" sz="2800">
                <a:cs typeface="Times New Roman" pitchFamily="16" charset="0"/>
              </a:rPr>
              <a:t>, </a:t>
            </a:r>
            <a:r>
              <a:rPr lang="en-US" sz="2800">
                <a:solidFill>
                  <a:srgbClr val="0000FF"/>
                </a:solidFill>
                <a:cs typeface="Times New Roman" pitchFamily="16" charset="0"/>
              </a:rPr>
              <a:t>attaches</a:t>
            </a:r>
            <a:r>
              <a:rPr lang="en-US" sz="2800">
                <a:cs typeface="Times New Roman" pitchFamily="16" charset="0"/>
              </a:rPr>
              <a:t> to itself the created shared segment</a:t>
            </a:r>
          </a:p>
          <a:p>
            <a:pPr marL="569913" indent="-569913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800">
                <a:cs typeface="Times New Roman" pitchFamily="16" charset="0"/>
              </a:rPr>
              <a:t>Now each process may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write</a:t>
            </a:r>
            <a:r>
              <a:rPr lang="en-US" sz="2800">
                <a:cs typeface="Times New Roman" pitchFamily="16" charset="0"/>
              </a:rPr>
              <a:t> and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read</a:t>
            </a:r>
            <a:r>
              <a:rPr lang="en-US" sz="2800">
                <a:cs typeface="Times New Roman" pitchFamily="16" charset="0"/>
              </a:rPr>
              <a:t> data into the shared segment</a:t>
            </a:r>
          </a:p>
          <a:p>
            <a:pPr marL="569913" indent="-569913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800">
                <a:cs typeface="Times New Roman" pitchFamily="16" charset="0"/>
              </a:rPr>
              <a:t>Each process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detaches</a:t>
            </a:r>
            <a:r>
              <a:rPr lang="en-US" sz="2800">
                <a:cs typeface="Times New Roman" pitchFamily="16" charset="0"/>
              </a:rPr>
              <a:t> the segment (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after finishing</a:t>
            </a:r>
            <a:r>
              <a:rPr lang="en-US" sz="2800">
                <a:cs typeface="Times New Roman" pitchFamily="16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18FFCC-BCA0-4C77-A773-542CDF38D8B9}" type="slidenum">
              <a:rPr lang="en-US"/>
              <a:pPr/>
              <a:t>4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System Calls for Shared Memory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19150" y="1685925"/>
            <a:ext cx="8077200" cy="197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&lt;sys/types.h&gt;</a:t>
            </a:r>
          </a:p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&lt;sys/ipc.h&gt;</a:t>
            </a:r>
          </a:p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&lt;sys/shm.h&gt;</a:t>
            </a:r>
          </a:p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>
                <a:solidFill>
                  <a:srgbClr val="008000"/>
                </a:solidFill>
                <a:cs typeface="Times New Roman" pitchFamily="16" charset="0"/>
              </a:rPr>
              <a:t>1.  Creating a shared segment or getting its ID</a:t>
            </a: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5CB0D1A9-6150-44D3-A685-DEC16507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3352800"/>
            <a:ext cx="51308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3080B71-0008-4698-AD63-4FFA018A1AF5}" type="slidenum">
              <a:rPr lang="en-US"/>
              <a:pPr/>
              <a:t>5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System Calls for Shared Memory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57225" y="1676400"/>
            <a:ext cx="77724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500">
                <a:solidFill>
                  <a:srgbClr val="008000"/>
                </a:solidFill>
                <a:cs typeface="Times New Roman" pitchFamily="16" charset="0"/>
              </a:rPr>
              <a:t>2.</a:t>
            </a:r>
            <a:r>
              <a:rPr lang="en-US" sz="3200">
                <a:solidFill>
                  <a:srgbClr val="008000"/>
                </a:solidFill>
                <a:cs typeface="Times New Roman" pitchFamily="16" charset="0"/>
              </a:rPr>
              <a:t>  </a:t>
            </a:r>
            <a:r>
              <a:rPr lang="en-US" sz="2400">
                <a:solidFill>
                  <a:srgbClr val="008000"/>
                </a:solidFill>
                <a:cs typeface="Times New Roman" pitchFamily="16" charset="0"/>
              </a:rPr>
              <a:t>Attaching (mapping) the existing memory segment (getting its pointer).</a:t>
            </a:r>
            <a:r>
              <a:rPr lang="en-US" sz="3200">
                <a:solidFill>
                  <a:srgbClr val="000000"/>
                </a:solidFill>
                <a:cs typeface="Times New Roman" pitchFamily="16" charset="0"/>
              </a:rPr>
              <a:t> </a:t>
            </a:r>
          </a:p>
        </p:txBody>
      </p:sp>
      <p:pic>
        <p:nvPicPr>
          <p:cNvPr id="21509" name="Picture 5">
            <a:extLst>
              <a:ext uri="{FF2B5EF4-FFF2-40B4-BE49-F238E27FC236}">
                <a16:creationId xmlns:a16="http://schemas.microsoft.com/office/drawing/2014/main" id="{E9B44D2A-704D-4559-B29C-E8D7188D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51308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FBE56D3-0844-485D-9A11-8EA6BC644C1A}" type="slidenum">
              <a:rPr lang="en-US"/>
              <a:pPr/>
              <a:t>6</a:t>
            </a:fld>
            <a:endParaRPr lang="en-US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9725" y="1752600"/>
            <a:ext cx="8470900" cy="4267200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625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>
                <a:latin typeface="Courier New" pitchFamily="49" charset="0"/>
                <a:cs typeface="Courier New" pitchFamily="49" charset="0"/>
              </a:rPr>
              <a:t>Typedef struct shmid_ds{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struct ipc_perm shm_perm; /* operation permission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				 structure */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size_t shm_segsz; 	    /* size of segment in bytes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pid_t shm_lpid; 	    /* process ID of last operation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pid_t shm_cpid; 	    /* process ID of creator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shmatt_t shm_nattch;   /* number of current attaches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time_t shm_atime; 	    /* time of last shmat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time_t shm_dtime; 	    /* time of last shmdt */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time_t shm_ctime;</a:t>
            </a:r>
            <a:r>
              <a:rPr lang="en-US" sz="1600"/>
              <a:t> 	        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/* time of last shctl */ </a:t>
            </a:r>
          </a:p>
          <a:p>
            <a:pPr indent="-341313">
              <a:lnSpc>
                <a:spcPct val="80000"/>
              </a:lnSpc>
              <a:spcBef>
                <a:spcPts val="625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500">
                <a:latin typeface="Courier New" pitchFamily="49" charset="0"/>
                <a:cs typeface="Courier New" pitchFamily="49" charset="0"/>
              </a:rPr>
              <a:t>shmid_ds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85696F-95A6-475E-B8B7-2051FF7995E9}" type="slidenum">
              <a:rPr lang="en-US"/>
              <a:pPr/>
              <a:t>7</a:t>
            </a:fld>
            <a:endParaRPr lang="en-US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4487">
              <a:spcBef>
                <a:spcPts val="475"/>
              </a:spcBef>
              <a:buClrTx/>
              <a:buFont typeface="Arial" panose="020B0604020202020204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Please refer to the files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processA.c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process.c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for demonstration example</a:t>
            </a:r>
          </a:p>
          <a:p>
            <a:pPr marL="344487">
              <a:spcBef>
                <a:spcPts val="475"/>
              </a:spcBef>
              <a:buClrTx/>
              <a:buFont typeface="Arial" panose="020B0604020202020204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The common header is file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header.h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A49BE24-5FE5-4B3A-AB07-C6326E52E0B0}" type="slidenum">
              <a:rPr lang="en-US"/>
              <a:pPr/>
              <a:t>8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Shared Memory Features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Efficiency</a:t>
            </a:r>
            <a:r>
              <a:rPr lang="en-US" sz="2400">
                <a:cs typeface="Times New Roman" pitchFamily="16" charset="0"/>
              </a:rPr>
              <a:t> (no intermediate copying of data as in pipes)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Random access</a:t>
            </a:r>
            <a:r>
              <a:rPr lang="en-US" sz="2400">
                <a:cs typeface="Times New Roman" pitchFamily="16" charset="0"/>
              </a:rPr>
              <a:t> (a sequential byte stream in pipes)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Many-to-many mechanism</a:t>
            </a:r>
            <a:r>
              <a:rPr lang="en-US" sz="2400">
                <a:cs typeface="Times New Roman" pitchFamily="16" charset="0"/>
              </a:rPr>
              <a:t> of IPC: many processes may attach the same segment (</a:t>
            </a: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pipes</a:t>
            </a:r>
            <a:r>
              <a:rPr lang="en-US" sz="2400">
                <a:cs typeface="Times New Roman" pitchFamily="16" charset="0"/>
              </a:rPr>
              <a:t> provide </a:t>
            </a: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one-to-one</a:t>
            </a:r>
            <a:r>
              <a:rPr lang="en-US" sz="2400">
                <a:cs typeface="Times New Roman" pitchFamily="16" charset="0"/>
              </a:rPr>
              <a:t> mechanism of IPC)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No synchronization</a:t>
            </a:r>
            <a:r>
              <a:rPr lang="en-US" sz="2400">
                <a:cs typeface="Times New Roman" pitchFamily="16" charset="0"/>
              </a:rPr>
              <a:t> is </a:t>
            </a:r>
            <a:r>
              <a:rPr lang="en-US" sz="2400">
                <a:solidFill>
                  <a:srgbClr val="0000FF"/>
                </a:solidFill>
                <a:cs typeface="Times New Roman" pitchFamily="16" charset="0"/>
              </a:rPr>
              <a:t>provided</a:t>
            </a:r>
            <a:r>
              <a:rPr lang="en-US" sz="2400">
                <a:cs typeface="Times New Roman" pitchFamily="16" charset="0"/>
              </a:rPr>
              <a:t> (</a:t>
            </a: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pipes provide</a:t>
            </a:r>
            <a:r>
              <a:rPr lang="en-US" sz="2400">
                <a:cs typeface="Times New Roman" pitchFamily="16" charset="0"/>
              </a:rPr>
              <a:t> synchronization)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cs typeface="Arial Unicode MS" pitchFamily="32" charset="0"/>
              </a:rPr>
              <a:t>Limitations on the number of shared memory segments: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cs typeface="Arial Unicode MS" pitchFamily="32" charset="0"/>
              </a:rPr>
              <a:t>Some of these can be changed by a system administrator, by configuring a new kernel. These limits are: maximum and minimum size in bytes; max no.  of shared memory segments, system wide and per process. 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E84F89-166F-4676-A02E-C82EBAA55D56}" type="slidenum">
              <a:rPr lang="en-US"/>
              <a:pPr/>
              <a:t>9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Message Queues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An ordered list of messages held in the kernel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Is identified by a numeric key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It has ownership and access modes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It exists quite independently from any particular user process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Functionality is mid-way between pipes (FIFO) and shared memory (random)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1289</Words>
  <Application>Microsoft Office PowerPoint</Application>
  <PresentationFormat>On-screen Show (4:3)</PresentationFormat>
  <Paragraphs>180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Times New Roman</vt:lpstr>
      <vt:lpstr>Verdana</vt:lpstr>
      <vt:lpstr>Default Design</vt:lpstr>
      <vt:lpstr>Interprocess Communication IPC </vt:lpstr>
      <vt:lpstr>Shared Memory Concept</vt:lpstr>
      <vt:lpstr>How to Create Shared Memory</vt:lpstr>
      <vt:lpstr>System Calls for Shared Memory</vt:lpstr>
      <vt:lpstr>System Calls for Shared Memory</vt:lpstr>
      <vt:lpstr>PowerPoint Presentation</vt:lpstr>
      <vt:lpstr>Example</vt:lpstr>
      <vt:lpstr>Shared Memory Features </vt:lpstr>
      <vt:lpstr>Message Queues</vt:lpstr>
      <vt:lpstr>Message Queues Housekeeping</vt:lpstr>
      <vt:lpstr>Detailed Message Queue</vt:lpstr>
      <vt:lpstr>msqid_ds (in msg.h)</vt:lpstr>
      <vt:lpstr>Related System Calls</vt:lpstr>
      <vt:lpstr>Related System Calls</vt:lpstr>
      <vt:lpstr>Related System Calls</vt:lpstr>
      <vt:lpstr>Receiving a message</vt:lpstr>
      <vt:lpstr>PowerPoint Presentation</vt:lpstr>
      <vt:lpstr>Example</vt:lpstr>
      <vt:lpstr>Example: (Sender)</vt:lpstr>
      <vt:lpstr>PowerPoint Presentation</vt:lpstr>
      <vt:lpstr>Example (Receiver)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460 Operating Systems Design</dc:title>
  <dc:creator>A. Nasan</dc:creator>
  <cp:lastModifiedBy>Austin Brown</cp:lastModifiedBy>
  <cp:revision>235</cp:revision>
  <cp:lastPrinted>2020-01-28T22:09:31Z</cp:lastPrinted>
  <dcterms:created xsi:type="dcterms:W3CDTF">2005-09-29T18:29:25Z</dcterms:created>
  <dcterms:modified xsi:type="dcterms:W3CDTF">2021-02-10T18:50:31Z</dcterms:modified>
</cp:coreProperties>
</file>