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534CAAEB-4A85-4D2C-AC9F-D313E88D653A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400"/>
              </a:pPr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6858000" cy="9144000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0360" cy="4561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3885839" y="0"/>
            <a:ext cx="2970360" cy="4561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0560" cy="342792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Notes Placeholder 6"/>
          <p:cNvSpPr txBox="1">
            <a:spLocks noGrp="1"/>
          </p:cNvSpPr>
          <p:nvPr>
            <p:ph type="body" sz="quarter" idx="3"/>
          </p:nvPr>
        </p:nvSpPr>
        <p:spPr>
          <a:xfrm>
            <a:off x="914400" y="4343400"/>
            <a:ext cx="5027760" cy="411372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4"/>
          </p:nvPr>
        </p:nvSpPr>
        <p:spPr>
          <a:xfrm>
            <a:off x="-360" y="8686440"/>
            <a:ext cx="2970360" cy="4561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5"/>
          </p:nvPr>
        </p:nvSpPr>
        <p:spPr>
          <a:xfrm>
            <a:off x="3885839" y="8686440"/>
            <a:ext cx="2970360" cy="4561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56755508-34C9-4563-AECF-F8AEDC5F81DF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57200" algn="l"/>
        <a:tab pos="914400" algn="l"/>
        <a:tab pos="1371599" algn="l"/>
        <a:tab pos="1828800" algn="l"/>
        <a:tab pos="2286000" algn="l"/>
        <a:tab pos="2743199" algn="l"/>
        <a:tab pos="3200400" algn="l"/>
        <a:tab pos="3657600" algn="l"/>
        <a:tab pos="4114800" algn="l"/>
        <a:tab pos="4572000" algn="l"/>
        <a:tab pos="5029200" algn="l"/>
        <a:tab pos="5486399" algn="l"/>
        <a:tab pos="5943600" algn="l"/>
        <a:tab pos="6400799" algn="l"/>
        <a:tab pos="6858000" algn="l"/>
        <a:tab pos="7315200" algn="l"/>
        <a:tab pos="7772400" algn="l"/>
        <a:tab pos="8229600" algn="l"/>
        <a:tab pos="8686800" algn="l"/>
        <a:tab pos="91440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A688E048-2808-4356-BB40-BCE832052242}" type="slidenum">
              <a:rPr/>
              <a:pPr lvl="0"/>
              <a:t>1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143000" y="685799"/>
            <a:ext cx="4572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63A3EA9B-617D-408E-B1EB-1C7F75832857}" type="slidenum">
              <a:rPr/>
              <a:pPr lvl="0"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5416B57A-132B-48C2-9474-9BF5FF5B075C}" type="slidenum">
              <a:rPr/>
              <a:pPr lvl="0"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D5349B7F-2C10-4F4B-B110-AF7455C6C0A1}" type="slidenum">
              <a:rPr/>
              <a:pPr lvl="0"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0342B596-1134-4C51-ADDD-1017451105C4}" type="slidenum">
              <a:rPr/>
              <a:pPr lvl="0"/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2BA11686-EDBA-49BE-A036-D0B392DF760E}" type="slidenum">
              <a:rPr/>
              <a:pPr lvl="0"/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D62602AD-E7CD-40E3-A422-36E3BAD8E6BD}" type="slidenum">
              <a:rPr/>
              <a:pPr lvl="0"/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CC7A139B-6FE8-4DD8-A05B-697CE8B9439F}" type="slidenum">
              <a:rPr/>
              <a:pPr lvl="0"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A1338B91-B039-4A37-8E8E-CA33E5EEFE83}" type="slidenum">
              <a:rPr/>
              <a:pPr lvl="0"/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F0B56AFE-4DB9-48A8-AFC4-149FFFE7836E}" type="slidenum">
              <a:rPr/>
              <a:pPr lvl="0"/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D44ED92-1B66-48CB-9DDA-66EF71CE12AA}" type="slidenum">
              <a:rPr/>
              <a:pPr lvl="0"/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C831302B-82E8-4237-8A8A-62199A1CFA89}" type="slidenum">
              <a:rPr/>
              <a:pPr lvl="0"/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11732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3E4FCDD1-7787-4CAB-925A-E256B028BCCF}" type="slidenum">
              <a:rPr/>
              <a:pPr lvl="0"/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9133E24D-4EEE-4E7A-85E4-A168FDE95300}" type="slidenum">
              <a:rPr/>
              <a:pPr lvl="0"/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1E6E8D87-4326-43F5-95A7-1AA75BA7BF16}" type="slidenum">
              <a:rPr/>
              <a:pPr lvl="0"/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C001A7C-3F3E-4D0D-97D8-F6BCFD6DE108}" type="slidenum">
              <a:rPr/>
              <a:pPr lvl="0"/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553D22DD-B488-470F-9F93-74183B2F6745}" type="slidenum">
              <a:rPr/>
              <a:pPr lvl="0"/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412CB80F-42FE-449A-B482-2EF6E7B9A96E}" type="slidenum">
              <a:rPr/>
              <a:pPr lvl="0"/>
              <a:t>25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AB15E771-B3E8-4B09-9162-BBDC1B16827C}" type="slidenum">
              <a:rPr/>
              <a:pPr lvl="0"/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FBF1D1C9-E0AA-459A-B1EE-1C96E84B1D88}" type="slidenum">
              <a:rPr/>
              <a:pPr lvl="0"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81289E06-6DE6-4B00-92E7-9B523BF63702}" type="slidenum">
              <a:rPr/>
              <a:pPr lvl="0"/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876DF24-E271-4796-8B66-74F24BB93D0C}" type="slidenum">
              <a:rPr/>
              <a:pPr lvl="0"/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64518BBD-1600-4A51-A1E2-E92BF22A596A}" type="slidenum">
              <a:rPr/>
              <a:pPr lvl="0"/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42DBF2B2-FB64-40DD-B2DE-0163C8A70BC0}" type="slidenum">
              <a:rPr/>
              <a:pPr lvl="0"/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0FBCE606-0554-4DFE-A3AA-5FC903AF5DD0}" type="slidenum">
              <a:rPr/>
              <a:pPr lvl="0"/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4D35E185-C680-4BE6-9CD6-42474C68F7E2}" type="slidenum">
              <a:rPr/>
              <a:pPr lvl="0"/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3000" y="685799"/>
            <a:ext cx="457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7760" cy="4207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3550"/>
            <a:ext cx="1941513" cy="5630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76900" cy="5630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685799" y="463320"/>
            <a:ext cx="7770959" cy="14346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5799" y="1981080"/>
            <a:ext cx="7770959" cy="411372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compatLnSpc="1"/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85440" y="6248160"/>
            <a:ext cx="1903320" cy="45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3720" y="6248160"/>
            <a:ext cx="2894040" cy="45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000" y="6481080"/>
            <a:ext cx="1299600" cy="304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400" b="1" i="1" u="none" strike="noStrike" baseline="0">
                <a:solidFill>
                  <a:srgbClr val="3333CC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</a:lstStyle>
          <a:p>
            <a:pPr lvl="0"/>
            <a:r>
              <a:rPr lang="en-US"/>
              <a:t>UAHuntsville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9400" y="6508799"/>
            <a:ext cx="2514600" cy="304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0" i="0" u="none" strike="noStrike" baseline="0"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rPr>
              <a:t>Page  </a:t>
            </a:r>
            <a:fld id="{36B6F7D5-92FF-4C69-8794-6DABD041FFA6}" type="slidenum">
              <a:rPr/>
              <a:pPr marL="0" marR="0" lvl="0" indent="0" algn="r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r>
              <a:rPr lang="en-US" sz="1400" b="0" i="0" u="none" strike="noStrike" baseline="0"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rPr>
              <a:t>  of  26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indent="0" algn="ctr" rtl="0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57200" algn="l"/>
          <a:tab pos="914400" algn="l"/>
          <a:tab pos="1371599" algn="l"/>
          <a:tab pos="1828800" algn="l"/>
          <a:tab pos="2286000" algn="l"/>
          <a:tab pos="2743199" algn="l"/>
          <a:tab pos="3200400" algn="l"/>
          <a:tab pos="3657600" algn="l"/>
          <a:tab pos="4114800" algn="l"/>
          <a:tab pos="4572000" algn="l"/>
          <a:tab pos="5029200" algn="l"/>
          <a:tab pos="5486399" algn="l"/>
          <a:tab pos="5943600" algn="l"/>
          <a:tab pos="6400799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400" b="0" i="0" u="none" strike="noStrike" baseline="0">
          <a:ln>
            <a:noFill/>
          </a:ln>
          <a:solidFill>
            <a:srgbClr val="000000"/>
          </a:solidFill>
          <a:latin typeface="Arial" pitchFamily="82"/>
          <a:ea typeface="Arial Unicode MS" pitchFamily="2"/>
          <a:cs typeface="Arial Unicode MS" pitchFamily="2"/>
        </a:defRPr>
      </a:lvl1pPr>
    </p:titleStyle>
    <p:bodyStyle>
      <a:lvl1pPr marL="342720" marR="0" indent="-342720" algn="l" rtl="0" hangingPunct="1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56840" algn="l"/>
          <a:tab pos="914040" algn="l"/>
          <a:tab pos="1371239" algn="l"/>
          <a:tab pos="1828439" algn="l"/>
          <a:tab pos="2285639" algn="l"/>
          <a:tab pos="2742839" algn="l"/>
          <a:tab pos="3200040" algn="l"/>
          <a:tab pos="3657239" algn="l"/>
          <a:tab pos="4114440" algn="l"/>
          <a:tab pos="4571639" algn="l"/>
          <a:tab pos="5028840" algn="l"/>
          <a:tab pos="5486040" algn="l"/>
          <a:tab pos="5943240" algn="l"/>
          <a:tab pos="6400440" algn="l"/>
          <a:tab pos="6857640" algn="l"/>
          <a:tab pos="7314840" algn="l"/>
          <a:tab pos="7772040" algn="l"/>
          <a:tab pos="8229240" algn="l"/>
          <a:tab pos="8686440" algn="l"/>
          <a:tab pos="9143640" algn="l"/>
        </a:tabLst>
        <a:defRPr lang="en-US" sz="3200" b="0" i="0" u="none" strike="noStrike" baseline="0">
          <a:ln>
            <a:noFill/>
          </a:ln>
          <a:solidFill>
            <a:srgbClr val="000000"/>
          </a:solidFill>
          <a:latin typeface="Arial" pitchFamily="82"/>
          <a:ea typeface="Arial Unicode MS" pitchFamily="2"/>
          <a:cs typeface="Arial Unicode MS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2285640"/>
            <a:ext cx="7772400" cy="114336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>
                <a:solidFill>
                  <a:srgbClr val="3333CC"/>
                </a:solidFill>
              </a:rPr>
              <a:t>Classes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371599" y="3886200"/>
            <a:ext cx="6400799" cy="586957"/>
          </a:xfrm>
        </p:spPr>
        <p:txBody>
          <a:bodyPr wrap="square" anchor="t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 algn="ctr">
              <a:buNone/>
            </a:pPr>
            <a:r>
              <a:rPr lang="en-US" dirty="0"/>
              <a:t>CPE </a:t>
            </a:r>
            <a:r>
              <a:rPr lang="en-US" dirty="0" smtClean="0"/>
              <a:t>211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150480"/>
            <a:ext cx="7772400" cy="76428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/>
              <a:t>Class Concepts - 2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3520" y="1066680"/>
            <a:ext cx="8076960" cy="4839403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spcBef>
                <a:spcPts val="598"/>
              </a:spcBef>
              <a:buClr>
                <a:srgbClr val="3333CC"/>
              </a:buClr>
              <a:buFont typeface="Arial" pitchFamily="82"/>
            </a:pPr>
            <a:r>
              <a:rPr lang="en-US" sz="2400" b="1" i="1" dirty="0">
                <a:solidFill>
                  <a:srgbClr val="3333CC"/>
                </a:solidFill>
              </a:rPr>
              <a:t>Class</a:t>
            </a:r>
          </a:p>
          <a:p>
            <a:pPr marL="0" lvl="1" indent="0">
              <a:spcBef>
                <a:spcPts val="499"/>
              </a:spcBef>
              <a:buClr>
                <a:srgbClr val="800080"/>
              </a:buClr>
              <a:buFont typeface="Arial" pitchFamily="82"/>
            </a:pPr>
            <a:r>
              <a:rPr lang="en-US" sz="2000" dirty="0">
                <a:solidFill>
                  <a:schemeClr val="tx1"/>
                </a:solidFill>
              </a:rPr>
              <a:t>A structured type used to model abstract data types  </a:t>
            </a:r>
          </a:p>
          <a:p>
            <a:pPr marL="0" lvl="1" indent="0">
              <a:spcBef>
                <a:spcPts val="499"/>
              </a:spcBef>
              <a:buClr>
                <a:srgbClr val="800080"/>
              </a:buClr>
              <a:buFont typeface="Arial" pitchFamily="82"/>
            </a:pPr>
            <a:r>
              <a:rPr lang="en-US" sz="2000" dirty="0">
                <a:solidFill>
                  <a:schemeClr val="tx1"/>
                </a:solidFill>
              </a:rPr>
              <a:t>Encapsulate attributes (data) with the member functions that modify the attribute values</a:t>
            </a:r>
          </a:p>
          <a:p>
            <a:pPr marL="0" lvl="2" indent="0">
              <a:spcBef>
                <a:spcPts val="448"/>
              </a:spcBef>
              <a:buFont typeface="Arial" pitchFamily="82"/>
            </a:pPr>
            <a:r>
              <a:rPr lang="en-US" sz="1800" b="1" dirty="0"/>
              <a:t>Examples of Classes in C++:  </a:t>
            </a:r>
            <a:r>
              <a:rPr lang="en-US" sz="1800" b="1" dirty="0">
                <a:solidFill>
                  <a:srgbClr val="3333CC"/>
                </a:solidFill>
              </a:rPr>
              <a:t>string</a:t>
            </a:r>
            <a:r>
              <a:rPr lang="en-US" sz="1800" b="1" dirty="0"/>
              <a:t>,  </a:t>
            </a:r>
            <a:r>
              <a:rPr lang="en-US" sz="1800" b="1" dirty="0" err="1">
                <a:solidFill>
                  <a:srgbClr val="3333CC"/>
                </a:solidFill>
              </a:rPr>
              <a:t>ifstream</a:t>
            </a:r>
            <a:r>
              <a:rPr lang="en-US" sz="1800" b="1" dirty="0"/>
              <a:t>,  </a:t>
            </a:r>
            <a:r>
              <a:rPr lang="en-US" sz="1800" b="1" dirty="0" err="1">
                <a:solidFill>
                  <a:srgbClr val="3333CC"/>
                </a:solidFill>
              </a:rPr>
              <a:t>ofstream</a:t>
            </a:r>
            <a:endParaRPr lang="en-US" sz="1800" b="1" dirty="0">
              <a:solidFill>
                <a:srgbClr val="3333CC"/>
              </a:solidFill>
            </a:endParaRPr>
          </a:p>
          <a:p>
            <a:pPr marL="0" lvl="0" indent="0">
              <a:spcBef>
                <a:spcPts val="598"/>
              </a:spcBef>
              <a:buClr>
                <a:srgbClr val="3333CC"/>
              </a:buClr>
              <a:buFont typeface="Arial" pitchFamily="82"/>
            </a:pPr>
            <a:r>
              <a:rPr lang="en-US" sz="2400" b="1" i="1" dirty="0">
                <a:solidFill>
                  <a:srgbClr val="3333CC"/>
                </a:solidFill>
              </a:rPr>
              <a:t>Object</a:t>
            </a:r>
          </a:p>
          <a:p>
            <a:pPr marL="0" lvl="1" indent="0">
              <a:spcBef>
                <a:spcPts val="499"/>
              </a:spcBef>
              <a:buClr>
                <a:srgbClr val="800080"/>
              </a:buClr>
              <a:buFont typeface="Arial" pitchFamily="82"/>
            </a:pPr>
            <a:r>
              <a:rPr lang="en-US" sz="2000" dirty="0">
                <a:solidFill>
                  <a:schemeClr val="tx1"/>
                </a:solidFill>
              </a:rPr>
              <a:t>An instance of a class</a:t>
            </a:r>
          </a:p>
          <a:p>
            <a:pPr marL="0" lvl="1" indent="0">
              <a:spcBef>
                <a:spcPts val="499"/>
              </a:spcBef>
              <a:buClr>
                <a:srgbClr val="800080"/>
              </a:buClr>
              <a:buFont typeface="Arial" pitchFamily="82"/>
            </a:pPr>
            <a:r>
              <a:rPr lang="en-US" sz="2000" dirty="0">
                <a:solidFill>
                  <a:schemeClr val="tx1"/>
                </a:solidFill>
              </a:rPr>
              <a:t>Set of attribute values define the state of an object at a given time</a:t>
            </a:r>
          </a:p>
          <a:p>
            <a:pPr marL="0" lvl="1" indent="0">
              <a:spcBef>
                <a:spcPts val="499"/>
              </a:spcBef>
              <a:buClr>
                <a:srgbClr val="800080"/>
              </a:buClr>
              <a:buFont typeface="Arial" pitchFamily="82"/>
            </a:pPr>
            <a:r>
              <a:rPr lang="en-US" sz="2000" dirty="0">
                <a:solidFill>
                  <a:schemeClr val="tx1"/>
                </a:solidFill>
              </a:rPr>
              <a:t>Member functions and attributes accessed using the </a:t>
            </a:r>
            <a:r>
              <a:rPr lang="en-US" sz="2000" b="1" i="1" dirty="0">
                <a:solidFill>
                  <a:schemeClr val="tx1"/>
                </a:solidFill>
              </a:rPr>
              <a:t>member selection operator</a:t>
            </a:r>
            <a:r>
              <a:rPr lang="en-US" sz="2000" dirty="0">
                <a:solidFill>
                  <a:schemeClr val="tx1"/>
                </a:solidFill>
              </a:rPr>
              <a:t> (period .)</a:t>
            </a:r>
          </a:p>
          <a:p>
            <a:pPr marL="0" lvl="0" indent="0">
              <a:spcBef>
                <a:spcPts val="598"/>
              </a:spcBef>
              <a:buClr>
                <a:srgbClr val="3333CC"/>
              </a:buClr>
              <a:buFont typeface="Arial" pitchFamily="82"/>
            </a:pPr>
            <a:r>
              <a:rPr lang="en-US" sz="2400" b="1" i="1" dirty="0">
                <a:solidFill>
                  <a:srgbClr val="3333CC"/>
                </a:solidFill>
              </a:rPr>
              <a:t>Client</a:t>
            </a:r>
          </a:p>
          <a:p>
            <a:pPr marL="0" lvl="1" indent="0">
              <a:spcBef>
                <a:spcPts val="499"/>
              </a:spcBef>
              <a:buClr>
                <a:srgbClr val="800080"/>
              </a:buClr>
              <a:buFont typeface="Arial" pitchFamily="82"/>
            </a:pPr>
            <a:r>
              <a:rPr lang="en-US" sz="2000" dirty="0">
                <a:solidFill>
                  <a:schemeClr val="tx1"/>
                </a:solidFill>
              </a:rPr>
              <a:t>Software that declares and manipulates objects of a particular class type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304560"/>
            <a:ext cx="7772400" cy="990719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/>
              <a:t>Class Concepts - 3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6839" y="1447560"/>
            <a:ext cx="8381879" cy="3385158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None/>
            </a:pPr>
            <a:r>
              <a:rPr lang="en-US" dirty="0"/>
              <a:t>Accessibility of class members</a:t>
            </a:r>
          </a:p>
          <a:p>
            <a:pPr marL="0" lvl="1" indent="0">
              <a:buFont typeface="Arial" pitchFamily="82"/>
            </a:pPr>
            <a:r>
              <a:rPr lang="en-US" dirty="0"/>
              <a:t>A </a:t>
            </a:r>
            <a:r>
              <a:rPr lang="en-US" b="1" dirty="0">
                <a:solidFill>
                  <a:srgbClr val="3333CC"/>
                </a:solidFill>
              </a:rPr>
              <a:t>public</a:t>
            </a:r>
            <a:r>
              <a:rPr lang="en-US" dirty="0"/>
              <a:t> member</a:t>
            </a:r>
          </a:p>
          <a:p>
            <a:pPr marL="457199" lvl="3" indent="0">
              <a:buClr>
                <a:srgbClr val="800080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may be directly accessed from outside the class</a:t>
            </a:r>
          </a:p>
          <a:p>
            <a:pPr marL="0" lvl="1" indent="0">
              <a:buFont typeface="Arial" pitchFamily="82"/>
            </a:pPr>
            <a:r>
              <a:rPr lang="en-US" dirty="0"/>
              <a:t>A </a:t>
            </a:r>
            <a:r>
              <a:rPr lang="en-US" b="1" dirty="0">
                <a:solidFill>
                  <a:srgbClr val="3333CC"/>
                </a:solidFill>
              </a:rPr>
              <a:t>private</a:t>
            </a:r>
            <a:r>
              <a:rPr lang="en-US" dirty="0"/>
              <a:t> member</a:t>
            </a:r>
          </a:p>
          <a:p>
            <a:pPr marL="457199" lvl="3" indent="0">
              <a:buClr>
                <a:srgbClr val="800080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accessible only by the code within the implementation file and is not accessible by code outside of the class</a:t>
            </a:r>
          </a:p>
          <a:p>
            <a:pPr marL="0" lvl="1" indent="0">
              <a:buFont typeface="Arial" pitchFamily="82"/>
            </a:pPr>
            <a:r>
              <a:rPr lang="en-US" dirty="0"/>
              <a:t>We will discuss </a:t>
            </a:r>
            <a:r>
              <a:rPr lang="en-US" b="1" dirty="0">
                <a:solidFill>
                  <a:srgbClr val="3333CC"/>
                </a:solidFill>
              </a:rPr>
              <a:t>protected</a:t>
            </a:r>
            <a:r>
              <a:rPr lang="en-US" dirty="0"/>
              <a:t> members later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139320"/>
            <a:ext cx="7770959" cy="76428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/>
              <a:t>Class Concepts - 4</a:t>
            </a:r>
          </a:p>
        </p:txBody>
      </p:sp>
      <p:sp>
        <p:nvSpPr>
          <p:cNvPr id="3" name="Freeform 2"/>
          <p:cNvSpPr/>
          <p:nvPr/>
        </p:nvSpPr>
        <p:spPr>
          <a:xfrm>
            <a:off x="4572000" y="1600200"/>
            <a:ext cx="4330800" cy="50544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1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1800" y="2827800"/>
            <a:ext cx="2286000" cy="457200"/>
          </a:xfrm>
          <a:prstGeom prst="rect">
            <a:avLst/>
          </a:prstGeom>
          <a:solidFill>
            <a:srgbClr val="E6E6E6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1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 Unicode MS" pitchFamily="2"/>
                <a:cs typeface="Arial Unicode MS" pitchFamily="2"/>
              </a:rPr>
              <a:t>Public Function 1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1800" y="3511800"/>
            <a:ext cx="2286000" cy="457200"/>
          </a:xfrm>
          <a:prstGeom prst="rect">
            <a:avLst/>
          </a:prstGeom>
          <a:solidFill>
            <a:srgbClr val="E6E6E6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1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 Unicode MS" pitchFamily="2"/>
                <a:cs typeface="Arial Unicode MS" pitchFamily="2"/>
              </a:rPr>
              <a:t>Public Function 2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1800" y="5095800"/>
            <a:ext cx="2286000" cy="457200"/>
          </a:xfrm>
          <a:prstGeom prst="rect">
            <a:avLst/>
          </a:prstGeom>
          <a:solidFill>
            <a:srgbClr val="E6E6E6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1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 Unicode MS" pitchFamily="2"/>
                <a:cs typeface="Arial Unicode MS" pitchFamily="2"/>
              </a:rPr>
              <a:t>Public Function n</a:t>
            </a:r>
          </a:p>
        </p:txBody>
      </p:sp>
      <p:sp>
        <p:nvSpPr>
          <p:cNvPr id="7" name="Freeform 6"/>
          <p:cNvSpPr/>
          <p:nvPr/>
        </p:nvSpPr>
        <p:spPr>
          <a:xfrm>
            <a:off x="4100400" y="4053600"/>
            <a:ext cx="228600" cy="2286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100760" y="4377960"/>
            <a:ext cx="228600" cy="2286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101120" y="4738320"/>
            <a:ext cx="228600" cy="2286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91800" y="4519800"/>
            <a:ext cx="2286000" cy="457200"/>
          </a:xfrm>
          <a:prstGeom prst="rect">
            <a:avLst/>
          </a:prstGeom>
          <a:solidFill>
            <a:srgbClr val="E6E6E6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1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 Unicode MS" pitchFamily="2"/>
                <a:cs typeface="Arial Unicode MS" pitchFamily="2"/>
              </a:rPr>
              <a:t>Private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55800" y="3331800"/>
            <a:ext cx="2286000" cy="457200"/>
          </a:xfrm>
          <a:prstGeom prst="rect">
            <a:avLst/>
          </a:prstGeom>
          <a:solidFill>
            <a:srgbClr val="E6E6E6"/>
          </a:solidFill>
          <a:ln w="3672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1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 Unicode MS" pitchFamily="2"/>
                <a:cs typeface="Arial Unicode MS" pitchFamily="2"/>
              </a:rPr>
              <a:t>Private Variables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799" y="3753000"/>
            <a:ext cx="1600200" cy="82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 Unicode MS" pitchFamily="2"/>
                <a:cs typeface="Arial Unicode MS" pitchFamily="2"/>
              </a:rPr>
              <a:t>Client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 Unicode MS" pitchFamily="2"/>
                <a:cs typeface="Arial Unicode MS" pitchFamily="2"/>
              </a:rPr>
              <a:t>Program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8600" y="2982600"/>
            <a:ext cx="1828800" cy="2514600"/>
          </a:xfrm>
          <a:prstGeom prst="rect">
            <a:avLst/>
          </a:prstGeom>
          <a:noFill/>
          <a:ln w="36720">
            <a:solidFill>
              <a:srgbClr val="000000"/>
            </a:solidFill>
            <a:prstDash val="solid"/>
          </a:ln>
        </p:spPr>
        <p:txBody>
          <a:bodyPr vert="horz" wrap="none" lIns="108000" tIns="63000" rIns="108000" bIns="63000" anchor="ctr" anchorCtr="1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9600" y="2176200"/>
            <a:ext cx="1061640" cy="45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 Unicode MS" pitchFamily="2"/>
                <a:cs typeface="Arial Unicode MS" pitchFamily="2"/>
              </a:rPr>
              <a:t>Object</a:t>
            </a:r>
          </a:p>
        </p:txBody>
      </p:sp>
      <p:sp>
        <p:nvSpPr>
          <p:cNvPr id="15" name="Straight Connector 14"/>
          <p:cNvSpPr/>
          <p:nvPr/>
        </p:nvSpPr>
        <p:spPr>
          <a:xfrm flipV="1">
            <a:off x="2152800" y="3067200"/>
            <a:ext cx="1143000" cy="685800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</a:ln>
        </p:spPr>
        <p:txBody>
          <a:bodyPr vert="horz" wrap="none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 flipV="1">
            <a:off x="2153160" y="3753000"/>
            <a:ext cx="1142640" cy="288359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</a:ln>
        </p:spPr>
        <p:txBody>
          <a:bodyPr vert="horz" wrap="none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>
            <a:off x="2153160" y="5157720"/>
            <a:ext cx="1142640" cy="195480"/>
          </a:xfrm>
          <a:prstGeom prst="line">
            <a:avLst/>
          </a:prstGeom>
          <a:noFill/>
          <a:ln w="18360">
            <a:solidFill>
              <a:srgbClr val="000000"/>
            </a:solidFill>
            <a:custDash>
              <a:ds d="0" sp="0"/>
            </a:custDash>
          </a:ln>
        </p:spPr>
        <p:txBody>
          <a:bodyPr vert="horz" wrap="none" lIns="99000" tIns="54000" rIns="99000" bIns="54000" anchor="ctr" anchorCtr="1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0120" y="1089360"/>
            <a:ext cx="5429520" cy="1430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 Unicode MS" pitchFamily="2"/>
                <a:cs typeface="Arial Unicode MS" pitchFamily="2"/>
              </a:rPr>
              <a:t>- Client cannot interact directly with private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 Unicode MS" pitchFamily="2"/>
                <a:cs typeface="Arial Unicode MS" pitchFamily="2"/>
              </a:rPr>
              <a:t>   variables or functions within object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 Unicode MS" pitchFamily="2"/>
                <a:cs typeface="Arial Unicode MS" pitchFamily="2"/>
              </a:rPr>
              <a:t>- Public functions invoked to initiate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 Unicode MS" pitchFamily="2"/>
                <a:cs typeface="Arial Unicode MS" pitchFamily="2"/>
              </a:rPr>
              <a:t>  actions on behalf of client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74160"/>
            <a:ext cx="7772400" cy="76428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/>
              <a:t>Class Concepts - 5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6839" y="838080"/>
            <a:ext cx="8381879" cy="5747344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697"/>
              </a:spcBef>
              <a:buFont typeface="Arial" pitchFamily="82"/>
            </a:pPr>
            <a:r>
              <a:rPr lang="en-US" sz="2800" dirty="0"/>
              <a:t>Classes are typically written in two parts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  <a:buClr>
                <a:srgbClr val="3333CC"/>
              </a:buClr>
              <a:buFont typeface="Arial" pitchFamily="82"/>
            </a:pPr>
            <a:r>
              <a:rPr lang="en-US" sz="2400" b="1" i="1" dirty="0">
                <a:solidFill>
                  <a:srgbClr val="3333CC"/>
                </a:solidFill>
              </a:rPr>
              <a:t>Specification File</a:t>
            </a:r>
            <a:r>
              <a:rPr lang="en-US" sz="2400" dirty="0"/>
              <a:t> (</a:t>
            </a:r>
            <a:r>
              <a:rPr lang="en-US" sz="2400" dirty="0" err="1">
                <a:solidFill>
                  <a:srgbClr val="FF0000"/>
                </a:solidFill>
              </a:rPr>
              <a:t>classname.h</a:t>
            </a:r>
            <a:r>
              <a:rPr lang="en-US" sz="2400" dirty="0"/>
              <a:t>)</a:t>
            </a:r>
          </a:p>
          <a:p>
            <a:pPr marL="0" lvl="2" indent="0">
              <a:lnSpc>
                <a:spcPct val="90000"/>
              </a:lnSpc>
              <a:spcBef>
                <a:spcPts val="499"/>
              </a:spcBef>
              <a:buClr>
                <a:srgbClr val="800080"/>
              </a:buClr>
              <a:buFont typeface="Arial" pitchFamily="82"/>
            </a:pPr>
            <a:r>
              <a:rPr lang="en-US" sz="2000" dirty="0">
                <a:solidFill>
                  <a:schemeClr val="tx1"/>
                </a:solidFill>
              </a:rPr>
              <a:t>The declaration of the class type</a:t>
            </a:r>
          </a:p>
          <a:p>
            <a:pPr marL="0" lvl="2" indent="0">
              <a:lnSpc>
                <a:spcPct val="90000"/>
              </a:lnSpc>
              <a:spcBef>
                <a:spcPts val="499"/>
              </a:spcBef>
              <a:buClr>
                <a:srgbClr val="800080"/>
              </a:buClr>
              <a:buFont typeface="Arial" pitchFamily="82"/>
            </a:pPr>
            <a:r>
              <a:rPr lang="en-US" sz="2000" dirty="0">
                <a:solidFill>
                  <a:schemeClr val="tx1"/>
                </a:solidFill>
              </a:rPr>
              <a:t>Include guards (more on this later)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  <a:buClr>
                <a:srgbClr val="3333CC"/>
              </a:buClr>
              <a:buFont typeface="Arial" pitchFamily="82"/>
            </a:pPr>
            <a:r>
              <a:rPr lang="en-US" sz="2400" b="1" i="1" dirty="0">
                <a:solidFill>
                  <a:srgbClr val="3333CC"/>
                </a:solidFill>
              </a:rPr>
              <a:t>Implementation File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classname.cpp</a:t>
            </a:r>
            <a:r>
              <a:rPr lang="en-US" sz="2400" dirty="0"/>
              <a:t>)</a:t>
            </a:r>
          </a:p>
          <a:p>
            <a:pPr marL="0" lvl="2" indent="0">
              <a:lnSpc>
                <a:spcPct val="90000"/>
              </a:lnSpc>
              <a:spcBef>
                <a:spcPts val="499"/>
              </a:spcBef>
              <a:buClr>
                <a:srgbClr val="800080"/>
              </a:buClr>
              <a:buFont typeface="Arial" pitchFamily="82"/>
            </a:pPr>
            <a:r>
              <a:rPr lang="en-US" sz="2000" dirty="0">
                <a:solidFill>
                  <a:schemeClr val="tx1"/>
                </a:solidFill>
              </a:rPr>
              <a:t>Code that implements the member functions of the class</a:t>
            </a:r>
          </a:p>
          <a:p>
            <a:pPr marL="0" lvl="0" indent="0">
              <a:lnSpc>
                <a:spcPct val="90000"/>
              </a:lnSpc>
              <a:spcBef>
                <a:spcPts val="697"/>
              </a:spcBef>
              <a:buClr>
                <a:srgbClr val="3333CC"/>
              </a:buClr>
              <a:buFont typeface="Arial" pitchFamily="82"/>
            </a:pPr>
            <a:r>
              <a:rPr lang="en-US" sz="2800" b="1" dirty="0">
                <a:solidFill>
                  <a:srgbClr val="3333CC"/>
                </a:solidFill>
              </a:rPr>
              <a:t>Unit testing</a:t>
            </a:r>
            <a:r>
              <a:rPr lang="en-US" sz="2800" dirty="0"/>
              <a:t> of a class is performed with a dedicated driver program (</a:t>
            </a:r>
            <a:r>
              <a:rPr lang="en-US" sz="2800" dirty="0">
                <a:solidFill>
                  <a:srgbClr val="FF0000"/>
                </a:solidFill>
              </a:rPr>
              <a:t>classdriver.cpp</a:t>
            </a:r>
            <a:r>
              <a:rPr lang="en-US" sz="2800" dirty="0"/>
              <a:t>)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  <a:buFont typeface="Arial" pitchFamily="82"/>
            </a:pPr>
            <a:r>
              <a:rPr lang="en-US" sz="2400" dirty="0"/>
              <a:t>Contains a simplified main function that creates instances of the class (objects) and then tests the objects by using its public interface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  <a:buFont typeface="Arial" pitchFamily="82"/>
            </a:pPr>
            <a:r>
              <a:rPr lang="en-US" sz="2400" dirty="0"/>
              <a:t>Multiple source files must be compiled and linked to create the executable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  <a:buFont typeface="Arial" pitchFamily="82"/>
            </a:pPr>
            <a:r>
              <a:rPr lang="en-US" sz="2400" dirty="0"/>
              <a:t>Once tested, the class may be reused with the actual application program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151920"/>
            <a:ext cx="7772400" cy="838799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/>
              <a:t>Class Concepts - 6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04560" y="4495680"/>
            <a:ext cx="8458200" cy="1829160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spcBef>
                <a:spcPts val="697"/>
              </a:spcBef>
              <a:buFont typeface="Arial" pitchFamily="82"/>
            </a:pPr>
            <a:r>
              <a:rPr lang="en-US" sz="2800" dirty="0"/>
              <a:t>Comparison of a </a:t>
            </a:r>
            <a:r>
              <a:rPr lang="en-US" sz="2800" b="1" dirty="0" err="1">
                <a:solidFill>
                  <a:srgbClr val="800080"/>
                </a:solidFill>
              </a:rPr>
              <a:t>struct</a:t>
            </a:r>
            <a:r>
              <a:rPr lang="en-US" sz="2800" dirty="0"/>
              <a:t> and a </a:t>
            </a:r>
            <a:r>
              <a:rPr lang="en-US" sz="2800" b="1" dirty="0">
                <a:solidFill>
                  <a:srgbClr val="800080"/>
                </a:solidFill>
              </a:rPr>
              <a:t>class</a:t>
            </a:r>
          </a:p>
          <a:p>
            <a:pPr marL="0" lvl="1" indent="0">
              <a:spcBef>
                <a:spcPts val="499"/>
              </a:spcBef>
              <a:buFont typeface="Arial" pitchFamily="82"/>
            </a:pPr>
            <a:r>
              <a:rPr lang="en-US" sz="2000" dirty="0"/>
              <a:t>A </a:t>
            </a:r>
            <a:r>
              <a:rPr lang="en-US" sz="2000" b="1" dirty="0" err="1">
                <a:solidFill>
                  <a:srgbClr val="800080"/>
                </a:solidFill>
              </a:rPr>
              <a:t>struct</a:t>
            </a:r>
            <a:r>
              <a:rPr lang="en-US" sz="2000" b="1" dirty="0">
                <a:solidFill>
                  <a:srgbClr val="3333CC"/>
                </a:solidFill>
              </a:rPr>
              <a:t>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800080"/>
                </a:solidFill>
              </a:rPr>
              <a:t>class</a:t>
            </a:r>
            <a:r>
              <a:rPr lang="en-US" sz="2000" dirty="0"/>
              <a:t> whose members are </a:t>
            </a:r>
            <a:r>
              <a:rPr lang="en-US" sz="2000" b="1" dirty="0">
                <a:solidFill>
                  <a:srgbClr val="3333CC"/>
                </a:solidFill>
              </a:rPr>
              <a:t>public</a:t>
            </a:r>
            <a:r>
              <a:rPr lang="en-US" sz="2000" dirty="0"/>
              <a:t> by default</a:t>
            </a:r>
          </a:p>
          <a:p>
            <a:pPr marL="0" lvl="1" indent="0">
              <a:spcBef>
                <a:spcPts val="499"/>
              </a:spcBef>
              <a:buFont typeface="Arial" pitchFamily="82"/>
            </a:pPr>
            <a:r>
              <a:rPr lang="en-US" sz="2000" dirty="0"/>
              <a:t>By default, all members of a C++ class are </a:t>
            </a:r>
            <a:r>
              <a:rPr lang="en-US" sz="2000" b="1" dirty="0">
                <a:solidFill>
                  <a:srgbClr val="3333CC"/>
                </a:solidFill>
              </a:rPr>
              <a:t>private</a:t>
            </a:r>
          </a:p>
          <a:p>
            <a:pPr marL="0" lvl="1" indent="0">
              <a:spcBef>
                <a:spcPts val="499"/>
              </a:spcBef>
              <a:buFont typeface="Arial" pitchFamily="82"/>
            </a:pPr>
            <a:r>
              <a:rPr lang="en-US" sz="2000" b="1" dirty="0">
                <a:solidFill>
                  <a:srgbClr val="800000"/>
                </a:solidFill>
              </a:rPr>
              <a:t>Two built-in operations</a:t>
            </a:r>
            <a:r>
              <a:rPr lang="en-US" sz="2000" dirty="0"/>
              <a:t> for </a:t>
            </a:r>
            <a:r>
              <a:rPr lang="en-US" sz="2000" b="1" dirty="0" err="1">
                <a:solidFill>
                  <a:srgbClr val="800080"/>
                </a:solidFill>
              </a:rPr>
              <a:t>structs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800080"/>
                </a:solidFill>
              </a:rPr>
              <a:t>classes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3333CC"/>
                </a:solidFill>
              </a:rPr>
              <a:t>.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3333CC"/>
                </a:solidFill>
              </a:rPr>
              <a:t>=</a:t>
            </a:r>
          </a:p>
        </p:txBody>
      </p:sp>
      <p:sp>
        <p:nvSpPr>
          <p:cNvPr id="4" name="Freeform 3"/>
          <p:cNvSpPr/>
          <p:nvPr/>
        </p:nvSpPr>
        <p:spPr>
          <a:xfrm>
            <a:off x="457200" y="1066680"/>
            <a:ext cx="8305920" cy="27431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9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u="none" strike="noStrike" baseline="0" dirty="0">
                <a:ln>
                  <a:noFill/>
                </a:ln>
                <a:solidFill>
                  <a:srgbClr val="3333CC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…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342720" algn="l"/>
                <a:tab pos="1257119" algn="l"/>
                <a:tab pos="2171520" algn="l"/>
                <a:tab pos="3085920" algn="l"/>
                <a:tab pos="4000320" algn="l"/>
                <a:tab pos="4914720" algn="l"/>
                <a:tab pos="5829120" algn="l"/>
                <a:tab pos="6743520" algn="l"/>
                <a:tab pos="7657919" algn="l"/>
                <a:tab pos="8572320" algn="l"/>
                <a:tab pos="9486720" algn="l"/>
                <a:tab pos="10401120" algn="l"/>
                <a:tab pos="10515600" algn="l"/>
              </a:tabLst>
            </a:pPr>
            <a:r>
              <a:rPr lang="en-US" sz="1400" b="1" i="0" u="none" strike="noStrike" baseline="0" dirty="0" err="1">
                <a:ln>
                  <a:noFill/>
                </a:ln>
                <a:solidFill>
                  <a:srgbClr val="3333CC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struct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 </a:t>
            </a:r>
            <a:r>
              <a:rPr lang="en-US" sz="14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StudentRec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	  // Type Declaration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{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342720" algn="l"/>
                <a:tab pos="1257119" algn="l"/>
                <a:tab pos="2171520" algn="l"/>
                <a:tab pos="3085920" algn="l"/>
                <a:tab pos="4000320" algn="l"/>
                <a:tab pos="4914720" algn="l"/>
                <a:tab pos="5829120" algn="l"/>
                <a:tab pos="6743520" algn="l"/>
                <a:tab pos="7657919" algn="l"/>
                <a:tab pos="8572320" algn="l"/>
                <a:tab pos="9486720" algn="l"/>
                <a:tab pos="10401120" algn="l"/>
                <a:tab pos="10515600" algn="l"/>
              </a:tabLst>
            </a:pP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	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3333CC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string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	</a:t>
            </a:r>
            <a:r>
              <a:rPr lang="en-US" sz="14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lastName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;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342720" algn="l"/>
                <a:tab pos="1257119" algn="l"/>
                <a:tab pos="2171520" algn="l"/>
                <a:tab pos="3085920" algn="l"/>
                <a:tab pos="4000320" algn="l"/>
                <a:tab pos="4914720" algn="l"/>
                <a:tab pos="5829120" algn="l"/>
                <a:tab pos="6743520" algn="l"/>
                <a:tab pos="7657919" algn="l"/>
                <a:tab pos="8572320" algn="l"/>
                <a:tab pos="9486720" algn="l"/>
                <a:tab pos="10401120" algn="l"/>
                <a:tab pos="10515600" algn="l"/>
              </a:tabLst>
            </a:pP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	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3333CC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string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	</a:t>
            </a:r>
            <a:r>
              <a:rPr lang="en-US" sz="14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firstName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;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342720" algn="l"/>
                <a:tab pos="1257119" algn="l"/>
                <a:tab pos="2171520" algn="l"/>
                <a:tab pos="3085920" algn="l"/>
                <a:tab pos="4000320" algn="l"/>
                <a:tab pos="4914720" algn="l"/>
                <a:tab pos="5829120" algn="l"/>
                <a:tab pos="6743520" algn="l"/>
                <a:tab pos="7657919" algn="l"/>
                <a:tab pos="8572320" algn="l"/>
                <a:tab pos="9486720" algn="l"/>
                <a:tab pos="10401120" algn="l"/>
                <a:tab pos="10515600" algn="l"/>
              </a:tabLst>
            </a:pP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	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3333CC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float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	</a:t>
            </a:r>
            <a:r>
              <a:rPr lang="en-US" sz="14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gpa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;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};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342720" algn="l"/>
                <a:tab pos="1257119" algn="l"/>
                <a:tab pos="2171520" algn="l"/>
                <a:tab pos="3085920" algn="l"/>
                <a:tab pos="4000320" algn="l"/>
                <a:tab pos="4914720" algn="l"/>
                <a:tab pos="5829120" algn="l"/>
                <a:tab pos="6743520" algn="l"/>
                <a:tab pos="7657919" algn="l"/>
                <a:tab pos="8572320" algn="l"/>
                <a:tab pos="9486720" algn="l"/>
                <a:tab pos="10401120" algn="l"/>
                <a:tab pos="10515600" algn="l"/>
              </a:tabLst>
            </a:pPr>
            <a:r>
              <a:rPr lang="en-US" sz="14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int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 main()	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{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  </a:t>
            </a:r>
            <a:r>
              <a:rPr lang="en-US" sz="14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StudentRec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  </a:t>
            </a:r>
            <a:r>
              <a:rPr lang="en-US" sz="14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someStudent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, </a:t>
            </a:r>
            <a:r>
              <a:rPr lang="en-US" sz="14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nextStudent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;  // Variable Declarations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  …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  </a:t>
            </a:r>
            <a:r>
              <a:rPr lang="en-US" sz="14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nextStudent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 = </a:t>
            </a:r>
            <a:r>
              <a:rPr lang="en-US" sz="1400" b="1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someStudent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;   // Member by member copy using 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3333CC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=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  someStudent.gpa = 4.0;       // Access via member selector op (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3333CC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.</a:t>
            </a: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)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  …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82"/>
                <a:ea typeface="Arial Unicode MS" pitchFamily="2"/>
                <a:cs typeface="Arial Unicode MS" pitchFamily="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228600"/>
            <a:ext cx="7772400" cy="838439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/>
              <a:t>Class Concepts - 7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295280"/>
            <a:ext cx="8382000" cy="3100465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spcBef>
                <a:spcPts val="598"/>
              </a:spcBef>
              <a:buFont typeface="Arial" pitchFamily="82"/>
            </a:pPr>
            <a:r>
              <a:rPr lang="en-US" sz="2400" dirty="0"/>
              <a:t>Major categories of member functions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Clr>
                <a:srgbClr val="3333CC"/>
              </a:buClr>
              <a:buFont typeface="Arial" pitchFamily="82"/>
            </a:pPr>
            <a:r>
              <a:rPr lang="en-US" sz="2000" b="1" dirty="0" smtClean="0">
                <a:solidFill>
                  <a:srgbClr val="3333CC"/>
                </a:solidFill>
              </a:rPr>
              <a:t>Constructors: </a:t>
            </a:r>
            <a:r>
              <a:rPr lang="en-US" sz="2000" dirty="0" smtClean="0">
                <a:solidFill>
                  <a:schemeClr val="tx1"/>
                </a:solidFill>
              </a:rPr>
              <a:t>Create </a:t>
            </a:r>
            <a:r>
              <a:rPr lang="en-US" sz="2000" dirty="0">
                <a:solidFill>
                  <a:schemeClr val="tx1"/>
                </a:solidFill>
              </a:rPr>
              <a:t>and initialize objects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Clr>
                <a:srgbClr val="3333CC"/>
              </a:buClr>
              <a:buFont typeface="Arial" pitchFamily="82"/>
            </a:pPr>
            <a:r>
              <a:rPr lang="en-US" sz="2000" b="1" dirty="0" smtClean="0">
                <a:solidFill>
                  <a:srgbClr val="3333CC"/>
                </a:solidFill>
              </a:rPr>
              <a:t>Transformers: </a:t>
            </a:r>
            <a:r>
              <a:rPr lang="en-US" sz="2000" dirty="0" smtClean="0">
                <a:solidFill>
                  <a:schemeClr val="tx1"/>
                </a:solidFill>
              </a:rPr>
              <a:t>Alter </a:t>
            </a:r>
            <a:r>
              <a:rPr lang="en-US" sz="2000" dirty="0">
                <a:solidFill>
                  <a:schemeClr val="tx1"/>
                </a:solidFill>
              </a:rPr>
              <a:t>the state of an object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Clr>
                <a:srgbClr val="3333CC"/>
              </a:buClr>
              <a:buFont typeface="Arial" pitchFamily="82"/>
            </a:pPr>
            <a:r>
              <a:rPr lang="en-US" sz="2000" b="1" dirty="0" smtClean="0">
                <a:solidFill>
                  <a:srgbClr val="3333CC"/>
                </a:solidFill>
              </a:rPr>
              <a:t>Observers: </a:t>
            </a:r>
            <a:r>
              <a:rPr lang="en-US" sz="2000" dirty="0" smtClean="0">
                <a:solidFill>
                  <a:schemeClr val="tx1"/>
                </a:solidFill>
              </a:rPr>
              <a:t>Allow </a:t>
            </a:r>
            <a:r>
              <a:rPr lang="en-US" sz="2000" dirty="0">
                <a:solidFill>
                  <a:schemeClr val="tx1"/>
                </a:solidFill>
              </a:rPr>
              <a:t>one to view the state of an object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Clr>
                <a:srgbClr val="3333CC"/>
              </a:buClr>
              <a:buFont typeface="Arial" pitchFamily="82"/>
            </a:pPr>
            <a:r>
              <a:rPr lang="en-US" sz="2000" b="1" dirty="0" err="1" smtClean="0">
                <a:solidFill>
                  <a:srgbClr val="3333CC"/>
                </a:solidFill>
              </a:rPr>
              <a:t>Iterators</a:t>
            </a:r>
            <a:r>
              <a:rPr lang="en-US" sz="2000" b="1" dirty="0" smtClean="0">
                <a:solidFill>
                  <a:srgbClr val="3333CC"/>
                </a:solidFill>
              </a:rPr>
              <a:t>: </a:t>
            </a:r>
            <a:r>
              <a:rPr lang="en-US" sz="2000" dirty="0" smtClean="0">
                <a:solidFill>
                  <a:schemeClr val="tx1"/>
                </a:solidFill>
              </a:rPr>
              <a:t>Allow </a:t>
            </a:r>
            <a:r>
              <a:rPr lang="en-US" sz="2000" dirty="0">
                <a:solidFill>
                  <a:schemeClr val="tx1"/>
                </a:solidFill>
              </a:rPr>
              <a:t>us to process, one at a time, all components of an ADT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Clr>
                <a:srgbClr val="3333CC"/>
              </a:buClr>
              <a:buFont typeface="Arial" pitchFamily="82"/>
            </a:pPr>
            <a:r>
              <a:rPr lang="en-US" sz="2000" b="1" dirty="0" smtClean="0">
                <a:solidFill>
                  <a:srgbClr val="3333CC"/>
                </a:solidFill>
              </a:rPr>
              <a:t>Destructors: </a:t>
            </a:r>
            <a:r>
              <a:rPr lang="en-US" sz="2000" dirty="0" smtClean="0">
                <a:solidFill>
                  <a:schemeClr val="tx1"/>
                </a:solidFill>
              </a:rPr>
              <a:t>Allow </a:t>
            </a:r>
            <a:r>
              <a:rPr lang="en-US" sz="2000" dirty="0">
                <a:solidFill>
                  <a:schemeClr val="tx1"/>
                </a:solidFill>
              </a:rPr>
              <a:t>us to clean up when an object is no longer needed</a:t>
            </a:r>
          </a:p>
          <a:p>
            <a:pPr marL="1143000" lvl="0" indent="-228600">
              <a:spcBef>
                <a:spcPts val="448"/>
              </a:spcBef>
              <a:buNone/>
            </a:pPr>
            <a:endParaRPr lang="en-US" sz="1800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609120"/>
            <a:ext cx="7772400" cy="114336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/>
              <a:t>Class Concepts - 8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981080"/>
            <a:ext cx="7772400" cy="3946851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3333CC"/>
              </a:buClr>
              <a:buFont typeface="Arial" pitchFamily="82"/>
            </a:pPr>
            <a:r>
              <a:rPr lang="en-US" dirty="0">
                <a:solidFill>
                  <a:srgbClr val="3333CC"/>
                </a:solidFill>
              </a:rPr>
              <a:t>const</a:t>
            </a:r>
            <a:r>
              <a:rPr lang="en-US" dirty="0"/>
              <a:t> Member Functions</a:t>
            </a:r>
          </a:p>
          <a:p>
            <a:pPr marL="0" lvl="1" indent="0">
              <a:buClr>
                <a:srgbClr val="800080"/>
              </a:buClr>
              <a:buFont typeface="Arial" pitchFamily="82"/>
            </a:pPr>
            <a:r>
              <a:rPr lang="en-US" dirty="0">
                <a:solidFill>
                  <a:schemeClr val="tx1"/>
                </a:solidFill>
              </a:rPr>
              <a:t>Member functions applied to an object may alter attributes stored within that object unless the reserved word </a:t>
            </a:r>
            <a:r>
              <a:rPr lang="en-US" dirty="0">
                <a:solidFill>
                  <a:srgbClr val="3333CC"/>
                </a:solidFill>
              </a:rPr>
              <a:t>const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is used to prevent modification</a:t>
            </a:r>
          </a:p>
          <a:p>
            <a:pPr marL="0" lvl="0" indent="0">
              <a:buClr>
                <a:srgbClr val="3333CC"/>
              </a:buClr>
              <a:buFont typeface="Arial" pitchFamily="82"/>
            </a:pPr>
            <a:r>
              <a:rPr lang="en-US" dirty="0">
                <a:solidFill>
                  <a:srgbClr val="3333CC"/>
                </a:solidFill>
              </a:rPr>
              <a:t>self</a:t>
            </a:r>
          </a:p>
          <a:p>
            <a:pPr marL="0" lvl="1" indent="0">
              <a:buClr>
                <a:srgbClr val="800080"/>
              </a:buClr>
              <a:buFont typeface="Arial" pitchFamily="82"/>
            </a:pPr>
            <a:r>
              <a:rPr lang="en-US" dirty="0">
                <a:solidFill>
                  <a:schemeClr val="tx1"/>
                </a:solidFill>
              </a:rPr>
              <a:t>The object to which a member function is applied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609480"/>
            <a:ext cx="7772400" cy="91476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/>
              <a:t>Time Class Example - 1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3160" y="1600200"/>
            <a:ext cx="8000999" cy="4496040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spcBef>
                <a:spcPts val="598"/>
              </a:spcBef>
              <a:buFont typeface="Arial" pitchFamily="82"/>
            </a:pPr>
            <a:r>
              <a:rPr lang="en-US" sz="2400" b="1" dirty="0">
                <a:solidFill>
                  <a:srgbClr val="000080"/>
                </a:solidFill>
              </a:rPr>
              <a:t>Declare a class to represent the Time ADT</a:t>
            </a:r>
          </a:p>
          <a:p>
            <a:pPr marL="0" lvl="1" indent="0">
              <a:spcBef>
                <a:spcPts val="499"/>
              </a:spcBef>
              <a:buFont typeface="Arial" pitchFamily="82"/>
            </a:pPr>
            <a:r>
              <a:rPr lang="en-US" sz="2000" dirty="0"/>
              <a:t>Time in HH:MM:SS</a:t>
            </a:r>
          </a:p>
          <a:p>
            <a:pPr marL="741239" lvl="0" indent="-284040">
              <a:spcBef>
                <a:spcPts val="499"/>
              </a:spcBef>
              <a:buNone/>
            </a:pPr>
            <a:endParaRPr lang="en-US" sz="2000" dirty="0"/>
          </a:p>
          <a:p>
            <a:pPr marL="0" lvl="0" indent="0">
              <a:spcBef>
                <a:spcPts val="598"/>
              </a:spcBef>
              <a:buFont typeface="Arial" pitchFamily="82"/>
            </a:pPr>
            <a:r>
              <a:rPr lang="en-US" sz="2400" b="1" dirty="0">
                <a:solidFill>
                  <a:srgbClr val="000080"/>
                </a:solidFill>
              </a:rPr>
              <a:t>Where do we begin?</a:t>
            </a:r>
          </a:p>
          <a:p>
            <a:pPr marL="0" lvl="1" indent="0">
              <a:spcBef>
                <a:spcPts val="499"/>
              </a:spcBef>
              <a:buFont typeface="Arial" pitchFamily="82"/>
            </a:pPr>
            <a:r>
              <a:rPr lang="en-US" sz="2000" dirty="0"/>
              <a:t>Identify the key attributes and their default values</a:t>
            </a:r>
          </a:p>
          <a:p>
            <a:pPr marL="0" lvl="1" indent="0">
              <a:spcBef>
                <a:spcPts val="499"/>
              </a:spcBef>
              <a:buFont typeface="Arial" pitchFamily="82"/>
            </a:pPr>
            <a:r>
              <a:rPr lang="en-US" sz="2000" dirty="0"/>
              <a:t>Identify the key operations to perform</a:t>
            </a:r>
          </a:p>
          <a:p>
            <a:pPr marL="0" lvl="1" indent="0">
              <a:spcBef>
                <a:spcPts val="499"/>
              </a:spcBef>
              <a:buFont typeface="Arial" pitchFamily="82"/>
              <a:tabLst>
                <a:tab pos="169560" algn="l"/>
                <a:tab pos="1083960" algn="l"/>
                <a:tab pos="1998360" algn="l"/>
                <a:tab pos="2912759" algn="l"/>
                <a:tab pos="3827159" algn="l"/>
                <a:tab pos="4741560" algn="l"/>
                <a:tab pos="5655959" algn="l"/>
                <a:tab pos="6570360" algn="l"/>
                <a:tab pos="7484760" algn="l"/>
                <a:tab pos="8399160" algn="l"/>
                <a:tab pos="9313560" algn="l"/>
                <a:tab pos="9316800" algn="l"/>
                <a:tab pos="9774000" algn="l"/>
              </a:tabLst>
            </a:pPr>
            <a:r>
              <a:rPr lang="en-US" sz="2000" dirty="0"/>
              <a:t>Write the class declaration	(*.h)</a:t>
            </a:r>
          </a:p>
          <a:p>
            <a:pPr marL="0" lvl="1" indent="0">
              <a:spcBef>
                <a:spcPts val="499"/>
              </a:spcBef>
              <a:buFont typeface="Arial" pitchFamily="82"/>
            </a:pPr>
            <a:r>
              <a:rPr lang="en-US" sz="2000" dirty="0"/>
              <a:t>Define the member functions   (*.cpp)</a:t>
            </a:r>
          </a:p>
          <a:p>
            <a:pPr marL="0" lvl="1" indent="0">
              <a:spcBef>
                <a:spcPts val="499"/>
              </a:spcBef>
              <a:buFont typeface="Arial" pitchFamily="82"/>
            </a:pPr>
            <a:r>
              <a:rPr lang="en-US" sz="2000" dirty="0"/>
              <a:t>Write a simple client driver program to test the Time class</a:t>
            </a:r>
          </a:p>
          <a:p>
            <a:pPr marL="741239" lvl="0" indent="-284040">
              <a:spcBef>
                <a:spcPts val="499"/>
              </a:spcBef>
              <a:buNone/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569520"/>
            <a:ext cx="7772400" cy="76428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/>
              <a:t>Time Class Example - 2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3160" y="1447560"/>
            <a:ext cx="8000999" cy="4174605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697"/>
              </a:spcBef>
              <a:buFont typeface="Arial" pitchFamily="82"/>
            </a:pPr>
            <a:r>
              <a:rPr lang="en-US" sz="2800" b="1" dirty="0">
                <a:solidFill>
                  <a:srgbClr val="000080"/>
                </a:solidFill>
              </a:rPr>
              <a:t>What are the key attributes?</a:t>
            </a:r>
          </a:p>
          <a:p>
            <a:pPr marL="0" lvl="1" indent="0">
              <a:lnSpc>
                <a:spcPct val="90000"/>
              </a:lnSpc>
              <a:buFont typeface="Arial" pitchFamily="82"/>
            </a:pPr>
            <a:r>
              <a:rPr lang="en-US" b="1" dirty="0">
                <a:solidFill>
                  <a:srgbClr val="800080"/>
                </a:solidFill>
              </a:rPr>
              <a:t>Hours</a:t>
            </a:r>
            <a:r>
              <a:rPr lang="en-US" dirty="0"/>
              <a:t>: valid range 0 through 23 inclusive</a:t>
            </a:r>
          </a:p>
          <a:p>
            <a:pPr marL="0" lvl="1" indent="0">
              <a:lnSpc>
                <a:spcPct val="90000"/>
              </a:lnSpc>
              <a:buFont typeface="Arial" pitchFamily="82"/>
            </a:pPr>
            <a:r>
              <a:rPr lang="en-US" b="1" dirty="0">
                <a:solidFill>
                  <a:srgbClr val="800080"/>
                </a:solidFill>
              </a:rPr>
              <a:t>Minutes</a:t>
            </a:r>
            <a:r>
              <a:rPr lang="en-US" dirty="0"/>
              <a:t>: valid range 0 through 59 inclusive</a:t>
            </a:r>
          </a:p>
          <a:p>
            <a:pPr marL="0" lvl="1" indent="0">
              <a:lnSpc>
                <a:spcPct val="90000"/>
              </a:lnSpc>
              <a:buFont typeface="Arial" pitchFamily="82"/>
            </a:pPr>
            <a:r>
              <a:rPr lang="en-US" b="1" dirty="0">
                <a:solidFill>
                  <a:srgbClr val="800080"/>
                </a:solidFill>
              </a:rPr>
              <a:t>Seconds</a:t>
            </a:r>
            <a:r>
              <a:rPr lang="en-US" dirty="0"/>
              <a:t>: valid range 0 through 59 inclusive</a:t>
            </a:r>
          </a:p>
          <a:p>
            <a:pPr marL="0" lvl="0" indent="0">
              <a:lnSpc>
                <a:spcPct val="90000"/>
              </a:lnSpc>
              <a:spcBef>
                <a:spcPts val="697"/>
              </a:spcBef>
              <a:buFont typeface="Arial" pitchFamily="82"/>
            </a:pPr>
            <a:r>
              <a:rPr lang="en-US" sz="2800" b="1" dirty="0">
                <a:solidFill>
                  <a:srgbClr val="000080"/>
                </a:solidFill>
              </a:rPr>
              <a:t>What are reasonable default values for these attributes?</a:t>
            </a:r>
          </a:p>
          <a:p>
            <a:pPr marL="400320" lvl="2" indent="0">
              <a:lnSpc>
                <a:spcPct val="90000"/>
              </a:lnSpc>
              <a:buNone/>
            </a:pPr>
            <a:r>
              <a:rPr lang="en-US" sz="2800" dirty="0"/>
              <a:t>Hours = 0</a:t>
            </a:r>
          </a:p>
          <a:p>
            <a:pPr marL="400320" lvl="2" indent="0">
              <a:lnSpc>
                <a:spcPct val="90000"/>
              </a:lnSpc>
              <a:buNone/>
            </a:pPr>
            <a:r>
              <a:rPr lang="en-US" sz="2800" dirty="0"/>
              <a:t>Minutes = 0</a:t>
            </a:r>
          </a:p>
          <a:p>
            <a:pPr marL="400320" lvl="2" indent="0">
              <a:lnSpc>
                <a:spcPct val="90000"/>
              </a:lnSpc>
              <a:buNone/>
            </a:pPr>
            <a:r>
              <a:rPr lang="en-US" sz="2800" dirty="0"/>
              <a:t>Seconds =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30960"/>
            <a:ext cx="7772400" cy="64260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b="1" dirty="0"/>
              <a:t>Time Class Header </a:t>
            </a:r>
            <a:r>
              <a:rPr lang="en-US" sz="3600" b="1" dirty="0" smtClean="0"/>
              <a:t>File (</a:t>
            </a:r>
            <a:r>
              <a:rPr lang="en-US" sz="3600" b="1" dirty="0" err="1" smtClean="0"/>
              <a:t>time.h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600" y="501480"/>
            <a:ext cx="8915399" cy="6166440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//*************************** </a:t>
            </a:r>
            <a:r>
              <a:rPr lang="en-US" sz="1200" b="1" dirty="0" err="1">
                <a:solidFill>
                  <a:srgbClr val="236E25"/>
                </a:solidFill>
                <a:latin typeface="Courier New" pitchFamily="82"/>
              </a:rPr>
              <a:t>time.h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 *******************************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 Homer Simpson, Project XYZ, CPE 212-01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 Purpose: Declaration of class to represent Time ADT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 </a:t>
            </a:r>
            <a:r>
              <a:rPr lang="en-US" sz="900" b="1" dirty="0">
                <a:solidFill>
                  <a:srgbClr val="000080"/>
                </a:solidFill>
                <a:latin typeface="Courier New" pitchFamily="82"/>
              </a:rPr>
              <a:t>Note:  On an actual project, you would be provided with a header file such as this one.  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		   </a:t>
            </a:r>
            <a:r>
              <a:rPr lang="en-US" sz="900" b="1" u="sng" dirty="0">
                <a:solidFill>
                  <a:srgbClr val="000080"/>
                </a:solidFill>
                <a:latin typeface="Courier New" pitchFamily="82"/>
              </a:rPr>
              <a:t>You would NOT submit this file for grading!!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//******************************************************************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r>
              <a:rPr lang="en-US" sz="900" b="1" dirty="0">
                <a:solidFill>
                  <a:srgbClr val="760F50"/>
                </a:solidFill>
                <a:latin typeface="Courier New" pitchFamily="82"/>
              </a:rPr>
              <a:t>class</a:t>
            </a:r>
            <a:r>
              <a:rPr lang="en-US" sz="900" b="1" dirty="0">
                <a:latin typeface="Courier New" pitchFamily="82"/>
              </a:rPr>
              <a:t> Time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r>
              <a:rPr lang="en-US" sz="900" b="1" dirty="0">
                <a:latin typeface="Courier New" pitchFamily="82"/>
              </a:rPr>
              <a:t>{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900" b="1" dirty="0">
                <a:latin typeface="Courier New" pitchFamily="82"/>
              </a:rPr>
              <a:t>  </a:t>
            </a:r>
            <a:r>
              <a:rPr lang="en-US" sz="900" b="1" dirty="0">
                <a:solidFill>
                  <a:srgbClr val="760F50"/>
                </a:solidFill>
                <a:latin typeface="Courier New" pitchFamily="82"/>
              </a:rPr>
              <a:t>private</a:t>
            </a:r>
            <a:r>
              <a:rPr lang="en-US" sz="900" b="1" dirty="0">
                <a:latin typeface="Courier New" pitchFamily="82"/>
              </a:rPr>
              <a:t>:	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 Private members here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900" b="1" dirty="0">
                <a:solidFill>
                  <a:srgbClr val="760F50"/>
                </a:solidFill>
                <a:latin typeface="Courier New" pitchFamily="82"/>
              </a:rPr>
              <a:t>    </a:t>
            </a:r>
            <a:r>
              <a:rPr lang="en-US" sz="900" b="1" dirty="0" err="1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900" b="1" dirty="0">
                <a:latin typeface="Courier New" pitchFamily="82"/>
              </a:rPr>
              <a:t> hrs;				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 Valid range 0-23 inclusive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900" b="1" dirty="0">
                <a:latin typeface="Courier New" pitchFamily="82"/>
              </a:rPr>
              <a:t>    </a:t>
            </a:r>
            <a:r>
              <a:rPr lang="en-US" sz="900" b="1" dirty="0" err="1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900" b="1" dirty="0">
                <a:latin typeface="Courier New" pitchFamily="82"/>
              </a:rPr>
              <a:t> </a:t>
            </a:r>
            <a:r>
              <a:rPr lang="en-US" sz="900" b="1" dirty="0" err="1">
                <a:latin typeface="Courier New" pitchFamily="82"/>
              </a:rPr>
              <a:t>mins</a:t>
            </a:r>
            <a:r>
              <a:rPr lang="en-US" sz="900" b="1" dirty="0">
                <a:latin typeface="Courier New" pitchFamily="82"/>
              </a:rPr>
              <a:t>;				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 Valid range 0-59 inclusive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900" b="1" dirty="0">
                <a:latin typeface="Courier New" pitchFamily="82"/>
              </a:rPr>
              <a:t>    </a:t>
            </a:r>
            <a:r>
              <a:rPr lang="en-US" sz="900" b="1" dirty="0" err="1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900" b="1" dirty="0">
                <a:latin typeface="Courier New" pitchFamily="82"/>
              </a:rPr>
              <a:t> </a:t>
            </a:r>
            <a:r>
              <a:rPr lang="en-US" sz="900" b="1" dirty="0" err="1">
                <a:latin typeface="Courier New" pitchFamily="82"/>
              </a:rPr>
              <a:t>secs</a:t>
            </a:r>
            <a:r>
              <a:rPr lang="en-US" sz="900" b="1" dirty="0">
                <a:latin typeface="Courier New" pitchFamily="82"/>
              </a:rPr>
              <a:t>;				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 Valid range 0-59 inclusive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endParaRPr lang="en-US" sz="900" b="1" dirty="0">
              <a:solidFill>
                <a:srgbClr val="236E25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900" b="1" dirty="0">
                <a:latin typeface="Courier New" pitchFamily="82"/>
              </a:rPr>
              <a:t>  </a:t>
            </a:r>
            <a:r>
              <a:rPr lang="en-US" sz="900" b="1" dirty="0">
                <a:solidFill>
                  <a:srgbClr val="760F50"/>
                </a:solidFill>
                <a:latin typeface="Courier New" pitchFamily="82"/>
              </a:rPr>
              <a:t>protected</a:t>
            </a:r>
            <a:r>
              <a:rPr lang="en-US" sz="900" b="1" dirty="0">
                <a:latin typeface="Courier New" pitchFamily="82"/>
              </a:rPr>
              <a:t>:	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 Protected members here -- none required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endParaRPr lang="en-US" sz="900" b="1" dirty="0">
              <a:solidFill>
                <a:srgbClr val="236E25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900" b="1" dirty="0">
                <a:latin typeface="Courier New" pitchFamily="82"/>
              </a:rPr>
              <a:t>  </a:t>
            </a:r>
            <a:r>
              <a:rPr lang="en-US" sz="900" b="1" dirty="0">
                <a:solidFill>
                  <a:srgbClr val="760F50"/>
                </a:solidFill>
                <a:latin typeface="Courier New" pitchFamily="82"/>
              </a:rPr>
              <a:t>public</a:t>
            </a:r>
            <a:r>
              <a:rPr lang="en-US" sz="900" b="1" dirty="0">
                <a:latin typeface="Courier New" pitchFamily="82"/>
              </a:rPr>
              <a:t>:	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 Public members here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    /******* Constructors *******/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900" b="1" dirty="0">
                <a:latin typeface="Courier New" pitchFamily="82"/>
              </a:rPr>
              <a:t>    Time();				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 Default constructor sets Time to 0:0:0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endParaRPr lang="en-US" sz="900" b="1" dirty="0"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r>
              <a:rPr lang="en-US" sz="900" b="1" dirty="0">
                <a:latin typeface="Courier New" pitchFamily="82"/>
              </a:rPr>
              <a:t>    Time(</a:t>
            </a:r>
            <a:r>
              <a:rPr lang="en-US" sz="900" b="1" dirty="0" err="1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900" b="1" dirty="0">
                <a:latin typeface="Courier New" pitchFamily="82"/>
              </a:rPr>
              <a:t> </a:t>
            </a:r>
            <a:r>
              <a:rPr lang="en-US" sz="900" b="1" dirty="0" err="1">
                <a:latin typeface="Courier New" pitchFamily="82"/>
              </a:rPr>
              <a:t>initHrs</a:t>
            </a:r>
            <a:r>
              <a:rPr lang="en-US" sz="900" b="1" dirty="0">
                <a:latin typeface="Courier New" pitchFamily="82"/>
              </a:rPr>
              <a:t>, </a:t>
            </a:r>
            <a:r>
              <a:rPr lang="en-US" sz="900" b="1" dirty="0" err="1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900" b="1" dirty="0">
                <a:latin typeface="Courier New" pitchFamily="82"/>
              </a:rPr>
              <a:t> </a:t>
            </a:r>
            <a:r>
              <a:rPr lang="en-US" sz="900" b="1" dirty="0" err="1">
                <a:latin typeface="Courier New" pitchFamily="82"/>
              </a:rPr>
              <a:t>initMins</a:t>
            </a:r>
            <a:r>
              <a:rPr lang="en-US" sz="900" b="1" dirty="0">
                <a:latin typeface="Courier New" pitchFamily="82"/>
              </a:rPr>
              <a:t>, </a:t>
            </a:r>
            <a:r>
              <a:rPr lang="en-US" sz="900" b="1" dirty="0" err="1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900" b="1" dirty="0">
                <a:latin typeface="Courier New" pitchFamily="82"/>
              </a:rPr>
              <a:t> </a:t>
            </a:r>
            <a:r>
              <a:rPr lang="en-US" sz="900" b="1" dirty="0" err="1">
                <a:latin typeface="Courier New" pitchFamily="82"/>
              </a:rPr>
              <a:t>initSecs</a:t>
            </a:r>
            <a:r>
              <a:rPr lang="en-US" sz="900" b="1" dirty="0">
                <a:latin typeface="Courier New" pitchFamily="82"/>
              </a:rPr>
              <a:t>);   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 Parameterized constructor: Constructs Time using incoming parameters</a:t>
            </a:r>
          </a:p>
          <a:p>
            <a:pPr lvl="0" hangingPunct="0">
              <a:lnSpc>
                <a:spcPct val="90000"/>
              </a:lnSpc>
              <a:spcBef>
                <a:spcPts val="0"/>
              </a:spcBef>
              <a:buNone/>
            </a:pPr>
            <a:endParaRPr lang="en-US" sz="900" b="1" dirty="0">
              <a:solidFill>
                <a:srgbClr val="236E25"/>
              </a:solidFill>
              <a:latin typeface="Courier New" pitchFamily="82"/>
            </a:endParaRPr>
          </a:p>
          <a:p>
            <a:pPr lvl="0" hangingPunct="0">
              <a:lnSpc>
                <a:spcPct val="90000"/>
              </a:lnSpc>
              <a:spcBef>
                <a:spcPts val="0"/>
              </a:spcBef>
              <a:buNone/>
            </a:pPr>
            <a:endParaRPr lang="en-US" sz="900" b="1" dirty="0">
              <a:solidFill>
                <a:srgbClr val="236E25"/>
              </a:solidFill>
              <a:latin typeface="Courier New" pitchFamily="82"/>
            </a:endParaRPr>
          </a:p>
          <a:p>
            <a:pPr lvl="0" hangingPunc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    /******* Transformers *******/</a:t>
            </a:r>
          </a:p>
          <a:p>
            <a:pPr lvl="0" hangingPunc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900" b="1" dirty="0">
                <a:solidFill>
                  <a:srgbClr val="760F50"/>
                </a:solidFill>
                <a:latin typeface="Courier New" pitchFamily="82"/>
              </a:rPr>
              <a:t>    void</a:t>
            </a:r>
            <a:r>
              <a:rPr lang="en-US" sz="900" b="1" dirty="0">
                <a:latin typeface="Courier New" pitchFamily="82"/>
              </a:rPr>
              <a:t> Set(</a:t>
            </a:r>
            <a:r>
              <a:rPr lang="en-US" sz="900" b="1" dirty="0" err="1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900" b="1" dirty="0">
                <a:latin typeface="Courier New" pitchFamily="82"/>
              </a:rPr>
              <a:t> hours, </a:t>
            </a:r>
            <a:r>
              <a:rPr lang="en-US" sz="900" b="1" dirty="0" err="1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900" b="1" dirty="0">
                <a:latin typeface="Courier New" pitchFamily="82"/>
              </a:rPr>
              <a:t> minutes, </a:t>
            </a:r>
            <a:r>
              <a:rPr lang="en-US" sz="900" b="1" dirty="0" err="1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900" b="1" dirty="0">
                <a:latin typeface="Courier New" pitchFamily="82"/>
              </a:rPr>
              <a:t> seconds ); 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 Sets Time based on incoming parameters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endParaRPr lang="en-US" sz="900" b="1" dirty="0"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900" b="1" dirty="0">
                <a:latin typeface="Courier New" pitchFamily="82"/>
              </a:rPr>
              <a:t>    </a:t>
            </a:r>
            <a:r>
              <a:rPr lang="en-US" sz="900" b="1" dirty="0">
                <a:solidFill>
                  <a:srgbClr val="760F50"/>
                </a:solidFill>
                <a:latin typeface="Courier New" pitchFamily="82"/>
              </a:rPr>
              <a:t>void</a:t>
            </a:r>
            <a:r>
              <a:rPr lang="en-US" sz="900" b="1" dirty="0">
                <a:latin typeface="Courier New" pitchFamily="82"/>
              </a:rPr>
              <a:t> Increment();			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 Time has been advanced by one second,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					// with 23:59:59 wrapping around to 0:0:0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endParaRPr lang="en-US" sz="900" b="1" dirty="0">
              <a:solidFill>
                <a:srgbClr val="236E25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r>
              <a:rPr lang="en-US" sz="900" b="1" dirty="0">
                <a:latin typeface="Courier New" pitchFamily="82"/>
              </a:rPr>
              <a:t>    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/******* Observers *******/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900" b="1" dirty="0">
                <a:latin typeface="Courier New" pitchFamily="82"/>
              </a:rPr>
              <a:t>    </a:t>
            </a:r>
            <a:r>
              <a:rPr lang="en-US" sz="900" b="1" dirty="0">
                <a:solidFill>
                  <a:srgbClr val="760F50"/>
                </a:solidFill>
                <a:latin typeface="Courier New" pitchFamily="82"/>
              </a:rPr>
              <a:t>void</a:t>
            </a:r>
            <a:r>
              <a:rPr lang="en-US" sz="900" b="1" dirty="0">
                <a:latin typeface="Courier New" pitchFamily="82"/>
              </a:rPr>
              <a:t> Write() </a:t>
            </a:r>
            <a:r>
              <a:rPr lang="en-US" sz="900" b="1" dirty="0">
                <a:solidFill>
                  <a:srgbClr val="760F50"/>
                </a:solidFill>
                <a:latin typeface="Courier New" pitchFamily="82"/>
              </a:rPr>
              <a:t>const</a:t>
            </a:r>
            <a:r>
              <a:rPr lang="en-US" sz="900" b="1" dirty="0">
                <a:latin typeface="Courier New" pitchFamily="82"/>
              </a:rPr>
              <a:t>;			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 Time has been output in the form HH:MM:SS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endParaRPr lang="en-US" sz="900" b="1" dirty="0">
              <a:solidFill>
                <a:srgbClr val="760F50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900" b="1" dirty="0">
                <a:solidFill>
                  <a:srgbClr val="760F50"/>
                </a:solidFill>
                <a:latin typeface="Courier New" pitchFamily="82"/>
              </a:rPr>
              <a:t>    </a:t>
            </a:r>
            <a:r>
              <a:rPr lang="en-US" sz="900" b="1" dirty="0" err="1">
                <a:solidFill>
                  <a:srgbClr val="760F50"/>
                </a:solidFill>
                <a:latin typeface="Courier New" pitchFamily="82"/>
              </a:rPr>
              <a:t>bool</a:t>
            </a:r>
            <a:r>
              <a:rPr lang="en-US" sz="900" b="1" dirty="0">
                <a:latin typeface="Courier New" pitchFamily="82"/>
              </a:rPr>
              <a:t> Equal(Time </a:t>
            </a:r>
            <a:r>
              <a:rPr lang="en-US" sz="900" b="1" dirty="0" err="1">
                <a:latin typeface="Courier New" pitchFamily="82"/>
              </a:rPr>
              <a:t>otherTime</a:t>
            </a:r>
            <a:r>
              <a:rPr lang="en-US" sz="900" b="1" dirty="0">
                <a:latin typeface="Courier New" pitchFamily="82"/>
              </a:rPr>
              <a:t> ) </a:t>
            </a:r>
            <a:r>
              <a:rPr lang="en-US" sz="900" b="1" dirty="0">
                <a:solidFill>
                  <a:srgbClr val="760F50"/>
                </a:solidFill>
                <a:latin typeface="Courier New" pitchFamily="82"/>
              </a:rPr>
              <a:t>const</a:t>
            </a:r>
            <a:r>
              <a:rPr lang="en-US" sz="900" b="1" dirty="0">
                <a:latin typeface="Courier New" pitchFamily="82"/>
              </a:rPr>
              <a:t>;		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 Function value == true, if this time equals </a:t>
            </a:r>
            <a:r>
              <a:rPr lang="en-US" sz="900" b="1" dirty="0" err="1">
                <a:solidFill>
                  <a:srgbClr val="236E25"/>
                </a:solidFill>
                <a:latin typeface="Courier New" pitchFamily="82"/>
              </a:rPr>
              <a:t>otherTime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;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					 // value false otherwise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900" b="1" dirty="0" smtClean="0">
                <a:latin typeface="Courier New" pitchFamily="82"/>
              </a:rPr>
              <a:t>    </a:t>
            </a:r>
            <a:r>
              <a:rPr lang="en-US" sz="900" b="1" dirty="0" err="1">
                <a:solidFill>
                  <a:srgbClr val="760F50"/>
                </a:solidFill>
                <a:latin typeface="Courier New" pitchFamily="82"/>
              </a:rPr>
              <a:t>bool</a:t>
            </a:r>
            <a:r>
              <a:rPr lang="en-US" sz="900" b="1" dirty="0">
                <a:latin typeface="Courier New" pitchFamily="82"/>
              </a:rPr>
              <a:t> </a:t>
            </a:r>
            <a:r>
              <a:rPr lang="en-US" sz="900" b="1" dirty="0" err="1">
                <a:latin typeface="Courier New" pitchFamily="82"/>
              </a:rPr>
              <a:t>LessThan</a:t>
            </a:r>
            <a:r>
              <a:rPr lang="en-US" sz="900" b="1" dirty="0">
                <a:latin typeface="Courier New" pitchFamily="82"/>
              </a:rPr>
              <a:t>(Time </a:t>
            </a:r>
            <a:r>
              <a:rPr lang="en-US" sz="900" b="1" dirty="0" err="1">
                <a:latin typeface="Courier New" pitchFamily="82"/>
              </a:rPr>
              <a:t>otherTime</a:t>
            </a:r>
            <a:r>
              <a:rPr lang="en-US" sz="900" b="1" dirty="0">
                <a:latin typeface="Courier New" pitchFamily="82"/>
              </a:rPr>
              <a:t> ) </a:t>
            </a:r>
            <a:r>
              <a:rPr lang="en-US" sz="900" b="1" dirty="0">
                <a:solidFill>
                  <a:srgbClr val="760F50"/>
                </a:solidFill>
                <a:latin typeface="Courier New" pitchFamily="82"/>
              </a:rPr>
              <a:t>const</a:t>
            </a:r>
            <a:r>
              <a:rPr lang="en-US" sz="900" b="1" dirty="0">
                <a:latin typeface="Courier New" pitchFamily="82"/>
              </a:rPr>
              <a:t>;  	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 Function value == true, if this time is earlier;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					 // value false otherwise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900" b="1" dirty="0">
                <a:latin typeface="Courier New" pitchFamily="82"/>
              </a:rPr>
              <a:t>        			              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// Assuming this time and </a:t>
            </a:r>
            <a:r>
              <a:rPr lang="en-US" sz="900" b="1" dirty="0" err="1">
                <a:solidFill>
                  <a:srgbClr val="236E25"/>
                </a:solidFill>
                <a:latin typeface="Courier New" pitchFamily="82"/>
              </a:rPr>
              <a:t>otherTime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 represent times in the same day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endParaRPr lang="en-US" sz="900" b="1" dirty="0"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r>
              <a:rPr lang="en-US" sz="900" b="1" dirty="0">
                <a:latin typeface="Courier New" pitchFamily="82"/>
              </a:rPr>
              <a:t>    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/******* </a:t>
            </a:r>
            <a:r>
              <a:rPr lang="en-US" sz="900" b="1" dirty="0" err="1">
                <a:solidFill>
                  <a:srgbClr val="236E25"/>
                </a:solidFill>
                <a:latin typeface="Courier New" pitchFamily="82"/>
              </a:rPr>
              <a:t>Iterators</a:t>
            </a:r>
            <a:r>
              <a:rPr lang="en-US" sz="900" b="1" dirty="0">
                <a:solidFill>
                  <a:srgbClr val="236E25"/>
                </a:solidFill>
                <a:latin typeface="Courier New" pitchFamily="82"/>
              </a:rPr>
              <a:t> and Destructors - none *******/</a:t>
            </a:r>
          </a:p>
          <a:p>
            <a:pPr lvl="0">
              <a:lnSpc>
                <a:spcPct val="90000"/>
              </a:lnSpc>
              <a:spcBef>
                <a:spcPts val="224"/>
              </a:spcBef>
              <a:buNone/>
            </a:pPr>
            <a:r>
              <a:rPr lang="en-US" sz="900" b="1" dirty="0" smtClean="0">
                <a:latin typeface="Courier New" pitchFamily="82"/>
              </a:rPr>
              <a:t>};									// class must end in a semi-colon</a:t>
            </a:r>
            <a:endParaRPr lang="en-US" sz="900" b="1" dirty="0">
              <a:latin typeface="Courier New" pitchFamily="8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8800" y="1371600"/>
            <a:ext cx="3156931" cy="5833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Arial Unicode MS" pitchFamily="2"/>
                <a:cs typeface="Arial Unicode MS" pitchFamily="2"/>
              </a:rPr>
              <a:t>Constructor methods have </a:t>
            </a: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Arial Unicode MS" pitchFamily="2"/>
                <a:cs typeface="Arial Unicode MS" pitchFamily="2"/>
              </a:rPr>
              <a:t>the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i="0" u="none" strike="noStrike" baseline="0" dirty="0" smtClean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Arial Unicode MS" pitchFamily="2"/>
                <a:cs typeface="Arial Unicode MS" pitchFamily="2"/>
              </a:rPr>
              <a:t>same </a:t>
            </a:r>
            <a:r>
              <a:rPr lang="en-US" sz="1600" b="1" i="0" u="none" strike="noStrike" baseline="0" dirty="0">
                <a:ln>
                  <a:noFill/>
                </a:ln>
                <a:solidFill>
                  <a:srgbClr val="800000"/>
                </a:solidFill>
                <a:latin typeface="Arial" pitchFamily="34"/>
                <a:ea typeface="Arial Unicode MS" pitchFamily="2"/>
                <a:cs typeface="Arial Unicode MS" pitchFamily="2"/>
              </a:rPr>
              <a:t>name as the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416520"/>
            <a:ext cx="7770959" cy="152856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/>
              <a:t>Outline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981080"/>
            <a:ext cx="7770959" cy="4207680"/>
          </a:xfrm>
        </p:spPr>
        <p:txBody>
          <a:bodyPr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lvl="0"/>
            <a:r>
              <a:rPr lang="en-US"/>
              <a:t>Quick Review of C++ </a:t>
            </a:r>
            <a:r>
              <a:rPr lang="en-US" b="1">
                <a:solidFill>
                  <a:srgbClr val="000080"/>
                </a:solidFill>
              </a:rPr>
              <a:t>structs</a:t>
            </a:r>
          </a:p>
          <a:p>
            <a:pPr lvl="0"/>
            <a:r>
              <a:rPr lang="en-US"/>
              <a:t>Introduction to C++ Classes</a:t>
            </a:r>
          </a:p>
          <a:p>
            <a:pPr lvl="0"/>
            <a:r>
              <a:rPr lang="en-US"/>
              <a:t>Compiling Multi-file Programs</a:t>
            </a:r>
          </a:p>
          <a:p>
            <a:pPr lvl="0"/>
            <a:r>
              <a:rPr lang="en-US"/>
              <a:t>Include Guards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" y="308079"/>
            <a:ext cx="8686799" cy="525401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800" b="1" dirty="0"/>
              <a:t>Time Class Implementation File </a:t>
            </a:r>
            <a:r>
              <a:rPr lang="en-US" sz="2800" b="1" dirty="0" smtClean="0"/>
              <a:t>– 1 (tim</a:t>
            </a:r>
            <a:r>
              <a:rPr lang="en-US" sz="2800" b="1" dirty="0" smtClean="0"/>
              <a:t>e.cpp)</a:t>
            </a:r>
            <a:endParaRPr lang="en-US" sz="2800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914039"/>
            <a:ext cx="8686800" cy="5586787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//********* </a:t>
            </a:r>
            <a:r>
              <a:rPr lang="en-US" sz="1400" b="1" dirty="0">
                <a:solidFill>
                  <a:srgbClr val="236E25"/>
                </a:solidFill>
                <a:latin typeface="Courier New" pitchFamily="82"/>
              </a:rPr>
              <a:t>time.cpp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 Standard CPE212 Implementation Header Here ********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 </a:t>
            </a:r>
            <a:r>
              <a:rPr lang="en-US" sz="1200" b="1" dirty="0">
                <a:solidFill>
                  <a:srgbClr val="000080"/>
                </a:solidFill>
                <a:latin typeface="Courier New" pitchFamily="82"/>
              </a:rPr>
              <a:t>Note:  On an actual project, </a:t>
            </a:r>
            <a:r>
              <a:rPr lang="en-US" sz="1200" b="1" u="sng" dirty="0">
                <a:solidFill>
                  <a:srgbClr val="000080"/>
                </a:solidFill>
                <a:latin typeface="Courier New" pitchFamily="82"/>
              </a:rPr>
              <a:t>you write and submit an implementation file such as this one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683821"/>
                </a:solidFill>
                <a:latin typeface="Courier New" pitchFamily="82"/>
              </a:rPr>
              <a:t>#include &lt;</a:t>
            </a:r>
            <a:r>
              <a:rPr lang="en-US" sz="1200" b="1" dirty="0" err="1">
                <a:solidFill>
                  <a:srgbClr val="683821"/>
                </a:solidFill>
                <a:latin typeface="Courier New" pitchFamily="82"/>
              </a:rPr>
              <a:t>iostream</a:t>
            </a:r>
            <a:r>
              <a:rPr lang="en-US" sz="1200" b="1" dirty="0">
                <a:solidFill>
                  <a:srgbClr val="683821"/>
                </a:solidFill>
                <a:latin typeface="Courier New" pitchFamily="82"/>
              </a:rPr>
              <a:t>&gt;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solidFill>
                <a:srgbClr val="683821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683821"/>
                </a:solidFill>
                <a:latin typeface="Courier New" pitchFamily="82"/>
              </a:rPr>
              <a:t>#include “</a:t>
            </a:r>
            <a:r>
              <a:rPr lang="en-US" sz="1200" b="1" dirty="0" err="1">
                <a:solidFill>
                  <a:srgbClr val="683821"/>
                </a:solidFill>
                <a:latin typeface="Courier New" pitchFamily="82"/>
              </a:rPr>
              <a:t>time.h</a:t>
            </a:r>
            <a:r>
              <a:rPr lang="en-US" sz="1200" b="1" dirty="0">
                <a:solidFill>
                  <a:srgbClr val="683821"/>
                </a:solidFill>
                <a:latin typeface="Courier New" pitchFamily="82"/>
              </a:rPr>
              <a:t>”		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 Preprocessor directive which inserts the contents of the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 						// specified file at this location prior to compile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solidFill>
                <a:srgbClr val="760F50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760F50"/>
                </a:solidFill>
                <a:latin typeface="Courier New" pitchFamily="82"/>
              </a:rPr>
              <a:t>using</a:t>
            </a:r>
            <a:r>
              <a:rPr lang="en-US" sz="1200" b="1" dirty="0">
                <a:latin typeface="Courier New" pitchFamily="82"/>
              </a:rPr>
              <a:t> </a:t>
            </a:r>
            <a:r>
              <a:rPr lang="en-US" sz="1200" b="1" dirty="0">
                <a:solidFill>
                  <a:srgbClr val="760F50"/>
                </a:solidFill>
                <a:latin typeface="Courier New" pitchFamily="82"/>
              </a:rPr>
              <a:t>namespace</a:t>
            </a:r>
            <a:r>
              <a:rPr lang="en-US" sz="1200" b="1" dirty="0">
                <a:latin typeface="Courier New" pitchFamily="82"/>
              </a:rPr>
              <a:t> std;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solidFill>
                <a:srgbClr val="236E25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Time::Time()  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 Default constructor - Sets hrs == 0  &amp;&amp;  </a:t>
            </a:r>
            <a:r>
              <a:rPr lang="en-US" sz="1200" b="1" dirty="0" err="1">
                <a:solidFill>
                  <a:srgbClr val="236E25"/>
                </a:solidFill>
                <a:latin typeface="Courier New" pitchFamily="82"/>
              </a:rPr>
              <a:t>mins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 == 0  &amp;&amp;  </a:t>
            </a:r>
            <a:r>
              <a:rPr lang="en-US" sz="1200" b="1" dirty="0" err="1">
                <a:solidFill>
                  <a:srgbClr val="236E25"/>
                </a:solidFill>
                <a:latin typeface="Courier New" pitchFamily="82"/>
              </a:rPr>
              <a:t>secs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 == 0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{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hrs = 0;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</a:t>
            </a:r>
            <a:r>
              <a:rPr lang="en-US" sz="1200" b="1" dirty="0" err="1">
                <a:latin typeface="Courier New" pitchFamily="82"/>
              </a:rPr>
              <a:t>mins</a:t>
            </a:r>
            <a:r>
              <a:rPr lang="en-US" sz="1200" b="1" dirty="0">
                <a:latin typeface="Courier New" pitchFamily="82"/>
              </a:rPr>
              <a:t> = 0;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</a:t>
            </a:r>
            <a:r>
              <a:rPr lang="en-US" sz="1200" b="1" dirty="0" err="1">
                <a:latin typeface="Courier New" pitchFamily="82"/>
              </a:rPr>
              <a:t>secs</a:t>
            </a:r>
            <a:r>
              <a:rPr lang="en-US" sz="1200" b="1" dirty="0">
                <a:latin typeface="Courier New" pitchFamily="82"/>
              </a:rPr>
              <a:t> = 0;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} 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 End Default Constructor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solidFill>
                <a:srgbClr val="236E25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solidFill>
                <a:srgbClr val="236E25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1200" b="1" dirty="0">
                <a:latin typeface="Courier New" pitchFamily="82"/>
              </a:rPr>
              <a:t>Time::Time(</a:t>
            </a:r>
            <a:r>
              <a:rPr lang="en-US" sz="1200" b="1" dirty="0" err="1">
                <a:latin typeface="Courier New" pitchFamily="82"/>
              </a:rPr>
              <a:t>int</a:t>
            </a:r>
            <a:r>
              <a:rPr lang="en-US" sz="1200" b="1" dirty="0">
                <a:latin typeface="Courier New" pitchFamily="82"/>
              </a:rPr>
              <a:t> </a:t>
            </a:r>
            <a:r>
              <a:rPr lang="en-US" sz="1200" b="1" dirty="0" err="1">
                <a:latin typeface="Courier New" pitchFamily="82"/>
              </a:rPr>
              <a:t>initHrs</a:t>
            </a:r>
            <a:r>
              <a:rPr lang="en-US" sz="1200" b="1" dirty="0">
                <a:latin typeface="Courier New" pitchFamily="82"/>
              </a:rPr>
              <a:t>, </a:t>
            </a:r>
            <a:r>
              <a:rPr lang="en-US" sz="1200" b="1" dirty="0" err="1">
                <a:latin typeface="Courier New" pitchFamily="82"/>
              </a:rPr>
              <a:t>int</a:t>
            </a:r>
            <a:r>
              <a:rPr lang="en-US" sz="1200" b="1" dirty="0">
                <a:latin typeface="Courier New" pitchFamily="82"/>
              </a:rPr>
              <a:t> </a:t>
            </a:r>
            <a:r>
              <a:rPr lang="en-US" sz="1200" b="1" dirty="0" err="1">
                <a:latin typeface="Courier New" pitchFamily="82"/>
              </a:rPr>
              <a:t>initMins</a:t>
            </a:r>
            <a:r>
              <a:rPr lang="en-US" sz="1200" b="1" dirty="0">
                <a:latin typeface="Courier New" pitchFamily="82"/>
              </a:rPr>
              <a:t>, </a:t>
            </a:r>
            <a:r>
              <a:rPr lang="en-US" sz="1200" b="1" dirty="0" err="1">
                <a:latin typeface="Courier New" pitchFamily="82"/>
              </a:rPr>
              <a:t>int</a:t>
            </a:r>
            <a:r>
              <a:rPr lang="en-US" sz="1200" b="1" dirty="0">
                <a:latin typeface="Courier New" pitchFamily="82"/>
              </a:rPr>
              <a:t> </a:t>
            </a:r>
            <a:r>
              <a:rPr lang="en-US" sz="1200" b="1" dirty="0" err="1">
                <a:latin typeface="Courier New" pitchFamily="82"/>
              </a:rPr>
              <a:t>initSecs</a:t>
            </a:r>
            <a:r>
              <a:rPr lang="en-US" sz="1200" b="1" dirty="0">
                <a:latin typeface="Courier New" pitchFamily="82"/>
              </a:rPr>
              <a:t>)	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 Parameterized Constructor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 Makes hrs == </a:t>
            </a:r>
            <a:r>
              <a:rPr lang="en-US" sz="1200" b="1" dirty="0" err="1">
                <a:solidFill>
                  <a:srgbClr val="236E25"/>
                </a:solidFill>
                <a:latin typeface="Courier New" pitchFamily="82"/>
              </a:rPr>
              <a:t>initHrs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  &amp;&amp;  </a:t>
            </a:r>
            <a:r>
              <a:rPr lang="en-US" sz="1200" b="1" dirty="0" err="1">
                <a:solidFill>
                  <a:srgbClr val="236E25"/>
                </a:solidFill>
                <a:latin typeface="Courier New" pitchFamily="82"/>
              </a:rPr>
              <a:t>mins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 == </a:t>
            </a:r>
            <a:r>
              <a:rPr lang="en-US" sz="1200" b="1" dirty="0" err="1">
                <a:solidFill>
                  <a:srgbClr val="236E25"/>
                </a:solidFill>
                <a:latin typeface="Courier New" pitchFamily="82"/>
              </a:rPr>
              <a:t>initMins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  &amp;&amp;  </a:t>
            </a:r>
            <a:r>
              <a:rPr lang="en-US" sz="1200" b="1" dirty="0" err="1">
                <a:solidFill>
                  <a:srgbClr val="236E25"/>
                </a:solidFill>
                <a:latin typeface="Courier New" pitchFamily="82"/>
              </a:rPr>
              <a:t>secs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 == </a:t>
            </a:r>
            <a:r>
              <a:rPr lang="en-US" sz="1200" b="1" dirty="0" err="1">
                <a:solidFill>
                  <a:srgbClr val="236E25"/>
                </a:solidFill>
                <a:latin typeface="Courier New" pitchFamily="82"/>
              </a:rPr>
              <a:t>initSecs</a:t>
            </a:r>
            <a:endParaRPr lang="en-US" sz="1200" b="1" dirty="0">
              <a:solidFill>
                <a:srgbClr val="236E25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 Assumes values are in allowable range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{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hrs = </a:t>
            </a:r>
            <a:r>
              <a:rPr lang="en-US" sz="1200" b="1" dirty="0" err="1">
                <a:latin typeface="Courier New" pitchFamily="82"/>
              </a:rPr>
              <a:t>initHrs</a:t>
            </a:r>
            <a:r>
              <a:rPr lang="en-US" sz="1200" b="1" dirty="0">
                <a:latin typeface="Courier New" pitchFamily="82"/>
              </a:rPr>
              <a:t>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</a:t>
            </a:r>
            <a:r>
              <a:rPr lang="en-US" sz="1200" b="1" dirty="0" err="1">
                <a:latin typeface="Courier New" pitchFamily="82"/>
              </a:rPr>
              <a:t>mins</a:t>
            </a:r>
            <a:r>
              <a:rPr lang="en-US" sz="1200" b="1" dirty="0">
                <a:latin typeface="Courier New" pitchFamily="82"/>
              </a:rPr>
              <a:t> = </a:t>
            </a:r>
            <a:r>
              <a:rPr lang="en-US" sz="1200" b="1" dirty="0" err="1">
                <a:latin typeface="Courier New" pitchFamily="82"/>
              </a:rPr>
              <a:t>initMins</a:t>
            </a:r>
            <a:r>
              <a:rPr lang="en-US" sz="1200" b="1" dirty="0">
                <a:latin typeface="Courier New" pitchFamily="82"/>
              </a:rPr>
              <a:t>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</a:t>
            </a:r>
            <a:r>
              <a:rPr lang="en-US" sz="1200" b="1" dirty="0" err="1">
                <a:latin typeface="Courier New" pitchFamily="82"/>
              </a:rPr>
              <a:t>secs</a:t>
            </a:r>
            <a:r>
              <a:rPr lang="en-US" sz="1200" b="1" dirty="0">
                <a:latin typeface="Courier New" pitchFamily="82"/>
              </a:rPr>
              <a:t> = </a:t>
            </a:r>
            <a:r>
              <a:rPr lang="en-US" sz="1200" b="1" dirty="0" err="1">
                <a:latin typeface="Courier New" pitchFamily="82"/>
              </a:rPr>
              <a:t>initSecs</a:t>
            </a:r>
            <a:r>
              <a:rPr lang="en-US" sz="1200" b="1" dirty="0">
                <a:latin typeface="Courier New" pitchFamily="82"/>
              </a:rPr>
              <a:t>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} 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 End Parameterized Constructor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128520"/>
            <a:ext cx="7772400" cy="64332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b="1"/>
              <a:t>Time Class Implementation File - 2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04560" y="685799"/>
            <a:ext cx="8458200" cy="5943960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void Time::Set(</a:t>
            </a:r>
            <a:r>
              <a:rPr lang="en-US" sz="1200" b="1" dirty="0" err="1">
                <a:latin typeface="Courier New" pitchFamily="82"/>
              </a:rPr>
              <a:t>int</a:t>
            </a:r>
            <a:r>
              <a:rPr lang="en-US" sz="1200" b="1" dirty="0">
                <a:latin typeface="Courier New" pitchFamily="82"/>
              </a:rPr>
              <a:t> hours, </a:t>
            </a:r>
            <a:r>
              <a:rPr lang="en-US" sz="1200" b="1" dirty="0" err="1">
                <a:latin typeface="Courier New" pitchFamily="82"/>
              </a:rPr>
              <a:t>int</a:t>
            </a:r>
            <a:r>
              <a:rPr lang="en-US" sz="1200" b="1" dirty="0">
                <a:latin typeface="Courier New" pitchFamily="82"/>
              </a:rPr>
              <a:t> minutes, </a:t>
            </a:r>
            <a:r>
              <a:rPr lang="en-US" sz="1200" b="1" dirty="0" err="1">
                <a:latin typeface="Courier New" pitchFamily="82"/>
              </a:rPr>
              <a:t>int</a:t>
            </a:r>
            <a:r>
              <a:rPr lang="en-US" sz="1200" b="1" dirty="0">
                <a:latin typeface="Courier New" pitchFamily="82"/>
              </a:rPr>
              <a:t> seconds)   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 Set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 Sets hrs == hours  &amp;&amp;  </a:t>
            </a:r>
            <a:r>
              <a:rPr lang="en-US" sz="1200" b="1" dirty="0" err="1">
                <a:solidFill>
                  <a:srgbClr val="236E25"/>
                </a:solidFill>
                <a:latin typeface="Courier New" pitchFamily="82"/>
              </a:rPr>
              <a:t>mins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 == minutes  &amp;&amp;  </a:t>
            </a:r>
            <a:r>
              <a:rPr lang="en-US" sz="1200" b="1" dirty="0" err="1">
                <a:solidFill>
                  <a:srgbClr val="236E25"/>
                </a:solidFill>
                <a:latin typeface="Courier New" pitchFamily="82"/>
              </a:rPr>
              <a:t>secs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 == seconds assuming values in range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{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hrs = hours;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</a:t>
            </a:r>
            <a:r>
              <a:rPr lang="en-US" sz="1200" b="1" dirty="0" err="1">
                <a:latin typeface="Courier New" pitchFamily="82"/>
              </a:rPr>
              <a:t>mins</a:t>
            </a:r>
            <a:r>
              <a:rPr lang="en-US" sz="1200" b="1" dirty="0">
                <a:latin typeface="Courier New" pitchFamily="82"/>
              </a:rPr>
              <a:t> = minutes;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</a:t>
            </a:r>
            <a:r>
              <a:rPr lang="en-US" sz="1200" b="1" dirty="0" err="1">
                <a:latin typeface="Courier New" pitchFamily="82"/>
              </a:rPr>
              <a:t>secs</a:t>
            </a:r>
            <a:r>
              <a:rPr lang="en-US" sz="1200" b="1" dirty="0">
                <a:latin typeface="Courier New" pitchFamily="82"/>
              </a:rPr>
              <a:t> = seconds;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} 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 End Time::Set(…)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solidFill>
                <a:srgbClr val="236E25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solidFill>
                <a:srgbClr val="236E25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void Time::Increment()   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 Increment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 Advances time by one second, with 23:59:59 wrapping around to 0:0:0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{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  </a:t>
            </a:r>
            <a:r>
              <a:rPr lang="en-US" sz="1200" b="1" dirty="0" err="1">
                <a:latin typeface="Courier New" pitchFamily="82"/>
              </a:rPr>
              <a:t>secs</a:t>
            </a:r>
            <a:r>
              <a:rPr lang="en-US" sz="1200" b="1" dirty="0">
                <a:latin typeface="Courier New" pitchFamily="82"/>
              </a:rPr>
              <a:t>++;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  if (</a:t>
            </a:r>
            <a:r>
              <a:rPr lang="en-US" sz="1200" b="1" dirty="0" err="1">
                <a:latin typeface="Courier New" pitchFamily="82"/>
              </a:rPr>
              <a:t>secs</a:t>
            </a:r>
            <a:r>
              <a:rPr lang="en-US" sz="1200" b="1" dirty="0">
                <a:latin typeface="Courier New" pitchFamily="82"/>
              </a:rPr>
              <a:t> &gt; 59)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  {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      </a:t>
            </a:r>
            <a:r>
              <a:rPr lang="en-US" sz="1200" b="1" dirty="0" err="1">
                <a:latin typeface="Courier New" pitchFamily="82"/>
              </a:rPr>
              <a:t>secs</a:t>
            </a:r>
            <a:r>
              <a:rPr lang="en-US" sz="1200" b="1" dirty="0">
                <a:latin typeface="Courier New" pitchFamily="82"/>
              </a:rPr>
              <a:t> = 0;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      </a:t>
            </a:r>
            <a:r>
              <a:rPr lang="en-US" sz="1200" b="1" dirty="0" err="1">
                <a:latin typeface="Courier New" pitchFamily="82"/>
              </a:rPr>
              <a:t>mins</a:t>
            </a:r>
            <a:r>
              <a:rPr lang="en-US" sz="1200" b="1" dirty="0">
                <a:latin typeface="Courier New" pitchFamily="82"/>
              </a:rPr>
              <a:t>++;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      if (</a:t>
            </a:r>
            <a:r>
              <a:rPr lang="en-US" sz="1200" b="1" dirty="0" err="1">
                <a:latin typeface="Courier New" pitchFamily="82"/>
              </a:rPr>
              <a:t>mins</a:t>
            </a:r>
            <a:r>
              <a:rPr lang="en-US" sz="1200" b="1" dirty="0">
                <a:latin typeface="Courier New" pitchFamily="82"/>
              </a:rPr>
              <a:t> &gt; 59)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      {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          </a:t>
            </a:r>
            <a:r>
              <a:rPr lang="en-US" sz="1200" b="1" dirty="0" err="1">
                <a:latin typeface="Courier New" pitchFamily="82"/>
              </a:rPr>
              <a:t>mins</a:t>
            </a:r>
            <a:r>
              <a:rPr lang="en-US" sz="1200" b="1" dirty="0">
                <a:latin typeface="Courier New" pitchFamily="82"/>
              </a:rPr>
              <a:t> = 0;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          hrs++;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          if (hrs &gt; 23)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              hrs = 0;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      }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  }    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} 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 End Time::Increment()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58680"/>
            <a:ext cx="7772400" cy="64332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b="1"/>
              <a:t>Time Class Implementation File - 3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04920" y="762120"/>
            <a:ext cx="8534160" cy="5791320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solidFill>
                  <a:srgbClr val="760F50"/>
                </a:solidFill>
                <a:latin typeface="Courier New" pitchFamily="82"/>
              </a:rPr>
              <a:t>void </a:t>
            </a:r>
            <a:r>
              <a:rPr lang="en-US" sz="1000" b="1" dirty="0">
                <a:latin typeface="Courier New" pitchFamily="82"/>
              </a:rPr>
              <a:t>Time::Write()</a:t>
            </a:r>
            <a:r>
              <a:rPr lang="en-US" sz="1000" b="1" dirty="0">
                <a:solidFill>
                  <a:srgbClr val="236E25"/>
                </a:solidFill>
                <a:latin typeface="Courier New" pitchFamily="82"/>
              </a:rPr>
              <a:t>  </a:t>
            </a:r>
            <a:r>
              <a:rPr lang="en-US" sz="1000" b="1" dirty="0">
                <a:solidFill>
                  <a:srgbClr val="760F50"/>
                </a:solidFill>
                <a:latin typeface="Courier New" pitchFamily="82"/>
              </a:rPr>
              <a:t>const</a:t>
            </a:r>
            <a:r>
              <a:rPr lang="en-US" sz="1000" b="1" dirty="0">
                <a:solidFill>
                  <a:srgbClr val="236E25"/>
                </a:solidFill>
                <a:latin typeface="Courier New" pitchFamily="82"/>
              </a:rPr>
              <a:t>  // Write()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solidFill>
                  <a:srgbClr val="236E25"/>
                </a:solidFill>
                <a:latin typeface="Courier New" pitchFamily="82"/>
              </a:rPr>
              <a:t>//     Time has been output in the form HH:MM:SS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{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    if (hrs &lt; 10)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        </a:t>
            </a:r>
            <a:r>
              <a:rPr lang="en-US" sz="1000" b="1" dirty="0" err="1">
                <a:latin typeface="Courier New" pitchFamily="82"/>
              </a:rPr>
              <a:t>cout</a:t>
            </a:r>
            <a:r>
              <a:rPr lang="en-US" sz="1000" b="1" dirty="0">
                <a:latin typeface="Courier New" pitchFamily="82"/>
              </a:rPr>
              <a:t> &lt;&lt; '0';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    </a:t>
            </a:r>
            <a:r>
              <a:rPr lang="en-US" sz="1000" b="1" dirty="0" err="1">
                <a:latin typeface="Courier New" pitchFamily="82"/>
              </a:rPr>
              <a:t>cout</a:t>
            </a:r>
            <a:r>
              <a:rPr lang="en-US" sz="1000" b="1" dirty="0">
                <a:latin typeface="Courier New" pitchFamily="82"/>
              </a:rPr>
              <a:t> &lt;&lt; hrs &lt;&lt; ':';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    if (</a:t>
            </a:r>
            <a:r>
              <a:rPr lang="en-US" sz="1000" b="1" dirty="0" err="1">
                <a:latin typeface="Courier New" pitchFamily="82"/>
              </a:rPr>
              <a:t>mins</a:t>
            </a:r>
            <a:r>
              <a:rPr lang="en-US" sz="1000" b="1" dirty="0">
                <a:latin typeface="Courier New" pitchFamily="82"/>
              </a:rPr>
              <a:t> &lt; 10)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        </a:t>
            </a:r>
            <a:r>
              <a:rPr lang="en-US" sz="1000" b="1" dirty="0" err="1">
                <a:latin typeface="Courier New" pitchFamily="82"/>
              </a:rPr>
              <a:t>cout</a:t>
            </a:r>
            <a:r>
              <a:rPr lang="en-US" sz="1000" b="1" dirty="0">
                <a:latin typeface="Courier New" pitchFamily="82"/>
              </a:rPr>
              <a:t> &lt;&lt; '0';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    </a:t>
            </a:r>
            <a:r>
              <a:rPr lang="en-US" sz="1000" b="1" dirty="0" err="1">
                <a:latin typeface="Courier New" pitchFamily="82"/>
              </a:rPr>
              <a:t>cout</a:t>
            </a:r>
            <a:r>
              <a:rPr lang="en-US" sz="1000" b="1" dirty="0">
                <a:latin typeface="Courier New" pitchFamily="82"/>
              </a:rPr>
              <a:t> &lt;&lt; </a:t>
            </a:r>
            <a:r>
              <a:rPr lang="en-US" sz="1000" b="1" dirty="0" err="1">
                <a:latin typeface="Courier New" pitchFamily="82"/>
              </a:rPr>
              <a:t>mins</a:t>
            </a:r>
            <a:r>
              <a:rPr lang="en-US" sz="1000" b="1" dirty="0">
                <a:latin typeface="Courier New" pitchFamily="82"/>
              </a:rPr>
              <a:t> &lt;&lt; ':';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    if (</a:t>
            </a:r>
            <a:r>
              <a:rPr lang="en-US" sz="1000" b="1" dirty="0" err="1">
                <a:latin typeface="Courier New" pitchFamily="82"/>
              </a:rPr>
              <a:t>secs</a:t>
            </a:r>
            <a:r>
              <a:rPr lang="en-US" sz="1000" b="1" dirty="0">
                <a:latin typeface="Courier New" pitchFamily="82"/>
              </a:rPr>
              <a:t> &lt; 10)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        </a:t>
            </a:r>
            <a:r>
              <a:rPr lang="en-US" sz="1000" b="1" dirty="0" err="1">
                <a:latin typeface="Courier New" pitchFamily="82"/>
              </a:rPr>
              <a:t>cout</a:t>
            </a:r>
            <a:r>
              <a:rPr lang="en-US" sz="1000" b="1" dirty="0">
                <a:latin typeface="Courier New" pitchFamily="82"/>
              </a:rPr>
              <a:t> &lt;&lt; '0';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    </a:t>
            </a:r>
            <a:r>
              <a:rPr lang="en-US" sz="1000" b="1" dirty="0" err="1">
                <a:latin typeface="Courier New" pitchFamily="82"/>
              </a:rPr>
              <a:t>cout</a:t>
            </a:r>
            <a:r>
              <a:rPr lang="en-US" sz="1000" b="1" dirty="0">
                <a:latin typeface="Courier New" pitchFamily="82"/>
              </a:rPr>
              <a:t> &lt;&lt; </a:t>
            </a:r>
            <a:r>
              <a:rPr lang="en-US" sz="1000" b="1" dirty="0" err="1">
                <a:latin typeface="Courier New" pitchFamily="82"/>
              </a:rPr>
              <a:t>secs</a:t>
            </a:r>
            <a:r>
              <a:rPr lang="en-US" sz="1000" b="1" dirty="0">
                <a:latin typeface="Courier New" pitchFamily="82"/>
              </a:rPr>
              <a:t>;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} </a:t>
            </a:r>
            <a:r>
              <a:rPr lang="en-US" sz="1000" b="1" dirty="0">
                <a:solidFill>
                  <a:srgbClr val="236E25"/>
                </a:solidFill>
                <a:latin typeface="Courier New" pitchFamily="82"/>
              </a:rPr>
              <a:t>// End Time::Write()</a:t>
            </a:r>
          </a:p>
          <a:p>
            <a:pPr lvl="0">
              <a:spcBef>
                <a:spcPts val="249"/>
              </a:spcBef>
              <a:buNone/>
            </a:pPr>
            <a:endParaRPr lang="en-US" sz="1000" b="1" dirty="0">
              <a:solidFill>
                <a:srgbClr val="236E25"/>
              </a:solidFill>
              <a:latin typeface="Courier New" pitchFamily="82"/>
            </a:endParaRPr>
          </a:p>
          <a:p>
            <a:pPr lvl="0">
              <a:spcBef>
                <a:spcPts val="249"/>
              </a:spcBef>
              <a:buNone/>
            </a:pPr>
            <a:r>
              <a:rPr lang="en-US" sz="1000" b="1" dirty="0" err="1">
                <a:solidFill>
                  <a:srgbClr val="760F50"/>
                </a:solidFill>
                <a:latin typeface="Courier New" pitchFamily="82"/>
              </a:rPr>
              <a:t>bool</a:t>
            </a:r>
            <a:r>
              <a:rPr lang="en-US" sz="1000" b="1" dirty="0">
                <a:solidFill>
                  <a:srgbClr val="760F50"/>
                </a:solidFill>
                <a:latin typeface="Courier New" pitchFamily="82"/>
              </a:rPr>
              <a:t> </a:t>
            </a:r>
            <a:r>
              <a:rPr lang="en-US" sz="1000" b="1" dirty="0">
                <a:latin typeface="Courier New" pitchFamily="82"/>
              </a:rPr>
              <a:t>Time::Equal( Time </a:t>
            </a:r>
            <a:r>
              <a:rPr lang="en-US" sz="1000" b="1" dirty="0" err="1">
                <a:latin typeface="Courier New" pitchFamily="82"/>
              </a:rPr>
              <a:t>otherTime</a:t>
            </a:r>
            <a:r>
              <a:rPr lang="en-US" sz="1000" b="1" dirty="0">
                <a:latin typeface="Courier New" pitchFamily="82"/>
              </a:rPr>
              <a:t> </a:t>
            </a:r>
            <a:r>
              <a:rPr lang="en-US" sz="1000" b="1" dirty="0">
                <a:solidFill>
                  <a:srgbClr val="760F50"/>
                </a:solidFill>
                <a:latin typeface="Courier New" pitchFamily="82"/>
              </a:rPr>
              <a:t>) const   </a:t>
            </a:r>
            <a:r>
              <a:rPr lang="en-US" sz="1000" b="1" dirty="0">
                <a:solidFill>
                  <a:srgbClr val="236E25"/>
                </a:solidFill>
                <a:latin typeface="Courier New" pitchFamily="82"/>
              </a:rPr>
              <a:t>// Equal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solidFill>
                  <a:srgbClr val="236E25"/>
                </a:solidFill>
                <a:latin typeface="Courier New" pitchFamily="82"/>
              </a:rPr>
              <a:t>//     Function value == true, if this time equals </a:t>
            </a:r>
            <a:r>
              <a:rPr lang="en-US" sz="1000" b="1" dirty="0" err="1">
                <a:solidFill>
                  <a:srgbClr val="236E25"/>
                </a:solidFill>
                <a:latin typeface="Courier New" pitchFamily="82"/>
              </a:rPr>
              <a:t>otherTime</a:t>
            </a:r>
            <a:r>
              <a:rPr lang="en-US" sz="1000" b="1" dirty="0">
                <a:solidFill>
                  <a:srgbClr val="236E25"/>
                </a:solidFill>
                <a:latin typeface="Courier New" pitchFamily="82"/>
              </a:rPr>
              <a:t>; value == false otherwise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solidFill>
                  <a:srgbClr val="236E25"/>
                </a:solidFill>
                <a:latin typeface="Courier New" pitchFamily="82"/>
              </a:rPr>
              <a:t>//                    == false, otherwise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{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    return (hrs == otherTime.hrs &amp;&amp; </a:t>
            </a:r>
            <a:r>
              <a:rPr lang="en-US" sz="1000" b="1" dirty="0" err="1">
                <a:latin typeface="Courier New" pitchFamily="82"/>
              </a:rPr>
              <a:t>mins</a:t>
            </a:r>
            <a:r>
              <a:rPr lang="en-US" sz="1000" b="1" dirty="0">
                <a:latin typeface="Courier New" pitchFamily="82"/>
              </a:rPr>
              <a:t> == </a:t>
            </a:r>
            <a:r>
              <a:rPr lang="en-US" sz="1000" b="1" dirty="0" err="1">
                <a:latin typeface="Courier New" pitchFamily="82"/>
              </a:rPr>
              <a:t>otherTime.mins</a:t>
            </a:r>
            <a:r>
              <a:rPr lang="en-US" sz="1000" b="1" dirty="0">
                <a:latin typeface="Courier New" pitchFamily="82"/>
              </a:rPr>
              <a:t> &amp;&amp; </a:t>
            </a:r>
            <a:r>
              <a:rPr lang="en-US" sz="1000" b="1" dirty="0" err="1">
                <a:latin typeface="Courier New" pitchFamily="82"/>
              </a:rPr>
              <a:t>secs</a:t>
            </a:r>
            <a:r>
              <a:rPr lang="en-US" sz="1000" b="1" dirty="0">
                <a:latin typeface="Courier New" pitchFamily="82"/>
              </a:rPr>
              <a:t> == </a:t>
            </a:r>
            <a:r>
              <a:rPr lang="en-US" sz="1000" b="1" dirty="0" err="1">
                <a:latin typeface="Courier New" pitchFamily="82"/>
              </a:rPr>
              <a:t>otherTime.secs</a:t>
            </a:r>
            <a:r>
              <a:rPr lang="en-US" sz="1000" b="1" dirty="0">
                <a:latin typeface="Courier New" pitchFamily="82"/>
              </a:rPr>
              <a:t>);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} </a:t>
            </a:r>
            <a:r>
              <a:rPr lang="en-US" sz="1000" b="1" dirty="0">
                <a:solidFill>
                  <a:srgbClr val="236E25"/>
                </a:solidFill>
                <a:latin typeface="Courier New" pitchFamily="82"/>
              </a:rPr>
              <a:t>// End Time::Equal(…)</a:t>
            </a:r>
          </a:p>
          <a:p>
            <a:pPr lvl="0">
              <a:spcBef>
                <a:spcPts val="249"/>
              </a:spcBef>
              <a:buNone/>
            </a:pPr>
            <a:endParaRPr lang="en-US" sz="1000" b="1" dirty="0">
              <a:solidFill>
                <a:srgbClr val="236E25"/>
              </a:solidFill>
              <a:latin typeface="Courier New" pitchFamily="82"/>
            </a:endParaRPr>
          </a:p>
          <a:p>
            <a:pPr lvl="0">
              <a:spcBef>
                <a:spcPts val="249"/>
              </a:spcBef>
              <a:buNone/>
            </a:pPr>
            <a:endParaRPr lang="en-US" sz="1000" b="1" dirty="0">
              <a:solidFill>
                <a:srgbClr val="236E25"/>
              </a:solidFill>
              <a:latin typeface="Courier New" pitchFamily="82"/>
            </a:endParaRPr>
          </a:p>
          <a:p>
            <a:pPr lvl="0">
              <a:spcBef>
                <a:spcPts val="249"/>
              </a:spcBef>
              <a:buNone/>
            </a:pPr>
            <a:r>
              <a:rPr lang="en-US" sz="1000" b="1" dirty="0" err="1">
                <a:solidFill>
                  <a:srgbClr val="760F50"/>
                </a:solidFill>
                <a:latin typeface="Courier New" pitchFamily="82"/>
              </a:rPr>
              <a:t>bool</a:t>
            </a:r>
            <a:r>
              <a:rPr lang="en-US" sz="1000" b="1" dirty="0">
                <a:solidFill>
                  <a:srgbClr val="760F50"/>
                </a:solidFill>
                <a:latin typeface="Courier New" pitchFamily="82"/>
              </a:rPr>
              <a:t> Time::</a:t>
            </a:r>
            <a:r>
              <a:rPr lang="en-US" sz="1000" b="1" dirty="0" err="1">
                <a:solidFill>
                  <a:srgbClr val="760F50"/>
                </a:solidFill>
                <a:latin typeface="Courier New" pitchFamily="82"/>
              </a:rPr>
              <a:t>LessThan</a:t>
            </a:r>
            <a:r>
              <a:rPr lang="en-US" sz="1000" b="1" dirty="0">
                <a:solidFill>
                  <a:srgbClr val="760F50"/>
                </a:solidFill>
                <a:latin typeface="Courier New" pitchFamily="82"/>
              </a:rPr>
              <a:t>( Time </a:t>
            </a:r>
            <a:r>
              <a:rPr lang="en-US" sz="1000" b="1" dirty="0" err="1">
                <a:solidFill>
                  <a:srgbClr val="760F50"/>
                </a:solidFill>
                <a:latin typeface="Courier New" pitchFamily="82"/>
              </a:rPr>
              <a:t>otherTime</a:t>
            </a:r>
            <a:r>
              <a:rPr lang="en-US" sz="1000" b="1" dirty="0">
                <a:solidFill>
                  <a:srgbClr val="760F50"/>
                </a:solidFill>
                <a:latin typeface="Courier New" pitchFamily="82"/>
              </a:rPr>
              <a:t> ) const   </a:t>
            </a:r>
            <a:r>
              <a:rPr lang="en-US" sz="1000" b="1" dirty="0">
                <a:solidFill>
                  <a:srgbClr val="236E25"/>
                </a:solidFill>
                <a:latin typeface="Courier New" pitchFamily="82"/>
              </a:rPr>
              <a:t>// </a:t>
            </a:r>
            <a:r>
              <a:rPr lang="en-US" sz="1000" b="1" dirty="0" err="1">
                <a:solidFill>
                  <a:srgbClr val="236E25"/>
                </a:solidFill>
                <a:latin typeface="Courier New" pitchFamily="82"/>
              </a:rPr>
              <a:t>LessThan</a:t>
            </a:r>
            <a:endParaRPr lang="en-US" sz="1000" b="1" dirty="0">
              <a:solidFill>
                <a:srgbClr val="236E25"/>
              </a:solidFill>
              <a:latin typeface="Courier New" pitchFamily="82"/>
            </a:endParaRP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solidFill>
                  <a:srgbClr val="236E25"/>
                </a:solidFill>
                <a:latin typeface="Courier New" pitchFamily="82"/>
              </a:rPr>
              <a:t>// Assume this time and </a:t>
            </a:r>
            <a:r>
              <a:rPr lang="en-US" sz="1000" b="1" dirty="0" err="1">
                <a:solidFill>
                  <a:srgbClr val="236E25"/>
                </a:solidFill>
                <a:latin typeface="Courier New" pitchFamily="82"/>
              </a:rPr>
              <a:t>otherTime</a:t>
            </a:r>
            <a:r>
              <a:rPr lang="en-US" sz="1000" b="1" dirty="0">
                <a:solidFill>
                  <a:srgbClr val="236E25"/>
                </a:solidFill>
                <a:latin typeface="Courier New" pitchFamily="82"/>
              </a:rPr>
              <a:t> represent times in the same day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solidFill>
                  <a:srgbClr val="236E25"/>
                </a:solidFill>
                <a:latin typeface="Courier New" pitchFamily="82"/>
              </a:rPr>
              <a:t>//     Function value == true, if this time is earlier in the day than </a:t>
            </a:r>
            <a:r>
              <a:rPr lang="en-US" sz="1000" b="1" dirty="0" err="1">
                <a:solidFill>
                  <a:srgbClr val="236E25"/>
                </a:solidFill>
                <a:latin typeface="Courier New" pitchFamily="82"/>
              </a:rPr>
              <a:t>otherTime</a:t>
            </a:r>
            <a:r>
              <a:rPr lang="en-US" sz="1000" b="1" dirty="0">
                <a:solidFill>
                  <a:srgbClr val="236E25"/>
                </a:solidFill>
                <a:latin typeface="Courier New" pitchFamily="82"/>
              </a:rPr>
              <a:t>; value == false otherwise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{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    return (hrs &lt; otherTime.hrs ||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            hrs == otherTime.hrs &amp;&amp; </a:t>
            </a:r>
            <a:r>
              <a:rPr lang="en-US" sz="1000" b="1" dirty="0" err="1">
                <a:latin typeface="Courier New" pitchFamily="82"/>
              </a:rPr>
              <a:t>mins</a:t>
            </a:r>
            <a:r>
              <a:rPr lang="en-US" sz="1000" b="1" dirty="0">
                <a:latin typeface="Courier New" pitchFamily="82"/>
              </a:rPr>
              <a:t> &lt; </a:t>
            </a:r>
            <a:r>
              <a:rPr lang="en-US" sz="1000" b="1" dirty="0" err="1">
                <a:latin typeface="Courier New" pitchFamily="82"/>
              </a:rPr>
              <a:t>otherTime.mins</a:t>
            </a:r>
            <a:r>
              <a:rPr lang="en-US" sz="1000" b="1" dirty="0">
                <a:latin typeface="Courier New" pitchFamily="82"/>
              </a:rPr>
              <a:t> ||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            hrs == otherTime.hrs &amp;&amp; </a:t>
            </a:r>
            <a:r>
              <a:rPr lang="en-US" sz="1000" b="1" dirty="0" err="1">
                <a:latin typeface="Courier New" pitchFamily="82"/>
              </a:rPr>
              <a:t>mins</a:t>
            </a:r>
            <a:r>
              <a:rPr lang="en-US" sz="1000" b="1" dirty="0">
                <a:latin typeface="Courier New" pitchFamily="82"/>
              </a:rPr>
              <a:t> == </a:t>
            </a:r>
            <a:r>
              <a:rPr lang="en-US" sz="1000" b="1" dirty="0" err="1">
                <a:latin typeface="Courier New" pitchFamily="82"/>
              </a:rPr>
              <a:t>otherTime.mins</a:t>
            </a:r>
            <a:endParaRPr lang="en-US" sz="1000" b="1" dirty="0">
              <a:latin typeface="Courier New" pitchFamily="82"/>
            </a:endParaRP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                                 &amp;&amp; </a:t>
            </a:r>
            <a:r>
              <a:rPr lang="en-US" sz="1000" b="1" dirty="0" err="1">
                <a:latin typeface="Courier New" pitchFamily="82"/>
              </a:rPr>
              <a:t>secs</a:t>
            </a:r>
            <a:r>
              <a:rPr lang="en-US" sz="1000" b="1" dirty="0">
                <a:latin typeface="Courier New" pitchFamily="82"/>
              </a:rPr>
              <a:t> &lt; </a:t>
            </a:r>
            <a:r>
              <a:rPr lang="en-US" sz="1000" b="1" dirty="0" err="1">
                <a:latin typeface="Courier New" pitchFamily="82"/>
              </a:rPr>
              <a:t>otherTime.secs</a:t>
            </a:r>
            <a:r>
              <a:rPr lang="en-US" sz="1000" b="1" dirty="0">
                <a:latin typeface="Courier New" pitchFamily="82"/>
              </a:rPr>
              <a:t>);</a:t>
            </a:r>
          </a:p>
          <a:p>
            <a:pPr lvl="0">
              <a:spcBef>
                <a:spcPts val="249"/>
              </a:spcBef>
              <a:buNone/>
            </a:pPr>
            <a:r>
              <a:rPr lang="en-US" sz="1000" b="1" dirty="0">
                <a:latin typeface="Courier New" pitchFamily="82"/>
              </a:rPr>
              <a:t>} </a:t>
            </a:r>
            <a:r>
              <a:rPr lang="en-US" sz="1000" b="1" dirty="0">
                <a:solidFill>
                  <a:srgbClr val="236E25"/>
                </a:solidFill>
                <a:latin typeface="Courier New" pitchFamily="82"/>
              </a:rPr>
              <a:t>// End </a:t>
            </a:r>
            <a:r>
              <a:rPr lang="en-US" sz="1000" b="1" dirty="0" err="1">
                <a:solidFill>
                  <a:srgbClr val="236E25"/>
                </a:solidFill>
                <a:latin typeface="Courier New" pitchFamily="82"/>
              </a:rPr>
              <a:t>LessThan</a:t>
            </a:r>
            <a:r>
              <a:rPr lang="en-US" sz="1000" b="1" dirty="0">
                <a:solidFill>
                  <a:srgbClr val="236E25"/>
                </a:solidFill>
                <a:latin typeface="Courier New" pitchFamily="82"/>
              </a:rPr>
              <a:t>(…)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92520"/>
            <a:ext cx="7772400" cy="64332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b="1" dirty="0"/>
              <a:t>Time Driver </a:t>
            </a:r>
            <a:r>
              <a:rPr lang="en-US" sz="3600" b="1" dirty="0" smtClean="0"/>
              <a:t>File(timedriver.cpp)</a:t>
            </a:r>
            <a:endParaRPr lang="en-US" sz="3600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3160" y="762120"/>
            <a:ext cx="8000999" cy="5867640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//********************************************************************************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 timedriver.cpp program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 The purpose of the driver is to unit test the time class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//********************************************************************************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683821"/>
                </a:solidFill>
                <a:latin typeface="Courier New" pitchFamily="82"/>
              </a:rPr>
              <a:t>#include &lt;</a:t>
            </a:r>
            <a:r>
              <a:rPr lang="en-US" sz="1200" b="1" dirty="0" err="1">
                <a:solidFill>
                  <a:srgbClr val="683821"/>
                </a:solidFill>
                <a:latin typeface="Courier New" pitchFamily="82"/>
              </a:rPr>
              <a:t>iostream</a:t>
            </a:r>
            <a:r>
              <a:rPr lang="en-US" sz="1200" b="1" dirty="0">
                <a:solidFill>
                  <a:srgbClr val="683821"/>
                </a:solidFill>
                <a:latin typeface="Courier New" pitchFamily="82"/>
              </a:rPr>
              <a:t>&gt;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solidFill>
                <a:srgbClr val="683821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683821"/>
                </a:solidFill>
                <a:latin typeface="Courier New" pitchFamily="82"/>
              </a:rPr>
              <a:t>#include “</a:t>
            </a:r>
            <a:r>
              <a:rPr lang="en-US" sz="1200" b="1" dirty="0" err="1">
                <a:solidFill>
                  <a:srgbClr val="683821"/>
                </a:solidFill>
                <a:latin typeface="Courier New" pitchFamily="82"/>
              </a:rPr>
              <a:t>time.h</a:t>
            </a:r>
            <a:r>
              <a:rPr lang="en-US" sz="1200" b="1" dirty="0">
                <a:solidFill>
                  <a:srgbClr val="683821"/>
                </a:solidFill>
                <a:latin typeface="Courier New" pitchFamily="82"/>
              </a:rPr>
              <a:t>”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solidFill>
                <a:srgbClr val="683821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solidFill>
                  <a:srgbClr val="760F50"/>
                </a:solidFill>
                <a:latin typeface="Courier New" pitchFamily="82"/>
              </a:rPr>
              <a:t>using</a:t>
            </a:r>
            <a:r>
              <a:rPr lang="en-US" sz="1200" b="1" dirty="0">
                <a:latin typeface="Courier New" pitchFamily="82"/>
              </a:rPr>
              <a:t> </a:t>
            </a:r>
            <a:r>
              <a:rPr lang="en-US" sz="1200" b="1" dirty="0">
                <a:solidFill>
                  <a:srgbClr val="760F50"/>
                </a:solidFill>
                <a:latin typeface="Courier New" pitchFamily="82"/>
              </a:rPr>
              <a:t>namespace</a:t>
            </a:r>
            <a:r>
              <a:rPr lang="en-US" sz="1200" b="1" dirty="0">
                <a:latin typeface="Courier New" pitchFamily="82"/>
              </a:rPr>
              <a:t> std;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solidFill>
                <a:srgbClr val="760F50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 err="1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1200" b="1" dirty="0">
                <a:latin typeface="Courier New" pitchFamily="82"/>
              </a:rPr>
              <a:t> main()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{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endParaRPr lang="en-US" sz="1200" b="1" dirty="0"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    return 0;</a:t>
            </a:r>
          </a:p>
          <a:p>
            <a:pPr lvl="0">
              <a:lnSpc>
                <a:spcPct val="90000"/>
              </a:lnSpc>
              <a:spcBef>
                <a:spcPts val="298"/>
              </a:spcBef>
              <a:buNone/>
            </a:pPr>
            <a:r>
              <a:rPr lang="en-US" sz="1200" b="1" dirty="0">
                <a:latin typeface="Courier New" pitchFamily="82"/>
              </a:rPr>
              <a:t>}  </a:t>
            </a:r>
            <a:r>
              <a:rPr lang="en-US" sz="1200" b="1" dirty="0">
                <a:solidFill>
                  <a:srgbClr val="236E25"/>
                </a:solidFill>
                <a:latin typeface="Courier New" pitchFamily="82"/>
              </a:rPr>
              <a:t>// End </a:t>
            </a:r>
            <a:r>
              <a:rPr lang="en-US" sz="1200" b="1" dirty="0" err="1">
                <a:solidFill>
                  <a:srgbClr val="236E25"/>
                </a:solidFill>
                <a:latin typeface="Courier New" pitchFamily="82"/>
              </a:rPr>
              <a:t>timedriver</a:t>
            </a:r>
            <a:endParaRPr lang="en-US" sz="1200" b="1" dirty="0">
              <a:solidFill>
                <a:srgbClr val="236E25"/>
              </a:solidFill>
              <a:latin typeface="Courier New" pitchFamily="8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36600" y="295200"/>
            <a:ext cx="8458200" cy="70380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b="1"/>
              <a:t>Compiling Multi-File Programs - 1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80880" y="1219320"/>
            <a:ext cx="8382240" cy="4967640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Font typeface="Arial" pitchFamily="82"/>
            </a:pPr>
            <a:r>
              <a:rPr lang="en-US" dirty="0"/>
              <a:t>The hard way…</a:t>
            </a:r>
          </a:p>
          <a:p>
            <a:pPr marL="0" lvl="1" indent="0">
              <a:buFont typeface="Arial" pitchFamily="82"/>
            </a:pPr>
            <a:r>
              <a:rPr lang="en-US" dirty="0"/>
              <a:t>Generate an object file (.o) from each .</a:t>
            </a:r>
            <a:r>
              <a:rPr lang="en-US" dirty="0" err="1"/>
              <a:t>cpp</a:t>
            </a:r>
            <a:r>
              <a:rPr lang="en-US" dirty="0"/>
              <a:t> file</a:t>
            </a:r>
          </a:p>
          <a:p>
            <a:pPr marL="341280" lvl="0" indent="-341280">
              <a:spcBef>
                <a:spcPts val="598"/>
              </a:spcBef>
              <a:buNone/>
            </a:pPr>
            <a:r>
              <a:rPr lang="en-US" dirty="0">
                <a:solidFill>
                  <a:srgbClr val="3333CC"/>
                </a:solidFill>
              </a:rPr>
              <a:t>        g++   -c  time.cpp</a:t>
            </a:r>
          </a:p>
          <a:p>
            <a:pPr marL="341280" lvl="0" indent="-341280">
              <a:spcBef>
                <a:spcPts val="598"/>
              </a:spcBef>
              <a:buNone/>
            </a:pPr>
            <a:r>
              <a:rPr lang="en-US" dirty="0">
                <a:solidFill>
                  <a:srgbClr val="3333CC"/>
                </a:solidFill>
              </a:rPr>
              <a:t>        g++   -c  timedriver.cpp</a:t>
            </a:r>
          </a:p>
          <a:p>
            <a:pPr marL="0" lvl="1" indent="0">
              <a:buFont typeface="Arial" pitchFamily="82"/>
            </a:pPr>
            <a:r>
              <a:rPr lang="en-US" dirty="0"/>
              <a:t>Link the .o files to create the executable file</a:t>
            </a:r>
          </a:p>
          <a:p>
            <a:pPr marL="341280" lvl="0" indent="-341280">
              <a:spcBef>
                <a:spcPts val="697"/>
              </a:spcBef>
              <a:buNone/>
              <a:tabLst>
                <a:tab pos="341280" algn="l"/>
                <a:tab pos="911160" algn="l"/>
                <a:tab pos="1825559" algn="l"/>
                <a:tab pos="2739960" algn="l"/>
                <a:tab pos="3654360" algn="l"/>
                <a:tab pos="4568759" algn="l"/>
                <a:tab pos="5483160" algn="l"/>
                <a:tab pos="6397560" algn="l"/>
                <a:tab pos="7311960" algn="l"/>
                <a:tab pos="8226359" algn="l"/>
                <a:tab pos="9140760" algn="l"/>
                <a:tab pos="10055159" algn="l"/>
                <a:tab pos="10058040" algn="l"/>
                <a:tab pos="10515240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3333CC"/>
                </a:solidFill>
              </a:rPr>
              <a:t>g++   </a:t>
            </a:r>
            <a:r>
              <a:rPr lang="en-US" dirty="0" err="1">
                <a:solidFill>
                  <a:srgbClr val="3333CC"/>
                </a:solidFill>
              </a:rPr>
              <a:t>time.o</a:t>
            </a:r>
            <a:r>
              <a:rPr lang="en-US" dirty="0">
                <a:solidFill>
                  <a:srgbClr val="3333CC"/>
                </a:solidFill>
              </a:rPr>
              <a:t>  </a:t>
            </a:r>
            <a:r>
              <a:rPr lang="en-US" dirty="0" err="1">
                <a:solidFill>
                  <a:srgbClr val="3333CC"/>
                </a:solidFill>
              </a:rPr>
              <a:t>timedriver.o</a:t>
            </a:r>
            <a:r>
              <a:rPr lang="en-US" dirty="0">
                <a:solidFill>
                  <a:srgbClr val="3333CC"/>
                </a:solidFill>
              </a:rPr>
              <a:t>   -o </a:t>
            </a:r>
            <a:r>
              <a:rPr lang="en-US" dirty="0" err="1">
                <a:solidFill>
                  <a:srgbClr val="3333CC"/>
                </a:solidFill>
              </a:rPr>
              <a:t>timedriver</a:t>
            </a:r>
            <a:endParaRPr lang="en-US" dirty="0">
              <a:solidFill>
                <a:srgbClr val="3333CC"/>
              </a:solidFill>
            </a:endParaRPr>
          </a:p>
          <a:p>
            <a:pPr marL="341280" lvl="0" indent="-341280">
              <a:spcBef>
                <a:spcPts val="697"/>
              </a:spcBef>
              <a:buNone/>
            </a:pPr>
            <a:endParaRPr lang="en-US" dirty="0"/>
          </a:p>
          <a:p>
            <a:pPr marL="0" lvl="0" indent="0">
              <a:buFont typeface="Arial" pitchFamily="82"/>
            </a:pPr>
            <a:r>
              <a:rPr lang="en-US" dirty="0"/>
              <a:t>Works but cumbersome -- especially when you have many files to compile and link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0600" y="142560"/>
            <a:ext cx="8458200" cy="70344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b="1"/>
              <a:t>Compiling Multi-File Programs - 2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80880" y="837720"/>
            <a:ext cx="8382240" cy="5588640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697"/>
              </a:spcBef>
              <a:buClr>
                <a:srgbClr val="3333CC"/>
              </a:buClr>
              <a:buFont typeface="Arial" pitchFamily="82"/>
            </a:pPr>
            <a:r>
              <a:rPr lang="en-US" sz="2800" b="1" i="1" dirty="0">
                <a:solidFill>
                  <a:srgbClr val="3333CC"/>
                </a:solidFill>
              </a:rPr>
              <a:t>make</a:t>
            </a:r>
            <a:r>
              <a:rPr lang="en-US" sz="2800" dirty="0"/>
              <a:t> utility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  <a:buFont typeface="Arial" pitchFamily="82"/>
            </a:pPr>
            <a:r>
              <a:rPr lang="en-US" sz="2400" dirty="0"/>
              <a:t>Write a </a:t>
            </a:r>
            <a:r>
              <a:rPr lang="en-US" sz="2400" b="1" dirty="0" err="1">
                <a:solidFill>
                  <a:srgbClr val="800080"/>
                </a:solidFill>
              </a:rPr>
              <a:t>makefile</a:t>
            </a:r>
            <a:r>
              <a:rPr lang="en-US" sz="2400" dirty="0"/>
              <a:t> that describes how to compile and link your files and save this file with your source files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  <a:buFont typeface="Arial" pitchFamily="82"/>
            </a:pPr>
            <a:r>
              <a:rPr lang="en-US" sz="2400" dirty="0"/>
              <a:t>Don’t forget the </a:t>
            </a:r>
            <a:r>
              <a:rPr lang="en-US" sz="2400" b="1" dirty="0">
                <a:solidFill>
                  <a:srgbClr val="FF0000"/>
                </a:solidFill>
              </a:rPr>
              <a:t>TAB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  <a:buFont typeface="Arial" pitchFamily="82"/>
            </a:pPr>
            <a:r>
              <a:rPr lang="en-US" sz="2400" dirty="0"/>
              <a:t>Type </a:t>
            </a:r>
            <a:r>
              <a:rPr lang="en-US" sz="2400" b="1" dirty="0">
                <a:solidFill>
                  <a:srgbClr val="800080"/>
                </a:solidFill>
              </a:rPr>
              <a:t>make</a:t>
            </a:r>
            <a:r>
              <a:rPr lang="en-US" sz="2400" dirty="0"/>
              <a:t> at the prompt to rebuild your program after any changes to any of the source files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  <a:buFont typeface="Arial" pitchFamily="82"/>
            </a:pPr>
            <a:r>
              <a:rPr lang="en-US" sz="2400" dirty="0"/>
              <a:t>See the </a:t>
            </a:r>
            <a:r>
              <a:rPr lang="en-US" sz="2400" b="1" dirty="0">
                <a:solidFill>
                  <a:srgbClr val="800080"/>
                </a:solidFill>
              </a:rPr>
              <a:t>make</a:t>
            </a:r>
            <a:r>
              <a:rPr lang="en-US" sz="2400" b="1" dirty="0"/>
              <a:t> </a:t>
            </a:r>
            <a:r>
              <a:rPr lang="en-US" sz="2400" dirty="0" smtClean="0"/>
              <a:t>tutorial </a:t>
            </a:r>
            <a:r>
              <a:rPr lang="en-US" sz="2400" dirty="0"/>
              <a:t>for more details</a:t>
            </a:r>
          </a:p>
          <a:p>
            <a:pPr marL="341280" lvl="0" indent="-341280">
              <a:lnSpc>
                <a:spcPct val="90000"/>
              </a:lnSpc>
              <a:spcBef>
                <a:spcPts val="598"/>
              </a:spcBef>
              <a:buNone/>
            </a:pPr>
            <a:endParaRPr lang="en-US" sz="2400" dirty="0"/>
          </a:p>
          <a:p>
            <a:pPr marL="341280" lvl="0" indent="-341280">
              <a:lnSpc>
                <a:spcPct val="90000"/>
              </a:lnSpc>
              <a:spcBef>
                <a:spcPts val="448"/>
              </a:spcBef>
              <a:buNone/>
            </a:pPr>
            <a:r>
              <a:rPr lang="en-US" sz="1800" b="1" dirty="0" err="1">
                <a:latin typeface="Courier New" pitchFamily="82"/>
              </a:rPr>
              <a:t>timedriver</a:t>
            </a:r>
            <a:r>
              <a:rPr lang="en-US" sz="1800" b="1" dirty="0">
                <a:latin typeface="Courier New" pitchFamily="82"/>
              </a:rPr>
              <a:t>:  </a:t>
            </a:r>
            <a:r>
              <a:rPr lang="en-US" sz="1800" b="1" dirty="0" err="1">
                <a:latin typeface="Courier New" pitchFamily="82"/>
              </a:rPr>
              <a:t>timedriver.o</a:t>
            </a:r>
            <a:r>
              <a:rPr lang="en-US" sz="1800" b="1" dirty="0">
                <a:latin typeface="Courier New" pitchFamily="82"/>
              </a:rPr>
              <a:t>  </a:t>
            </a:r>
            <a:r>
              <a:rPr lang="en-US" sz="1800" b="1" dirty="0" err="1">
                <a:latin typeface="Courier New" pitchFamily="82"/>
              </a:rPr>
              <a:t>time.o</a:t>
            </a:r>
            <a:endParaRPr lang="en-US" sz="1800" b="1" dirty="0">
              <a:latin typeface="Courier New" pitchFamily="82"/>
            </a:endParaRPr>
          </a:p>
          <a:p>
            <a:pPr marL="341280" lvl="0" indent="-341280">
              <a:lnSpc>
                <a:spcPct val="90000"/>
              </a:lnSpc>
              <a:spcBef>
                <a:spcPts val="448"/>
              </a:spcBef>
              <a:buNone/>
            </a:pPr>
            <a:r>
              <a:rPr lang="en-US" sz="1800" b="1" dirty="0">
                <a:latin typeface="Courier New" pitchFamily="82"/>
              </a:rPr>
              <a:t>     g++   </a:t>
            </a:r>
            <a:r>
              <a:rPr lang="en-US" sz="1800" b="1" dirty="0" err="1">
                <a:latin typeface="Courier New" pitchFamily="82"/>
              </a:rPr>
              <a:t>time.o</a:t>
            </a:r>
            <a:r>
              <a:rPr lang="en-US" sz="1800" b="1" dirty="0">
                <a:latin typeface="Courier New" pitchFamily="82"/>
              </a:rPr>
              <a:t>  </a:t>
            </a:r>
            <a:r>
              <a:rPr lang="en-US" sz="1800" b="1" dirty="0" err="1">
                <a:latin typeface="Courier New" pitchFamily="82"/>
              </a:rPr>
              <a:t>timedriver.o</a:t>
            </a:r>
            <a:r>
              <a:rPr lang="en-US" sz="1800" b="1" dirty="0">
                <a:latin typeface="Courier New" pitchFamily="82"/>
              </a:rPr>
              <a:t>   -o </a:t>
            </a:r>
            <a:r>
              <a:rPr lang="en-US" sz="1800" b="1" dirty="0" err="1">
                <a:latin typeface="Courier New" pitchFamily="82"/>
              </a:rPr>
              <a:t>timedriver</a:t>
            </a:r>
            <a:endParaRPr lang="en-US" sz="1800" b="1" dirty="0">
              <a:latin typeface="Courier New" pitchFamily="82"/>
            </a:endParaRPr>
          </a:p>
          <a:p>
            <a:pPr marL="341280" lvl="0" indent="-341280">
              <a:lnSpc>
                <a:spcPct val="90000"/>
              </a:lnSpc>
              <a:spcBef>
                <a:spcPts val="448"/>
              </a:spcBef>
              <a:buNone/>
            </a:pPr>
            <a:endParaRPr lang="en-US" sz="1800" b="1" dirty="0">
              <a:latin typeface="Courier New" pitchFamily="82"/>
            </a:endParaRPr>
          </a:p>
          <a:p>
            <a:pPr marL="341280" lvl="0" indent="-341280">
              <a:lnSpc>
                <a:spcPct val="90000"/>
              </a:lnSpc>
              <a:spcBef>
                <a:spcPts val="448"/>
              </a:spcBef>
              <a:buNone/>
            </a:pPr>
            <a:r>
              <a:rPr lang="en-US" sz="1800" b="1" dirty="0" err="1">
                <a:latin typeface="Courier New" pitchFamily="82"/>
              </a:rPr>
              <a:t>time.o</a:t>
            </a:r>
            <a:r>
              <a:rPr lang="en-US" sz="1800" b="1" dirty="0">
                <a:latin typeface="Courier New" pitchFamily="82"/>
              </a:rPr>
              <a:t>:  </a:t>
            </a:r>
            <a:r>
              <a:rPr lang="en-US" sz="1800" b="1" dirty="0" err="1">
                <a:latin typeface="Courier New" pitchFamily="82"/>
              </a:rPr>
              <a:t>time.h</a:t>
            </a:r>
            <a:r>
              <a:rPr lang="en-US" sz="1800" b="1" dirty="0">
                <a:latin typeface="Courier New" pitchFamily="82"/>
              </a:rPr>
              <a:t>  time.cpp</a:t>
            </a:r>
          </a:p>
          <a:p>
            <a:pPr marL="341280" lvl="0" indent="-341280">
              <a:lnSpc>
                <a:spcPct val="90000"/>
              </a:lnSpc>
              <a:spcBef>
                <a:spcPts val="448"/>
              </a:spcBef>
              <a:buNone/>
            </a:pPr>
            <a:r>
              <a:rPr lang="en-US" sz="1800" b="1" dirty="0">
                <a:latin typeface="Courier New" pitchFamily="82"/>
              </a:rPr>
              <a:t>     g++   -c  time.cpp</a:t>
            </a:r>
          </a:p>
          <a:p>
            <a:pPr marL="341280" lvl="0" indent="-341280">
              <a:lnSpc>
                <a:spcPct val="90000"/>
              </a:lnSpc>
              <a:spcBef>
                <a:spcPts val="448"/>
              </a:spcBef>
              <a:buNone/>
            </a:pPr>
            <a:endParaRPr lang="en-US" sz="1800" b="1" dirty="0">
              <a:latin typeface="Courier New" pitchFamily="82"/>
            </a:endParaRPr>
          </a:p>
          <a:p>
            <a:pPr marL="341280" lvl="0" indent="-341280">
              <a:lnSpc>
                <a:spcPct val="90000"/>
              </a:lnSpc>
              <a:spcBef>
                <a:spcPts val="448"/>
              </a:spcBef>
              <a:buNone/>
            </a:pPr>
            <a:r>
              <a:rPr lang="en-US" sz="1800" b="1" dirty="0" err="1">
                <a:latin typeface="Courier New" pitchFamily="82"/>
              </a:rPr>
              <a:t>timedriver.o</a:t>
            </a:r>
            <a:r>
              <a:rPr lang="en-US" sz="1800" b="1" dirty="0">
                <a:latin typeface="Courier New" pitchFamily="82"/>
              </a:rPr>
              <a:t>:  </a:t>
            </a:r>
            <a:r>
              <a:rPr lang="en-US" sz="1800" b="1" dirty="0" err="1">
                <a:latin typeface="Courier New" pitchFamily="82"/>
              </a:rPr>
              <a:t>time.h</a:t>
            </a:r>
            <a:r>
              <a:rPr lang="en-US" sz="1800" b="1" dirty="0">
                <a:latin typeface="Courier New" pitchFamily="82"/>
              </a:rPr>
              <a:t>  timedriver.cpp</a:t>
            </a:r>
          </a:p>
          <a:p>
            <a:pPr marL="341280" lvl="0" indent="-341280">
              <a:lnSpc>
                <a:spcPct val="90000"/>
              </a:lnSpc>
              <a:spcBef>
                <a:spcPts val="448"/>
              </a:spcBef>
              <a:buNone/>
            </a:pPr>
            <a:r>
              <a:rPr lang="en-US" sz="1800" b="1" dirty="0">
                <a:latin typeface="Courier New" pitchFamily="82"/>
              </a:rPr>
              <a:t>     g++   -c  timedriver.cpp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54360"/>
            <a:ext cx="7772400" cy="64332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b="1" dirty="0"/>
              <a:t>Include </a:t>
            </a:r>
            <a:r>
              <a:rPr lang="en-US" sz="3600" b="1" dirty="0" smtClean="0"/>
              <a:t>Guards on header files</a:t>
            </a:r>
            <a:endParaRPr lang="en-US" sz="3600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609480"/>
            <a:ext cx="8686800" cy="5807873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//*************************** </a:t>
            </a:r>
            <a:r>
              <a:rPr lang="en-US" sz="800" b="1" dirty="0" err="1">
                <a:solidFill>
                  <a:srgbClr val="236E25"/>
                </a:solidFill>
                <a:latin typeface="Courier New" pitchFamily="82"/>
              </a:rPr>
              <a:t>time.h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 *******************************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// Homer Simpson, Project XYZ, CPE 212-01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// Purpose: Declaration of class to represent Time ADT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//******************************************************************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r>
              <a:rPr lang="en-US" sz="1200" b="1" dirty="0">
                <a:solidFill>
                  <a:srgbClr val="3333CC"/>
                </a:solidFill>
                <a:latin typeface="Courier New" pitchFamily="82"/>
              </a:rPr>
              <a:t>#</a:t>
            </a:r>
            <a:r>
              <a:rPr lang="en-US" sz="1200" b="1" dirty="0" err="1">
                <a:solidFill>
                  <a:srgbClr val="3333CC"/>
                </a:solidFill>
                <a:latin typeface="Courier New" pitchFamily="82"/>
              </a:rPr>
              <a:t>ifndef</a:t>
            </a:r>
            <a:r>
              <a:rPr lang="en-US" sz="1200" b="1" dirty="0">
                <a:solidFill>
                  <a:srgbClr val="3333CC"/>
                </a:solidFill>
                <a:latin typeface="Courier New" pitchFamily="82"/>
              </a:rPr>
              <a:t>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82"/>
              </a:rPr>
              <a:t>TIME_H</a:t>
            </a:r>
            <a:endParaRPr lang="en-US" sz="1200" b="1" dirty="0">
              <a:solidFill>
                <a:srgbClr val="3333CC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r>
              <a:rPr lang="en-US" sz="1200" b="1" dirty="0">
                <a:solidFill>
                  <a:srgbClr val="3333CC"/>
                </a:solidFill>
                <a:latin typeface="Courier New" pitchFamily="82"/>
              </a:rPr>
              <a:t>#define TIME_H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endParaRPr lang="en-US" sz="800" b="1" dirty="0">
              <a:solidFill>
                <a:srgbClr val="760F50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r>
              <a:rPr lang="en-US" sz="800" b="1" dirty="0">
                <a:solidFill>
                  <a:srgbClr val="760F50"/>
                </a:solidFill>
                <a:latin typeface="Courier New" pitchFamily="82"/>
              </a:rPr>
              <a:t>class</a:t>
            </a:r>
            <a:r>
              <a:rPr lang="en-US" sz="800" b="1" dirty="0">
                <a:latin typeface="Courier New" pitchFamily="82"/>
              </a:rPr>
              <a:t> Time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r>
              <a:rPr lang="en-US" sz="800" b="1" dirty="0">
                <a:latin typeface="Courier New" pitchFamily="82"/>
              </a:rPr>
              <a:t>{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800" b="1" dirty="0">
                <a:latin typeface="Courier New" pitchFamily="82"/>
              </a:rPr>
              <a:t>  </a:t>
            </a:r>
            <a:r>
              <a:rPr lang="en-US" sz="800" b="1" dirty="0">
                <a:solidFill>
                  <a:srgbClr val="760F50"/>
                </a:solidFill>
                <a:latin typeface="Courier New" pitchFamily="82"/>
              </a:rPr>
              <a:t>private</a:t>
            </a:r>
            <a:r>
              <a:rPr lang="en-US" sz="800" b="1" dirty="0">
                <a:latin typeface="Courier New" pitchFamily="82"/>
              </a:rPr>
              <a:t>:	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// Private members here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800" b="1" dirty="0">
                <a:solidFill>
                  <a:srgbClr val="760F50"/>
                </a:solidFill>
                <a:latin typeface="Courier New" pitchFamily="82"/>
              </a:rPr>
              <a:t>    </a:t>
            </a:r>
            <a:r>
              <a:rPr lang="en-US" sz="800" b="1" dirty="0" err="1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800" b="1" dirty="0">
                <a:latin typeface="Courier New" pitchFamily="82"/>
              </a:rPr>
              <a:t> hrs;				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// Valid range 0-23 inclusive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800" b="1" dirty="0">
                <a:latin typeface="Courier New" pitchFamily="82"/>
              </a:rPr>
              <a:t>    </a:t>
            </a:r>
            <a:r>
              <a:rPr lang="en-US" sz="800" b="1" dirty="0" err="1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800" b="1" dirty="0">
                <a:latin typeface="Courier New" pitchFamily="82"/>
              </a:rPr>
              <a:t> </a:t>
            </a:r>
            <a:r>
              <a:rPr lang="en-US" sz="800" b="1" dirty="0" err="1">
                <a:latin typeface="Courier New" pitchFamily="82"/>
              </a:rPr>
              <a:t>mins</a:t>
            </a:r>
            <a:r>
              <a:rPr lang="en-US" sz="800" b="1" dirty="0">
                <a:latin typeface="Courier New" pitchFamily="82"/>
              </a:rPr>
              <a:t>;				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// Valid range 0-59 inclusive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800" b="1" dirty="0">
                <a:latin typeface="Courier New" pitchFamily="82"/>
              </a:rPr>
              <a:t>    </a:t>
            </a:r>
            <a:r>
              <a:rPr lang="en-US" sz="800" b="1" dirty="0" err="1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800" b="1" dirty="0">
                <a:latin typeface="Courier New" pitchFamily="82"/>
              </a:rPr>
              <a:t> </a:t>
            </a:r>
            <a:r>
              <a:rPr lang="en-US" sz="800" b="1" dirty="0" err="1">
                <a:latin typeface="Courier New" pitchFamily="82"/>
              </a:rPr>
              <a:t>secs</a:t>
            </a:r>
            <a:r>
              <a:rPr lang="en-US" sz="800" b="1" dirty="0">
                <a:latin typeface="Courier New" pitchFamily="82"/>
              </a:rPr>
              <a:t>;				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// Valid range 0-59 inclusive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endParaRPr lang="en-US" sz="800" b="1" dirty="0">
              <a:solidFill>
                <a:srgbClr val="236E25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800" b="1" dirty="0">
                <a:latin typeface="Courier New" pitchFamily="82"/>
              </a:rPr>
              <a:t>  </a:t>
            </a:r>
            <a:r>
              <a:rPr lang="en-US" sz="800" b="1" dirty="0">
                <a:solidFill>
                  <a:srgbClr val="760F50"/>
                </a:solidFill>
                <a:latin typeface="Courier New" pitchFamily="82"/>
              </a:rPr>
              <a:t>protected</a:t>
            </a:r>
            <a:r>
              <a:rPr lang="en-US" sz="800" b="1" dirty="0">
                <a:latin typeface="Courier New" pitchFamily="82"/>
              </a:rPr>
              <a:t>:	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// Protected members here -- none required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endParaRPr lang="en-US" sz="800" b="1" dirty="0">
              <a:solidFill>
                <a:srgbClr val="236E25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800" b="1" dirty="0">
                <a:latin typeface="Courier New" pitchFamily="82"/>
              </a:rPr>
              <a:t>  </a:t>
            </a:r>
            <a:r>
              <a:rPr lang="en-US" sz="800" b="1" dirty="0">
                <a:solidFill>
                  <a:srgbClr val="760F50"/>
                </a:solidFill>
                <a:latin typeface="Courier New" pitchFamily="82"/>
              </a:rPr>
              <a:t>public</a:t>
            </a:r>
            <a:r>
              <a:rPr lang="en-US" sz="800" b="1" dirty="0">
                <a:latin typeface="Courier New" pitchFamily="82"/>
              </a:rPr>
              <a:t>:	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// Public members here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    /******* Constructors *******/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800" b="1" dirty="0">
                <a:latin typeface="Courier New" pitchFamily="82"/>
              </a:rPr>
              <a:t>    Time();				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// Default constructor sets Time to 0:0:0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800" b="1" dirty="0" smtClean="0">
                <a:latin typeface="Courier New" pitchFamily="82"/>
              </a:rPr>
              <a:t>    </a:t>
            </a:r>
            <a:r>
              <a:rPr lang="en-US" sz="800" b="1" dirty="0">
                <a:latin typeface="Courier New" pitchFamily="82"/>
              </a:rPr>
              <a:t>Time(</a:t>
            </a:r>
            <a:r>
              <a:rPr lang="en-US" sz="800" b="1" dirty="0" err="1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800" b="1" dirty="0">
                <a:latin typeface="Courier New" pitchFamily="82"/>
              </a:rPr>
              <a:t> </a:t>
            </a:r>
            <a:r>
              <a:rPr lang="en-US" sz="800" b="1" dirty="0" err="1">
                <a:latin typeface="Courier New" pitchFamily="82"/>
              </a:rPr>
              <a:t>initHrs</a:t>
            </a:r>
            <a:r>
              <a:rPr lang="en-US" sz="800" b="1" dirty="0">
                <a:latin typeface="Courier New" pitchFamily="82"/>
              </a:rPr>
              <a:t>, </a:t>
            </a:r>
            <a:r>
              <a:rPr lang="en-US" sz="800" b="1" dirty="0" err="1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800" b="1" dirty="0">
                <a:latin typeface="Courier New" pitchFamily="82"/>
              </a:rPr>
              <a:t> </a:t>
            </a:r>
            <a:r>
              <a:rPr lang="en-US" sz="800" b="1" dirty="0" err="1" smtClean="0">
                <a:latin typeface="Courier New" pitchFamily="82"/>
              </a:rPr>
              <a:t>initMins</a:t>
            </a:r>
            <a:r>
              <a:rPr lang="en-US" sz="800" b="1" dirty="0" err="1" smtClean="0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800" b="1" dirty="0" smtClean="0">
                <a:solidFill>
                  <a:srgbClr val="760F50"/>
                </a:solidFill>
                <a:latin typeface="Courier New" pitchFamily="82"/>
              </a:rPr>
              <a:t>, </a:t>
            </a:r>
            <a:r>
              <a:rPr lang="en-US" sz="800" b="1" dirty="0" err="1" smtClean="0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800" b="1" dirty="0" smtClean="0">
                <a:latin typeface="Courier New" pitchFamily="82"/>
              </a:rPr>
              <a:t> </a:t>
            </a:r>
            <a:r>
              <a:rPr lang="en-US" sz="800" b="1" dirty="0" err="1">
                <a:latin typeface="Courier New" pitchFamily="82"/>
              </a:rPr>
              <a:t>initSecs</a:t>
            </a:r>
            <a:r>
              <a:rPr lang="en-US" sz="800" b="1" dirty="0">
                <a:latin typeface="Courier New" pitchFamily="82"/>
              </a:rPr>
              <a:t> );   	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// Parameterized constructor: Constructs Time using incoming parameters</a:t>
            </a:r>
          </a:p>
          <a:p>
            <a:pPr lvl="0" hangingPunct="0">
              <a:lnSpc>
                <a:spcPct val="90000"/>
              </a:lnSpc>
              <a:spcBef>
                <a:spcPts val="0"/>
              </a:spcBef>
              <a:buNone/>
            </a:pPr>
            <a:endParaRPr lang="en-US" sz="800" b="1" dirty="0">
              <a:solidFill>
                <a:srgbClr val="236E25"/>
              </a:solidFill>
              <a:latin typeface="Courier New" pitchFamily="82"/>
            </a:endParaRPr>
          </a:p>
          <a:p>
            <a:pPr lvl="0" hangingPunct="0">
              <a:lnSpc>
                <a:spcPct val="90000"/>
              </a:lnSpc>
              <a:spcBef>
                <a:spcPts val="0"/>
              </a:spcBef>
              <a:buNone/>
            </a:pPr>
            <a:endParaRPr lang="en-US" sz="800" b="1" dirty="0">
              <a:solidFill>
                <a:srgbClr val="236E25"/>
              </a:solidFill>
              <a:latin typeface="Courier New" pitchFamily="82"/>
            </a:endParaRPr>
          </a:p>
          <a:p>
            <a:pPr lvl="0" hangingPunc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    /******* Transformers *******/</a:t>
            </a:r>
          </a:p>
          <a:p>
            <a:pPr lvl="0" hangingPunct="0">
              <a:lnSpc>
                <a:spcPct val="90000"/>
              </a:lnSpc>
              <a:spcBef>
                <a:spcPts val="0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800" b="1" dirty="0">
                <a:solidFill>
                  <a:srgbClr val="760F50"/>
                </a:solidFill>
                <a:latin typeface="Courier New" pitchFamily="82"/>
              </a:rPr>
              <a:t>    void</a:t>
            </a:r>
            <a:r>
              <a:rPr lang="en-US" sz="800" b="1" dirty="0">
                <a:latin typeface="Courier New" pitchFamily="82"/>
              </a:rPr>
              <a:t> Set(</a:t>
            </a:r>
            <a:r>
              <a:rPr lang="en-US" sz="800" b="1" dirty="0" err="1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800" b="1" dirty="0">
                <a:latin typeface="Courier New" pitchFamily="82"/>
              </a:rPr>
              <a:t> hours, </a:t>
            </a:r>
            <a:r>
              <a:rPr lang="en-US" sz="800" b="1" dirty="0" err="1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800" b="1" dirty="0">
                <a:latin typeface="Courier New" pitchFamily="82"/>
              </a:rPr>
              <a:t> minutes, </a:t>
            </a:r>
            <a:r>
              <a:rPr lang="en-US" sz="800" b="1" dirty="0" err="1">
                <a:solidFill>
                  <a:srgbClr val="760F50"/>
                </a:solidFill>
                <a:latin typeface="Courier New" pitchFamily="82"/>
              </a:rPr>
              <a:t>int</a:t>
            </a:r>
            <a:r>
              <a:rPr lang="en-US" sz="800" b="1" dirty="0">
                <a:latin typeface="Courier New" pitchFamily="82"/>
              </a:rPr>
              <a:t> seconds ); 	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// Sets Time based on incoming parameters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endParaRPr lang="en-US" sz="800" b="1" dirty="0"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800" b="1" dirty="0">
                <a:latin typeface="Courier New" pitchFamily="82"/>
              </a:rPr>
              <a:t>    </a:t>
            </a:r>
            <a:r>
              <a:rPr lang="en-US" sz="800" b="1" dirty="0">
                <a:solidFill>
                  <a:srgbClr val="760F50"/>
                </a:solidFill>
                <a:latin typeface="Courier New" pitchFamily="82"/>
              </a:rPr>
              <a:t>void</a:t>
            </a:r>
            <a:r>
              <a:rPr lang="en-US" sz="800" b="1" dirty="0">
                <a:latin typeface="Courier New" pitchFamily="82"/>
              </a:rPr>
              <a:t> Increment();			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// Time has been advanced by one second,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					// with 23:59:59 wrapping around to 0:0:0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endParaRPr lang="en-US" sz="800" b="1" dirty="0">
              <a:solidFill>
                <a:srgbClr val="236E25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r>
              <a:rPr lang="en-US" sz="800" b="1" dirty="0">
                <a:latin typeface="Courier New" pitchFamily="82"/>
              </a:rPr>
              <a:t>    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/******* Observers *******/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800" b="1" dirty="0">
                <a:latin typeface="Courier New" pitchFamily="82"/>
              </a:rPr>
              <a:t>    </a:t>
            </a:r>
            <a:r>
              <a:rPr lang="en-US" sz="800" b="1" dirty="0">
                <a:solidFill>
                  <a:srgbClr val="760F50"/>
                </a:solidFill>
                <a:latin typeface="Courier New" pitchFamily="82"/>
              </a:rPr>
              <a:t>void</a:t>
            </a:r>
            <a:r>
              <a:rPr lang="en-US" sz="800" b="1" dirty="0">
                <a:latin typeface="Courier New" pitchFamily="82"/>
              </a:rPr>
              <a:t> Write() </a:t>
            </a:r>
            <a:r>
              <a:rPr lang="en-US" sz="800" b="1" dirty="0">
                <a:solidFill>
                  <a:srgbClr val="760F50"/>
                </a:solidFill>
                <a:latin typeface="Courier New" pitchFamily="82"/>
              </a:rPr>
              <a:t>const</a:t>
            </a:r>
            <a:r>
              <a:rPr lang="en-US" sz="800" b="1" dirty="0">
                <a:latin typeface="Courier New" pitchFamily="82"/>
              </a:rPr>
              <a:t>;			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// Time has been output in the form HH:MM:SS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endParaRPr lang="en-US" sz="800" b="1" dirty="0">
              <a:solidFill>
                <a:srgbClr val="760F50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800" b="1" dirty="0">
                <a:solidFill>
                  <a:srgbClr val="760F50"/>
                </a:solidFill>
                <a:latin typeface="Courier New" pitchFamily="82"/>
              </a:rPr>
              <a:t>    </a:t>
            </a:r>
            <a:r>
              <a:rPr lang="en-US" sz="800" b="1" dirty="0" err="1">
                <a:solidFill>
                  <a:srgbClr val="760F50"/>
                </a:solidFill>
                <a:latin typeface="Courier New" pitchFamily="82"/>
              </a:rPr>
              <a:t>bool</a:t>
            </a:r>
            <a:r>
              <a:rPr lang="en-US" sz="800" b="1" dirty="0">
                <a:latin typeface="Courier New" pitchFamily="82"/>
              </a:rPr>
              <a:t> Equal(Time </a:t>
            </a:r>
            <a:r>
              <a:rPr lang="en-US" sz="800" b="1" dirty="0" err="1">
                <a:latin typeface="Courier New" pitchFamily="82"/>
              </a:rPr>
              <a:t>otherTime</a:t>
            </a:r>
            <a:r>
              <a:rPr lang="en-US" sz="800" b="1" dirty="0">
                <a:latin typeface="Courier New" pitchFamily="82"/>
              </a:rPr>
              <a:t> ) </a:t>
            </a:r>
            <a:r>
              <a:rPr lang="en-US" sz="800" b="1" dirty="0">
                <a:solidFill>
                  <a:srgbClr val="760F50"/>
                </a:solidFill>
                <a:latin typeface="Courier New" pitchFamily="82"/>
              </a:rPr>
              <a:t>const</a:t>
            </a:r>
            <a:r>
              <a:rPr lang="en-US" sz="800" b="1" dirty="0">
                <a:latin typeface="Courier New" pitchFamily="82"/>
              </a:rPr>
              <a:t>;		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// Function value == true, if this time equals </a:t>
            </a:r>
            <a:r>
              <a:rPr lang="en-US" sz="800" b="1" dirty="0" err="1">
                <a:solidFill>
                  <a:srgbClr val="236E25"/>
                </a:solidFill>
                <a:latin typeface="Courier New" pitchFamily="82"/>
              </a:rPr>
              <a:t>otherTime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;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					 // value false otherwise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endParaRPr lang="en-US" sz="800" b="1" dirty="0"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800" b="1" dirty="0">
                <a:latin typeface="Courier New" pitchFamily="82"/>
              </a:rPr>
              <a:t>    </a:t>
            </a:r>
            <a:r>
              <a:rPr lang="en-US" sz="800" b="1" dirty="0" err="1">
                <a:solidFill>
                  <a:srgbClr val="760F50"/>
                </a:solidFill>
                <a:latin typeface="Courier New" pitchFamily="82"/>
              </a:rPr>
              <a:t>bool</a:t>
            </a:r>
            <a:r>
              <a:rPr lang="en-US" sz="800" b="1" dirty="0">
                <a:latin typeface="Courier New" pitchFamily="82"/>
              </a:rPr>
              <a:t> </a:t>
            </a:r>
            <a:r>
              <a:rPr lang="en-US" sz="800" b="1" dirty="0" err="1">
                <a:latin typeface="Courier New" pitchFamily="82"/>
              </a:rPr>
              <a:t>LessThan</a:t>
            </a:r>
            <a:r>
              <a:rPr lang="en-US" sz="800" b="1" dirty="0">
                <a:latin typeface="Courier New" pitchFamily="82"/>
              </a:rPr>
              <a:t>(Time </a:t>
            </a:r>
            <a:r>
              <a:rPr lang="en-US" sz="800" b="1" dirty="0" err="1">
                <a:latin typeface="Courier New" pitchFamily="82"/>
              </a:rPr>
              <a:t>otherTime</a:t>
            </a:r>
            <a:r>
              <a:rPr lang="en-US" sz="800" b="1" dirty="0">
                <a:latin typeface="Courier New" pitchFamily="82"/>
              </a:rPr>
              <a:t> ) </a:t>
            </a:r>
            <a:r>
              <a:rPr lang="en-US" sz="800" b="1" dirty="0">
                <a:solidFill>
                  <a:srgbClr val="760F50"/>
                </a:solidFill>
                <a:latin typeface="Courier New" pitchFamily="82"/>
              </a:rPr>
              <a:t>const</a:t>
            </a:r>
            <a:r>
              <a:rPr lang="en-US" sz="800" b="1" dirty="0">
                <a:latin typeface="Courier New" pitchFamily="82"/>
              </a:rPr>
              <a:t>;  		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// Function value == true, if this time is earlier;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					 // value false otherwise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 sz="800" b="1" dirty="0">
                <a:latin typeface="Courier New" pitchFamily="82"/>
              </a:rPr>
              <a:t>        			              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// Assuming this time and </a:t>
            </a:r>
            <a:r>
              <a:rPr lang="en-US" sz="800" b="1" dirty="0" err="1">
                <a:solidFill>
                  <a:srgbClr val="236E25"/>
                </a:solidFill>
                <a:latin typeface="Courier New" pitchFamily="82"/>
              </a:rPr>
              <a:t>otherTime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 represent times in the same </a:t>
            </a:r>
            <a:r>
              <a:rPr lang="en-US" sz="800" b="1" dirty="0" smtClean="0">
                <a:solidFill>
                  <a:srgbClr val="236E25"/>
                </a:solidFill>
                <a:latin typeface="Courier New" pitchFamily="82"/>
              </a:rPr>
              <a:t>day</a:t>
            </a:r>
            <a:endParaRPr lang="en-US" sz="800" b="1" dirty="0"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r>
              <a:rPr lang="en-US" sz="800" b="1" dirty="0">
                <a:latin typeface="Courier New" pitchFamily="82"/>
              </a:rPr>
              <a:t>    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/******* </a:t>
            </a:r>
            <a:r>
              <a:rPr lang="en-US" sz="800" b="1" dirty="0" err="1">
                <a:solidFill>
                  <a:srgbClr val="236E25"/>
                </a:solidFill>
                <a:latin typeface="Courier New" pitchFamily="82"/>
              </a:rPr>
              <a:t>Iterators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 - none *******/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endParaRPr lang="en-US" sz="800" b="1" dirty="0">
              <a:solidFill>
                <a:srgbClr val="236E25"/>
              </a:solidFill>
              <a:latin typeface="Courier New" pitchFamily="82"/>
            </a:endParaRP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r>
              <a:rPr lang="en-US" sz="800" b="1" dirty="0">
                <a:latin typeface="Courier New" pitchFamily="82"/>
              </a:rPr>
              <a:t>    </a:t>
            </a:r>
            <a:r>
              <a:rPr lang="en-US" sz="800" b="1" dirty="0">
                <a:solidFill>
                  <a:srgbClr val="236E25"/>
                </a:solidFill>
                <a:latin typeface="Courier New" pitchFamily="82"/>
              </a:rPr>
              <a:t>/******* Destructors - none *******/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r>
              <a:rPr lang="en-US" sz="800" b="1" dirty="0">
                <a:latin typeface="Courier New" pitchFamily="82"/>
              </a:rPr>
              <a:t>};</a:t>
            </a:r>
          </a:p>
          <a:p>
            <a:pPr lvl="0">
              <a:lnSpc>
                <a:spcPct val="90000"/>
              </a:lnSpc>
              <a:spcBef>
                <a:spcPts val="198"/>
              </a:spcBef>
              <a:buNone/>
            </a:pPr>
            <a:r>
              <a:rPr lang="en-US" sz="1200" b="1" dirty="0">
                <a:solidFill>
                  <a:srgbClr val="3333CC"/>
                </a:solidFill>
                <a:latin typeface="Courier New" pitchFamily="82"/>
              </a:rPr>
              <a:t>#</a:t>
            </a:r>
            <a:r>
              <a:rPr lang="en-US" sz="1200" b="1" dirty="0" err="1">
                <a:solidFill>
                  <a:srgbClr val="3333CC"/>
                </a:solidFill>
                <a:latin typeface="Courier New" pitchFamily="82"/>
              </a:rPr>
              <a:t>endif</a:t>
            </a:r>
            <a:endParaRPr lang="en-US" sz="1200" b="1" dirty="0">
              <a:solidFill>
                <a:srgbClr val="3333CC"/>
              </a:solidFill>
              <a:latin typeface="Courier New" pitchFamily="8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2285640"/>
            <a:ext cx="7772400" cy="114336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>
                <a:solidFill>
                  <a:srgbClr val="3333CC"/>
                </a:solidFill>
              </a:rPr>
              <a:t>Quick Review of C++ structs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371599" y="3975120"/>
            <a:ext cx="6400799" cy="1753560"/>
          </a:xfrm>
        </p:spPr>
        <p:txBody>
          <a:bodyPr lIns="0" tIns="0" rIns="0" bIns="0" anchor="ctr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609120"/>
            <a:ext cx="7772400" cy="114336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/>
              <a:t>Records (C++ </a:t>
            </a:r>
            <a:r>
              <a:rPr lang="en-US" b="1">
                <a:solidFill>
                  <a:srgbClr val="3333CC"/>
                </a:solidFill>
              </a:rPr>
              <a:t>struct</a:t>
            </a:r>
            <a:r>
              <a:rPr lang="en-US" b="1"/>
              <a:t>s)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981080"/>
            <a:ext cx="8153280" cy="3644204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3333CC"/>
              </a:buClr>
              <a:buFont typeface="Arial" pitchFamily="82"/>
            </a:pPr>
            <a:r>
              <a:rPr lang="en-US" b="1" i="1" dirty="0">
                <a:solidFill>
                  <a:srgbClr val="3333CC"/>
                </a:solidFill>
              </a:rPr>
              <a:t>Record</a:t>
            </a:r>
            <a:r>
              <a:rPr lang="en-US" dirty="0"/>
              <a:t> (</a:t>
            </a:r>
            <a:r>
              <a:rPr lang="en-US" b="1" i="1" dirty="0">
                <a:solidFill>
                  <a:srgbClr val="3333CC"/>
                </a:solidFill>
              </a:rPr>
              <a:t>structure</a:t>
            </a:r>
            <a:r>
              <a:rPr lang="en-US" dirty="0"/>
              <a:t> in C++) </a:t>
            </a:r>
            <a:r>
              <a:rPr lang="en-US" dirty="0">
                <a:solidFill>
                  <a:srgbClr val="800080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structured data type</a:t>
            </a:r>
            <a:r>
              <a:rPr lang="en-US" dirty="0">
                <a:solidFill>
                  <a:schemeClr val="tx1"/>
                </a:solidFill>
              </a:rPr>
              <a:t> with a fixed number of components that are accessed by name.  The components may be heterogeneous (of different types)</a:t>
            </a:r>
          </a:p>
          <a:p>
            <a:pPr marL="0" lvl="0" indent="0">
              <a:buClr>
                <a:srgbClr val="3333CC"/>
              </a:buClr>
              <a:buFont typeface="Arial" pitchFamily="82"/>
            </a:pPr>
            <a:r>
              <a:rPr lang="en-US" b="1" i="1" dirty="0">
                <a:solidFill>
                  <a:srgbClr val="3333CC"/>
                </a:solidFill>
              </a:rPr>
              <a:t>Field</a:t>
            </a:r>
            <a:r>
              <a:rPr lang="en-US" dirty="0"/>
              <a:t> (</a:t>
            </a:r>
            <a:r>
              <a:rPr lang="en-US" b="1" i="1" dirty="0">
                <a:solidFill>
                  <a:srgbClr val="3333CC"/>
                </a:solidFill>
              </a:rPr>
              <a:t>member</a:t>
            </a:r>
            <a:r>
              <a:rPr lang="en-US" dirty="0"/>
              <a:t> in C++) </a:t>
            </a:r>
            <a:r>
              <a:rPr lang="en-US" dirty="0">
                <a:solidFill>
                  <a:srgbClr val="800080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a component of a record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150480"/>
            <a:ext cx="7772400" cy="76428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>
                <a:solidFill>
                  <a:srgbClr val="3333CC"/>
                </a:solidFill>
              </a:rPr>
              <a:t>struct</a:t>
            </a:r>
            <a:r>
              <a:rPr lang="en-US" b="1"/>
              <a:t> Declaration 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990719"/>
            <a:ext cx="7772400" cy="4496040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lvl="0">
              <a:buNone/>
            </a:pPr>
            <a:r>
              <a:rPr lang="en-US">
                <a:solidFill>
                  <a:srgbClr val="3333CC"/>
                </a:solidFill>
              </a:rPr>
              <a:t>struct</a:t>
            </a:r>
            <a:r>
              <a:rPr lang="en-US"/>
              <a:t>  </a:t>
            </a:r>
            <a:r>
              <a:rPr lang="en-US" b="1" i="1">
                <a:solidFill>
                  <a:srgbClr val="00CC00"/>
                </a:solidFill>
              </a:rPr>
              <a:t>StudentRec</a:t>
            </a:r>
          </a:p>
          <a:p>
            <a:pPr lvl="0">
              <a:buNone/>
            </a:pPr>
            <a:r>
              <a:rPr lang="en-US"/>
              <a:t>{</a:t>
            </a:r>
          </a:p>
          <a:p>
            <a:pPr lvl="0"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/>
              <a:t>	</a:t>
            </a:r>
            <a:r>
              <a:rPr lang="en-US">
                <a:solidFill>
                  <a:srgbClr val="3333CC"/>
                </a:solidFill>
              </a:rPr>
              <a:t>string</a:t>
            </a:r>
            <a:r>
              <a:rPr lang="en-US"/>
              <a:t>	firstName;</a:t>
            </a:r>
          </a:p>
          <a:p>
            <a:pPr lvl="0"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/>
              <a:t>	</a:t>
            </a:r>
            <a:r>
              <a:rPr lang="en-US">
                <a:solidFill>
                  <a:srgbClr val="3333CC"/>
                </a:solidFill>
              </a:rPr>
              <a:t>string</a:t>
            </a:r>
            <a:r>
              <a:rPr lang="en-US"/>
              <a:t>	lastName;</a:t>
            </a:r>
          </a:p>
          <a:p>
            <a:pPr lvl="0">
              <a:buNone/>
              <a:tabLst>
                <a:tab pos="342720" algn="l"/>
                <a:tab pos="912600" algn="l"/>
                <a:tab pos="1826999" algn="l"/>
                <a:tab pos="2741400" algn="l"/>
                <a:tab pos="3655800" algn="l"/>
                <a:tab pos="4570199" algn="l"/>
                <a:tab pos="5484600" algn="l"/>
                <a:tab pos="6399000" algn="l"/>
                <a:tab pos="7313400" algn="l"/>
                <a:tab pos="8227799" algn="l"/>
                <a:tab pos="9142200" algn="l"/>
                <a:tab pos="10056599" algn="l"/>
                <a:tab pos="10058040" algn="l"/>
                <a:tab pos="10515240" algn="l"/>
              </a:tabLst>
            </a:pPr>
            <a:r>
              <a:rPr lang="en-US"/>
              <a:t>   </a:t>
            </a:r>
            <a:r>
              <a:rPr lang="en-US">
                <a:solidFill>
                  <a:srgbClr val="3333CC"/>
                </a:solidFill>
              </a:rPr>
              <a:t>float</a:t>
            </a:r>
            <a:r>
              <a:rPr lang="en-US"/>
              <a:t>	gpa;</a:t>
            </a:r>
          </a:p>
          <a:p>
            <a:pPr lvl="0">
              <a:buNone/>
            </a:pPr>
            <a:r>
              <a:rPr lang="en-US"/>
              <a:t>};</a:t>
            </a:r>
          </a:p>
        </p:txBody>
      </p:sp>
      <p:sp>
        <p:nvSpPr>
          <p:cNvPr id="4" name="Freeform 3"/>
          <p:cNvSpPr/>
          <p:nvPr/>
        </p:nvSpPr>
        <p:spPr>
          <a:xfrm>
            <a:off x="6554879" y="3276720"/>
            <a:ext cx="246204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i="0" u="none" strike="noStrike" baseline="0">
                <a:ln>
                  <a:noFill/>
                </a:ln>
                <a:solidFill>
                  <a:srgbClr val="800080"/>
                </a:solidFill>
                <a:latin typeface="Arial" pitchFamily="82"/>
                <a:ea typeface="Arial Unicode MS" pitchFamily="2"/>
                <a:cs typeface="Arial Unicode MS" pitchFamily="2"/>
              </a:rPr>
              <a:t>MemberList</a:t>
            </a:r>
          </a:p>
        </p:txBody>
      </p:sp>
      <p:sp>
        <p:nvSpPr>
          <p:cNvPr id="5" name="Straight Connector 4"/>
          <p:cNvSpPr/>
          <p:nvPr/>
        </p:nvSpPr>
        <p:spPr>
          <a:xfrm flipH="1" flipV="1">
            <a:off x="4798800" y="3122280"/>
            <a:ext cx="1755720" cy="460440"/>
          </a:xfrm>
          <a:prstGeom prst="line">
            <a:avLst/>
          </a:prstGeom>
          <a:noFill/>
          <a:ln w="38160">
            <a:solidFill>
              <a:srgbClr val="80008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723360" y="1905120"/>
            <a:ext cx="2206079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i="0" u="none" strike="noStrike" baseline="0">
                <a:ln>
                  <a:noFill/>
                </a:ln>
                <a:solidFill>
                  <a:srgbClr val="00CC00"/>
                </a:solidFill>
                <a:latin typeface="Arial" pitchFamily="82"/>
                <a:ea typeface="Arial Unicode MS" pitchFamily="2"/>
                <a:cs typeface="Arial Unicode MS" pitchFamily="2"/>
              </a:rPr>
              <a:t>TypeName</a:t>
            </a:r>
          </a:p>
        </p:txBody>
      </p:sp>
      <p:sp>
        <p:nvSpPr>
          <p:cNvPr id="7" name="Straight Connector 6"/>
          <p:cNvSpPr/>
          <p:nvPr/>
        </p:nvSpPr>
        <p:spPr>
          <a:xfrm flipH="1" flipV="1">
            <a:off x="4341960" y="1369800"/>
            <a:ext cx="2365200" cy="765000"/>
          </a:xfrm>
          <a:prstGeom prst="line">
            <a:avLst/>
          </a:prstGeom>
          <a:noFill/>
          <a:ln w="38160">
            <a:solidFill>
              <a:srgbClr val="00CC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71480" y="5257800"/>
            <a:ext cx="6759720" cy="119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1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rPr>
              <a:t>Important Observation: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CC00"/>
                </a:solidFill>
                <a:latin typeface="Arial" pitchFamily="82"/>
                <a:ea typeface="Arial Unicode MS" pitchFamily="2"/>
                <a:cs typeface="Arial Unicode MS" pitchFamily="2"/>
              </a:rPr>
              <a:t>StudentRec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rPr>
              <a:t> is the name of a </a:t>
            </a:r>
            <a:r>
              <a:rPr lang="en-US" sz="1800" b="1" i="1" u="none" strike="noStrike" baseline="0">
                <a:ln>
                  <a:noFill/>
                </a:ln>
                <a:solidFill>
                  <a:srgbClr val="FF0000"/>
                </a:solidFill>
                <a:latin typeface="Arial" pitchFamily="82"/>
                <a:ea typeface="Arial Unicode MS" pitchFamily="2"/>
                <a:cs typeface="Arial Unicode MS" pitchFamily="2"/>
              </a:rPr>
              <a:t>new data type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rPr>
              <a:t> created by the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rPr>
              <a:t>Programmer.  The declaration above </a:t>
            </a:r>
            <a:r>
              <a:rPr lang="en-US" sz="1800" b="0" i="1" u="sng" strike="noStrike" baseline="0">
                <a:ln>
                  <a:noFill/>
                </a:ln>
                <a:solidFill>
                  <a:srgbClr val="000000"/>
                </a:solidFill>
                <a:uFillTx/>
                <a:latin typeface="Arial" pitchFamily="82"/>
                <a:ea typeface="Arial Unicode MS" pitchFamily="2"/>
                <a:cs typeface="Arial Unicode MS" pitchFamily="2"/>
              </a:rPr>
              <a:t>does not allocate memory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rPr>
              <a:t>. 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rPr>
              <a:t>You must declare a variable of the new type to allocate memory.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13800" y="304920"/>
            <a:ext cx="8000999" cy="91476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b="1">
                <a:solidFill>
                  <a:srgbClr val="3333CC"/>
                </a:solidFill>
              </a:rPr>
              <a:t>struct</a:t>
            </a:r>
            <a:r>
              <a:rPr lang="en-US" sz="3600"/>
              <a:t> </a:t>
            </a:r>
            <a:r>
              <a:rPr lang="en-US" sz="3600" b="1"/>
              <a:t>Variable Declaration 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599840"/>
            <a:ext cx="7772400" cy="4267440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lvl="0">
              <a:lnSpc>
                <a:spcPct val="90000"/>
              </a:lnSpc>
              <a:buNone/>
            </a:pPr>
            <a:r>
              <a:rPr lang="en-US" b="1" i="1">
                <a:solidFill>
                  <a:srgbClr val="00CC00"/>
                </a:solidFill>
              </a:rPr>
              <a:t>StudentRec   </a:t>
            </a:r>
            <a:r>
              <a:rPr lang="en-US" b="1"/>
              <a:t>nextStudent;</a:t>
            </a:r>
          </a:p>
          <a:p>
            <a:pPr lvl="0">
              <a:lnSpc>
                <a:spcPct val="90000"/>
              </a:lnSpc>
              <a:buNone/>
            </a:pPr>
            <a:endParaRPr lang="en-US" b="1"/>
          </a:p>
        </p:txBody>
      </p:sp>
      <p:sp>
        <p:nvSpPr>
          <p:cNvPr id="4" name="Freeform 3"/>
          <p:cNvSpPr/>
          <p:nvPr/>
        </p:nvSpPr>
        <p:spPr>
          <a:xfrm>
            <a:off x="761759" y="5105520"/>
            <a:ext cx="6267960" cy="916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1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rPr>
              <a:t>Important Observation: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82"/>
                <a:ea typeface="Arial Unicode MS" pitchFamily="2"/>
                <a:cs typeface="Arial Unicode MS" pitchFamily="2"/>
              </a:rPr>
              <a:t>The syntax for declaring a struct variable is the </a:t>
            </a:r>
            <a:r>
              <a:rPr lang="en-US" sz="1800" b="1" i="0" u="sng" strike="noStrike" baseline="0">
                <a:ln>
                  <a:noFill/>
                </a:ln>
                <a:solidFill>
                  <a:srgbClr val="3333CC"/>
                </a:solidFill>
                <a:uFillTx/>
                <a:latin typeface="Arial" pitchFamily="82"/>
                <a:ea typeface="Arial Unicode MS" pitchFamily="2"/>
                <a:cs typeface="Arial Unicode MS" pitchFamily="2"/>
              </a:rPr>
              <a:t>same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82"/>
                <a:ea typeface="Arial Unicode MS" pitchFamily="2"/>
                <a:cs typeface="Arial Unicode MS" pitchFamily="2"/>
              </a:rPr>
              <a:t> as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82"/>
                <a:ea typeface="Arial Unicode MS" pitchFamily="2"/>
                <a:cs typeface="Arial Unicode MS" pitchFamily="2"/>
              </a:rPr>
              <a:t>that for declaring a variable of a Simple data type.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rPr>
              <a:t>  </a:t>
            </a:r>
          </a:p>
        </p:txBody>
      </p:sp>
      <p:sp>
        <p:nvSpPr>
          <p:cNvPr id="5" name="Freeform 4"/>
          <p:cNvSpPr/>
          <p:nvPr/>
        </p:nvSpPr>
        <p:spPr>
          <a:xfrm>
            <a:off x="399600" y="3733920"/>
            <a:ext cx="225648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rPr>
              <a:t>Data Type</a:t>
            </a:r>
          </a:p>
        </p:txBody>
      </p:sp>
      <p:sp>
        <p:nvSpPr>
          <p:cNvPr id="6" name="Freeform 5"/>
          <p:cNvSpPr/>
          <p:nvPr/>
        </p:nvSpPr>
        <p:spPr>
          <a:xfrm>
            <a:off x="4362479" y="3200400"/>
            <a:ext cx="3704040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rPr>
              <a:t>Variable Identifier</a:t>
            </a:r>
          </a:p>
        </p:txBody>
      </p:sp>
      <p:sp>
        <p:nvSpPr>
          <p:cNvPr id="7" name="Straight Connector 6"/>
          <p:cNvSpPr/>
          <p:nvPr/>
        </p:nvSpPr>
        <p:spPr>
          <a:xfrm flipV="1">
            <a:off x="1600200" y="2208240"/>
            <a:ext cx="152279" cy="1450800"/>
          </a:xfrm>
          <a:prstGeom prst="line">
            <a:avLst/>
          </a:prstGeom>
          <a:noFill/>
          <a:ln w="381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 flipH="1" flipV="1">
            <a:off x="5179680" y="2131920"/>
            <a:ext cx="917640" cy="1146240"/>
          </a:xfrm>
          <a:prstGeom prst="line">
            <a:avLst/>
          </a:prstGeom>
          <a:noFill/>
          <a:ln w="38160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289080"/>
            <a:ext cx="7772400" cy="64332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b="1">
                <a:solidFill>
                  <a:srgbClr val="3333CC"/>
                </a:solidFill>
              </a:rPr>
              <a:t>struct</a:t>
            </a:r>
            <a:r>
              <a:rPr lang="en-US" sz="3600"/>
              <a:t> </a:t>
            </a:r>
            <a:r>
              <a:rPr lang="en-US" sz="3600" b="1"/>
              <a:t>Member Access Examples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6839" y="1218960"/>
            <a:ext cx="8458200" cy="4648320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lvl="0">
              <a:lnSpc>
                <a:spcPct val="90000"/>
              </a:lnSpc>
              <a:buNone/>
            </a:pPr>
            <a:r>
              <a:rPr lang="en-US" b="1" dirty="0" err="1"/>
              <a:t>nextStudent.firstName</a:t>
            </a:r>
            <a:r>
              <a:rPr lang="en-US" b="1" dirty="0"/>
              <a:t> = “Homer”;</a:t>
            </a:r>
          </a:p>
          <a:p>
            <a:pPr lvl="0">
              <a:lnSpc>
                <a:spcPct val="90000"/>
              </a:lnSpc>
              <a:buNone/>
            </a:pPr>
            <a:r>
              <a:rPr lang="en-US" b="1" dirty="0"/>
              <a:t>nextStudent.gpa = 3.0;</a:t>
            </a:r>
          </a:p>
          <a:p>
            <a:pPr lvl="0">
              <a:lnSpc>
                <a:spcPct val="90000"/>
              </a:lnSpc>
              <a:buNone/>
            </a:pPr>
            <a:endParaRPr lang="en-US" b="1" dirty="0"/>
          </a:p>
          <a:p>
            <a:pPr lvl="0">
              <a:lnSpc>
                <a:spcPct val="90000"/>
              </a:lnSpc>
              <a:buNone/>
            </a:pPr>
            <a:r>
              <a:rPr lang="en-US" b="1" dirty="0" err="1"/>
              <a:t>cout</a:t>
            </a:r>
            <a:r>
              <a:rPr lang="en-US" b="1" dirty="0"/>
              <a:t> &lt;&lt; </a:t>
            </a:r>
            <a:r>
              <a:rPr lang="en-US" b="1" dirty="0" err="1">
                <a:solidFill>
                  <a:srgbClr val="FF0000"/>
                </a:solidFill>
              </a:rPr>
              <a:t>nextStudent</a:t>
            </a:r>
            <a:r>
              <a:rPr lang="en-US" b="1" dirty="0" err="1">
                <a:solidFill>
                  <a:srgbClr val="3333CC"/>
                </a:solidFill>
              </a:rPr>
              <a:t>.</a:t>
            </a:r>
            <a:r>
              <a:rPr lang="en-US" b="1" dirty="0" err="1">
                <a:solidFill>
                  <a:srgbClr val="800080"/>
                </a:solidFill>
              </a:rPr>
              <a:t>firstName</a:t>
            </a:r>
            <a:r>
              <a:rPr lang="en-US" b="1" dirty="0"/>
              <a:t>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lvl="0">
              <a:lnSpc>
                <a:spcPct val="90000"/>
              </a:lnSpc>
              <a:buNone/>
            </a:pPr>
            <a:endParaRPr lang="en-US" b="1" dirty="0"/>
          </a:p>
        </p:txBody>
      </p:sp>
      <p:sp>
        <p:nvSpPr>
          <p:cNvPr id="4" name="Freeform 3"/>
          <p:cNvSpPr/>
          <p:nvPr/>
        </p:nvSpPr>
        <p:spPr>
          <a:xfrm>
            <a:off x="3717720" y="5197320"/>
            <a:ext cx="2637360" cy="82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82"/>
                <a:ea typeface="Arial Unicode MS" pitchFamily="2"/>
                <a:cs typeface="Arial Unicode MS" pitchFamily="2"/>
              </a:rPr>
              <a:t>Member Selection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3333CC"/>
                </a:solidFill>
                <a:latin typeface="Arial" pitchFamily="82"/>
                <a:ea typeface="Arial Unicode MS" pitchFamily="2"/>
                <a:cs typeface="Arial Unicode MS" pitchFamily="2"/>
              </a:rPr>
              <a:t>Operator</a:t>
            </a:r>
          </a:p>
        </p:txBody>
      </p:sp>
      <p:sp>
        <p:nvSpPr>
          <p:cNvPr id="5" name="Straight Connector 4"/>
          <p:cNvSpPr/>
          <p:nvPr/>
        </p:nvSpPr>
        <p:spPr>
          <a:xfrm flipH="1" flipV="1">
            <a:off x="4570200" y="3427200"/>
            <a:ext cx="384120" cy="1755720"/>
          </a:xfrm>
          <a:prstGeom prst="line">
            <a:avLst/>
          </a:prstGeom>
          <a:noFill/>
          <a:ln w="38160">
            <a:solidFill>
              <a:srgbClr val="3333CC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302520" y="4359240"/>
            <a:ext cx="219708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800080"/>
                </a:solidFill>
                <a:latin typeface="Arial" pitchFamily="82"/>
                <a:ea typeface="Arial Unicode MS" pitchFamily="2"/>
                <a:cs typeface="Arial Unicode MS" pitchFamily="2"/>
              </a:rPr>
              <a:t>Member Name</a:t>
            </a:r>
          </a:p>
        </p:txBody>
      </p:sp>
      <p:sp>
        <p:nvSpPr>
          <p:cNvPr id="7" name="Straight Connector 6"/>
          <p:cNvSpPr/>
          <p:nvPr/>
        </p:nvSpPr>
        <p:spPr>
          <a:xfrm flipH="1" flipV="1">
            <a:off x="5847840" y="3367080"/>
            <a:ext cx="1070280" cy="1069920"/>
          </a:xfrm>
          <a:prstGeom prst="line">
            <a:avLst/>
          </a:prstGeom>
          <a:noFill/>
          <a:ln w="38160">
            <a:solidFill>
              <a:srgbClr val="80008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926999" y="4511520"/>
            <a:ext cx="2157480" cy="82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0000"/>
                </a:solidFill>
                <a:latin typeface="Arial" pitchFamily="82"/>
                <a:ea typeface="Arial Unicode MS" pitchFamily="2"/>
                <a:cs typeface="Arial Unicode MS" pitchFamily="2"/>
              </a:rPr>
              <a:t>Struct Variable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0000"/>
                </a:solidFill>
                <a:latin typeface="Arial" pitchFamily="82"/>
                <a:ea typeface="Arial Unicode MS" pitchFamily="2"/>
                <a:cs typeface="Arial Unicode MS" pitchFamily="2"/>
              </a:rPr>
              <a:t> Name</a:t>
            </a:r>
          </a:p>
        </p:txBody>
      </p:sp>
      <p:sp>
        <p:nvSpPr>
          <p:cNvPr id="9" name="Straight Connector 8"/>
          <p:cNvSpPr/>
          <p:nvPr/>
        </p:nvSpPr>
        <p:spPr>
          <a:xfrm flipV="1">
            <a:off x="2192400" y="3351240"/>
            <a:ext cx="779400" cy="1162080"/>
          </a:xfrm>
          <a:prstGeom prst="line">
            <a:avLst/>
          </a:prstGeom>
          <a:noFill/>
          <a:ln w="38160">
            <a:solidFill>
              <a:srgbClr val="FF0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/>
      <p:bldP spid="7" grpId="0" animBg="1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2285640"/>
            <a:ext cx="7772400" cy="114336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>
                <a:solidFill>
                  <a:srgbClr val="3333CC"/>
                </a:solidFill>
              </a:rPr>
              <a:t>Introduction to C++ Classes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371599" y="3975120"/>
            <a:ext cx="6400799" cy="1753560"/>
          </a:xfrm>
        </p:spPr>
        <p:txBody>
          <a:bodyPr lIns="0" tIns="0" rIns="0" bIns="0" anchor="ctr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smtClean="0"/>
              <a:t>UAHuntsville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799" y="609120"/>
            <a:ext cx="7772400" cy="1143360"/>
          </a:xfrm>
        </p:spPr>
        <p:txBody>
          <a:bodyPr wrap="square" anchorCtr="0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/>
              <a:t>Class Concepts - 1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981080"/>
            <a:ext cx="7772400" cy="1969386"/>
          </a:xfrm>
        </p:spPr>
        <p:txBody>
          <a:bodyPr wrap="square" anchor="t" anchorCtr="0">
            <a:spAutoFit/>
          </a:bodyPr>
          <a:lstStyle>
            <a:def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defPPr>
            <a:lvl1pPr marL="342720" marR="0" lvl="0" indent="-34272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342720" algn="l"/>
                <a:tab pos="456840" algn="l"/>
                <a:tab pos="914040" algn="l"/>
                <a:tab pos="1371239" algn="l"/>
                <a:tab pos="1828439" algn="l"/>
                <a:tab pos="2285639" algn="l"/>
                <a:tab pos="2742839" algn="l"/>
                <a:tab pos="3200040" algn="l"/>
                <a:tab pos="3657239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40" algn="l"/>
                <a:tab pos="7314840" algn="l"/>
                <a:tab pos="7772040" algn="l"/>
                <a:tab pos="8229240" algn="l"/>
                <a:tab pos="8686440" algn="l"/>
                <a:tab pos="914364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1pPr>
            <a:lvl2pPr marL="742680" marR="0" lvl="1" indent="-28548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914040" algn="l"/>
                <a:tab pos="1371240" algn="l"/>
                <a:tab pos="1828439" algn="l"/>
                <a:tab pos="2285640" algn="l"/>
                <a:tab pos="2742840" algn="l"/>
                <a:tab pos="3200040" algn="l"/>
                <a:tab pos="3657240" algn="l"/>
                <a:tab pos="4114440" algn="l"/>
                <a:tab pos="4571639" algn="l"/>
                <a:tab pos="5028840" algn="l"/>
                <a:tab pos="5486040" algn="l"/>
                <a:tab pos="5943240" algn="l"/>
                <a:tab pos="6400440" algn="l"/>
                <a:tab pos="6857639" algn="l"/>
                <a:tab pos="7314840" algn="l"/>
                <a:tab pos="7772040" algn="l"/>
                <a:tab pos="8229240" algn="l"/>
                <a:tab pos="8686440" algn="l"/>
                <a:tab pos="9143640" algn="l"/>
                <a:tab pos="960084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2pPr>
            <a:lvl3pPr marL="1143000" marR="0" lvl="2" indent="-22860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71600" algn="l"/>
                <a:tab pos="1828799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799" algn="l"/>
                <a:tab pos="9143999" algn="l"/>
                <a:tab pos="9601200" algn="l"/>
                <a:tab pos="10058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3pPr>
            <a:lvl4pPr marL="1600199" marR="0" lvl="3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828800" algn="l"/>
                <a:tab pos="2285999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3999" algn="l"/>
                <a:tab pos="9601199" algn="l"/>
                <a:tab pos="10058400" algn="l"/>
                <a:tab pos="105155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4pPr>
            <a:lvl5pPr marL="2057400" marR="0" lvl="4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5pPr>
            <a:lvl6pPr marL="2057400" marR="0" lvl="5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6pPr>
            <a:lvl7pPr marL="2057400" marR="0" lvl="6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7pPr>
            <a:lvl8pPr marL="2057400" marR="0" lvl="7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8pPr>
            <a:lvl9pPr marL="2057400" marR="0" lvl="8" indent="-228600" algn="l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199" algn="l"/>
                <a:tab pos="10058399" algn="l"/>
                <a:tab pos="105156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82"/>
                <a:ea typeface="Arial Unicode MS" pitchFamily="2"/>
                <a:cs typeface="Arial Unicode MS" pitchFamily="2"/>
              </a:defRPr>
            </a:lvl9pPr>
          </a:lstStyle>
          <a:p>
            <a:pPr marL="0" lvl="0" indent="0">
              <a:buClr>
                <a:srgbClr val="3333CC"/>
              </a:buClr>
              <a:buFont typeface="Arial" pitchFamily="82"/>
            </a:pPr>
            <a:r>
              <a:rPr lang="en-US" b="1" i="1" dirty="0" err="1">
                <a:solidFill>
                  <a:srgbClr val="3333CC"/>
                </a:solidFill>
              </a:rPr>
              <a:t>Abstact</a:t>
            </a:r>
            <a:r>
              <a:rPr lang="en-US" b="1" i="1" dirty="0">
                <a:solidFill>
                  <a:srgbClr val="3333CC"/>
                </a:solidFill>
              </a:rPr>
              <a:t> Data Type (ADT)</a:t>
            </a:r>
          </a:p>
          <a:p>
            <a:pPr marL="0" lvl="1" indent="0">
              <a:buClr>
                <a:srgbClr val="800080"/>
              </a:buClr>
              <a:buFont typeface="Arial" pitchFamily="82"/>
            </a:pPr>
            <a:r>
              <a:rPr lang="en-US" dirty="0">
                <a:solidFill>
                  <a:schemeClr val="tx1"/>
                </a:solidFill>
              </a:rPr>
              <a:t>A data type whose properties (domain and operations) are specified independently of any implementation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1489</Words>
  <Application>Microsoft Office PowerPoint</Application>
  <PresentationFormat>On-screen Show (4:3)</PresentationFormat>
  <Paragraphs>416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</vt:lpstr>
      <vt:lpstr>Classes</vt:lpstr>
      <vt:lpstr>Outline</vt:lpstr>
      <vt:lpstr>Quick Review of C++ structs</vt:lpstr>
      <vt:lpstr>Records (C++ structs)</vt:lpstr>
      <vt:lpstr>struct Declaration Example</vt:lpstr>
      <vt:lpstr>struct Variable Declaration Example</vt:lpstr>
      <vt:lpstr>struct Member Access Examples</vt:lpstr>
      <vt:lpstr>Introduction to C++ Classes</vt:lpstr>
      <vt:lpstr>Class Concepts - 1</vt:lpstr>
      <vt:lpstr>Class Concepts - 2</vt:lpstr>
      <vt:lpstr>Class Concepts - 3</vt:lpstr>
      <vt:lpstr>Class Concepts - 4</vt:lpstr>
      <vt:lpstr>Class Concepts - 5</vt:lpstr>
      <vt:lpstr>Class Concepts - 6</vt:lpstr>
      <vt:lpstr>Class Concepts - 7</vt:lpstr>
      <vt:lpstr>Class Concepts - 8</vt:lpstr>
      <vt:lpstr>Time Class Example - 1</vt:lpstr>
      <vt:lpstr>Time Class Example - 2</vt:lpstr>
      <vt:lpstr>Time Class Header File (time.h)</vt:lpstr>
      <vt:lpstr>Time Class Implementation File – 1 (time.cpp)</vt:lpstr>
      <vt:lpstr>Time Class Implementation File - 2</vt:lpstr>
      <vt:lpstr>Time Class Implementation File - 3</vt:lpstr>
      <vt:lpstr>Time Driver File(timedriver.cpp)</vt:lpstr>
      <vt:lpstr>Compiling Multi-File Programs - 1</vt:lpstr>
      <vt:lpstr>Compiling Multi-File Programs - 2</vt:lpstr>
      <vt:lpstr>Include Guards on header files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ECE</dc:creator>
  <cp:lastModifiedBy>Ron</cp:lastModifiedBy>
  <cp:revision>99</cp:revision>
  <cp:lastPrinted>2013-08-27T09:50:12Z</cp:lastPrinted>
  <dcterms:created xsi:type="dcterms:W3CDTF">2008-05-30T08:01:51Z</dcterms:created>
  <dcterms:modified xsi:type="dcterms:W3CDTF">2016-11-15T04:52:05Z</dcterms:modified>
</cp:coreProperties>
</file>