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axdemarzi/graph_processing" TargetMode="External"/><Relationship Id="rId3" Type="http://schemas.openxmlformats.org/officeDocument/2006/relationships/hyperlink" Target="http://neo4j-contrib.github.io/neo4j-apoc-procedures/#_pagerank_algorithm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Neo4j itself is capable of running graph processing on medium to large graphs quickly. For instance the </a:t>
            </a:r>
            <a:r>
              <a:rPr lang="en" sz="1050" u="sng">
                <a:solidFill>
                  <a:srgbClr val="428BCA"/>
                </a:solidFill>
                <a:highlight>
                  <a:srgbClr val="FFFFFF"/>
                </a:highlight>
                <a:hlinkClick r:id="rId2"/>
              </a:rPr>
              <a:t>graph-processing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project demonstrates that we can run PageRank (5 iterations) on the dbpedia dataset (10M nodes, 125M relationships) in 20 seconds as a Neo4j server extension or </a:t>
            </a:r>
            <a:r>
              <a:rPr lang="en" sz="1050" u="sng">
                <a:solidFill>
                  <a:srgbClr val="428BCA"/>
                </a:solidFill>
                <a:highlight>
                  <a:srgbClr val="FFFFFF"/>
                </a:highlight>
                <a:hlinkClick r:id="rId3"/>
              </a:rPr>
              <a:t>user defined procedure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 Spark might be better suited for larger datasets or more intensive compute operations.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A hypergraph is a generalized graph model in which a relationship (called a hyper- edge) can connect any number of nodes. Whereas the property graph model permits a relationship to have only one start node and one end node, the hypergraph model allows any number of nodes at either end of a relationship. Hypergraphs can be useful where the domain consists mainly of many-to-many relationships. 				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A triple is a </a:t>
            </a:r>
            <a:r>
              <a:rPr i="1" lang="en" sz="900"/>
              <a:t>subject-predicate-object </a:t>
            </a:r>
            <a:r>
              <a:rPr lang="en" sz="900"/>
              <a:t>data structure. Using triples, we can capture facts, such as “Ginger dances with Fred” and “Fred likes ice cream.” Individually, single triples are semantically rather poor, but en-masse they provide a rich dataset from 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which to harvest knowledge and </a:t>
            </a:r>
            <a:r>
              <a:rPr i="1" lang="en" sz="900"/>
              <a:t>infer </a:t>
            </a:r>
            <a:r>
              <a:rPr lang="en" sz="900"/>
              <a:t>connections. Triple stores typically provide SPARQL capabilities to reason about and stored RDF (Resource Description Framework)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</a:rPr>
              <a:t>PageRank measures the importance of each vertex in a graph, assuming an edge from 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</a:rPr>
              <a:t>u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</a:rPr>
              <a:t> to 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</a:rPr>
              <a:t>v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</a:rPr>
              <a:t> represents an endorsement of 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</a:rPr>
              <a:t>v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</a:rPr>
              <a:t>’s importance by </a:t>
            </a:r>
            <a:r>
              <a:rPr i="1" lang="en" sz="1050">
                <a:solidFill>
                  <a:srgbClr val="1D1F22"/>
                </a:solidFill>
                <a:highlight>
                  <a:srgbClr val="FFFFFF"/>
                </a:highlight>
              </a:rPr>
              <a:t>u</a:t>
            </a: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1D1F22"/>
                </a:solidFill>
                <a:highlight>
                  <a:srgbClr val="FFFFFF"/>
                </a:highlight>
              </a:rPr>
              <a:t>Connected components identifies clusters in a graph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901128"/>
            <a:ext cx="4457400" cy="12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71250" y="4029967"/>
            <a:ext cx="7801500" cy="7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Prashant Shetty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671250" y="5123566"/>
            <a:ext cx="7801500" cy="142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Phunware Inc.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graphx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75" y="1872267"/>
            <a:ext cx="4879715" cy="16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758200"/>
            <a:ext cx="78462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Aggregate Messages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77050" y="2549200"/>
            <a:ext cx="7275300" cy="37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Core aggregation operation in GraphX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Comprised of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sendMsg() - sends message to each triplet.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mergeMsg() - merges all the messages at each vertex</a:t>
            </a:r>
          </a:p>
          <a:p>
            <a:pPr indent="0" lvl="0" marL="1003300" marR="88900" rtl="0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Graph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ED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	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aggregateMessages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Msg: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ClassTag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](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		sendMsg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EdgeContext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ED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Unit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		mergeMsg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		tripletFields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TripletFields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TripletFields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	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VertexRDD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758200"/>
            <a:ext cx="78462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GraphX - Integration with neo4J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77050" y="2549200"/>
            <a:ext cx="7275300" cy="37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neo4J - Graph database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transactional (ACID compliant)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Native storage and processing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 Proprietary  Query Language - Cypher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neo4J Spark connector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Binary Bolt protocol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Export data to and from neo4j cluster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neo4J-MazeRunner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Export data from neo4J to Spark</a:t>
            </a:r>
          </a:p>
          <a:p>
            <a:pPr indent="0" lvl="0" marL="1003300" marR="88900" rtl="0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758200"/>
            <a:ext cx="76914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577050" y="2549200"/>
            <a:ext cx="6893100" cy="34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"/>
              <a:t>API for DataFrame-based graphs</a:t>
            </a:r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v 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sqlContext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createDataFrame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"Alice"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A07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34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"b"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"Bob"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A07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36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)).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toDF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"id"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"age"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sqlContext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createDataFrame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"b"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"friend"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b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"b"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"follow"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)).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toDF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"src"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"dst"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"relationship"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g </a:t>
            </a:r>
            <a:r>
              <a:rPr b="1" lang="en" sz="14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GraphFrame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e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758200"/>
            <a:ext cx="76914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GraphFrames </a:t>
            </a:r>
            <a:r>
              <a:rPr lang="en" sz="1400"/>
              <a:t>(contd.)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77050" y="2549200"/>
            <a:ext cx="8170800" cy="34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Python, Scala and Java API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Motif finding - structural patterns in Graph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" sz="14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graph.find("(a)-[e]-&gt;(b); (b)-[e2]-&gt;(a)")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similar to MATCH in Cypher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Partitioning not available yet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Command to run GraphFrames: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spark-shell --master yarn  --packages graphframes:graphframes:0.5.0-spark2.1-s_2.11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spark-submit --master yarn  --packages graphframes:graphframes:0.5.0-spark2.1-s_2.11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03300" marR="88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758200"/>
            <a:ext cx="76914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77050" y="2549200"/>
            <a:ext cx="8270100" cy="34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GraphX - https://spark.apache.org/docs/latest/graphx-programming-guide.html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GraphFrames - https://graphframes.github.io/user-guide.html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Pregel - https://www.cs.cmu.edu/~pavlo/courses/fall2013/static/papers/p135-malewicz.pdf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Purchase Intent using GraphX - https://youtu.be/lFBPdL9XpA4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Graphs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Definition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Key concepts &amp; algorithms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GraphX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Basic operations - joins, neighborhood aggregations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Integration with Neo4J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GraphFrames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Hands-on tutorial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620300"/>
            <a:ext cx="4219800" cy="37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Ordered pair, G = (V,E) of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V “vertices” (aka nodes)  &amp;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E “edges” (aka relations) between V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Main types of Graph Models: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Property Graphs,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Hypergraphs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RDF Triples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Popular graph algorithms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Shortest Path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PageRank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Connected Components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Triangle Counting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758200"/>
            <a:ext cx="39540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Property Graph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77050" y="2549200"/>
            <a:ext cx="4478100" cy="284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Consists of nodes and relationships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Nodes contain “properties” (represented as key-value pairs)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Nodes can be assigned one or more “labels”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Relationships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named and “directed”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also contain “properties”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have a “start” and an “end” 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eledPropertyGraph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467" y="1966568"/>
            <a:ext cx="3954133" cy="34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rected_graph_sccs_m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175" y="2558926"/>
            <a:ext cx="2893000" cy="35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729450" y="1555000"/>
            <a:ext cx="76887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 Algorithms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288" y="2686050"/>
            <a:ext cx="25622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Rank.png"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00" y="2762125"/>
            <a:ext cx="2562225" cy="2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758200"/>
            <a:ext cx="2783400" cy="11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Location Graph </a:t>
            </a:r>
          </a:p>
        </p:txBody>
      </p:sp>
      <p:pic>
        <p:nvPicPr>
          <p:cNvPr descr="graph (1)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347567"/>
            <a:ext cx="54792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9450" y="1758200"/>
            <a:ext cx="13680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GraphX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77050" y="2549200"/>
            <a:ext cx="4475400" cy="34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Graph compute engine in Spark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Extends Spark RDD</a:t>
            </a:r>
          </a:p>
          <a:p>
            <a:pPr indent="0" lvl="0" marL="1003300" marR="88900" rtl="0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E84B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Graph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VD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ED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b="1" lang="en" sz="12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vertices</a:t>
            </a:r>
            <a:r>
              <a:rPr b="1" lang="en" sz="12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VertexRDD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VD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b="1" lang="en" sz="12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edges</a:t>
            </a:r>
            <a:r>
              <a:rPr b="1" lang="en" sz="12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EdgeRDD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>
                <a:solidFill>
                  <a:srgbClr val="90200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ED</a:t>
            </a: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Directed multigraph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Properties attached to vertices &amp; edges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Partitioned along vertices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dge Triplet" id="129" name="Shape 129" title="Edge Tripl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425" y="3258100"/>
            <a:ext cx="4251924" cy="9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758200"/>
            <a:ext cx="76914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GraphX - Basic operations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77050" y="2549200"/>
            <a:ext cx="7843800" cy="34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mapVertices(), mapEdges(), joinVertices()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inDegrees(), outDegrees(), degrees()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persist (newLevel: StorageLevel = StorageLevel.MEMORY_ONLY)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cache(), partitionBy()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aggregateMessages()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pregel()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pageRank(), connectedComponents(), triangleCount(), stronglyConnectedComponents()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758200"/>
            <a:ext cx="39147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GraphX -Partitioning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77050" y="2549200"/>
            <a:ext cx="4067100" cy="34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Partitioned along vertices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Assign edges to machines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Span vertices across multiple machines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PartitioningStrategy using partition()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EdgePartition1D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EdgePartition2D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RandomVertexCut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dge Cut vs. Vertex Cut" id="142" name="Shape 142" title="Edge Cut vs. Vertex Cu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00" y="2822200"/>
            <a:ext cx="3786751" cy="178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