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273" r:id="rId3"/>
    <p:sldId id="276" r:id="rId4"/>
    <p:sldId id="287" r:id="rId5"/>
    <p:sldId id="278" r:id="rId6"/>
    <p:sldId id="281" r:id="rId7"/>
    <p:sldId id="304" r:id="rId8"/>
    <p:sldId id="305" r:id="rId9"/>
    <p:sldId id="306" r:id="rId10"/>
    <p:sldId id="307" r:id="rId11"/>
    <p:sldId id="308" r:id="rId12"/>
    <p:sldId id="309" r:id="rId13"/>
    <p:sldId id="310" r:id="rId14"/>
    <p:sldId id="311" r:id="rId15"/>
    <p:sldId id="314" r:id="rId16"/>
    <p:sldId id="312" r:id="rId17"/>
    <p:sldId id="313" r:id="rId18"/>
    <p:sldId id="289" r:id="rId19"/>
    <p:sldId id="286" r:id="rId20"/>
    <p:sldId id="294" r:id="rId21"/>
    <p:sldId id="302" r:id="rId22"/>
    <p:sldId id="303" r:id="rId23"/>
    <p:sldId id="279" r:id="rId24"/>
    <p:sldId id="291" r:id="rId25"/>
    <p:sldId id="292" r:id="rId26"/>
    <p:sldId id="293" r:id="rId27"/>
    <p:sldId id="259" r:id="rId28"/>
    <p:sldId id="274" r:id="rId29"/>
    <p:sldId id="260" r:id="rId30"/>
    <p:sldId id="261" r:id="rId31"/>
    <p:sldId id="280" r:id="rId32"/>
    <p:sldId id="262" r:id="rId33"/>
    <p:sldId id="263" r:id="rId34"/>
    <p:sldId id="257" r:id="rId35"/>
    <p:sldId id="264" r:id="rId36"/>
    <p:sldId id="265" r:id="rId37"/>
    <p:sldId id="266" r:id="rId38"/>
    <p:sldId id="271" r:id="rId39"/>
    <p:sldId id="272"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A98"/>
    <a:srgbClr val="97B7E1"/>
    <a:srgbClr val="FFFFFF"/>
    <a:srgbClr val="3368AF"/>
    <a:srgbClr val="6493D2"/>
    <a:srgbClr val="437CC9"/>
    <a:srgbClr val="DFE8F5"/>
    <a:srgbClr val="C9D9EF"/>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84555" autoAdjust="0"/>
  </p:normalViewPr>
  <p:slideViewPr>
    <p:cSldViewPr snapToGrid="0">
      <p:cViewPr>
        <p:scale>
          <a:sx n="70" d="100"/>
          <a:sy n="70" d="100"/>
        </p:scale>
        <p:origin x="-72" y="-9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3BF2-C46C-4165-B10E-B63B410FD70D}" type="datetimeFigureOut">
              <a:rPr lang="en-US" smtClean="0"/>
              <a:t>8/12/2015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1E4FC-53B8-4483-BFC7-09BED2F20E7D}" type="slidenum">
              <a:rPr lang="en-US" smtClean="0"/>
              <a:t>‹#›</a:t>
            </a:fld>
            <a:endParaRPr lang="en-US"/>
          </a:p>
        </p:txBody>
      </p:sp>
    </p:spTree>
    <p:extLst>
      <p:ext uri="{BB962C8B-B14F-4D97-AF65-F5344CB8AC3E}">
        <p14:creationId xmlns:p14="http://schemas.microsoft.com/office/powerpoint/2010/main" val="281674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8/12/2015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8/12/2015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8/12/2015</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austinvernsonger.github.io/" TargetMode="External"/><Relationship Id="rId2" Type="http://schemas.openxmlformats.org/officeDocument/2006/relationships/hyperlink" Target="https://www.linkedin.com/in/austinvernsonger" TargetMode="Externa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austinvernsonger.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fortawesome.github.com/Font-Aweso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smtClean="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smtClean="0">
                <a:solidFill>
                  <a:srgbClr val="FFFFFF"/>
                </a:solidFill>
                <a:latin typeface="Arial" panose="020B0604020202020204" pitchFamily="34" charset="0"/>
                <a:cs typeface="Arial" panose="020B0604020202020204" pitchFamily="34" charset="0"/>
              </a:rPr>
              <a:t>h2. Heading 2</a:t>
            </a:r>
            <a:endParaRPr lang="en-US" sz="2363" b="1" dirty="0">
              <a:solidFill>
                <a:srgbClr val="FFFFFF"/>
              </a:solidFill>
              <a:latin typeface="Arial" panose="020B0604020202020204" pitchFamily="34" charset="0"/>
              <a:cs typeface="Arial" panose="020B0604020202020204" pitchFamily="34" charset="0"/>
            </a:endParaRP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h3. Heading 3</a:t>
            </a:r>
            <a:endParaRPr lang="en-US" sz="1838" b="1" dirty="0">
              <a:solidFill>
                <a:srgbClr val="FFFFFF"/>
              </a:solidFill>
              <a:latin typeface="Arial" panose="020B0604020202020204" pitchFamily="34" charset="0"/>
              <a:cs typeface="Arial" panose="020B0604020202020204" pitchFamily="34" charset="0"/>
            </a:endParaRP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smtClean="0">
                <a:solidFill>
                  <a:srgbClr val="FFFFFF"/>
                </a:solidFill>
                <a:latin typeface="Arial" panose="020B0604020202020204" pitchFamily="34" charset="0"/>
                <a:cs typeface="Arial" panose="020B0604020202020204" pitchFamily="34" charset="0"/>
              </a:rPr>
              <a:t>h4. Heading 4</a:t>
            </a:r>
            <a:endParaRPr lang="en-US" sz="1313" b="1" dirty="0">
              <a:solidFill>
                <a:srgbClr val="FFFFFF"/>
              </a:solidFill>
              <a:latin typeface="Arial" panose="020B0604020202020204" pitchFamily="34" charset="0"/>
              <a:cs typeface="Arial" panose="020B0604020202020204" pitchFamily="34" charset="0"/>
            </a:endParaRP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smtClean="0">
                <a:solidFill>
                  <a:srgbClr val="FFFFFF"/>
                </a:solidFill>
                <a:latin typeface="Arial" panose="020B0604020202020204" pitchFamily="34" charset="0"/>
                <a:cs typeface="Arial" panose="020B0604020202020204" pitchFamily="34" charset="0"/>
              </a:rPr>
              <a:t>h5. Heading 5</a:t>
            </a:r>
            <a:endParaRPr lang="en-US" sz="1050" b="1" dirty="0">
              <a:solidFill>
                <a:srgbClr val="FFFFFF"/>
              </a:solidFill>
              <a:latin typeface="Arial" panose="020B0604020202020204" pitchFamily="34" charset="0"/>
              <a:cs typeface="Arial" panose="020B0604020202020204" pitchFamily="34" charset="0"/>
            </a:endParaRP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smtClean="0">
                <a:solidFill>
                  <a:srgbClr val="FFFFFF"/>
                </a:solidFill>
                <a:latin typeface="Arial" panose="020B0604020202020204" pitchFamily="34" charset="0"/>
                <a:cs typeface="Arial" panose="020B0604020202020204" pitchFamily="34" charset="0"/>
              </a:rPr>
              <a:t>h6. Heading 6</a:t>
            </a:r>
            <a:endParaRPr lang="en-US" sz="893" b="1" dirty="0">
              <a:solidFill>
                <a:srgbClr val="FFFFFF"/>
              </a:solidFill>
              <a:latin typeface="Arial" panose="020B0604020202020204" pitchFamily="34" charset="0"/>
              <a:cs typeface="Arial" panose="020B0604020202020204" pitchFamily="34" charset="0"/>
            </a:endParaRP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smtClean="0">
                <a:solidFill>
                  <a:srgbClr val="FFFFFF"/>
                </a:solidFill>
                <a:latin typeface="Arial" panose="020B0604020202020204" pitchFamily="34" charset="0"/>
                <a:cs typeface="Arial" panose="020B0604020202020204" pitchFamily="34" charset="0"/>
              </a:rPr>
              <a:t>This line of text is meant to be treated as fine print.</a:t>
            </a:r>
            <a:endParaRPr lang="en-US" sz="893" noProof="1">
              <a:solidFill>
                <a:srgbClr val="FFFFFF"/>
              </a:solidFill>
              <a:latin typeface="Arial" panose="020B0604020202020204" pitchFamily="34" charset="0"/>
              <a:cs typeface="Arial" panose="020B0604020202020204" pitchFamily="34" charset="0"/>
            </a:endParaRP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smtClean="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smtClean="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smtClean="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smtClean="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smtClean="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smtClean="0"/>
              <a:t>Encapsulating Security Payload (ESP)</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3200" dirty="0"/>
              <a:t>ESP provides authentication, integrity, and confidentiality, which protect against data tampering and, most importantly, provide message content protection.</a:t>
            </a:r>
            <a:endParaRPr lang="en-US" sz="32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062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Authentication Header (AH)</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800" dirty="0"/>
              <a:t>AH provides authentication and integrity, which protect against data tampering, using the same algorithms as ESP. AH also provides optional anti-replay protection, which protects against unauthorized retransmission of packets. The authentication header is inserted into the packet between the IP header and any subsequent packet contents. The payload is not touched.</a:t>
            </a:r>
            <a:endParaRPr lang="en-US" sz="28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30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Security Association</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err="1"/>
              <a:t>IPSec</a:t>
            </a:r>
            <a:r>
              <a:rPr lang="en-US" sz="2400" dirty="0"/>
              <a:t> introduces the concept of the Security Association (SA). An SA is a logical connection between two devices transferring data. An SA provides data protection for unidirectional traffic by using the defined </a:t>
            </a:r>
            <a:r>
              <a:rPr lang="en-US" sz="2400" dirty="0" err="1"/>
              <a:t>IPSec</a:t>
            </a:r>
            <a:r>
              <a:rPr lang="en-US" sz="2400" dirty="0"/>
              <a:t> protocols. An </a:t>
            </a:r>
            <a:r>
              <a:rPr lang="en-US" sz="2400" dirty="0" err="1"/>
              <a:t>IPSec</a:t>
            </a:r>
            <a:r>
              <a:rPr lang="en-US" sz="2400" dirty="0"/>
              <a:t> tunnel typically consists of two unidirectional SAs, which together provide a protected, full-duplex data channel.</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926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The Layer Two Forwarding (L2F) Protocol</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a:t>L2F is a Cisco proprietary protocol that is designed to allow the tunneling of PPP (or Serial Line Interface Protocol [SLIP]) frames between a NAS and a VPN gateway device located at a central site. Remote access users connect to the NAS, and the PPP frames from the remote access user are then tunneled over the intervening network to the VPN (home) gateway</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852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Point-to-Point Tunneling Protocol (PPTP)</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err="1"/>
              <a:t>IPSec</a:t>
            </a:r>
            <a:r>
              <a:rPr lang="en-US" sz="2400" dirty="0"/>
              <a:t> introduces the concept of the Security Association (SA). An SA is a PPTP is a protocol that was developed by a consortium of vendors, including Microsoft, 3Com, and Ascend Communications. Like L2F, PPTP allows the tunneling of remote access client PPP frames between a NAS and a VPN gateway/concentrator. PPTP also allows a tunnel to be set up directly from a remote access client to a VPN gateway/concentrator.</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934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Layer 2 Tunneling Protocol versions 2 and 3 (L2TPv2/L2TPv3)</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a:t>L2TP is an Internet Engineering Task Force (IETF) standard and combines the best features of L2F and PPTP. In a remote access environment, L2TP allows either tunneling of remote access client PPP frames via a NAS to a VPN gateway/concentrator or tunneling of PPP frames directly from the remote access client to the VPN gateway/ </a:t>
            </a:r>
            <a:r>
              <a:rPr lang="en-US" sz="2400" dirty="0" smtClean="0"/>
              <a:t>concentrator.</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599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Secure Sockets Layer (SSL)</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smtClean="0"/>
              <a:t>SSL </a:t>
            </a:r>
            <a:r>
              <a:rPr lang="en-US" sz="2400" dirty="0"/>
              <a:t>is a security protocol that was originally developed by Netscape Communications (SSL versions 1, 2, and 3), and it provides secure remote access for mobile users or home users. Functionality may be limited (when compared with L2F, PPTP, L2TPv2, or IPsec) if clientless SSL remote access VPNs are deployed.</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755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a:t>Security Association</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err="1"/>
              <a:t>IPSec</a:t>
            </a:r>
            <a:r>
              <a:rPr lang="en-US" sz="2400" dirty="0"/>
              <a:t> introduces the concept of the Security Association (SA). An SA is a logical connection between two devices transferring data. An SA provides data protection for unidirectional traffic by using the defined </a:t>
            </a:r>
            <a:r>
              <a:rPr lang="en-US" sz="2400" dirty="0" err="1"/>
              <a:t>IPSec</a:t>
            </a:r>
            <a:r>
              <a:rPr lang="en-US" sz="2400" dirty="0"/>
              <a:t> protocols. An </a:t>
            </a:r>
            <a:r>
              <a:rPr lang="en-US" sz="2400" dirty="0" err="1"/>
              <a:t>IPSec</a:t>
            </a:r>
            <a:r>
              <a:rPr lang="en-US" sz="2400" dirty="0"/>
              <a:t> tunnel typically consists of two unidirectional SAs, which together provide a protected, full-duplex data channel.</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8422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602361"/>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400" b="1" noProof="1" smtClean="0">
                <a:solidFill>
                  <a:srgbClr val="FFFFFF"/>
                </a:solidFill>
                <a:latin typeface="Arial" panose="020B0604020202020204" pitchFamily="34" charset="0"/>
                <a:cs typeface="Arial" panose="020B0604020202020204" pitchFamily="34" charset="0"/>
              </a:rPr>
              <a:t>Routing for VPN</a:t>
            </a:r>
          </a:p>
        </p:txBody>
      </p:sp>
    </p:spTree>
    <p:extLst>
      <p:ext uri="{BB962C8B-B14F-4D97-AF65-F5344CB8AC3E}">
        <p14:creationId xmlns:p14="http://schemas.microsoft.com/office/powerpoint/2010/main" val="933413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V</a:t>
            </a:r>
            <a:r>
              <a:rPr lang="en-US" sz="1313" b="1" noProof="1" smtClean="0">
                <a:solidFill>
                  <a:srgbClr val="FFFFFF"/>
                </a:solidFill>
                <a:latin typeface="Arial" panose="020B0604020202020204" pitchFamily="34" charset="0"/>
                <a:cs typeface="Arial" panose="020B0604020202020204" pitchFamily="34" charset="0"/>
              </a:rPr>
              <a:t>PV Server Behind A FireWall</a:t>
            </a:r>
          </a:p>
        </p:txBody>
      </p:sp>
    </p:spTree>
    <p:extLst>
      <p:ext uri="{BB962C8B-B14F-4D97-AF65-F5344CB8AC3E}">
        <p14:creationId xmlns:p14="http://schemas.microsoft.com/office/powerpoint/2010/main" val="1597975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Modal"/>
          <p:cNvGrpSpPr/>
          <p:nvPr/>
        </p:nvGrpSpPr>
        <p:grpSpPr>
          <a:xfrm>
            <a:off x="3170795" y="3763927"/>
            <a:ext cx="5334000" cy="2562446"/>
            <a:chOff x="514349" y="2430780"/>
            <a:chExt cx="5334000" cy="1607820"/>
          </a:xfrm>
        </p:grpSpPr>
        <p:sp>
          <p:nvSpPr>
            <p:cNvPr id="33"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endParaRPr lang="en-US" sz="1838" b="1" dirty="0" smtClean="0">
                <a:solidFill>
                  <a:srgbClr val="FFFFFF"/>
                </a:solidFill>
                <a:latin typeface="Arial" panose="020B0604020202020204" pitchFamily="34" charset="0"/>
                <a:cs typeface="Arial" panose="020B0604020202020204" pitchFamily="34" charset="0"/>
              </a:endParaRPr>
            </a:p>
          </p:txBody>
        </p:sp>
        <p:sp>
          <p:nvSpPr>
            <p:cNvPr id="34" name="Button 1"/>
            <p:cNvSpPr/>
            <p:nvPr/>
          </p:nvSpPr>
          <p:spPr>
            <a:xfrm>
              <a:off x="776035" y="3781138"/>
              <a:ext cx="2405314" cy="176270"/>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5448" tIns="45720" rIns="155448" bIns="45720" numCol="1" spcCol="0" rtlCol="0" fromWordArt="0" anchor="ctr" anchorCtr="0" forceAA="0" compatLnSpc="1">
              <a:prstTxWarp prst="textNoShape">
                <a:avLst/>
              </a:prstTxWarp>
              <a:spAutoFit/>
            </a:bodyPr>
            <a:lstStyle/>
            <a:p>
              <a:r>
                <a:rPr lang="en-US" sz="1050" dirty="0"/>
                <a:t>Close</a:t>
              </a:r>
            </a:p>
          </p:txBody>
        </p:sp>
        <p:sp>
          <p:nvSpPr>
            <p:cNvPr id="35" name="Button 2"/>
            <p:cNvSpPr/>
            <p:nvPr/>
          </p:nvSpPr>
          <p:spPr>
            <a:xfrm>
              <a:off x="3285974" y="3781137"/>
              <a:ext cx="2470994" cy="176270"/>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5448" tIns="45720" rIns="155448" bIns="45720" numCol="1" spcCol="0" rtlCol="0" fromWordArt="0" anchor="ctr" anchorCtr="0" forceAA="0" compatLnSpc="1">
              <a:prstTxWarp prst="textNoShape">
                <a:avLst/>
              </a:prstTxWarp>
              <a:spAutoFit/>
            </a:bodyPr>
            <a:lstStyle/>
            <a:p>
              <a:r>
                <a:rPr lang="en-US" sz="1050" dirty="0">
                  <a:solidFill>
                    <a:srgbClr val="2C5A98"/>
                  </a:solidFill>
                </a:rPr>
                <a:t>Save</a:t>
              </a:r>
              <a:endParaRPr lang="en-US" sz="1050" dirty="0" smtClean="0">
                <a:solidFill>
                  <a:srgbClr val="2C5A98"/>
                </a:solidFill>
                <a:latin typeface="Arial" panose="020B0604020202020204" pitchFamily="34" charset="0"/>
                <a:cs typeface="Arial" panose="020B0604020202020204" pitchFamily="34" charset="0"/>
              </a:endParaRPr>
            </a:p>
          </p:txBody>
        </p:sp>
        <p:sp>
          <p:nvSpPr>
            <p:cNvPr id="36"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7"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8"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9"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3" name="h1"/>
          <p:cNvSpPr txBox="1"/>
          <p:nvPr/>
        </p:nvSpPr>
        <p:spPr>
          <a:xfrm>
            <a:off x="3170795" y="1101532"/>
            <a:ext cx="5543249" cy="2314416"/>
          </a:xfrm>
          <a:prstGeom prst="rect">
            <a:avLst/>
          </a:prstGeom>
          <a:noFill/>
          <a:ln w="9525">
            <a:noFill/>
          </a:ln>
          <a:effectLst>
            <a:outerShdw blurRad="76200" dist="12700" dir="2700000" sy="-23000" kx="-800400" algn="bl" rotWithShape="0">
              <a:prstClr val="black">
                <a:alpha val="20000"/>
              </a:prstClr>
            </a:outerShdw>
          </a:effectLst>
        </p:spPr>
        <p:txBody>
          <a:bodyPr wrap="none" rtlCol="0">
            <a:spAutoFit/>
          </a:bodyPr>
          <a:lstStyle/>
          <a:p>
            <a:pPr algn="ctr"/>
            <a:r>
              <a:rPr lang="en-US" sz="2888" b="1" dirty="0" smtClean="0">
                <a:solidFill>
                  <a:srgbClr val="FFFFFF"/>
                </a:solidFill>
                <a:latin typeface="Arial" panose="020B0604020202020204" pitchFamily="34" charset="0"/>
                <a:cs typeface="Arial" panose="020B0604020202020204" pitchFamily="34" charset="0"/>
              </a:rPr>
              <a:t>Virtual Private Networks (VPN)</a:t>
            </a:r>
          </a:p>
          <a:p>
            <a:pPr algn="ctr"/>
            <a:endParaRPr lang="en-US" sz="2888" b="1" dirty="0">
              <a:solidFill>
                <a:srgbClr val="FFFFFF"/>
              </a:solidFill>
              <a:latin typeface="Arial" panose="020B0604020202020204" pitchFamily="34" charset="0"/>
              <a:cs typeface="Arial" panose="020B0604020202020204" pitchFamily="34" charset="0"/>
            </a:endParaRPr>
          </a:p>
          <a:p>
            <a:pPr algn="ctr"/>
            <a:r>
              <a:rPr lang="en-US" sz="2888" b="1" dirty="0" smtClean="0">
                <a:solidFill>
                  <a:srgbClr val="FFFFFF"/>
                </a:solidFill>
                <a:latin typeface="Arial" panose="020B0604020202020204" pitchFamily="34" charset="0"/>
                <a:cs typeface="Arial" panose="020B0604020202020204" pitchFamily="34" charset="0"/>
              </a:rPr>
              <a:t>And</a:t>
            </a:r>
          </a:p>
          <a:p>
            <a:pPr algn="ctr"/>
            <a:endParaRPr lang="en-US" sz="2888" b="1" dirty="0">
              <a:solidFill>
                <a:srgbClr val="FFFFFF"/>
              </a:solidFill>
              <a:latin typeface="Arial" panose="020B0604020202020204" pitchFamily="34" charset="0"/>
              <a:cs typeface="Arial" panose="020B0604020202020204" pitchFamily="34" charset="0"/>
            </a:endParaRPr>
          </a:p>
          <a:p>
            <a:pPr algn="ctr"/>
            <a:r>
              <a:rPr lang="en-US" sz="2888" b="1" dirty="0" smtClean="0">
                <a:solidFill>
                  <a:srgbClr val="FFFFFF"/>
                </a:solidFill>
                <a:latin typeface="Arial" panose="020B0604020202020204" pitchFamily="34" charset="0"/>
                <a:cs typeface="Arial" panose="020B0604020202020204" pitchFamily="34" charset="0"/>
              </a:rPr>
              <a:t>Tor Network </a:t>
            </a:r>
            <a:r>
              <a:rPr lang="en-US" sz="2888"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a:t>
            </a:r>
            <a:r>
              <a:rPr lang="en-US" sz="2888"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DarkNet</a:t>
            </a:r>
            <a:r>
              <a:rPr lang="en-US" sz="2888"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228600">
                    <a:schemeClr val="accent1">
                      <a:satMod val="175000"/>
                      <a:alpha val="40000"/>
                    </a:schemeClr>
                  </a:glow>
                  <a:innerShdw blurRad="69850" dist="43180" dir="5400000">
                    <a:srgbClr val="000000">
                      <a:alpha val="65000"/>
                    </a:srgbClr>
                  </a:innerShdw>
                </a:effectLst>
                <a:latin typeface="Arial" panose="020B0604020202020204" pitchFamily="34" charset="0"/>
                <a:cs typeface="Arial" panose="020B0604020202020204" pitchFamily="34" charset="0"/>
              </a:rPr>
              <a:t>)</a:t>
            </a:r>
          </a:p>
        </p:txBody>
      </p:sp>
      <p:sp>
        <p:nvSpPr>
          <p:cNvPr id="17" name="Code"/>
          <p:cNvSpPr/>
          <p:nvPr/>
        </p:nvSpPr>
        <p:spPr>
          <a:xfrm>
            <a:off x="4118201" y="3921937"/>
            <a:ext cx="3859619" cy="501848"/>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smtClean="0">
                <a:solidFill>
                  <a:srgbClr val="FFFFFF"/>
                </a:solidFill>
                <a:latin typeface="Consolas" panose="020B0609020204030204" pitchFamily="49" charset="0"/>
                <a:cs typeface="Consolas" panose="020B0609020204030204" pitchFamily="49" charset="0"/>
              </a:rPr>
              <a:t>Austin Vern Songer</a:t>
            </a:r>
            <a:endParaRPr lang="en-US" sz="2400" b="1" dirty="0">
              <a:solidFill>
                <a:srgbClr val="FFFFFF"/>
              </a:solidFill>
              <a:latin typeface="Consolas" panose="020B0609020204030204" pitchFamily="49" charset="0"/>
              <a:cs typeface="Consolas" panose="020B0609020204030204" pitchFamily="49" charset="0"/>
            </a:endParaRPr>
          </a:p>
        </p:txBody>
      </p:sp>
      <p:sp>
        <p:nvSpPr>
          <p:cNvPr id="29" name="User Icon"/>
          <p:cNvSpPr>
            <a:spLocks noChangeAspect="1" noEditPoints="1"/>
          </p:cNvSpPr>
          <p:nvPr/>
        </p:nvSpPr>
        <p:spPr bwMode="auto">
          <a:xfrm>
            <a:off x="3536777" y="3907695"/>
            <a:ext cx="405111" cy="441939"/>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30" name="LinkedIn Sign Icon"/>
          <p:cNvSpPr>
            <a:spLocks noChangeAspect="1" noEditPoints="1"/>
          </p:cNvSpPr>
          <p:nvPr/>
        </p:nvSpPr>
        <p:spPr bwMode="auto">
          <a:xfrm>
            <a:off x="3608146" y="4561685"/>
            <a:ext cx="297082" cy="297082"/>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31" name="Github Icon"/>
          <p:cNvSpPr>
            <a:spLocks noChangeAspect="1" noEditPoints="1"/>
          </p:cNvSpPr>
          <p:nvPr/>
        </p:nvSpPr>
        <p:spPr bwMode="auto">
          <a:xfrm>
            <a:off x="3594703" y="4975933"/>
            <a:ext cx="331792" cy="329828"/>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nvGrpSpPr>
          <p:cNvPr id="46" name="Hero Unit"/>
          <p:cNvGrpSpPr/>
          <p:nvPr/>
        </p:nvGrpSpPr>
        <p:grpSpPr>
          <a:xfrm>
            <a:off x="519639" y="154236"/>
            <a:ext cx="11148486" cy="3387617"/>
            <a:chOff x="519639" y="578734"/>
            <a:chExt cx="11148486" cy="2963119"/>
          </a:xfrm>
        </p:grpSpPr>
        <p:sp>
          <p:nvSpPr>
            <p:cNvPr id="47" name="Rounded Rectangle 4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Hero h1"/>
            <p:cNvSpPr txBox="1"/>
            <p:nvPr/>
          </p:nvSpPr>
          <p:spPr>
            <a:xfrm>
              <a:off x="2918361" y="1556398"/>
              <a:ext cx="8135881" cy="807629"/>
            </a:xfrm>
            <a:prstGeom prst="rect">
              <a:avLst/>
            </a:prstGeom>
            <a:noFill/>
            <a:ln w="9525">
              <a:noFill/>
            </a:ln>
          </p:spPr>
          <p:txBody>
            <a:bodyPr wrap="none" rtlCol="0">
              <a:spAutoFit/>
            </a:bodyPr>
            <a:lstStyle/>
            <a:p>
              <a:pPr algn="ctr"/>
              <a:r>
                <a:rPr lang="en-US" sz="5400" b="1" dirty="0" smtClean="0">
                  <a:solidFill>
                    <a:srgbClr val="FFFFFF"/>
                  </a:solidFill>
                  <a:latin typeface="Arial" panose="020B0604020202020204" pitchFamily="34" charset="0"/>
                  <a:cs typeface="Arial" panose="020B0604020202020204" pitchFamily="34" charset="0"/>
                </a:rPr>
                <a:t>Virtual Private Networks</a:t>
              </a:r>
            </a:p>
          </p:txBody>
        </p:sp>
        <p:sp>
          <p:nvSpPr>
            <p:cNvPr id="49"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sp>
          <p:nvSpPr>
            <p:cNvPr id="50" name="Button (Large)"/>
            <p:cNvSpPr/>
            <p:nvPr/>
          </p:nvSpPr>
          <p:spPr>
            <a:xfrm>
              <a:off x="1137683" y="2988100"/>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sp>
        <p:nvSpPr>
          <p:cNvPr id="26" name="Code"/>
          <p:cNvSpPr/>
          <p:nvPr/>
        </p:nvSpPr>
        <p:spPr>
          <a:xfrm>
            <a:off x="4118200" y="4542943"/>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a:hlinkClick r:id="rId2"/>
              </a:rPr>
              <a:t>https://www.linkedin.com/in/austinvernsonger</a:t>
            </a:r>
            <a:endParaRPr lang="en-US" sz="1400" dirty="0">
              <a:solidFill>
                <a:srgbClr val="FFFFFF"/>
              </a:solidFill>
              <a:latin typeface="Consolas" panose="020B0609020204030204" pitchFamily="49" charset="0"/>
              <a:cs typeface="Consolas" panose="020B0609020204030204" pitchFamily="49" charset="0"/>
            </a:endParaRPr>
          </a:p>
        </p:txBody>
      </p:sp>
      <p:sp>
        <p:nvSpPr>
          <p:cNvPr id="27" name="Code"/>
          <p:cNvSpPr/>
          <p:nvPr/>
        </p:nvSpPr>
        <p:spPr>
          <a:xfrm>
            <a:off x="4118201" y="4971195"/>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a:hlinkClick r:id="rId3"/>
              </a:rPr>
              <a:t>http://austinvernsonger.github.io/</a:t>
            </a:r>
            <a:endParaRPr lang="en-US" sz="1400" dirty="0">
              <a:solidFill>
                <a:srgbClr val="FFFFFF"/>
              </a:solidFill>
              <a:latin typeface="Consolas" panose="020B0609020204030204" pitchFamily="49" charset="0"/>
              <a:cs typeface="Consolas" panose="020B0609020204030204" pitchFamily="49" charset="0"/>
            </a:endParaRPr>
          </a:p>
        </p:txBody>
      </p:sp>
      <p:sp>
        <p:nvSpPr>
          <p:cNvPr id="28" name="Edit Icon"/>
          <p:cNvSpPr>
            <a:spLocks noChangeAspect="1" noEditPoints="1"/>
          </p:cNvSpPr>
          <p:nvPr/>
        </p:nvSpPr>
        <p:spPr bwMode="auto">
          <a:xfrm>
            <a:off x="3594703" y="5459410"/>
            <a:ext cx="408047" cy="322252"/>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1" name="Code"/>
          <p:cNvSpPr/>
          <p:nvPr/>
        </p:nvSpPr>
        <p:spPr>
          <a:xfrm>
            <a:off x="4118201" y="5463751"/>
            <a:ext cx="3859619" cy="334566"/>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u="sng" dirty="0" smtClean="0">
                <a:hlinkClick r:id="rId4"/>
              </a:rPr>
              <a:t> </a:t>
            </a:r>
            <a:r>
              <a:rPr lang="en-US" sz="1400" u="sng" dirty="0">
                <a:hlinkClick r:id="rId4"/>
              </a:rPr>
              <a:t>http://austinvernsonger.com</a:t>
            </a:r>
            <a:endParaRPr lang="en-US" sz="1400" dirty="0">
              <a:solidFill>
                <a:srgbClr val="FFFFFF"/>
              </a:solidFill>
              <a:latin typeface="Consolas" panose="020B0609020204030204" pitchFamily="49" charset="0"/>
              <a:cs typeface="Consolas" panose="020B0609020204030204" pitchFamily="49" charset="0"/>
            </a:endParaRPr>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3074" name="Picture 2" descr="http://cdn.thetechbulletin.com/wp-content/uploads/2014/07/VPN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3278" y="756799"/>
            <a:ext cx="1880644" cy="187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643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VPN Server In Front of A FireWall</a:t>
            </a:r>
          </a:p>
        </p:txBody>
      </p:sp>
    </p:spTree>
    <p:extLst>
      <p:ext uri="{BB962C8B-B14F-4D97-AF65-F5344CB8AC3E}">
        <p14:creationId xmlns:p14="http://schemas.microsoft.com/office/powerpoint/2010/main" val="684030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p:txBody>
      </p:sp>
    </p:spTree>
    <p:extLst>
      <p:ext uri="{BB962C8B-B14F-4D97-AF65-F5344CB8AC3E}">
        <p14:creationId xmlns:p14="http://schemas.microsoft.com/office/powerpoint/2010/main" val="240763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707559" y="579267"/>
            <a:ext cx="7892415" cy="431836"/>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p:txBody>
      </p:sp>
    </p:spTree>
    <p:extLst>
      <p:ext uri="{BB962C8B-B14F-4D97-AF65-F5344CB8AC3E}">
        <p14:creationId xmlns:p14="http://schemas.microsoft.com/office/powerpoint/2010/main" val="1994590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119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79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07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270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Alert!</a:t>
              </a:r>
              <a:r>
                <a:rPr lang="en-US" sz="1050" noProof="1" smtClean="0">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670718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Form Controls</a:t>
            </a:r>
            <a:endParaRPr lang="en-US" dirty="0"/>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a:t>
              </a:r>
              <a:r>
                <a:rPr lang="en-US" sz="1050" dirty="0" smtClean="0">
                  <a:solidFill>
                    <a:srgbClr val="FFFFFF"/>
                  </a:solidFill>
                  <a:latin typeface="Arial" panose="020B0604020202020204" pitchFamily="34" charset="0"/>
                  <a:cs typeface="Arial" panose="020B0604020202020204" pitchFamily="34" charset="0"/>
                </a:rPr>
                <a:t>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smtClean="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40000"/>
                </a:lnSpc>
              </a:pPr>
              <a:r>
                <a:rPr lang="en-US" sz="1050" dirty="0" smtClean="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smtClean="0">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smtClean="0">
                  <a:solidFill>
                    <a:srgbClr val="3368AF"/>
                  </a:solidFill>
                  <a:latin typeface="Arial" panose="020B0604020202020204" pitchFamily="34" charset="0"/>
                  <a:cs typeface="Arial" panose="020B0604020202020204" pitchFamily="34" charset="0"/>
                </a:rPr>
                <a:t>1</a:t>
              </a:r>
            </a:p>
            <a:p>
              <a:r>
                <a:rPr lang="en-US" sz="1050" dirty="0" smtClean="0">
                  <a:solidFill>
                    <a:srgbClr val="3368AF"/>
                  </a:solidFill>
                  <a:latin typeface="Arial" panose="020B0604020202020204" pitchFamily="34" charset="0"/>
                  <a:cs typeface="Arial" panose="020B0604020202020204" pitchFamily="34" charset="0"/>
                </a:rPr>
                <a:t>2</a:t>
              </a:r>
            </a:p>
            <a:p>
              <a:r>
                <a:rPr lang="en-US" sz="1050" dirty="0" smtClean="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7975720" y="3621203"/>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83" name="Rectangle 82"/>
          <p:cNvSpPr/>
          <p:nvPr/>
        </p:nvSpPr>
        <p:spPr>
          <a:xfrm>
            <a:off x="2637745" y="3621202"/>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82" name="Rectangle 81"/>
          <p:cNvSpPr/>
          <p:nvPr/>
        </p:nvSpPr>
        <p:spPr>
          <a:xfrm>
            <a:off x="7456213" y="2203376"/>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6" name="Rectangle 5"/>
          <p:cNvSpPr/>
          <p:nvPr/>
        </p:nvSpPr>
        <p:spPr>
          <a:xfrm>
            <a:off x="3111556" y="2203376"/>
            <a:ext cx="1103136" cy="2533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sp>
        <p:nvSpPr>
          <p:cNvPr id="5" name="Rectangle 4"/>
          <p:cNvSpPr/>
          <p:nvPr/>
        </p:nvSpPr>
        <p:spPr>
          <a:xfrm>
            <a:off x="4944056" y="3544084"/>
            <a:ext cx="1715996" cy="33050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smtClean="0">
              <a:solidFill>
                <a:schemeClr val="bg1"/>
              </a:solidFill>
              <a:cs typeface="Arial" panose="020B0604020202020204" pitchFamily="34" charset="0"/>
            </a:endParaRPr>
          </a:p>
        </p:txBody>
      </p:sp>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80"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estsmartdns.com/wp-content/uploads/2015/07/A-VPN-is-best-for-maintaining-online-securit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571" y="1432763"/>
            <a:ext cx="7191576" cy="2675632"/>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Popover Top"/>
          <p:cNvGrpSpPr/>
          <p:nvPr/>
        </p:nvGrpSpPr>
        <p:grpSpPr>
          <a:xfrm>
            <a:off x="5242495" y="529196"/>
            <a:ext cx="6108482" cy="1024754"/>
            <a:chOff x="1920508" y="4370361"/>
            <a:chExt cx="2673350" cy="1421746"/>
          </a:xfrm>
          <a:pattFill prst="ltUpDiag">
            <a:fgClr>
              <a:srgbClr val="437CC9"/>
            </a:fgClr>
            <a:bgClr>
              <a:srgbClr val="6493D2"/>
            </a:bgClr>
          </a:pattFill>
        </p:grpSpPr>
        <p:sp>
          <p:nvSpPr>
            <p:cNvPr id="86" name="Popover Top Shape"/>
            <p:cNvSpPr>
              <a:spLocks/>
            </p:cNvSpPr>
            <p:nvPr/>
          </p:nvSpPr>
          <p:spPr bwMode="auto">
            <a:xfrm>
              <a:off x="1920508" y="4370361"/>
              <a:ext cx="2673350" cy="1421746"/>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200" b="1" dirty="0"/>
                <a:t>Virtual Private Network </a:t>
              </a:r>
              <a:endParaRPr lang="en-US" sz="1200" b="1" dirty="0" smtClean="0"/>
            </a:p>
            <a:p>
              <a:pPr algn="ctr">
                <a:lnSpc>
                  <a:spcPct val="125000"/>
                </a:lnSpc>
                <a:spcAft>
                  <a:spcPts val="1400"/>
                </a:spcAft>
              </a:pPr>
              <a:r>
                <a:rPr lang="en-US" sz="1100" b="1" dirty="0"/>
                <a:t>is a type of private network that uses public telecommunication, such as the Internet, instead of leased lines to communicate.</a:t>
              </a:r>
              <a:endParaRPr lang="en-US" sz="1100" b="1" noProof="1">
                <a:solidFill>
                  <a:srgbClr val="FFFFFF"/>
                </a:solidFill>
                <a:latin typeface="Arial" panose="020B0604020202020204" pitchFamily="34" charset="0"/>
                <a:cs typeface="Arial" panose="020B0604020202020204" pitchFamily="34" charset="0"/>
              </a:endParaRPr>
            </a:p>
          </p:txBody>
        </p:sp>
        <p:cxnSp>
          <p:nvCxnSpPr>
            <p:cNvPr id="87" name="Popover Divider"/>
            <p:cNvCxnSpPr/>
            <p:nvPr/>
          </p:nvCxnSpPr>
          <p:spPr>
            <a:xfrm>
              <a:off x="1920508" y="4913099"/>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88" name="Popover Bottom Shape"/>
          <p:cNvSpPr>
            <a:spLocks/>
          </p:cNvSpPr>
          <p:nvPr/>
        </p:nvSpPr>
        <p:spPr bwMode="auto">
          <a:xfrm>
            <a:off x="1822273" y="3999124"/>
            <a:ext cx="4313450" cy="204279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2800" b="1" u="sng" dirty="0" smtClean="0"/>
              <a:t>Must emulate a point-to-point link</a:t>
            </a:r>
          </a:p>
        </p:txBody>
      </p:sp>
      <p:sp>
        <p:nvSpPr>
          <p:cNvPr id="90" name="Popover Bottom Shape"/>
          <p:cNvSpPr>
            <a:spLocks/>
          </p:cNvSpPr>
          <p:nvPr/>
        </p:nvSpPr>
        <p:spPr bwMode="auto">
          <a:xfrm>
            <a:off x="7516128" y="4108395"/>
            <a:ext cx="2674938" cy="1933520"/>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2800" b="1" u="sng" dirty="0"/>
              <a:t>Must emulate a private link</a:t>
            </a:r>
          </a:p>
        </p:txBody>
      </p:sp>
    </p:spTree>
    <p:extLst>
      <p:ext uri="{BB962C8B-B14F-4D97-AF65-F5344CB8AC3E}">
        <p14:creationId xmlns:p14="http://schemas.microsoft.com/office/powerpoint/2010/main" val="207636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Library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4450165"/>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0" y="3256756"/>
            <a:ext cx="12192000"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89560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List, Modal, Images</a:t>
            </a:r>
            <a:endParaRPr lang="en-US" dirty="0"/>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smtClean="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Home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smtClean="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50000"/>
                </a:lnSpc>
              </a:pPr>
              <a:r>
                <a:rPr lang="en-US" sz="1050" dirty="0" smtClean="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smtClean="0">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smtClean="0">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 Carousel</a:t>
            </a:r>
            <a:endParaRPr lang="en-US" dirty="0"/>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smtClean="0">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smtClean="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smtClean="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a:t>
              </a:r>
              <a:r>
                <a:rPr lang="sv-SE" sz="1050" dirty="0" smtClean="0">
                  <a:solidFill>
                    <a:srgbClr val="FFFFFF"/>
                  </a:solidFill>
                  <a:latin typeface="Arial" panose="020B0604020202020204" pitchFamily="34" charset="0"/>
                  <a:cs typeface="Arial" panose="020B0604020202020204" pitchFamily="34" charset="0"/>
                </a:rPr>
                <a:t>. </a:t>
              </a:r>
              <a:r>
                <a:rPr lang="sv-SE" sz="1050" dirty="0">
                  <a:solidFill>
                    <a:srgbClr val="FFFFFF"/>
                  </a:solidFill>
                  <a:latin typeface="Arial" panose="020B0604020202020204" pitchFamily="34" charset="0"/>
                  <a:cs typeface="Arial" panose="020B0604020202020204" pitchFamily="34" charset="0"/>
                </a:rPr>
                <a:t>Donec id elit non mi porta gravida at eget metus</a:t>
              </a:r>
              <a:r>
                <a:rPr lang="sv-SE" sz="1050" dirty="0" smtClean="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Icons</a:t>
            </a:r>
            <a:endParaRPr lang="en-US" dirty="0"/>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1170 Grid</a:t>
            </a:r>
            <a:endParaRPr lang="en-US" dirty="0"/>
          </a:p>
        </p:txBody>
      </p:sp>
    </p:spTree>
    <p:extLst>
      <p:ext uri="{BB962C8B-B14F-4D97-AF65-F5344CB8AC3E}">
        <p14:creationId xmlns:p14="http://schemas.microsoft.com/office/powerpoint/2010/main" val="1572263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940 Grid</a:t>
            </a:r>
            <a:endParaRPr lang="en-US" dirty="0"/>
          </a:p>
        </p:txBody>
      </p:sp>
    </p:spTree>
    <p:extLst>
      <p:ext uri="{BB962C8B-B14F-4D97-AF65-F5344CB8AC3E}">
        <p14:creationId xmlns:p14="http://schemas.microsoft.com/office/powerpoint/2010/main" val="3990009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724 Grid</a:t>
            </a:r>
            <a:endParaRPr lang="en-US" dirty="0"/>
          </a:p>
        </p:txBody>
      </p:sp>
    </p:spTree>
    <p:extLst>
      <p:ext uri="{BB962C8B-B14F-4D97-AF65-F5344CB8AC3E}">
        <p14:creationId xmlns:p14="http://schemas.microsoft.com/office/powerpoint/2010/main" val="3434094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smtClean="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smtClean="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smtClean="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30" name="Span"/>
          <p:cNvGrpSpPr/>
          <p:nvPr/>
        </p:nvGrpSpPr>
        <p:grpSpPr>
          <a:xfrm>
            <a:off x="3994484" y="3918317"/>
            <a:ext cx="3813670" cy="1818056"/>
            <a:chOff x="180814" y="3918317"/>
            <a:chExt cx="3813670" cy="1818056"/>
          </a:xfrm>
        </p:grpSpPr>
        <p:sp>
          <p:nvSpPr>
            <p:cNvPr id="31" name="h2"/>
            <p:cNvSpPr txBox="1"/>
            <p:nvPr/>
          </p:nvSpPr>
          <p:spPr>
            <a:xfrm>
              <a:off x="180814"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a:t>
            </a:r>
            <a:r>
              <a:rPr lang="en-US" dirty="0" smtClean="0"/>
              <a:t>sharing</a:t>
            </a:r>
            <a:br>
              <a:rPr lang="en-US" dirty="0" smtClean="0"/>
            </a:br>
            <a:r>
              <a:rPr lang="en-US" dirty="0" smtClean="0"/>
              <a:t>custom shapes </a:t>
            </a:r>
            <a:r>
              <a:rPr lang="en-US" dirty="0"/>
              <a:t>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smtClean="0"/>
              <a:t>Give it a try: </a:t>
            </a:r>
            <a:r>
              <a:rPr lang="en-US" dirty="0">
                <a:hlinkClick r:id="rId3"/>
              </a:rPr>
              <a:t>http://www.powermockup.com</a:t>
            </a:r>
            <a:r>
              <a:rPr lang="en-US" dirty="0" smtClean="0">
                <a:hlinkClick r:id="rId3"/>
              </a:rPr>
              <a:t>/</a:t>
            </a:r>
            <a:endParaRPr lang="en-US" dirty="0" smtClean="0"/>
          </a:p>
          <a:p>
            <a:pPr marL="346075" indent="-346075">
              <a:lnSpc>
                <a:spcPct val="120000"/>
              </a:lnSpc>
              <a:spcBef>
                <a:spcPts val="2400"/>
              </a:spcBef>
              <a:buFont typeface="Arial" panose="020B0604020202020204" pitchFamily="34" charset="0"/>
              <a:buChar char="►"/>
            </a:pPr>
            <a:r>
              <a:rPr lang="en-US" dirty="0" smtClean="0"/>
              <a:t>Created for: </a:t>
            </a:r>
            <a:r>
              <a:rPr lang="en-US" dirty="0" smtClean="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Hero Unit"/>
          <p:cNvGrpSpPr/>
          <p:nvPr/>
        </p:nvGrpSpPr>
        <p:grpSpPr>
          <a:xfrm>
            <a:off x="657753" y="181529"/>
            <a:ext cx="11148486" cy="5588753"/>
            <a:chOff x="615175" y="473118"/>
            <a:chExt cx="11148486" cy="5406286"/>
          </a:xfrm>
        </p:grpSpPr>
        <p:sp>
          <p:nvSpPr>
            <p:cNvPr id="26" name="Rounded Rectangle 25"/>
            <p:cNvSpPr/>
            <p:nvPr/>
          </p:nvSpPr>
          <p:spPr>
            <a:xfrm>
              <a:off x="615175" y="473118"/>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Hero h1"/>
            <p:cNvSpPr txBox="1"/>
            <p:nvPr/>
          </p:nvSpPr>
          <p:spPr>
            <a:xfrm>
              <a:off x="1829264" y="996662"/>
              <a:ext cx="9304150" cy="4882742"/>
            </a:xfrm>
            <a:prstGeom prst="rect">
              <a:avLst/>
            </a:prstGeom>
            <a:noFill/>
            <a:ln w="9525">
              <a:noFill/>
            </a:ln>
          </p:spPr>
          <p:txBody>
            <a:bodyPr wrap="none" rtlCol="0">
              <a:spAutoFit/>
            </a:bodyPr>
            <a:lstStyle/>
            <a:p>
              <a:pPr algn="ctr"/>
              <a:r>
                <a:rPr lang="en-US" sz="5400" b="1" dirty="0" smtClean="0">
                  <a:solidFill>
                    <a:srgbClr val="FFFF00"/>
                  </a:solidFill>
                  <a:latin typeface="Arial" panose="020B0604020202020204" pitchFamily="34" charset="0"/>
                  <a:cs typeface="Arial" panose="020B0604020202020204" pitchFamily="34" charset="0"/>
                </a:rPr>
                <a:t>QUESTION:</a:t>
              </a:r>
              <a:endParaRPr lang="en-US" sz="5400" b="1" dirty="0">
                <a:solidFill>
                  <a:srgbClr val="FFFF00"/>
                </a:solidFill>
                <a:latin typeface="Arial" panose="020B0604020202020204" pitchFamily="34" charset="0"/>
                <a:cs typeface="Arial" panose="020B0604020202020204" pitchFamily="34" charset="0"/>
              </a:endParaRPr>
            </a:p>
            <a:p>
              <a:pPr algn="ctr"/>
              <a:r>
                <a:rPr lang="en-US" sz="5400" b="1" dirty="0" smtClean="0">
                  <a:solidFill>
                    <a:srgbClr val="FFFF00"/>
                  </a:solidFill>
                  <a:latin typeface="Arial" panose="020B0604020202020204" pitchFamily="34" charset="0"/>
                  <a:cs typeface="Arial" panose="020B0604020202020204" pitchFamily="34" charset="0"/>
                </a:rPr>
                <a:t>What Does VPN Stand For?</a:t>
              </a:r>
            </a:p>
            <a:p>
              <a:pPr algn="ctr"/>
              <a:endParaRPr lang="en-US" sz="5400" b="1" dirty="0" smtClean="0">
                <a:solidFill>
                  <a:srgbClr val="FFFFFF"/>
                </a:solidFill>
                <a:latin typeface="Arial" panose="020B0604020202020204" pitchFamily="34" charset="0"/>
                <a:cs typeface="Arial" panose="020B0604020202020204" pitchFamily="34" charset="0"/>
              </a:endParaRPr>
            </a:p>
            <a:p>
              <a:r>
                <a:rPr lang="en-US" sz="4000" b="1" dirty="0" smtClean="0">
                  <a:solidFill>
                    <a:srgbClr val="FFFFFF"/>
                  </a:solidFill>
                  <a:latin typeface="Arial" panose="020B0604020202020204" pitchFamily="34" charset="0"/>
                  <a:cs typeface="Arial" panose="020B0604020202020204" pitchFamily="34" charset="0"/>
                </a:rPr>
                <a:t>A. Virtual Public Network</a:t>
              </a:r>
            </a:p>
            <a:p>
              <a:r>
                <a:rPr lang="en-US" sz="4000" b="1" dirty="0" smtClean="0">
                  <a:solidFill>
                    <a:srgbClr val="FFFFFF"/>
                  </a:solidFill>
                  <a:latin typeface="Arial" panose="020B0604020202020204" pitchFamily="34" charset="0"/>
                  <a:cs typeface="Arial" panose="020B0604020202020204" pitchFamily="34" charset="0"/>
                </a:rPr>
                <a:t>B. Virtual Private Network</a:t>
              </a:r>
            </a:p>
            <a:p>
              <a:r>
                <a:rPr lang="en-US" sz="4000" b="1" dirty="0" smtClean="0">
                  <a:solidFill>
                    <a:srgbClr val="FFFFFF"/>
                  </a:solidFill>
                  <a:latin typeface="Arial" panose="020B0604020202020204" pitchFamily="34" charset="0"/>
                  <a:cs typeface="Arial" panose="020B0604020202020204" pitchFamily="34" charset="0"/>
                </a:rPr>
                <a:t>C. Virtual Protocol Network</a:t>
              </a:r>
            </a:p>
            <a:p>
              <a:r>
                <a:rPr lang="en-US" sz="4000" b="1" dirty="0" smtClean="0">
                  <a:solidFill>
                    <a:srgbClr val="FFFFFF"/>
                  </a:solidFill>
                  <a:latin typeface="Arial" panose="020B0604020202020204" pitchFamily="34" charset="0"/>
                  <a:cs typeface="Arial" panose="020B0604020202020204" pitchFamily="34" charset="0"/>
                </a:rPr>
                <a:t>D. Virtual Perimeter Network</a:t>
              </a:r>
              <a:endParaRPr lang="en-US" sz="4000" b="1" dirty="0">
                <a:solidFill>
                  <a:srgbClr val="FFFFFF"/>
                </a:solidFill>
                <a:latin typeface="Arial" panose="020B0604020202020204" pitchFamily="34" charset="0"/>
                <a:cs typeface="Arial" panose="020B0604020202020204" pitchFamily="34" charset="0"/>
              </a:endParaRPr>
            </a:p>
          </p:txBody>
        </p:sp>
        <p:sp>
          <p:nvSpPr>
            <p:cNvPr id="28" name="Hero p"/>
            <p:cNvSpPr/>
            <p:nvPr/>
          </p:nvSpPr>
          <p:spPr>
            <a:xfrm>
              <a:off x="997816" y="1793084"/>
              <a:ext cx="10229627" cy="334259"/>
            </a:xfrm>
            <a:prstGeom prst="rect">
              <a:avLst/>
            </a:prstGeom>
            <a:ln w="9525">
              <a:noFill/>
            </a:ln>
          </p:spPr>
          <p:txBody>
            <a:bodyPr wrap="square">
              <a:spAutoFit/>
            </a:bodyPr>
            <a:lstStyle/>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54526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smtClean="0"/>
              <a:t>.</a:t>
            </a:r>
          </a:p>
          <a:p>
            <a:pPr>
              <a:lnSpc>
                <a:spcPct val="120000"/>
              </a:lnSpc>
            </a:pPr>
            <a:endParaRPr lang="en-US" dirty="0" smtClean="0"/>
          </a:p>
          <a:p>
            <a:pPr>
              <a:lnSpc>
                <a:spcPct val="120000"/>
              </a:lnSpc>
            </a:pPr>
            <a:r>
              <a:rPr lang="en-US" dirty="0"/>
              <a:t>Please link back to </a:t>
            </a:r>
            <a:r>
              <a:rPr lang="en-US" dirty="0">
                <a:hlinkClick r:id="rId3"/>
              </a:rPr>
              <a:t>http://www.powermockup.com/</a:t>
            </a:r>
            <a:r>
              <a:rPr lang="en-US" dirty="0"/>
              <a:t> when used</a:t>
            </a:r>
            <a:r>
              <a:rPr lang="en-US" dirty="0" smtClean="0"/>
              <a:t>.</a:t>
            </a:r>
          </a:p>
          <a:p>
            <a:pPr>
              <a:lnSpc>
                <a:spcPct val="120000"/>
              </a:lnSpc>
            </a:pPr>
            <a:r>
              <a:rPr lang="en-US" dirty="0" smtClean="0"/>
              <a:t>Attribution:</a:t>
            </a:r>
          </a:p>
          <a:p>
            <a:pPr lvl="1">
              <a:lnSpc>
                <a:spcPct val="120000"/>
              </a:lnSpc>
            </a:pPr>
            <a:r>
              <a:rPr lang="en-US" dirty="0" smtClean="0"/>
              <a:t>Icons</a:t>
            </a:r>
            <a:r>
              <a:rPr lang="en-US" dirty="0"/>
              <a:t>: Based on </a:t>
            </a:r>
            <a:r>
              <a:rPr lang="en-US" dirty="0" smtClean="0"/>
              <a:t>the “Font Awesome” font by </a:t>
            </a:r>
            <a:r>
              <a:rPr lang="en-US" dirty="0"/>
              <a:t>Dave Gandy</a:t>
            </a:r>
            <a:r>
              <a:rPr lang="en-US" dirty="0" smtClean="0"/>
              <a:t>, </a:t>
            </a:r>
            <a:r>
              <a:rPr lang="en-US" dirty="0">
                <a:hlinkClick r:id="rId4"/>
              </a:rPr>
              <a:t>http://</a:t>
            </a:r>
            <a:r>
              <a:rPr lang="en-US" dirty="0" smtClean="0">
                <a:hlinkClick r:id="rId4"/>
              </a:rPr>
              <a:t>fortawesome.github.com/Font-Awesome</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702072" y="1561905"/>
            <a:ext cx="10530870" cy="853345"/>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4000" b="1" noProof="1" smtClean="0">
                <a:solidFill>
                  <a:srgbClr val="FFFFFF"/>
                </a:solidFill>
                <a:latin typeface="Arial" panose="020B0604020202020204" pitchFamily="34" charset="0"/>
                <a:cs typeface="Arial" panose="020B0604020202020204" pitchFamily="34" charset="0"/>
              </a:rPr>
              <a:t>Critical Functions</a:t>
            </a:r>
          </a:p>
        </p:txBody>
      </p:sp>
      <p:sp>
        <p:nvSpPr>
          <p:cNvPr id="30" name="Popover Bottom Shape"/>
          <p:cNvSpPr>
            <a:spLocks/>
          </p:cNvSpPr>
          <p:nvPr/>
        </p:nvSpPr>
        <p:spPr bwMode="auto">
          <a:xfrm>
            <a:off x="2900735" y="2941850"/>
            <a:ext cx="3387247" cy="2326186"/>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3600" noProof="1" smtClean="0">
                <a:solidFill>
                  <a:srgbClr val="FFFFFF"/>
                </a:solidFill>
                <a:latin typeface="Arial" panose="020B0604020202020204" pitchFamily="34" charset="0"/>
                <a:cs typeface="Arial" panose="020B0604020202020204" pitchFamily="34" charset="0"/>
              </a:rPr>
              <a:t>Data Origin Authentication</a:t>
            </a:r>
            <a:endParaRPr lang="en-US" sz="3600" noProof="1">
              <a:solidFill>
                <a:srgbClr val="FFFFFF"/>
              </a:solidFill>
              <a:latin typeface="Arial" panose="020B0604020202020204" pitchFamily="34" charset="0"/>
              <a:cs typeface="Arial" panose="020B0604020202020204" pitchFamily="34" charset="0"/>
            </a:endParaRPr>
          </a:p>
        </p:txBody>
      </p:sp>
      <p:sp>
        <p:nvSpPr>
          <p:cNvPr id="31" name="Popover Bottom Shape"/>
          <p:cNvSpPr>
            <a:spLocks/>
          </p:cNvSpPr>
          <p:nvPr/>
        </p:nvSpPr>
        <p:spPr bwMode="auto">
          <a:xfrm>
            <a:off x="6418623" y="2928202"/>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2400" noProof="1" smtClean="0">
                <a:solidFill>
                  <a:srgbClr val="FFFFFF"/>
                </a:solidFill>
                <a:latin typeface="Arial" panose="020B0604020202020204" pitchFamily="34" charset="0"/>
                <a:cs typeface="Arial" panose="020B0604020202020204" pitchFamily="34" charset="0"/>
              </a:rPr>
              <a:t>Secure Generation and timely refresh of keys needed for encryption and authentication</a:t>
            </a:r>
            <a:endParaRPr lang="en-US" sz="2400" noProof="1">
              <a:solidFill>
                <a:srgbClr val="FFFFFF"/>
              </a:solidFill>
              <a:latin typeface="Arial" panose="020B0604020202020204" pitchFamily="34" charset="0"/>
              <a:cs typeface="Arial" panose="020B0604020202020204" pitchFamily="34" charset="0"/>
            </a:endParaRPr>
          </a:p>
        </p:txBody>
      </p:sp>
      <p:sp>
        <p:nvSpPr>
          <p:cNvPr id="32" name="Popover Bottom Shape"/>
          <p:cNvSpPr>
            <a:spLocks/>
          </p:cNvSpPr>
          <p:nvPr/>
        </p:nvSpPr>
        <p:spPr bwMode="auto">
          <a:xfrm>
            <a:off x="95156"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gn="ctr">
              <a:lnSpc>
                <a:spcPct val="125000"/>
              </a:lnSpc>
            </a:pPr>
            <a:r>
              <a:rPr lang="en-US" sz="3600" noProof="1" smtClean="0">
                <a:solidFill>
                  <a:srgbClr val="FFFFFF"/>
                </a:solidFill>
                <a:latin typeface="Arial" panose="020B0604020202020204" pitchFamily="34" charset="0"/>
                <a:cs typeface="Arial" panose="020B0604020202020204" pitchFamily="34" charset="0"/>
              </a:rPr>
              <a:t>Data Encryption</a:t>
            </a:r>
            <a:endParaRPr lang="en-US" sz="3600" noProof="1">
              <a:solidFill>
                <a:srgbClr val="FFFFFF"/>
              </a:solidFill>
              <a:latin typeface="Arial" panose="020B0604020202020204" pitchFamily="34" charset="0"/>
              <a:cs typeface="Arial" panose="020B0604020202020204" pitchFamily="34" charset="0"/>
            </a:endParaRPr>
          </a:p>
        </p:txBody>
      </p:sp>
      <p:sp>
        <p:nvSpPr>
          <p:cNvPr id="33" name="Popover Bottom Shape"/>
          <p:cNvSpPr>
            <a:spLocks/>
          </p:cNvSpPr>
          <p:nvPr/>
        </p:nvSpPr>
        <p:spPr bwMode="auto">
          <a:xfrm>
            <a:off x="9330981" y="2941850"/>
            <a:ext cx="2674938" cy="3008574"/>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2400" noProof="1" smtClean="0">
                <a:solidFill>
                  <a:srgbClr val="FFFFFF"/>
                </a:solidFill>
                <a:latin typeface="Arial" panose="020B0604020202020204" pitchFamily="34" charset="0"/>
                <a:cs typeface="Arial" panose="020B0604020202020204" pitchFamily="34" charset="0"/>
              </a:rPr>
              <a:t>Protection against Replay of Packets and Address Spoofing</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938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2085971" y="1244374"/>
            <a:ext cx="7892415" cy="665107"/>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2800" b="1" noProof="1" smtClean="0">
                <a:solidFill>
                  <a:srgbClr val="FFFFFF"/>
                </a:solidFill>
                <a:latin typeface="Arial" panose="020B0604020202020204" pitchFamily="34" charset="0"/>
                <a:cs typeface="Arial" panose="020B0604020202020204" pitchFamily="34" charset="0"/>
              </a:rPr>
              <a:t>VPN’s are usually used for:</a:t>
            </a:r>
          </a:p>
        </p:txBody>
      </p:sp>
      <p:sp>
        <p:nvSpPr>
          <p:cNvPr id="26" name="Popover Bottom Shape"/>
          <p:cNvSpPr>
            <a:spLocks/>
          </p:cNvSpPr>
          <p:nvPr/>
        </p:nvSpPr>
        <p:spPr bwMode="auto">
          <a:xfrm>
            <a:off x="470527" y="2409587"/>
            <a:ext cx="11123304" cy="2585493"/>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571500" indent="-571500">
              <a:lnSpc>
                <a:spcPct val="125000"/>
              </a:lnSpc>
              <a:buFont typeface="Arial" panose="020B0604020202020204" pitchFamily="34" charset="0"/>
              <a:buChar char="•"/>
            </a:pPr>
            <a:r>
              <a:rPr lang="en-US" sz="3600" noProof="1" smtClean="0">
                <a:solidFill>
                  <a:srgbClr val="FFFFFF"/>
                </a:solidFill>
                <a:latin typeface="Arial" panose="020B0604020202020204" pitchFamily="34" charset="0"/>
                <a:cs typeface="Arial" panose="020B0604020202020204" pitchFamily="34" charset="0"/>
              </a:rPr>
              <a:t>Intranets</a:t>
            </a:r>
          </a:p>
          <a:p>
            <a:pPr marL="571500" indent="-571500">
              <a:lnSpc>
                <a:spcPct val="125000"/>
              </a:lnSpc>
              <a:buFont typeface="Arial" panose="020B0604020202020204" pitchFamily="34" charset="0"/>
              <a:buChar char="•"/>
            </a:pPr>
            <a:r>
              <a:rPr lang="en-US" sz="3600" noProof="1" smtClean="0">
                <a:solidFill>
                  <a:srgbClr val="FFFFFF"/>
                </a:solidFill>
                <a:latin typeface="Arial" panose="020B0604020202020204" pitchFamily="34" charset="0"/>
                <a:cs typeface="Arial" panose="020B0604020202020204" pitchFamily="34" charset="0"/>
              </a:rPr>
              <a:t>Remote Access</a:t>
            </a:r>
          </a:p>
          <a:p>
            <a:pPr marL="571500" indent="-571500">
              <a:lnSpc>
                <a:spcPct val="125000"/>
              </a:lnSpc>
              <a:buFont typeface="Arial" panose="020B0604020202020204" pitchFamily="34" charset="0"/>
              <a:buChar char="•"/>
            </a:pPr>
            <a:r>
              <a:rPr lang="en-US" sz="3600" noProof="1" smtClean="0">
                <a:solidFill>
                  <a:srgbClr val="FFFFFF"/>
                </a:solidFill>
                <a:latin typeface="Arial" panose="020B0604020202020204" pitchFamily="34" charset="0"/>
                <a:cs typeface="Arial" panose="020B0604020202020204" pitchFamily="34" charset="0"/>
              </a:rPr>
              <a:t>Extranets</a:t>
            </a:r>
            <a:endParaRPr lang="en-US" sz="36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5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1229820"/>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b="1" dirty="0"/>
              <a:t>What Is </a:t>
            </a:r>
            <a:r>
              <a:rPr lang="en-US" sz="3200" b="1" dirty="0" err="1"/>
              <a:t>IPSec</a:t>
            </a:r>
            <a:r>
              <a:rPr lang="en-US" sz="3200" b="1" dirty="0"/>
              <a:t> and How Does It Work?</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2585493"/>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571500" indent="-571500">
              <a:lnSpc>
                <a:spcPct val="125000"/>
              </a:lnSpc>
              <a:buFont typeface="Arial" panose="020B0604020202020204" pitchFamily="34" charset="0"/>
              <a:buChar char="•"/>
            </a:pPr>
            <a:r>
              <a:rPr lang="en-US" sz="2800" dirty="0" err="1"/>
              <a:t>IPSec</a:t>
            </a:r>
            <a:r>
              <a:rPr lang="en-US" sz="2800" dirty="0"/>
              <a:t> is an Internet Engineering Task Force (IETF) standard suite of protocols that provides data authentication, integrity, and confidentiality as data is transferred between communication points across IP networks</a:t>
            </a:r>
            <a:endParaRPr lang="en-US" sz="28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65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err="1"/>
              <a:t>IPSec</a:t>
            </a:r>
            <a:r>
              <a:rPr lang="en-US" sz="3200" dirty="0"/>
              <a:t> Security Features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pPr>
            <a:r>
              <a:rPr lang="en-US" sz="2400" dirty="0"/>
              <a:t>• Authentication: Verifies that the packet received is actually from the claimed sender. </a:t>
            </a:r>
            <a:endParaRPr lang="en-US" sz="2400" dirty="0" smtClean="0"/>
          </a:p>
          <a:p>
            <a:pPr>
              <a:lnSpc>
                <a:spcPct val="125000"/>
              </a:lnSpc>
            </a:pPr>
            <a:endParaRPr lang="en-US" sz="2400" dirty="0" smtClean="0"/>
          </a:p>
          <a:p>
            <a:pPr>
              <a:lnSpc>
                <a:spcPct val="125000"/>
              </a:lnSpc>
            </a:pPr>
            <a:r>
              <a:rPr lang="en-US" sz="2400" dirty="0" smtClean="0"/>
              <a:t>• </a:t>
            </a:r>
            <a:r>
              <a:rPr lang="en-US" sz="2400" dirty="0"/>
              <a:t>Integrity: Ensures that the contents of the packet did not change in transit. </a:t>
            </a:r>
            <a:endParaRPr lang="en-US" sz="2400" dirty="0" smtClean="0"/>
          </a:p>
          <a:p>
            <a:pPr>
              <a:lnSpc>
                <a:spcPct val="125000"/>
              </a:lnSpc>
            </a:pPr>
            <a:endParaRPr lang="en-US" sz="2400" dirty="0" smtClean="0"/>
          </a:p>
          <a:p>
            <a:pPr>
              <a:lnSpc>
                <a:spcPct val="125000"/>
              </a:lnSpc>
            </a:pPr>
            <a:r>
              <a:rPr lang="en-US" sz="2400" dirty="0" smtClean="0"/>
              <a:t>• </a:t>
            </a:r>
            <a:r>
              <a:rPr lang="en-US" sz="2400" dirty="0"/>
              <a:t>Confidentiality: Conceals the message content through encryption.</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20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Navbar"/>
          <p:cNvGrpSpPr/>
          <p:nvPr/>
        </p:nvGrpSpPr>
        <p:grpSpPr>
          <a:xfrm>
            <a:off x="0" y="0"/>
            <a:ext cx="12192000" cy="383182"/>
            <a:chOff x="535884" y="884690"/>
            <a:chExt cx="7884215" cy="383182"/>
          </a:xfrm>
        </p:grpSpPr>
        <p:sp>
          <p:nvSpPr>
            <p:cNvPr id="41"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42" name="Link 1"/>
            <p:cNvSpPr/>
            <p:nvPr/>
          </p:nvSpPr>
          <p:spPr>
            <a:xfrm>
              <a:off x="936400" y="884690"/>
              <a:ext cx="232055"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Link 3"/>
            <p:cNvSpPr/>
            <p:nvPr/>
          </p:nvSpPr>
          <p:spPr>
            <a:xfrm>
              <a:off x="1168455" y="884690"/>
              <a:ext cx="268154"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5"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54" name="Link 1"/>
          <p:cNvSpPr/>
          <p:nvPr/>
        </p:nvSpPr>
        <p:spPr>
          <a:xfrm>
            <a:off x="571630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TextBox 3"/>
          <p:cNvSpPr txBox="1"/>
          <p:nvPr/>
        </p:nvSpPr>
        <p:spPr>
          <a:xfrm>
            <a:off x="13296" y="77375"/>
            <a:ext cx="606054" cy="253916"/>
          </a:xfrm>
          <a:prstGeom prst="rect">
            <a:avLst/>
          </a:prstGeom>
          <a:noFill/>
        </p:spPr>
        <p:txBody>
          <a:bodyPr wrap="square" rtlCol="0">
            <a:spAutoFit/>
          </a:bodyPr>
          <a:lstStyle/>
          <a:p>
            <a:r>
              <a:rPr lang="en-US" sz="1050" dirty="0" smtClean="0"/>
              <a:t>Home</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67" y="6346021"/>
            <a:ext cx="1227411" cy="429442"/>
          </a:xfrm>
          <a:prstGeom prst="rect">
            <a:avLst/>
          </a:prstGeom>
        </p:spPr>
      </p:pic>
      <p:sp>
        <p:nvSpPr>
          <p:cNvPr id="57" name="Link 1"/>
          <p:cNvSpPr/>
          <p:nvPr/>
        </p:nvSpPr>
        <p:spPr>
          <a:xfrm>
            <a:off x="382106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Link 1"/>
          <p:cNvSpPr/>
          <p:nvPr/>
        </p:nvSpPr>
        <p:spPr>
          <a:xfrm>
            <a:off x="350518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Link 1"/>
          <p:cNvSpPr/>
          <p:nvPr/>
        </p:nvSpPr>
        <p:spPr>
          <a:xfrm>
            <a:off x="318931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0" name="Link 1"/>
          <p:cNvSpPr/>
          <p:nvPr/>
        </p:nvSpPr>
        <p:spPr>
          <a:xfrm>
            <a:off x="287343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1" name="Link 1"/>
          <p:cNvSpPr/>
          <p:nvPr/>
        </p:nvSpPr>
        <p:spPr>
          <a:xfrm>
            <a:off x="2241691"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2" name="Link 1"/>
          <p:cNvSpPr/>
          <p:nvPr/>
        </p:nvSpPr>
        <p:spPr>
          <a:xfrm>
            <a:off x="255756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Link 1"/>
          <p:cNvSpPr/>
          <p:nvPr/>
        </p:nvSpPr>
        <p:spPr>
          <a:xfrm>
            <a:off x="160994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4" name="Link 1"/>
          <p:cNvSpPr/>
          <p:nvPr/>
        </p:nvSpPr>
        <p:spPr>
          <a:xfrm>
            <a:off x="1294069"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5" name="Link 1"/>
          <p:cNvSpPr/>
          <p:nvPr/>
        </p:nvSpPr>
        <p:spPr>
          <a:xfrm>
            <a:off x="97819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Link 1"/>
          <p:cNvSpPr/>
          <p:nvPr/>
        </p:nvSpPr>
        <p:spPr>
          <a:xfrm>
            <a:off x="5400431"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8" name="Link 1"/>
          <p:cNvSpPr/>
          <p:nvPr/>
        </p:nvSpPr>
        <p:spPr>
          <a:xfrm>
            <a:off x="5084557"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69" name="Link 1"/>
          <p:cNvSpPr/>
          <p:nvPr/>
        </p:nvSpPr>
        <p:spPr>
          <a:xfrm>
            <a:off x="4768683"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0" name="Link 1"/>
          <p:cNvSpPr/>
          <p:nvPr/>
        </p:nvSpPr>
        <p:spPr>
          <a:xfrm>
            <a:off x="4452809" y="-2078"/>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sp>
        <p:nvSpPr>
          <p:cNvPr id="71" name="Link 1"/>
          <p:cNvSpPr/>
          <p:nvPr/>
        </p:nvSpPr>
        <p:spPr>
          <a:xfrm>
            <a:off x="4136935" y="0"/>
            <a:ext cx="315874" cy="383182"/>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endParaRPr lang="en-US" sz="1050" dirty="0" smtClean="0">
              <a:solidFill>
                <a:srgbClr val="FFFFFF"/>
              </a:solidFill>
              <a:latin typeface="Arial" panose="020B0604020202020204" pitchFamily="34" charset="0"/>
              <a:cs typeface="Arial" panose="020B0604020202020204" pitchFamily="34" charset="0"/>
            </a:endParaRPr>
          </a:p>
        </p:txBody>
      </p:sp>
      <p:pic>
        <p:nvPicPr>
          <p:cNvPr id="24" name="Picture 2" descr="http://cdn.thetechbulletin.com/wp-content/uploads/2014/07/VP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0977" y="6056509"/>
            <a:ext cx="719452" cy="718953"/>
          </a:xfrm>
          <a:prstGeom prst="rect">
            <a:avLst/>
          </a:prstGeom>
          <a:noFill/>
          <a:extLst>
            <a:ext uri="{909E8E84-426E-40DD-AFC4-6F175D3DCCD1}">
              <a14:hiddenFill xmlns:a14="http://schemas.microsoft.com/office/drawing/2010/main">
                <a:solidFill>
                  <a:srgbClr val="FFFFFF"/>
                </a:solidFill>
              </a14:hiddenFill>
            </a:ext>
          </a:extLst>
        </p:spPr>
      </p:pic>
      <p:sp>
        <p:nvSpPr>
          <p:cNvPr id="25" name="Alert Shape"/>
          <p:cNvSpPr/>
          <p:nvPr/>
        </p:nvSpPr>
        <p:spPr>
          <a:xfrm>
            <a:off x="1928034" y="998715"/>
            <a:ext cx="7892415" cy="727853"/>
          </a:xfrm>
          <a:prstGeom prst="roundRect">
            <a:avLst>
              <a:gd name="adj" fmla="val 33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lgn="ctr">
              <a:spcAft>
                <a:spcPts val="200"/>
              </a:spcAft>
            </a:pPr>
            <a:r>
              <a:rPr lang="en-US" sz="3200" dirty="0" err="1"/>
              <a:t>IPSec</a:t>
            </a:r>
            <a:r>
              <a:rPr lang="en-US" sz="3200" dirty="0"/>
              <a:t> Components</a:t>
            </a:r>
            <a:endParaRPr lang="en-US" sz="3200" b="1" noProof="1" smtClean="0">
              <a:solidFill>
                <a:srgbClr val="FFFFFF"/>
              </a:solidFill>
              <a:latin typeface="Arial" panose="020B0604020202020204" pitchFamily="34" charset="0"/>
              <a:cs typeface="Arial" panose="020B0604020202020204" pitchFamily="34" charset="0"/>
            </a:endParaRPr>
          </a:p>
        </p:txBody>
      </p:sp>
      <p:sp>
        <p:nvSpPr>
          <p:cNvPr id="26" name="Popover Bottom Shape"/>
          <p:cNvSpPr>
            <a:spLocks/>
          </p:cNvSpPr>
          <p:nvPr/>
        </p:nvSpPr>
        <p:spPr bwMode="auto">
          <a:xfrm>
            <a:off x="470527" y="2409587"/>
            <a:ext cx="11123304" cy="3646922"/>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pattFill prst="ltUpDiag">
            <a:fgClr>
              <a:srgbClr val="437CC9"/>
            </a:fgClr>
            <a:bgClr>
              <a:srgbClr val="6493D2"/>
            </a:bgClr>
          </a:patt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marL="342900" indent="-342900">
              <a:lnSpc>
                <a:spcPct val="125000"/>
              </a:lnSpc>
              <a:buFont typeface="Arial" panose="020B0604020202020204" pitchFamily="34" charset="0"/>
              <a:buChar char="•"/>
            </a:pPr>
            <a:r>
              <a:rPr lang="en-US" sz="2400" dirty="0"/>
              <a:t>Encapsulating Security Payload (ESP): Provides confidentiality, authentication, and integrity. </a:t>
            </a:r>
            <a:endParaRPr lang="en-US" sz="2400" dirty="0" smtClean="0"/>
          </a:p>
          <a:p>
            <a:pPr>
              <a:lnSpc>
                <a:spcPct val="125000"/>
              </a:lnSpc>
            </a:pPr>
            <a:endParaRPr lang="en-US" sz="2400" dirty="0" smtClean="0"/>
          </a:p>
          <a:p>
            <a:pPr>
              <a:lnSpc>
                <a:spcPct val="125000"/>
              </a:lnSpc>
            </a:pPr>
            <a:r>
              <a:rPr lang="en-US" sz="2400" dirty="0" smtClean="0"/>
              <a:t>• </a:t>
            </a:r>
            <a:r>
              <a:rPr lang="en-US" sz="2400" dirty="0"/>
              <a:t>Authentication Header (AH): Provides authentication and integrity. </a:t>
            </a:r>
            <a:endParaRPr lang="en-US" sz="2400" dirty="0" smtClean="0"/>
          </a:p>
          <a:p>
            <a:pPr>
              <a:lnSpc>
                <a:spcPct val="125000"/>
              </a:lnSpc>
            </a:pPr>
            <a:endParaRPr lang="en-US" sz="2400" dirty="0" smtClean="0"/>
          </a:p>
          <a:p>
            <a:pPr>
              <a:lnSpc>
                <a:spcPct val="125000"/>
              </a:lnSpc>
            </a:pPr>
            <a:r>
              <a:rPr lang="en-US" sz="2400" dirty="0" smtClean="0"/>
              <a:t>• </a:t>
            </a:r>
            <a:r>
              <a:rPr lang="en-US" sz="2400" dirty="0"/>
              <a:t>Internet Key Exchange (IKE): Provides key management and Security Association (SA) management.</a:t>
            </a:r>
            <a:endParaRPr lang="en-US" sz="2400" noProof="1">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369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1650</TotalTime>
  <Words>2076</Words>
  <Application>Microsoft Office PowerPoint</Application>
  <PresentationFormat>Custom</PresentationFormat>
  <Paragraphs>400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Typography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Lists, Tooltips, Labels, Alerts, Popovers</vt:lpstr>
      <vt:lpstr>Lists, Tooltips, Labels, Alerts, Popovers</vt:lpstr>
      <vt:lpstr>Buttons, Form Controls</vt:lpstr>
      <vt:lpstr>Table, Navigation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Songer, Austin</dc:creator>
  <cp:lastModifiedBy>Songer, Austin</cp:lastModifiedBy>
  <cp:revision>113</cp:revision>
  <dcterms:created xsi:type="dcterms:W3CDTF">2013-04-23T21:07:24Z</dcterms:created>
  <dcterms:modified xsi:type="dcterms:W3CDTF">2015-08-12T20:42:33Z</dcterms:modified>
</cp:coreProperties>
</file>