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3" r:id="rId2"/>
    <p:sldId id="276" r:id="rId3"/>
    <p:sldId id="287" r:id="rId4"/>
    <p:sldId id="278" r:id="rId5"/>
    <p:sldId id="281" r:id="rId6"/>
    <p:sldId id="324" r:id="rId7"/>
    <p:sldId id="325" r:id="rId8"/>
    <p:sldId id="304" r:id="rId9"/>
    <p:sldId id="305" r:id="rId10"/>
    <p:sldId id="306" r:id="rId11"/>
    <p:sldId id="326" r:id="rId12"/>
    <p:sldId id="307" r:id="rId13"/>
    <p:sldId id="308" r:id="rId14"/>
    <p:sldId id="309" r:id="rId15"/>
    <p:sldId id="310" r:id="rId16"/>
    <p:sldId id="311" r:id="rId17"/>
    <p:sldId id="314" r:id="rId18"/>
    <p:sldId id="312" r:id="rId19"/>
    <p:sldId id="313" r:id="rId20"/>
    <p:sldId id="315" r:id="rId21"/>
    <p:sldId id="316" r:id="rId22"/>
    <p:sldId id="317" r:id="rId23"/>
    <p:sldId id="318" r:id="rId24"/>
    <p:sldId id="319" r:id="rId25"/>
    <p:sldId id="321" r:id="rId26"/>
    <p:sldId id="320" r:id="rId27"/>
    <p:sldId id="323" r:id="rId28"/>
    <p:sldId id="3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2C5A98"/>
    <a:srgbClr val="97B7E1"/>
    <a:srgbClr val="FFFFFF"/>
    <a:srgbClr val="3368AF"/>
    <a:srgbClr val="6493D2"/>
    <a:srgbClr val="437CC9"/>
    <a:srgbClr val="DFE8F5"/>
    <a:srgbClr val="C9D9EF"/>
    <a:srgbClr val="F3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0" autoAdjust="0"/>
    <p:restoredTop sz="84555" autoAdjust="0"/>
  </p:normalViewPr>
  <p:slideViewPr>
    <p:cSldViewPr snapToGrid="0">
      <p:cViewPr>
        <p:scale>
          <a:sx n="70" d="100"/>
          <a:sy n="70" d="100"/>
        </p:scale>
        <p:origin x="-1752"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3BF2-C46C-4165-B10E-B63B410FD70D}" type="datetimeFigureOut">
              <a:rPr lang="en-US" smtClean="0"/>
              <a:t>8/12/2015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1E4FC-53B8-4483-BFC7-09BED2F20E7D}" type="slidenum">
              <a:rPr lang="en-US" smtClean="0"/>
              <a:t>‹#›</a:t>
            </a:fld>
            <a:endParaRPr lang="en-US"/>
          </a:p>
        </p:txBody>
      </p:sp>
    </p:spTree>
    <p:extLst>
      <p:ext uri="{BB962C8B-B14F-4D97-AF65-F5344CB8AC3E}">
        <p14:creationId xmlns:p14="http://schemas.microsoft.com/office/powerpoint/2010/main" val="281674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8/12/2015</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ustinvernsonger.github.io/" TargetMode="External"/><Relationship Id="rId2" Type="http://schemas.openxmlformats.org/officeDocument/2006/relationships/hyperlink" Target="https://www.linkedin.com/in/austinvernsonger" TargetMode="Externa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ustinvernsonger.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Modal"/>
          <p:cNvGrpSpPr/>
          <p:nvPr/>
        </p:nvGrpSpPr>
        <p:grpSpPr>
          <a:xfrm>
            <a:off x="3170795" y="3763927"/>
            <a:ext cx="5334000" cy="2562446"/>
            <a:chOff x="514349" y="2430780"/>
            <a:chExt cx="5334000" cy="1607820"/>
          </a:xfrm>
        </p:grpSpPr>
        <p:sp>
          <p:nvSpPr>
            <p:cNvPr id="33"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endParaRPr lang="en-US" sz="1838" b="1" dirty="0" smtClean="0">
                <a:solidFill>
                  <a:srgbClr val="FFFFFF"/>
                </a:solidFill>
                <a:latin typeface="Arial" panose="020B0604020202020204" pitchFamily="34" charset="0"/>
                <a:cs typeface="Arial" panose="020B0604020202020204" pitchFamily="34" charset="0"/>
              </a:endParaRPr>
            </a:p>
          </p:txBody>
        </p:sp>
        <p:sp>
          <p:nvSpPr>
            <p:cNvPr id="34" name="Button 1"/>
            <p:cNvSpPr/>
            <p:nvPr/>
          </p:nvSpPr>
          <p:spPr>
            <a:xfrm>
              <a:off x="776035" y="3781138"/>
              <a:ext cx="2405314" cy="176270"/>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t>Close</a:t>
              </a:r>
            </a:p>
          </p:txBody>
        </p:sp>
        <p:sp>
          <p:nvSpPr>
            <p:cNvPr id="35" name="Button 2"/>
            <p:cNvSpPr/>
            <p:nvPr/>
          </p:nvSpPr>
          <p:spPr>
            <a:xfrm>
              <a:off x="3285974" y="3781137"/>
              <a:ext cx="2470994" cy="176270"/>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solidFill>
                    <a:srgbClr val="2C5A98"/>
                  </a:solidFill>
                </a:rPr>
                <a:t>Save</a:t>
              </a:r>
              <a:endParaRPr lang="en-US" sz="1050" dirty="0" smtClean="0">
                <a:solidFill>
                  <a:srgbClr val="2C5A98"/>
                </a:solidFill>
                <a:latin typeface="Arial" panose="020B0604020202020204" pitchFamily="34" charset="0"/>
                <a:cs typeface="Arial" panose="020B0604020202020204" pitchFamily="34" charset="0"/>
              </a:endParaRPr>
            </a:p>
          </p:txBody>
        </p:sp>
        <p:sp>
          <p:nvSpPr>
            <p:cNvPr id="36"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7"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8"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9"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3" name="h1"/>
          <p:cNvSpPr txBox="1"/>
          <p:nvPr/>
        </p:nvSpPr>
        <p:spPr>
          <a:xfrm>
            <a:off x="3170795" y="1101532"/>
            <a:ext cx="5543249" cy="2314416"/>
          </a:xfrm>
          <a:prstGeom prst="rect">
            <a:avLst/>
          </a:prstGeom>
          <a:noFill/>
          <a:ln w="9525">
            <a:noFill/>
          </a:ln>
          <a:effectLst>
            <a:outerShdw blurRad="76200" dist="12700" dir="2700000" sy="-23000" kx="-800400" algn="bl" rotWithShape="0">
              <a:prstClr val="black">
                <a:alpha val="20000"/>
              </a:prstClr>
            </a:outerShdw>
          </a:effectLst>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Virtual Private Networks (VPN)</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And</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Tor Network </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r>
              <a:rPr lang="en-US" sz="2888"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DarkNet</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p>
        </p:txBody>
      </p:sp>
      <p:sp>
        <p:nvSpPr>
          <p:cNvPr id="17" name="Code"/>
          <p:cNvSpPr/>
          <p:nvPr/>
        </p:nvSpPr>
        <p:spPr>
          <a:xfrm>
            <a:off x="4118201" y="3921937"/>
            <a:ext cx="3859619" cy="501848"/>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smtClean="0">
                <a:solidFill>
                  <a:srgbClr val="FFFFFF"/>
                </a:solidFill>
                <a:latin typeface="Consolas" panose="020B0609020204030204" pitchFamily="49" charset="0"/>
                <a:cs typeface="Consolas" panose="020B0609020204030204" pitchFamily="49" charset="0"/>
              </a:rPr>
              <a:t>Austin Vern Songer</a:t>
            </a:r>
            <a:endParaRPr lang="en-US" sz="2400" b="1" dirty="0">
              <a:solidFill>
                <a:srgbClr val="FFFFFF"/>
              </a:solidFill>
              <a:latin typeface="Consolas" panose="020B0609020204030204" pitchFamily="49" charset="0"/>
              <a:cs typeface="Consolas" panose="020B0609020204030204" pitchFamily="49" charset="0"/>
            </a:endParaRPr>
          </a:p>
        </p:txBody>
      </p:sp>
      <p:sp>
        <p:nvSpPr>
          <p:cNvPr id="29" name="User Icon"/>
          <p:cNvSpPr>
            <a:spLocks noChangeAspect="1" noEditPoints="1"/>
          </p:cNvSpPr>
          <p:nvPr/>
        </p:nvSpPr>
        <p:spPr bwMode="auto">
          <a:xfrm>
            <a:off x="3536777" y="3907695"/>
            <a:ext cx="405111" cy="441939"/>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30" name="LinkedIn Sign Icon"/>
          <p:cNvSpPr>
            <a:spLocks noChangeAspect="1" noEditPoints="1"/>
          </p:cNvSpPr>
          <p:nvPr/>
        </p:nvSpPr>
        <p:spPr bwMode="auto">
          <a:xfrm>
            <a:off x="3608146" y="4561685"/>
            <a:ext cx="297082" cy="297082"/>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31" name="Github Icon"/>
          <p:cNvSpPr>
            <a:spLocks noChangeAspect="1" noEditPoints="1"/>
          </p:cNvSpPr>
          <p:nvPr/>
        </p:nvSpPr>
        <p:spPr bwMode="auto">
          <a:xfrm>
            <a:off x="3594703" y="4975933"/>
            <a:ext cx="331792" cy="329828"/>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nvGrpSpPr>
          <p:cNvPr id="46" name="Hero Unit"/>
          <p:cNvGrpSpPr/>
          <p:nvPr/>
        </p:nvGrpSpPr>
        <p:grpSpPr>
          <a:xfrm>
            <a:off x="519639" y="154236"/>
            <a:ext cx="11148486" cy="3387617"/>
            <a:chOff x="519639" y="578734"/>
            <a:chExt cx="11148486" cy="2963119"/>
          </a:xfrm>
        </p:grpSpPr>
        <p:sp>
          <p:nvSpPr>
            <p:cNvPr id="47" name="Rounded Rectangle 4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Hero h1"/>
            <p:cNvSpPr txBox="1"/>
            <p:nvPr/>
          </p:nvSpPr>
          <p:spPr>
            <a:xfrm>
              <a:off x="2918361" y="1556398"/>
              <a:ext cx="8135881" cy="807629"/>
            </a:xfrm>
            <a:prstGeom prst="rect">
              <a:avLst/>
            </a:prstGeom>
            <a:noFill/>
            <a:ln w="9525">
              <a:noFill/>
            </a:ln>
          </p:spPr>
          <p:txBody>
            <a:bodyPr wrap="none" rtlCol="0">
              <a:spAutoFit/>
            </a:bodyPr>
            <a:lstStyle/>
            <a:p>
              <a:pPr algn="ctr"/>
              <a:r>
                <a:rPr lang="en-US" sz="5400" b="1" dirty="0" smtClean="0">
                  <a:solidFill>
                    <a:srgbClr val="FFFFFF"/>
                  </a:solidFill>
                  <a:latin typeface="Arial" panose="020B0604020202020204" pitchFamily="34" charset="0"/>
                  <a:cs typeface="Arial" panose="020B0604020202020204" pitchFamily="34" charset="0"/>
                </a:rPr>
                <a:t>Virtual Private Networks</a:t>
              </a:r>
            </a:p>
          </p:txBody>
        </p:sp>
        <p:sp>
          <p:nvSpPr>
            <p:cNvPr id="49"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sp>
          <p:nvSpPr>
            <p:cNvPr id="50" name="Button (Large)"/>
            <p:cNvSpPr/>
            <p:nvPr/>
          </p:nvSpPr>
          <p:spPr>
            <a:xfrm>
              <a:off x="1137683" y="2988100"/>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sp>
        <p:nvSpPr>
          <p:cNvPr id="26" name="Code"/>
          <p:cNvSpPr/>
          <p:nvPr/>
        </p:nvSpPr>
        <p:spPr>
          <a:xfrm>
            <a:off x="4118200" y="4542943"/>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2"/>
              </a:rPr>
              <a:t>https://www.linkedin.com/in/austinvernsonger</a:t>
            </a:r>
            <a:endParaRPr lang="en-US" sz="1400" dirty="0">
              <a:solidFill>
                <a:srgbClr val="FFFFFF"/>
              </a:solidFill>
              <a:latin typeface="Consolas" panose="020B0609020204030204" pitchFamily="49" charset="0"/>
              <a:cs typeface="Consolas" panose="020B0609020204030204" pitchFamily="49" charset="0"/>
            </a:endParaRPr>
          </a:p>
        </p:txBody>
      </p:sp>
      <p:sp>
        <p:nvSpPr>
          <p:cNvPr id="27" name="Code"/>
          <p:cNvSpPr/>
          <p:nvPr/>
        </p:nvSpPr>
        <p:spPr>
          <a:xfrm>
            <a:off x="4118201" y="4971195"/>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3"/>
              </a:rPr>
              <a:t>http://austinvernsonger.github.io/</a:t>
            </a:r>
            <a:endParaRPr lang="en-US" sz="1400" dirty="0">
              <a:solidFill>
                <a:srgbClr val="FFFFFF"/>
              </a:solidFill>
              <a:latin typeface="Consolas" panose="020B0609020204030204" pitchFamily="49" charset="0"/>
              <a:cs typeface="Consolas" panose="020B0609020204030204" pitchFamily="49" charset="0"/>
            </a:endParaRPr>
          </a:p>
        </p:txBody>
      </p:sp>
      <p:sp>
        <p:nvSpPr>
          <p:cNvPr id="28" name="Edit Icon"/>
          <p:cNvSpPr>
            <a:spLocks noChangeAspect="1" noEditPoints="1"/>
          </p:cNvSpPr>
          <p:nvPr/>
        </p:nvSpPr>
        <p:spPr bwMode="auto">
          <a:xfrm>
            <a:off x="3594703" y="5459410"/>
            <a:ext cx="408047" cy="322252"/>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1" name="Code"/>
          <p:cNvSpPr/>
          <p:nvPr/>
        </p:nvSpPr>
        <p:spPr>
          <a:xfrm>
            <a:off x="4118201" y="5463751"/>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smtClean="0">
                <a:hlinkClick r:id="rId4"/>
              </a:rPr>
              <a:t> </a:t>
            </a:r>
            <a:r>
              <a:rPr lang="en-US" sz="1400" u="sng" dirty="0">
                <a:hlinkClick r:id="rId4"/>
              </a:rPr>
              <a:t>http://austinvernsonger.com</a:t>
            </a:r>
            <a:endParaRPr lang="en-US" sz="1400" dirty="0">
              <a:solidFill>
                <a:srgbClr val="FFFFFF"/>
              </a:solidFill>
              <a:latin typeface="Consolas" panose="020B0609020204030204" pitchFamily="49" charset="0"/>
              <a:cs typeface="Consolas" panose="020B0609020204030204" pitchFamily="49" charset="0"/>
            </a:endParaRP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3074" name="Picture 2" descr="http://cdn.thetechbulletin.com/wp-content/uploads/2014/07/VPN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3278" y="756799"/>
            <a:ext cx="1880644" cy="187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43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err="1"/>
              <a:t>IPSec</a:t>
            </a:r>
            <a:r>
              <a:rPr lang="en-US" sz="3200" dirty="0"/>
              <a:t> Components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Encapsulating Security Payload (ESP): Provides confidentiality, authentication, and integrity. </a:t>
            </a:r>
            <a:endParaRPr lang="en-US" sz="2400" dirty="0" smtClean="0"/>
          </a:p>
          <a:p>
            <a:pPr>
              <a:lnSpc>
                <a:spcPct val="125000"/>
              </a:lnSpc>
            </a:pPr>
            <a:endParaRPr lang="en-US" sz="2400" dirty="0" smtClean="0"/>
          </a:p>
          <a:p>
            <a:pPr>
              <a:lnSpc>
                <a:spcPct val="125000"/>
              </a:lnSpc>
            </a:pPr>
            <a:r>
              <a:rPr lang="en-US" sz="2400" dirty="0" smtClean="0"/>
              <a:t>• </a:t>
            </a:r>
            <a:r>
              <a:rPr lang="en-US" sz="2400" dirty="0"/>
              <a:t>Authentication Header (AH): Provides authentication and integrity. </a:t>
            </a:r>
            <a:endParaRPr lang="en-US" sz="2400" dirty="0" smtClean="0"/>
          </a:p>
          <a:p>
            <a:pPr>
              <a:lnSpc>
                <a:spcPct val="125000"/>
              </a:lnSpc>
            </a:pPr>
            <a:endParaRPr lang="en-US" sz="2400" dirty="0" smtClean="0"/>
          </a:p>
          <a:p>
            <a:pPr>
              <a:lnSpc>
                <a:spcPct val="125000"/>
              </a:lnSpc>
            </a:pPr>
            <a:r>
              <a:rPr lang="en-US" sz="2400" dirty="0" smtClean="0"/>
              <a:t>• </a:t>
            </a:r>
            <a:r>
              <a:rPr lang="en-US" sz="2400" dirty="0"/>
              <a:t>Internet Key Exchange (IKE): Provides key management and Security Association (SA) management.</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369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solidFill>
                  <a:srgbClr val="FFFF00"/>
                </a:solidFill>
              </a:rPr>
              <a:t>QUESTION</a:t>
            </a:r>
            <a:endParaRPr lang="en-US" sz="3200" b="1" noProof="1" smtClean="0">
              <a:solidFill>
                <a:srgbClr val="FFFF00"/>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noProof="1" smtClean="0">
                <a:solidFill>
                  <a:srgbClr val="FFFF00"/>
                </a:solidFill>
              </a:rPr>
              <a:t>WHAT ARE THE THREE BENEFITS OF IPSec?</a:t>
            </a:r>
            <a:endParaRPr lang="en-US" sz="2400" noProof="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518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Encapsulating Security Payload (ESP)</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3200" dirty="0"/>
              <a:t>ESP provides authentication, integrity, and confidentiality, which protect against data tampering and, most importantly, provide message content protection.</a:t>
            </a:r>
            <a:endParaRPr lang="en-US" sz="32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062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Authentication Header (AH)</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800" dirty="0"/>
              <a:t>AH provides authentication and integrity, which protect against data tampering, using the same algorithms as ESP. AH also provides optional anti-replay protection, which protects against unauthorized retransmission of packets. The authentication header is inserted into the packet between the IP header and any subsequent packet contents. The payload is not touched.</a:t>
            </a:r>
            <a:endParaRPr lang="en-US" sz="28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30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Security Association</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err="1"/>
              <a:t>IPSec</a:t>
            </a:r>
            <a:r>
              <a:rPr lang="en-US" sz="2400" dirty="0"/>
              <a:t> introduces the concept of the Security Association (SA). An SA is a logical connection between two devices transferring data. An SA provides data protection for unidirectional traffic by using the defined </a:t>
            </a:r>
            <a:r>
              <a:rPr lang="en-US" sz="2400" dirty="0" err="1"/>
              <a:t>IPSec</a:t>
            </a:r>
            <a:r>
              <a:rPr lang="en-US" sz="2400" dirty="0"/>
              <a:t> protocols. An </a:t>
            </a:r>
            <a:r>
              <a:rPr lang="en-US" sz="2400" dirty="0" err="1"/>
              <a:t>IPSec</a:t>
            </a:r>
            <a:r>
              <a:rPr lang="en-US" sz="2400" dirty="0"/>
              <a:t> tunnel typically consists of two unidirectional SAs, which together provide a protected, full-duplex data channel.</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92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The Layer Two Forwarding (L2F) Protocol</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L2F is a Cisco proprietary protocol that is designed to allow the tunneling of PPP (or Serial Line Interface Protocol [SLIP]) frames between a NAS and a VPN gateway device located at a central site. Remote access users connect to the NAS, and the PPP frames from the remote access user are then tunneled over the intervening network to the VPN (home) gateway</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85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Point-to-Point Tunneling Protocol (PPTP)</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err="1"/>
              <a:t>IPSec</a:t>
            </a:r>
            <a:r>
              <a:rPr lang="en-US" sz="2400" dirty="0"/>
              <a:t> introduces the concept of the Security Association (SA). An SA is a PPTP is a protocol that was developed by a consortium of vendors, including Microsoft, 3Com, and Ascend Communications. Like L2F, PPTP allows the tunneling of remote access client PPP frames between a NAS and a VPN gateway/concentrator. PPTP also allows a tunnel to be set up directly from a remote access client to a VPN gateway/concentrator.</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93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Layer 2 Tunneling Protocol versions 2 and 3 (L2TPv2/L2TPv3)</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L2TP is an Internet Engineering Task Force (IETF) standard and combines the best features of L2F and PPTP. In a remote access environment, L2TP allows either tunneling of remote access client PPP frames via a NAS to a VPN gateway/concentrator or tunneling of PPP frames directly from the remote access client to the VPN gateway/ </a:t>
            </a:r>
            <a:r>
              <a:rPr lang="en-US" sz="2400" dirty="0" smtClean="0"/>
              <a:t>concentrator.</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599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Secure Sockets Layer (SSL)</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t>SSL </a:t>
            </a:r>
            <a:r>
              <a:rPr lang="en-US" sz="2400" dirty="0"/>
              <a:t>is a security protocol that was originally developed by Netscape Communications (SSL versions 1, 2, and 3), and it provides secure remote access for mobile users or home users. Functionality may be limited (when compared with L2F, PPTP, L2TPv2, or IPsec) if clientless SSL remote access VPNs are deployed.</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755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97883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4800" dirty="0" smtClean="0">
                <a:solidFill>
                  <a:srgbClr val="FFFF00"/>
                </a:solidFill>
              </a:rPr>
              <a:t>QUESTION</a:t>
            </a:r>
            <a:endParaRPr lang="en-US" sz="4800" b="1" noProof="1" smtClean="0">
              <a:solidFill>
                <a:srgbClr val="FFFF00"/>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3200" noProof="1" smtClean="0">
                <a:solidFill>
                  <a:srgbClr val="FFFF00"/>
                </a:solidFill>
              </a:rPr>
              <a:t>WHAT TWO PROTOCOLS ARE COMBINED TO MAKE UP LAYER-2 TUNNELING PROTOCOL (L2TP)</a:t>
            </a:r>
            <a:endParaRPr lang="en-US" sz="3200" noProof="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42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7975720" y="3621203"/>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3" name="Rectangle 82"/>
          <p:cNvSpPr/>
          <p:nvPr/>
        </p:nvSpPr>
        <p:spPr>
          <a:xfrm>
            <a:off x="2637745" y="3621202"/>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2" name="Rectangle 81"/>
          <p:cNvSpPr/>
          <p:nvPr/>
        </p:nvSpPr>
        <p:spPr>
          <a:xfrm>
            <a:off x="7456213"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6" name="Rectangle 5"/>
          <p:cNvSpPr/>
          <p:nvPr/>
        </p:nvSpPr>
        <p:spPr>
          <a:xfrm>
            <a:off x="3111556"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5" name="Rectangle 4"/>
          <p:cNvSpPr/>
          <p:nvPr/>
        </p:nvSpPr>
        <p:spPr>
          <a:xfrm>
            <a:off x="4944056" y="3544084"/>
            <a:ext cx="1715996" cy="3305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80"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estsmartdns.com/wp-content/uploads/2015/07/A-VPN-is-best-for-maintaining-online-securit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571" y="1432763"/>
            <a:ext cx="7191576" cy="267563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Popover Top"/>
          <p:cNvGrpSpPr/>
          <p:nvPr/>
        </p:nvGrpSpPr>
        <p:grpSpPr>
          <a:xfrm>
            <a:off x="5242495" y="529196"/>
            <a:ext cx="6108482" cy="1024754"/>
            <a:chOff x="1920508" y="4370361"/>
            <a:chExt cx="2673350" cy="1421746"/>
          </a:xfrm>
          <a:pattFill prst="ltUpDiag">
            <a:fgClr>
              <a:srgbClr val="437CC9"/>
            </a:fgClr>
            <a:bgClr>
              <a:srgbClr val="6493D2"/>
            </a:bgClr>
          </a:pattFill>
        </p:grpSpPr>
        <p:sp>
          <p:nvSpPr>
            <p:cNvPr id="86" name="Popover Top Shape"/>
            <p:cNvSpPr>
              <a:spLocks/>
            </p:cNvSpPr>
            <p:nvPr/>
          </p:nvSpPr>
          <p:spPr bwMode="auto">
            <a:xfrm>
              <a:off x="1920508" y="4370361"/>
              <a:ext cx="2673350" cy="1421746"/>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200" b="1" dirty="0"/>
                <a:t>Virtual Private Network </a:t>
              </a:r>
              <a:endParaRPr lang="en-US" sz="1200" b="1" dirty="0" smtClean="0"/>
            </a:p>
            <a:p>
              <a:pPr algn="ctr">
                <a:lnSpc>
                  <a:spcPct val="125000"/>
                </a:lnSpc>
                <a:spcAft>
                  <a:spcPts val="1400"/>
                </a:spcAft>
              </a:pPr>
              <a:r>
                <a:rPr lang="en-US" sz="1100" b="1" dirty="0"/>
                <a:t>is a type of private network that uses public telecommunication, such as the Internet, </a:t>
              </a:r>
              <a:endParaRPr lang="en-US" sz="1100" b="1" noProof="1">
                <a:solidFill>
                  <a:srgbClr val="FFFFFF"/>
                </a:solidFill>
                <a:latin typeface="Arial" panose="020B0604020202020204" pitchFamily="34" charset="0"/>
                <a:cs typeface="Arial" panose="020B0604020202020204" pitchFamily="34" charset="0"/>
              </a:endParaRPr>
            </a:p>
          </p:txBody>
        </p:sp>
        <p:cxnSp>
          <p:nvCxnSpPr>
            <p:cNvPr id="87" name="Popover Divider"/>
            <p:cNvCxnSpPr/>
            <p:nvPr/>
          </p:nvCxnSpPr>
          <p:spPr>
            <a:xfrm>
              <a:off x="1920508" y="4913099"/>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88" name="Popover Bottom Shape"/>
          <p:cNvSpPr>
            <a:spLocks/>
          </p:cNvSpPr>
          <p:nvPr/>
        </p:nvSpPr>
        <p:spPr bwMode="auto">
          <a:xfrm>
            <a:off x="1822273" y="3999124"/>
            <a:ext cx="4313450" cy="204279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smtClean="0"/>
              <a:t>Must emulate a point-to-point link</a:t>
            </a:r>
          </a:p>
        </p:txBody>
      </p:sp>
      <p:sp>
        <p:nvSpPr>
          <p:cNvPr id="90" name="Popover Bottom Shape"/>
          <p:cNvSpPr>
            <a:spLocks/>
          </p:cNvSpPr>
          <p:nvPr/>
        </p:nvSpPr>
        <p:spPr bwMode="auto">
          <a:xfrm>
            <a:off x="7516128" y="4108395"/>
            <a:ext cx="2674938" cy="1933520"/>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a:t>Must emulate a private link</a:t>
            </a:r>
          </a:p>
        </p:txBody>
      </p:sp>
    </p:spTree>
    <p:extLst>
      <p:ext uri="{BB962C8B-B14F-4D97-AF65-F5344CB8AC3E}">
        <p14:creationId xmlns:p14="http://schemas.microsoft.com/office/powerpoint/2010/main" val="2076362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90599"/>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600" dirty="0" smtClean="0"/>
              <a:t>TYPES OF VPN CONNECTIONS</a:t>
            </a:r>
            <a:endParaRPr lang="en-US" sz="36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4000" b="1" dirty="0" smtClean="0"/>
              <a:t>SITE-TO-SITE VPN CONNECTIONS</a:t>
            </a:r>
          </a:p>
          <a:p>
            <a:pPr marL="342900" indent="-342900">
              <a:lnSpc>
                <a:spcPct val="125000"/>
              </a:lnSpc>
              <a:buFont typeface="Arial" panose="020B0604020202020204" pitchFamily="34" charset="0"/>
              <a:buChar char="•"/>
            </a:pPr>
            <a:r>
              <a:rPr lang="en-US" sz="4000" b="1" noProof="1" smtClean="0">
                <a:solidFill>
                  <a:srgbClr val="FFFFFF"/>
                </a:solidFill>
                <a:latin typeface="Arial" panose="020B0604020202020204" pitchFamily="34" charset="0"/>
                <a:cs typeface="Arial" panose="020B0604020202020204" pitchFamily="34" charset="0"/>
              </a:rPr>
              <a:t>REMOTE ACCESS VPN CONNECTIONS</a:t>
            </a:r>
            <a:endParaRPr lang="en-US" sz="4000" b="1"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837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SITE-TO-SITE VPN</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800" dirty="0" smtClean="0">
                <a:solidFill>
                  <a:srgbClr val="FFFF00"/>
                </a:solidFill>
              </a:rPr>
              <a:t>Intranet VPNs </a:t>
            </a:r>
            <a:r>
              <a:rPr lang="en-US" sz="2800" dirty="0" smtClean="0"/>
              <a:t>– Allows connectivity between sites of a single organization.</a:t>
            </a:r>
          </a:p>
          <a:p>
            <a:pPr marL="342900" indent="-342900">
              <a:lnSpc>
                <a:spcPct val="125000"/>
              </a:lnSpc>
              <a:buFont typeface="Arial" panose="020B0604020202020204" pitchFamily="34" charset="0"/>
              <a:buChar char="•"/>
            </a:pPr>
            <a:r>
              <a:rPr lang="en-US" sz="2800" noProof="1" smtClean="0">
                <a:solidFill>
                  <a:srgbClr val="FFFF00"/>
                </a:solidFill>
                <a:latin typeface="Arial" panose="020B0604020202020204" pitchFamily="34" charset="0"/>
                <a:cs typeface="Arial" panose="020B0604020202020204" pitchFamily="34" charset="0"/>
              </a:rPr>
              <a:t>Extranet VPNs </a:t>
            </a:r>
            <a:r>
              <a:rPr lang="en-US" sz="2800" noProof="1" smtClean="0">
                <a:solidFill>
                  <a:srgbClr val="FFFFFF"/>
                </a:solidFill>
                <a:latin typeface="Arial" panose="020B0604020202020204" pitchFamily="34" charset="0"/>
                <a:cs typeface="Arial" panose="020B0604020202020204" pitchFamily="34" charset="0"/>
              </a:rPr>
              <a:t>– Allows connectivity between an organizations such as a business partners and its customers.</a:t>
            </a:r>
            <a:endParaRPr lang="en-US" sz="28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245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91609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4400" dirty="0" smtClean="0">
                <a:solidFill>
                  <a:srgbClr val="FFFF00"/>
                </a:solidFill>
              </a:rPr>
              <a:t>QUESTION</a:t>
            </a:r>
            <a:endParaRPr lang="en-US" sz="4400" b="1" noProof="1" smtClean="0">
              <a:solidFill>
                <a:srgbClr val="FFFF00"/>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3200" dirty="0" smtClean="0">
                <a:solidFill>
                  <a:srgbClr val="FFFF00"/>
                </a:solidFill>
              </a:rPr>
              <a:t>INTRANET AND EXTRANETS IS WHAT TYPE OF VPN?</a:t>
            </a:r>
            <a:endParaRPr lang="en-US" sz="3200" noProof="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338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97883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noProof="1" smtClean="0"/>
              <a:t>Service Provider Provisioned site-to-site VPNs Fall into one of three categories:</a:t>
            </a:r>
            <a:endParaRPr lang="en-US" sz="24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56879"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noProof="1" smtClean="0">
                <a:solidFill>
                  <a:srgbClr val="FFFF00"/>
                </a:solidFill>
                <a:latin typeface="Arial" panose="020B0604020202020204" pitchFamily="34" charset="0"/>
                <a:cs typeface="Arial" panose="020B0604020202020204" pitchFamily="34" charset="0"/>
              </a:rPr>
              <a:t>Layer 1 VPN </a:t>
            </a:r>
            <a:r>
              <a:rPr lang="en-US" sz="2400" noProof="1" smtClean="0">
                <a:solidFill>
                  <a:srgbClr val="FFFFFF"/>
                </a:solidFill>
                <a:latin typeface="Arial" panose="020B0604020202020204" pitchFamily="34" charset="0"/>
                <a:cs typeface="Arial" panose="020B0604020202020204" pitchFamily="34" charset="0"/>
              </a:rPr>
              <a:t>– Are used to transport layer 1 services over an intervening shared network controlled and managed by Generalized Multiprotocol Labe </a:t>
            </a:r>
            <a:r>
              <a:rPr lang="en-US" sz="2400" noProof="1" smtClean="0">
                <a:solidFill>
                  <a:srgbClr val="FFFF00"/>
                </a:solidFill>
                <a:latin typeface="Arial" panose="020B0604020202020204" pitchFamily="34" charset="0"/>
                <a:cs typeface="Arial" panose="020B0604020202020204" pitchFamily="34" charset="0"/>
              </a:rPr>
              <a:t>Switching.</a:t>
            </a:r>
          </a:p>
          <a:p>
            <a:pPr marL="342900" indent="-342900">
              <a:lnSpc>
                <a:spcPct val="125000"/>
              </a:lnSpc>
              <a:buFont typeface="Arial" panose="020B0604020202020204" pitchFamily="34" charset="0"/>
              <a:buChar char="•"/>
            </a:pPr>
            <a:r>
              <a:rPr lang="en-US" sz="2400" noProof="1" smtClean="0">
                <a:solidFill>
                  <a:srgbClr val="FFFF00"/>
                </a:solidFill>
                <a:latin typeface="Arial" panose="020B0604020202020204" pitchFamily="34" charset="0"/>
                <a:cs typeface="Arial" panose="020B0604020202020204" pitchFamily="34" charset="0"/>
              </a:rPr>
              <a:t>Layer 2 VPN </a:t>
            </a:r>
            <a:r>
              <a:rPr lang="en-US" sz="2400" noProof="1" smtClean="0">
                <a:solidFill>
                  <a:srgbClr val="FFFFFF"/>
                </a:solidFill>
                <a:latin typeface="Arial" panose="020B0604020202020204" pitchFamily="34" charset="0"/>
                <a:cs typeface="Arial" panose="020B0604020202020204" pitchFamily="34" charset="0"/>
              </a:rPr>
              <a:t>–  Can be provisioned between switches, hosts, and routers and allow data link layer connectivity between separate sites.</a:t>
            </a:r>
          </a:p>
          <a:p>
            <a:pPr marL="342900" indent="-342900">
              <a:lnSpc>
                <a:spcPct val="125000"/>
              </a:lnSpc>
              <a:buFont typeface="Arial" panose="020B0604020202020204" pitchFamily="34" charset="0"/>
              <a:buChar char="•"/>
            </a:pPr>
            <a:r>
              <a:rPr lang="en-US" sz="2400" noProof="1" smtClean="0">
                <a:solidFill>
                  <a:srgbClr val="FFFF00"/>
                </a:solidFill>
                <a:latin typeface="Arial" panose="020B0604020202020204" pitchFamily="34" charset="0"/>
                <a:cs typeface="Arial" panose="020B0604020202020204" pitchFamily="34" charset="0"/>
              </a:rPr>
              <a:t>Layer 3 VPN </a:t>
            </a:r>
            <a:r>
              <a:rPr lang="en-US" sz="2400" noProof="1" smtClean="0">
                <a:solidFill>
                  <a:srgbClr val="FFFFFF"/>
                </a:solidFill>
                <a:latin typeface="Arial" panose="020B0604020202020204" pitchFamily="34" charset="0"/>
                <a:cs typeface="Arial" panose="020B0604020202020204" pitchFamily="34" charset="0"/>
              </a:rPr>
              <a:t>– Interconnects hosts and routers at separate customers sites.</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6696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Layer 2 VPNS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t>Point-To-Point (P2P) Circuit-Based VPNs </a:t>
            </a:r>
            <a:r>
              <a:rPr lang="en-US" sz="2400" dirty="0" smtClean="0"/>
              <a:t> </a:t>
            </a:r>
            <a:endParaRPr lang="en-US" sz="2400" dirty="0" smtClean="0"/>
          </a:p>
          <a:p>
            <a:pPr marL="342900" indent="-342900">
              <a:lnSpc>
                <a:spcPct val="125000"/>
              </a:lnSpc>
              <a:buFont typeface="Arial" panose="020B0604020202020204" pitchFamily="34" charset="0"/>
              <a:buChar char="•"/>
            </a:pPr>
            <a:endParaRPr lang="en-US" sz="2400" noProof="1">
              <a:solidFill>
                <a:srgbClr val="FFFFFF"/>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endParaRPr lang="en-US" sz="2400" noProof="1" smtClean="0">
              <a:solidFill>
                <a:srgbClr val="FFFFFF"/>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sz="2400" noProof="1" smtClean="0">
                <a:solidFill>
                  <a:srgbClr val="FFFFFF"/>
                </a:solidFill>
                <a:latin typeface="Arial" panose="020B0604020202020204" pitchFamily="34" charset="0"/>
                <a:cs typeface="Arial" panose="020B0604020202020204" pitchFamily="34" charset="0"/>
              </a:rPr>
              <a:t>Multipoint-To-Multipoint (M2M) VPNs </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073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Layer 3 VPNS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solidFill>
                  <a:srgbClr val="FFFF00"/>
                </a:solidFill>
              </a:rPr>
              <a:t>PE-Based VPNs </a:t>
            </a:r>
            <a:r>
              <a:rPr lang="en-US" sz="2400" dirty="0" smtClean="0"/>
              <a:t>– Devices are part of the customer network routing and forward traffic based on customer network addressing.</a:t>
            </a:r>
          </a:p>
          <a:p>
            <a:pPr marL="342900" indent="-342900">
              <a:lnSpc>
                <a:spcPct val="125000"/>
              </a:lnSpc>
              <a:buFont typeface="Arial" panose="020B0604020202020204" pitchFamily="34" charset="0"/>
              <a:buChar char="•"/>
            </a:pPr>
            <a:endParaRPr lang="en-US" sz="2400" noProof="1">
              <a:solidFill>
                <a:srgbClr val="FFFFFF"/>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sz="2400" noProof="1" smtClean="0">
                <a:solidFill>
                  <a:srgbClr val="FFFF00"/>
                </a:solidFill>
                <a:latin typeface="Arial" panose="020B0604020202020204" pitchFamily="34" charset="0"/>
                <a:cs typeface="Arial" panose="020B0604020202020204" pitchFamily="34" charset="0"/>
              </a:rPr>
              <a:t>CE-Based VPNs </a:t>
            </a:r>
            <a:r>
              <a:rPr lang="en-US" sz="2400" noProof="1" smtClean="0">
                <a:solidFill>
                  <a:srgbClr val="FFFFFF"/>
                </a:solidFill>
                <a:latin typeface="Arial" panose="020B0604020202020204" pitchFamily="34" charset="0"/>
                <a:cs typeface="Arial" panose="020B0604020202020204" pitchFamily="34" charset="0"/>
              </a:rPr>
              <a:t>– These devices do not play a part in the customer nwtwork routing and forward customer traffic based on globally unique addressing.</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844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Service Provider and Customer Provisioned Remote Access VPNs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solidFill>
                  <a:srgbClr val="FFFF00"/>
                </a:solidFill>
              </a:rPr>
              <a:t>Compulsory Tunnel Mode </a:t>
            </a:r>
            <a:r>
              <a:rPr lang="en-US" sz="2400" dirty="0" smtClean="0"/>
              <a:t>– Remote Access VPNs are service provider provisioned. In this mode of operation, the remote access client connects to a NAS that then tunnels client data traffic to and from a VPN gateway.</a:t>
            </a:r>
          </a:p>
          <a:p>
            <a:pPr marL="342900" indent="-342900">
              <a:lnSpc>
                <a:spcPct val="125000"/>
              </a:lnSpc>
              <a:buFont typeface="Arial" panose="020B0604020202020204" pitchFamily="34" charset="0"/>
              <a:buChar char="•"/>
            </a:pPr>
            <a:endParaRPr lang="en-US" sz="2400" noProof="1">
              <a:solidFill>
                <a:srgbClr val="FFFFFF"/>
              </a:solidFill>
              <a:latin typeface="Arial" panose="020B0604020202020204" pitchFamily="34" charset="0"/>
              <a:cs typeface="Arial" panose="020B0604020202020204" pitchFamily="34" charset="0"/>
            </a:endParaRPr>
          </a:p>
          <a:p>
            <a:pPr marL="342900" indent="-342900">
              <a:lnSpc>
                <a:spcPct val="125000"/>
              </a:lnSpc>
              <a:buFont typeface="Arial" panose="020B0604020202020204" pitchFamily="34" charset="0"/>
              <a:buChar char="•"/>
            </a:pPr>
            <a:r>
              <a:rPr lang="en-US" sz="2400" noProof="1" smtClean="0">
                <a:solidFill>
                  <a:srgbClr val="FFFF00"/>
                </a:solidFill>
                <a:latin typeface="Arial" panose="020B0604020202020204" pitchFamily="34" charset="0"/>
                <a:cs typeface="Arial" panose="020B0604020202020204" pitchFamily="34" charset="0"/>
              </a:rPr>
              <a:t>Voluntary Tunnel Mode </a:t>
            </a:r>
            <a:r>
              <a:rPr lang="en-US" sz="2400" noProof="1" smtClean="0">
                <a:solidFill>
                  <a:srgbClr val="FFFFFF"/>
                </a:solidFill>
                <a:latin typeface="Arial" panose="020B0604020202020204" pitchFamily="34" charset="0"/>
                <a:cs typeface="Arial" panose="020B0604020202020204" pitchFamily="34" charset="0"/>
              </a:rPr>
              <a:t>– Remote Access VPNs are either service provider or customer provisioned. In this mode operation, data traffic is tunneled directly between the remote access client and a VPN gateway.</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4501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noProof="1" smtClean="0">
                <a:solidFill>
                  <a:srgbClr val="FFFF00"/>
                </a:solidFill>
              </a:rPr>
              <a:t>QUESTION</a:t>
            </a:r>
            <a:endParaRPr lang="en-US" sz="3200" b="1" noProof="1" smtClean="0">
              <a:solidFill>
                <a:srgbClr val="FFFF00"/>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solidFill>
                  <a:srgbClr val="FFFF00"/>
                </a:solidFill>
              </a:rPr>
              <a:t>Can you establish a VPN connection between two different routers?</a:t>
            </a:r>
            <a:endParaRPr lang="en-US" sz="2400" noProof="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555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noProof="1" smtClean="0">
                <a:solidFill>
                  <a:srgbClr val="FFFF00"/>
                </a:solidFill>
              </a:rPr>
              <a:t>QUESTION</a:t>
            </a:r>
            <a:endParaRPr lang="en-US" sz="3200" b="1" noProof="1" smtClean="0">
              <a:solidFill>
                <a:srgbClr val="FFFF00"/>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solidFill>
                  <a:srgbClr val="FFFF00"/>
                </a:solidFill>
              </a:rPr>
              <a:t>Describe the nature of the connection between a VPN client and its internal corporate network.</a:t>
            </a:r>
            <a:endParaRPr lang="en-US" sz="2400" noProof="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141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Hero Unit"/>
          <p:cNvGrpSpPr/>
          <p:nvPr/>
        </p:nvGrpSpPr>
        <p:grpSpPr>
          <a:xfrm>
            <a:off x="657753" y="181529"/>
            <a:ext cx="11148486" cy="5588753"/>
            <a:chOff x="615175" y="473118"/>
            <a:chExt cx="11148486" cy="5406286"/>
          </a:xfrm>
        </p:grpSpPr>
        <p:sp>
          <p:nvSpPr>
            <p:cNvPr id="26" name="Rounded Rectangle 25"/>
            <p:cNvSpPr/>
            <p:nvPr/>
          </p:nvSpPr>
          <p:spPr>
            <a:xfrm>
              <a:off x="615175" y="473118"/>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Hero h1"/>
            <p:cNvSpPr txBox="1"/>
            <p:nvPr/>
          </p:nvSpPr>
          <p:spPr>
            <a:xfrm>
              <a:off x="1829264" y="996662"/>
              <a:ext cx="9304150" cy="4882742"/>
            </a:xfrm>
            <a:prstGeom prst="rect">
              <a:avLst/>
            </a:prstGeom>
            <a:noFill/>
            <a:ln w="9525">
              <a:noFill/>
            </a:ln>
          </p:spPr>
          <p:txBody>
            <a:bodyPr wrap="none" rtlCol="0">
              <a:spAutoFit/>
            </a:bodyPr>
            <a:lstStyle/>
            <a:p>
              <a:pPr algn="ctr"/>
              <a:r>
                <a:rPr lang="en-US" sz="5400" b="1" dirty="0" smtClean="0">
                  <a:solidFill>
                    <a:srgbClr val="FFFF00"/>
                  </a:solidFill>
                  <a:latin typeface="Arial" panose="020B0604020202020204" pitchFamily="34" charset="0"/>
                  <a:cs typeface="Arial" panose="020B0604020202020204" pitchFamily="34" charset="0"/>
                </a:rPr>
                <a:t>QUESTION:</a:t>
              </a:r>
              <a:endParaRPr lang="en-US" sz="5400" b="1" dirty="0">
                <a:solidFill>
                  <a:srgbClr val="FFFF00"/>
                </a:solidFill>
                <a:latin typeface="Arial" panose="020B0604020202020204" pitchFamily="34" charset="0"/>
                <a:cs typeface="Arial" panose="020B0604020202020204" pitchFamily="34" charset="0"/>
              </a:endParaRPr>
            </a:p>
            <a:p>
              <a:pPr algn="ctr"/>
              <a:r>
                <a:rPr lang="en-US" sz="5400" b="1" dirty="0" smtClean="0">
                  <a:solidFill>
                    <a:srgbClr val="FFFF00"/>
                  </a:solidFill>
                  <a:latin typeface="Arial" panose="020B0604020202020204" pitchFamily="34" charset="0"/>
                  <a:cs typeface="Arial" panose="020B0604020202020204" pitchFamily="34" charset="0"/>
                </a:rPr>
                <a:t>What Does VPN Stand For?</a:t>
              </a:r>
            </a:p>
            <a:p>
              <a:pPr algn="ctr"/>
              <a:endParaRPr lang="en-US" sz="5400" b="1" dirty="0" smtClean="0">
                <a:solidFill>
                  <a:srgbClr val="FFFFFF"/>
                </a:solidFill>
                <a:latin typeface="Arial" panose="020B0604020202020204" pitchFamily="34" charset="0"/>
                <a:cs typeface="Arial" panose="020B0604020202020204" pitchFamily="34" charset="0"/>
              </a:endParaRPr>
            </a:p>
            <a:p>
              <a:r>
                <a:rPr lang="en-US" sz="4000" b="1" dirty="0" smtClean="0">
                  <a:solidFill>
                    <a:srgbClr val="FFFFFF"/>
                  </a:solidFill>
                  <a:latin typeface="Arial" panose="020B0604020202020204" pitchFamily="34" charset="0"/>
                  <a:cs typeface="Arial" panose="020B0604020202020204" pitchFamily="34" charset="0"/>
                </a:rPr>
                <a:t>A. Virtual Public Network</a:t>
              </a:r>
            </a:p>
            <a:p>
              <a:r>
                <a:rPr lang="en-US" sz="4000" b="1" dirty="0" smtClean="0">
                  <a:solidFill>
                    <a:srgbClr val="FFFFFF"/>
                  </a:solidFill>
                  <a:latin typeface="Arial" panose="020B0604020202020204" pitchFamily="34" charset="0"/>
                  <a:cs typeface="Arial" panose="020B0604020202020204" pitchFamily="34" charset="0"/>
                </a:rPr>
                <a:t>B. Virtual Private Network</a:t>
              </a:r>
            </a:p>
            <a:p>
              <a:r>
                <a:rPr lang="en-US" sz="4000" b="1" dirty="0" smtClean="0">
                  <a:solidFill>
                    <a:srgbClr val="FFFFFF"/>
                  </a:solidFill>
                  <a:latin typeface="Arial" panose="020B0604020202020204" pitchFamily="34" charset="0"/>
                  <a:cs typeface="Arial" panose="020B0604020202020204" pitchFamily="34" charset="0"/>
                </a:rPr>
                <a:t>C. Virtual Protocol Network</a:t>
              </a:r>
            </a:p>
            <a:p>
              <a:r>
                <a:rPr lang="en-US" sz="4000" b="1" dirty="0" smtClean="0">
                  <a:solidFill>
                    <a:srgbClr val="FFFFFF"/>
                  </a:solidFill>
                  <a:latin typeface="Arial" panose="020B0604020202020204" pitchFamily="34" charset="0"/>
                  <a:cs typeface="Arial" panose="020B0604020202020204" pitchFamily="34" charset="0"/>
                </a:rPr>
                <a:t>D. Virtual Perimeter Network</a:t>
              </a:r>
              <a:endParaRPr lang="en-US" sz="4000" b="1" dirty="0">
                <a:solidFill>
                  <a:srgbClr val="FFFFFF"/>
                </a:solidFill>
                <a:latin typeface="Arial" panose="020B0604020202020204" pitchFamily="34" charset="0"/>
                <a:cs typeface="Arial" panose="020B0604020202020204" pitchFamily="34" charset="0"/>
              </a:endParaRPr>
            </a:p>
          </p:txBody>
        </p:sp>
        <p:sp>
          <p:nvSpPr>
            <p:cNvPr id="28"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54526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702072" y="1561905"/>
            <a:ext cx="10530870" cy="853345"/>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4000" b="1" noProof="1" smtClean="0">
                <a:solidFill>
                  <a:srgbClr val="FFFFFF"/>
                </a:solidFill>
                <a:latin typeface="Arial" panose="020B0604020202020204" pitchFamily="34" charset="0"/>
                <a:cs typeface="Arial" panose="020B0604020202020204" pitchFamily="34" charset="0"/>
              </a:rPr>
              <a:t>Critical Functions</a:t>
            </a:r>
          </a:p>
        </p:txBody>
      </p:sp>
      <p:sp>
        <p:nvSpPr>
          <p:cNvPr id="30" name="Popover Bottom Shape"/>
          <p:cNvSpPr>
            <a:spLocks/>
          </p:cNvSpPr>
          <p:nvPr/>
        </p:nvSpPr>
        <p:spPr bwMode="auto">
          <a:xfrm>
            <a:off x="2900735" y="2941850"/>
            <a:ext cx="3387247" cy="2326186"/>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3600" noProof="1" smtClean="0">
                <a:solidFill>
                  <a:srgbClr val="FFFFFF"/>
                </a:solidFill>
                <a:latin typeface="Arial" panose="020B0604020202020204" pitchFamily="34" charset="0"/>
                <a:cs typeface="Arial" panose="020B0604020202020204" pitchFamily="34" charset="0"/>
              </a:rPr>
              <a:t>Data Origin Authentication</a:t>
            </a:r>
            <a:endParaRPr lang="en-US" sz="3600" noProof="1">
              <a:solidFill>
                <a:srgbClr val="FFFFFF"/>
              </a:solidFill>
              <a:latin typeface="Arial" panose="020B0604020202020204" pitchFamily="34" charset="0"/>
              <a:cs typeface="Arial" panose="020B0604020202020204" pitchFamily="34" charset="0"/>
            </a:endParaRPr>
          </a:p>
        </p:txBody>
      </p:sp>
      <p:sp>
        <p:nvSpPr>
          <p:cNvPr id="31" name="Popover Bottom Shape"/>
          <p:cNvSpPr>
            <a:spLocks/>
          </p:cNvSpPr>
          <p:nvPr/>
        </p:nvSpPr>
        <p:spPr bwMode="auto">
          <a:xfrm>
            <a:off x="6418623" y="2928202"/>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noProof="1" smtClean="0">
                <a:solidFill>
                  <a:srgbClr val="FFFFFF"/>
                </a:solidFill>
                <a:latin typeface="Arial" panose="020B0604020202020204" pitchFamily="34" charset="0"/>
                <a:cs typeface="Arial" panose="020B0604020202020204" pitchFamily="34" charset="0"/>
              </a:rPr>
              <a:t>Secure Generation and timely refresh of keys needed for encryption and authentication</a:t>
            </a:r>
            <a:endParaRPr lang="en-US" sz="2400" noProof="1">
              <a:solidFill>
                <a:srgbClr val="FFFFFF"/>
              </a:solidFill>
              <a:latin typeface="Arial" panose="020B0604020202020204" pitchFamily="34" charset="0"/>
              <a:cs typeface="Arial" panose="020B0604020202020204" pitchFamily="34" charset="0"/>
            </a:endParaRPr>
          </a:p>
        </p:txBody>
      </p:sp>
      <p:sp>
        <p:nvSpPr>
          <p:cNvPr id="32" name="Popover Bottom Shape"/>
          <p:cNvSpPr>
            <a:spLocks/>
          </p:cNvSpPr>
          <p:nvPr/>
        </p:nvSpPr>
        <p:spPr bwMode="auto">
          <a:xfrm>
            <a:off x="95156"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gn="ctr">
              <a:lnSpc>
                <a:spcPct val="125000"/>
              </a:lnSpc>
            </a:pPr>
            <a:r>
              <a:rPr lang="en-US" sz="3600" noProof="1" smtClean="0">
                <a:solidFill>
                  <a:srgbClr val="FFFFFF"/>
                </a:solidFill>
                <a:latin typeface="Arial" panose="020B0604020202020204" pitchFamily="34" charset="0"/>
                <a:cs typeface="Arial" panose="020B0604020202020204" pitchFamily="34" charset="0"/>
              </a:rPr>
              <a:t>Data Encryption</a:t>
            </a:r>
            <a:endParaRPr lang="en-US" sz="3600" noProof="1">
              <a:solidFill>
                <a:srgbClr val="FFFFFF"/>
              </a:solidFill>
              <a:latin typeface="Arial" panose="020B0604020202020204" pitchFamily="34" charset="0"/>
              <a:cs typeface="Arial" panose="020B0604020202020204" pitchFamily="34" charset="0"/>
            </a:endParaRPr>
          </a:p>
        </p:txBody>
      </p:sp>
      <p:sp>
        <p:nvSpPr>
          <p:cNvPr id="33" name="Popover Bottom Shape"/>
          <p:cNvSpPr>
            <a:spLocks/>
          </p:cNvSpPr>
          <p:nvPr/>
        </p:nvSpPr>
        <p:spPr bwMode="auto">
          <a:xfrm>
            <a:off x="9330981"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noProof="1" smtClean="0">
                <a:solidFill>
                  <a:srgbClr val="FFFFFF"/>
                </a:solidFill>
                <a:latin typeface="Arial" panose="020B0604020202020204" pitchFamily="34" charset="0"/>
                <a:cs typeface="Arial" panose="020B0604020202020204" pitchFamily="34" charset="0"/>
              </a:rPr>
              <a:t>Protection against Replay of Packets and Address Spoofing</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93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085971" y="1244374"/>
            <a:ext cx="7892415" cy="66510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800" b="1" noProof="1" smtClean="0">
                <a:solidFill>
                  <a:srgbClr val="FFFFFF"/>
                </a:solidFill>
                <a:latin typeface="Arial" panose="020B0604020202020204" pitchFamily="34" charset="0"/>
                <a:cs typeface="Arial" panose="020B0604020202020204" pitchFamily="34" charset="0"/>
              </a:rPr>
              <a:t>VPN’s are usually used for:</a:t>
            </a:r>
          </a:p>
        </p:txBody>
      </p:sp>
      <p:sp>
        <p:nvSpPr>
          <p:cNvPr id="26" name="Popover Bottom Shape"/>
          <p:cNvSpPr>
            <a:spLocks/>
          </p:cNvSpPr>
          <p:nvPr/>
        </p:nvSpPr>
        <p:spPr bwMode="auto">
          <a:xfrm>
            <a:off x="470527" y="2409587"/>
            <a:ext cx="11123304" cy="258549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Intranets</a:t>
            </a:r>
          </a:p>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Remote Access</a:t>
            </a:r>
          </a:p>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Extranets</a:t>
            </a:r>
            <a:endParaRPr lang="en-US" sz="36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085971" y="1244374"/>
            <a:ext cx="7892415" cy="66510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800" b="1" noProof="1" smtClean="0">
                <a:solidFill>
                  <a:srgbClr val="FFFFFF"/>
                </a:solidFill>
                <a:latin typeface="Arial" panose="020B0604020202020204" pitchFamily="34" charset="0"/>
                <a:cs typeface="Arial" panose="020B0604020202020204" pitchFamily="34" charset="0"/>
              </a:rPr>
              <a:t>VPN Devices</a:t>
            </a:r>
            <a:endParaRPr lang="en-US" sz="28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258549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2000" noProof="1" smtClean="0">
                <a:solidFill>
                  <a:srgbClr val="FFFF00"/>
                </a:solidFill>
                <a:latin typeface="Arial" panose="020B0604020202020204" pitchFamily="34" charset="0"/>
                <a:cs typeface="Arial" panose="020B0604020202020204" pitchFamily="34" charset="0"/>
              </a:rPr>
              <a:t>Customer (C) Devices </a:t>
            </a:r>
            <a:r>
              <a:rPr lang="en-US" sz="2000" noProof="1" smtClean="0">
                <a:solidFill>
                  <a:srgbClr val="FFFFFF"/>
                </a:solidFill>
                <a:latin typeface="Arial" panose="020B0604020202020204" pitchFamily="34" charset="0"/>
                <a:cs typeface="Arial" panose="020B0604020202020204" pitchFamily="34" charset="0"/>
              </a:rPr>
              <a:t>– Are simply devices such as routers and switches located within the customer network. These devices do not have direct connectivity to the service provider networks.</a:t>
            </a:r>
          </a:p>
          <a:p>
            <a:pPr marL="571500" indent="-571500">
              <a:lnSpc>
                <a:spcPct val="125000"/>
              </a:lnSpc>
              <a:buFont typeface="Arial" panose="020B0604020202020204" pitchFamily="34" charset="0"/>
              <a:buChar char="•"/>
            </a:pPr>
            <a:r>
              <a:rPr lang="en-US" sz="2000" noProof="1" smtClean="0">
                <a:solidFill>
                  <a:srgbClr val="FFFF00"/>
                </a:solidFill>
                <a:latin typeface="Arial" panose="020B0604020202020204" pitchFamily="34" charset="0"/>
                <a:cs typeface="Arial" panose="020B0604020202020204" pitchFamily="34" charset="0"/>
              </a:rPr>
              <a:t>Customer (CE) Devices </a:t>
            </a:r>
            <a:r>
              <a:rPr lang="en-US" sz="2000" noProof="1" smtClean="0">
                <a:solidFill>
                  <a:srgbClr val="FFFFFF"/>
                </a:solidFill>
                <a:latin typeface="Arial" panose="020B0604020202020204" pitchFamily="34" charset="0"/>
                <a:cs typeface="Arial" panose="020B0604020202020204" pitchFamily="34" charset="0"/>
              </a:rPr>
              <a:t>– As the name suggests, are located at the edge of the customer network and connect to the provider network.</a:t>
            </a:r>
            <a:endParaRPr lang="en-US" sz="2000" noProof="1" smtClean="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6631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085971" y="1244374"/>
            <a:ext cx="7892415" cy="66510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800" b="1" noProof="1" smtClean="0">
                <a:solidFill>
                  <a:srgbClr val="FFFFFF"/>
                </a:solidFill>
                <a:latin typeface="Arial" panose="020B0604020202020204" pitchFamily="34" charset="0"/>
                <a:cs typeface="Arial" panose="020B0604020202020204" pitchFamily="34" charset="0"/>
              </a:rPr>
              <a:t>VPN Devices (Continued)</a:t>
            </a:r>
            <a:endParaRPr lang="en-US" sz="28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07681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2000" noProof="1" smtClean="0">
                <a:solidFill>
                  <a:srgbClr val="FFFF00"/>
                </a:solidFill>
                <a:latin typeface="Arial" panose="020B0604020202020204" pitchFamily="34" charset="0"/>
                <a:cs typeface="Arial" panose="020B0604020202020204" pitchFamily="34" charset="0"/>
              </a:rPr>
              <a:t>Service Provider (P) Devices </a:t>
            </a:r>
            <a:r>
              <a:rPr lang="en-US" sz="2000" noProof="1" smtClean="0">
                <a:solidFill>
                  <a:srgbClr val="FFFFFF"/>
                </a:solidFill>
                <a:latin typeface="Arial" panose="020B0604020202020204" pitchFamily="34" charset="0"/>
                <a:cs typeface="Arial" panose="020B0604020202020204" pitchFamily="34" charset="0"/>
              </a:rPr>
              <a:t>– P Devices such as routers and switches within the provider network that do not directly connect to customer networks.</a:t>
            </a:r>
          </a:p>
          <a:p>
            <a:pPr marL="571500" indent="-571500">
              <a:lnSpc>
                <a:spcPct val="125000"/>
              </a:lnSpc>
              <a:buFont typeface="Arial" panose="020B0604020202020204" pitchFamily="34" charset="0"/>
              <a:buChar char="•"/>
            </a:pPr>
            <a:r>
              <a:rPr lang="en-US" sz="2000" noProof="1" smtClean="0">
                <a:solidFill>
                  <a:srgbClr val="FFFF00"/>
                </a:solidFill>
                <a:latin typeface="Arial" panose="020B0604020202020204" pitchFamily="34" charset="0"/>
                <a:cs typeface="Arial" panose="020B0604020202020204" pitchFamily="34" charset="0"/>
              </a:rPr>
              <a:t>Service Provider Edge (PE) Devices </a:t>
            </a:r>
            <a:r>
              <a:rPr lang="en-US" sz="2000" noProof="1" smtClean="0">
                <a:solidFill>
                  <a:srgbClr val="FFFFFF"/>
                </a:solidFill>
                <a:latin typeface="Arial" panose="020B0604020202020204" pitchFamily="34" charset="0"/>
                <a:cs typeface="Arial" panose="020B0604020202020204" pitchFamily="34" charset="0"/>
              </a:rPr>
              <a:t>– PE Devices connect directly to customer networks via CE devices.</a:t>
            </a:r>
          </a:p>
          <a:p>
            <a:pPr>
              <a:lnSpc>
                <a:spcPct val="125000"/>
              </a:lnSpc>
            </a:pPr>
            <a:r>
              <a:rPr lang="en-US" sz="2000" noProof="1" smtClean="0">
                <a:solidFill>
                  <a:srgbClr val="FFFFFF"/>
                </a:solidFill>
                <a:latin typeface="Arial" panose="020B0604020202020204" pitchFamily="34" charset="0"/>
                <a:cs typeface="Arial" panose="020B0604020202020204" pitchFamily="34" charset="0"/>
              </a:rPr>
              <a:t>              Provider Edge Routers (PE-r)</a:t>
            </a:r>
          </a:p>
          <a:p>
            <a:pPr>
              <a:lnSpc>
                <a:spcPct val="125000"/>
              </a:lnSpc>
            </a:pPr>
            <a:r>
              <a:rPr lang="en-US" sz="2000" noProof="1">
                <a:solidFill>
                  <a:srgbClr val="FFFFFF"/>
                </a:solidFill>
                <a:latin typeface="Arial" panose="020B0604020202020204" pitchFamily="34" charset="0"/>
                <a:cs typeface="Arial" panose="020B0604020202020204" pitchFamily="34" charset="0"/>
              </a:rPr>
              <a:t> </a:t>
            </a:r>
            <a:r>
              <a:rPr lang="en-US" sz="2000" noProof="1" smtClean="0">
                <a:solidFill>
                  <a:srgbClr val="FFFFFF"/>
                </a:solidFill>
                <a:latin typeface="Arial" panose="020B0604020202020204" pitchFamily="34" charset="0"/>
                <a:cs typeface="Arial" panose="020B0604020202020204" pitchFamily="34" charset="0"/>
              </a:rPr>
              <a:t>             Provider Edge Switches (PE-S)</a:t>
            </a:r>
          </a:p>
          <a:p>
            <a:pPr>
              <a:lnSpc>
                <a:spcPct val="125000"/>
              </a:lnSpc>
            </a:pPr>
            <a:r>
              <a:rPr lang="en-US" sz="2000" noProof="1">
                <a:solidFill>
                  <a:srgbClr val="FFFFFF"/>
                </a:solidFill>
                <a:latin typeface="Arial" panose="020B0604020202020204" pitchFamily="34" charset="0"/>
                <a:cs typeface="Arial" panose="020B0604020202020204" pitchFamily="34" charset="0"/>
              </a:rPr>
              <a:t> </a:t>
            </a:r>
            <a:r>
              <a:rPr lang="en-US" sz="2000" noProof="1" smtClean="0">
                <a:solidFill>
                  <a:srgbClr val="FFFFFF"/>
                </a:solidFill>
                <a:latin typeface="Arial" panose="020B0604020202020204" pitchFamily="34" charset="0"/>
                <a:cs typeface="Arial" panose="020B0604020202020204" pitchFamily="34" charset="0"/>
              </a:rPr>
              <a:t>             Provider Edge devices that are capable of both routing and switching (PE-rs)</a:t>
            </a:r>
            <a:endParaRPr lang="en-US" sz="2000" noProof="1" smtClean="0">
              <a:solidFill>
                <a:srgbClr val="FFFFFF"/>
              </a:solidFill>
              <a:latin typeface="Arial" panose="020B0604020202020204" pitchFamily="34" charset="0"/>
              <a:cs typeface="Arial" panose="020B0604020202020204" pitchFamily="34" charset="0"/>
            </a:endParaRPr>
          </a:p>
        </p:txBody>
      </p:sp>
      <p:sp>
        <p:nvSpPr>
          <p:cNvPr id="27" name="Share Alt. Icon"/>
          <p:cNvSpPr>
            <a:spLocks noChangeAspect="1"/>
          </p:cNvSpPr>
          <p:nvPr/>
        </p:nvSpPr>
        <p:spPr bwMode="auto">
          <a:xfrm>
            <a:off x="1236495" y="423396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Share Alt. Icon"/>
          <p:cNvSpPr>
            <a:spLocks noChangeAspect="1"/>
          </p:cNvSpPr>
          <p:nvPr/>
        </p:nvSpPr>
        <p:spPr bwMode="auto">
          <a:xfrm>
            <a:off x="1230719" y="4615276"/>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9" name="Share Alt. Icon"/>
          <p:cNvSpPr>
            <a:spLocks noChangeAspect="1"/>
          </p:cNvSpPr>
          <p:nvPr/>
        </p:nvSpPr>
        <p:spPr bwMode="auto">
          <a:xfrm>
            <a:off x="1230719" y="4998237"/>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410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b="1" dirty="0"/>
              <a:t>What Is </a:t>
            </a:r>
            <a:r>
              <a:rPr lang="en-US" sz="3200" b="1" dirty="0" err="1"/>
              <a:t>IPSec</a:t>
            </a:r>
            <a:r>
              <a:rPr lang="en-US" sz="3200" b="1" dirty="0"/>
              <a:t> and How Does It Work?</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258549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2800" dirty="0" err="1"/>
              <a:t>IPSec</a:t>
            </a:r>
            <a:r>
              <a:rPr lang="en-US" sz="2800" dirty="0"/>
              <a:t> is an Internet Engineering Task Force (IETF) standard suite of protocols that provides data authentication, integrity, and confidentiality as data is transferred between communication points across IP networks</a:t>
            </a:r>
            <a:endParaRPr lang="en-US" sz="28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65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err="1"/>
              <a:t>IPSec</a:t>
            </a:r>
            <a:r>
              <a:rPr lang="en-US" sz="3200" dirty="0"/>
              <a:t> Security </a:t>
            </a:r>
            <a:r>
              <a:rPr lang="en-US" sz="3200" dirty="0" smtClean="0"/>
              <a:t>Benefits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dirty="0"/>
              <a:t>• Authentication: Verifies that the packet received is actually from the claimed sender. </a:t>
            </a:r>
            <a:endParaRPr lang="en-US" sz="2400" dirty="0" smtClean="0"/>
          </a:p>
          <a:p>
            <a:pPr>
              <a:lnSpc>
                <a:spcPct val="125000"/>
              </a:lnSpc>
            </a:pPr>
            <a:endParaRPr lang="en-US" sz="2400" dirty="0" smtClean="0"/>
          </a:p>
          <a:p>
            <a:pPr>
              <a:lnSpc>
                <a:spcPct val="125000"/>
              </a:lnSpc>
            </a:pPr>
            <a:r>
              <a:rPr lang="en-US" sz="2400" dirty="0" smtClean="0"/>
              <a:t>• </a:t>
            </a:r>
            <a:r>
              <a:rPr lang="en-US" sz="2400" dirty="0"/>
              <a:t>Integrity: Ensures that the contents of the packet did not change in transit. </a:t>
            </a:r>
            <a:endParaRPr lang="en-US" sz="2400" dirty="0" smtClean="0"/>
          </a:p>
          <a:p>
            <a:pPr>
              <a:lnSpc>
                <a:spcPct val="125000"/>
              </a:lnSpc>
            </a:pPr>
            <a:endParaRPr lang="en-US" sz="2400" dirty="0" smtClean="0"/>
          </a:p>
          <a:p>
            <a:pPr>
              <a:lnSpc>
                <a:spcPct val="125000"/>
              </a:lnSpc>
            </a:pPr>
            <a:r>
              <a:rPr lang="en-US" sz="2400" dirty="0" smtClean="0"/>
              <a:t>• </a:t>
            </a:r>
            <a:r>
              <a:rPr lang="en-US" sz="2400" dirty="0"/>
              <a:t>Confidentiality: Conceals the message content through encryption.</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206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1709</TotalTime>
  <Words>1231</Words>
  <Application>Microsoft Office PowerPoint</Application>
  <PresentationFormat>Custom</PresentationFormat>
  <Paragraphs>155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Songer, Austin</dc:creator>
  <cp:lastModifiedBy>Songer, Austin</cp:lastModifiedBy>
  <cp:revision>127</cp:revision>
  <dcterms:created xsi:type="dcterms:W3CDTF">2013-04-23T21:07:24Z</dcterms:created>
  <dcterms:modified xsi:type="dcterms:W3CDTF">2015-08-12T23:06:43Z</dcterms:modified>
</cp:coreProperties>
</file>