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60"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08037-873B-4F8D-B678-D11DF2005F03}" type="datetimeFigureOut">
              <a:rPr lang="en-US" smtClean="0"/>
              <a:t>5/13/14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97B3C-2129-4ED8-97EE-003F3D4093E9}" type="slidenum">
              <a:rPr lang="en-US" smtClean="0"/>
              <a:t>‹#›</a:t>
            </a:fld>
            <a:endParaRPr lang="en-US"/>
          </a:p>
        </p:txBody>
      </p:sp>
    </p:spTree>
    <p:extLst>
      <p:ext uri="{BB962C8B-B14F-4D97-AF65-F5344CB8AC3E}">
        <p14:creationId xmlns:p14="http://schemas.microsoft.com/office/powerpoint/2010/main" val="304434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F36BB-C42C-40EF-BE37-B2F56D275862}" type="datetimeFigureOut">
              <a:rPr lang="en-US" smtClean="0"/>
              <a:t>5/13/14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70E8-76FA-4EB1-9CCB-DD9B0A4BF1F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F36BB-C42C-40EF-BE37-B2F56D275862}" type="datetimeFigureOut">
              <a:rPr lang="en-US" smtClean="0"/>
              <a:t>5/13/14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F36BB-C42C-40EF-BE37-B2F56D275862}" type="datetimeFigureOut">
              <a:rPr lang="en-US" smtClean="0"/>
              <a:t>5/13/14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F36BB-C42C-40EF-BE37-B2F56D275862}" type="datetimeFigureOut">
              <a:rPr lang="en-US" smtClean="0"/>
              <a:t>5/13/14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F36BB-C42C-40EF-BE37-B2F56D275862}" type="datetimeFigureOut">
              <a:rPr lang="en-US" smtClean="0"/>
              <a:t>5/13/14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70E8-76FA-4EB1-9CCB-DD9B0A4BF1F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5F36BB-C42C-40EF-BE37-B2F56D275862}" type="datetimeFigureOut">
              <a:rPr lang="en-US" smtClean="0"/>
              <a:t>5/13/14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F36BB-C42C-40EF-BE37-B2F56D275862}" type="datetimeFigureOut">
              <a:rPr lang="en-US" smtClean="0"/>
              <a:t>5/13/14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D70E8-76FA-4EB1-9CCB-DD9B0A4BF1F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36BB-C42C-40EF-BE37-B2F56D275862}" type="datetimeFigureOut">
              <a:rPr lang="en-US" smtClean="0"/>
              <a:t>5/13/14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F36BB-C42C-40EF-BE37-B2F56D275862}" type="datetimeFigureOut">
              <a:rPr lang="en-US" smtClean="0"/>
              <a:t>5/13/14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F36BB-C42C-40EF-BE37-B2F56D275862}" type="datetimeFigureOut">
              <a:rPr lang="en-US" smtClean="0"/>
              <a:t>5/13/14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D70E8-76FA-4EB1-9CCB-DD9B0A4BF1F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F36BB-C42C-40EF-BE37-B2F56D275862}" type="datetimeFigureOut">
              <a:rPr lang="en-US" smtClean="0"/>
              <a:t>5/13/14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D70E8-76FA-4EB1-9CCB-DD9B0A4BF1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C5F36BB-C42C-40EF-BE37-B2F56D275862}" type="datetimeFigureOut">
              <a:rPr lang="en-US" smtClean="0"/>
              <a:t>5/13/14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45D70E8-76FA-4EB1-9CCB-DD9B0A4BF1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anius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01000" cy="1927225"/>
          </a:xfrm>
        </p:spPr>
        <p:txBody>
          <a:bodyPr/>
          <a:lstStyle/>
          <a:p>
            <a:r>
              <a:rPr lang="en-US" sz="4800" dirty="0" smtClean="0"/>
              <a:t>Chapter 12</a:t>
            </a:r>
            <a:endParaRPr lang="en-US" sz="4800" dirty="0"/>
          </a:p>
        </p:txBody>
      </p:sp>
      <p:sp>
        <p:nvSpPr>
          <p:cNvPr id="3" name="Subtitle 2"/>
          <p:cNvSpPr>
            <a:spLocks noGrp="1"/>
          </p:cNvSpPr>
          <p:nvPr>
            <p:ph type="subTitle" idx="1"/>
          </p:nvPr>
        </p:nvSpPr>
        <p:spPr/>
        <p:txBody>
          <a:bodyPr/>
          <a:lstStyle/>
          <a:p>
            <a:r>
              <a:rPr lang="en-US" b="1" dirty="0">
                <a:latin typeface="ArialNarrow"/>
              </a:rPr>
              <a:t>Styles, Themes, and Master Pages </a:t>
            </a:r>
            <a:endParaRPr lang="en-US" dirty="0"/>
          </a:p>
        </p:txBody>
      </p:sp>
    </p:spTree>
    <p:extLst>
      <p:ext uri="{BB962C8B-B14F-4D97-AF65-F5344CB8AC3E}">
        <p14:creationId xmlns:p14="http://schemas.microsoft.com/office/powerpoint/2010/main" val="283890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Settings</a:t>
            </a:r>
            <a:endParaRPr lang="en-US" dirty="0"/>
          </a:p>
        </p:txBody>
      </p:sp>
      <p:pic>
        <p:nvPicPr>
          <p:cNvPr id="4" name="Content Placeholder 3"/>
          <p:cNvPicPr>
            <a:picLocks noGrp="1" noChangeAspect="1"/>
          </p:cNvPicPr>
          <p:nvPr>
            <p:ph idx="1"/>
          </p:nvPr>
        </p:nvPicPr>
        <p:blipFill>
          <a:blip r:embed="rId2"/>
          <a:srcRect l="-13689" r="-13689"/>
          <a:stretch>
            <a:fillRect/>
          </a:stretch>
        </p:blipFill>
        <p:spPr/>
      </p:pic>
    </p:spTree>
    <p:extLst>
      <p:ext uri="{BB962C8B-B14F-4D97-AF65-F5344CB8AC3E}">
        <p14:creationId xmlns:p14="http://schemas.microsoft.com/office/powerpoint/2010/main" val="4919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Style Sheet </a:t>
            </a:r>
          </a:p>
        </p:txBody>
      </p:sp>
      <p:sp>
        <p:nvSpPr>
          <p:cNvPr id="3" name="Content Placeholder 2"/>
          <p:cNvSpPr>
            <a:spLocks noGrp="1"/>
          </p:cNvSpPr>
          <p:nvPr>
            <p:ph idx="1"/>
          </p:nvPr>
        </p:nvSpPr>
        <p:spPr/>
        <p:txBody>
          <a:bodyPr>
            <a:normAutofit lnSpcReduction="10000"/>
          </a:bodyPr>
          <a:lstStyle/>
          <a:p>
            <a:r>
              <a:rPr lang="en-US" dirty="0"/>
              <a:t>To create a style sheet in Visual Studio, choose Website Add New Item from the Visual Studio menu. Then, pick the Style Sheet template, specify a file name (like </a:t>
            </a:r>
            <a:r>
              <a:rPr lang="en-US" dirty="0" err="1"/>
              <a:t>StyleSheet.css</a:t>
            </a:r>
            <a:r>
              <a:rPr lang="en-US" dirty="0"/>
              <a:t>), and click Add. </a:t>
            </a:r>
          </a:p>
          <a:p>
            <a:pPr marL="0" indent="0">
              <a:buNone/>
            </a:pPr>
            <a:endParaRPr lang="en-US" dirty="0"/>
          </a:p>
          <a:p>
            <a:pPr marL="0" indent="0">
              <a:buNone/>
            </a:pPr>
            <a:r>
              <a:rPr lang="en-US" dirty="0"/>
              <a:t>.heading1 </a:t>
            </a:r>
            <a:endParaRPr lang="en-US" dirty="0" smtClean="0"/>
          </a:p>
          <a:p>
            <a:pPr marL="0" indent="0">
              <a:buNone/>
            </a:pPr>
            <a:r>
              <a:rPr lang="en-US" dirty="0" smtClean="0"/>
              <a:t>{ </a:t>
            </a:r>
            <a:endParaRPr lang="en-US" dirty="0"/>
          </a:p>
          <a:p>
            <a:pPr marL="0" indent="0">
              <a:buNone/>
            </a:pPr>
            <a:r>
              <a:rPr lang="en-US" dirty="0" smtClean="0"/>
              <a:t>	font</a:t>
            </a:r>
            <a:r>
              <a:rPr lang="en-US" dirty="0"/>
              <a:t>-weight: bold; </a:t>
            </a:r>
            <a:endParaRPr lang="en-US" dirty="0" smtClean="0"/>
          </a:p>
          <a:p>
            <a:pPr marL="0" indent="0">
              <a:buNone/>
            </a:pPr>
            <a:r>
              <a:rPr lang="en-US" dirty="0"/>
              <a:t>	</a:t>
            </a:r>
            <a:r>
              <a:rPr lang="en-US" dirty="0" smtClean="0"/>
              <a:t>font</a:t>
            </a:r>
            <a:r>
              <a:rPr lang="en-US" dirty="0"/>
              <a:t>-size: large; </a:t>
            </a:r>
            <a:endParaRPr lang="en-US" dirty="0" smtClean="0"/>
          </a:p>
          <a:p>
            <a:pPr marL="0" indent="0">
              <a:buNone/>
            </a:pPr>
            <a:r>
              <a:rPr lang="en-US" dirty="0"/>
              <a:t>	</a:t>
            </a:r>
            <a:r>
              <a:rPr lang="en-US" dirty="0" smtClean="0"/>
              <a:t>color</a:t>
            </a:r>
            <a:r>
              <a:rPr lang="en-US" dirty="0"/>
              <a:t>: </a:t>
            </a:r>
            <a:r>
              <a:rPr lang="en-US" dirty="0" err="1"/>
              <a:t>limegreen</a:t>
            </a:r>
            <a:r>
              <a:rPr lang="en-US" dirty="0"/>
              <a:t>; </a:t>
            </a:r>
            <a:endParaRPr lang="en-US" dirty="0" smtClean="0"/>
          </a:p>
          <a:p>
            <a:pPr marL="0" indent="0">
              <a:buNone/>
            </a:pPr>
            <a:r>
              <a:rPr lang="en-US" dirty="0"/>
              <a:t>	</a:t>
            </a:r>
            <a:r>
              <a:rPr lang="en-US" dirty="0" smtClean="0"/>
              <a:t>font</a:t>
            </a:r>
            <a:r>
              <a:rPr lang="en-US" dirty="0"/>
              <a:t>-family: Verdana, Arial, Sans-Serif; </a:t>
            </a:r>
            <a:endParaRPr lang="en-US" dirty="0" smtClean="0"/>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25855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Themes </a:t>
            </a:r>
          </a:p>
        </p:txBody>
      </p:sp>
      <p:sp>
        <p:nvSpPr>
          <p:cNvPr id="3" name="Content Placeholder 2"/>
          <p:cNvSpPr>
            <a:spLocks noGrp="1"/>
          </p:cNvSpPr>
          <p:nvPr>
            <p:ph idx="1"/>
          </p:nvPr>
        </p:nvSpPr>
        <p:spPr/>
        <p:txBody>
          <a:bodyPr/>
          <a:lstStyle/>
          <a:p>
            <a:r>
              <a:rPr lang="en-US" dirty="0"/>
              <a:t>The problem is that CSS rules are limited to a fixed set of style attributes. </a:t>
            </a:r>
            <a:endParaRPr lang="en-US" dirty="0" smtClean="0"/>
          </a:p>
          <a:p>
            <a:r>
              <a:rPr lang="en-US" dirty="0" smtClean="0"/>
              <a:t>They </a:t>
            </a:r>
            <a:r>
              <a:rPr lang="en-US" dirty="0"/>
              <a:t>allow you to reuse specific formatting details (fonts, borders, foreground and background colors, and so on), but they obviously can’t control other aspects of ASP. </a:t>
            </a:r>
          </a:p>
          <a:p>
            <a:r>
              <a:rPr lang="en-US" dirty="0"/>
              <a:t>The themes feature fills this gap. Like CSS, themes allow you to define a set of style details that you can apply to controls in multiple pages. However, unlike CSS, themes aren’t implemented by the browser. Instead, ASP.NET processes your themes when it creates the page. </a:t>
            </a:r>
          </a:p>
          <a:p>
            <a:endParaRPr lang="en-US" dirty="0"/>
          </a:p>
        </p:txBody>
      </p:sp>
    </p:spTree>
    <p:extLst>
      <p:ext uri="{BB962C8B-B14F-4D97-AF65-F5344CB8AC3E}">
        <p14:creationId xmlns:p14="http://schemas.microsoft.com/office/powerpoint/2010/main" val="170998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Themes Work </a:t>
            </a:r>
          </a:p>
        </p:txBody>
      </p:sp>
      <p:sp>
        <p:nvSpPr>
          <p:cNvPr id="3" name="Content Placeholder 2"/>
          <p:cNvSpPr>
            <a:spLocks noGrp="1"/>
          </p:cNvSpPr>
          <p:nvPr>
            <p:ph idx="1"/>
          </p:nvPr>
        </p:nvSpPr>
        <p:spPr/>
        <p:txBody>
          <a:bodyPr/>
          <a:lstStyle/>
          <a:p>
            <a:r>
              <a:rPr lang="en-US" dirty="0"/>
              <a:t>All themes are application specific. </a:t>
            </a:r>
            <a:endParaRPr lang="en-US" dirty="0" smtClean="0"/>
          </a:p>
          <a:p>
            <a:r>
              <a:rPr lang="en-US" dirty="0" smtClean="0"/>
              <a:t>To </a:t>
            </a:r>
            <a:r>
              <a:rPr lang="en-US" dirty="0"/>
              <a:t>use a theme in a web application, you need to create a folder that defines it. </a:t>
            </a:r>
            <a:endParaRPr lang="en-US" dirty="0" smtClean="0"/>
          </a:p>
          <a:p>
            <a:r>
              <a:rPr lang="en-US" dirty="0" smtClean="0"/>
              <a:t>This </a:t>
            </a:r>
            <a:r>
              <a:rPr lang="en-US" dirty="0"/>
              <a:t>folder needs to be placed in the </a:t>
            </a:r>
            <a:r>
              <a:rPr lang="en-US" dirty="0" err="1"/>
              <a:t>App_Themes</a:t>
            </a:r>
            <a:r>
              <a:rPr lang="en-US" dirty="0"/>
              <a:t> folder, which must be placed inside the top-level directory for your web application. </a:t>
            </a:r>
          </a:p>
          <a:p>
            <a:r>
              <a:rPr lang="en-US" dirty="0"/>
              <a:t>To actually make your theme accomplish anything, you need to create at least one skin file in the theme folder. A </a:t>
            </a:r>
            <a:r>
              <a:rPr lang="en-US" i="1" dirty="0"/>
              <a:t>skin file </a:t>
            </a:r>
            <a:r>
              <a:rPr lang="en-US" dirty="0"/>
              <a:t>is a text file with the .skin extension. </a:t>
            </a:r>
          </a:p>
          <a:p>
            <a:endParaRPr lang="en-US" dirty="0"/>
          </a:p>
        </p:txBody>
      </p:sp>
    </p:spTree>
    <p:extLst>
      <p:ext uri="{BB962C8B-B14F-4D97-AF65-F5344CB8AC3E}">
        <p14:creationId xmlns:p14="http://schemas.microsoft.com/office/powerpoint/2010/main" val="269550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only with properties</a:t>
            </a:r>
            <a:endParaRPr lang="en-US" dirty="0"/>
          </a:p>
        </p:txBody>
      </p:sp>
      <p:sp>
        <p:nvSpPr>
          <p:cNvPr id="3" name="Content Placeholder 2"/>
          <p:cNvSpPr>
            <a:spLocks noGrp="1"/>
          </p:cNvSpPr>
          <p:nvPr>
            <p:ph idx="1"/>
          </p:nvPr>
        </p:nvSpPr>
        <p:spPr/>
        <p:txBody>
          <a:bodyPr/>
          <a:lstStyle/>
          <a:p>
            <a:endParaRPr lang="en-US" dirty="0" smtClean="0"/>
          </a:p>
          <a:p>
            <a:r>
              <a:rPr lang="en-US" dirty="0"/>
              <a:t>&lt;</a:t>
            </a:r>
            <a:r>
              <a:rPr lang="en-US" dirty="0" err="1"/>
              <a:t>asp:ListBox</a:t>
            </a:r>
            <a:r>
              <a:rPr lang="en-US" dirty="0"/>
              <a:t> </a:t>
            </a:r>
            <a:r>
              <a:rPr lang="en-US" dirty="0" err="1"/>
              <a:t>runat</a:t>
            </a:r>
            <a:r>
              <a:rPr lang="en-US" dirty="0"/>
              <a:t>="server" </a:t>
            </a:r>
            <a:r>
              <a:rPr lang="en-US" dirty="0" err="1"/>
              <a:t>ForeColor</a:t>
            </a:r>
            <a:r>
              <a:rPr lang="en-US" dirty="0"/>
              <a:t>="White" </a:t>
            </a:r>
            <a:r>
              <a:rPr lang="en-US" dirty="0" err="1"/>
              <a:t>BackColor</a:t>
            </a:r>
            <a:r>
              <a:rPr lang="en-US" dirty="0"/>
              <a:t>="Orange"/&gt; </a:t>
            </a:r>
          </a:p>
          <a:p>
            <a:endParaRPr lang="en-US" dirty="0"/>
          </a:p>
        </p:txBody>
      </p:sp>
    </p:spTree>
    <p:extLst>
      <p:ext uri="{BB962C8B-B14F-4D97-AF65-F5344CB8AC3E}">
        <p14:creationId xmlns:p14="http://schemas.microsoft.com/office/powerpoint/2010/main" val="398442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 and skins for an app</a:t>
            </a:r>
            <a:endParaRPr lang="en-US" dirty="0"/>
          </a:p>
        </p:txBody>
      </p:sp>
      <p:pic>
        <p:nvPicPr>
          <p:cNvPr id="4" name="Content Placeholder 3"/>
          <p:cNvPicPr>
            <a:picLocks noGrp="1" noChangeAspect="1"/>
          </p:cNvPicPr>
          <p:nvPr>
            <p:ph idx="1"/>
          </p:nvPr>
        </p:nvPicPr>
        <p:blipFill>
          <a:blip r:embed="rId2"/>
          <a:srcRect l="3347" r="3347"/>
          <a:stretch>
            <a:fillRect/>
          </a:stretch>
        </p:blipFill>
        <p:spPr/>
      </p:pic>
    </p:spTree>
    <p:extLst>
      <p:ext uri="{BB962C8B-B14F-4D97-AF65-F5344CB8AC3E}">
        <p14:creationId xmlns:p14="http://schemas.microsoft.com/office/powerpoint/2010/main" val="314681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Applying a Simple Theme </a:t>
            </a:r>
          </a:p>
        </p:txBody>
      </p:sp>
      <p:sp>
        <p:nvSpPr>
          <p:cNvPr id="3" name="Content Placeholder 2"/>
          <p:cNvSpPr>
            <a:spLocks noGrp="1"/>
          </p:cNvSpPr>
          <p:nvPr>
            <p:ph idx="1"/>
          </p:nvPr>
        </p:nvSpPr>
        <p:spPr/>
        <p:txBody>
          <a:bodyPr/>
          <a:lstStyle/>
          <a:p>
            <a:r>
              <a:rPr lang="en-US" dirty="0"/>
              <a:t>To add a theme to your project, select Website Add New Item, and choose Skin File. </a:t>
            </a:r>
            <a:r>
              <a:rPr lang="en-US" dirty="0" smtClean="0"/>
              <a:t/>
            </a:r>
            <a:br>
              <a:rPr lang="en-US" dirty="0" smtClean="0"/>
            </a:br>
            <a:r>
              <a:rPr lang="en-US" dirty="0" smtClean="0"/>
              <a:t>Visual </a:t>
            </a:r>
            <a:r>
              <a:rPr lang="en-US" dirty="0"/>
              <a:t>Studio will warn you that skin files need to be placed in a subfolder of the </a:t>
            </a:r>
            <a:r>
              <a:rPr lang="en-US" dirty="0" err="1"/>
              <a:t>App_Themes</a:t>
            </a:r>
            <a:r>
              <a:rPr lang="en-US" dirty="0"/>
              <a:t> folder and ask you whether that’s what you intended. If you choose Yes, Visual Studio will create a folder with the same name as your theme file. </a:t>
            </a:r>
          </a:p>
          <a:p>
            <a:endParaRPr lang="en-US" dirty="0"/>
          </a:p>
        </p:txBody>
      </p:sp>
    </p:spTree>
    <p:extLst>
      <p:ext uri="{BB962C8B-B14F-4D97-AF65-F5344CB8AC3E}">
        <p14:creationId xmlns:p14="http://schemas.microsoft.com/office/powerpoint/2010/main" val="344499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lstStyle/>
          <a:p>
            <a:r>
              <a:rPr lang="en-US" dirty="0" smtClean="0"/>
              <a:t>Skin File</a:t>
            </a:r>
            <a:endParaRPr lang="en-US" dirty="0"/>
          </a:p>
          <a:p>
            <a:pPr lvl="1"/>
            <a:r>
              <a:rPr lang="en-US" dirty="0"/>
              <a:t>&lt;</a:t>
            </a:r>
            <a:r>
              <a:rPr lang="en-US" dirty="0" err="1"/>
              <a:t>asp:ListBox</a:t>
            </a:r>
            <a:r>
              <a:rPr lang="en-US" dirty="0"/>
              <a:t> </a:t>
            </a:r>
            <a:r>
              <a:rPr lang="en-US" dirty="0" err="1"/>
              <a:t>runat</a:t>
            </a:r>
            <a:r>
              <a:rPr lang="en-US" dirty="0"/>
              <a:t>="server" </a:t>
            </a:r>
            <a:r>
              <a:rPr lang="en-US" dirty="0" err="1"/>
              <a:t>ForeColor</a:t>
            </a:r>
            <a:r>
              <a:rPr lang="en-US" dirty="0"/>
              <a:t>="White" </a:t>
            </a:r>
            <a:r>
              <a:rPr lang="en-US" dirty="0" err="1"/>
              <a:t>BackColor</a:t>
            </a:r>
            <a:r>
              <a:rPr lang="en-US" dirty="0"/>
              <a:t>="Orange"/&gt; </a:t>
            </a:r>
            <a:endParaRPr lang="en-US" dirty="0" smtClean="0"/>
          </a:p>
          <a:p>
            <a:pPr lvl="1"/>
            <a:r>
              <a:rPr lang="en-US" dirty="0" smtClean="0"/>
              <a:t>&lt;</a:t>
            </a:r>
            <a:r>
              <a:rPr lang="en-US" dirty="0" err="1"/>
              <a:t>asp:TextBox</a:t>
            </a:r>
            <a:r>
              <a:rPr lang="en-US" dirty="0"/>
              <a:t> </a:t>
            </a:r>
            <a:r>
              <a:rPr lang="en-US" dirty="0" err="1"/>
              <a:t>runat</a:t>
            </a:r>
            <a:r>
              <a:rPr lang="en-US" dirty="0"/>
              <a:t>="server" </a:t>
            </a:r>
            <a:r>
              <a:rPr lang="en-US" dirty="0" err="1"/>
              <a:t>ForeColor</a:t>
            </a:r>
            <a:r>
              <a:rPr lang="en-US" dirty="0"/>
              <a:t>="White" </a:t>
            </a:r>
            <a:r>
              <a:rPr lang="en-US" dirty="0" err="1"/>
              <a:t>BackColor</a:t>
            </a:r>
            <a:r>
              <a:rPr lang="en-US" dirty="0"/>
              <a:t>="Orange"/&gt; </a:t>
            </a:r>
            <a:endParaRPr lang="en-US" dirty="0" smtClean="0"/>
          </a:p>
          <a:p>
            <a:pPr lvl="1"/>
            <a:r>
              <a:rPr lang="en-US" dirty="0" smtClean="0"/>
              <a:t>&lt;</a:t>
            </a:r>
            <a:r>
              <a:rPr lang="en-US" dirty="0" err="1"/>
              <a:t>asp:Button</a:t>
            </a:r>
            <a:r>
              <a:rPr lang="en-US" dirty="0"/>
              <a:t> </a:t>
            </a:r>
            <a:r>
              <a:rPr lang="en-US" dirty="0" err="1"/>
              <a:t>runat</a:t>
            </a:r>
            <a:r>
              <a:rPr lang="en-US" dirty="0"/>
              <a:t>="server" </a:t>
            </a:r>
            <a:r>
              <a:rPr lang="en-US" dirty="0" err="1"/>
              <a:t>ForeColor</a:t>
            </a:r>
            <a:r>
              <a:rPr lang="en-US" dirty="0"/>
              <a:t>="White" </a:t>
            </a:r>
            <a:r>
              <a:rPr lang="en-US" dirty="0" err="1"/>
              <a:t>BackColor</a:t>
            </a:r>
            <a:r>
              <a:rPr lang="en-US" dirty="0"/>
              <a:t>="Orange"/&gt; </a:t>
            </a:r>
            <a:endParaRPr lang="en-US" dirty="0" smtClean="0"/>
          </a:p>
          <a:p>
            <a:pPr lvl="1"/>
            <a:endParaRPr lang="en-US" dirty="0"/>
          </a:p>
          <a:p>
            <a:r>
              <a:rPr lang="en-US" dirty="0" smtClean="0"/>
              <a:t>Page file:</a:t>
            </a:r>
          </a:p>
          <a:p>
            <a:pPr lvl="1"/>
            <a:r>
              <a:rPr lang="en-US" dirty="0"/>
              <a:t>&lt;%@ Page Language="C#" </a:t>
            </a:r>
            <a:r>
              <a:rPr lang="en-US" dirty="0" err="1"/>
              <a:t>AutoEventWireup</a:t>
            </a:r>
            <a:r>
              <a:rPr lang="en-US" dirty="0"/>
              <a:t>="true" ... </a:t>
            </a:r>
            <a:r>
              <a:rPr lang="en-US" b="1" dirty="0"/>
              <a:t>Theme="</a:t>
            </a:r>
            <a:r>
              <a:rPr lang="en-US" b="1" dirty="0" err="1"/>
              <a:t>FunkyTheme</a:t>
            </a:r>
            <a:r>
              <a:rPr lang="en-US" b="1" dirty="0"/>
              <a:t>" </a:t>
            </a:r>
            <a:r>
              <a:rPr lang="en-US" dirty="0"/>
              <a:t>%&gt; </a:t>
            </a:r>
          </a:p>
          <a:p>
            <a:pPr lvl="1"/>
            <a:endParaRPr lang="en-US" dirty="0"/>
          </a:p>
        </p:txBody>
      </p:sp>
    </p:spTree>
    <p:extLst>
      <p:ext uri="{BB962C8B-B14F-4D97-AF65-F5344CB8AC3E}">
        <p14:creationId xmlns:p14="http://schemas.microsoft.com/office/powerpoint/2010/main" val="167914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rcRect t="-4050" b="-4050"/>
          <a:stretch>
            <a:fillRect/>
          </a:stretch>
        </p:blipFill>
        <p:spPr/>
      </p:pic>
    </p:spTree>
    <p:extLst>
      <p:ext uri="{BB962C8B-B14F-4D97-AF65-F5344CB8AC3E}">
        <p14:creationId xmlns:p14="http://schemas.microsoft.com/office/powerpoint/2010/main" val="109471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Applying a theme to an entire website</a:t>
            </a:r>
            <a:endParaRPr lang="en-US" dirty="0"/>
          </a:p>
        </p:txBody>
      </p:sp>
      <p:sp>
        <p:nvSpPr>
          <p:cNvPr id="3" name="Content Placeholder 2"/>
          <p:cNvSpPr>
            <a:spLocks noGrp="1"/>
          </p:cNvSpPr>
          <p:nvPr>
            <p:ph idx="1"/>
          </p:nvPr>
        </p:nvSpPr>
        <p:spPr/>
        <p:txBody>
          <a:bodyPr/>
          <a:lstStyle/>
          <a:p>
            <a:r>
              <a:rPr lang="en-US" dirty="0" smtClean="0"/>
              <a:t>Configure </a:t>
            </a:r>
            <a:r>
              <a:rPr lang="en-US" dirty="0"/>
              <a:t>the &lt;pages&gt; element in the </a:t>
            </a:r>
            <a:r>
              <a:rPr lang="en-US" dirty="0" err="1"/>
              <a:t>web.config</a:t>
            </a:r>
            <a:r>
              <a:rPr lang="en-US" dirty="0"/>
              <a:t> file for your application, as shown here: </a:t>
            </a:r>
            <a:endParaRPr lang="en-US" dirty="0"/>
          </a:p>
          <a:p>
            <a:endParaRPr lang="en-US" dirty="0" smtClean="0"/>
          </a:p>
          <a:p>
            <a:pPr marL="274320" lvl="1" indent="0">
              <a:buNone/>
            </a:pPr>
            <a:r>
              <a:rPr lang="en-US" dirty="0"/>
              <a:t>&lt;configuration&gt; </a:t>
            </a:r>
            <a:endParaRPr lang="en-US" dirty="0" smtClean="0"/>
          </a:p>
          <a:p>
            <a:pPr marL="274320" lvl="1" indent="0">
              <a:buNone/>
            </a:pPr>
            <a:r>
              <a:rPr lang="en-US" dirty="0" smtClean="0"/>
              <a:t>	&lt;</a:t>
            </a:r>
            <a:r>
              <a:rPr lang="en-US" dirty="0" err="1"/>
              <a:t>system.web</a:t>
            </a:r>
            <a:r>
              <a:rPr lang="en-US" dirty="0"/>
              <a:t>&gt; </a:t>
            </a:r>
            <a:endParaRPr lang="en-US" dirty="0" smtClean="0"/>
          </a:p>
          <a:p>
            <a:pPr marL="274320" lvl="1" indent="0">
              <a:buNone/>
            </a:pPr>
            <a:r>
              <a:rPr lang="en-US" dirty="0" smtClean="0"/>
              <a:t>		&lt;</a:t>
            </a:r>
            <a:r>
              <a:rPr lang="en-US" dirty="0"/>
              <a:t>pages theme="</a:t>
            </a:r>
            <a:r>
              <a:rPr lang="en-US" dirty="0" err="1"/>
              <a:t>FunkyTheme</a:t>
            </a:r>
            <a:r>
              <a:rPr lang="en-US" dirty="0"/>
              <a:t>"&gt; </a:t>
            </a:r>
            <a:r>
              <a:rPr lang="en-US" dirty="0" smtClean="0"/>
              <a:t>	</a:t>
            </a:r>
          </a:p>
          <a:p>
            <a:pPr marL="274320" lvl="1" indent="0">
              <a:buNone/>
            </a:pPr>
            <a:r>
              <a:rPr lang="en-US" dirty="0" smtClean="0"/>
              <a:t>			.</a:t>
            </a:r>
            <a:r>
              <a:rPr lang="en-US" dirty="0"/>
              <a:t>.. </a:t>
            </a:r>
            <a:endParaRPr lang="en-US" dirty="0"/>
          </a:p>
          <a:p>
            <a:pPr marL="274320" lvl="1" indent="0">
              <a:buNone/>
            </a:pPr>
            <a:r>
              <a:rPr lang="en-US" dirty="0" smtClean="0"/>
              <a:t>		&lt;</a:t>
            </a:r>
            <a:r>
              <a:rPr lang="en-US" dirty="0"/>
              <a:t>/pages&gt; </a:t>
            </a:r>
            <a:endParaRPr lang="en-US" dirty="0" smtClean="0"/>
          </a:p>
          <a:p>
            <a:pPr marL="274320" lvl="1" indent="0">
              <a:buNone/>
            </a:pPr>
            <a:r>
              <a:rPr lang="en-US" dirty="0" smtClean="0"/>
              <a:t>	&lt;</a:t>
            </a:r>
            <a:r>
              <a:rPr lang="en-US" dirty="0"/>
              <a:t>/</a:t>
            </a:r>
            <a:r>
              <a:rPr lang="en-US" dirty="0" err="1"/>
              <a:t>system.web</a:t>
            </a:r>
            <a:r>
              <a:rPr lang="en-US" dirty="0"/>
              <a:t>&gt; </a:t>
            </a:r>
            <a:endParaRPr lang="en-US" dirty="0" smtClean="0"/>
          </a:p>
          <a:p>
            <a:pPr marL="274320" lvl="1" indent="0">
              <a:buNone/>
            </a:pPr>
            <a:r>
              <a:rPr lang="en-US" dirty="0" smtClean="0"/>
              <a:t>&lt;</a:t>
            </a:r>
            <a:r>
              <a:rPr lang="en-US" dirty="0"/>
              <a:t>/configuration&gt; </a:t>
            </a:r>
            <a:endParaRPr lang="en-US" dirty="0"/>
          </a:p>
          <a:p>
            <a:endParaRPr lang="en-US" dirty="0"/>
          </a:p>
        </p:txBody>
      </p:sp>
    </p:spTree>
    <p:extLst>
      <p:ext uri="{BB962C8B-B14F-4D97-AF65-F5344CB8AC3E}">
        <p14:creationId xmlns:p14="http://schemas.microsoft.com/office/powerpoint/2010/main" val="421285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Narrow"/>
              </a:rPr>
              <a:t>Styles, Themes, and Master Pages </a:t>
            </a:r>
            <a:endParaRPr lang="en-US" dirty="0"/>
          </a:p>
        </p:txBody>
      </p:sp>
      <p:sp>
        <p:nvSpPr>
          <p:cNvPr id="3" name="Content Placeholder 2"/>
          <p:cNvSpPr>
            <a:spLocks noGrp="1"/>
          </p:cNvSpPr>
          <p:nvPr>
            <p:ph idx="1"/>
          </p:nvPr>
        </p:nvSpPr>
        <p:spPr/>
        <p:txBody>
          <a:bodyPr>
            <a:normAutofit/>
          </a:bodyPr>
          <a:lstStyle/>
          <a:p>
            <a:r>
              <a:rPr lang="en-US" i="1" dirty="0"/>
              <a:t>Styles </a:t>
            </a:r>
            <a:r>
              <a:rPr lang="en-US" dirty="0"/>
              <a:t>are part of the Cascading Style Sheet (CSS) standard. </a:t>
            </a:r>
            <a:endParaRPr lang="en-US" dirty="0" smtClean="0"/>
          </a:p>
          <a:p>
            <a:r>
              <a:rPr lang="en-US" i="1" dirty="0" smtClean="0"/>
              <a:t>Themes</a:t>
            </a:r>
            <a:r>
              <a:rPr lang="en-US" dirty="0" smtClean="0"/>
              <a:t> are similar to styles, but apply to the server controls that ASP.NET provides.</a:t>
            </a:r>
          </a:p>
          <a:p>
            <a:r>
              <a:rPr lang="en-US" i="1" dirty="0" smtClean="0"/>
              <a:t>Master Pages </a:t>
            </a:r>
            <a:r>
              <a:rPr lang="en-US" dirty="0" smtClean="0"/>
              <a:t>are “blueprints” for the layout of all child pages.</a:t>
            </a:r>
            <a:endParaRPr lang="en-US" dirty="0"/>
          </a:p>
        </p:txBody>
      </p:sp>
    </p:spTree>
    <p:extLst>
      <p:ext uri="{BB962C8B-B14F-4D97-AF65-F5344CB8AC3E}">
        <p14:creationId xmlns:p14="http://schemas.microsoft.com/office/powerpoint/2010/main" val="1079842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Apply a theme without overwriting conflicting properties</a:t>
            </a:r>
            <a:endParaRPr lang="en-US" dirty="0"/>
          </a:p>
        </p:txBody>
      </p:sp>
      <p:sp>
        <p:nvSpPr>
          <p:cNvPr id="3" name="Content Placeholder 2"/>
          <p:cNvSpPr>
            <a:spLocks noGrp="1"/>
          </p:cNvSpPr>
          <p:nvPr>
            <p:ph idx="1"/>
          </p:nvPr>
        </p:nvSpPr>
        <p:spPr/>
        <p:txBody>
          <a:bodyPr/>
          <a:lstStyle/>
          <a:p>
            <a:pPr marL="274320" lvl="1" indent="0">
              <a:buNone/>
            </a:pPr>
            <a:r>
              <a:rPr lang="en-US" dirty="0"/>
              <a:t>&lt;configuration</a:t>
            </a:r>
            <a:r>
              <a:rPr lang="en-US" dirty="0" smtClean="0"/>
              <a:t>&gt;</a:t>
            </a:r>
          </a:p>
          <a:p>
            <a:pPr marL="274320" lvl="1" indent="0">
              <a:buNone/>
            </a:pPr>
            <a:r>
              <a:rPr lang="en-US" dirty="0" smtClean="0"/>
              <a:t>	&lt;</a:t>
            </a:r>
            <a:r>
              <a:rPr lang="en-US" dirty="0" err="1"/>
              <a:t>system.web</a:t>
            </a:r>
            <a:r>
              <a:rPr lang="en-US" dirty="0"/>
              <a:t>&gt; </a:t>
            </a:r>
            <a:endParaRPr lang="en-US" dirty="0" smtClean="0"/>
          </a:p>
          <a:p>
            <a:pPr marL="274320" lvl="1" indent="0">
              <a:buNone/>
            </a:pPr>
            <a:r>
              <a:rPr lang="en-US" dirty="0" smtClean="0"/>
              <a:t>		&lt;</a:t>
            </a:r>
            <a:r>
              <a:rPr lang="en-US" dirty="0"/>
              <a:t>pages </a:t>
            </a:r>
            <a:r>
              <a:rPr lang="en-US" dirty="0" err="1"/>
              <a:t>styleSheetTheme</a:t>
            </a:r>
            <a:r>
              <a:rPr lang="en-US" dirty="0"/>
              <a:t>="</a:t>
            </a:r>
            <a:r>
              <a:rPr lang="en-US" dirty="0" err="1"/>
              <a:t>FunkyTheme</a:t>
            </a:r>
            <a:r>
              <a:rPr lang="en-US" dirty="0"/>
              <a:t>"&gt; </a:t>
            </a:r>
            <a:endParaRPr lang="en-US" dirty="0" smtClean="0"/>
          </a:p>
          <a:p>
            <a:pPr marL="274320" lvl="1" indent="0">
              <a:buNone/>
            </a:pPr>
            <a:r>
              <a:rPr lang="en-US" dirty="0" smtClean="0"/>
              <a:t>			.</a:t>
            </a:r>
            <a:r>
              <a:rPr lang="en-US" dirty="0"/>
              <a:t>.. </a:t>
            </a:r>
            <a:endParaRPr lang="en-US" dirty="0"/>
          </a:p>
          <a:p>
            <a:pPr marL="274320" lvl="1" indent="0">
              <a:buNone/>
            </a:pPr>
            <a:r>
              <a:rPr lang="en-US" dirty="0" smtClean="0"/>
              <a:t>		&lt;</a:t>
            </a:r>
            <a:r>
              <a:rPr lang="en-US" dirty="0"/>
              <a:t>/</a:t>
            </a:r>
            <a:r>
              <a:rPr lang="en-US" dirty="0" smtClean="0"/>
              <a:t>pages</a:t>
            </a:r>
            <a:r>
              <a:rPr lang="en-US" dirty="0"/>
              <a:t>&gt; </a:t>
            </a:r>
            <a:endParaRPr lang="en-US" dirty="0" smtClean="0"/>
          </a:p>
          <a:p>
            <a:pPr marL="274320" lvl="1" indent="0">
              <a:buNone/>
            </a:pPr>
            <a:r>
              <a:rPr lang="en-US" dirty="0" smtClean="0"/>
              <a:t>	&lt;</a:t>
            </a:r>
            <a:r>
              <a:rPr lang="en-US" dirty="0"/>
              <a:t>/</a:t>
            </a:r>
            <a:r>
              <a:rPr lang="en-US" dirty="0" err="1"/>
              <a:t>system.web</a:t>
            </a:r>
            <a:r>
              <a:rPr lang="en-US" dirty="0"/>
              <a:t>&gt; </a:t>
            </a:r>
            <a:endParaRPr lang="en-US" dirty="0" smtClean="0"/>
          </a:p>
          <a:p>
            <a:pPr marL="274320" lvl="1" indent="0">
              <a:buNone/>
            </a:pPr>
            <a:r>
              <a:rPr lang="en-US" dirty="0" smtClean="0"/>
              <a:t>&lt;</a:t>
            </a:r>
            <a:r>
              <a:rPr lang="en-US" dirty="0"/>
              <a:t>/configuration&gt; </a:t>
            </a:r>
            <a:endParaRPr lang="en-US" dirty="0"/>
          </a:p>
          <a:p>
            <a:pPr marL="0" indent="0">
              <a:buNone/>
            </a:pPr>
            <a:endParaRPr lang="en-US" dirty="0"/>
          </a:p>
        </p:txBody>
      </p:sp>
    </p:spTree>
    <p:extLst>
      <p:ext uri="{BB962C8B-B14F-4D97-AF65-F5344CB8AC3E}">
        <p14:creationId xmlns:p14="http://schemas.microsoft.com/office/powerpoint/2010/main" val="1785962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Master Page </a:t>
            </a:r>
            <a:r>
              <a:rPr lang="en-US" b="1" dirty="0"/>
              <a:t>Basics </a:t>
            </a:r>
            <a:endParaRPr lang="en-US" dirty="0"/>
          </a:p>
        </p:txBody>
      </p:sp>
      <p:sp>
        <p:nvSpPr>
          <p:cNvPr id="3" name="Content Placeholder 2"/>
          <p:cNvSpPr>
            <a:spLocks noGrp="1"/>
          </p:cNvSpPr>
          <p:nvPr>
            <p:ph idx="1"/>
          </p:nvPr>
        </p:nvSpPr>
        <p:spPr/>
        <p:txBody>
          <a:bodyPr>
            <a:normAutofit lnSpcReduction="10000"/>
          </a:bodyPr>
          <a:lstStyle/>
          <a:p>
            <a:r>
              <a:rPr lang="en-US" dirty="0"/>
              <a:t>The best websites don’t look like a series of web pages; instead, they give the illusion of a continuously running application. </a:t>
            </a:r>
            <a:endParaRPr lang="en-US" dirty="0"/>
          </a:p>
          <a:p>
            <a:r>
              <a:rPr lang="en-US" dirty="0" smtClean="0"/>
              <a:t>What </a:t>
            </a:r>
            <a:r>
              <a:rPr lang="en-US" dirty="0"/>
              <a:t>if you want a navigation bar on every web page? Not only do you need to copy the same user interface </a:t>
            </a:r>
            <a:r>
              <a:rPr lang="en-US" dirty="0" smtClean="0"/>
              <a:t>markup to </a:t>
            </a:r>
            <a:r>
              <a:rPr lang="en-US" dirty="0"/>
              <a:t>each page, but you also need to make sure it ends up in the same place. An offset of a couple of pixels will completely ruin the illusion, making it obvious that the pages aren’t really integrated. </a:t>
            </a:r>
            <a:endParaRPr lang="en-US" dirty="0"/>
          </a:p>
          <a:p>
            <a:r>
              <a:rPr lang="en-US" i="1" dirty="0"/>
              <a:t>Frames </a:t>
            </a:r>
            <a:r>
              <a:rPr lang="en-US" dirty="0"/>
              <a:t>are an HTML feature that lets the browser show more than one web page alongside another. Unfortunately, frames have problems of their own, including that each frame is treated as a separate document and requested separately by the browser. </a:t>
            </a:r>
            <a:endParaRPr lang="en-US" dirty="0"/>
          </a:p>
        </p:txBody>
      </p:sp>
    </p:spTree>
    <p:extLst>
      <p:ext uri="{BB962C8B-B14F-4D97-AF65-F5344CB8AC3E}">
        <p14:creationId xmlns:p14="http://schemas.microsoft.com/office/powerpoint/2010/main" val="281836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Simple Master Page and Content Page </a:t>
            </a:r>
            <a:endParaRPr lang="en-US" dirty="0"/>
          </a:p>
        </p:txBody>
      </p:sp>
      <p:pic>
        <p:nvPicPr>
          <p:cNvPr id="4" name="Content Placeholder 3"/>
          <p:cNvPicPr>
            <a:picLocks noGrp="1" noChangeAspect="1"/>
          </p:cNvPicPr>
          <p:nvPr>
            <p:ph idx="1"/>
          </p:nvPr>
        </p:nvPicPr>
        <p:blipFill>
          <a:blip r:embed="rId2"/>
          <a:srcRect l="-11294" r="-11294"/>
          <a:stretch>
            <a:fillRect/>
          </a:stretch>
        </p:blipFill>
        <p:spPr>
          <a:xfrm>
            <a:off x="685800" y="1600200"/>
            <a:ext cx="8229600" cy="4876800"/>
          </a:xfrm>
        </p:spPr>
      </p:pic>
    </p:spTree>
    <p:extLst>
      <p:ext uri="{BB962C8B-B14F-4D97-AF65-F5344CB8AC3E}">
        <p14:creationId xmlns:p14="http://schemas.microsoft.com/office/powerpoint/2010/main" val="1272187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simple master page with a header and footer </a:t>
            </a:r>
            <a:endParaRPr lang="en-US" dirty="0"/>
          </a:p>
        </p:txBody>
      </p:sp>
      <p:pic>
        <p:nvPicPr>
          <p:cNvPr id="4" name="Content Placeholder 3"/>
          <p:cNvPicPr>
            <a:picLocks noGrp="1" noChangeAspect="1"/>
          </p:cNvPicPr>
          <p:nvPr>
            <p:ph idx="1"/>
          </p:nvPr>
        </p:nvPicPr>
        <p:blipFill>
          <a:blip r:embed="rId2"/>
          <a:srcRect l="-13549" r="-13549"/>
          <a:stretch>
            <a:fillRect/>
          </a:stretch>
        </p:blipFill>
        <p:spPr/>
      </p:pic>
    </p:spTree>
    <p:extLst>
      <p:ext uri="{BB962C8B-B14F-4D97-AF65-F5344CB8AC3E}">
        <p14:creationId xmlns:p14="http://schemas.microsoft.com/office/powerpoint/2010/main" val="338617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Master Pages and Content Pages Are Connected </a:t>
            </a:r>
            <a:endParaRPr lang="en-US" dirty="0"/>
          </a:p>
        </p:txBody>
      </p:sp>
      <p:sp>
        <p:nvSpPr>
          <p:cNvPr id="3" name="Content Placeholder 2"/>
          <p:cNvSpPr>
            <a:spLocks noGrp="1"/>
          </p:cNvSpPr>
          <p:nvPr>
            <p:ph idx="1"/>
          </p:nvPr>
        </p:nvSpPr>
        <p:spPr/>
        <p:txBody>
          <a:bodyPr/>
          <a:lstStyle/>
          <a:p>
            <a:pPr marL="0" indent="0">
              <a:buNone/>
            </a:pPr>
            <a:endParaRPr lang="en-US" smtClean="0"/>
          </a:p>
          <a:p>
            <a:pPr marL="0" indent="0">
              <a:buNone/>
            </a:pPr>
            <a:r>
              <a:rPr lang="en-US" smtClean="0"/>
              <a:t>&lt;</a:t>
            </a:r>
            <a:r>
              <a:rPr lang="en-US" dirty="0"/>
              <a:t>%@ Master Language="C#" </a:t>
            </a:r>
            <a:r>
              <a:rPr lang="en-US" dirty="0" err="1"/>
              <a:t>AutoEventWireup</a:t>
            </a:r>
            <a:r>
              <a:rPr lang="en-US" dirty="0"/>
              <a:t>="true" </a:t>
            </a:r>
            <a:r>
              <a:rPr lang="en-US" dirty="0" err="1"/>
              <a:t>CodeFile</a:t>
            </a:r>
            <a:r>
              <a:rPr lang="en-US" dirty="0"/>
              <a:t>="</a:t>
            </a:r>
            <a:r>
              <a:rPr lang="en-US" dirty="0" err="1"/>
              <a:t>SiteTemplate.master.cs</a:t>
            </a:r>
            <a:r>
              <a:rPr lang="en-US" dirty="0"/>
              <a:t>" Inherits="</a:t>
            </a:r>
            <a:r>
              <a:rPr lang="en-US" dirty="0" err="1"/>
              <a:t>SiteTemplate</a:t>
            </a:r>
            <a:r>
              <a:rPr lang="en-US" dirty="0"/>
              <a:t>" %&gt; </a:t>
            </a:r>
            <a:endParaRPr lang="en-US" dirty="0"/>
          </a:p>
          <a:p>
            <a:endParaRPr lang="en-US" dirty="0"/>
          </a:p>
        </p:txBody>
      </p:sp>
    </p:spTree>
    <p:extLst>
      <p:ext uri="{BB962C8B-B14F-4D97-AF65-F5344CB8AC3E}">
        <p14:creationId xmlns:p14="http://schemas.microsoft.com/office/powerpoint/2010/main" val="210606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Styles </a:t>
            </a:r>
          </a:p>
        </p:txBody>
      </p:sp>
      <p:sp>
        <p:nvSpPr>
          <p:cNvPr id="3" name="Content Placeholder 2"/>
          <p:cNvSpPr>
            <a:spLocks noGrp="1"/>
          </p:cNvSpPr>
          <p:nvPr>
            <p:ph idx="1"/>
          </p:nvPr>
        </p:nvSpPr>
        <p:spPr/>
        <p:txBody>
          <a:bodyPr/>
          <a:lstStyle/>
          <a:p>
            <a:r>
              <a:rPr lang="en-US" dirty="0" smtClean="0"/>
              <a:t>Styling can be done in HTML, but leads to cluttered markup.</a:t>
            </a:r>
          </a:p>
          <a:p>
            <a:r>
              <a:rPr lang="en-US" dirty="0"/>
              <a:t>CSS gives you a wide range of consistent formatting properties that you can apply to any HTML element. </a:t>
            </a:r>
            <a:endParaRPr lang="en-US" dirty="0" smtClean="0"/>
          </a:p>
          <a:p>
            <a:r>
              <a:rPr lang="en-US" dirty="0" smtClean="0"/>
              <a:t>Styles </a:t>
            </a:r>
            <a:r>
              <a:rPr lang="en-US" dirty="0"/>
              <a:t>allow you to add borders, set font details, change colors, add margin space and padding, and so on. Many of the examples you’ve seen so far have in this book have used CSS formatting. </a:t>
            </a:r>
          </a:p>
          <a:p>
            <a:endParaRPr lang="en-US" dirty="0"/>
          </a:p>
        </p:txBody>
      </p:sp>
    </p:spTree>
    <p:extLst>
      <p:ext uri="{BB962C8B-B14F-4D97-AF65-F5344CB8AC3E}">
        <p14:creationId xmlns:p14="http://schemas.microsoft.com/office/powerpoint/2010/main" val="24567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CSS “standard”</a:t>
            </a:r>
            <a:endParaRPr lang="en-US" dirty="0"/>
          </a:p>
        </p:txBody>
      </p:sp>
      <p:sp>
        <p:nvSpPr>
          <p:cNvPr id="3" name="Content Placeholder 2"/>
          <p:cNvSpPr>
            <a:spLocks noGrp="1"/>
          </p:cNvSpPr>
          <p:nvPr>
            <p:ph idx="1"/>
          </p:nvPr>
        </p:nvSpPr>
        <p:spPr/>
        <p:txBody>
          <a:bodyPr/>
          <a:lstStyle/>
          <a:p>
            <a:r>
              <a:rPr lang="en-US" dirty="0"/>
              <a:t>The CSS standard is not a single, universal standard with complete commonality across all browsers. </a:t>
            </a:r>
            <a:endParaRPr lang="en-US" dirty="0" smtClean="0"/>
          </a:p>
          <a:p>
            <a:r>
              <a:rPr lang="en-US" dirty="0" smtClean="0"/>
              <a:t>It </a:t>
            </a:r>
            <a:r>
              <a:rPr lang="en-US" dirty="0"/>
              <a:t>exists in several versions (up to CSS3) and includes features that not all browsers support and features that browsers implement differently. </a:t>
            </a:r>
            <a:endParaRPr lang="en-US" dirty="0" smtClean="0"/>
          </a:p>
          <a:p>
            <a:r>
              <a:rPr lang="en-US" dirty="0" smtClean="0"/>
              <a:t>The </a:t>
            </a:r>
            <a:r>
              <a:rPr lang="en-US" dirty="0"/>
              <a:t>site </a:t>
            </a:r>
            <a:r>
              <a:rPr lang="en-US" dirty="0">
                <a:hlinkClick r:id="rId2"/>
              </a:rPr>
              <a:t>http://</a:t>
            </a:r>
            <a:r>
              <a:rPr lang="en-US" dirty="0" smtClean="0">
                <a:hlinkClick r:id="rId2"/>
              </a:rPr>
              <a:t>caniuse.com</a:t>
            </a:r>
            <a:r>
              <a:rPr lang="en-US" dirty="0" smtClean="0"/>
              <a:t> </a:t>
            </a:r>
            <a:r>
              <a:rPr lang="en-US" dirty="0"/>
              <a:t>is a great resource for figuring out which browser versions support which CSS features, and therefore when it’s reasonably “safe” to use a CSS feature in your website. </a:t>
            </a:r>
          </a:p>
          <a:p>
            <a:endParaRPr lang="en-US" dirty="0"/>
          </a:p>
        </p:txBody>
      </p:sp>
    </p:spTree>
    <p:extLst>
      <p:ext uri="{BB962C8B-B14F-4D97-AF65-F5344CB8AC3E}">
        <p14:creationId xmlns:p14="http://schemas.microsoft.com/office/powerpoint/2010/main" val="121357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 Types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Inline </a:t>
            </a:r>
            <a:r>
              <a:rPr lang="en-US" i="1" dirty="0"/>
              <a:t>style</a:t>
            </a:r>
            <a:r>
              <a:rPr lang="en-US" dirty="0"/>
              <a:t>: </a:t>
            </a:r>
            <a:endParaRPr lang="en-US" dirty="0" smtClean="0"/>
          </a:p>
          <a:p>
            <a:pPr lvl="1"/>
            <a:r>
              <a:rPr lang="en-US" dirty="0" smtClean="0"/>
              <a:t>An </a:t>
            </a:r>
            <a:r>
              <a:rPr lang="en-US" dirty="0"/>
              <a:t>inline style is a style that’s placed directly inside an HTML tag. This can get messy, but it’s a reasonable approach for one-time formatting. You can remove the style and put it in a style sheet later. </a:t>
            </a:r>
          </a:p>
          <a:p>
            <a:r>
              <a:rPr lang="en-US" i="1" dirty="0" smtClean="0"/>
              <a:t>Internal </a:t>
            </a:r>
            <a:r>
              <a:rPr lang="en-US" i="1" dirty="0"/>
              <a:t>style sheet</a:t>
            </a:r>
            <a:r>
              <a:rPr lang="en-US" dirty="0"/>
              <a:t>: </a:t>
            </a:r>
            <a:endParaRPr lang="en-US" dirty="0" smtClean="0"/>
          </a:p>
          <a:p>
            <a:pPr lvl="1"/>
            <a:r>
              <a:rPr lang="en-US" dirty="0" smtClean="0"/>
              <a:t>An </a:t>
            </a:r>
            <a:r>
              <a:rPr lang="en-US" dirty="0"/>
              <a:t>internal style sheet is a collection of styles that are placed in</a:t>
            </a:r>
            <a:br>
              <a:rPr lang="en-US" dirty="0"/>
            </a:br>
            <a:r>
              <a:rPr lang="en-US" dirty="0"/>
              <a:t>the &lt;head&gt; section of your web page markup. You can then use the styles from this style sheet to format the web controls on that page. By using an internal style sheet, you get a clear separation between formatting (your styles) and content (the rest of your HTML markup). You can also reuse the same style for multiple elements. </a:t>
            </a:r>
          </a:p>
          <a:p>
            <a:r>
              <a:rPr lang="en-US" dirty="0"/>
              <a:t> </a:t>
            </a:r>
            <a:r>
              <a:rPr lang="en-US" i="1" dirty="0"/>
              <a:t>External style sheet</a:t>
            </a:r>
            <a:r>
              <a:rPr lang="en-US" dirty="0"/>
              <a:t>: </a:t>
            </a:r>
            <a:endParaRPr lang="en-US" dirty="0" smtClean="0"/>
          </a:p>
          <a:p>
            <a:pPr lvl="1"/>
            <a:r>
              <a:rPr lang="en-US" dirty="0" smtClean="0"/>
              <a:t>An </a:t>
            </a:r>
            <a:r>
              <a:rPr lang="en-US" dirty="0"/>
              <a:t>external style sheet is similar to an internal style sheet, except it’s placed in a completely separate file. This is the most powerful approach because it gives you a way to apply the same style rules to many pages. </a:t>
            </a:r>
          </a:p>
          <a:p>
            <a:endParaRPr lang="en-US" dirty="0"/>
          </a:p>
        </p:txBody>
      </p:sp>
    </p:spTree>
    <p:extLst>
      <p:ext uri="{BB962C8B-B14F-4D97-AF65-F5344CB8AC3E}">
        <p14:creationId xmlns:p14="http://schemas.microsoft.com/office/powerpoint/2010/main" val="229616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inline style</a:t>
            </a:r>
            <a:endParaRPr lang="en-US" dirty="0"/>
          </a:p>
        </p:txBody>
      </p:sp>
      <p:sp>
        <p:nvSpPr>
          <p:cNvPr id="3" name="Content Placeholder 2"/>
          <p:cNvSpPr>
            <a:spLocks noGrp="1"/>
          </p:cNvSpPr>
          <p:nvPr>
            <p:ph idx="1"/>
          </p:nvPr>
        </p:nvSpPr>
        <p:spPr/>
        <p:txBody>
          <a:bodyPr/>
          <a:lstStyle/>
          <a:p>
            <a:r>
              <a:rPr lang="en-US" dirty="0"/>
              <a:t>&lt;p style="background: Blue"&gt;This text has a blue background.&lt;/p&gt; </a:t>
            </a:r>
          </a:p>
          <a:p>
            <a:endParaRPr lang="en-US" dirty="0" smtClean="0"/>
          </a:p>
          <a:p>
            <a:endParaRPr lang="en-US" dirty="0" smtClean="0"/>
          </a:p>
          <a:p>
            <a:r>
              <a:rPr lang="en-US" dirty="0"/>
              <a:t>&lt;p style="</a:t>
            </a:r>
            <a:r>
              <a:rPr lang="en-US" dirty="0" err="1"/>
              <a:t>color:White</a:t>
            </a:r>
            <a:r>
              <a:rPr lang="en-US" dirty="0"/>
              <a:t>; </a:t>
            </a:r>
            <a:r>
              <a:rPr lang="en-US" dirty="0" err="1"/>
              <a:t>background:Blue</a:t>
            </a:r>
            <a:r>
              <a:rPr lang="en-US" dirty="0"/>
              <a:t>; </a:t>
            </a:r>
            <a:r>
              <a:rPr lang="en-US" dirty="0" err="1"/>
              <a:t>font-size:x-large</a:t>
            </a:r>
            <a:r>
              <a:rPr lang="en-US" dirty="0"/>
              <a:t>; padding:10px"&gt; This text has a blue background.&lt;/p&gt; </a:t>
            </a:r>
          </a:p>
          <a:p>
            <a:endParaRPr lang="en-US" dirty="0"/>
          </a:p>
        </p:txBody>
      </p:sp>
    </p:spTree>
    <p:extLst>
      <p:ext uri="{BB962C8B-B14F-4D97-AF65-F5344CB8AC3E}">
        <p14:creationId xmlns:p14="http://schemas.microsoft.com/office/powerpoint/2010/main" val="179187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Control properties are translated to CSS styles</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asp:Label</a:t>
            </a:r>
            <a:r>
              <a:rPr lang="en-US" dirty="0"/>
              <a:t> ID="</a:t>
            </a:r>
            <a:r>
              <a:rPr lang="en-US" dirty="0" err="1"/>
              <a:t>MyLabel</a:t>
            </a:r>
            <a:r>
              <a:rPr lang="en-US" dirty="0"/>
              <a:t>" </a:t>
            </a:r>
            <a:r>
              <a:rPr lang="en-US" dirty="0" err="1"/>
              <a:t>runat</a:t>
            </a:r>
            <a:r>
              <a:rPr lang="en-US" dirty="0"/>
              <a:t>="server" </a:t>
            </a:r>
            <a:r>
              <a:rPr lang="en-US" dirty="0" err="1"/>
              <a:t>ForeColor</a:t>
            </a:r>
            <a:r>
              <a:rPr lang="en-US" dirty="0"/>
              <a:t>="White" </a:t>
            </a:r>
            <a:r>
              <a:rPr lang="en-US" dirty="0" err="1"/>
              <a:t>BackColor</a:t>
            </a:r>
            <a:r>
              <a:rPr lang="en-US" dirty="0"/>
              <a:t>="Blue" Font-Size="X-Large"&gt;Formatted Text&lt;/</a:t>
            </a:r>
            <a:r>
              <a:rPr lang="en-US" dirty="0" err="1"/>
              <a:t>asp:Label</a:t>
            </a:r>
            <a:r>
              <a:rPr lang="en-US" dirty="0"/>
              <a:t>&gt; </a:t>
            </a:r>
          </a:p>
          <a:p>
            <a:endParaRPr lang="en-US" dirty="0" smtClean="0"/>
          </a:p>
          <a:p>
            <a:pPr marL="0" indent="0">
              <a:buNone/>
            </a:pPr>
            <a:r>
              <a:rPr lang="en-US" dirty="0" smtClean="0"/>
              <a:t>	gets converted to…</a:t>
            </a:r>
          </a:p>
          <a:p>
            <a:endParaRPr lang="en-US" dirty="0"/>
          </a:p>
          <a:p>
            <a:pPr marL="0" indent="0">
              <a:buNone/>
            </a:pPr>
            <a:r>
              <a:rPr lang="en-US" dirty="0"/>
              <a:t>&lt;span id="</a:t>
            </a:r>
            <a:r>
              <a:rPr lang="en-US" dirty="0" err="1"/>
              <a:t>MyLabel</a:t>
            </a:r>
            <a:r>
              <a:rPr lang="en-US" dirty="0"/>
              <a:t>" style="</a:t>
            </a:r>
            <a:r>
              <a:rPr lang="en-US" dirty="0" err="1"/>
              <a:t>color:White</a:t>
            </a:r>
            <a:r>
              <a:rPr lang="en-US" dirty="0"/>
              <a:t>; </a:t>
            </a:r>
            <a:r>
              <a:rPr lang="en-US" dirty="0" err="1"/>
              <a:t>background-color:Blue</a:t>
            </a:r>
            <a:r>
              <a:rPr lang="en-US" dirty="0"/>
              <a:t>; </a:t>
            </a:r>
            <a:r>
              <a:rPr lang="en-US" dirty="0" err="1"/>
              <a:t>font-size:X-Large</a:t>
            </a:r>
            <a:r>
              <a:rPr lang="en-US" dirty="0"/>
              <a:t>"&gt; Formatted Text&lt;/span&gt; </a:t>
            </a:r>
          </a:p>
          <a:p>
            <a:endParaRPr lang="en-US" dirty="0"/>
          </a:p>
        </p:txBody>
      </p:sp>
    </p:spTree>
    <p:extLst>
      <p:ext uri="{BB962C8B-B14F-4D97-AF65-F5344CB8AC3E}">
        <p14:creationId xmlns:p14="http://schemas.microsoft.com/office/powerpoint/2010/main" val="123213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CSS Inheritance</a:t>
            </a:r>
            <a:endParaRPr lang="en-US" dirty="0"/>
          </a:p>
        </p:txBody>
      </p:sp>
      <p:sp>
        <p:nvSpPr>
          <p:cNvPr id="3" name="Content Placeholder 2"/>
          <p:cNvSpPr>
            <a:spLocks noGrp="1"/>
          </p:cNvSpPr>
          <p:nvPr>
            <p:ph idx="1"/>
          </p:nvPr>
        </p:nvSpPr>
        <p:spPr/>
        <p:txBody>
          <a:bodyPr/>
          <a:lstStyle/>
          <a:p>
            <a:r>
              <a:rPr lang="en-US" dirty="0"/>
              <a:t>CSS supports a feature it calls </a:t>
            </a:r>
            <a:r>
              <a:rPr lang="en-US" i="1" dirty="0"/>
              <a:t>inheritance</a:t>
            </a:r>
            <a:r>
              <a:rPr lang="en-US" dirty="0"/>
              <a:t>. </a:t>
            </a:r>
            <a:endParaRPr lang="en-US" dirty="0" smtClean="0"/>
          </a:p>
          <a:p>
            <a:r>
              <a:rPr lang="en-US" dirty="0" smtClean="0"/>
              <a:t>With </a:t>
            </a:r>
            <a:r>
              <a:rPr lang="en-US" dirty="0"/>
              <a:t>inheritance, some formatting properties (such as the font family) are passed down from a parent element to other nested elements. </a:t>
            </a:r>
            <a:endParaRPr lang="en-US" dirty="0" smtClean="0"/>
          </a:p>
          <a:p>
            <a:r>
              <a:rPr lang="en-US" dirty="0" smtClean="0"/>
              <a:t>In </a:t>
            </a:r>
            <a:r>
              <a:rPr lang="en-US" dirty="0"/>
              <a:t>other words, if you set the font family for a &lt;div&gt; element, all the elements inside will inherit the same font (unless they explicitly specify otherwise). </a:t>
            </a:r>
            <a:endParaRPr lang="en-US" dirty="0" smtClean="0"/>
          </a:p>
          <a:p>
            <a:r>
              <a:rPr lang="en-US" dirty="0" smtClean="0"/>
              <a:t>Other </a:t>
            </a:r>
            <a:r>
              <a:rPr lang="en-US" dirty="0"/>
              <a:t>properties, like margin and padding settings, don’t use inheritance. </a:t>
            </a:r>
          </a:p>
          <a:p>
            <a:endParaRPr lang="en-US" dirty="0"/>
          </a:p>
        </p:txBody>
      </p:sp>
    </p:spTree>
    <p:extLst>
      <p:ext uri="{BB962C8B-B14F-4D97-AF65-F5344CB8AC3E}">
        <p14:creationId xmlns:p14="http://schemas.microsoft.com/office/powerpoint/2010/main" val="204032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 Builder/CSS </a:t>
            </a:r>
            <a:r>
              <a:rPr lang="en-US" dirty="0"/>
              <a:t>Properties Window </a:t>
            </a:r>
          </a:p>
        </p:txBody>
      </p:sp>
      <p:sp>
        <p:nvSpPr>
          <p:cNvPr id="3" name="Content Placeholder 2"/>
          <p:cNvSpPr>
            <a:spLocks noGrp="1"/>
          </p:cNvSpPr>
          <p:nvPr>
            <p:ph idx="1"/>
          </p:nvPr>
        </p:nvSpPr>
        <p:spPr/>
        <p:txBody>
          <a:bodyPr/>
          <a:lstStyle/>
          <a:p>
            <a:r>
              <a:rPr lang="en-US" dirty="0"/>
              <a:t>In the design window, click somewhere inside the &lt;div&gt; (but not on another control). You’ll know you’re in the right spot when a border appears around your controls, showing you the outline of the &lt;div&gt; </a:t>
            </a:r>
          </a:p>
          <a:p>
            <a:endParaRPr lang="en-US" dirty="0"/>
          </a:p>
        </p:txBody>
      </p:sp>
      <p:pic>
        <p:nvPicPr>
          <p:cNvPr id="4" name="Picture 3"/>
          <p:cNvPicPr>
            <a:picLocks noChangeAspect="1"/>
          </p:cNvPicPr>
          <p:nvPr/>
        </p:nvPicPr>
        <p:blipFill>
          <a:blip r:embed="rId2"/>
          <a:stretch>
            <a:fillRect/>
          </a:stretch>
        </p:blipFill>
        <p:spPr>
          <a:xfrm>
            <a:off x="762000" y="3298504"/>
            <a:ext cx="5489222" cy="3559496"/>
          </a:xfrm>
          <a:prstGeom prst="rect">
            <a:avLst/>
          </a:prstGeom>
        </p:spPr>
      </p:pic>
    </p:spTree>
    <p:extLst>
      <p:ext uri="{BB962C8B-B14F-4D97-AF65-F5344CB8AC3E}">
        <p14:creationId xmlns:p14="http://schemas.microsoft.com/office/powerpoint/2010/main" val="3866856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281</TotalTime>
  <Words>1131</Words>
  <Application>Microsoft Macintosh PowerPoint</Application>
  <PresentationFormat>On-screen Show (4:3)</PresentationFormat>
  <Paragraphs>101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Chapter 12</vt:lpstr>
      <vt:lpstr>Styles, Themes, and Master Pages </vt:lpstr>
      <vt:lpstr>Styles </vt:lpstr>
      <vt:lpstr>Note: CSS “standard”</vt:lpstr>
      <vt:lpstr>Style Types</vt:lpstr>
      <vt:lpstr>Basic inline style</vt:lpstr>
      <vt:lpstr>Web Control properties are translated to CSS styles</vt:lpstr>
      <vt:lpstr>Note: CSS Inheritance</vt:lpstr>
      <vt:lpstr>Style Builder/CSS Properties Window </vt:lpstr>
      <vt:lpstr>Style Settings</vt:lpstr>
      <vt:lpstr>Creating a Style Sheet </vt:lpstr>
      <vt:lpstr>Themes </vt:lpstr>
      <vt:lpstr>How Themes Work </vt:lpstr>
      <vt:lpstr>Styling only with properties</vt:lpstr>
      <vt:lpstr>Themes and skins for an app</vt:lpstr>
      <vt:lpstr>Applying a Simple Theme </vt:lpstr>
      <vt:lpstr>Sample</vt:lpstr>
      <vt:lpstr>Example</vt:lpstr>
      <vt:lpstr>Applying a theme to an entire website</vt:lpstr>
      <vt:lpstr>Apply a theme without overwriting conflicting properties</vt:lpstr>
      <vt:lpstr>Master Page Basics </vt:lpstr>
      <vt:lpstr>A Simple Master Page and Content Page </vt:lpstr>
      <vt:lpstr>A simple master page with a header and footer </vt:lpstr>
      <vt:lpstr>How Master Pages and Content Pages Are Connected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Ben</dc:creator>
  <cp:lastModifiedBy>Benjamin Dalgaard</cp:lastModifiedBy>
  <cp:revision>155</cp:revision>
  <dcterms:created xsi:type="dcterms:W3CDTF">2012-12-12T22:57:24Z</dcterms:created>
  <dcterms:modified xsi:type="dcterms:W3CDTF">2014-05-13T22:31:26Z</dcterms:modified>
</cp:coreProperties>
</file>