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00" r:id="rId11"/>
    <p:sldId id="298" r:id="rId12"/>
    <p:sldId id="299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6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08037-873B-4F8D-B678-D11DF2005F03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7B3C-2129-4ED8-97EE-003F3D40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5F36BB-C42C-40EF-BE37-B2F56D275862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01000" cy="1927225"/>
          </a:xfrm>
        </p:spPr>
        <p:txBody>
          <a:bodyPr/>
          <a:lstStyle/>
          <a:p>
            <a:r>
              <a:rPr lang="en-US" sz="4800" smtClean="0"/>
              <a:t>Chapter </a:t>
            </a:r>
            <a:r>
              <a:rPr lang="en-US" sz="4800" smtClean="0"/>
              <a:t>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83890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Member 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14500"/>
            <a:ext cx="50958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2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partial class </a:t>
            </a:r>
            <a:r>
              <a:rPr lang="en-US" dirty="0" err="1"/>
              <a:t>PreserveMembers</a:t>
            </a:r>
            <a:r>
              <a:rPr lang="en-US" dirty="0"/>
              <a:t> : Page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A member variable that will be cleared with every </a:t>
            </a:r>
            <a:r>
              <a:rPr lang="en-US" dirty="0" err="1"/>
              <a:t>postback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string contents;</a:t>
            </a:r>
          </a:p>
          <a:p>
            <a:pPr marL="0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this.IsPostBack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Restore variables.</a:t>
            </a:r>
          </a:p>
          <a:p>
            <a:pPr marL="0" indent="0">
              <a:buNone/>
            </a:pPr>
            <a:r>
              <a:rPr lang="en-US" dirty="0" smtClean="0"/>
              <a:t>		contents </a:t>
            </a:r>
            <a:r>
              <a:rPr lang="en-US" dirty="0"/>
              <a:t>= (string)</a:t>
            </a:r>
            <a:r>
              <a:rPr lang="en-US" dirty="0" err="1"/>
              <a:t>ViewState</a:t>
            </a:r>
            <a:r>
              <a:rPr lang="en-US" dirty="0"/>
              <a:t>["contents"];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Page_PreRender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Persist variables.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ViewState</a:t>
            </a:r>
            <a:r>
              <a:rPr lang="en-US" dirty="0"/>
              <a:t>["contents"] = contents;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cmdSave_Click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Transfer contents of text box to member variable.</a:t>
            </a:r>
          </a:p>
          <a:p>
            <a:pPr marL="0" indent="0">
              <a:buNone/>
            </a:pPr>
            <a:r>
              <a:rPr lang="en-US" dirty="0" smtClean="0"/>
              <a:t>		contents </a:t>
            </a:r>
            <a:r>
              <a:rPr lang="en-US" dirty="0"/>
              <a:t>= </a:t>
            </a:r>
            <a:r>
              <a:rPr lang="en-US" dirty="0" err="1"/>
              <a:t>txtValue.Text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txtValue.Text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cmdLoad_Click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Restore contents of member variable to text box.</a:t>
            </a:r>
          </a:p>
          <a:p>
            <a:pPr marL="0" indent="0">
              <a:buNone/>
            </a:pPr>
            <a:r>
              <a:rPr lang="en-US" dirty="0" err="1"/>
              <a:t>txtValue.Text</a:t>
            </a:r>
            <a:r>
              <a:rPr lang="en-US" dirty="0"/>
              <a:t> = contents;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3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Information Between Pages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819275"/>
            <a:ext cx="42767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40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id="form1" </a:t>
            </a:r>
            <a:r>
              <a:rPr lang="en-US" dirty="0" err="1"/>
              <a:t>runat</a:t>
            </a:r>
            <a:r>
              <a:rPr lang="en-US" dirty="0"/>
              <a:t>="server" 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First Name:</a:t>
            </a:r>
          </a:p>
          <a:p>
            <a:r>
              <a:rPr lang="en-US" dirty="0"/>
              <a:t>&lt;</a:t>
            </a:r>
            <a:r>
              <a:rPr lang="en-US" dirty="0" err="1"/>
              <a:t>asp:TextBox</a:t>
            </a:r>
            <a:r>
              <a:rPr lang="en-US" dirty="0"/>
              <a:t> ID="</a:t>
            </a:r>
            <a:r>
              <a:rPr lang="en-US" dirty="0" err="1"/>
              <a:t>txtFirstName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="server"&gt;&lt;/</a:t>
            </a:r>
            <a:r>
              <a:rPr lang="en-US" dirty="0" err="1"/>
              <a:t>asp:TextBox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&lt;</a:t>
            </a:r>
            <a:r>
              <a:rPr lang="en-US" dirty="0" err="1"/>
              <a:t>asp:TextBox</a:t>
            </a:r>
            <a:r>
              <a:rPr lang="en-US" dirty="0"/>
              <a:t> ID="</a:t>
            </a:r>
            <a:r>
              <a:rPr lang="en-US" dirty="0" err="1"/>
              <a:t>txtLastName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="server"&gt;&lt;/</a:t>
            </a:r>
            <a:r>
              <a:rPr lang="en-US" dirty="0" err="1"/>
              <a:t>asp:TextBox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</a:t>
            </a:r>
            <a:r>
              <a:rPr lang="en-US" dirty="0" err="1"/>
              <a:t>asp:Button</a:t>
            </a:r>
            <a:r>
              <a:rPr lang="en-US" dirty="0"/>
              <a:t> </a:t>
            </a:r>
            <a:r>
              <a:rPr lang="en-US" dirty="0" err="1"/>
              <a:t>runat</a:t>
            </a:r>
            <a:r>
              <a:rPr lang="en-US" dirty="0"/>
              <a:t>="server" ID="</a:t>
            </a:r>
            <a:r>
              <a:rPr lang="en-US" dirty="0" err="1"/>
              <a:t>cmdPost</a:t>
            </a:r>
            <a:r>
              <a:rPr lang="en-US" dirty="0"/>
              <a:t>"</a:t>
            </a:r>
          </a:p>
          <a:p>
            <a:r>
              <a:rPr lang="en-US" dirty="0" err="1"/>
              <a:t>PostBackUrl</a:t>
            </a:r>
            <a:r>
              <a:rPr lang="en-US" dirty="0"/>
              <a:t>="CrossPage2.aspx" Text="Cross-Page </a:t>
            </a:r>
            <a:r>
              <a:rPr lang="en-US" dirty="0" err="1"/>
              <a:t>Postback</a:t>
            </a:r>
            <a:r>
              <a:rPr lang="en-US" dirty="0"/>
              <a:t>"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8135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Transferring Information Between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partial class CrossPage2 : </a:t>
            </a:r>
            <a:r>
              <a:rPr lang="en-US" dirty="0" err="1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PreviousPage</a:t>
            </a:r>
            <a:r>
              <a:rPr lang="en-US" dirty="0"/>
              <a:t> != null)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lblInfo.Text</a:t>
            </a:r>
            <a:r>
              <a:rPr lang="en-US" dirty="0" smtClean="0"/>
              <a:t> </a:t>
            </a:r>
            <a:r>
              <a:rPr lang="en-US" dirty="0"/>
              <a:t>= "You came from a page titled " +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PreviousPage.Title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49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dirty="0"/>
              <a:t>he most significant difference between programming for the web and programming for </a:t>
            </a:r>
            <a:r>
              <a:rPr lang="en-US" dirty="0" smtClean="0"/>
              <a:t>the desktop </a:t>
            </a:r>
            <a:r>
              <a:rPr lang="en-US" dirty="0"/>
              <a:t>is </a:t>
            </a:r>
            <a:r>
              <a:rPr lang="en-US" i="1" dirty="0"/>
              <a:t>state management</a:t>
            </a:r>
            <a:r>
              <a:rPr lang="en-US" dirty="0"/>
              <a:t>—how you store information over the lifetime of your application</a:t>
            </a:r>
            <a:endParaRPr lang="en-US" dirty="0" smtClean="0"/>
          </a:p>
          <a:p>
            <a:r>
              <a:rPr lang="en-US" dirty="0"/>
              <a:t>In a traditional Windows </a:t>
            </a:r>
            <a:r>
              <a:rPr lang="en-US" dirty="0" smtClean="0"/>
              <a:t>application you </a:t>
            </a:r>
            <a:r>
              <a:rPr lang="en-US" dirty="0"/>
              <a:t>only need to worry about a single </a:t>
            </a:r>
            <a:r>
              <a:rPr lang="en-US" dirty="0" smtClean="0"/>
              <a:t>user.</a:t>
            </a:r>
          </a:p>
          <a:p>
            <a:r>
              <a:rPr lang="en-US" dirty="0"/>
              <a:t>In </a:t>
            </a:r>
            <a:r>
              <a:rPr lang="en-US" dirty="0" smtClean="0"/>
              <a:t>a web </a:t>
            </a:r>
            <a:r>
              <a:rPr lang="en-US" dirty="0"/>
              <a:t>application, it’s a different story. Thousands of users can simultaneously run the </a:t>
            </a:r>
            <a:r>
              <a:rPr lang="en-US" dirty="0" smtClean="0"/>
              <a:t>same application </a:t>
            </a:r>
            <a:r>
              <a:rPr lang="en-US" dirty="0"/>
              <a:t>on the same computer (the web server), each </a:t>
            </a:r>
            <a:r>
              <a:rPr lang="en-US" dirty="0" smtClean="0"/>
              <a:t>one communicating </a:t>
            </a:r>
            <a:r>
              <a:rPr lang="en-US" dirty="0"/>
              <a:t>over a </a:t>
            </a:r>
            <a:r>
              <a:rPr lang="en-US" dirty="0" smtClean="0"/>
              <a:t>stateless HTTP </a:t>
            </a:r>
            <a:r>
              <a:rPr lang="en-US" dirty="0"/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10798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professional ASP.NET site </a:t>
            </a:r>
            <a:r>
              <a:rPr lang="en-US" dirty="0" smtClean="0"/>
              <a:t>might look </a:t>
            </a:r>
            <a:r>
              <a:rPr lang="en-US" dirty="0"/>
              <a:t>like a continuously running application, but that’s really just a clever illusion. In a </a:t>
            </a:r>
            <a:r>
              <a:rPr lang="en-US" dirty="0" smtClean="0"/>
              <a:t>typical web </a:t>
            </a:r>
            <a:r>
              <a:rPr lang="en-US" dirty="0"/>
              <a:t>request, the client connects to the web server and requests a page.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page </a:t>
            </a:r>
            <a:r>
              <a:rPr lang="en-US" dirty="0" smtClean="0"/>
              <a:t>is delivered</a:t>
            </a:r>
            <a:r>
              <a:rPr lang="en-US" dirty="0"/>
              <a:t>, the connection is severed, and the web server abandons any information it </a:t>
            </a:r>
            <a:r>
              <a:rPr lang="en-US" dirty="0" smtClean="0"/>
              <a:t>has about </a:t>
            </a:r>
            <a:r>
              <a:rPr lang="en-US" dirty="0"/>
              <a:t>the client.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time the user receives a page, the web page code has already </a:t>
            </a:r>
            <a:r>
              <a:rPr lang="en-US" dirty="0" smtClean="0"/>
              <a:t>stopped running</a:t>
            </a:r>
            <a:r>
              <a:rPr lang="en-US" dirty="0"/>
              <a:t>, and there’s no information left in the web server’s memory</a:t>
            </a:r>
            <a:r>
              <a:rPr lang="en-US" dirty="0" smtClean="0"/>
              <a:t>.</a:t>
            </a:r>
          </a:p>
          <a:p>
            <a:r>
              <a:rPr lang="en-US" dirty="0"/>
              <a:t>Because clients need to be </a:t>
            </a:r>
            <a:r>
              <a:rPr lang="en-US" dirty="0" smtClean="0"/>
              <a:t>connected for </a:t>
            </a:r>
            <a:r>
              <a:rPr lang="en-US" dirty="0"/>
              <a:t>only a few seconds at most, a web server can handle a huge number of nearly </a:t>
            </a:r>
            <a:r>
              <a:rPr lang="en-US" dirty="0" smtClean="0"/>
              <a:t>simultaneous requests </a:t>
            </a:r>
            <a:r>
              <a:rPr lang="en-US" dirty="0"/>
              <a:t>without a performance hit.</a:t>
            </a:r>
          </a:p>
        </p:txBody>
      </p:sp>
    </p:spTree>
    <p:extLst>
      <p:ext uri="{BB962C8B-B14F-4D97-AF65-F5344CB8AC3E}">
        <p14:creationId xmlns:p14="http://schemas.microsoft.com/office/powerpoint/2010/main" val="28166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state uses a </a:t>
            </a:r>
            <a:r>
              <a:rPr lang="en-US" dirty="0" smtClean="0"/>
              <a:t>hidden field </a:t>
            </a:r>
            <a:r>
              <a:rPr lang="en-US" dirty="0"/>
              <a:t>that ASP.NET automatically inserts in the final, </a:t>
            </a:r>
            <a:r>
              <a:rPr lang="en-US" dirty="0" smtClean="0"/>
              <a:t>rendered </a:t>
            </a:r>
            <a:r>
              <a:rPr lang="en-US" dirty="0"/>
              <a:t>HTML of a web </a:t>
            </a:r>
            <a:r>
              <a:rPr lang="en-US" dirty="0" smtClean="0"/>
              <a:t>page.</a:t>
            </a:r>
          </a:p>
          <a:p>
            <a:r>
              <a:rPr lang="en-US" dirty="0"/>
              <a:t>The </a:t>
            </a:r>
            <a:r>
              <a:rPr lang="en-US" dirty="0" err="1"/>
              <a:t>ViewState</a:t>
            </a:r>
            <a:r>
              <a:rPr lang="en-US" dirty="0"/>
              <a:t> property of the page provides the current view state </a:t>
            </a:r>
            <a:r>
              <a:rPr lang="en-US" dirty="0" smtClean="0"/>
              <a:t>information.</a:t>
            </a:r>
          </a:p>
          <a:p>
            <a:r>
              <a:rPr lang="en-US" dirty="0"/>
              <a:t>This </a:t>
            </a:r>
            <a:r>
              <a:rPr lang="en-US" dirty="0" smtClean="0"/>
              <a:t>property is </a:t>
            </a:r>
            <a:r>
              <a:rPr lang="en-US" dirty="0"/>
              <a:t>an instance of the </a:t>
            </a:r>
            <a:r>
              <a:rPr lang="en-US" dirty="0" err="1"/>
              <a:t>StateBag</a:t>
            </a:r>
            <a:r>
              <a:rPr lang="en-US" dirty="0"/>
              <a:t> collection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StateBag</a:t>
            </a:r>
            <a:r>
              <a:rPr lang="en-US" dirty="0"/>
              <a:t> is a dictionary collection, </a:t>
            </a:r>
            <a:r>
              <a:rPr lang="en-US" dirty="0" smtClean="0"/>
              <a:t>which means </a:t>
            </a:r>
            <a:r>
              <a:rPr lang="en-US" dirty="0"/>
              <a:t>every item is stored in a separate “slot” using a unique string name.</a:t>
            </a:r>
          </a:p>
        </p:txBody>
      </p:sp>
    </p:spTree>
    <p:extLst>
      <p:ext uri="{BB962C8B-B14F-4D97-AF65-F5344CB8AC3E}">
        <p14:creationId xmlns:p14="http://schemas.microsoft.com/office/powerpoint/2010/main" val="104406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places the value 1 (or rather, an integer that contains the value 1) into the </a:t>
            </a:r>
            <a:r>
              <a:rPr lang="en-US" dirty="0" err="1" smtClean="0"/>
              <a:t>ViewState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/>
              <a:t>and gives it the descriptive name Counter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// </a:t>
            </a:r>
            <a:r>
              <a:rPr lang="en-US" i="1" dirty="0"/>
              <a:t>The this keyword refers to the current Page object. It's optional.</a:t>
            </a:r>
          </a:p>
          <a:p>
            <a:pPr marL="0" indent="0">
              <a:buNone/>
            </a:pPr>
            <a:r>
              <a:rPr lang="en-US" i="1" dirty="0" err="1"/>
              <a:t>this.ViewState</a:t>
            </a:r>
            <a:r>
              <a:rPr lang="en-US" i="1" dirty="0"/>
              <a:t>["Counter"] = 1</a:t>
            </a:r>
            <a:r>
              <a:rPr lang="en-US" i="1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code that retrieves the counter from view state and converts it to an integer: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counter;</a:t>
            </a:r>
          </a:p>
          <a:p>
            <a:pPr marL="0" indent="0">
              <a:buNone/>
            </a:pPr>
            <a:r>
              <a:rPr lang="en-US" dirty="0"/>
              <a:t>counter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this.ViewState</a:t>
            </a:r>
            <a:r>
              <a:rPr lang="en-US" dirty="0"/>
              <a:t>["Counter"];</a:t>
            </a:r>
          </a:p>
        </p:txBody>
      </p:sp>
    </p:spTree>
    <p:extLst>
      <p:ext uri="{BB962C8B-B14F-4D97-AF65-F5344CB8AC3E}">
        <p14:creationId xmlns:p14="http://schemas.microsoft.com/office/powerpoint/2010/main" val="2528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 State Counter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90750"/>
            <a:ext cx="3829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38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View State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state information is stored in a </a:t>
            </a:r>
            <a:r>
              <a:rPr lang="en-US" dirty="0" smtClean="0"/>
              <a:t>single jumbled </a:t>
            </a:r>
            <a:r>
              <a:rPr lang="en-US" dirty="0"/>
              <a:t>string that looks like this: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&lt;input type="hidden" name="__VIEWSTATE" </a:t>
            </a:r>
            <a:r>
              <a:rPr lang="en-US" dirty="0"/>
              <a:t>id="__</a:t>
            </a:r>
            <a:r>
              <a:rPr lang="en-US" dirty="0" smtClean="0"/>
              <a:t>VIEWSTATE" </a:t>
            </a:r>
            <a:r>
              <a:rPr lang="en-US" b="1" dirty="0" smtClean="0"/>
              <a:t>value</a:t>
            </a:r>
            <a:r>
              <a:rPr lang="en-US" b="1" dirty="0"/>
              <a:t>="dDw3NDg2NTI5MDg7Oz4=" </a:t>
            </a:r>
            <a:r>
              <a:rPr lang="en-US" dirty="0" smtClean="0"/>
              <a:t>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this </a:t>
            </a:r>
            <a:r>
              <a:rPr lang="en-US" dirty="0"/>
              <a:t>value isn’t formatted as clear text, many ASP.NET programmers assume that their </a:t>
            </a:r>
            <a:r>
              <a:rPr lang="en-US" dirty="0" smtClean="0"/>
              <a:t>view state </a:t>
            </a:r>
            <a:r>
              <a:rPr lang="en-US" dirty="0"/>
              <a:t>data is encrypted. It isn’t.</a:t>
            </a:r>
          </a:p>
        </p:txBody>
      </p:sp>
    </p:spTree>
    <p:extLst>
      <p:ext uri="{BB962C8B-B14F-4D97-AF65-F5344CB8AC3E}">
        <p14:creationId xmlns:p14="http://schemas.microsoft.com/office/powerpoint/2010/main" val="13283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Tamperproof View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or </a:t>
            </a:r>
            <a:r>
              <a:rPr lang="en-US" dirty="0" err="1" smtClean="0"/>
              <a:t>machine.config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pages </a:t>
            </a:r>
            <a:r>
              <a:rPr lang="en-US" dirty="0" err="1"/>
              <a:t>enableViewStateMac</a:t>
            </a:r>
            <a:r>
              <a:rPr lang="en-US" dirty="0"/>
              <a:t>="false" /&gt;</a:t>
            </a:r>
          </a:p>
          <a:p>
            <a:pPr marL="0" indent="0">
              <a:buNone/>
            </a:pPr>
            <a:r>
              <a:rPr lang="en-US" dirty="0" smtClean="0"/>
              <a:t>	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422889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</TotalTime>
  <Words>633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Chapter 8</vt:lpstr>
      <vt:lpstr>Web Applications State</vt:lpstr>
      <vt:lpstr>Stateless vs. Stateful</vt:lpstr>
      <vt:lpstr>View State</vt:lpstr>
      <vt:lpstr>Examples</vt:lpstr>
      <vt:lpstr>Examples</vt:lpstr>
      <vt:lpstr>Simple View State Counter</vt:lpstr>
      <vt:lpstr>Making View State Secure</vt:lpstr>
      <vt:lpstr>Tamperproof View State</vt:lpstr>
      <vt:lpstr>Retaining Member Variables</vt:lpstr>
      <vt:lpstr>PowerPoint Presentation</vt:lpstr>
      <vt:lpstr>PowerPoint Presentation</vt:lpstr>
      <vt:lpstr>Transferring Information Between Pages</vt:lpstr>
      <vt:lpstr>PowerPoint Presentation</vt:lpstr>
      <vt:lpstr>Transferring Information Between Pages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Ben</dc:creator>
  <cp:lastModifiedBy>Benjamin Dalgaard</cp:lastModifiedBy>
  <cp:revision>113</cp:revision>
  <dcterms:created xsi:type="dcterms:W3CDTF">2012-12-12T22:57:24Z</dcterms:created>
  <dcterms:modified xsi:type="dcterms:W3CDTF">2014-05-13T22:32:25Z</dcterms:modified>
</cp:coreProperties>
</file>