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34" r:id="rId2"/>
    <p:sldId id="383" r:id="rId3"/>
    <p:sldId id="440" r:id="rId4"/>
    <p:sldId id="426" r:id="rId5"/>
    <p:sldId id="386" r:id="rId6"/>
    <p:sldId id="427" r:id="rId7"/>
    <p:sldId id="387" r:id="rId8"/>
    <p:sldId id="389" r:id="rId9"/>
    <p:sldId id="390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36" r:id="rId20"/>
    <p:sldId id="401" r:id="rId21"/>
    <p:sldId id="402" r:id="rId22"/>
    <p:sldId id="403" r:id="rId23"/>
    <p:sldId id="425" r:id="rId24"/>
    <p:sldId id="405" r:id="rId25"/>
    <p:sldId id="410" r:id="rId26"/>
    <p:sldId id="413" r:id="rId27"/>
    <p:sldId id="441" r:id="rId2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F7FF"/>
    <a:srgbClr val="E9E9FF"/>
    <a:srgbClr val="C5C5FF"/>
    <a:srgbClr val="A3A3FF"/>
    <a:srgbClr val="AFFFAF"/>
    <a:srgbClr val="CDFFCD"/>
    <a:srgbClr val="00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/>
    <p:restoredTop sz="80782" autoAdjust="0"/>
  </p:normalViewPr>
  <p:slideViewPr>
    <p:cSldViewPr snapToGrid="0" snapToObjects="1">
      <p:cViewPr>
        <p:scale>
          <a:sx n="66" d="100"/>
          <a:sy n="66" d="100"/>
        </p:scale>
        <p:origin x="86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5EF142B-A3B6-41B6-A090-FE9E5F519F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67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371DB8-1AA6-4F6F-B897-FD3C3183A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885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1FB6E9-5C43-4353-BAC3-22FF18C1D4D4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5255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E45D02-21D8-4392-857C-41F5F1EB4A2A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9860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655942-D0F7-418E-8F0C-2F2CAD258004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6533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C40A6F-5CD1-4E8F-8BC8-47C7914B94DC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6612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CF5CE5-BB18-4A1C-9E69-D538EDEE1838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5201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7B75BD-90E8-463C-AA3E-262B8BDA1682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9616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C0E266-743C-4206-AAA8-8690B6731BB4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1625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4CC4D76-36FA-495D-B962-CAC4CEB0F210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7928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89DDCA-9E6C-4D6A-93B2-6D6398EFF02A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4858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E1DA74-D458-478B-A07C-905524DA2BB1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5995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973394-1B0D-41CE-B8BB-2919A6B5F3F2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355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387BEE7-410A-4E67-BDAC-CFA0D55EE11C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7911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553DD0-5B19-43A2-A6B3-A1DF5DC298A5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594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EA48DB-A961-4075-B674-843EC325C621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850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D157AA-C110-4217-9893-D021005AEC7E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14284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035AE6-84C8-4667-A630-ABF890AD745D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0657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3F8B3B-A8D8-4971-9929-6EABF7C98DFE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8969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59EA24-2C0C-4B16-B86E-FFB964028256}" type="slidenum">
              <a:rPr lang="en-US" altLang="en-US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2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3C88E1-967E-4234-9ED0-A9A49C03144C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190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DE1DBB-DE73-4309-8DC2-08B655ADBDE1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463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0F853E-5880-4A93-B5B4-1F1C1CB98EA4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149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B2880F-8CC5-4FC6-AACF-070768D52933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29540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21D07B-195A-4DA2-A8A9-EB5DC1B0F92D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118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C418DF-E4B8-47FD-939E-2336B446524C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1343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986DF3-A46F-4545-BD36-519D0C6EC333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4803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..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2 - </a:t>
            </a:r>
            <a:fld id="{A019B8AF-BDA3-427D-9E13-E334962D99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6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..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2 - </a:t>
            </a:r>
            <a:fld id="{9E1AD368-6B5F-45D3-BCB0-29A3F90FE1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67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..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2 - </a:t>
            </a:r>
            <a:fld id="{A3EC5F49-7284-4D76-8BC5-C3A9D5F0E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20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..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2 - </a:t>
            </a:r>
            <a:fld id="{EB0D4E1C-032E-404B-BD8E-CF76C3D30A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80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..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2 - </a:t>
            </a:r>
            <a:fld id="{D64F2D18-93A0-449A-83A6-862D31995E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02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..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2 - </a:t>
            </a:r>
            <a:fld id="{284A72F2-507F-46FC-BA3B-0FB38CE08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16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..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2 - </a:t>
            </a:r>
            <a:fld id="{4F13AED5-8ED5-423B-96ED-CCA2723C2C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51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..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2 - </a:t>
            </a:r>
            <a:fld id="{9616600B-370B-4D1F-963B-FBAB5726A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30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..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2 - </a:t>
            </a:r>
            <a:fld id="{81ABEC53-F5C7-4B0D-B8A3-97EB32B62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99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..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2 - </a:t>
            </a:r>
            <a:fld id="{6A202D49-2A89-473D-8F58-D46B7A41C9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51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..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2 - </a:t>
            </a:r>
            <a:fld id="{86D2C65F-E4EF-4C78-B3CC-72C3C33854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1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 smtClean="0">
                <a:solidFill>
                  <a:srgbClr val="16027C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16027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..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16027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2 - </a:t>
            </a:r>
            <a:fld id="{83894204-533A-4C15-B174-02CBB54057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85800" y="1219200"/>
            <a:ext cx="7772400" cy="0"/>
          </a:xfrm>
          <a:prstGeom prst="line">
            <a:avLst/>
          </a:prstGeom>
          <a:noFill/>
          <a:ln w="57150" cmpd="thickThin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85800" y="6248400"/>
            <a:ext cx="7772400" cy="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har char="•"/>
        <a:defRPr sz="2800" b="1">
          <a:solidFill>
            <a:srgbClr val="1602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15000"/>
        </a:spcAft>
        <a:buChar char="–"/>
        <a:defRPr sz="2400" b="1">
          <a:solidFill>
            <a:srgbClr val="16027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15000"/>
        </a:spcAft>
        <a:buChar char="•"/>
        <a:defRPr sz="2400" b="1">
          <a:solidFill>
            <a:srgbClr val="16027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15000"/>
        </a:spcAft>
        <a:buChar char="–"/>
        <a:defRPr sz="2000" b="1">
          <a:solidFill>
            <a:srgbClr val="16027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15000"/>
        </a:spcAft>
        <a:buChar char="»"/>
        <a:defRPr sz="2000" b="1">
          <a:solidFill>
            <a:srgbClr val="16027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15000"/>
        </a:spcAft>
        <a:buChar char="»"/>
        <a:defRPr sz="2000" b="1">
          <a:solidFill>
            <a:srgbClr val="1602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15000"/>
        </a:spcAft>
        <a:buChar char="»"/>
        <a:defRPr sz="2000" b="1">
          <a:solidFill>
            <a:srgbClr val="1602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15000"/>
        </a:spcAft>
        <a:buChar char="»"/>
        <a:defRPr sz="2000" b="1">
          <a:solidFill>
            <a:srgbClr val="1602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15000"/>
        </a:spcAft>
        <a:buChar char="»"/>
        <a:defRPr sz="2000" b="1">
          <a:solidFill>
            <a:srgbClr val="16027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pache_HTTP_Serv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Google_Web_Server" TargetMode="External"/><Relationship Id="rId4" Type="http://schemas.openxmlformats.org/officeDocument/2006/relationships/hyperlink" Target="http://en.wikipedia.org/wiki/Internet_Information_Servi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9F9E47FE-9215-4112-8582-161822217E33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8382000" cy="2057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3600" dirty="0" smtClean="0">
                <a:cs typeface="Times New Roman" pitchFamily="18" charset="0"/>
              </a:rPr>
              <a:t>Client Server Development </a:t>
            </a:r>
            <a:endParaRPr lang="en-US" altLang="en-US" dirty="0" smtClean="0">
              <a:cs typeface="Times New Roman" pitchFamily="18" charset="0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8001000" y="63246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35113"/>
            <a:ext cx="86868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A057A656-15A6-48FB-BDD3-1E3964E991C4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229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Client-Server Architectures</a:t>
            </a:r>
          </a:p>
        </p:txBody>
      </p:sp>
      <p:sp>
        <p:nvSpPr>
          <p:cNvPr id="12294" name="Text Box 14"/>
          <p:cNvSpPr txBox="1">
            <a:spLocks noChangeArrowheads="1"/>
          </p:cNvSpPr>
          <p:nvPr/>
        </p:nvSpPr>
        <p:spPr bwMode="auto">
          <a:xfrm>
            <a:off x="2743200" y="1712913"/>
            <a:ext cx="3778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Example:  Using a Web browser to obtain web pages uses logic balanced between the client and server </a:t>
            </a:r>
            <a:endParaRPr lang="en-US" altLang="en-US" sz="2000" b="0">
              <a:solidFill>
                <a:schemeClr val="tx1"/>
              </a:solidFill>
            </a:endParaRPr>
          </a:p>
        </p:txBody>
      </p:sp>
      <p:sp>
        <p:nvSpPr>
          <p:cNvPr id="12295" name="TextBox 1"/>
          <p:cNvSpPr txBox="1">
            <a:spLocks noChangeArrowheads="1"/>
          </p:cNvSpPr>
          <p:nvPr/>
        </p:nvSpPr>
        <p:spPr bwMode="auto">
          <a:xfrm rot="-1092492">
            <a:off x="3906838" y="4586288"/>
            <a:ext cx="16652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b="0">
                <a:solidFill>
                  <a:schemeClr val="tx1"/>
                </a:solidFill>
                <a:cs typeface="Arial" charset="0"/>
              </a:rPr>
              <a:t>Application logic can be on client and/or server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221038" y="5178425"/>
            <a:ext cx="598487" cy="149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403850" y="4689475"/>
            <a:ext cx="633413" cy="184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C685DE74-CF61-4889-ACD9-5BB8A228BDAE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Client-Server Architectures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195388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Advantages</a:t>
            </a:r>
          </a:p>
          <a:p>
            <a:pPr lvl="1" eaLnBrk="1" hangingPunct="1"/>
            <a:r>
              <a:rPr lang="en-US" altLang="en-US" smtClean="0"/>
              <a:t>More efficient because of distributed  processing</a:t>
            </a:r>
          </a:p>
          <a:p>
            <a:pPr lvl="1" eaLnBrk="1" hangingPunct="1"/>
            <a:r>
              <a:rPr lang="en-US" altLang="en-US" smtClean="0"/>
              <a:t>Allow hardware and software from different vendors to be used together</a:t>
            </a:r>
          </a:p>
          <a:p>
            <a:pPr lvl="1" eaLnBrk="1" hangingPunct="1"/>
            <a:r>
              <a:rPr lang="en-US" altLang="en-US" smtClean="0"/>
              <a:t>Enables cloud computing</a:t>
            </a:r>
          </a:p>
          <a:p>
            <a:pPr eaLnBrk="1" hangingPunct="1"/>
            <a:r>
              <a:rPr lang="en-US" altLang="en-US" smtClean="0"/>
              <a:t>Disadvantages</a:t>
            </a:r>
          </a:p>
          <a:p>
            <a:pPr lvl="1" eaLnBrk="1" hangingPunct="1"/>
            <a:r>
              <a:rPr lang="en-US" altLang="en-US" smtClean="0"/>
              <a:t>Difficulty in getting software from different vendors to work together smoothly </a:t>
            </a:r>
          </a:p>
          <a:p>
            <a:pPr lvl="1" eaLnBrk="1" hangingPunct="1"/>
            <a:r>
              <a:rPr lang="en-US" altLang="en-US" smtClean="0"/>
              <a:t>May require Middleware, a third category of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7D7289BC-2956-4239-BCA0-9301F4AFBD02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4340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Middleware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4900613"/>
            <a:ext cx="8153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altLang="en-US" sz="2400" dirty="0" smtClean="0"/>
              <a:t>Example of standard for Middleware: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altLang="en-US" sz="2000" dirty="0" smtClean="0"/>
              <a:t>Open Database Connectivity (ODBC)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667000" y="2514600"/>
            <a:ext cx="3276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>
                <a:solidFill>
                  <a:srgbClr val="00008C"/>
                </a:solidFill>
              </a:rPr>
              <a:t>Middleware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2133600" y="12954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/>
              <a:t>client application programs</a:t>
            </a: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1955800" y="4083050"/>
            <a:ext cx="452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/>
              <a:t>server application programs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381000" y="1828800"/>
            <a:ext cx="1752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a standard way of translating between software from different vendors</a:t>
            </a:r>
            <a:endParaRPr lang="en-US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6629400" y="1828800"/>
            <a:ext cx="25146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–"/>
            </a:pPr>
            <a:r>
              <a:rPr lang="en-US" altLang="en-US" sz="2000"/>
              <a:t>Manages message transfers </a:t>
            </a:r>
          </a:p>
          <a:p>
            <a:pPr eaLnBrk="1" hangingPunct="1">
              <a:buFontTx/>
              <a:buChar char="–"/>
            </a:pPr>
            <a:r>
              <a:rPr lang="en-US" altLang="en-US" sz="2000"/>
              <a:t>Insulates network changes from the clients (e.g.,  adding a new server) 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2819400" y="1828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2667000" y="3778250"/>
            <a:ext cx="762000" cy="304800"/>
          </a:xfrm>
          <a:prstGeom prst="rect">
            <a:avLst/>
          </a:prstGeom>
          <a:solidFill>
            <a:srgbClr val="AFFFA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038600" y="1828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5181600" y="1828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3886200" y="3778250"/>
            <a:ext cx="762000" cy="304800"/>
          </a:xfrm>
          <a:prstGeom prst="rect">
            <a:avLst/>
          </a:prstGeom>
          <a:solidFill>
            <a:srgbClr val="AFFFA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5181600" y="3778250"/>
            <a:ext cx="762000" cy="304800"/>
          </a:xfrm>
          <a:prstGeom prst="rect">
            <a:avLst/>
          </a:prstGeom>
          <a:solidFill>
            <a:srgbClr val="AFFFA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3200400" y="2133600"/>
            <a:ext cx="0" cy="38100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4419600" y="2133600"/>
            <a:ext cx="0" cy="38100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5562600" y="2133600"/>
            <a:ext cx="0" cy="38100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19"/>
          <p:cNvSpPr>
            <a:spLocks noChangeShapeType="1"/>
          </p:cNvSpPr>
          <p:nvPr/>
        </p:nvSpPr>
        <p:spPr bwMode="auto">
          <a:xfrm flipV="1">
            <a:off x="3200400" y="3352800"/>
            <a:ext cx="0" cy="42545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0"/>
          <p:cNvSpPr>
            <a:spLocks noChangeShapeType="1"/>
          </p:cNvSpPr>
          <p:nvPr/>
        </p:nvSpPr>
        <p:spPr bwMode="auto">
          <a:xfrm flipV="1">
            <a:off x="4267200" y="3352800"/>
            <a:ext cx="0" cy="42545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 flipV="1">
            <a:off x="5562600" y="3352800"/>
            <a:ext cx="0" cy="42545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FBCD6915-39D3-456F-895F-27EB8605DC74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Types of Client/Server Architectures</a:t>
            </a: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Involve more than two computers in distributing application program logic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2-tier architecture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Uses clients and servers in a balance, very popular approach in simple LANs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3-tier architecture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3 sets of computers involved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N-tier architecture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More than three sets of computers used, more typical across complex organizations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Allows load balancing across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B5193E67-BB88-45D4-B78A-62AFE4F7488C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3-tier Architecture</a:t>
            </a:r>
          </a:p>
        </p:txBody>
      </p:sp>
      <p:pic>
        <p:nvPicPr>
          <p:cNvPr id="16389" name="Picture 1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522413"/>
            <a:ext cx="9031287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6B29A527-B6BF-47FC-9FF9-221E52D8EDC9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N-tier Architecture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295400"/>
            <a:ext cx="57372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D6A4A835-2471-43AD-8D98-9040427AC116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Multi-tier Architectures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Better load balancing: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More evenly distributed processing. (e.g., application logic distributed between several servers.)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More </a:t>
            </a:r>
            <a:r>
              <a:rPr lang="en-US" altLang="en-US" sz="2000" dirty="0" smtClean="0"/>
              <a:t>scalable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Heavily loaded network: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More distributed processing necessitates </a:t>
            </a:r>
            <a:r>
              <a:rPr lang="en-US" altLang="en-US" sz="2000" dirty="0" smtClean="0">
                <a:sym typeface="Wingdings" pitchFamily="2" charset="2"/>
              </a:rPr>
              <a:t>more data exchanges</a:t>
            </a:r>
            <a:r>
              <a:rPr lang="en-US" altLang="en-US" sz="2000" dirty="0" smtClean="0"/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Difficult to program and test due to increased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7483CA18-4476-4AB2-8206-FC13EAA0FA7A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Thin and Thick Clients</a:t>
            </a:r>
          </a:p>
        </p:txBody>
      </p:sp>
      <p:sp>
        <p:nvSpPr>
          <p:cNvPr id="1946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Classification depends on how much of the </a:t>
            </a:r>
            <a:r>
              <a:rPr lang="en-US" altLang="en-US" sz="2400" u="sng" dirty="0" smtClean="0"/>
              <a:t>application logic </a:t>
            </a:r>
            <a:r>
              <a:rPr lang="en-US" altLang="en-US" sz="2400" dirty="0" smtClean="0"/>
              <a:t>resides on the client or server</a:t>
            </a:r>
          </a:p>
          <a:p>
            <a:pPr eaLnBrk="1" hangingPunct="1"/>
            <a:r>
              <a:rPr lang="en-US" altLang="en-US" sz="2400" dirty="0" smtClean="0"/>
              <a:t>Thin client: </a:t>
            </a:r>
          </a:p>
          <a:p>
            <a:pPr lvl="2" eaLnBrk="1" hangingPunct="1"/>
            <a:r>
              <a:rPr lang="en-US" altLang="en-US" sz="2000" dirty="0" smtClean="0"/>
              <a:t>Little or no application logic on client</a:t>
            </a:r>
          </a:p>
          <a:p>
            <a:pPr lvl="2" eaLnBrk="1" hangingPunct="1"/>
            <a:r>
              <a:rPr lang="en-US" altLang="en-US" sz="2000" dirty="0" smtClean="0"/>
              <a:t>Becoming popular because easier to manage, (only the server application logic generally needs to be updated)</a:t>
            </a:r>
          </a:p>
          <a:p>
            <a:pPr lvl="2" eaLnBrk="1" hangingPunct="1"/>
            <a:r>
              <a:rPr lang="en-US" altLang="en-US" sz="2000" dirty="0" smtClean="0"/>
              <a:t>The best example: World Wide Web architecture (uses a two-tier, thin client architecture)</a:t>
            </a:r>
          </a:p>
          <a:p>
            <a:pPr eaLnBrk="1" hangingPunct="1"/>
            <a:r>
              <a:rPr lang="en-US" altLang="en-US" sz="2400" dirty="0" smtClean="0"/>
              <a:t>Thick client:</a:t>
            </a:r>
          </a:p>
          <a:p>
            <a:pPr lvl="2" eaLnBrk="1" hangingPunct="1"/>
            <a:r>
              <a:rPr lang="en-US" altLang="en-US" sz="2000" dirty="0" smtClean="0"/>
              <a:t>All or most of the application logic resides on the 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6C799FA1-E720-4367-9762-E28B7B15D2E7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Thin-Client Example: Web Architecture</a:t>
            </a:r>
          </a:p>
        </p:txBody>
      </p:sp>
      <p:pic>
        <p:nvPicPr>
          <p:cNvPr id="2048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36063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Peer to Peer Architecture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03451C01-9454-4B91-A1D9-849AAFE63439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1509" name="Rectangle 7"/>
          <p:cNvSpPr txBox="1">
            <a:spLocks noChangeArrowheads="1"/>
          </p:cNvSpPr>
          <p:nvPr/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800100" indent="-3429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All computers can serve as a client and a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Increased </a:t>
            </a:r>
            <a:r>
              <a:rPr lang="en-US" altLang="en-US" sz="2400" dirty="0"/>
              <a:t>popularity in the last decade due to the rise of P2P services such as Napster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Advantages: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/>
              <a:t>Data can be stored anywhere on the network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/>
              <a:t>Very resilient to failure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Disadvantages: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/>
              <a:t>Finding data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/>
              <a:t>Security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A2561A0C-737F-46E8-934F-85826140876C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Outline</a:t>
            </a:r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1 – Introduction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2 - Application Architectures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3 - World Wide Web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4 - Electronic Mail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B037153B-213F-4475-BD27-B0137FA7DE1E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Criteria for Choosing Architecture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Infrastructure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Cost of servers, clients, and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Mainframes: very expensive;  terminals, PCs: inexpensive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Development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Mainly cost of software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Software: expensive to develop; off-the-shelf software: inexpensive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Scalability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Ability to increase (or decrease) in computing capacity as network demand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Mainframes: not scalable; PCs: highly scalable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86E436A9-4CA1-431F-8D22-531731A1CDD2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en-US" sz="1400"/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615950" y="1758950"/>
            <a:ext cx="2035175" cy="873125"/>
            <a:chOff x="0" y="403"/>
            <a:chExt cx="1044" cy="403"/>
          </a:xfrm>
        </p:grpSpPr>
        <p:sp>
          <p:nvSpPr>
            <p:cNvPr id="23605" name="Rectangle 6"/>
            <p:cNvSpPr>
              <a:spLocks noChangeArrowheads="1"/>
            </p:cNvSpPr>
            <p:nvPr/>
          </p:nvSpPr>
          <p:spPr bwMode="auto">
            <a:xfrm>
              <a:off x="43" y="403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200" b="0">
                  <a:solidFill>
                    <a:srgbClr val="00008C"/>
                  </a:solidFill>
                  <a:cs typeface="Times New Roman" pitchFamily="18" charset="0"/>
                </a:rPr>
                <a:t> 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 b="0">
                <a:solidFill>
                  <a:srgbClr val="00008C"/>
                </a:solidFill>
              </a:endParaRPr>
            </a:p>
          </p:txBody>
        </p:sp>
        <p:sp>
          <p:nvSpPr>
            <p:cNvPr id="23606" name="Rectangle 7"/>
            <p:cNvSpPr>
              <a:spLocks noChangeArrowheads="1"/>
            </p:cNvSpPr>
            <p:nvPr/>
          </p:nvSpPr>
          <p:spPr bwMode="auto">
            <a:xfrm>
              <a:off x="0" y="403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57" name="Group 8"/>
          <p:cNvGrpSpPr>
            <a:grpSpLocks/>
          </p:cNvGrpSpPr>
          <p:nvPr/>
        </p:nvGrpSpPr>
        <p:grpSpPr bwMode="auto">
          <a:xfrm>
            <a:off x="2651125" y="1758950"/>
            <a:ext cx="2035175" cy="873125"/>
            <a:chOff x="1044" y="403"/>
            <a:chExt cx="1044" cy="403"/>
          </a:xfrm>
        </p:grpSpPr>
        <p:sp>
          <p:nvSpPr>
            <p:cNvPr id="23603" name="Rectangle 9"/>
            <p:cNvSpPr>
              <a:spLocks noChangeArrowheads="1"/>
            </p:cNvSpPr>
            <p:nvPr/>
          </p:nvSpPr>
          <p:spPr bwMode="auto">
            <a:xfrm>
              <a:off x="1087" y="403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8C"/>
                  </a:solidFill>
                  <a:cs typeface="Times New Roman" pitchFamily="18" charset="0"/>
                </a:rPr>
                <a:t>Host-Based</a:t>
              </a:r>
              <a:endParaRPr lang="en-US" altLang="en-US" sz="2000" b="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</a:endParaRPr>
            </a:p>
          </p:txBody>
        </p:sp>
        <p:sp>
          <p:nvSpPr>
            <p:cNvPr id="23604" name="Rectangle 10"/>
            <p:cNvSpPr>
              <a:spLocks noChangeArrowheads="1"/>
            </p:cNvSpPr>
            <p:nvPr/>
          </p:nvSpPr>
          <p:spPr bwMode="auto">
            <a:xfrm>
              <a:off x="1044" y="403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58" name="Group 11"/>
          <p:cNvGrpSpPr>
            <a:grpSpLocks/>
          </p:cNvGrpSpPr>
          <p:nvPr/>
        </p:nvGrpSpPr>
        <p:grpSpPr bwMode="auto">
          <a:xfrm>
            <a:off x="4686300" y="1758950"/>
            <a:ext cx="2035175" cy="873125"/>
            <a:chOff x="2088" y="403"/>
            <a:chExt cx="1044" cy="403"/>
          </a:xfrm>
        </p:grpSpPr>
        <p:sp>
          <p:nvSpPr>
            <p:cNvPr id="23601" name="Rectangle 12"/>
            <p:cNvSpPr>
              <a:spLocks noChangeArrowheads="1"/>
            </p:cNvSpPr>
            <p:nvPr/>
          </p:nvSpPr>
          <p:spPr bwMode="auto">
            <a:xfrm>
              <a:off x="2131" y="403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8C"/>
                  </a:solidFill>
                  <a:cs typeface="Times New Roman" pitchFamily="18" charset="0"/>
                </a:rPr>
                <a:t>Client-Based</a:t>
              </a:r>
              <a:endParaRPr lang="en-US" altLang="en-US" sz="2000" b="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</a:endParaRPr>
            </a:p>
          </p:txBody>
        </p:sp>
        <p:sp>
          <p:nvSpPr>
            <p:cNvPr id="23602" name="Rectangle 13"/>
            <p:cNvSpPr>
              <a:spLocks noChangeArrowheads="1"/>
            </p:cNvSpPr>
            <p:nvPr/>
          </p:nvSpPr>
          <p:spPr bwMode="auto">
            <a:xfrm>
              <a:off x="2088" y="403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59" name="Group 14"/>
          <p:cNvGrpSpPr>
            <a:grpSpLocks/>
          </p:cNvGrpSpPr>
          <p:nvPr/>
        </p:nvGrpSpPr>
        <p:grpSpPr bwMode="auto">
          <a:xfrm>
            <a:off x="6721475" y="1758950"/>
            <a:ext cx="2035175" cy="873125"/>
            <a:chOff x="3132" y="403"/>
            <a:chExt cx="1044" cy="403"/>
          </a:xfrm>
        </p:grpSpPr>
        <p:sp>
          <p:nvSpPr>
            <p:cNvPr id="23599" name="Rectangle 15"/>
            <p:cNvSpPr>
              <a:spLocks noChangeArrowheads="1"/>
            </p:cNvSpPr>
            <p:nvPr/>
          </p:nvSpPr>
          <p:spPr bwMode="auto">
            <a:xfrm>
              <a:off x="3175" y="403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8C"/>
                  </a:solidFill>
                  <a:cs typeface="Times New Roman" pitchFamily="18" charset="0"/>
                </a:rPr>
                <a:t>Client-Server</a:t>
              </a:r>
              <a:endParaRPr lang="en-US" altLang="en-US" sz="2000" b="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</a:endParaRPr>
            </a:p>
          </p:txBody>
        </p:sp>
        <p:sp>
          <p:nvSpPr>
            <p:cNvPr id="23600" name="Rectangle 16"/>
            <p:cNvSpPr>
              <a:spLocks noChangeArrowheads="1"/>
            </p:cNvSpPr>
            <p:nvPr/>
          </p:nvSpPr>
          <p:spPr bwMode="auto">
            <a:xfrm>
              <a:off x="3132" y="403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615950" y="2632075"/>
            <a:ext cx="2035175" cy="873125"/>
            <a:chOff x="0" y="806"/>
            <a:chExt cx="1044" cy="403"/>
          </a:xfrm>
        </p:grpSpPr>
        <p:sp>
          <p:nvSpPr>
            <p:cNvPr id="23597" name="Rectangle 18"/>
            <p:cNvSpPr>
              <a:spLocks noChangeArrowheads="1"/>
            </p:cNvSpPr>
            <p:nvPr/>
          </p:nvSpPr>
          <p:spPr bwMode="auto">
            <a:xfrm>
              <a:off x="43" y="806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8C"/>
                  </a:solidFill>
                  <a:cs typeface="Times New Roman" pitchFamily="18" charset="0"/>
                </a:rPr>
                <a:t>Cost of Infrastructure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>
                <a:solidFill>
                  <a:srgbClr val="00008C"/>
                </a:solidFill>
              </a:endParaRPr>
            </a:p>
          </p:txBody>
        </p:sp>
        <p:sp>
          <p:nvSpPr>
            <p:cNvPr id="23598" name="Rectangle 19"/>
            <p:cNvSpPr>
              <a:spLocks noChangeArrowheads="1"/>
            </p:cNvSpPr>
            <p:nvPr/>
          </p:nvSpPr>
          <p:spPr bwMode="auto">
            <a:xfrm>
              <a:off x="0" y="806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61" name="Group 20"/>
          <p:cNvGrpSpPr>
            <a:grpSpLocks/>
          </p:cNvGrpSpPr>
          <p:nvPr/>
        </p:nvGrpSpPr>
        <p:grpSpPr bwMode="auto">
          <a:xfrm>
            <a:off x="2651125" y="2632075"/>
            <a:ext cx="2035175" cy="873125"/>
            <a:chOff x="1044" y="806"/>
            <a:chExt cx="1044" cy="403"/>
          </a:xfrm>
        </p:grpSpPr>
        <p:sp>
          <p:nvSpPr>
            <p:cNvPr id="23595" name="Rectangle 21"/>
            <p:cNvSpPr>
              <a:spLocks noChangeArrowheads="1"/>
            </p:cNvSpPr>
            <p:nvPr/>
          </p:nvSpPr>
          <p:spPr bwMode="auto">
            <a:xfrm>
              <a:off x="1087" y="806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0">
                  <a:solidFill>
                    <a:srgbClr val="00008C"/>
                  </a:solidFill>
                  <a:cs typeface="Times New Roman" pitchFamily="18" charset="0"/>
                </a:rPr>
                <a:t>High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</a:endParaRPr>
            </a:p>
          </p:txBody>
        </p:sp>
        <p:sp>
          <p:nvSpPr>
            <p:cNvPr id="23596" name="Rectangle 22"/>
            <p:cNvSpPr>
              <a:spLocks noChangeArrowheads="1"/>
            </p:cNvSpPr>
            <p:nvPr/>
          </p:nvSpPr>
          <p:spPr bwMode="auto">
            <a:xfrm>
              <a:off x="1044" y="806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62" name="Group 23"/>
          <p:cNvGrpSpPr>
            <a:grpSpLocks/>
          </p:cNvGrpSpPr>
          <p:nvPr/>
        </p:nvGrpSpPr>
        <p:grpSpPr bwMode="auto">
          <a:xfrm>
            <a:off x="4686300" y="2632075"/>
            <a:ext cx="2035175" cy="873125"/>
            <a:chOff x="2088" y="806"/>
            <a:chExt cx="1044" cy="403"/>
          </a:xfrm>
        </p:grpSpPr>
        <p:sp>
          <p:nvSpPr>
            <p:cNvPr id="23593" name="Rectangle 24"/>
            <p:cNvSpPr>
              <a:spLocks noChangeArrowheads="1"/>
            </p:cNvSpPr>
            <p:nvPr/>
          </p:nvSpPr>
          <p:spPr bwMode="auto">
            <a:xfrm>
              <a:off x="2131" y="806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0">
                  <a:solidFill>
                    <a:srgbClr val="00008C"/>
                  </a:solidFill>
                  <a:cs typeface="Times New Roman" pitchFamily="18" charset="0"/>
                </a:rPr>
                <a:t>Medium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</a:endParaRPr>
            </a:p>
          </p:txBody>
        </p:sp>
        <p:sp>
          <p:nvSpPr>
            <p:cNvPr id="23594" name="Rectangle 25"/>
            <p:cNvSpPr>
              <a:spLocks noChangeArrowheads="1"/>
            </p:cNvSpPr>
            <p:nvPr/>
          </p:nvSpPr>
          <p:spPr bwMode="auto">
            <a:xfrm>
              <a:off x="2088" y="806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63" name="Group 26"/>
          <p:cNvGrpSpPr>
            <a:grpSpLocks/>
          </p:cNvGrpSpPr>
          <p:nvPr/>
        </p:nvGrpSpPr>
        <p:grpSpPr bwMode="auto">
          <a:xfrm>
            <a:off x="6721475" y="2632075"/>
            <a:ext cx="2035175" cy="873125"/>
            <a:chOff x="3132" y="806"/>
            <a:chExt cx="1044" cy="403"/>
          </a:xfrm>
        </p:grpSpPr>
        <p:sp>
          <p:nvSpPr>
            <p:cNvPr id="23591" name="Rectangle 27"/>
            <p:cNvSpPr>
              <a:spLocks noChangeArrowheads="1"/>
            </p:cNvSpPr>
            <p:nvPr/>
          </p:nvSpPr>
          <p:spPr bwMode="auto">
            <a:xfrm>
              <a:off x="3175" y="806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0">
                  <a:solidFill>
                    <a:srgbClr val="00008C"/>
                  </a:solidFill>
                  <a:cs typeface="Times New Roman" pitchFamily="18" charset="0"/>
                </a:rPr>
                <a:t>Low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</a:endParaRPr>
            </a:p>
          </p:txBody>
        </p:sp>
        <p:sp>
          <p:nvSpPr>
            <p:cNvPr id="23592" name="Rectangle 28"/>
            <p:cNvSpPr>
              <a:spLocks noChangeArrowheads="1"/>
            </p:cNvSpPr>
            <p:nvPr/>
          </p:nvSpPr>
          <p:spPr bwMode="auto">
            <a:xfrm>
              <a:off x="3132" y="806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64" name="Group 29"/>
          <p:cNvGrpSpPr>
            <a:grpSpLocks/>
          </p:cNvGrpSpPr>
          <p:nvPr/>
        </p:nvGrpSpPr>
        <p:grpSpPr bwMode="auto">
          <a:xfrm>
            <a:off x="615950" y="3505200"/>
            <a:ext cx="2035175" cy="873125"/>
            <a:chOff x="0" y="1209"/>
            <a:chExt cx="1044" cy="403"/>
          </a:xfrm>
        </p:grpSpPr>
        <p:sp>
          <p:nvSpPr>
            <p:cNvPr id="23589" name="Rectangle 30"/>
            <p:cNvSpPr>
              <a:spLocks noChangeArrowheads="1"/>
            </p:cNvSpPr>
            <p:nvPr/>
          </p:nvSpPr>
          <p:spPr bwMode="auto">
            <a:xfrm>
              <a:off x="43" y="1209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8C"/>
                  </a:solidFill>
                  <a:cs typeface="Times New Roman" pitchFamily="18" charset="0"/>
                </a:rPr>
                <a:t>Cost of Development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 b="0">
                <a:solidFill>
                  <a:srgbClr val="00008C"/>
                </a:solidFill>
              </a:endParaRPr>
            </a:p>
          </p:txBody>
        </p:sp>
        <p:sp>
          <p:nvSpPr>
            <p:cNvPr id="23590" name="Rectangle 31"/>
            <p:cNvSpPr>
              <a:spLocks noChangeArrowheads="1"/>
            </p:cNvSpPr>
            <p:nvPr/>
          </p:nvSpPr>
          <p:spPr bwMode="auto">
            <a:xfrm>
              <a:off x="0" y="1209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65" name="Group 32"/>
          <p:cNvGrpSpPr>
            <a:grpSpLocks/>
          </p:cNvGrpSpPr>
          <p:nvPr/>
        </p:nvGrpSpPr>
        <p:grpSpPr bwMode="auto">
          <a:xfrm>
            <a:off x="2651125" y="3505200"/>
            <a:ext cx="2035175" cy="873125"/>
            <a:chOff x="1044" y="1209"/>
            <a:chExt cx="1044" cy="403"/>
          </a:xfrm>
        </p:grpSpPr>
        <p:sp>
          <p:nvSpPr>
            <p:cNvPr id="23587" name="Rectangle 33"/>
            <p:cNvSpPr>
              <a:spLocks noChangeArrowheads="1"/>
            </p:cNvSpPr>
            <p:nvPr/>
          </p:nvSpPr>
          <p:spPr bwMode="auto">
            <a:xfrm>
              <a:off x="1087" y="1209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0">
                  <a:solidFill>
                    <a:srgbClr val="00008C"/>
                  </a:solidFill>
                  <a:cs typeface="Times New Roman" pitchFamily="18" charset="0"/>
                </a:rPr>
                <a:t>Low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</a:endParaRPr>
            </a:p>
          </p:txBody>
        </p:sp>
        <p:sp>
          <p:nvSpPr>
            <p:cNvPr id="23588" name="Rectangle 34"/>
            <p:cNvSpPr>
              <a:spLocks noChangeArrowheads="1"/>
            </p:cNvSpPr>
            <p:nvPr/>
          </p:nvSpPr>
          <p:spPr bwMode="auto">
            <a:xfrm>
              <a:off x="1044" y="1209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66" name="Group 35"/>
          <p:cNvGrpSpPr>
            <a:grpSpLocks/>
          </p:cNvGrpSpPr>
          <p:nvPr/>
        </p:nvGrpSpPr>
        <p:grpSpPr bwMode="auto">
          <a:xfrm>
            <a:off x="4686300" y="3505200"/>
            <a:ext cx="2035175" cy="873125"/>
            <a:chOff x="2088" y="1209"/>
            <a:chExt cx="1044" cy="403"/>
          </a:xfrm>
        </p:grpSpPr>
        <p:sp>
          <p:nvSpPr>
            <p:cNvPr id="23585" name="Rectangle 36"/>
            <p:cNvSpPr>
              <a:spLocks noChangeArrowheads="1"/>
            </p:cNvSpPr>
            <p:nvPr/>
          </p:nvSpPr>
          <p:spPr bwMode="auto">
            <a:xfrm>
              <a:off x="2131" y="1209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0">
                  <a:solidFill>
                    <a:srgbClr val="00008C"/>
                  </a:solidFill>
                  <a:cs typeface="Times New Roman" pitchFamily="18" charset="0"/>
                </a:rPr>
                <a:t>Medium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</a:endParaRPr>
            </a:p>
          </p:txBody>
        </p:sp>
        <p:sp>
          <p:nvSpPr>
            <p:cNvPr id="23586" name="Rectangle 37"/>
            <p:cNvSpPr>
              <a:spLocks noChangeArrowheads="1"/>
            </p:cNvSpPr>
            <p:nvPr/>
          </p:nvSpPr>
          <p:spPr bwMode="auto">
            <a:xfrm>
              <a:off x="2088" y="1209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67" name="Group 38"/>
          <p:cNvGrpSpPr>
            <a:grpSpLocks/>
          </p:cNvGrpSpPr>
          <p:nvPr/>
        </p:nvGrpSpPr>
        <p:grpSpPr bwMode="auto">
          <a:xfrm>
            <a:off x="6721475" y="3505200"/>
            <a:ext cx="2035175" cy="873125"/>
            <a:chOff x="3132" y="1209"/>
            <a:chExt cx="1044" cy="403"/>
          </a:xfrm>
        </p:grpSpPr>
        <p:sp>
          <p:nvSpPr>
            <p:cNvPr id="23583" name="Rectangle 39"/>
            <p:cNvSpPr>
              <a:spLocks noChangeArrowheads="1"/>
            </p:cNvSpPr>
            <p:nvPr/>
          </p:nvSpPr>
          <p:spPr bwMode="auto">
            <a:xfrm>
              <a:off x="3175" y="1209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0">
                  <a:solidFill>
                    <a:srgbClr val="00008C"/>
                  </a:solidFill>
                </a:rPr>
                <a:t>Medium</a:t>
              </a:r>
            </a:p>
          </p:txBody>
        </p:sp>
        <p:sp>
          <p:nvSpPr>
            <p:cNvPr id="23584" name="Rectangle 40"/>
            <p:cNvSpPr>
              <a:spLocks noChangeArrowheads="1"/>
            </p:cNvSpPr>
            <p:nvPr/>
          </p:nvSpPr>
          <p:spPr bwMode="auto">
            <a:xfrm>
              <a:off x="3132" y="1209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68" name="Group 41"/>
          <p:cNvGrpSpPr>
            <a:grpSpLocks/>
          </p:cNvGrpSpPr>
          <p:nvPr/>
        </p:nvGrpSpPr>
        <p:grpSpPr bwMode="auto">
          <a:xfrm>
            <a:off x="615950" y="4378325"/>
            <a:ext cx="2035175" cy="873125"/>
            <a:chOff x="0" y="1612"/>
            <a:chExt cx="1044" cy="403"/>
          </a:xfrm>
        </p:grpSpPr>
        <p:sp>
          <p:nvSpPr>
            <p:cNvPr id="23581" name="Rectangle 42"/>
            <p:cNvSpPr>
              <a:spLocks noChangeArrowheads="1"/>
            </p:cNvSpPr>
            <p:nvPr/>
          </p:nvSpPr>
          <p:spPr bwMode="auto">
            <a:xfrm>
              <a:off x="43" y="1612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>
                <a:solidFill>
                  <a:srgbClr val="00008C"/>
                </a:solidFill>
                <a:cs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>
                  <a:solidFill>
                    <a:srgbClr val="00008C"/>
                  </a:solidFill>
                  <a:cs typeface="Times New Roman" pitchFamily="18" charset="0"/>
                </a:rPr>
                <a:t>Scalability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>
                <a:solidFill>
                  <a:srgbClr val="00008C"/>
                </a:solidFill>
              </a:endParaRPr>
            </a:p>
          </p:txBody>
        </p:sp>
        <p:sp>
          <p:nvSpPr>
            <p:cNvPr id="23582" name="Rectangle 43"/>
            <p:cNvSpPr>
              <a:spLocks noChangeArrowheads="1"/>
            </p:cNvSpPr>
            <p:nvPr/>
          </p:nvSpPr>
          <p:spPr bwMode="auto">
            <a:xfrm>
              <a:off x="0" y="1612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69" name="Group 44"/>
          <p:cNvGrpSpPr>
            <a:grpSpLocks/>
          </p:cNvGrpSpPr>
          <p:nvPr/>
        </p:nvGrpSpPr>
        <p:grpSpPr bwMode="auto">
          <a:xfrm>
            <a:off x="2651125" y="4378325"/>
            <a:ext cx="2035175" cy="873125"/>
            <a:chOff x="1044" y="1612"/>
            <a:chExt cx="1044" cy="403"/>
          </a:xfrm>
        </p:grpSpPr>
        <p:sp>
          <p:nvSpPr>
            <p:cNvPr id="23579" name="Rectangle 45"/>
            <p:cNvSpPr>
              <a:spLocks noChangeArrowheads="1"/>
            </p:cNvSpPr>
            <p:nvPr/>
          </p:nvSpPr>
          <p:spPr bwMode="auto">
            <a:xfrm>
              <a:off x="1087" y="1612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0">
                  <a:solidFill>
                    <a:srgbClr val="00008C"/>
                  </a:solidFill>
                  <a:cs typeface="Times New Roman" pitchFamily="18" charset="0"/>
                </a:rPr>
                <a:t>Low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</a:endParaRPr>
            </a:p>
          </p:txBody>
        </p:sp>
        <p:sp>
          <p:nvSpPr>
            <p:cNvPr id="23580" name="Rectangle 46"/>
            <p:cNvSpPr>
              <a:spLocks noChangeArrowheads="1"/>
            </p:cNvSpPr>
            <p:nvPr/>
          </p:nvSpPr>
          <p:spPr bwMode="auto">
            <a:xfrm>
              <a:off x="1044" y="1612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70" name="Group 47"/>
          <p:cNvGrpSpPr>
            <a:grpSpLocks/>
          </p:cNvGrpSpPr>
          <p:nvPr/>
        </p:nvGrpSpPr>
        <p:grpSpPr bwMode="auto">
          <a:xfrm>
            <a:off x="4686300" y="4378325"/>
            <a:ext cx="2035175" cy="873125"/>
            <a:chOff x="2088" y="1612"/>
            <a:chExt cx="1044" cy="403"/>
          </a:xfrm>
        </p:grpSpPr>
        <p:sp>
          <p:nvSpPr>
            <p:cNvPr id="23577" name="Rectangle 48"/>
            <p:cNvSpPr>
              <a:spLocks noChangeArrowheads="1"/>
            </p:cNvSpPr>
            <p:nvPr/>
          </p:nvSpPr>
          <p:spPr bwMode="auto">
            <a:xfrm>
              <a:off x="2131" y="1612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0">
                  <a:solidFill>
                    <a:srgbClr val="00008C"/>
                  </a:solidFill>
                  <a:cs typeface="Times New Roman" pitchFamily="18" charset="0"/>
                </a:rPr>
                <a:t>Medium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</a:endParaRPr>
            </a:p>
          </p:txBody>
        </p:sp>
        <p:sp>
          <p:nvSpPr>
            <p:cNvPr id="23578" name="Rectangle 49"/>
            <p:cNvSpPr>
              <a:spLocks noChangeArrowheads="1"/>
            </p:cNvSpPr>
            <p:nvPr/>
          </p:nvSpPr>
          <p:spPr bwMode="auto">
            <a:xfrm>
              <a:off x="2088" y="1612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3571" name="Group 50"/>
          <p:cNvGrpSpPr>
            <a:grpSpLocks/>
          </p:cNvGrpSpPr>
          <p:nvPr/>
        </p:nvGrpSpPr>
        <p:grpSpPr bwMode="auto">
          <a:xfrm>
            <a:off x="6721475" y="4378325"/>
            <a:ext cx="2035175" cy="873125"/>
            <a:chOff x="3132" y="1612"/>
            <a:chExt cx="1044" cy="403"/>
          </a:xfrm>
        </p:grpSpPr>
        <p:sp>
          <p:nvSpPr>
            <p:cNvPr id="23575" name="Rectangle 51"/>
            <p:cNvSpPr>
              <a:spLocks noChangeArrowheads="1"/>
            </p:cNvSpPr>
            <p:nvPr/>
          </p:nvSpPr>
          <p:spPr bwMode="auto">
            <a:xfrm>
              <a:off x="3175" y="1612"/>
              <a:ext cx="95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000" b="0">
                  <a:solidFill>
                    <a:srgbClr val="00008C"/>
                  </a:solidFill>
                  <a:cs typeface="Times New Roman" pitchFamily="18" charset="0"/>
                </a:rPr>
                <a:t>High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000" b="0">
                <a:solidFill>
                  <a:srgbClr val="00008C"/>
                </a:solidFill>
              </a:endParaRPr>
            </a:p>
          </p:txBody>
        </p:sp>
        <p:sp>
          <p:nvSpPr>
            <p:cNvPr id="23576" name="Rectangle 52"/>
            <p:cNvSpPr>
              <a:spLocks noChangeArrowheads="1"/>
            </p:cNvSpPr>
            <p:nvPr/>
          </p:nvSpPr>
          <p:spPr bwMode="auto">
            <a:xfrm>
              <a:off x="3132" y="1612"/>
              <a:ext cx="1044" cy="40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800" b="1">
                  <a:solidFill>
                    <a:srgbClr val="16027C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400" b="1">
                  <a:solidFill>
                    <a:srgbClr val="16027C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spcAft>
                  <a:spcPct val="15000"/>
                </a:spcAft>
                <a:buChar char="•"/>
                <a:defRPr sz="2400" b="1">
                  <a:solidFill>
                    <a:srgbClr val="16027C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spcAft>
                  <a:spcPct val="15000"/>
                </a:spcAft>
                <a:buChar char="–"/>
                <a:defRPr sz="2000" b="1">
                  <a:solidFill>
                    <a:srgbClr val="16027C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15000"/>
                </a:spcAft>
                <a:buChar char="»"/>
                <a:defRPr sz="2000" b="1">
                  <a:solidFill>
                    <a:srgbClr val="16027C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3572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Choosing an Architecture</a:t>
            </a:r>
          </a:p>
        </p:txBody>
      </p:sp>
      <p:sp>
        <p:nvSpPr>
          <p:cNvPr id="23573" name="Line 58"/>
          <p:cNvSpPr>
            <a:spLocks noChangeShapeType="1"/>
          </p:cNvSpPr>
          <p:nvPr/>
        </p:nvSpPr>
        <p:spPr bwMode="auto">
          <a:xfrm>
            <a:off x="615950" y="2632075"/>
            <a:ext cx="81407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59"/>
          <p:cNvSpPr>
            <a:spLocks noChangeShapeType="1"/>
          </p:cNvSpPr>
          <p:nvPr/>
        </p:nvSpPr>
        <p:spPr bwMode="auto">
          <a:xfrm>
            <a:off x="2651125" y="1758950"/>
            <a:ext cx="0" cy="349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D73FD65B-93D0-4F30-BC3A-BBAEE7345C2C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458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Applications Layer Examples</a:t>
            </a:r>
          </a:p>
        </p:txBody>
      </p:sp>
      <p:sp>
        <p:nvSpPr>
          <p:cNvPr id="24581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World Wide Web</a:t>
            </a:r>
          </a:p>
          <a:p>
            <a:pPr eaLnBrk="1" hangingPunct="1"/>
            <a:r>
              <a:rPr lang="en-US" altLang="en-US" smtClean="0"/>
              <a:t>E-mail</a:t>
            </a:r>
          </a:p>
          <a:p>
            <a:pPr eaLnBrk="1" hangingPunct="1"/>
            <a:r>
              <a:rPr lang="en-US" altLang="en-US" smtClean="0"/>
              <a:t>File Transfer </a:t>
            </a:r>
          </a:p>
          <a:p>
            <a:pPr eaLnBrk="1" hangingPunct="1"/>
            <a:r>
              <a:rPr lang="en-US" altLang="en-US" smtClean="0"/>
              <a:t>Videoconferencing</a:t>
            </a:r>
          </a:p>
          <a:p>
            <a:pPr eaLnBrk="1" hangingPunct="1"/>
            <a:r>
              <a:rPr lang="en-US" altLang="en-US" smtClean="0"/>
              <a:t>Instant Messaging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A89B7255-B114-4E07-8444-6B810C5E6483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3 World Wide Web</a:t>
            </a:r>
          </a:p>
        </p:txBody>
      </p:sp>
      <p:sp>
        <p:nvSpPr>
          <p:cNvPr id="2560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Web began with two innovative ideas:</a:t>
            </a:r>
          </a:p>
          <a:p>
            <a:pPr lvl="1" eaLnBrk="1" hangingPunct="1"/>
            <a:r>
              <a:rPr lang="en-US" altLang="en-US" sz="2000" dirty="0" smtClean="0"/>
              <a:t>Hypertext </a:t>
            </a:r>
          </a:p>
          <a:p>
            <a:pPr lvl="2" eaLnBrk="1" hangingPunct="1"/>
            <a:r>
              <a:rPr lang="en-US" altLang="en-US" sz="2000" dirty="0" smtClean="0"/>
              <a:t>A document containing links to other documents</a:t>
            </a:r>
          </a:p>
          <a:p>
            <a:pPr lvl="1" eaLnBrk="1" hangingPunct="1"/>
            <a:r>
              <a:rPr lang="en-US" altLang="en-US" sz="2000" dirty="0" smtClean="0"/>
              <a:t>Uniform Resource Locators (URLs)</a:t>
            </a:r>
          </a:p>
          <a:p>
            <a:pPr lvl="2" eaLnBrk="1" hangingPunct="1"/>
            <a:r>
              <a:rPr lang="en-US" altLang="en-US" sz="2000" dirty="0" smtClean="0"/>
              <a:t>A formal way of identifying links to other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A2F0DA01-984C-4F5C-AC2D-1CFAB383FC98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66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008C"/>
                </a:solidFill>
              </a:rPr>
              <a:t>How the Web Works</a:t>
            </a:r>
          </a:p>
        </p:txBody>
      </p:sp>
      <p:pic>
        <p:nvPicPr>
          <p:cNvPr id="2662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6388"/>
            <a:ext cx="8534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C15871EF-962A-4729-B1FD-6066A08609F7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HTML - Hypertext Markup Language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language used to create Web pages </a:t>
            </a:r>
          </a:p>
          <a:p>
            <a:pPr eaLnBrk="1" hangingPunct="1"/>
            <a:r>
              <a:rPr lang="en-US" altLang="en-US" dirty="0" smtClean="0"/>
              <a:t>Tags are embedded in HTML documents</a:t>
            </a:r>
          </a:p>
          <a:p>
            <a:pPr lvl="1" eaLnBrk="1" hangingPunct="1"/>
            <a:r>
              <a:rPr lang="en-US" altLang="en-US" dirty="0" smtClean="0"/>
              <a:t> include information on how to format the file</a:t>
            </a:r>
          </a:p>
          <a:p>
            <a:pPr eaLnBrk="1" hangingPunct="1"/>
            <a:r>
              <a:rPr lang="en-US" altLang="en-US" dirty="0" smtClean="0"/>
              <a:t>Extensions to HTML needed to format multimedia files</a:t>
            </a:r>
          </a:p>
          <a:p>
            <a:pPr eaLnBrk="1" hangingPunct="1"/>
            <a:r>
              <a:rPr lang="en-US" altLang="en-US" dirty="0" smtClean="0"/>
              <a:t>XML - Extensible Markup Language </a:t>
            </a:r>
          </a:p>
          <a:p>
            <a:pPr lvl="1" eaLnBrk="1" hangingPunct="1"/>
            <a:r>
              <a:rPr lang="en-US" altLang="en-US" dirty="0" smtClean="0"/>
              <a:t>A new markup language becoming popular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925FF477-85F2-43D4-A7A1-4FBEEBAE45AF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4- </a:t>
            </a:r>
            <a:r>
              <a:rPr lang="en-US" altLang="en-US" dirty="0" smtClean="0"/>
              <a:t>Two-Tier E-mail Architecture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 dirty="0" smtClean="0"/>
              <a:t>User agent</a:t>
            </a:r>
            <a:r>
              <a:rPr lang="en-US" altLang="en-US" sz="2400" dirty="0" smtClean="0"/>
              <a:t> is another word for an </a:t>
            </a:r>
            <a:r>
              <a:rPr lang="en-US" altLang="en-US" sz="2400" u="sng" dirty="0" smtClean="0"/>
              <a:t>e-mail client </a:t>
            </a:r>
            <a:r>
              <a:rPr lang="en-US" altLang="en-US" sz="2400" dirty="0" smtClean="0"/>
              <a:t>application</a:t>
            </a:r>
          </a:p>
          <a:p>
            <a:pPr lvl="1" eaLnBrk="1" hangingPunct="1"/>
            <a:r>
              <a:rPr lang="en-US" altLang="en-US" sz="2000" dirty="0" smtClean="0"/>
              <a:t>Run on client computers </a:t>
            </a:r>
          </a:p>
          <a:p>
            <a:pPr lvl="1" eaLnBrk="1" hangingPunct="1"/>
            <a:r>
              <a:rPr lang="en-US" altLang="en-US" sz="2000" dirty="0" smtClean="0"/>
              <a:t>Send e-mail to e-mail servers</a:t>
            </a:r>
          </a:p>
          <a:p>
            <a:pPr lvl="1" eaLnBrk="1" hangingPunct="1"/>
            <a:r>
              <a:rPr lang="en-US" altLang="en-US" sz="2000" dirty="0" smtClean="0"/>
              <a:t>Download e-mail from mailboxes on those servers</a:t>
            </a:r>
          </a:p>
          <a:p>
            <a:pPr lvl="1" eaLnBrk="1" hangingPunct="1"/>
            <a:r>
              <a:rPr lang="en-US" altLang="en-US" sz="2000" dirty="0" smtClean="0"/>
              <a:t>Examples: Eudora, Outlook, Netscape Messenger</a:t>
            </a:r>
          </a:p>
          <a:p>
            <a:pPr eaLnBrk="1" hangingPunct="1"/>
            <a:r>
              <a:rPr lang="en-US" altLang="en-US" sz="2400" i="1" dirty="0" smtClean="0"/>
              <a:t>Mail transfer agent</a:t>
            </a:r>
            <a:r>
              <a:rPr lang="en-US" altLang="en-US" sz="2400" dirty="0" smtClean="0"/>
              <a:t> is another word for </a:t>
            </a:r>
            <a:r>
              <a:rPr lang="en-US" altLang="en-US" sz="2400" u="sng" dirty="0" smtClean="0"/>
              <a:t>the mail server </a:t>
            </a:r>
            <a:r>
              <a:rPr lang="en-US" altLang="en-US" sz="2400" dirty="0" smtClean="0"/>
              <a:t>application</a:t>
            </a:r>
          </a:p>
          <a:p>
            <a:pPr lvl="1" eaLnBrk="1" hangingPunct="1"/>
            <a:r>
              <a:rPr lang="en-US" altLang="en-US" sz="2000" dirty="0" smtClean="0"/>
              <a:t>Used by e-mail servers</a:t>
            </a:r>
          </a:p>
          <a:p>
            <a:pPr lvl="1" eaLnBrk="1" hangingPunct="1"/>
            <a:r>
              <a:rPr lang="en-US" altLang="en-US" sz="2000" dirty="0" smtClean="0"/>
              <a:t>Send e-mail between e-mail servers</a:t>
            </a:r>
          </a:p>
          <a:p>
            <a:pPr lvl="1" eaLnBrk="1" hangingPunct="1"/>
            <a:r>
              <a:rPr lang="en-US" altLang="en-US" sz="2000" dirty="0" smtClean="0"/>
              <a:t>Maintain individual mailboxes.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 Development Tools</a:t>
            </a:r>
          </a:p>
        </p:txBody>
      </p:sp>
      <p:sp>
        <p:nvSpPr>
          <p:cNvPr id="33795" name="Rectangle 18"/>
          <p:cNvSpPr>
            <a:spLocks noGrp="1" noRot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HTML , XHTML, XML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VB Script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PHP Script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err="1" smtClean="0"/>
              <a:t>ASP.Net</a:t>
            </a:r>
            <a:r>
              <a:rPr lang="en-US" sz="2800" dirty="0" smtClean="0"/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Java Programming (Java Script)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Web Servers: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hlinkClick r:id="rId3" tooltip="Apache HTTP Server"/>
              </a:rPr>
              <a:t>Apache</a:t>
            </a:r>
            <a:r>
              <a:rPr lang="en-US" sz="2400" dirty="0" smtClean="0"/>
              <a:t>  </a:t>
            </a:r>
            <a:r>
              <a:rPr lang="en-US" sz="2400" dirty="0" err="1" smtClean="0"/>
              <a:t>Apache</a:t>
            </a:r>
            <a:r>
              <a:rPr lang="en-US" sz="2400" dirty="0" smtClean="0"/>
              <a:t>,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hlinkClick r:id="rId4" tooltip="Internet Information Services"/>
              </a:rPr>
              <a:t>IIS</a:t>
            </a:r>
            <a:r>
              <a:rPr lang="en-US" sz="2400" dirty="0" smtClean="0"/>
              <a:t>  Microsoft,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hlinkClick r:id="rId5" tooltip="Google Web Server"/>
              </a:rPr>
              <a:t>GWS</a:t>
            </a:r>
            <a:r>
              <a:rPr lang="en-US" sz="2400" dirty="0" smtClean="0"/>
              <a:t> Google</a:t>
            </a:r>
            <a:r>
              <a:rPr lang="en-US" dirty="0"/>
              <a:t>.</a:t>
            </a:r>
            <a:endParaRPr lang="en-US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sz="24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44596C-954C-4B9A-9A8B-FCD4D4E3397F}" type="slidenum">
              <a:rPr lang="en-US" altLang="en-US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75A5E6-857F-40EA-B34D-282387A7E67F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1 Introduction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 smtClean="0"/>
              <a:t>Clients</a:t>
            </a:r>
          </a:p>
          <a:p>
            <a:pPr eaLnBrk="1" hangingPunct="1"/>
            <a:r>
              <a:rPr lang="en-US" altLang="en-US" smtClean="0"/>
              <a:t>Servers</a:t>
            </a:r>
          </a:p>
          <a:p>
            <a:pPr eaLnBrk="1" hangingPunct="1"/>
            <a:r>
              <a:rPr lang="en-US" altLang="en-US" smtClean="0"/>
              <a:t>Communication Networks</a:t>
            </a:r>
          </a:p>
        </p:txBody>
      </p:sp>
      <p:pic>
        <p:nvPicPr>
          <p:cNvPr id="6151" name="Picture 4" descr="D:\PFiles\MSOffice\Clipart\smbusbas\bs00094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1676400"/>
            <a:ext cx="24352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5" descr="D:\PFiles\MSOffice\Clipart\standard\stddir4\pe01847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27463"/>
            <a:ext cx="3429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Line 6"/>
          <p:cNvSpPr>
            <a:spLocks noChangeShapeType="1"/>
          </p:cNvSpPr>
          <p:nvPr/>
        </p:nvSpPr>
        <p:spPr bwMode="auto">
          <a:xfrm flipV="1">
            <a:off x="4343400" y="41148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7"/>
          <p:cNvSpPr>
            <a:spLocks noChangeShapeType="1"/>
          </p:cNvSpPr>
          <p:nvPr/>
        </p:nvSpPr>
        <p:spPr bwMode="auto">
          <a:xfrm flipH="1">
            <a:off x="5105400" y="4114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8"/>
          <p:cNvSpPr>
            <a:spLocks noChangeShapeType="1"/>
          </p:cNvSpPr>
          <p:nvPr/>
        </p:nvSpPr>
        <p:spPr bwMode="auto">
          <a:xfrm flipV="1">
            <a:off x="5105400" y="3429000"/>
            <a:ext cx="1143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9"/>
          <p:cNvSpPr txBox="1">
            <a:spLocks noChangeArrowheads="1"/>
          </p:cNvSpPr>
          <p:nvPr/>
        </p:nvSpPr>
        <p:spPr bwMode="auto">
          <a:xfrm>
            <a:off x="2590800" y="5562600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Client</a:t>
            </a:r>
          </a:p>
        </p:txBody>
      </p:sp>
      <p:sp>
        <p:nvSpPr>
          <p:cNvPr id="6157" name="Text Box 10"/>
          <p:cNvSpPr txBox="1">
            <a:spLocks noChangeArrowheads="1"/>
          </p:cNvSpPr>
          <p:nvPr/>
        </p:nvSpPr>
        <p:spPr bwMode="auto">
          <a:xfrm>
            <a:off x="7696200" y="43434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31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4978149A-CFA5-4A72-87EE-E42FBB4E5FB7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1 Introduction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505450" y="1473200"/>
            <a:ext cx="2122488" cy="663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8C"/>
                </a:solidFill>
              </a:rPr>
              <a:t>Application Layer</a:t>
            </a:r>
          </a:p>
        </p:txBody>
      </p:sp>
      <p:sp>
        <p:nvSpPr>
          <p:cNvPr id="5126" name="Line 5"/>
          <p:cNvSpPr>
            <a:spLocks noChangeShapeType="1"/>
          </p:cNvSpPr>
          <p:nvPr/>
        </p:nvSpPr>
        <p:spPr bwMode="auto">
          <a:xfrm>
            <a:off x="5505450" y="1528763"/>
            <a:ext cx="0" cy="1770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>
            <a:off x="7634288" y="1473200"/>
            <a:ext cx="0" cy="1770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5638800" y="2706688"/>
            <a:ext cx="182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0">
                <a:solidFill>
                  <a:srgbClr val="00008C"/>
                </a:solidFill>
              </a:rPr>
              <a:t>Network Layer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5505450" y="2663825"/>
            <a:ext cx="2093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5548313" y="2263775"/>
            <a:ext cx="197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0">
                <a:solidFill>
                  <a:srgbClr val="00008C"/>
                </a:solidFill>
              </a:rPr>
              <a:t>Transport Layer</a:t>
            </a:r>
          </a:p>
        </p:txBody>
      </p:sp>
      <p:sp>
        <p:nvSpPr>
          <p:cNvPr id="5131" name="Oval 15"/>
          <p:cNvSpPr>
            <a:spLocks noChangeAspect="1" noChangeArrowheads="1"/>
          </p:cNvSpPr>
          <p:nvPr/>
        </p:nvSpPr>
        <p:spPr bwMode="auto">
          <a:xfrm>
            <a:off x="2022475" y="1500188"/>
            <a:ext cx="3035300" cy="1103312"/>
          </a:xfrm>
          <a:prstGeom prst="ellipse">
            <a:avLst/>
          </a:prstGeom>
          <a:solidFill>
            <a:srgbClr val="AFF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8C"/>
                </a:solidFill>
              </a:rPr>
              <a:t>Applications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8C"/>
                </a:solidFill>
              </a:rPr>
              <a:t>(e.g., email, web,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rgbClr val="00008C"/>
                </a:solidFill>
              </a:rPr>
              <a:t>word processing)</a:t>
            </a:r>
          </a:p>
        </p:txBody>
      </p:sp>
      <p:sp>
        <p:nvSpPr>
          <p:cNvPr id="5132" name="Line 31"/>
          <p:cNvSpPr>
            <a:spLocks noChangeShapeType="1"/>
          </p:cNvSpPr>
          <p:nvPr/>
        </p:nvSpPr>
        <p:spPr bwMode="auto">
          <a:xfrm flipV="1">
            <a:off x="4932363" y="1771650"/>
            <a:ext cx="587375" cy="2079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32"/>
          <p:cNvSpPr>
            <a:spLocks noChangeShapeType="1"/>
          </p:cNvSpPr>
          <p:nvPr/>
        </p:nvSpPr>
        <p:spPr bwMode="auto">
          <a:xfrm>
            <a:off x="6500813" y="1963738"/>
            <a:ext cx="0" cy="401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Rectangle 39"/>
          <p:cNvSpPr>
            <a:spLocks noChangeArrowheads="1"/>
          </p:cNvSpPr>
          <p:nvPr/>
        </p:nvSpPr>
        <p:spPr bwMode="auto">
          <a:xfrm>
            <a:off x="204788" y="2921000"/>
            <a:ext cx="8939212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en-US" sz="1800"/>
              <a:t>Application architecture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FontTx/>
              <a:buChar char="•"/>
            </a:pPr>
            <a:r>
              <a:rPr lang="en-US" altLang="en-US" sz="1800"/>
              <a:t>The way in which the functions of the application layer software are spread among the clients and servers on the network </a:t>
            </a:r>
          </a:p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en-US" sz="1800"/>
              <a:t>Functions of Application Layer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en-US" sz="1800"/>
              <a:t> Data storage -</a:t>
            </a:r>
            <a:r>
              <a:rPr lang="en-US" altLang="en-US" sz="1600"/>
              <a:t> Storing of data generated by programs (e.g., files, records)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en-US" sz="1800"/>
              <a:t> Data access logic - </a:t>
            </a:r>
            <a:r>
              <a:rPr lang="en-US" altLang="en-US" sz="1600"/>
              <a:t>Processing required to access stored data (e.g., SQL)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en-US" sz="1800"/>
              <a:t> Application logic - </a:t>
            </a:r>
            <a:r>
              <a:rPr lang="en-US" altLang="en-US" sz="1600"/>
              <a:t>Business logic such as word processors, spreadsheets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en-US" sz="1800"/>
              <a:t> Presentation logic - </a:t>
            </a:r>
            <a:r>
              <a:rPr lang="en-US" altLang="en-US" sz="1600"/>
              <a:t>Presentation of info to user &amp; acceptance of user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D6D15D5F-C6CA-4A4D-AC12-5A541CDE3430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717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smtClean="0"/>
              <a:t>2 Application Architectures</a:t>
            </a:r>
          </a:p>
        </p:txBody>
      </p:sp>
      <p:sp>
        <p:nvSpPr>
          <p:cNvPr id="717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Determined by how functions of application programs are spread among clients and servers</a:t>
            </a:r>
          </a:p>
          <a:p>
            <a:pPr lvl="1" eaLnBrk="1" hangingPunct="1"/>
            <a:r>
              <a:rPr lang="en-US" altLang="en-US" dirty="0" smtClean="0"/>
              <a:t> Host-based Architectures</a:t>
            </a:r>
          </a:p>
          <a:p>
            <a:pPr lvl="2" eaLnBrk="1" hangingPunct="1"/>
            <a:r>
              <a:rPr lang="en-US" altLang="en-US" dirty="0" smtClean="0"/>
              <a:t>Server performs almost all functions</a:t>
            </a:r>
          </a:p>
          <a:p>
            <a:pPr lvl="1" eaLnBrk="1" hangingPunct="1"/>
            <a:r>
              <a:rPr lang="en-US" altLang="en-US" dirty="0" smtClean="0"/>
              <a:t> Client-based architectures</a:t>
            </a:r>
          </a:p>
          <a:p>
            <a:pPr lvl="2" eaLnBrk="1" hangingPunct="1"/>
            <a:r>
              <a:rPr lang="en-US" altLang="en-US" dirty="0" smtClean="0"/>
              <a:t>Client performs most functions</a:t>
            </a:r>
          </a:p>
          <a:p>
            <a:pPr lvl="1" eaLnBrk="1" hangingPunct="1"/>
            <a:r>
              <a:rPr lang="en-US" altLang="en-US" dirty="0" smtClean="0"/>
              <a:t> Client-server architectures</a:t>
            </a:r>
          </a:p>
          <a:p>
            <a:pPr lvl="2" eaLnBrk="1" hangingPunct="1"/>
            <a:r>
              <a:rPr lang="en-US" altLang="en-US" dirty="0" smtClean="0"/>
              <a:t>Functions shared between client and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23975"/>
            <a:ext cx="8431213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61FF456D-C52A-4CFA-879D-C56AAC402E6C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Host-Based Architectures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600075" y="4325938"/>
            <a:ext cx="3957638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–"/>
            </a:pPr>
            <a:r>
              <a:rPr lang="en-US" altLang="en-US" sz="2000">
                <a:solidFill>
                  <a:schemeClr val="tx1"/>
                </a:solidFill>
              </a:rPr>
              <a:t>Client captures key strokes then sends them to the mainframe</a:t>
            </a:r>
          </a:p>
          <a:p>
            <a:pPr eaLnBrk="1" hangingPunct="1">
              <a:lnSpc>
                <a:spcPct val="90000"/>
              </a:lnSpc>
              <a:buFontTx/>
              <a:buChar char="–"/>
            </a:pPr>
            <a:r>
              <a:rPr lang="en-US" altLang="en-US" sz="2000">
                <a:solidFill>
                  <a:schemeClr val="tx1"/>
                </a:solidFill>
              </a:rPr>
              <a:t>Client displays information according to the server’s instructions</a:t>
            </a:r>
            <a:endParaRPr lang="en-US" altLang="en-US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E5DED6F6-437D-4AC8-9BE7-68B65C4237E9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Host-based Architecture Problems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Host becoming a bottleneck</a:t>
            </a:r>
          </a:p>
          <a:p>
            <a:pPr lvl="1" eaLnBrk="1" hangingPunct="1"/>
            <a:r>
              <a:rPr lang="en-US" altLang="en-US" dirty="0" smtClean="0"/>
              <a:t>All processing done by the host, which can severely limit network performance</a:t>
            </a:r>
          </a:p>
          <a:p>
            <a:pPr eaLnBrk="1" hangingPunct="1"/>
            <a:r>
              <a:rPr lang="en-US" altLang="en-US" sz="2400" dirty="0" smtClean="0"/>
              <a:t>Host upgrades typically expensive</a:t>
            </a:r>
          </a:p>
          <a:p>
            <a:pPr lvl="1" eaLnBrk="1" hangingPunct="1"/>
            <a:r>
              <a:rPr lang="en-US" altLang="en-US" dirty="0" smtClean="0"/>
              <a:t>Available upgrades require large scale and often costly jumps in processing and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423988"/>
            <a:ext cx="8618537" cy="444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36340018-116B-4A3E-9097-C2280FC0C7F9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Client-Based Architectures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901950" y="1773238"/>
            <a:ext cx="3778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Example: Using a word processing package on a PC and storing data files on a server</a:t>
            </a:r>
            <a:endParaRPr lang="en-US" altLang="en-US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2 - </a:t>
            </a:r>
            <a:fld id="{B87CADD5-4B8B-458E-BBE1-5CAE28FCC733}" type="slidenum">
              <a:rPr lang="en-US" altLang="en-US" sz="1400"/>
              <a:pPr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Client-Based Architecture Problems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traffic must travel back and forth between server and client</a:t>
            </a:r>
          </a:p>
          <a:p>
            <a:pPr lvl="1" eaLnBrk="1" hangingPunct="1"/>
            <a:r>
              <a:rPr lang="en-US" altLang="en-US" smtClean="0"/>
              <a:t>Example:  when the client program is making a database query, the ENTIRE database must travel to the client before the query can be processed</a:t>
            </a:r>
          </a:p>
          <a:p>
            <a:pPr lvl="1" eaLnBrk="1" hangingPunct="1"/>
            <a:r>
              <a:rPr lang="en-US" altLang="en-US" smtClean="0"/>
              <a:t>Often the large file sizes moving across the LAN can yield a poor result in network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E2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12386</TotalTime>
  <Words>1042</Words>
  <Application>Microsoft Office PowerPoint</Application>
  <PresentationFormat>On-screen Show (4:3)</PresentationFormat>
  <Paragraphs>243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Tahoma</vt:lpstr>
      <vt:lpstr>Times New Roman</vt:lpstr>
      <vt:lpstr>Wingdings</vt:lpstr>
      <vt:lpstr>Default Design</vt:lpstr>
      <vt:lpstr>Client Server Development </vt:lpstr>
      <vt:lpstr>Outline</vt:lpstr>
      <vt:lpstr>1 Introduction</vt:lpstr>
      <vt:lpstr>1 Introduction</vt:lpstr>
      <vt:lpstr>2 Application Architectures</vt:lpstr>
      <vt:lpstr>Host-Based Architectures</vt:lpstr>
      <vt:lpstr>Host-based Architecture Problems</vt:lpstr>
      <vt:lpstr>Client-Based Architectures</vt:lpstr>
      <vt:lpstr>Client-Based Architecture Problems</vt:lpstr>
      <vt:lpstr>Client-Server Architectures</vt:lpstr>
      <vt:lpstr>Client-Server Architectures</vt:lpstr>
      <vt:lpstr>Middleware</vt:lpstr>
      <vt:lpstr>Types of Client/Server Architectures</vt:lpstr>
      <vt:lpstr>3-tier Architecture</vt:lpstr>
      <vt:lpstr>N-tier Architecture</vt:lpstr>
      <vt:lpstr>Multi-tier Architectures</vt:lpstr>
      <vt:lpstr>Thin and Thick Clients</vt:lpstr>
      <vt:lpstr>Thin-Client Example: Web Architecture</vt:lpstr>
      <vt:lpstr>Peer to Peer Architecture</vt:lpstr>
      <vt:lpstr>Criteria for Choosing Architecture</vt:lpstr>
      <vt:lpstr>Choosing an Architecture</vt:lpstr>
      <vt:lpstr>Applications Layer Examples</vt:lpstr>
      <vt:lpstr>3 World Wide Web</vt:lpstr>
      <vt:lpstr>How the Web Works</vt:lpstr>
      <vt:lpstr>HTML - Hypertext Markup Language</vt:lpstr>
      <vt:lpstr>4- Two-Tier E-mail Architecture</vt:lpstr>
      <vt:lpstr>Web Development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Introduction to Data Communications</dc:title>
  <dc:creator>Dwayne Whitten</dc:creator>
  <cp:lastModifiedBy>Rafeeq</cp:lastModifiedBy>
  <cp:revision>152</cp:revision>
  <cp:lastPrinted>2011-06-14T17:37:18Z</cp:lastPrinted>
  <dcterms:created xsi:type="dcterms:W3CDTF">2001-01-29T12:50:58Z</dcterms:created>
  <dcterms:modified xsi:type="dcterms:W3CDTF">2014-12-03T22:53:24Z</dcterms:modified>
</cp:coreProperties>
</file>