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91" r:id="rId2"/>
    <p:sldId id="256" r:id="rId3"/>
    <p:sldId id="290" r:id="rId4"/>
    <p:sldId id="292" r:id="rId5"/>
    <p:sldId id="293" r:id="rId6"/>
    <p:sldId id="294" r:id="rId7"/>
    <p:sldId id="296" r:id="rId8"/>
    <p:sldId id="295" r:id="rId9"/>
    <p:sldId id="297" r:id="rId10"/>
    <p:sldId id="298" r:id="rId11"/>
    <p:sldId id="299" r:id="rId12"/>
    <p:sldId id="300" r:id="rId13"/>
    <p:sldId id="301" r:id="rId14"/>
    <p:sldId id="30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08037-873B-4F8D-B678-D11DF2005F03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7B3C-2129-4ED8-97EE-003F3D40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36BB-C42C-40EF-BE37-B2F56D275862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5F36BB-C42C-40EF-BE37-B2F56D275862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45D70E8-76FA-4EB1-9CCB-DD9B0A4BF1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Web Application</a:t>
            </a:r>
          </a:p>
          <a:p>
            <a:r>
              <a:rPr lang="en-US" dirty="0" smtClean="0"/>
              <a:t>Add a new Web Form called Page2</a:t>
            </a:r>
          </a:p>
          <a:p>
            <a:r>
              <a:rPr lang="en-US" dirty="0" smtClean="0"/>
              <a:t>Add a button to Default.aspx that will take the user to Page2.</a:t>
            </a:r>
          </a:p>
          <a:p>
            <a:r>
              <a:rPr lang="en-US" dirty="0" smtClean="0"/>
              <a:t>Add a Label, a </a:t>
            </a:r>
            <a:r>
              <a:rPr lang="en-US" dirty="0" err="1" smtClean="0"/>
              <a:t>TextBox</a:t>
            </a:r>
            <a:r>
              <a:rPr lang="en-US" dirty="0" smtClean="0"/>
              <a:t> and a Button to Page2.</a:t>
            </a:r>
          </a:p>
          <a:p>
            <a:r>
              <a:rPr lang="en-US" dirty="0" smtClean="0"/>
              <a:t>When the user presses the button</a:t>
            </a:r>
          </a:p>
          <a:p>
            <a:pPr lvl="1"/>
            <a:r>
              <a:rPr lang="en-US" dirty="0" smtClean="0"/>
              <a:t>Grab the value from the </a:t>
            </a:r>
            <a:r>
              <a:rPr lang="en-US" dirty="0" err="1" smtClean="0"/>
              <a:t>TextBox</a:t>
            </a:r>
            <a:endParaRPr lang="en-US" dirty="0" smtClean="0"/>
          </a:p>
          <a:p>
            <a:pPr lvl="1"/>
            <a:r>
              <a:rPr lang="en-US" dirty="0" smtClean="0"/>
              <a:t>Put the text from the </a:t>
            </a:r>
            <a:r>
              <a:rPr lang="en-US" dirty="0" err="1" smtClean="0"/>
              <a:t>TextBox</a:t>
            </a:r>
            <a:r>
              <a:rPr lang="en-US" dirty="0" smtClean="0"/>
              <a:t> into the label.</a:t>
            </a:r>
          </a:p>
          <a:p>
            <a:r>
              <a:rPr lang="en-US" dirty="0" smtClean="0"/>
              <a:t>What happens if you enter:  </a:t>
            </a:r>
            <a:r>
              <a:rPr lang="en-US" b="1" dirty="0" smtClean="0"/>
              <a:t>&lt;Jack &amp; “Jill”&gt;  </a:t>
            </a:r>
            <a:r>
              <a:rPr lang="en-US" dirty="0" smtClean="0"/>
              <a:t>in the </a:t>
            </a:r>
            <a:r>
              <a:rPr lang="en-US" dirty="0" err="1" smtClean="0"/>
              <a:t>TextBox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2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3 methods to specify a color</a:t>
            </a:r>
          </a:p>
          <a:p>
            <a:pPr lvl="1"/>
            <a:r>
              <a:rPr lang="en-US" i="1" dirty="0" smtClean="0"/>
              <a:t>Using </a:t>
            </a:r>
            <a:r>
              <a:rPr lang="en-US" i="1" dirty="0"/>
              <a:t>an ARGB (alpha, red, green, blue) color value</a:t>
            </a:r>
            <a:r>
              <a:rPr lang="en-US" dirty="0"/>
              <a:t>: You specify each value as an </a:t>
            </a:r>
            <a:r>
              <a:rPr lang="en-US" dirty="0" smtClean="0"/>
              <a:t>integer from </a:t>
            </a:r>
            <a:r>
              <a:rPr lang="en-US" dirty="0"/>
              <a:t>0 to 255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Using a predefined .NET color name</a:t>
            </a:r>
            <a:r>
              <a:rPr lang="en-US" dirty="0"/>
              <a:t>: </a:t>
            </a:r>
            <a:r>
              <a:rPr lang="en-US" dirty="0" smtClean="0"/>
              <a:t>These </a:t>
            </a:r>
            <a:r>
              <a:rPr lang="en-US" dirty="0"/>
              <a:t>properties include the 140 HTML color names.</a:t>
            </a:r>
          </a:p>
          <a:p>
            <a:pPr lvl="1"/>
            <a:r>
              <a:rPr lang="en-US" i="1" dirty="0"/>
              <a:t>Using an HTML color name</a:t>
            </a:r>
            <a:r>
              <a:rPr lang="en-US" dirty="0"/>
              <a:t>: You specify this value as a string using the </a:t>
            </a:r>
            <a:r>
              <a:rPr lang="en-US" dirty="0" err="1" smtClean="0"/>
              <a:t>ColorTranslator</a:t>
            </a:r>
            <a:r>
              <a:rPr lang="en-US" dirty="0" smtClean="0"/>
              <a:t> class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3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Size</a:t>
            </a:r>
          </a:p>
          <a:p>
            <a:r>
              <a:rPr lang="en-US" dirty="0"/>
              <a:t>Bold, Italic, Strikeout, </a:t>
            </a:r>
            <a:r>
              <a:rPr lang="en-US" dirty="0" smtClean="0"/>
              <a:t>Underline</a:t>
            </a:r>
            <a:r>
              <a:rPr lang="en-US" dirty="0"/>
              <a:t>, and </a:t>
            </a:r>
            <a:r>
              <a:rPr lang="en-US" dirty="0" err="1"/>
              <a:t>Overline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5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than HTML</a:t>
            </a:r>
          </a:p>
          <a:p>
            <a:r>
              <a:rPr lang="en-US" dirty="0"/>
              <a:t>A</a:t>
            </a:r>
            <a:r>
              <a:rPr lang="en-US" dirty="0" smtClean="0"/>
              <a:t>ffects </a:t>
            </a:r>
            <a:r>
              <a:rPr lang="en-US" dirty="0"/>
              <a:t>only input </a:t>
            </a:r>
            <a:r>
              <a:rPr lang="en-US" dirty="0" smtClean="0"/>
              <a:t>controls</a:t>
            </a:r>
          </a:p>
          <a:p>
            <a:r>
              <a:rPr lang="en-US" dirty="0" smtClean="0"/>
              <a:t>Can be used Programmatically or in the form tag</a:t>
            </a:r>
          </a:p>
          <a:p>
            <a:pPr lvl="1"/>
            <a:r>
              <a:rPr lang="sv-SE" dirty="0"/>
              <a:t>&lt;form DefaultFocus="TextBox2" runat="server"&gt;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7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Default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button is the button that is “clicked” when the user presses the Enter </a:t>
            </a:r>
            <a:r>
              <a:rPr lang="en-US" dirty="0" smtClean="0"/>
              <a:t>key</a:t>
            </a:r>
          </a:p>
          <a:p>
            <a:endParaRPr lang="en-US" dirty="0"/>
          </a:p>
          <a:p>
            <a:r>
              <a:rPr lang="en-US" dirty="0"/>
              <a:t>&lt;form </a:t>
            </a:r>
            <a:r>
              <a:rPr lang="en-US" dirty="0" err="1"/>
              <a:t>DefaultButton</a:t>
            </a:r>
            <a:r>
              <a:rPr lang="en-US" dirty="0"/>
              <a:t>="</a:t>
            </a:r>
            <a:r>
              <a:rPr lang="en-US" dirty="0" err="1"/>
              <a:t>cmdSubmit</a:t>
            </a:r>
            <a:r>
              <a:rPr lang="en-US" dirty="0"/>
              <a:t>"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7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Controls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442069"/>
            <a:ext cx="6719887" cy="500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68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001000" cy="1927225"/>
          </a:xfrm>
        </p:spPr>
        <p:txBody>
          <a:bodyPr/>
          <a:lstStyle/>
          <a:p>
            <a:r>
              <a:rPr lang="en-US" sz="4800" dirty="0" smtClean="0"/>
              <a:t>Chapter 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0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Up to Web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Web controls provide benefits over HTML elements:</a:t>
            </a:r>
          </a:p>
          <a:p>
            <a:pPr lvl="1"/>
            <a:r>
              <a:rPr lang="en-US" sz="1600" dirty="0"/>
              <a:t>They provide a rich user </a:t>
            </a:r>
            <a:r>
              <a:rPr lang="en-US" sz="1600" dirty="0" smtClean="0"/>
              <a:t>interface. </a:t>
            </a:r>
          </a:p>
          <a:p>
            <a:pPr lvl="2"/>
            <a:r>
              <a:rPr lang="en-US" sz="1400" dirty="0" smtClean="0"/>
              <a:t>Complex elements without knowledge of HTML.</a:t>
            </a:r>
          </a:p>
          <a:p>
            <a:pPr lvl="1"/>
            <a:r>
              <a:rPr lang="en-US" sz="1600" dirty="0"/>
              <a:t>They provide a consistent object </a:t>
            </a:r>
            <a:r>
              <a:rPr lang="en-US" sz="1600" dirty="0" smtClean="0"/>
              <a:t>model.</a:t>
            </a:r>
          </a:p>
          <a:p>
            <a:pPr lvl="2"/>
            <a:r>
              <a:rPr lang="en-US" sz="1400" dirty="0" smtClean="0"/>
              <a:t>You can treat multiple HTML elements the same.</a:t>
            </a:r>
          </a:p>
          <a:p>
            <a:pPr lvl="1"/>
            <a:r>
              <a:rPr lang="en-US" sz="1600" dirty="0"/>
              <a:t>They tailor their output </a:t>
            </a:r>
            <a:r>
              <a:rPr lang="en-US" sz="1600" dirty="0" smtClean="0"/>
              <a:t>automatically</a:t>
            </a:r>
            <a:endParaRPr lang="en-US" sz="1600" dirty="0"/>
          </a:p>
          <a:p>
            <a:pPr lvl="2"/>
            <a:r>
              <a:rPr lang="en-US" sz="1400" dirty="0"/>
              <a:t>D</a:t>
            </a:r>
            <a:r>
              <a:rPr lang="en-US" sz="1400" dirty="0" smtClean="0"/>
              <a:t>ifferent code for different browsers.</a:t>
            </a:r>
          </a:p>
          <a:p>
            <a:pPr lvl="1"/>
            <a:r>
              <a:rPr lang="en-US" sz="1600" dirty="0"/>
              <a:t>They provide high-level </a:t>
            </a:r>
            <a:r>
              <a:rPr lang="en-US" sz="1600" dirty="0" smtClean="0"/>
              <a:t>features</a:t>
            </a:r>
          </a:p>
          <a:p>
            <a:pPr lvl="2"/>
            <a:r>
              <a:rPr lang="en-US" sz="1400" dirty="0" smtClean="0"/>
              <a:t>Provide features that aren’t available in HTML</a:t>
            </a:r>
          </a:p>
          <a:p>
            <a:pPr lvl="2"/>
            <a:endParaRPr lang="en-US" sz="14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984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 Classes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609725"/>
            <a:ext cx="751522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38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 Classes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909763"/>
            <a:ext cx="83724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92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Control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always begin with the prefix asp</a:t>
            </a:r>
            <a:r>
              <a:rPr lang="en-US" dirty="0" smtClean="0"/>
              <a:t>:</a:t>
            </a:r>
          </a:p>
          <a:p>
            <a:r>
              <a:rPr lang="en-US" dirty="0"/>
              <a:t>If there is no closing tag, the tag must end with </a:t>
            </a:r>
            <a:r>
              <a:rPr lang="en-US" dirty="0" smtClean="0"/>
              <a:t>/&gt;.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/>
              <a:t>asp:TextBox</a:t>
            </a:r>
            <a:r>
              <a:rPr lang="en-US" dirty="0"/>
              <a:t> ID="txt" </a:t>
            </a:r>
            <a:r>
              <a:rPr lang="en-US" dirty="0" err="1"/>
              <a:t>runat</a:t>
            </a:r>
            <a:r>
              <a:rPr lang="en-US" dirty="0"/>
              <a:t>="server" /&gt;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Does not require any understanding of HTML, but has very similar properties.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7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Control Classes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014484" cy="410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48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WebControl</a:t>
            </a:r>
            <a:r>
              <a:rPr lang="en-US" dirty="0"/>
              <a:t>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AccessKey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BackColor</a:t>
            </a:r>
            <a:r>
              <a:rPr lang="en-US" dirty="0"/>
              <a:t>, </a:t>
            </a:r>
            <a:r>
              <a:rPr lang="en-US" dirty="0" err="1" smtClean="0"/>
              <a:t>ForeColor</a:t>
            </a:r>
            <a:r>
              <a:rPr lang="en-US" dirty="0" smtClean="0"/>
              <a:t> and </a:t>
            </a:r>
            <a:r>
              <a:rPr lang="en-US" dirty="0" err="1"/>
              <a:t>BorderColor</a:t>
            </a:r>
            <a:r>
              <a:rPr lang="en-US" dirty="0"/>
              <a:t> control. </a:t>
            </a:r>
          </a:p>
          <a:p>
            <a:r>
              <a:rPr lang="en-US" dirty="0" err="1" smtClean="0"/>
              <a:t>BorderWidth</a:t>
            </a:r>
            <a:endParaRPr lang="en-US" dirty="0" smtClean="0"/>
          </a:p>
          <a:p>
            <a:r>
              <a:rPr lang="en-US" dirty="0" err="1" smtClean="0"/>
              <a:t>BorderStyle</a:t>
            </a:r>
            <a:endParaRPr lang="en-US" dirty="0" smtClean="0"/>
          </a:p>
          <a:p>
            <a:r>
              <a:rPr lang="en-US" dirty="0" smtClean="0"/>
              <a:t>Controls</a:t>
            </a:r>
          </a:p>
          <a:p>
            <a:r>
              <a:rPr lang="en-US" dirty="0" smtClean="0"/>
              <a:t>Enabled</a:t>
            </a:r>
          </a:p>
          <a:p>
            <a:r>
              <a:rPr lang="en-US" dirty="0" err="1" smtClean="0"/>
              <a:t>EnableViewState</a:t>
            </a:r>
            <a:endParaRPr lang="en-US" dirty="0" smtClean="0"/>
          </a:p>
          <a:p>
            <a:r>
              <a:rPr lang="en-US" dirty="0" smtClean="0"/>
              <a:t>Font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0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properties that use measurements, including </a:t>
            </a:r>
            <a:r>
              <a:rPr lang="en-US" dirty="0" err="1"/>
              <a:t>BorderWidth</a:t>
            </a:r>
            <a:r>
              <a:rPr lang="en-US" dirty="0"/>
              <a:t>, Height, and Width, </a:t>
            </a:r>
            <a:r>
              <a:rPr lang="en-US" dirty="0" smtClean="0"/>
              <a:t>require the </a:t>
            </a:r>
            <a:r>
              <a:rPr lang="en-US" dirty="0"/>
              <a:t>Unit </a:t>
            </a:r>
            <a:r>
              <a:rPr lang="en-US" dirty="0" smtClean="0"/>
              <a:t>structure.</a:t>
            </a:r>
          </a:p>
          <a:p>
            <a:r>
              <a:rPr lang="en-US" dirty="0"/>
              <a:t>C</a:t>
            </a:r>
            <a:r>
              <a:rPr lang="en-US" dirty="0" smtClean="0"/>
              <a:t>ombines </a:t>
            </a:r>
            <a:r>
              <a:rPr lang="en-US" dirty="0"/>
              <a:t>a numeric value with a type of measurement (pixels, </a:t>
            </a:r>
            <a:r>
              <a:rPr lang="en-US" dirty="0" smtClean="0"/>
              <a:t>percentage, and </a:t>
            </a:r>
            <a:r>
              <a:rPr lang="en-US" dirty="0"/>
              <a:t>so on).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51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302</TotalTime>
  <Words>385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Warm up Exercise</vt:lpstr>
      <vt:lpstr>Chapter 6</vt:lpstr>
      <vt:lpstr>Stepping Up to Web Controls</vt:lpstr>
      <vt:lpstr>Basic Web Control Classes</vt:lpstr>
      <vt:lpstr>Basic Web Control Classes</vt:lpstr>
      <vt:lpstr>The Web Control Tags</vt:lpstr>
      <vt:lpstr>Web Control Classes</vt:lpstr>
      <vt:lpstr>The WebControl Base Class</vt:lpstr>
      <vt:lpstr>Units</vt:lpstr>
      <vt:lpstr>Colors</vt:lpstr>
      <vt:lpstr>Fonts</vt:lpstr>
      <vt:lpstr>Focus</vt:lpstr>
      <vt:lpstr>The Default Button</vt:lpstr>
      <vt:lpstr>Table Controls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Ben</dc:creator>
  <cp:lastModifiedBy>Ben</cp:lastModifiedBy>
  <cp:revision>96</cp:revision>
  <dcterms:created xsi:type="dcterms:W3CDTF">2012-12-12T22:57:24Z</dcterms:created>
  <dcterms:modified xsi:type="dcterms:W3CDTF">2013-01-16T23:47:39Z</dcterms:modified>
</cp:coreProperties>
</file>