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59" r:id="rId4"/>
    <p:sldId id="261" r:id="rId5"/>
    <p:sldId id="262" r:id="rId6"/>
    <p:sldId id="263" r:id="rId7"/>
    <p:sldId id="264" r:id="rId8"/>
    <p:sldId id="265" r:id="rId9"/>
    <p:sldId id="258" r:id="rId10"/>
    <p:sldId id="266" r:id="rId11"/>
    <p:sldId id="2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A2"/>
    <a:srgbClr val="E39A39"/>
    <a:srgbClr val="1D3A00"/>
    <a:srgbClr val="5EEC3C"/>
    <a:srgbClr val="990099"/>
    <a:srgbClr val="CC0099"/>
    <a:srgbClr val="FE9202"/>
    <a:srgbClr val="007033"/>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5" d="100"/>
          <a:sy n="125" d="100"/>
        </p:scale>
        <p:origin x="1188" y="9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Are you still bringing a pencil and notepad to the gym? As an avid gym-goer, I have come across many fitness and nutrition applications that will provide exercise routines and nutrition plans; with a large majority costing a monthly or one-time fee. My application, </a:t>
            </a:r>
            <a:r>
              <a:rPr lang="en-US" dirty="0" err="1">
                <a:effectLst/>
              </a:rPr>
              <a:t>FitFanatic</a:t>
            </a:r>
            <a:r>
              <a:rPr lang="en-US" dirty="0">
                <a:effectLst/>
              </a:rPr>
              <a:t>, will allow users to build and track their own workout and/or nutrition plans, for free, using their own knowledge and resources to customize a plan to fit their unique goals.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67224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listening to my project plan. Questions? Suggestions?</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801945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238187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main data that will go into my application will be by user input. will have to create different tables based on the features available in my application. will have to create different tables based on the features available in my application. For building just a single day's-worth of exercises, I will be allowing data input for the name of the overall workout, the name of each exercise, how many sets of each exercise, how many repetitions of each set, and a time amount for each exercise. The name of the day's workout would then be referenced in the table for the entire program created by the user. The single day's meal plan would also be referenced in the program's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781350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single day's meal plan would also be referenced in the program's table. Data input for a meal plan would include meal name, food name, and nutritional values like calories, proteins, carbs, and fats.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343763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second stage of user input that will go into my application will be designed for when the user is actually using their program. When they are accessing the day's plan that they created, I will allow them to insert data for how much weight was used for an exercise, how many sets and repetitions they were able to complete (in the case that it differs from the values they had originally planned), and any changes that were possibly made in their diet for the day.</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515876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programming phase of this application would be creating all of the tables necessary, then design them work together within the database. These tables would have to include a user database that references their plans created, that would then reference exercise tables and nutrition tables. Outside of databases, I will need to plan, develop and implement the graphical user interface that application will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 also would like to implement these tables into a calendar, so users could assign their program to specific days of the week. I will also need to implement a way for previous tables to be accessed by users; that way they can compare exercise results from week to week.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82076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 opening interface users will be presented with is a page with login or register buttons. Users will then be added to the master table following registration. From there, buttons titled "Create New Program", "Resume Current Program", "Select or Edit Program", and "Feedback" will be available. This will allow users to either start their program build, start their workout, change their program, edit a program they've already created, or give positive or negative feedback to administrators regarding bugs or ideas for improvement of the application. After creating a program, I would like the interface to show a calendar for users to assign each workout to. Once complete, the user would be brought back to the main page where they can then select that program to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302562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My plan to build this project starts with the constant learning of T-SQL C# and JavaScript or HTML, so I can better understand how to develop this program. Once I understand how to design the program, I will figure out how I can develop it within the scope of my abilities obtained through the course. From there, I plan to test the application by testing all functionalities from a user's perspective. This will ensure that the project works how I intend it to. Once the program works how I intend, I will ask other users to test my application to make sure that I'm not missing any bugs from my singular point of view. Lastly, I will make any updates/changes necessary for optimal performance of my application.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1861515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 "Community Programs" tab, which would be a dashboard where users can select from programs that were uploaded by other users; and will </a:t>
            </a:r>
            <a:r>
              <a:rPr lang="en-US" dirty="0" err="1">
                <a:effectLst/>
              </a:rPr>
              <a:t>aslo</a:t>
            </a:r>
            <a:r>
              <a:rPr lang="en-US" dirty="0">
                <a:effectLst/>
              </a:rPr>
              <a:t> have a ranking system to help users pick the programs that have fit the most people the best. Adding in a referenced table that has the macro information for each food item in nutrition plan.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3410279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70605" y="1350110"/>
            <a:ext cx="7177135" cy="1374345"/>
          </a:xfrm>
          <a:noFill/>
          <a:effectLst>
            <a:outerShdw blurRad="50800" dist="38100" dir="2700000" algn="tl" rotWithShape="0">
              <a:prstClr val="black">
                <a:alpha val="40000"/>
              </a:prstClr>
            </a:outerShdw>
          </a:effectLst>
        </p:spPr>
        <p:txBody>
          <a:bodyPr>
            <a:normAutofit/>
          </a:bodyPr>
          <a:lstStyle>
            <a:lvl1pPr algn="r">
              <a:defRPr sz="3600">
                <a:solidFill>
                  <a:srgbClr val="C00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670605" y="3029865"/>
            <a:ext cx="7164342" cy="1221640"/>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763526"/>
          </a:xfrm>
        </p:spPr>
        <p:txBody>
          <a:bodyPr>
            <a:normAutofit/>
          </a:bodyPr>
          <a:lstStyle>
            <a:lvl1pPr algn="r">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6015" y="433880"/>
            <a:ext cx="6719020"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76015" y="1044700"/>
            <a:ext cx="671902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093365" cy="763525"/>
          </a:xfrm>
        </p:spPr>
        <p:txBody>
          <a:bodyPr>
            <a:normAutofit/>
          </a:bodyPr>
          <a:lstStyle>
            <a:lvl1pPr algn="r">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1/30/2021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605" y="1502815"/>
            <a:ext cx="7177135" cy="1374345"/>
          </a:xfrm>
        </p:spPr>
        <p:txBody>
          <a:bodyPr/>
          <a:lstStyle/>
          <a:p>
            <a:r>
              <a:rPr lang="en-US" i="1" dirty="0" err="1"/>
              <a:t>FitFanatic</a:t>
            </a:r>
            <a:r>
              <a:rPr lang="en-US" dirty="0"/>
              <a:t>: </a:t>
            </a:r>
            <a:br>
              <a:rPr lang="en-US" dirty="0"/>
            </a:br>
            <a:r>
              <a:rPr lang="en-US" dirty="0"/>
              <a:t>A Fitness Tracker</a:t>
            </a:r>
          </a:p>
        </p:txBody>
      </p:sp>
      <p:sp>
        <p:nvSpPr>
          <p:cNvPr id="3" name="Subtitle 2"/>
          <p:cNvSpPr>
            <a:spLocks noGrp="1"/>
          </p:cNvSpPr>
          <p:nvPr>
            <p:ph type="subTitle" idx="1"/>
          </p:nvPr>
        </p:nvSpPr>
        <p:spPr>
          <a:xfrm>
            <a:off x="1670605" y="3029865"/>
            <a:ext cx="7164342" cy="610821"/>
          </a:xfrm>
        </p:spPr>
        <p:txBody>
          <a:bodyPr/>
          <a:lstStyle/>
          <a:p>
            <a:r>
              <a:rPr lang="en-US" dirty="0"/>
              <a:t>Austin Stiffler</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6B69-18DA-40F8-97D9-1D358384031C}"/>
              </a:ext>
            </a:extLst>
          </p:cNvPr>
          <p:cNvSpPr>
            <a:spLocks noGrp="1"/>
          </p:cNvSpPr>
          <p:nvPr>
            <p:ph type="title"/>
          </p:nvPr>
        </p:nvSpPr>
        <p:spPr/>
        <p:txBody>
          <a:bodyPr/>
          <a:lstStyle/>
          <a:p>
            <a:r>
              <a:rPr lang="en-US" dirty="0"/>
              <a:t>Closing</a:t>
            </a:r>
          </a:p>
        </p:txBody>
      </p:sp>
      <p:pic>
        <p:nvPicPr>
          <p:cNvPr id="8" name="Content Placeholder 7">
            <a:extLst>
              <a:ext uri="{FF2B5EF4-FFF2-40B4-BE49-F238E27FC236}">
                <a16:creationId xmlns:a16="http://schemas.microsoft.com/office/drawing/2014/main" id="{B36DEA37-FF0A-44E6-B06A-6E909B53B0E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5770" y="128470"/>
            <a:ext cx="2347928" cy="1053115"/>
          </a:xfrm>
        </p:spPr>
      </p:pic>
      <p:sp>
        <p:nvSpPr>
          <p:cNvPr id="9" name="TextBox 8">
            <a:extLst>
              <a:ext uri="{FF2B5EF4-FFF2-40B4-BE49-F238E27FC236}">
                <a16:creationId xmlns:a16="http://schemas.microsoft.com/office/drawing/2014/main" id="{76AAB543-B566-414B-9EB7-8D641C8BF3AB}"/>
              </a:ext>
            </a:extLst>
          </p:cNvPr>
          <p:cNvSpPr txBox="1"/>
          <p:nvPr/>
        </p:nvSpPr>
        <p:spPr>
          <a:xfrm>
            <a:off x="3044950" y="2575865"/>
            <a:ext cx="5497380" cy="369332"/>
          </a:xfrm>
          <a:prstGeom prst="rect">
            <a:avLst/>
          </a:prstGeom>
          <a:noFill/>
        </p:spPr>
        <p:txBody>
          <a:bodyPr wrap="square" rtlCol="0">
            <a:spAutoFit/>
          </a:bodyPr>
          <a:lstStyle/>
          <a:p>
            <a:r>
              <a:rPr lang="en-US" b="1" dirty="0">
                <a:solidFill>
                  <a:schemeClr val="bg1"/>
                </a:solidFill>
              </a:rPr>
              <a:t>Questions? Suggestions?</a:t>
            </a:r>
          </a:p>
        </p:txBody>
      </p:sp>
    </p:spTree>
    <p:extLst>
      <p:ext uri="{BB962C8B-B14F-4D97-AF65-F5344CB8AC3E}">
        <p14:creationId xmlns:p14="http://schemas.microsoft.com/office/powerpoint/2010/main" val="127966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46070" cy="1044701"/>
          </a:xfrm>
        </p:spPr>
        <p:txBody>
          <a:bodyPr>
            <a:normAutofit/>
          </a:bodyPr>
          <a:lstStyle/>
          <a:p>
            <a:r>
              <a:rPr lang="en-US" dirty="0"/>
              <a:t>About Me</a:t>
            </a:r>
          </a:p>
        </p:txBody>
      </p:sp>
      <p:sp>
        <p:nvSpPr>
          <p:cNvPr id="3" name="Content Placeholder 2"/>
          <p:cNvSpPr>
            <a:spLocks noGrp="1"/>
          </p:cNvSpPr>
          <p:nvPr>
            <p:ph idx="1"/>
          </p:nvPr>
        </p:nvSpPr>
        <p:spPr/>
        <p:txBody>
          <a:bodyPr/>
          <a:lstStyle/>
          <a:p>
            <a:r>
              <a:rPr lang="en-US" dirty="0"/>
              <a:t>Student, Microsoft Software and Systems Academy</a:t>
            </a:r>
          </a:p>
          <a:p>
            <a:pPr lvl="1"/>
            <a:r>
              <a:rPr lang="en-US" dirty="0"/>
              <a:t>Cloud Application Development</a:t>
            </a:r>
          </a:p>
          <a:p>
            <a:r>
              <a:rPr lang="en-US" dirty="0"/>
              <a:t>6 Years Active Duty</a:t>
            </a:r>
          </a:p>
          <a:p>
            <a:pPr lvl="1"/>
            <a:r>
              <a:rPr lang="en-US" dirty="0"/>
              <a:t>Navy, IT, Submarines</a:t>
            </a:r>
          </a:p>
          <a:p>
            <a:r>
              <a:rPr lang="en-US" dirty="0"/>
              <a:t>Gym Rat (or a Fitness Fanatic!)</a:t>
            </a:r>
          </a:p>
          <a:p>
            <a:endParaRPr lang="en-US" dirty="0"/>
          </a:p>
          <a:p>
            <a:endParaRPr lang="en-US" dirty="0"/>
          </a:p>
        </p:txBody>
      </p:sp>
      <p:pic>
        <p:nvPicPr>
          <p:cNvPr id="5" name="Picture 4">
            <a:extLst>
              <a:ext uri="{FF2B5EF4-FFF2-40B4-BE49-F238E27FC236}">
                <a16:creationId xmlns:a16="http://schemas.microsoft.com/office/drawing/2014/main" id="{A4D8DF91-E204-4A4E-8297-B27AF74F76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4135" y="70293"/>
            <a:ext cx="2015729" cy="904114"/>
          </a:xfrm>
          <a:prstGeom prst="rect">
            <a:avLst/>
          </a:prstGeom>
        </p:spPr>
      </p:pic>
      <p:pic>
        <p:nvPicPr>
          <p:cNvPr id="7" name="Graphic 6" descr="Body builder">
            <a:extLst>
              <a:ext uri="{FF2B5EF4-FFF2-40B4-BE49-F238E27FC236}">
                <a16:creationId xmlns:a16="http://schemas.microsoft.com/office/drawing/2014/main" id="{C318217A-5408-4E3D-97D6-F87AF9E2B1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09870" y="2189987"/>
            <a:ext cx="1832460" cy="1832460"/>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19" y="281175"/>
            <a:ext cx="6566315" cy="725349"/>
          </a:xfrm>
        </p:spPr>
        <p:txBody>
          <a:bodyPr>
            <a:normAutofit fontScale="90000"/>
          </a:bodyPr>
          <a:lstStyle/>
          <a:p>
            <a:r>
              <a:rPr lang="en-US" b="1" dirty="0"/>
              <a:t>Data Phase – User Inputs (Exercises)</a:t>
            </a:r>
          </a:p>
        </p:txBody>
      </p:sp>
      <p:sp>
        <p:nvSpPr>
          <p:cNvPr id="5" name="Content Placeholder 4"/>
          <p:cNvSpPr>
            <a:spLocks noGrp="1"/>
          </p:cNvSpPr>
          <p:nvPr>
            <p:ph idx="1"/>
          </p:nvPr>
        </p:nvSpPr>
        <p:spPr/>
        <p:txBody>
          <a:bodyPr/>
          <a:lstStyle/>
          <a:p>
            <a:r>
              <a:rPr lang="en-US" dirty="0"/>
              <a:t>Single Day of Exercise:</a:t>
            </a:r>
          </a:p>
          <a:p>
            <a:pPr lvl="1"/>
            <a:r>
              <a:rPr lang="en-US" dirty="0"/>
              <a:t>Workout name</a:t>
            </a:r>
          </a:p>
          <a:p>
            <a:pPr lvl="2"/>
            <a:r>
              <a:rPr lang="en-US" dirty="0"/>
              <a:t>Exercise Name</a:t>
            </a:r>
          </a:p>
          <a:p>
            <a:pPr lvl="3"/>
            <a:r>
              <a:rPr lang="en-US" dirty="0"/>
              <a:t>Amount of Sets for Each Exercise</a:t>
            </a:r>
          </a:p>
          <a:p>
            <a:pPr lvl="4"/>
            <a:r>
              <a:rPr lang="en-US" dirty="0"/>
              <a:t>Amount of Repetitions for Each Set</a:t>
            </a:r>
          </a:p>
          <a:p>
            <a:pPr lvl="3"/>
            <a:r>
              <a:rPr lang="en-US" dirty="0"/>
              <a:t>Time Amount for Each Exercise</a:t>
            </a:r>
          </a:p>
          <a:p>
            <a:endParaRPr lang="en-US" dirty="0"/>
          </a:p>
        </p:txBody>
      </p:sp>
      <p:pic>
        <p:nvPicPr>
          <p:cNvPr id="3" name="Graphic 2" descr="Dumbbell">
            <a:extLst>
              <a:ext uri="{FF2B5EF4-FFF2-40B4-BE49-F238E27FC236}">
                <a16:creationId xmlns:a16="http://schemas.microsoft.com/office/drawing/2014/main" id="{5A3484E0-37B0-4B9C-8248-2A4C930638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2166" y="970099"/>
            <a:ext cx="1679753" cy="1679753"/>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AE7B-E4DB-45C9-8312-3AFD57D281FB}"/>
              </a:ext>
            </a:extLst>
          </p:cNvPr>
          <p:cNvSpPr>
            <a:spLocks noGrp="1"/>
          </p:cNvSpPr>
          <p:nvPr>
            <p:ph type="title"/>
          </p:nvPr>
        </p:nvSpPr>
        <p:spPr/>
        <p:txBody>
          <a:bodyPr>
            <a:normAutofit fontScale="90000"/>
          </a:bodyPr>
          <a:lstStyle/>
          <a:p>
            <a:r>
              <a:rPr lang="en-US" b="1" dirty="0"/>
              <a:t>Data Phase – User Inputs (Nutrition)</a:t>
            </a:r>
          </a:p>
        </p:txBody>
      </p:sp>
      <p:sp>
        <p:nvSpPr>
          <p:cNvPr id="3" name="Content Placeholder 2">
            <a:extLst>
              <a:ext uri="{FF2B5EF4-FFF2-40B4-BE49-F238E27FC236}">
                <a16:creationId xmlns:a16="http://schemas.microsoft.com/office/drawing/2014/main" id="{401A9EB8-BA1D-4302-BE81-1C0ABF227729}"/>
              </a:ext>
            </a:extLst>
          </p:cNvPr>
          <p:cNvSpPr>
            <a:spLocks noGrp="1"/>
          </p:cNvSpPr>
          <p:nvPr>
            <p:ph idx="1"/>
          </p:nvPr>
        </p:nvSpPr>
        <p:spPr/>
        <p:txBody>
          <a:bodyPr/>
          <a:lstStyle/>
          <a:p>
            <a:r>
              <a:rPr lang="en-US" dirty="0"/>
              <a:t>Single Day of Meals:</a:t>
            </a:r>
          </a:p>
          <a:p>
            <a:pPr lvl="1"/>
            <a:r>
              <a:rPr lang="en-US" dirty="0"/>
              <a:t>Meal Name</a:t>
            </a:r>
          </a:p>
          <a:p>
            <a:pPr lvl="2"/>
            <a:r>
              <a:rPr lang="en-US" dirty="0"/>
              <a:t>Food Name</a:t>
            </a:r>
          </a:p>
          <a:p>
            <a:pPr lvl="3"/>
            <a:r>
              <a:rPr lang="en-US" dirty="0"/>
              <a:t>Calories</a:t>
            </a:r>
          </a:p>
          <a:p>
            <a:pPr lvl="3"/>
            <a:r>
              <a:rPr lang="en-US" dirty="0"/>
              <a:t>Proteins</a:t>
            </a:r>
          </a:p>
          <a:p>
            <a:pPr lvl="3"/>
            <a:r>
              <a:rPr lang="en-US" dirty="0"/>
              <a:t>Carbs</a:t>
            </a:r>
          </a:p>
          <a:p>
            <a:pPr lvl="3"/>
            <a:r>
              <a:rPr lang="en-US" dirty="0"/>
              <a:t>Fats</a:t>
            </a:r>
          </a:p>
        </p:txBody>
      </p:sp>
      <p:pic>
        <p:nvPicPr>
          <p:cNvPr id="5" name="Graphic 4" descr="Pyramid with levels">
            <a:extLst>
              <a:ext uri="{FF2B5EF4-FFF2-40B4-BE49-F238E27FC236}">
                <a16:creationId xmlns:a16="http://schemas.microsoft.com/office/drawing/2014/main" id="{9EA8357A-242C-402D-B709-AAE648EA3C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9870" y="1960930"/>
            <a:ext cx="1714655" cy="1714655"/>
          </a:xfrm>
          <a:prstGeom prst="rect">
            <a:avLst/>
          </a:prstGeom>
        </p:spPr>
      </p:pic>
    </p:spTree>
    <p:extLst>
      <p:ext uri="{BB962C8B-B14F-4D97-AF65-F5344CB8AC3E}">
        <p14:creationId xmlns:p14="http://schemas.microsoft.com/office/powerpoint/2010/main" val="62422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E950-A004-411B-827F-AE84FC22F6C4}"/>
              </a:ext>
            </a:extLst>
          </p:cNvPr>
          <p:cNvSpPr>
            <a:spLocks noGrp="1"/>
          </p:cNvSpPr>
          <p:nvPr>
            <p:ph type="title"/>
          </p:nvPr>
        </p:nvSpPr>
        <p:spPr/>
        <p:txBody>
          <a:bodyPr>
            <a:normAutofit fontScale="90000"/>
          </a:bodyPr>
          <a:lstStyle/>
          <a:p>
            <a:r>
              <a:rPr lang="en-US" b="1" dirty="0"/>
              <a:t>Data Phase – User Input (Mid-Plan)</a:t>
            </a:r>
          </a:p>
        </p:txBody>
      </p:sp>
      <p:sp>
        <p:nvSpPr>
          <p:cNvPr id="3" name="Content Placeholder 2">
            <a:extLst>
              <a:ext uri="{FF2B5EF4-FFF2-40B4-BE49-F238E27FC236}">
                <a16:creationId xmlns:a16="http://schemas.microsoft.com/office/drawing/2014/main" id="{FD961743-35F0-4CDF-AA7E-9732F4901E3F}"/>
              </a:ext>
            </a:extLst>
          </p:cNvPr>
          <p:cNvSpPr>
            <a:spLocks noGrp="1"/>
          </p:cNvSpPr>
          <p:nvPr>
            <p:ph idx="1"/>
          </p:nvPr>
        </p:nvSpPr>
        <p:spPr/>
        <p:txBody>
          <a:bodyPr/>
          <a:lstStyle/>
          <a:p>
            <a:r>
              <a:rPr lang="en-US" dirty="0"/>
              <a:t>Insert Data for Tracking Purposes</a:t>
            </a:r>
          </a:p>
          <a:p>
            <a:pPr lvl="1"/>
            <a:r>
              <a:rPr lang="en-US" dirty="0"/>
              <a:t>Weight Used for Exercise</a:t>
            </a:r>
          </a:p>
          <a:p>
            <a:pPr lvl="1"/>
            <a:r>
              <a:rPr lang="en-US" dirty="0"/>
              <a:t>Sets/Repetitions Completed</a:t>
            </a:r>
          </a:p>
          <a:p>
            <a:pPr lvl="1"/>
            <a:r>
              <a:rPr lang="en-US" dirty="0"/>
              <a:t>Daily Diet</a:t>
            </a:r>
          </a:p>
          <a:p>
            <a:r>
              <a:rPr lang="en-US" dirty="0"/>
              <a:t>In case it Differs from Original Plan</a:t>
            </a:r>
          </a:p>
        </p:txBody>
      </p:sp>
      <p:pic>
        <p:nvPicPr>
          <p:cNvPr id="5" name="Graphic 4" descr="Checklist RTL">
            <a:extLst>
              <a:ext uri="{FF2B5EF4-FFF2-40B4-BE49-F238E27FC236}">
                <a16:creationId xmlns:a16="http://schemas.microsoft.com/office/drawing/2014/main" id="{9C8CECBA-287D-49CB-9AF8-EC8CFB7804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3395" y="1655520"/>
            <a:ext cx="1374345" cy="1374345"/>
          </a:xfrm>
          <a:prstGeom prst="rect">
            <a:avLst/>
          </a:prstGeom>
        </p:spPr>
      </p:pic>
    </p:spTree>
    <p:extLst>
      <p:ext uri="{BB962C8B-B14F-4D97-AF65-F5344CB8AC3E}">
        <p14:creationId xmlns:p14="http://schemas.microsoft.com/office/powerpoint/2010/main" val="83822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1C7-160F-46D8-B01E-85234514CD5B}"/>
              </a:ext>
            </a:extLst>
          </p:cNvPr>
          <p:cNvSpPr>
            <a:spLocks noGrp="1"/>
          </p:cNvSpPr>
          <p:nvPr>
            <p:ph type="title"/>
          </p:nvPr>
        </p:nvSpPr>
        <p:spPr/>
        <p:txBody>
          <a:bodyPr>
            <a:normAutofit fontScale="90000"/>
          </a:bodyPr>
          <a:lstStyle/>
          <a:p>
            <a:r>
              <a:rPr lang="en-US" b="1" dirty="0"/>
              <a:t>Programming Phase</a:t>
            </a:r>
          </a:p>
        </p:txBody>
      </p:sp>
      <p:sp>
        <p:nvSpPr>
          <p:cNvPr id="3" name="Content Placeholder 2">
            <a:extLst>
              <a:ext uri="{FF2B5EF4-FFF2-40B4-BE49-F238E27FC236}">
                <a16:creationId xmlns:a16="http://schemas.microsoft.com/office/drawing/2014/main" id="{BD5D8BEF-BAFE-4764-8D7F-46A801A0BA95}"/>
              </a:ext>
            </a:extLst>
          </p:cNvPr>
          <p:cNvSpPr>
            <a:spLocks noGrp="1"/>
          </p:cNvSpPr>
          <p:nvPr>
            <p:ph idx="1"/>
          </p:nvPr>
        </p:nvSpPr>
        <p:spPr/>
        <p:txBody>
          <a:bodyPr/>
          <a:lstStyle/>
          <a:p>
            <a:r>
              <a:rPr lang="en-US" dirty="0"/>
              <a:t>Implement Tables into Calendar</a:t>
            </a:r>
          </a:p>
          <a:p>
            <a:r>
              <a:rPr lang="en-US" dirty="0"/>
              <a:t>Result Comparison</a:t>
            </a:r>
          </a:p>
        </p:txBody>
      </p:sp>
      <p:pic>
        <p:nvPicPr>
          <p:cNvPr id="5" name="Graphic 4" descr="Monthly calendar">
            <a:extLst>
              <a:ext uri="{FF2B5EF4-FFF2-40B4-BE49-F238E27FC236}">
                <a16:creationId xmlns:a16="http://schemas.microsoft.com/office/drawing/2014/main" id="{FB0A2E58-03CD-4098-ADA8-984EB3B176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75402" y="1960930"/>
            <a:ext cx="1985165" cy="1985165"/>
          </a:xfrm>
          <a:prstGeom prst="rect">
            <a:avLst/>
          </a:prstGeom>
        </p:spPr>
      </p:pic>
    </p:spTree>
    <p:extLst>
      <p:ext uri="{BB962C8B-B14F-4D97-AF65-F5344CB8AC3E}">
        <p14:creationId xmlns:p14="http://schemas.microsoft.com/office/powerpoint/2010/main" val="398292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FE0D-0382-406B-9340-C87980883627}"/>
              </a:ext>
            </a:extLst>
          </p:cNvPr>
          <p:cNvSpPr>
            <a:spLocks noGrp="1"/>
          </p:cNvSpPr>
          <p:nvPr>
            <p:ph type="title"/>
          </p:nvPr>
        </p:nvSpPr>
        <p:spPr/>
        <p:txBody>
          <a:bodyPr>
            <a:normAutofit fontScale="90000"/>
          </a:bodyPr>
          <a:lstStyle/>
          <a:p>
            <a:r>
              <a:rPr lang="en-US" b="1" dirty="0"/>
              <a:t>Interface</a:t>
            </a:r>
          </a:p>
        </p:txBody>
      </p:sp>
      <p:sp>
        <p:nvSpPr>
          <p:cNvPr id="3" name="Content Placeholder 2">
            <a:extLst>
              <a:ext uri="{FF2B5EF4-FFF2-40B4-BE49-F238E27FC236}">
                <a16:creationId xmlns:a16="http://schemas.microsoft.com/office/drawing/2014/main" id="{51C5A68B-6C9C-4DC3-854B-836631572030}"/>
              </a:ext>
            </a:extLst>
          </p:cNvPr>
          <p:cNvSpPr>
            <a:spLocks noGrp="1"/>
          </p:cNvSpPr>
          <p:nvPr>
            <p:ph idx="1"/>
          </p:nvPr>
        </p:nvSpPr>
        <p:spPr/>
        <p:txBody>
          <a:bodyPr>
            <a:normAutofit lnSpcReduction="10000"/>
          </a:bodyPr>
          <a:lstStyle/>
          <a:p>
            <a:r>
              <a:rPr lang="en-US" i="1" dirty="0"/>
              <a:t>Login / Register</a:t>
            </a:r>
          </a:p>
          <a:p>
            <a:endParaRPr lang="en-US" i="1" dirty="0"/>
          </a:p>
          <a:p>
            <a:r>
              <a:rPr lang="en-US" i="1" dirty="0"/>
              <a:t>Create New Program</a:t>
            </a:r>
          </a:p>
          <a:p>
            <a:r>
              <a:rPr lang="en-US" i="1" dirty="0"/>
              <a:t>Resume Current Program</a:t>
            </a:r>
          </a:p>
          <a:p>
            <a:r>
              <a:rPr lang="en-US" i="1" dirty="0"/>
              <a:t>Select or Edit Program</a:t>
            </a:r>
          </a:p>
          <a:p>
            <a:endParaRPr lang="en-US" i="1" dirty="0"/>
          </a:p>
          <a:p>
            <a:r>
              <a:rPr lang="en-US" i="1" dirty="0"/>
              <a:t>Feedback</a:t>
            </a:r>
          </a:p>
        </p:txBody>
      </p:sp>
      <p:pic>
        <p:nvPicPr>
          <p:cNvPr id="5" name="Graphic 4" descr="Home">
            <a:extLst>
              <a:ext uri="{FF2B5EF4-FFF2-40B4-BE49-F238E27FC236}">
                <a16:creationId xmlns:a16="http://schemas.microsoft.com/office/drawing/2014/main" id="{D2691FC7-21C7-49D4-8826-A18300BED6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5280" y="2914182"/>
            <a:ext cx="1679755" cy="1679755"/>
          </a:xfrm>
          <a:prstGeom prst="rect">
            <a:avLst/>
          </a:prstGeom>
        </p:spPr>
      </p:pic>
    </p:spTree>
    <p:extLst>
      <p:ext uri="{BB962C8B-B14F-4D97-AF65-F5344CB8AC3E}">
        <p14:creationId xmlns:p14="http://schemas.microsoft.com/office/powerpoint/2010/main" val="338989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ECA1F-E891-4AC4-B6B9-6F41B0CEE69C}"/>
              </a:ext>
            </a:extLst>
          </p:cNvPr>
          <p:cNvSpPr>
            <a:spLocks noGrp="1"/>
          </p:cNvSpPr>
          <p:nvPr>
            <p:ph type="title"/>
          </p:nvPr>
        </p:nvSpPr>
        <p:spPr/>
        <p:txBody>
          <a:bodyPr>
            <a:normAutofit fontScale="90000"/>
          </a:bodyPr>
          <a:lstStyle/>
          <a:p>
            <a:r>
              <a:rPr lang="en-US" b="1" dirty="0"/>
              <a:t>Project Build</a:t>
            </a:r>
          </a:p>
        </p:txBody>
      </p:sp>
      <p:sp>
        <p:nvSpPr>
          <p:cNvPr id="3" name="Content Placeholder 2">
            <a:extLst>
              <a:ext uri="{FF2B5EF4-FFF2-40B4-BE49-F238E27FC236}">
                <a16:creationId xmlns:a16="http://schemas.microsoft.com/office/drawing/2014/main" id="{A4A1F39B-4D80-48F7-974E-BDC037B68F17}"/>
              </a:ext>
            </a:extLst>
          </p:cNvPr>
          <p:cNvSpPr>
            <a:spLocks noGrp="1"/>
          </p:cNvSpPr>
          <p:nvPr>
            <p:ph idx="1"/>
          </p:nvPr>
        </p:nvSpPr>
        <p:spPr/>
        <p:txBody>
          <a:bodyPr>
            <a:normAutofit fontScale="92500" lnSpcReduction="10000"/>
          </a:bodyPr>
          <a:lstStyle/>
          <a:p>
            <a:r>
              <a:rPr lang="en-US" dirty="0"/>
              <a:t>Learn the basics</a:t>
            </a:r>
          </a:p>
          <a:p>
            <a:pPr lvl="1"/>
            <a:r>
              <a:rPr lang="en-US" i="1" dirty="0"/>
              <a:t>T-SQL</a:t>
            </a:r>
          </a:p>
          <a:p>
            <a:pPr lvl="1"/>
            <a:r>
              <a:rPr lang="en-US" i="1" dirty="0"/>
              <a:t>C#</a:t>
            </a:r>
          </a:p>
          <a:p>
            <a:pPr lvl="1"/>
            <a:r>
              <a:rPr lang="en-US" i="1" dirty="0"/>
              <a:t>JavaScript</a:t>
            </a:r>
          </a:p>
          <a:p>
            <a:pPr lvl="1"/>
            <a:r>
              <a:rPr lang="en-US" i="1" dirty="0"/>
              <a:t>HTML</a:t>
            </a:r>
          </a:p>
          <a:p>
            <a:r>
              <a:rPr lang="en-US" dirty="0"/>
              <a:t>Develop Application</a:t>
            </a:r>
          </a:p>
          <a:p>
            <a:r>
              <a:rPr lang="en-US" dirty="0"/>
              <a:t>Testing</a:t>
            </a:r>
          </a:p>
          <a:p>
            <a:r>
              <a:rPr lang="en-US" dirty="0"/>
              <a:t>Maintenance / Updates</a:t>
            </a:r>
          </a:p>
        </p:txBody>
      </p:sp>
      <p:pic>
        <p:nvPicPr>
          <p:cNvPr id="5" name="Graphic 4" descr="Programmer">
            <a:extLst>
              <a:ext uri="{FF2B5EF4-FFF2-40B4-BE49-F238E27FC236}">
                <a16:creationId xmlns:a16="http://schemas.microsoft.com/office/drawing/2014/main" id="{A8326226-03A8-4BD5-B03F-CC52D2CC91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9870" y="1122305"/>
            <a:ext cx="1449445" cy="1449445"/>
          </a:xfrm>
          <a:prstGeom prst="rect">
            <a:avLst/>
          </a:prstGeom>
        </p:spPr>
      </p:pic>
    </p:spTree>
    <p:extLst>
      <p:ext uri="{BB962C8B-B14F-4D97-AF65-F5344CB8AC3E}">
        <p14:creationId xmlns:p14="http://schemas.microsoft.com/office/powerpoint/2010/main" val="15331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
            <a:ext cx="8093365" cy="1044700"/>
          </a:xfrm>
        </p:spPr>
        <p:txBody>
          <a:bodyPr>
            <a:normAutofit/>
          </a:bodyPr>
          <a:lstStyle/>
          <a:p>
            <a:r>
              <a:rPr lang="en-US" dirty="0"/>
              <a:t>Future Plans</a:t>
            </a:r>
          </a:p>
        </p:txBody>
      </p:sp>
      <p:sp>
        <p:nvSpPr>
          <p:cNvPr id="5" name="Text Placeholder 4"/>
          <p:cNvSpPr>
            <a:spLocks noGrp="1"/>
          </p:cNvSpPr>
          <p:nvPr>
            <p:ph type="body" idx="1"/>
          </p:nvPr>
        </p:nvSpPr>
        <p:spPr/>
        <p:txBody>
          <a:bodyPr/>
          <a:lstStyle/>
          <a:p>
            <a:r>
              <a:rPr lang="en-US" i="1" dirty="0"/>
              <a:t>Community Programs </a:t>
            </a:r>
            <a:r>
              <a:rPr lang="en-US" dirty="0"/>
              <a:t>Tab</a:t>
            </a:r>
          </a:p>
        </p:txBody>
      </p:sp>
      <p:sp>
        <p:nvSpPr>
          <p:cNvPr id="6" name="Content Placeholder 5"/>
          <p:cNvSpPr>
            <a:spLocks noGrp="1"/>
          </p:cNvSpPr>
          <p:nvPr>
            <p:ph sz="half" idx="2"/>
          </p:nvPr>
        </p:nvSpPr>
        <p:spPr/>
        <p:txBody>
          <a:bodyPr/>
          <a:lstStyle/>
          <a:p>
            <a:r>
              <a:rPr lang="en-US" sz="2000" dirty="0"/>
              <a:t>Users upload/download programs</a:t>
            </a:r>
          </a:p>
          <a:p>
            <a:r>
              <a:rPr lang="en-US" sz="2000" dirty="0"/>
              <a:t>Ranking System</a:t>
            </a:r>
          </a:p>
        </p:txBody>
      </p:sp>
      <p:sp>
        <p:nvSpPr>
          <p:cNvPr id="7" name="Text Placeholder 6"/>
          <p:cNvSpPr>
            <a:spLocks noGrp="1"/>
          </p:cNvSpPr>
          <p:nvPr>
            <p:ph type="body" sz="quarter" idx="3"/>
          </p:nvPr>
        </p:nvSpPr>
        <p:spPr/>
        <p:txBody>
          <a:bodyPr/>
          <a:lstStyle/>
          <a:p>
            <a:r>
              <a:rPr lang="en-US" dirty="0"/>
              <a:t>Macros Information</a:t>
            </a:r>
          </a:p>
        </p:txBody>
      </p:sp>
      <p:sp>
        <p:nvSpPr>
          <p:cNvPr id="8" name="Content Placeholder 7"/>
          <p:cNvSpPr>
            <a:spLocks noGrp="1"/>
          </p:cNvSpPr>
          <p:nvPr>
            <p:ph sz="quarter" idx="4"/>
          </p:nvPr>
        </p:nvSpPr>
        <p:spPr/>
        <p:txBody>
          <a:bodyPr>
            <a:normAutofit/>
          </a:bodyPr>
          <a:lstStyle/>
          <a:p>
            <a:r>
              <a:rPr lang="en-US" sz="2000" dirty="0"/>
              <a:t>Referenced table</a:t>
            </a:r>
          </a:p>
          <a:p>
            <a:r>
              <a:rPr lang="en-US" sz="2000" dirty="0"/>
              <a:t>Recipes</a:t>
            </a:r>
          </a:p>
        </p:txBody>
      </p:sp>
      <p:pic>
        <p:nvPicPr>
          <p:cNvPr id="3" name="Graphic 2" descr="Group brainstorm">
            <a:extLst>
              <a:ext uri="{FF2B5EF4-FFF2-40B4-BE49-F238E27FC236}">
                <a16:creationId xmlns:a16="http://schemas.microsoft.com/office/drawing/2014/main" id="{00B613CE-F93A-48D0-B0DE-8003B6B859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1180" y="3184401"/>
            <a:ext cx="1372515" cy="1372515"/>
          </a:xfrm>
          <a:prstGeom prst="rect">
            <a:avLst/>
          </a:prstGeom>
        </p:spPr>
      </p:pic>
    </p:spTree>
    <p:extLst>
      <p:ext uri="{BB962C8B-B14F-4D97-AF65-F5344CB8AC3E}">
        <p14:creationId xmlns:p14="http://schemas.microsoft.com/office/powerpoint/2010/main" val="417078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1036</Words>
  <Application>Microsoft Office PowerPoint</Application>
  <PresentationFormat>On-screen Show (16:9)</PresentationFormat>
  <Paragraphs>84</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FitFanatic:  A Fitness Tracker</vt:lpstr>
      <vt:lpstr>About Me</vt:lpstr>
      <vt:lpstr>Data Phase – User Inputs (Exercises)</vt:lpstr>
      <vt:lpstr>Data Phase – User Inputs (Nutrition)</vt:lpstr>
      <vt:lpstr>Data Phase – User Input (Mid-Plan)</vt:lpstr>
      <vt:lpstr>Programming Phase</vt:lpstr>
      <vt:lpstr>Interface</vt:lpstr>
      <vt:lpstr>Project Build</vt:lpstr>
      <vt:lpstr>Future Plans</vt:lpstr>
      <vt:lpstr>Closing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2021-01-31T01:20:37Z</dcterms:modified>
</cp:coreProperties>
</file>