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0"/>
  </p:notesMasterIdLst>
  <p:sldIdLst>
    <p:sldId id="256" r:id="rId2"/>
    <p:sldId id="257" r:id="rId3"/>
    <p:sldId id="259" r:id="rId4"/>
    <p:sldId id="261" r:id="rId5"/>
    <p:sldId id="262" r:id="rId6"/>
    <p:sldId id="273" r:id="rId7"/>
    <p:sldId id="263" r:id="rId8"/>
    <p:sldId id="264" r:id="rId9"/>
    <p:sldId id="265" r:id="rId10"/>
    <p:sldId id="297" r:id="rId11"/>
    <p:sldId id="266" r:id="rId12"/>
    <p:sldId id="267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8" r:id="rId26"/>
    <p:sldId id="289" r:id="rId27"/>
    <p:sldId id="269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a halsell" initials="ch" lastIdx="1" clrIdx="0">
    <p:extLst/>
  </p:cmAuthor>
  <p:cmAuthor id="2" name="carla halsell" initials="ch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94"/>
    <p:restoredTop sz="94674"/>
  </p:normalViewPr>
  <p:slideViewPr>
    <p:cSldViewPr snapToGrid="0" snapToObjects="1">
      <p:cViewPr>
        <p:scale>
          <a:sx n="130" d="100"/>
          <a:sy n="130" d="100"/>
        </p:scale>
        <p:origin x="-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6T15:29:14.89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06T15:29:14.89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2D13B-CE0D-4742-A10E-E75DA0C257B1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02C2-54F5-2849-892A-FAF5B04F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Capstone_Final_Report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385" y="4690795"/>
            <a:ext cx="7315200" cy="914400"/>
          </a:xfrm>
        </p:spPr>
        <p:txBody>
          <a:bodyPr>
            <a:normAutofit lnSpcReduction="10000"/>
          </a:bodyPr>
          <a:lstStyle/>
          <a:p>
            <a:r>
              <a:rPr lang="en-US" sz="1700" dirty="0" smtClean="0"/>
              <a:t>Cybersecurity Survey by Pew Research Center for the People &amp; the Press conducted March 30 </a:t>
            </a:r>
            <a:r>
              <a:rPr lang="mr-IN" sz="1700" dirty="0" smtClean="0"/>
              <a:t>–</a:t>
            </a:r>
            <a:r>
              <a:rPr lang="en-US" sz="1700" dirty="0" smtClean="0"/>
              <a:t> May 3, 2016</a:t>
            </a:r>
          </a:p>
          <a:p>
            <a:r>
              <a:rPr lang="en-US" sz="1700" dirty="0" smtClean="0"/>
              <a:t>Summary by C. Halsell for Springboard Data Science Basic Course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9905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1800" dirty="0" smtClean="0"/>
              <a:t>Summary Statistics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16597" y="3325809"/>
            <a:ext cx="7895300" cy="140350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Please note the number of observations missing from the datasets.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The range decreased from 4.6591 to 3.9968.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Complete n=1,040, Train n=708, Test = 332</a:t>
            </a:r>
            <a:endParaRPr lang="en-US" sz="1800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9626819"/>
              </p:ext>
            </p:extLst>
          </p:nvPr>
        </p:nvGraphicFramePr>
        <p:xfrm>
          <a:off x="3716597" y="806243"/>
          <a:ext cx="7895300" cy="272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784"/>
                <a:gridCol w="757629"/>
                <a:gridCol w="667911"/>
                <a:gridCol w="638004"/>
                <a:gridCol w="628036"/>
                <a:gridCol w="697817"/>
                <a:gridCol w="588160"/>
                <a:gridCol w="614243"/>
                <a:gridCol w="584507"/>
                <a:gridCol w="653788"/>
                <a:gridCol w="653788"/>
                <a:gridCol w="703633"/>
              </a:tblGrid>
              <a:tr h="68088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Dataset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Min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1Q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Median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3Q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Max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RSE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Obs</a:t>
                      </a:r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Deleted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RSQ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Adj</a:t>
                      </a:r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RSQ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F-Statistic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P-Value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68088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Complete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-2.45002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-0.68508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-0.05962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0.64533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2.20905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0.9673 on 145DF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876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0.6629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0.6211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15.84 on 18 and 145DF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2.2e-16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68088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Train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-2.15394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-0.50715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0.00495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0.60394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2.03497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0.8967 on 88DF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604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0.6767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0.6216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12.28 on 15 and 88DF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9.725e-16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68088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Test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-1.6884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-0.7231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-0.0387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0.6302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2.3084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1.042 on 44DF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272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0.7169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0.6204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7.429 on 15 and 44DF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8.77e-08</a:t>
                      </a:r>
                      <a:endParaRPr lang="en-US" sz="9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400" dirty="0" smtClean="0"/>
              <a:t>QQ Plots for Train and Test Datasets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18518" y="1023586"/>
            <a:ext cx="3034333" cy="807720"/>
          </a:xfrm>
        </p:spPr>
        <p:txBody>
          <a:bodyPr/>
          <a:lstStyle/>
          <a:p>
            <a:r>
              <a:rPr lang="en-US" dirty="0" smtClean="0"/>
              <a:t>QQ Plot for Train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35" y="2703871"/>
            <a:ext cx="4185399" cy="257605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270745" y="1023586"/>
            <a:ext cx="3474720" cy="813171"/>
          </a:xfrm>
        </p:spPr>
        <p:txBody>
          <a:bodyPr/>
          <a:lstStyle/>
          <a:p>
            <a:r>
              <a:rPr lang="en-US" dirty="0" smtClean="0"/>
              <a:t>QQ Plot for Test Dataset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424" y="2703871"/>
            <a:ext cx="4185398" cy="2576052"/>
          </a:xfrm>
        </p:spPr>
      </p:pic>
      <p:sp>
        <p:nvSpPr>
          <p:cNvPr id="9" name="TextBox 8"/>
          <p:cNvSpPr txBox="1"/>
          <p:nvPr/>
        </p:nvSpPr>
        <p:spPr>
          <a:xfrm>
            <a:off x="8548726" y="5279923"/>
            <a:ext cx="2408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Notice the scale difference as well as the effects of the missing data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3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often do you use the internet?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</a:t>
            </a:r>
            <a:r>
              <a:rPr lang="en-US" sz="1600" dirty="0" smtClean="0">
                <a:solidFill>
                  <a:srgbClr val="FF0000"/>
                </a:solidFill>
              </a:rPr>
              <a:t> and Gen-X are the most frequent internet users.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2.19 / Median = 2 / SD = 1.05 /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MAD = 0 / n = 921 / Skew = 1.11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3867911" y="974425"/>
            <a:ext cx="3555443" cy="118569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often do you use the internet?</a:t>
            </a:r>
          </a:p>
          <a:p>
            <a:pPr marL="457200" indent="-457200">
              <a:buAutoNum type="arabicParenBoth"/>
            </a:pPr>
            <a:r>
              <a:rPr lang="en-US" dirty="0" smtClean="0"/>
              <a:t>Almost constantly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Several times per day</a:t>
            </a:r>
          </a:p>
          <a:p>
            <a:pPr marL="457200" indent="-457200">
              <a:buAutoNum type="arabicParenBoth"/>
            </a:pPr>
            <a:r>
              <a:rPr lang="en-US" dirty="0" smtClean="0"/>
              <a:t>Once a day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Several times per week</a:t>
            </a:r>
          </a:p>
          <a:p>
            <a:pPr marL="457200" indent="-457200">
              <a:buAutoNum type="arabicParenBoth"/>
            </a:pPr>
            <a:r>
              <a:rPr lang="en-US" dirty="0" smtClean="0"/>
              <a:t>Less often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767010"/>
            <a:ext cx="6850012" cy="3427313"/>
          </a:xfrm>
        </p:spPr>
      </p:pic>
    </p:spTree>
    <p:extLst>
      <p:ext uri="{BB962C8B-B14F-4D97-AF65-F5344CB8AC3E}">
        <p14:creationId xmlns:p14="http://schemas.microsoft.com/office/powerpoint/2010/main" val="206791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Number of People in Household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612491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Number of People in Household</a:t>
            </a:r>
          </a:p>
          <a:p>
            <a:r>
              <a:rPr lang="en-US" sz="1600" dirty="0" smtClean="0"/>
              <a:t>Responses were exact numbers</a:t>
            </a:r>
            <a:endParaRPr lang="en-US" sz="1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(98) Don’t Know (99)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Majority of households are 1-4 people. Mean = 2.68 / Median = 2 / n = 1,018 /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SD = 1.5 / MAD = 1.48 / Skew = 1.08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21" y="2369574"/>
            <a:ext cx="6316789" cy="3824749"/>
          </a:xfrm>
        </p:spPr>
      </p:pic>
    </p:spTree>
    <p:extLst>
      <p:ext uri="{BB962C8B-B14F-4D97-AF65-F5344CB8AC3E}">
        <p14:creationId xmlns:p14="http://schemas.microsoft.com/office/powerpoint/2010/main" val="60436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One Working Phone that is not a cell?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612491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Is there at lease one working phone that is not a cell phone in your home?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 smtClean="0"/>
              <a:t>Yes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Notice the </a:t>
            </a:r>
            <a:r>
              <a:rPr lang="en-US" sz="1600" dirty="0" err="1" smtClean="0">
                <a:solidFill>
                  <a:srgbClr val="FF0000"/>
                </a:solidFill>
              </a:rPr>
              <a:t>Millenial</a:t>
            </a:r>
            <a:r>
              <a:rPr lang="en-US" sz="1600" dirty="0" smtClean="0">
                <a:solidFill>
                  <a:srgbClr val="FF0000"/>
                </a:solidFill>
              </a:rPr>
              <a:t> responses are primarily “No”. Mean = 1.62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773 / SD = 0.54 / MAD = 0 / Skew = 1.77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1" y="2068918"/>
            <a:ext cx="6272982" cy="3893388"/>
          </a:xfrm>
        </p:spPr>
      </p:pic>
    </p:spTree>
    <p:extLst>
      <p:ext uri="{BB962C8B-B14F-4D97-AF65-F5344CB8AC3E}">
        <p14:creationId xmlns:p14="http://schemas.microsoft.com/office/powerpoint/2010/main" val="172532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frequently are you on the internet?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612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How frequently do you use the internet?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Almost constantly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Several times per day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About once per day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Several times per week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Less often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2.19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921 / SD = 1.05 / MAD = 0 / Skew = 1.11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137749"/>
            <a:ext cx="6201082" cy="3909408"/>
          </a:xfrm>
        </p:spPr>
      </p:pic>
    </p:spTree>
    <p:extLst>
      <p:ext uri="{BB962C8B-B14F-4D97-AF65-F5344CB8AC3E}">
        <p14:creationId xmlns:p14="http://schemas.microsoft.com/office/powerpoint/2010/main" val="142235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do you manage your passwords?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How do you manage passwords most?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Memorize them in your head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Write them down on paper</a:t>
            </a:r>
          </a:p>
          <a:p>
            <a:pPr marL="457200" indent="-457200">
              <a:buAutoNum type="arabicParenBoth"/>
            </a:pPr>
            <a:r>
              <a:rPr lang="en-US" sz="1900" dirty="0" smtClean="0"/>
              <a:t>Password Management Program</a:t>
            </a:r>
          </a:p>
          <a:p>
            <a:pPr marL="457200" indent="-457200">
              <a:buAutoNum type="arabicParenBoth"/>
            </a:pPr>
            <a:r>
              <a:rPr lang="en-US" sz="1900" dirty="0" smtClean="0"/>
              <a:t>Save in a note or document on your pc or mobile device</a:t>
            </a:r>
          </a:p>
          <a:p>
            <a:pPr marL="457200" indent="-457200">
              <a:buAutoNum type="arabicParenBoth"/>
            </a:pPr>
            <a:r>
              <a:rPr lang="en-US" sz="1900" dirty="0" smtClean="0"/>
              <a:t>Save them in your browser</a:t>
            </a:r>
          </a:p>
          <a:p>
            <a:pPr marL="457200" indent="-457200">
              <a:buAutoNum type="arabicParenBoth"/>
            </a:pPr>
            <a:r>
              <a:rPr lang="en-US" sz="1900" dirty="0" smtClean="0"/>
              <a:t>Another way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1.92 / Median = 1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574 / SD = 1.49 / MAD = 0 / Skew = 2.05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477728"/>
            <a:ext cx="6525547" cy="3584031"/>
          </a:xfrm>
        </p:spPr>
      </p:pic>
    </p:spTree>
    <p:extLst>
      <p:ext uri="{BB962C8B-B14F-4D97-AF65-F5344CB8AC3E}">
        <p14:creationId xmlns:p14="http://schemas.microsoft.com/office/powerpoint/2010/main" val="46014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similar are your passwords?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How similar are your passwords for various accounts?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are very similar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Most are very different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</a:t>
            </a:r>
            <a:r>
              <a:rPr lang="en-US" sz="1600" dirty="0" smtClean="0">
                <a:solidFill>
                  <a:srgbClr val="FF0000"/>
                </a:solidFill>
              </a:rPr>
              <a:t> and Gen-X have a good number of similar passwords, more than other age groups. Mean = 1.69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903 / SD = 0.85 / MAD = 0 / Skew = 4.77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245901"/>
            <a:ext cx="6810683" cy="3863622"/>
          </a:xfrm>
        </p:spPr>
      </p:pic>
    </p:spTree>
    <p:extLst>
      <p:ext uri="{BB962C8B-B14F-4D97-AF65-F5344CB8AC3E}">
        <p14:creationId xmlns:p14="http://schemas.microsoft.com/office/powerpoint/2010/main" val="146912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Have you used your social media account to log into another website?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Have you used your social media password to log into another account?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865237"/>
            <a:ext cx="369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Millenials</a:t>
            </a:r>
            <a:r>
              <a:rPr lang="en-US" sz="1600" dirty="0" smtClean="0">
                <a:solidFill>
                  <a:srgbClr val="FF0000"/>
                </a:solidFill>
              </a:rPr>
              <a:t> incorporate social media more than other age groups.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1.7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663 / SD = 0.77 / MAD = 0 / Skew = 4.75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320413"/>
            <a:ext cx="6859845" cy="3682765"/>
          </a:xfrm>
        </p:spPr>
      </p:pic>
    </p:spTree>
    <p:extLst>
      <p:ext uri="{BB962C8B-B14F-4D97-AF65-F5344CB8AC3E}">
        <p14:creationId xmlns:p14="http://schemas.microsoft.com/office/powerpoint/2010/main" val="1393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frequently do you update apps?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How frequently do you update apps on your smart phone?</a:t>
            </a:r>
            <a:endParaRPr lang="en-US" dirty="0"/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 them to automatically update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Update them yourself as soon as a new version is available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Update when convenient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Never install updates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settings for different apps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550602"/>
            <a:ext cx="3696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Millenials</a:t>
            </a:r>
            <a:r>
              <a:rPr lang="en-US" sz="1600" dirty="0" smtClean="0">
                <a:solidFill>
                  <a:srgbClr val="FF0000"/>
                </a:solidFill>
              </a:rPr>
              <a:t> set up automatic updates more than other age groups.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2.44 / Median = 3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738 / SD = 1.2 / MAD = 1.48 / Skew = 0.9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448232"/>
            <a:ext cx="6997496" cy="3657600"/>
          </a:xfrm>
        </p:spPr>
      </p:pic>
    </p:spTree>
    <p:extLst>
      <p:ext uri="{BB962C8B-B14F-4D97-AF65-F5344CB8AC3E}">
        <p14:creationId xmlns:p14="http://schemas.microsoft.com/office/powerpoint/2010/main" val="74795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Pew Research Center conducted the survey in 2016, calling 2,254 people. There are 1,040 observations with 105 variables included in their data set.</a:t>
            </a:r>
          </a:p>
          <a:p>
            <a:r>
              <a:rPr lang="en-US" dirty="0" smtClean="0"/>
              <a:t>Selected this data to learn about survey data focusing on a current issue </a:t>
            </a:r>
            <a:r>
              <a:rPr lang="mr-IN" dirty="0" smtClean="0"/>
              <a:t>–</a:t>
            </a:r>
            <a:r>
              <a:rPr lang="en-US" dirty="0" smtClean="0"/>
              <a:t> Cybersecurity.</a:t>
            </a:r>
          </a:p>
          <a:p>
            <a:r>
              <a:rPr lang="en-US" dirty="0" smtClean="0"/>
              <a:t>Many non-responses, N/A and Don’t </a:t>
            </a:r>
            <a:r>
              <a:rPr lang="en-US" dirty="0" err="1" smtClean="0"/>
              <a:t>Know’s</a:t>
            </a:r>
            <a:r>
              <a:rPr lang="en-US" dirty="0" smtClean="0"/>
              <a:t> are included.</a:t>
            </a:r>
          </a:p>
          <a:p>
            <a:r>
              <a:rPr lang="en-US" dirty="0" smtClean="0"/>
              <a:t>Categorical, Ordinal, Interval and Numeric data types make the statistical analysis ”interesting”.</a:t>
            </a:r>
          </a:p>
          <a:p>
            <a:r>
              <a:rPr lang="en-US" dirty="0" smtClean="0"/>
              <a:t>Perspective assumed to identify target audience for marketing a new consumer cyber security application.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Do you make online purchases while connected to public </a:t>
            </a:r>
            <a:r>
              <a:rPr lang="en-US" sz="2000" dirty="0" err="1" smtClean="0"/>
              <a:t>WiFi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 smtClean="0"/>
              <a:t> Do you make online purchases while connected to public </a:t>
            </a:r>
            <a:r>
              <a:rPr lang="en-US" dirty="0" err="1" smtClean="0"/>
              <a:t>WiFi</a:t>
            </a:r>
            <a:r>
              <a:rPr lang="en-US" dirty="0" smtClean="0"/>
              <a:t>?</a:t>
            </a:r>
          </a:p>
          <a:p>
            <a:pPr marL="457200" indent="-457200">
              <a:buAutoNum type="arabicParenBoth"/>
            </a:pPr>
            <a:r>
              <a:rPr lang="en-US" dirty="0" smtClean="0"/>
              <a:t>Yes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arenBoth"/>
            </a:pPr>
            <a:r>
              <a:rPr lang="en-US" dirty="0" smtClean="0"/>
              <a:t>Not applicable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550602"/>
            <a:ext cx="369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1.84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500 / SD = 0.63 / MAD = 0 / Skew = 5.26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467895"/>
            <a:ext cx="6938503" cy="3657602"/>
          </a:xfrm>
        </p:spPr>
      </p:pic>
    </p:spTree>
    <p:extLst>
      <p:ext uri="{BB962C8B-B14F-4D97-AF65-F5344CB8AC3E}">
        <p14:creationId xmlns:p14="http://schemas.microsoft.com/office/powerpoint/2010/main" val="137781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Do you bank or make financial transactions while connected to public </a:t>
            </a:r>
            <a:r>
              <a:rPr lang="en-US" sz="2000" dirty="0" err="1" smtClean="0"/>
              <a:t>WiFi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ox Plot for Variable </a:t>
            </a:r>
            <a:r>
              <a:rPr lang="mr-IN" dirty="0" smtClean="0"/>
              <a:t>–</a:t>
            </a:r>
            <a:r>
              <a:rPr lang="en-US" dirty="0"/>
              <a:t>Do you bank or make financial transactions while connected to public </a:t>
            </a:r>
            <a:r>
              <a:rPr lang="en-US" dirty="0" err="1"/>
              <a:t>WiFi</a:t>
            </a:r>
            <a:r>
              <a:rPr lang="en-US" dirty="0" smtClean="0"/>
              <a:t>?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arenBoth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applicable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5640" y="550602"/>
            <a:ext cx="369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</a:t>
            </a:r>
            <a:r>
              <a:rPr lang="en-US" sz="1600" dirty="0" smtClean="0">
                <a:solidFill>
                  <a:srgbClr val="FF0000"/>
                </a:solidFill>
              </a:rPr>
              <a:t> and Gen-X responded ‘Yes’ more than other age groups.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1.84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500 / SD = 0.55 / MAD = 0 / Skew = 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133600"/>
            <a:ext cx="7361289" cy="4060723"/>
          </a:xfrm>
        </p:spPr>
      </p:pic>
    </p:spTree>
    <p:extLst>
      <p:ext uri="{BB962C8B-B14F-4D97-AF65-F5344CB8AC3E}">
        <p14:creationId xmlns:p14="http://schemas.microsoft.com/office/powerpoint/2010/main" val="176304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likely do you think our infrastructure like power grid will have a significant cyber attack in next 5 years?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B</a:t>
            </a:r>
            <a:r>
              <a:rPr lang="en-US" sz="1900" dirty="0" smtClean="0"/>
              <a:t>ox Plot for Variable </a:t>
            </a:r>
            <a:r>
              <a:rPr lang="mr-IN" sz="1900" dirty="0" smtClean="0"/>
              <a:t>–</a:t>
            </a:r>
            <a:r>
              <a:rPr lang="en-US" sz="1900" dirty="0"/>
              <a:t>How likely do you think our infrastructure like power grid will have a significant cyber attack in next 5 years</a:t>
            </a:r>
            <a:r>
              <a:rPr lang="en-US" sz="1900" dirty="0" smtClean="0"/>
              <a:t>?</a:t>
            </a:r>
            <a:endParaRPr lang="en-US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Definitely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rgbClr val="FF0000"/>
                </a:solidFill>
              </a:rPr>
              <a:t>Probably happen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Probably not happen</a:t>
            </a:r>
          </a:p>
          <a:p>
            <a:pPr marL="457200" indent="-457200">
              <a:buAutoNum type="arabicParenBoth"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Definitely not</a:t>
            </a: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8090" y="1209360"/>
            <a:ext cx="325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2.27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1,037 / SD = 1.31 / MAD = 0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Skew = 2.86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271252"/>
            <a:ext cx="7203973" cy="3923071"/>
          </a:xfrm>
        </p:spPr>
      </p:pic>
    </p:spTree>
    <p:extLst>
      <p:ext uri="{BB962C8B-B14F-4D97-AF65-F5344CB8AC3E}">
        <p14:creationId xmlns:p14="http://schemas.microsoft.com/office/powerpoint/2010/main" val="186913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How prepared is the US to prevent cyber attack on government agencies?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sz="1900" dirty="0"/>
              <a:t>B</a:t>
            </a:r>
            <a:r>
              <a:rPr lang="en-US" sz="1900" dirty="0" smtClean="0"/>
              <a:t>ox Plot for Variable </a:t>
            </a:r>
            <a:r>
              <a:rPr lang="mr-IN" sz="1900" dirty="0" smtClean="0"/>
              <a:t>–</a:t>
            </a:r>
            <a:r>
              <a:rPr lang="en-US" sz="1900" dirty="0" smtClean="0"/>
              <a:t> </a:t>
            </a:r>
            <a:r>
              <a:rPr lang="en-US" sz="1800" dirty="0" smtClean="0"/>
              <a:t>How </a:t>
            </a:r>
            <a:r>
              <a:rPr lang="en-US" sz="1800" dirty="0"/>
              <a:t>prepared is the US to prevent cyber attack on </a:t>
            </a:r>
            <a:r>
              <a:rPr lang="en-US" sz="1800" dirty="0" smtClean="0"/>
              <a:t>government agencies</a:t>
            </a:r>
            <a:r>
              <a:rPr lang="en-US" sz="1800" dirty="0"/>
              <a:t>?</a:t>
            </a:r>
            <a:br>
              <a:rPr lang="en-US" sz="1800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(1) Very prepared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(2) </a:t>
            </a:r>
            <a:r>
              <a:rPr lang="en-US" sz="1800" dirty="0" smtClean="0">
                <a:solidFill>
                  <a:srgbClr val="FF0000"/>
                </a:solidFill>
              </a:rPr>
              <a:t>Somewhat prepared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(3) Not too prepared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(4) Not at all prepared</a:t>
            </a:r>
            <a:endParaRPr lang="en-US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8090" y="1209360"/>
            <a:ext cx="325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Mean = 2.42 / Median = 2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1,034 / SD = 1.29 / MAD = 0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Skew = 2.34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2369574"/>
            <a:ext cx="6967998" cy="3578942"/>
          </a:xfrm>
        </p:spPr>
      </p:pic>
    </p:spTree>
    <p:extLst>
      <p:ext uri="{BB962C8B-B14F-4D97-AF65-F5344CB8AC3E}">
        <p14:creationId xmlns:p14="http://schemas.microsoft.com/office/powerpoint/2010/main" val="135977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Box and Scatter Plots for Variable </a:t>
            </a:r>
            <a:r>
              <a:rPr lang="mr-IN" sz="2000" dirty="0" smtClean="0"/>
              <a:t>–</a:t>
            </a:r>
            <a:r>
              <a:rPr lang="en-US" sz="2000" dirty="0" smtClean="0"/>
              <a:t> Have you heard about publishing of identities of </a:t>
            </a:r>
            <a:r>
              <a:rPr lang="en-US" sz="2000" dirty="0" err="1" smtClean="0"/>
              <a:t>AshleyMadison.com</a:t>
            </a:r>
            <a:r>
              <a:rPr lang="en-US" sz="2000" dirty="0" smtClean="0"/>
              <a:t> customers?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Grouped by Age Group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err="1" smtClean="0"/>
              <a:t>Millenial</a:t>
            </a:r>
            <a:r>
              <a:rPr lang="en-US" sz="1600" dirty="0" smtClean="0"/>
              <a:t> </a:t>
            </a:r>
            <a:r>
              <a:rPr lang="mr-IN" sz="1600" dirty="0" smtClean="0"/>
              <a:t>–</a:t>
            </a:r>
            <a:r>
              <a:rPr lang="en-US" sz="1600" dirty="0" smtClean="0"/>
              <a:t> 273</a:t>
            </a:r>
            <a:br>
              <a:rPr lang="en-US" sz="1600" dirty="0" smtClean="0"/>
            </a:br>
            <a:r>
              <a:rPr lang="en-US" sz="1600" dirty="0" smtClean="0"/>
              <a:t>Gen-X </a:t>
            </a:r>
            <a:r>
              <a:rPr lang="mr-IN" sz="1600" dirty="0" smtClean="0"/>
              <a:t>–</a:t>
            </a:r>
            <a:r>
              <a:rPr lang="en-US" sz="1600" dirty="0" smtClean="0"/>
              <a:t> 242</a:t>
            </a:r>
            <a:br>
              <a:rPr lang="en-US" sz="1600" dirty="0" smtClean="0"/>
            </a:br>
            <a:r>
              <a:rPr lang="en-US" sz="1600" dirty="0" smtClean="0"/>
              <a:t>Young Boomer </a:t>
            </a:r>
            <a:r>
              <a:rPr lang="mr-IN" sz="1600" dirty="0" smtClean="0"/>
              <a:t>–</a:t>
            </a:r>
            <a:r>
              <a:rPr lang="en-US" sz="1600" dirty="0" smtClean="0"/>
              <a:t> 231</a:t>
            </a:r>
            <a:br>
              <a:rPr lang="en-US" sz="1600" dirty="0" smtClean="0"/>
            </a:br>
            <a:r>
              <a:rPr lang="en-US" sz="1600" dirty="0" smtClean="0"/>
              <a:t>Old Boomer </a:t>
            </a:r>
            <a:r>
              <a:rPr lang="mr-IN" sz="1600" dirty="0" smtClean="0"/>
              <a:t>–</a:t>
            </a:r>
            <a:r>
              <a:rPr lang="en-US" sz="1600" dirty="0" smtClean="0"/>
              <a:t> 135</a:t>
            </a:r>
            <a:br>
              <a:rPr lang="en-US" sz="1600" dirty="0" smtClean="0"/>
            </a:br>
            <a:r>
              <a:rPr lang="en-US" sz="1600" dirty="0" smtClean="0"/>
              <a:t>Silent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92</a:t>
            </a:r>
            <a:br>
              <a:rPr lang="en-US" sz="1600" dirty="0" smtClean="0"/>
            </a:br>
            <a:r>
              <a:rPr lang="en-US" sz="1600" dirty="0" smtClean="0"/>
              <a:t>GI Generation </a:t>
            </a:r>
            <a:r>
              <a:rPr lang="mr-IN" sz="1600" dirty="0" smtClean="0"/>
              <a:t>–</a:t>
            </a:r>
            <a:r>
              <a:rPr lang="en-US" sz="1600" dirty="0" smtClean="0"/>
              <a:t> 39</a:t>
            </a:r>
            <a:br>
              <a:rPr lang="en-US" sz="1600" dirty="0" smtClean="0"/>
            </a:br>
            <a:r>
              <a:rPr lang="en-US" sz="1600" dirty="0" smtClean="0"/>
              <a:t>No Response - 28</a:t>
            </a:r>
            <a:br>
              <a:rPr lang="en-US" sz="1600" dirty="0" smtClean="0"/>
            </a:br>
            <a:r>
              <a:rPr lang="en-US" sz="1600" dirty="0" smtClean="0"/>
              <a:t>Total </a:t>
            </a:r>
            <a:r>
              <a:rPr lang="mr-IN" sz="1600" dirty="0" smtClean="0"/>
              <a:t>–</a:t>
            </a:r>
            <a:r>
              <a:rPr lang="en-US" sz="1600" dirty="0" smtClean="0"/>
              <a:t> 1,040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67912" y="216307"/>
            <a:ext cx="4007728" cy="1917293"/>
          </a:xfrm>
        </p:spPr>
        <p:txBody>
          <a:bodyPr>
            <a:normAutofit/>
          </a:bodyPr>
          <a:lstStyle/>
          <a:p>
            <a:r>
              <a:rPr lang="en-US" sz="1900" dirty="0"/>
              <a:t>B</a:t>
            </a:r>
            <a:r>
              <a:rPr lang="en-US" sz="1900" dirty="0" smtClean="0"/>
              <a:t>ox Plot for Variable </a:t>
            </a:r>
            <a:r>
              <a:rPr lang="mr-IN" sz="1900" dirty="0" smtClean="0"/>
              <a:t>–</a:t>
            </a:r>
            <a:r>
              <a:rPr lang="en-US" sz="1800" dirty="0"/>
              <a:t>Have you heard about publishing of identities of </a:t>
            </a:r>
            <a:r>
              <a:rPr lang="en-US" sz="1800" dirty="0" err="1"/>
              <a:t>AshleyMadison.com</a:t>
            </a:r>
            <a:r>
              <a:rPr lang="en-US" sz="1800" dirty="0"/>
              <a:t> customers</a:t>
            </a:r>
            <a:r>
              <a:rPr lang="en-US" sz="1800" dirty="0" smtClean="0"/>
              <a:t>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(1) Yes a lot</a:t>
            </a: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2) Yes a little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(3) 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7871" y="6194323"/>
            <a:ext cx="524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Note: (8) Don’t Know (9) Refused to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8762" y="589928"/>
            <a:ext cx="3254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Millenials</a:t>
            </a:r>
            <a:r>
              <a:rPr lang="en-US" sz="1600" dirty="0" smtClean="0">
                <a:solidFill>
                  <a:srgbClr val="FF0000"/>
                </a:solidFill>
              </a:rPr>
              <a:t> and Gen-</a:t>
            </a:r>
            <a:r>
              <a:rPr lang="en-US" sz="1600" dirty="0" err="1" smtClean="0">
                <a:solidFill>
                  <a:srgbClr val="FF0000"/>
                </a:solidFill>
              </a:rPr>
              <a:t>X’ers</a:t>
            </a:r>
            <a:r>
              <a:rPr lang="en-US" sz="1600" dirty="0" smtClean="0">
                <a:solidFill>
                  <a:srgbClr val="FF0000"/>
                </a:solidFill>
              </a:rPr>
              <a:t> heard more than other age groups.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Mean = 2.38 / Median = 3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 = 1,037 / SD = 0.92 / MAD = 0 /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Skew = 0.75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399072"/>
            <a:ext cx="6800851" cy="3765755"/>
          </a:xfrm>
        </p:spPr>
      </p:pic>
    </p:spTree>
    <p:extLst>
      <p:ext uri="{BB962C8B-B14F-4D97-AF65-F5344CB8AC3E}">
        <p14:creationId xmlns:p14="http://schemas.microsoft.com/office/powerpoint/2010/main" val="89551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785350"/>
          </a:xfrm>
        </p:spPr>
        <p:txBody>
          <a:bodyPr>
            <a:normAutofit/>
          </a:bodyPr>
          <a:lstStyle/>
          <a:p>
            <a:r>
              <a:rPr lang="en-US" sz="3200" b="1" dirty="0"/>
              <a:t>Interesting Findings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200" dirty="0" smtClean="0"/>
              <a:t>Histograms for  Significant Variables applied on Complete Dataset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7242540" cy="807720"/>
          </a:xfrm>
        </p:spPr>
        <p:txBody>
          <a:bodyPr/>
          <a:lstStyle/>
          <a:p>
            <a:r>
              <a:rPr lang="en-US" sz="2400" dirty="0" smtClean="0"/>
              <a:t>Histograms for Significant Variables </a:t>
            </a:r>
            <a:r>
              <a:rPr lang="en-US" dirty="0" smtClean="0"/>
              <a:t>(Page 1)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761" y="2202426"/>
            <a:ext cx="3806427" cy="341179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42" y="2202426"/>
            <a:ext cx="3806426" cy="3411793"/>
          </a:xfrm>
        </p:spPr>
      </p:pic>
    </p:spTree>
    <p:extLst>
      <p:ext uri="{BB962C8B-B14F-4D97-AF65-F5344CB8AC3E}">
        <p14:creationId xmlns:p14="http://schemas.microsoft.com/office/powerpoint/2010/main" val="180759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785350"/>
          </a:xfrm>
        </p:spPr>
        <p:txBody>
          <a:bodyPr>
            <a:normAutofit/>
          </a:bodyPr>
          <a:lstStyle/>
          <a:p>
            <a:r>
              <a:rPr lang="en-US" sz="3200" b="1" dirty="0"/>
              <a:t>Interesting Findings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200" dirty="0" smtClean="0"/>
              <a:t>Histograms for  Significant Variables applied on Complete Dataset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7242540" cy="807720"/>
          </a:xfrm>
        </p:spPr>
        <p:txBody>
          <a:bodyPr/>
          <a:lstStyle/>
          <a:p>
            <a:r>
              <a:rPr lang="en-US" sz="2400" dirty="0" smtClean="0"/>
              <a:t>Histograms for Significant Variables </a:t>
            </a:r>
            <a:r>
              <a:rPr lang="en-US" dirty="0" smtClean="0"/>
              <a:t>(Page 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49" y="2379406"/>
            <a:ext cx="3821677" cy="335279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2379406"/>
            <a:ext cx="3329346" cy="3352799"/>
          </a:xfrm>
        </p:spPr>
      </p:pic>
    </p:spTree>
    <p:extLst>
      <p:ext uri="{BB962C8B-B14F-4D97-AF65-F5344CB8AC3E}">
        <p14:creationId xmlns:p14="http://schemas.microsoft.com/office/powerpoint/2010/main" val="1725807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Two Variables </a:t>
            </a:r>
            <a:br>
              <a:rPr lang="en-US" sz="2400" dirty="0" smtClean="0"/>
            </a:br>
            <a:r>
              <a:rPr lang="en-US" sz="2400" dirty="0" smtClean="0"/>
              <a:t>Race and Region do not directly match the US population.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65" y="737419"/>
            <a:ext cx="3873909" cy="47784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56" y="737419"/>
            <a:ext cx="3577389" cy="4778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9656" y="5643716"/>
            <a:ext cx="342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South is 39.2% of 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4865" y="5643716"/>
            <a:ext cx="380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Race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White makes up 77% of 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8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Recommendations and Improvement Ideas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 smtClean="0"/>
              <a:t>Finding target audience for cyber attack-proof password management program in the US.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Millenials</a:t>
            </a:r>
            <a:r>
              <a:rPr lang="en-US" dirty="0" smtClean="0"/>
              <a:t> and Gen-</a:t>
            </a:r>
            <a:r>
              <a:rPr lang="en-US" dirty="0" err="1" smtClean="0"/>
              <a:t>X’ers</a:t>
            </a:r>
            <a:r>
              <a:rPr lang="en-US" dirty="0"/>
              <a:t> </a:t>
            </a:r>
            <a:r>
              <a:rPr lang="en-US" dirty="0" smtClean="0"/>
              <a:t>and add Young Boomers if possible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Divorced or Living with a Significant Other</a:t>
            </a:r>
          </a:p>
          <a:p>
            <a:pPr lvl="1"/>
            <a:r>
              <a:rPr lang="en-US" dirty="0" smtClean="0"/>
              <a:t>Check Internet Multiple Times per Day</a:t>
            </a:r>
          </a:p>
          <a:p>
            <a:pPr lvl="1"/>
            <a:r>
              <a:rPr lang="en-US" dirty="0" smtClean="0"/>
              <a:t>Between 2 and 3 Persons in Household</a:t>
            </a:r>
          </a:p>
          <a:p>
            <a:pPr lvl="1"/>
            <a:r>
              <a:rPr lang="en-US" dirty="0" smtClean="0"/>
              <a:t>Use a Variety of Passwords</a:t>
            </a:r>
          </a:p>
          <a:p>
            <a:pPr lvl="1"/>
            <a:r>
              <a:rPr lang="en-US" dirty="0" smtClean="0"/>
              <a:t>Tend to Not Use Social Media to Access another Website</a:t>
            </a:r>
          </a:p>
          <a:p>
            <a:pPr lvl="1"/>
            <a:r>
              <a:rPr lang="en-US" dirty="0" smtClean="0"/>
              <a:t>Do not bank online or make purchases while on Public </a:t>
            </a:r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Approximately 3% of those surveyed currently use a password management program, so there is significant growth potential.</a:t>
            </a:r>
          </a:p>
          <a:p>
            <a:r>
              <a:rPr lang="en-US" dirty="0" smtClean="0"/>
              <a:t>Although not a significant variable, the survey included a good proportion of income and education levels in the target age groups.</a:t>
            </a:r>
          </a:p>
          <a:p>
            <a:r>
              <a:rPr lang="en-US" dirty="0" smtClean="0"/>
              <a:t>Conduct a follow up survey building upon these results, focusing on target age groups based upon responses for this survey.</a:t>
            </a:r>
          </a:p>
          <a:p>
            <a:r>
              <a:rPr lang="en-US" dirty="0" smtClean="0"/>
              <a:t>Multiple trials </a:t>
            </a:r>
            <a:r>
              <a:rPr lang="en-US" dirty="0" err="1" smtClean="0"/>
              <a:t>subsetting</a:t>
            </a:r>
            <a:r>
              <a:rPr lang="en-US" dirty="0" smtClean="0"/>
              <a:t> various observations did not drastically improve our model.</a:t>
            </a:r>
          </a:p>
          <a:p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More quantitative data would be helpful for more detailed analysis.</a:t>
            </a:r>
          </a:p>
          <a:p>
            <a:pPr lvl="1"/>
            <a:r>
              <a:rPr lang="en-US" dirty="0" smtClean="0"/>
              <a:t>Address the demographic concerns of race and region.</a:t>
            </a:r>
          </a:p>
          <a:p>
            <a:pPr lvl="1"/>
            <a:r>
              <a:rPr lang="en-US" dirty="0" smtClean="0"/>
              <a:t>Design survey to avoid non-responses and improve the ability to create an improved model.</a:t>
            </a:r>
          </a:p>
          <a:p>
            <a:pPr lvl="1"/>
            <a:r>
              <a:rPr lang="en-US" dirty="0" smtClean="0"/>
              <a:t>Include questions covering options that responders/ customers want, which was not included in this survey.</a:t>
            </a:r>
          </a:p>
          <a:p>
            <a:pPr lvl="1"/>
            <a:r>
              <a:rPr lang="en-US" dirty="0" smtClean="0"/>
              <a:t>Include operating system questions to help with the app design.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0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Non-Response, NA and Don’t Know responses in the majority of the 105 variables.</a:t>
            </a:r>
          </a:p>
          <a:p>
            <a:r>
              <a:rPr lang="en-US" dirty="0" smtClean="0"/>
              <a:t>105 Variables and 1,040 observations made initial investigation bulky.</a:t>
            </a:r>
          </a:p>
          <a:p>
            <a:r>
              <a:rPr lang="en-US" dirty="0" smtClean="0"/>
              <a:t>Survey data is very interesting, but the limited quantity of numerical and time-related variables reduced types of analytical methods that I wanted to learn.</a:t>
            </a:r>
          </a:p>
          <a:p>
            <a:r>
              <a:rPr lang="en-US" dirty="0" smtClean="0"/>
              <a:t>After several attempts to set up a model, I decided to use the age (</a:t>
            </a:r>
            <a:r>
              <a:rPr lang="en-US" dirty="0" err="1" smtClean="0"/>
              <a:t>agegroup</a:t>
            </a:r>
            <a:r>
              <a:rPr lang="en-US" dirty="0" smtClean="0"/>
              <a:t>) as the base variable since it was answered by almost everyone surveyed.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file was initially imported to Excel to check and update variable names for easier use in R analysis.</a:t>
            </a:r>
          </a:p>
          <a:p>
            <a:r>
              <a:rPr lang="en-US" dirty="0" smtClean="0"/>
              <a:t>Added a variable ‘</a:t>
            </a:r>
            <a:r>
              <a:rPr lang="en-US" dirty="0" err="1" smtClean="0"/>
              <a:t>agegroup</a:t>
            </a:r>
            <a:r>
              <a:rPr lang="en-US" dirty="0" smtClean="0"/>
              <a:t>’ that grouped ages into subsets to improve graphics.</a:t>
            </a:r>
          </a:p>
          <a:p>
            <a:r>
              <a:rPr lang="en-US" dirty="0" smtClean="0"/>
              <a:t>Imported data file into R.</a:t>
            </a:r>
          </a:p>
          <a:p>
            <a:r>
              <a:rPr lang="en-US" dirty="0" smtClean="0"/>
              <a:t>Investigated several survey websites regarding the high numbers of non-responses and learned that it is possible to learn from them rather than using the mean to fill them.</a:t>
            </a:r>
          </a:p>
          <a:p>
            <a:r>
              <a:rPr lang="en-US" dirty="0" smtClean="0"/>
              <a:t>Large number of variables drove me to do a quick lm to identify a much smaller number of significant variables. </a:t>
            </a:r>
          </a:p>
          <a:p>
            <a:pPr lvl="1"/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&gt; # The best combination of variables are marital, par, emplnw3, hh1, qc1,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intfreq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, acct2, habits2, habits3, habits7, habits9, habits10, wifi2a, wifi2b, policy2a, policy3, policy4 and policy6e compared to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</a:rPr>
              <a:t>recage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. I saved this data in cybersec1m1.</a:t>
            </a:r>
          </a:p>
        </p:txBody>
      </p:sp>
    </p:spTree>
    <p:extLst>
      <p:ext uri="{BB962C8B-B14F-4D97-AF65-F5344CB8AC3E}">
        <p14:creationId xmlns:p14="http://schemas.microsoft.com/office/powerpoint/2010/main" val="13635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Data Wrangling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Narrowing the More Significant Variables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09" y="863600"/>
            <a:ext cx="4837471" cy="5121275"/>
          </a:xfrm>
        </p:spPr>
      </p:pic>
      <p:sp>
        <p:nvSpPr>
          <p:cNvPr id="12" name="TextBox 11"/>
          <p:cNvSpPr txBox="1"/>
          <p:nvPr/>
        </p:nvSpPr>
        <p:spPr>
          <a:xfrm>
            <a:off x="4119716" y="4758812"/>
            <a:ext cx="158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876 Observations Missing. Highest R^2 Value Scenario</a:t>
            </a:r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368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Interesting Findings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Creating the Train and Test Data Sets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2753233" cy="402336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Data was split into a </a:t>
            </a:r>
            <a:r>
              <a:rPr lang="en-US" sz="1600" dirty="0" smtClean="0">
                <a:solidFill>
                  <a:srgbClr val="FF0000"/>
                </a:solidFill>
              </a:rPr>
              <a:t>Train</a:t>
            </a:r>
            <a:r>
              <a:rPr lang="en-US" sz="1600" dirty="0" smtClean="0"/>
              <a:t> data set with 708 observations (70%) and a </a:t>
            </a:r>
            <a:r>
              <a:rPr lang="en-US" sz="1600" dirty="0" smtClean="0">
                <a:solidFill>
                  <a:srgbClr val="FF0000"/>
                </a:solidFill>
              </a:rPr>
              <a:t>Test</a:t>
            </a:r>
            <a:r>
              <a:rPr lang="en-US" sz="1600" dirty="0" smtClean="0"/>
              <a:t> data set with 332 observations (30%)</a:t>
            </a:r>
          </a:p>
          <a:p>
            <a:r>
              <a:rPr lang="en-US" sz="1600" dirty="0" smtClean="0"/>
              <a:t>Summary of </a:t>
            </a:r>
            <a:r>
              <a:rPr lang="en-US" sz="1600" dirty="0" smtClean="0">
                <a:solidFill>
                  <a:srgbClr val="FF0000"/>
                </a:solidFill>
              </a:rPr>
              <a:t>Train </a:t>
            </a:r>
            <a:r>
              <a:rPr lang="en-US" sz="1600" dirty="0" smtClean="0"/>
              <a:t>is on the right. Notice the changes in variables that gave us the highest </a:t>
            </a:r>
            <a:r>
              <a:rPr lang="en-US" sz="1600" dirty="0" smtClean="0">
                <a:solidFill>
                  <a:srgbClr val="FF0000"/>
                </a:solidFill>
              </a:rPr>
              <a:t>R^2 values 0.6767 and 0.6216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45" y="875071"/>
            <a:ext cx="4650299" cy="50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1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1800" dirty="0" smtClean="0"/>
              <a:t>Predictions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16597" y="3325809"/>
            <a:ext cx="5929055" cy="140350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Notice the number of NA’s in the Test Prediction (271) that were not a part of the Train Prediction.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b="0" dirty="0" smtClean="0"/>
              <a:t>The increase in the Min and 1</a:t>
            </a:r>
            <a:r>
              <a:rPr lang="en-US" sz="1800" b="0" baseline="30000" dirty="0" smtClean="0"/>
              <a:t>st</a:t>
            </a:r>
            <a:r>
              <a:rPr lang="en-US" sz="1800" b="0" dirty="0" smtClean="0"/>
              <a:t> Quartile was much greater than the 3</a:t>
            </a:r>
            <a:r>
              <a:rPr lang="en-US" sz="1800" b="0" baseline="30000" dirty="0" smtClean="0"/>
              <a:t>rd</a:t>
            </a:r>
            <a:r>
              <a:rPr lang="en-US" sz="1800" b="0" dirty="0" smtClean="0"/>
              <a:t> Quartile and Max measurements.</a:t>
            </a:r>
            <a:endParaRPr lang="en-US" sz="1800" b="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8009747"/>
              </p:ext>
            </p:extLst>
          </p:nvPr>
        </p:nvGraphicFramePr>
        <p:xfrm>
          <a:off x="3716597" y="1504530"/>
          <a:ext cx="5929056" cy="182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71"/>
                <a:gridCol w="786580"/>
                <a:gridCol w="737420"/>
                <a:gridCol w="707922"/>
                <a:gridCol w="707923"/>
                <a:gridCol w="875071"/>
                <a:gridCol w="688258"/>
                <a:gridCol w="580311"/>
              </a:tblGrid>
              <a:tr h="45469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Qu.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Qu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NA’s</a:t>
                      </a:r>
                      <a:endParaRPr lang="en-US" sz="1400" dirty="0"/>
                    </a:p>
                  </a:txBody>
                  <a:tcPr/>
                </a:tc>
              </a:tr>
              <a:tr h="454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-0.07253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1.84435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2.96549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2.82692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3.81794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5.50285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4546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0.1182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2.4306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3.3750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3.2034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3.9318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5.9376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271</a:t>
                      </a:r>
                      <a:endParaRPr lang="en-US" sz="1200" dirty="0"/>
                    </a:p>
                  </a:txBody>
                  <a:tcPr/>
                </a:tc>
              </a:tr>
              <a:tr h="45469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Difference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0.1907</a:t>
                      </a:r>
                    </a:p>
                    <a:p>
                      <a:pPr algn="ctr"/>
                      <a:r>
                        <a:rPr lang="en-US" sz="1200" dirty="0" smtClean="0"/>
                        <a:t>262.9%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0.5863</a:t>
                      </a:r>
                    </a:p>
                    <a:p>
                      <a:pPr algn="ctr"/>
                      <a:r>
                        <a:rPr lang="en-US" sz="1200" dirty="0" smtClean="0"/>
                        <a:t>31.8%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0.4095</a:t>
                      </a:r>
                    </a:p>
                    <a:p>
                      <a:pPr algn="ctr"/>
                      <a:r>
                        <a:rPr lang="en-US" sz="1200" dirty="0" smtClean="0"/>
                        <a:t>13.8%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0.3765</a:t>
                      </a:r>
                    </a:p>
                    <a:p>
                      <a:pPr algn="ctr"/>
                      <a:r>
                        <a:rPr lang="en-US" sz="1200" dirty="0" smtClean="0"/>
                        <a:t>13.3%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0.1139</a:t>
                      </a:r>
                    </a:p>
                    <a:p>
                      <a:pPr algn="ctr"/>
                      <a:r>
                        <a:rPr lang="en-US" sz="1200" dirty="0" smtClean="0"/>
                        <a:t>0.3%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0.4348</a:t>
                      </a:r>
                    </a:p>
                    <a:p>
                      <a:pPr algn="ctr"/>
                      <a:r>
                        <a:rPr lang="en-US" sz="1200" dirty="0" smtClean="0"/>
                        <a:t>7.9%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25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Summary of the Test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2493560" cy="5120640"/>
          </a:xfrm>
        </p:spPr>
        <p:txBody>
          <a:bodyPr/>
          <a:lstStyle/>
          <a:p>
            <a:r>
              <a:rPr lang="en-US" sz="1800" dirty="0"/>
              <a:t>Summary of </a:t>
            </a:r>
            <a:r>
              <a:rPr lang="en-US" sz="1800" dirty="0" smtClean="0">
                <a:solidFill>
                  <a:srgbClr val="FF0000"/>
                </a:solidFill>
              </a:rPr>
              <a:t>Test </a:t>
            </a:r>
            <a:r>
              <a:rPr lang="en-US" sz="1800" dirty="0"/>
              <a:t>is on the right. Notice the changes in variables that gave us the highest </a:t>
            </a:r>
            <a:r>
              <a:rPr lang="en-US" sz="1800" dirty="0">
                <a:solidFill>
                  <a:srgbClr val="FF0000"/>
                </a:solidFill>
              </a:rPr>
              <a:t>R^2 values </a:t>
            </a:r>
            <a:r>
              <a:rPr lang="en-US" sz="1800" dirty="0" smtClean="0">
                <a:solidFill>
                  <a:srgbClr val="FF0000"/>
                </a:solidFill>
              </a:rPr>
              <a:t>0.7169 (improvement) </a:t>
            </a:r>
            <a:r>
              <a:rPr lang="en-US" sz="1800" dirty="0">
                <a:solidFill>
                  <a:srgbClr val="FF0000"/>
                </a:solidFill>
              </a:rPr>
              <a:t>and </a:t>
            </a:r>
            <a:r>
              <a:rPr lang="en-US" sz="1800" dirty="0" smtClean="0">
                <a:solidFill>
                  <a:srgbClr val="FF0000"/>
                </a:solidFill>
              </a:rPr>
              <a:t>0.6204(slightly lower)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Notice the significance of variables changed from the </a:t>
            </a:r>
            <a:r>
              <a:rPr lang="en-US" sz="1800" dirty="0" smtClean="0">
                <a:solidFill>
                  <a:srgbClr val="FF0000"/>
                </a:solidFill>
              </a:rPr>
              <a:t>Train</a:t>
            </a:r>
            <a:r>
              <a:rPr lang="en-US" sz="1800" dirty="0" smtClean="0"/>
              <a:t> data.</a:t>
            </a:r>
          </a:p>
          <a:p>
            <a:r>
              <a:rPr lang="en-US" sz="1800" dirty="0" smtClean="0"/>
              <a:t>Remember that 272 observations of 332 in the </a:t>
            </a:r>
            <a:r>
              <a:rPr lang="en-US" sz="1800" dirty="0" smtClean="0">
                <a:solidFill>
                  <a:srgbClr val="FF0000"/>
                </a:solidFill>
              </a:rPr>
              <a:t>Test</a:t>
            </a:r>
            <a:r>
              <a:rPr lang="en-US" sz="1800" dirty="0" smtClean="0"/>
              <a:t> data are missing / not included.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72" y="868680"/>
            <a:ext cx="4607540" cy="5120639"/>
          </a:xfrm>
        </p:spPr>
      </p:pic>
    </p:spTree>
    <p:extLst>
      <p:ext uri="{BB962C8B-B14F-4D97-AF65-F5344CB8AC3E}">
        <p14:creationId xmlns:p14="http://schemas.microsoft.com/office/powerpoint/2010/main" val="95273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Findings</a:t>
            </a:r>
            <a:br>
              <a:rPr lang="en-US" dirty="0" smtClean="0"/>
            </a:br>
            <a:r>
              <a:rPr lang="en-US" sz="2000" dirty="0" smtClean="0"/>
              <a:t>Additional Comparisons between Train and Test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RMSE (Root Mean Squared Error)</a:t>
            </a:r>
          </a:p>
          <a:p>
            <a:pPr lvl="1"/>
            <a:r>
              <a:rPr lang="en-US" dirty="0" smtClean="0"/>
              <a:t>Train Data = 0.8248378</a:t>
            </a:r>
          </a:p>
          <a:p>
            <a:pPr lvl="1"/>
            <a:r>
              <a:rPr lang="en-US" dirty="0" smtClean="0"/>
              <a:t>Test Data = 0.8925444 (~8.2% Increase)</a:t>
            </a:r>
          </a:p>
          <a:p>
            <a:pPr lvl="1"/>
            <a:endParaRPr lang="en-US" dirty="0"/>
          </a:p>
          <a:p>
            <a:r>
              <a:rPr lang="en-US" b="1" dirty="0" smtClean="0"/>
              <a:t>MAE (Mean Absolute Error)</a:t>
            </a:r>
          </a:p>
          <a:p>
            <a:pPr lvl="1"/>
            <a:r>
              <a:rPr lang="en-US" dirty="0" smtClean="0"/>
              <a:t>Train Data = 0.6663744</a:t>
            </a:r>
          </a:p>
          <a:p>
            <a:pPr lvl="1"/>
            <a:r>
              <a:rPr lang="en-US" dirty="0" smtClean="0"/>
              <a:t>Test Data = 0.7099496 (~6.5% Increase)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OutlierTest</a:t>
            </a:r>
            <a:endParaRPr lang="en-US" b="1" dirty="0" smtClean="0"/>
          </a:p>
          <a:p>
            <a:pPr lvl="1"/>
            <a:r>
              <a:rPr lang="en-US" dirty="0" smtClean="0"/>
              <a:t>Train Data #610 w/ </a:t>
            </a:r>
            <a:r>
              <a:rPr lang="en-US" dirty="0" err="1" smtClean="0"/>
              <a:t>rstudent</a:t>
            </a:r>
            <a:r>
              <a:rPr lang="en-US" dirty="0" smtClean="0"/>
              <a:t> = -2.729616 and </a:t>
            </a:r>
            <a:r>
              <a:rPr lang="en-US" dirty="0" err="1" smtClean="0"/>
              <a:t>Bonferonni</a:t>
            </a:r>
            <a:r>
              <a:rPr lang="en-US" dirty="0" smtClean="0"/>
              <a:t> p = 0.79802</a:t>
            </a:r>
          </a:p>
          <a:p>
            <a:pPr lvl="1"/>
            <a:r>
              <a:rPr lang="en-US" dirty="0" smtClean="0"/>
              <a:t>Test Data #253 w/   </a:t>
            </a:r>
            <a:r>
              <a:rPr lang="en-US" dirty="0" err="1" smtClean="0"/>
              <a:t>rstudent</a:t>
            </a:r>
            <a:r>
              <a:rPr lang="en-US" dirty="0" smtClean="0"/>
              <a:t> = 2.878609 and </a:t>
            </a:r>
            <a:r>
              <a:rPr lang="en-US" dirty="0" err="1" smtClean="0"/>
              <a:t>Bonferonni</a:t>
            </a:r>
            <a:r>
              <a:rPr lang="en-US" dirty="0" smtClean="0"/>
              <a:t> p = 0.37197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NCVTest</a:t>
            </a:r>
            <a:r>
              <a:rPr lang="en-US" b="1" dirty="0" smtClean="0"/>
              <a:t> (Non-constant Variance Score Test)</a:t>
            </a:r>
          </a:p>
          <a:p>
            <a:pPr lvl="1"/>
            <a:r>
              <a:rPr lang="en-US" dirty="0" smtClean="0"/>
              <a:t>Train Data  </a:t>
            </a:r>
            <a:r>
              <a:rPr lang="en-US" dirty="0" err="1" smtClean="0"/>
              <a:t>Chisquare</a:t>
            </a:r>
            <a:r>
              <a:rPr lang="en-US" dirty="0" smtClean="0"/>
              <a:t> = 4.20791 (96%), DF = 1, p = 0.04023589</a:t>
            </a:r>
          </a:p>
          <a:p>
            <a:pPr lvl="1"/>
            <a:r>
              <a:rPr lang="en-US" dirty="0" smtClean="0"/>
              <a:t>Test Data </a:t>
            </a:r>
            <a:r>
              <a:rPr lang="en-US" dirty="0" err="1" smtClean="0"/>
              <a:t>Chisquare</a:t>
            </a:r>
            <a:r>
              <a:rPr lang="en-US" dirty="0" smtClean="0"/>
              <a:t> = 5.691413(98.22%), DF = 1, p = 0.01704813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620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864</TotalTime>
  <Words>1944</Words>
  <Application>Microsoft Macintosh PowerPoint</Application>
  <PresentationFormat>Widescreen</PresentationFormat>
  <Paragraphs>283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Corbel</vt:lpstr>
      <vt:lpstr>Mangal</vt:lpstr>
      <vt:lpstr>Wingdings 2</vt:lpstr>
      <vt:lpstr>Arial</vt:lpstr>
      <vt:lpstr>Frame</vt:lpstr>
      <vt:lpstr>Capstone_Final_Report</vt:lpstr>
      <vt:lpstr>Explanation</vt:lpstr>
      <vt:lpstr>Data Issues</vt:lpstr>
      <vt:lpstr>Data Wrangling</vt:lpstr>
      <vt:lpstr>Data Wrangling Narrowing the More Significant Variables</vt:lpstr>
      <vt:lpstr>Interesting Findings Creating the Train and Test Data Sets</vt:lpstr>
      <vt:lpstr>Interesting Findings Predictions</vt:lpstr>
      <vt:lpstr>Interesting Findings Summary of the Test Data</vt:lpstr>
      <vt:lpstr>Interesting Findings Additional Comparisons between Train and Test Data Sets</vt:lpstr>
      <vt:lpstr>Interesting Findings Summary Statistics</vt:lpstr>
      <vt:lpstr>Interesting Findings QQ Plots for Train and Test Datasets</vt:lpstr>
      <vt:lpstr>Interesting Findings Box and Scatter Plots for Variable – How often do you use the internet?  Grouped by Age Group  Millenial – 273 Gen-X – 242 Young Boomer – 231 Old Boomer – 135 Silent Generation – 92 GI Generation – 39 No Response - 28 Total – 1,040 </vt:lpstr>
      <vt:lpstr>Interesting Findings Box and Scatter Plots for Variable – Number of People in Household  Grouped by Age Group  Millenial – 273 Gen-X – 242 Young Boomer – 231 Old Boomer – 135 Silent Generation – 92 GI Generation – 39 No Response - 28 Total – 1,040 </vt:lpstr>
      <vt:lpstr>Interesting Findings Box and Scatter Plots for Variable – One Working Phone that is not a cell?  Grouped by Age Group  Millenial – 273 Gen-X – 242 Young Boomer – 231 Old Boomer – 135 Silent Generation – 92 GI Generation – 39 No Response - 28 Total – 1,040 </vt:lpstr>
      <vt:lpstr>Interesting Findings Box and Scatter Plots for Variable – How frequently are you on the internet?  Grouped by Age Group  Millenial – 273 Gen-X – 242 Young Boomer – 231 Old Boomer – 135 Silent Generation – 92 GI Generation – 39 No Response - 28 Total – 1,040 </vt:lpstr>
      <vt:lpstr>Interesting Findings Box and Scatter Plots for Variable – How do you manage your passwords?  Grouped by Age Group  Millenial – 273 Gen-X – 242 Young Boomer – 231 Old Boomer – 135 Silent Generation – 92 GI Generation – 39 No Response - 28 Total – 1,040 </vt:lpstr>
      <vt:lpstr>Interesting Findings Box and Scatter Plots for Variable – How similar are your passwords?  Grouped by Age Group  Millenial – 273 Gen-X – 242 Young Boomer – 231 Old Boomer – 135 Silent Generation – 92 GI Generation – 39 No Response - 28 Total – 1,040 </vt:lpstr>
      <vt:lpstr>Interesting Findings Box and Scatter Plots for Variable – Have you used your social media account to log into another website?  Grouped by Age Group  Millenial – 273 Gen-X – 242 Young Boomer – 231 Old Boomer – 135 Silent Generation – 92 GI Generation – 39 No Response - 28 Total – 1,040 </vt:lpstr>
      <vt:lpstr>Interesting Findings Box and Scatter Plots for Variable – How frequently do you update apps?  Grouped by Age Group  Millenial – 273 Gen-X – 242 Young Boomer – 231 Old Boomer – 135 Silent Generation – 92 GI Generation – 39 No Response - 28 Total – 1,040 </vt:lpstr>
      <vt:lpstr>Interesting Findings Box and Scatter Plots for Variable – Do you make online purchases while connected to public WiFi?  Grouped by Age Group  Millenial – 273 Gen-X – 242 Young Boomer – 231 Old Boomer – 135 Silent Generation – 92 GI Generation – 39 No Response - 28 Total – 1,040 </vt:lpstr>
      <vt:lpstr>Interesting Findings Box and Scatter Plots for Variable – Do you bank or make financial transactions while connected to public WiFi?  Grouped by Age Group  Millenial – 273 Gen-X – 242 Young Boomer – 231 Old Boomer – 135 Silent Generation – 92 GI Generation – 39 No Response - 28 Total – 1,040 </vt:lpstr>
      <vt:lpstr>Interesting Findings Box and Scatter Plots for Variable – How likely do you think our infrastructure like power grid will have a significant cyber attack in next 5 years?  Grouped by Age Group  Millenial – 273 Gen-X – 242 Young Boomer – 231 Old Boomer – 135 Silent Generation – 92 GI Generation – 39 No Response - 28 Total – 1,040 </vt:lpstr>
      <vt:lpstr>Interesting Findings Box and Scatter Plots for Variable – How prepared is the US to prevent cyber attack on government agencies?  Grouped by Age Group  Millenial – 273 Gen-X – 242 Young Boomer – 231 Old Boomer – 135 Silent Generation – 92 GI Generation – 39 No Response - 28 Total – 1,040 </vt:lpstr>
      <vt:lpstr>Interesting Findings Box and Scatter Plots for Variable – Have you heard about publishing of identities of AshleyMadison.com customers?  Grouped by Age Group  Millenial – 273 Gen-X – 242 Young Boomer – 231 Old Boomer – 135 Silent Generation – 92 GI Generation – 39 No Response - 28 Total – 1,040 </vt:lpstr>
      <vt:lpstr>Interesting Findings Histograms for  Significant Variables applied on Complete Dataset     </vt:lpstr>
      <vt:lpstr>Interesting Findings Histograms for  Significant Variables applied on Complete Dataset     </vt:lpstr>
      <vt:lpstr>Concerns  Two Variables  Race and Region do not directly match the US population.  </vt:lpstr>
      <vt:lpstr>Recommendations and Improvement Ideas  Finding target audience for cyber attack-proof password management program in the US. 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Capstone_Final_Report</dc:title>
  <dc:creator>carla halsell</dc:creator>
  <cp:lastModifiedBy>carla halsell</cp:lastModifiedBy>
  <cp:revision>79</cp:revision>
  <dcterms:created xsi:type="dcterms:W3CDTF">2017-06-06T18:17:29Z</dcterms:created>
  <dcterms:modified xsi:type="dcterms:W3CDTF">2017-06-15T22:41:24Z</dcterms:modified>
</cp:coreProperties>
</file>