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9" r:id="rId4"/>
    <p:sldId id="265" r:id="rId5"/>
    <p:sldId id="266" r:id="rId6"/>
    <p:sldId id="267" r:id="rId7"/>
    <p:sldId id="268" r:id="rId8"/>
    <p:sldId id="269" r:id="rId9"/>
    <p:sldId id="271" r:id="rId10"/>
    <p:sldId id="270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4" r:id="rId21"/>
    <p:sldId id="281" r:id="rId22"/>
    <p:sldId id="283" r:id="rId23"/>
    <p:sldId id="282" r:id="rId24"/>
    <p:sldId id="285" r:id="rId25"/>
    <p:sldId id="286" r:id="rId26"/>
    <p:sldId id="290" r:id="rId27"/>
    <p:sldId id="289" r:id="rId28"/>
    <p:sldId id="263" r:id="rId29"/>
    <p:sldId id="258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>
      <p:cViewPr varScale="1">
        <p:scale>
          <a:sx n="104" d="100"/>
          <a:sy n="104" d="100"/>
        </p:scale>
        <p:origin x="28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0193D-3E15-4DE7-AF14-4CFBD309F305}" type="datetimeFigureOut">
              <a:rPr lang="zh-TW" altLang="en-US" smtClean="0"/>
              <a:t>2019/6/27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1EF8A-5F30-436E-B90D-3DEE1BBF4D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68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CA0B-44A0-46DF-9575-675995B7D994}" type="datetime1">
              <a:rPr lang="zh-TW" altLang="en-US" smtClean="0"/>
              <a:t>2019/6/27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17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1821-AA83-4DFE-B773-D50ABB5EE20C}" type="datetime1">
              <a:rPr lang="zh-TW" altLang="en-US" smtClean="0"/>
              <a:t>2019/6/27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21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2D0D-8378-42A6-8CC9-17E6F6BFEBE6}" type="datetime1">
              <a:rPr lang="zh-TW" altLang="en-US" smtClean="0"/>
              <a:t>2019/6/27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82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4EE8-D012-4A67-8D2F-173E88634E81}" type="datetime1">
              <a:rPr lang="zh-TW" altLang="en-US" smtClean="0"/>
              <a:t>2019/6/27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55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6C6D-0339-4861-BBBF-642C97DC2484}" type="datetime1">
              <a:rPr lang="zh-TW" altLang="en-US" smtClean="0"/>
              <a:t>2019/6/27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53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E52F-8F45-4325-AE18-B30FC88A2BAC}" type="datetime1">
              <a:rPr lang="zh-TW" altLang="en-US" smtClean="0"/>
              <a:t>2019/6/27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92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3730-7353-4401-90EB-901B141DC3FB}" type="datetime1">
              <a:rPr lang="zh-TW" altLang="en-US" smtClean="0"/>
              <a:t>2019/6/27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70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19F8-B8A0-482A-822A-9860CC09EAB9}" type="datetime1">
              <a:rPr lang="zh-TW" altLang="en-US" smtClean="0"/>
              <a:t>2019/6/27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65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C268-4C5A-4C10-AC41-DDD28B6F209D}" type="datetime1">
              <a:rPr lang="zh-TW" altLang="en-US" smtClean="0"/>
              <a:t>2019/6/27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03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9F627-8147-46D9-8817-52518B33E601}" type="datetime1">
              <a:rPr lang="zh-TW" altLang="en-US" smtClean="0"/>
              <a:t>2019/6/27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90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C5D3-4E9D-42B0-AA81-8DD878BAC64D}" type="datetime1">
              <a:rPr lang="zh-TW" altLang="en-US" smtClean="0"/>
              <a:t>2019/6/27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25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26776-C032-4FBA-8950-1C40D4FD3E5E}" type="datetime1">
              <a:rPr lang="zh-TW" altLang="en-US" smtClean="0"/>
              <a:t>2019/6/27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2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26569" cy="710140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E36C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zh-TW" altLang="en-US" b="1" dirty="0">
                <a:solidFill>
                  <a:srgbClr val="E36C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分享</a:t>
            </a:r>
            <a:endParaRPr lang="zh-TW" altLang="en-US" dirty="0">
              <a:solidFill>
                <a:srgbClr val="E36C0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057672"/>
          </a:xfrm>
        </p:spPr>
        <p:txBody>
          <a:bodyPr>
            <a:normAutofit/>
          </a:bodyPr>
          <a:lstStyle/>
          <a:p>
            <a:r>
              <a:rPr lang="zh-TW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Austin</a:t>
            </a:r>
            <a:r>
              <a:rPr lang="zh-TW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  <a:p>
            <a:r>
              <a:rPr lang="en-US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104 HA</a:t>
            </a:r>
            <a:r>
              <a:rPr lang="zh-TW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EHRMS2</a:t>
            </a:r>
            <a:endParaRPr lang="zh-TW" altLang="zh-TW" sz="18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Jun. 27, 2019</a:t>
            </a:r>
          </a:p>
        </p:txBody>
      </p:sp>
    </p:spTree>
    <p:extLst>
      <p:ext uri="{BB962C8B-B14F-4D97-AF65-F5344CB8AC3E}">
        <p14:creationId xmlns:p14="http://schemas.microsoft.com/office/powerpoint/2010/main" val="2079999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FEE0E3-D896-49FC-AD42-28E39E9F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Commit </a:t>
            </a:r>
            <a:r>
              <a:rPr lang="zh-TW" altLang="en-US" dirty="0"/>
              <a:t>的結構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A551CA5-4852-4D58-BD45-5A55C6098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592" y="1916832"/>
            <a:ext cx="5890815" cy="3982191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5E62AEC-C8E7-49D7-AEC4-504FDCB9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281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10DC92-7764-4D0E-8724-C70EE878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r>
              <a:rPr lang="zh-TW" altLang="en-US" dirty="0"/>
              <a:t>移除追蹤的檔案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F92427-39A5-4749-AABB-3AC40010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assume-unchanged	 </a:t>
            </a:r>
            <a:r>
              <a:rPr lang="zh-TW" altLang="en-US" dirty="0"/>
              <a:t>練習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0ED7CF5-5849-4879-A573-65C6280A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670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D9ED34-5D42-4500-842D-89CB8051F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Commit operator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7A5CF3-D76B-495C-B30E-9B19AFF60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git log</a:t>
            </a:r>
          </a:p>
          <a:p>
            <a:r>
              <a:rPr lang="en-US" altLang="zh-TW" dirty="0"/>
              <a:t>git </a:t>
            </a:r>
            <a:r>
              <a:rPr lang="en-US" altLang="zh-TW" dirty="0" err="1"/>
              <a:t>reflog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git reset</a:t>
            </a:r>
          </a:p>
          <a:p>
            <a:r>
              <a:rPr lang="en-US" altLang="zh-TW" dirty="0"/>
              <a:t>git revert</a:t>
            </a:r>
          </a:p>
          <a:p>
            <a:r>
              <a:rPr lang="en-US" altLang="zh-TW" dirty="0"/>
              <a:t>git cherry-pick</a:t>
            </a: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D8B14B7-D929-4FC7-9AC6-F3A563AC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188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474E4-5251-4C95-988C-ED141435C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reset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4667679F-9C24-423F-8068-4BEA57B57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86" y="1340768"/>
            <a:ext cx="6774028" cy="5044826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32FFBB7-342D-4ECE-B696-678EAA8A5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669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926E6E-9B88-4725-9516-94C1C779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revert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47E815E2-1394-48D9-BED1-79568E143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692" y="2060849"/>
            <a:ext cx="6740616" cy="3604666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AD330CA-C329-4FE9-8747-39799FD3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396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FB24C-0379-4CFF-81D1-16A5BC12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cherry-pick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A9C99F7-B077-4489-B6ED-7A5EF3ADE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972971"/>
            <a:ext cx="6480720" cy="3780420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749E8FA-7421-4F9A-8813-3D49F426C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302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12BDCB-BE94-4727-941C-E907AEC3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branch</a:t>
            </a:r>
            <a:r>
              <a:rPr lang="zh-TW" altLang="en-US" dirty="0"/>
              <a:t> 的相關操作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FA9E98-7A1B-4DEC-AA24-87357FFA1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TW" dirty="0"/>
              <a:t>git fetch</a:t>
            </a:r>
            <a:r>
              <a:rPr lang="zh-TW" altLang="en-US" dirty="0"/>
              <a:t> </a:t>
            </a:r>
            <a:r>
              <a:rPr lang="en-US" altLang="zh-TW" dirty="0"/>
              <a:t>(git pull = git fetch + git merge)</a:t>
            </a:r>
          </a:p>
          <a:p>
            <a:r>
              <a:rPr lang="en-US" altLang="zh-TW" dirty="0"/>
              <a:t>git tracking</a:t>
            </a:r>
          </a:p>
          <a:p>
            <a:r>
              <a:rPr lang="en-US" altLang="zh-TW" dirty="0"/>
              <a:t>git merge</a:t>
            </a:r>
          </a:p>
          <a:p>
            <a:r>
              <a:rPr lang="en-US" altLang="zh-TW" dirty="0"/>
              <a:t>git rebase</a:t>
            </a:r>
          </a:p>
          <a:p>
            <a:r>
              <a:rPr lang="en-US" altLang="zh-TW" dirty="0"/>
              <a:t>git pull</a:t>
            </a:r>
          </a:p>
          <a:p>
            <a:r>
              <a:rPr lang="en-US" altLang="zh-TW" dirty="0"/>
              <a:t>git push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910B239-2AC6-4CCB-B12B-422DFB75E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32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A3A339-93E4-4F6B-8189-773612593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branch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ED642A9-9990-4B32-9264-662240BA2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84" y="1844824"/>
            <a:ext cx="7829832" cy="4036714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2F01968-3F71-48D2-AB5B-17913594A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3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107246-D4A2-491A-A265-E2CD45D1D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branch </a:t>
            </a:r>
            <a:r>
              <a:rPr lang="zh-TW" altLang="en-US" dirty="0"/>
              <a:t>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74A6E1-D07B-4E14-B586-3ECF90DAF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git branch –b &gt;&gt; new branch</a:t>
            </a:r>
          </a:p>
          <a:p>
            <a:r>
              <a:rPr lang="en-US" altLang="zh-TW" dirty="0"/>
              <a:t>git branch –d &gt;&gt; delete branch</a:t>
            </a:r>
          </a:p>
          <a:p>
            <a:r>
              <a:rPr lang="en-US" altLang="zh-TW" dirty="0"/>
              <a:t>git branch –D &gt;&gt; force delete branch</a:t>
            </a:r>
          </a:p>
          <a:p>
            <a:r>
              <a:rPr lang="en-US" altLang="zh-TW" dirty="0"/>
              <a:t>git branch -u origin/dev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4408CDC-7B2E-4D81-9D92-0AAA071E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74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5F1577-4338-46CA-80B2-9124F80B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merge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A0CF0AF-28F8-4FB2-B1C1-1397B77DE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941" y="2060848"/>
            <a:ext cx="6572059" cy="3762504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1661178-F4B3-4FC1-A284-0E0E3D36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CEFBAF9-EBCB-456C-A05B-8095E6E2C9CB}"/>
              </a:ext>
            </a:extLst>
          </p:cNvPr>
          <p:cNvSpPr txBox="1"/>
          <p:nvPr/>
        </p:nvSpPr>
        <p:spPr>
          <a:xfrm>
            <a:off x="5720694" y="5939392"/>
            <a:ext cx="409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*(V)git merge feature / git merge master?</a:t>
            </a:r>
            <a:endParaRPr lang="zh-TW" altLang="en-US" dirty="0"/>
          </a:p>
        </p:txBody>
      </p:sp>
      <p:pic>
        <p:nvPicPr>
          <p:cNvPr id="9" name="內容版面配置區 5">
            <a:extLst>
              <a:ext uri="{FF2B5EF4-FFF2-40B4-BE49-F238E27FC236}">
                <a16:creationId xmlns:a16="http://schemas.microsoft.com/office/drawing/2014/main" id="{779D4500-8E13-42A5-899F-FB2B092ED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628"/>
            <a:ext cx="4050445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75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Git</a:t>
            </a:r>
            <a:r>
              <a:rPr lang="zh-TW" altLang="en-US" dirty="0"/>
              <a:t> </a:t>
            </a:r>
            <a:r>
              <a:rPr lang="en-US" altLang="zh-TW" dirty="0"/>
              <a:t>specialty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svn</a:t>
            </a:r>
            <a:r>
              <a:rPr lang="en-US" altLang="zh-TW" dirty="0"/>
              <a:t> -&gt; git)</a:t>
            </a:r>
          </a:p>
          <a:p>
            <a:r>
              <a:rPr lang="en-US" altLang="zh-TW" dirty="0"/>
              <a:t>Git</a:t>
            </a:r>
            <a:r>
              <a:rPr lang="zh-TW" altLang="en-US" dirty="0"/>
              <a:t> </a:t>
            </a:r>
            <a:r>
              <a:rPr lang="en-US" altLang="zh-TW" dirty="0"/>
              <a:t>tools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gitlab</a:t>
            </a:r>
            <a:r>
              <a:rPr lang="en-US" altLang="zh-TW" dirty="0"/>
              <a:t>, bash, </a:t>
            </a:r>
            <a:r>
              <a:rPr lang="en-US" altLang="zh-TW" dirty="0" err="1"/>
              <a:t>vscode</a:t>
            </a:r>
            <a:r>
              <a:rPr lang="en-US" altLang="zh-TW" dirty="0"/>
              <a:t>, </a:t>
            </a:r>
            <a:r>
              <a:rPr lang="en-US" altLang="zh-TW" dirty="0" err="1"/>
              <a:t>tortoiseGit</a:t>
            </a:r>
            <a:r>
              <a:rPr lang="en-US" altLang="zh-TW" dirty="0"/>
              <a:t>, </a:t>
            </a:r>
            <a:r>
              <a:rPr lang="en-US" altLang="zh-TW" dirty="0" err="1"/>
              <a:t>sourceTree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commit (work-tree/staged, commit with amend)</a:t>
            </a:r>
          </a:p>
          <a:p>
            <a:r>
              <a:rPr lang="en-US" altLang="zh-TW" dirty="0"/>
              <a:t>commit-operator (reset, revert, cherry-pick)</a:t>
            </a:r>
          </a:p>
          <a:p>
            <a:r>
              <a:rPr lang="en-US" altLang="zh-TW" dirty="0"/>
              <a:t>branch (tracking, merge, rebase, pull, push)</a:t>
            </a:r>
          </a:p>
          <a:p>
            <a:r>
              <a:rPr lang="en-US" altLang="zh-TW" dirty="0" err="1"/>
              <a:t>Githab</a:t>
            </a:r>
            <a:r>
              <a:rPr lang="en-US" altLang="zh-TW" dirty="0"/>
              <a:t> (issue tracking, branch by issue(?), pull request)</a:t>
            </a:r>
          </a:p>
          <a:p>
            <a:r>
              <a:rPr lang="en-US" altLang="zh-TW" dirty="0"/>
              <a:t>Further (config, ignore, attribute, hook)</a:t>
            </a:r>
          </a:p>
          <a:p>
            <a:r>
              <a:rPr lang="en-US" altLang="zh-TW" dirty="0"/>
              <a:t>Reference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69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FDCB03-4DEF-4D35-AD25-397FA421A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rebase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7A831A5-7927-4D52-BE66-03FFB024E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098985"/>
            <a:ext cx="6048672" cy="3528392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6FBEEB9-D10C-4C5C-8760-52A4C2E8A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D73862D-74E6-4CBE-9562-D1B8EADC96A3}"/>
              </a:ext>
            </a:extLst>
          </p:cNvPr>
          <p:cNvSpPr txBox="1"/>
          <p:nvPr/>
        </p:nvSpPr>
        <p:spPr>
          <a:xfrm>
            <a:off x="5720694" y="5939392"/>
            <a:ext cx="4142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*git rebase staging / (V)git rebase master?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5113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E61478-C842-4046-82CB-5DD20985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rebase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787C06-DBCB-41FC-BDE3-F75BB07D2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為什麼需要</a:t>
            </a:r>
            <a:r>
              <a:rPr lang="en-US" altLang="zh-TW" dirty="0"/>
              <a:t>rebase?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2962DE4-2800-47F3-B7C9-B977410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FA7E2D4-6670-404E-A96A-5F74EE52C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14" y="2852936"/>
            <a:ext cx="7239372" cy="266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38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E61478-C842-4046-82CB-5DD20985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rebase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787C06-DBCB-41FC-BDE3-F75BB07D2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為什麼需要</a:t>
            </a:r>
            <a:r>
              <a:rPr lang="en-US" altLang="zh-TW" dirty="0"/>
              <a:t>rebase?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2962DE4-2800-47F3-B7C9-B977410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02FF66D-F627-4741-8611-1E82B8E30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0315"/>
            <a:ext cx="9144000" cy="335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7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14BB68-9AFA-44D1-A127-971EB993F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pull / git push </a:t>
            </a:r>
            <a:r>
              <a:rPr lang="zh-TW" altLang="en-US" dirty="0"/>
              <a:t>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BE5932-C38F-4A88-AF59-CFA41508A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git pull</a:t>
            </a:r>
          </a:p>
          <a:p>
            <a:r>
              <a:rPr lang="en-US" altLang="zh-TW" dirty="0"/>
              <a:t>git pull -u origin dev</a:t>
            </a:r>
            <a:endParaRPr lang="zh-TW" altLang="en-US" dirty="0"/>
          </a:p>
          <a:p>
            <a:r>
              <a:rPr lang="en-US" altLang="zh-TW" dirty="0"/>
              <a:t>git pull --rebase	</a:t>
            </a:r>
            <a:r>
              <a:rPr lang="zh-TW" altLang="en-US" dirty="0"/>
              <a:t>建議加入此動作即可</a:t>
            </a:r>
            <a:endParaRPr lang="en-US" altLang="zh-TW" dirty="0"/>
          </a:p>
          <a:p>
            <a:r>
              <a:rPr lang="en-US" altLang="zh-TW" dirty="0"/>
              <a:t>git push</a:t>
            </a:r>
            <a:endParaRPr lang="zh-TW" altLang="en-US" dirty="0"/>
          </a:p>
          <a:p>
            <a:r>
              <a:rPr lang="en-US" altLang="zh-TW" dirty="0"/>
              <a:t>git push -u origin dev</a:t>
            </a:r>
            <a:endParaRPr lang="zh-TW" altLang="en-US" dirty="0"/>
          </a:p>
          <a:p>
            <a:r>
              <a:rPr lang="en-US" altLang="zh-TW" dirty="0"/>
              <a:t>git push –f `force push without protect`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0061103-D269-4250-88F8-71633A090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590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A2D7F4-0897-4A35-9841-510F2C71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Gitlab </a:t>
            </a:r>
            <a:r>
              <a:rPr lang="zh-TW" altLang="en-US" dirty="0"/>
              <a:t>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CD4525-861D-46ED-A001-1ED8C27AE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Issue tracking</a:t>
            </a:r>
          </a:p>
          <a:p>
            <a:r>
              <a:rPr lang="en-US" altLang="zh-TW" dirty="0"/>
              <a:t>Branch by issue</a:t>
            </a:r>
          </a:p>
          <a:p>
            <a:r>
              <a:rPr lang="en-US" altLang="zh-TW" dirty="0"/>
              <a:t>Pull request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0D8DAFB-9DF6-40F7-9802-C89E028F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483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A48862-7763-4351-B64C-E3CA75C8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8EE055-B9FB-4054-B827-AB16E30D6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git config	`alias`</a:t>
            </a:r>
          </a:p>
          <a:p>
            <a:r>
              <a:rPr lang="en-US" altLang="zh-TW" dirty="0"/>
              <a:t>git ignore	`~$`, `</a:t>
            </a:r>
            <a:r>
              <a:rPr lang="en-US" altLang="zh-TW" dirty="0" err="1"/>
              <a:t>node_modules</a:t>
            </a:r>
            <a:r>
              <a:rPr lang="en-US" altLang="zh-TW" dirty="0"/>
              <a:t>/`</a:t>
            </a:r>
          </a:p>
          <a:p>
            <a:r>
              <a:rPr lang="en-US" altLang="zh-TW" dirty="0"/>
              <a:t>git attributes	`* -text`</a:t>
            </a:r>
          </a:p>
          <a:p>
            <a:r>
              <a:rPr lang="en-US" altLang="zh-TW" dirty="0"/>
              <a:t>git hook		`pre-commit`</a:t>
            </a:r>
          </a:p>
          <a:p>
            <a:r>
              <a:rPr lang="en-US" altLang="zh-TW" dirty="0"/>
              <a:t>git rev-parse    `sha1`</a:t>
            </a:r>
          </a:p>
          <a:p>
            <a:r>
              <a:rPr lang="en-US" altLang="zh-TW" dirty="0"/>
              <a:t>git rev-</a:t>
            </a:r>
            <a:r>
              <a:rPr lang="en-US" altLang="zh-TW" dirty="0" err="1"/>
              <a:t>lise</a:t>
            </a:r>
            <a:r>
              <a:rPr lang="en-US" altLang="zh-TW" dirty="0"/>
              <a:t> --count --</a:t>
            </a:r>
            <a:r>
              <a:rPr lang="en-US" altLang="zh-TW"/>
              <a:t>all dev   `208`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25A4AD6-1BEC-42EE-891F-37F124B2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243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134C03-D552-489C-90BC-CA9A7B4CC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relation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AB49CD-BA2A-4734-8C5C-809209E7CE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/>
              <a:t>Service</a:t>
            </a:r>
          </a:p>
          <a:p>
            <a:pPr lvl="1"/>
            <a:r>
              <a:rPr lang="en-US" altLang="zh-TW" dirty="0" err="1"/>
              <a:t>BerliOS</a:t>
            </a:r>
            <a:endParaRPr lang="en-US" altLang="zh-TW" dirty="0"/>
          </a:p>
          <a:p>
            <a:pPr lvl="1"/>
            <a:r>
              <a:rPr lang="en-US" altLang="zh-TW" dirty="0"/>
              <a:t>Beanstalk</a:t>
            </a:r>
          </a:p>
          <a:p>
            <a:pPr lvl="1"/>
            <a:r>
              <a:rPr lang="en-US" altLang="zh-TW" dirty="0"/>
              <a:t>Bitbucket</a:t>
            </a:r>
          </a:p>
          <a:p>
            <a:pPr lvl="1"/>
            <a:r>
              <a:rPr lang="en-US" altLang="zh-TW" dirty="0" err="1"/>
              <a:t>CodePlex</a:t>
            </a:r>
            <a:endParaRPr lang="en-US" altLang="zh-TW" dirty="0"/>
          </a:p>
          <a:p>
            <a:pPr lvl="1"/>
            <a:r>
              <a:rPr lang="en-US" altLang="zh-TW" dirty="0"/>
              <a:t>GitHub</a:t>
            </a:r>
          </a:p>
          <a:p>
            <a:pPr lvl="1"/>
            <a:r>
              <a:rPr lang="en-US" altLang="zh-TW" dirty="0" err="1"/>
              <a:t>Gitorious</a:t>
            </a:r>
            <a:endParaRPr lang="en-US" altLang="zh-TW" dirty="0"/>
          </a:p>
          <a:p>
            <a:pPr lvl="1"/>
            <a:r>
              <a:rPr lang="en-US" altLang="zh-TW" dirty="0"/>
              <a:t>GUN Savannah</a:t>
            </a:r>
          </a:p>
          <a:p>
            <a:pPr lvl="1"/>
            <a:r>
              <a:rPr lang="en-US" altLang="zh-TW" dirty="0"/>
              <a:t>Google Code</a:t>
            </a:r>
          </a:p>
          <a:p>
            <a:pPr lvl="1"/>
            <a:r>
              <a:rPr lang="en-US" altLang="zh-TW" dirty="0" err="1"/>
              <a:t>JavaForge</a:t>
            </a:r>
            <a:endParaRPr lang="en-US" altLang="zh-TW" dirty="0"/>
          </a:p>
          <a:p>
            <a:pPr lvl="1"/>
            <a:r>
              <a:rPr lang="en-US" altLang="zh-TW" dirty="0" err="1"/>
              <a:t>Pikacode</a:t>
            </a:r>
            <a:endParaRPr lang="en-US" altLang="zh-TW" dirty="0"/>
          </a:p>
          <a:p>
            <a:pPr lvl="1"/>
            <a:r>
              <a:rPr lang="en-US" altLang="zh-TW" dirty="0" err="1"/>
              <a:t>SourceForge</a:t>
            </a:r>
            <a:endParaRPr lang="en-US" altLang="zh-TW" dirty="0"/>
          </a:p>
          <a:p>
            <a:pPr lvl="1"/>
            <a:r>
              <a:rPr lang="en-US" altLang="zh-TW" dirty="0" err="1"/>
              <a:t>Gitee</a:t>
            </a:r>
            <a:r>
              <a:rPr lang="en-US" altLang="zh-TW" dirty="0"/>
              <a:t>[</a:t>
            </a:r>
            <a:r>
              <a:rPr lang="zh-TW" altLang="en-US" dirty="0"/>
              <a:t>碼雲</a:t>
            </a:r>
            <a:r>
              <a:rPr lang="en-US" altLang="zh-TW" dirty="0"/>
              <a:t>]</a:t>
            </a:r>
          </a:p>
          <a:p>
            <a:pPr lvl="1"/>
            <a:r>
              <a:rPr lang="en-US" altLang="zh-TW" dirty="0"/>
              <a:t>CSDN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</a:p>
          <a:p>
            <a:pPr lvl="1"/>
            <a:r>
              <a:rPr lang="en-US" altLang="zh-TW" dirty="0"/>
              <a:t>Coding</a:t>
            </a:r>
          </a:p>
          <a:p>
            <a:pPr lvl="1"/>
            <a:r>
              <a:rPr lang="en-US" altLang="zh-TW" dirty="0" err="1"/>
              <a:t>gitlab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2423EB9-013C-46E4-9CC5-FC6223965C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/>
              <a:t>GIT GUI</a:t>
            </a:r>
          </a:p>
          <a:p>
            <a:pPr lvl="1"/>
            <a:r>
              <a:rPr lang="en-US" altLang="zh-TW" dirty="0"/>
              <a:t>GitHub Desktop</a:t>
            </a:r>
          </a:p>
          <a:p>
            <a:pPr lvl="1"/>
            <a:r>
              <a:rPr lang="en-US" altLang="zh-TW" dirty="0"/>
              <a:t>Git for Windows</a:t>
            </a:r>
          </a:p>
          <a:p>
            <a:pPr lvl="1"/>
            <a:r>
              <a:rPr lang="en-US" altLang="zh-TW" dirty="0" err="1"/>
              <a:t>TortoiseGit</a:t>
            </a:r>
            <a:endParaRPr lang="en-US" altLang="zh-TW" dirty="0"/>
          </a:p>
          <a:p>
            <a:pPr lvl="1"/>
            <a:r>
              <a:rPr lang="en-US" altLang="zh-TW" dirty="0"/>
              <a:t>SourceTree</a:t>
            </a:r>
          </a:p>
          <a:p>
            <a:pPr lvl="1"/>
            <a:r>
              <a:rPr lang="en-US" altLang="zh-TW" dirty="0" err="1"/>
              <a:t>GitEye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96946B-7053-4266-BE0D-39F37A94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493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7E8F5A-2052-4D72-8981-E2530CDEAE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QA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848E0C8-84E6-46AE-851F-E8B2A2A0F1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Thanks for your time.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D786E46-525A-47DF-82F6-84940400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261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FD158A-3005-4C2F-9E0B-17251345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9D8A0A-9EEF-4512-B2F7-970F90065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[</a:t>
            </a:r>
            <a:r>
              <a:rPr lang="zh-TW" altLang="en-US" dirty="0">
                <a:sym typeface="Wingdings" panose="05000000000000000000" pitchFamily="2" charset="2"/>
              </a:rPr>
              <a:t>連猴子都能懂得</a:t>
            </a:r>
            <a:r>
              <a:rPr lang="en-US" altLang="zh-TW" dirty="0">
                <a:sym typeface="Wingdings" panose="05000000000000000000" pitchFamily="2" charset="2"/>
              </a:rPr>
              <a:t>Git</a:t>
            </a:r>
            <a:r>
              <a:rPr lang="zh-TW" altLang="en-US" dirty="0">
                <a:sym typeface="Wingdings" panose="05000000000000000000" pitchFamily="2" charset="2"/>
              </a:rPr>
              <a:t>入門指南</a:t>
            </a:r>
            <a:r>
              <a:rPr lang="en-US" altLang="zh-TW" dirty="0">
                <a:sym typeface="Wingdings" panose="05000000000000000000" pitchFamily="2" charset="2"/>
              </a:rPr>
              <a:t>]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(https://backlog.com/git-tutorial/tw/intro/intro2_4.html)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[</a:t>
            </a:r>
            <a:r>
              <a:rPr lang="en-US" altLang="zh-TW" dirty="0" err="1">
                <a:sym typeface="Wingdings" panose="05000000000000000000" pitchFamily="2" charset="2"/>
              </a:rPr>
              <a:t>ihower</a:t>
            </a:r>
            <a:r>
              <a:rPr lang="zh-TW" altLang="en-US" dirty="0">
                <a:sym typeface="Wingdings" panose="05000000000000000000" pitchFamily="2" charset="2"/>
              </a:rPr>
              <a:t>的</a:t>
            </a:r>
            <a:r>
              <a:rPr lang="en-US" altLang="zh-TW" dirty="0">
                <a:sym typeface="Wingdings" panose="05000000000000000000" pitchFamily="2" charset="2"/>
              </a:rPr>
              <a:t>Git</a:t>
            </a:r>
            <a:r>
              <a:rPr lang="zh-TW" altLang="en-US" dirty="0">
                <a:sym typeface="Wingdings" panose="05000000000000000000" pitchFamily="2" charset="2"/>
              </a:rPr>
              <a:t>教室</a:t>
            </a:r>
            <a:r>
              <a:rPr lang="en-US" altLang="zh-TW" dirty="0">
                <a:sym typeface="Wingdings" panose="05000000000000000000" pitchFamily="2" charset="2"/>
              </a:rPr>
              <a:t>]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(https://ihower.tw/git/index.html)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[git-document]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(https://git-scm.com/book/en/v2)</a:t>
            </a:r>
          </a:p>
          <a:p>
            <a:r>
              <a:rPr lang="en-US" altLang="zh-TW" dirty="0"/>
              <a:t>[ATLASSIAN](</a:t>
            </a:r>
            <a:r>
              <a:rPr lang="en-US" altLang="zh-TW" u="sng" dirty="0"/>
              <a:t>https://www.atlassian.com/cs/git/tutorials/learn-git-with-bitbucket-cloud</a:t>
            </a:r>
            <a:r>
              <a:rPr lang="en-US" altLang="zh-TW" dirty="0"/>
              <a:t>)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45666E0-D575-4F74-B46E-1D256E04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992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9226570" cy="710140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068720"/>
          </a:xfrm>
        </p:spPr>
        <p:txBody>
          <a:bodyPr/>
          <a:lstStyle/>
          <a:p>
            <a:r>
              <a:rPr lang="zh-TW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關心人資．共創價值</a:t>
            </a:r>
            <a:br>
              <a:rPr lang="zh-TW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Define</a:t>
            </a:r>
            <a:r>
              <a:rPr lang="zh-TW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人才標準｜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Discover</a:t>
            </a:r>
            <a:r>
              <a:rPr lang="zh-TW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人才遴選｜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Develop</a:t>
            </a:r>
            <a:r>
              <a:rPr lang="zh-TW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人才發展｜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Deploy</a:t>
            </a:r>
            <a:r>
              <a:rPr lang="zh-TW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人才佈署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schemeClr val="bg1"/>
                </a:solidFill>
              </a:rPr>
              <a:t>104</a:t>
            </a:r>
            <a:r>
              <a:rPr lang="zh-TW" altLang="en-US">
                <a:solidFill>
                  <a:schemeClr val="bg1"/>
                </a:solidFill>
              </a:rPr>
              <a:t>人資學院  </a:t>
            </a:r>
            <a:r>
              <a:rPr lang="en-US" altLang="zh-TW">
                <a:solidFill>
                  <a:schemeClr val="bg1"/>
                </a:solidFill>
              </a:rPr>
              <a:t>All Rights Reserved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75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6D624E-CCBB-4E03-A8FD-7FC5FEC7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SVN</a:t>
            </a:r>
            <a:r>
              <a:rPr lang="zh-TW" altLang="en-US" dirty="0"/>
              <a:t> 操作流程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F381AE29-6A7C-447C-BDA6-D3E7EA360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91" y="1600200"/>
            <a:ext cx="7009617" cy="4525963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6666CF-5A60-4C06-B04C-164D753A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22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E10E9-D69B-457E-94FC-6C7FBA39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SVN</a:t>
            </a:r>
            <a:r>
              <a:rPr lang="zh-TW" altLang="en-US" dirty="0"/>
              <a:t> 工作模式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E64C05D-4C45-4093-8156-1D0C0787A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06392"/>
            <a:ext cx="5521271" cy="4525963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C19FCBE-9131-4EE2-9AF0-C0EB6A126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112AA7F-A0AE-4B27-8F06-50F5EEE23C4F}"/>
              </a:ext>
            </a:extLst>
          </p:cNvPr>
          <p:cNvSpPr txBox="1"/>
          <p:nvPr/>
        </p:nvSpPr>
        <p:spPr>
          <a:xfrm>
            <a:off x="6156176" y="5832686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</a:t>
            </a:r>
            <a:r>
              <a:rPr lang="zh-TW" altLang="en-US" dirty="0"/>
              <a:t>分支切換等同資料夾切換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2776831-C75F-4005-B7B8-B4FF5B58DFE8}"/>
              </a:ext>
            </a:extLst>
          </p:cNvPr>
          <p:cNvSpPr txBox="1"/>
          <p:nvPr/>
        </p:nvSpPr>
        <p:spPr>
          <a:xfrm>
            <a:off x="6156176" y="6214030"/>
            <a:ext cx="291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</a:t>
            </a:r>
            <a:r>
              <a:rPr lang="zh-TW" altLang="en-US" dirty="0"/>
              <a:t>程式比對</a:t>
            </a:r>
            <a:r>
              <a:rPr lang="en-US" altLang="zh-TW" dirty="0"/>
              <a:t>, beyond compare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2383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999CB7-69DB-4B49-9362-86D8C932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SVN </a:t>
            </a:r>
            <a:r>
              <a:rPr lang="zh-TW" altLang="en-US" dirty="0"/>
              <a:t>集中管理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A6DDEF7C-4CBD-49CB-9449-02BF4B3FB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40768"/>
            <a:ext cx="8229600" cy="3634982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719643B-FEEF-410A-BEB2-1BDDAC8BA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EAA2B1-FDE0-471A-A906-D3885C8AD42F}"/>
              </a:ext>
            </a:extLst>
          </p:cNvPr>
          <p:cNvSpPr txBox="1"/>
          <p:nvPr/>
        </p:nvSpPr>
        <p:spPr>
          <a:xfrm>
            <a:off x="5705237" y="5279192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</a:t>
            </a:r>
            <a:r>
              <a:rPr lang="zh-TW" altLang="en-US" dirty="0"/>
              <a:t>兩個程式庫</a:t>
            </a:r>
            <a:r>
              <a:rPr lang="en-US" altLang="zh-TW" dirty="0"/>
              <a:t>(</a:t>
            </a:r>
            <a:r>
              <a:rPr lang="zh-TW" altLang="en-US" dirty="0"/>
              <a:t>公司</a:t>
            </a:r>
            <a:r>
              <a:rPr lang="en-US" altLang="zh-TW" dirty="0"/>
              <a:t>/</a:t>
            </a:r>
            <a:r>
              <a:rPr lang="zh-TW" altLang="en-US" dirty="0"/>
              <a:t>用戶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2ED857D-5E74-478C-A09C-C241CA048932}"/>
              </a:ext>
            </a:extLst>
          </p:cNvPr>
          <p:cNvSpPr txBox="1"/>
          <p:nvPr/>
        </p:nvSpPr>
        <p:spPr>
          <a:xfrm>
            <a:off x="5705237" y="5660536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</a:t>
            </a:r>
            <a:r>
              <a:rPr lang="zh-TW" altLang="en-US" dirty="0"/>
              <a:t>離開</a:t>
            </a:r>
            <a:r>
              <a:rPr lang="en-US" altLang="zh-TW" dirty="0"/>
              <a:t>SVN</a:t>
            </a:r>
            <a:r>
              <a:rPr lang="zh-TW" altLang="en-US" dirty="0"/>
              <a:t>後無法作業</a:t>
            </a:r>
            <a:r>
              <a:rPr lang="en-US" altLang="zh-TW" dirty="0"/>
              <a:t>(</a:t>
            </a:r>
            <a:r>
              <a:rPr lang="zh-TW" altLang="en-US" dirty="0"/>
              <a:t>無法加班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FE15FC9-9F51-420B-BD55-C84C26ECF072}"/>
              </a:ext>
            </a:extLst>
          </p:cNvPr>
          <p:cNvSpPr txBox="1"/>
          <p:nvPr/>
        </p:nvSpPr>
        <p:spPr>
          <a:xfrm>
            <a:off x="5705237" y="6041880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</a:t>
            </a:r>
            <a:r>
              <a:rPr lang="zh-TW" altLang="en-US" dirty="0"/>
              <a:t>程式碼錯誤影響作業</a:t>
            </a:r>
            <a:r>
              <a:rPr lang="en-US" altLang="zh-TW" dirty="0"/>
              <a:t>(</a:t>
            </a:r>
            <a:r>
              <a:rPr lang="zh-TW" altLang="en-US" dirty="0"/>
              <a:t>個別排除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581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1671FE-17FB-4B91-8D15-9FF4FD321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r>
              <a:rPr lang="zh-TW" altLang="en-US" dirty="0"/>
              <a:t> 分散式管理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8AFC50C-92E5-49F7-A878-A917E0F6A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50" y="2060848"/>
            <a:ext cx="8555700" cy="2913296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AD946C6-9CE2-4E85-957B-A0FBA129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109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FEFC5F-A149-46BF-A6D3-71032B891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Branch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EBC89AA-B2FE-4B55-9B27-E16F0E3B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1BB6CCA-66CF-4617-958B-CD4934199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869" y="1417638"/>
            <a:ext cx="5436102" cy="1306076"/>
          </a:xfr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B7D2301-2FCF-4E50-B12C-3A24DF06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068960"/>
            <a:ext cx="4666416" cy="314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7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83B037-71A1-404A-84BF-15AA5488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clone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F5E14C-CA2E-4EC8-A498-C61291810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git clone &lt;path&gt;</a:t>
            </a:r>
          </a:p>
          <a:p>
            <a:endParaRPr lang="en-US" altLang="zh-TW" dirty="0"/>
          </a:p>
          <a:p>
            <a:r>
              <a:rPr lang="en-US" altLang="zh-TW" dirty="0"/>
              <a:t>git </a:t>
            </a:r>
            <a:r>
              <a:rPr lang="en-US" altLang="zh-TW" dirty="0" err="1"/>
              <a:t>init</a:t>
            </a:r>
            <a:endParaRPr lang="en-US" altLang="zh-TW" dirty="0"/>
          </a:p>
          <a:p>
            <a:r>
              <a:rPr lang="en-US" altLang="zh-TW" dirty="0"/>
              <a:t>git remote add origin &lt;path&gt;</a:t>
            </a:r>
          </a:p>
          <a:p>
            <a:r>
              <a:rPr lang="en-US" altLang="zh-TW" dirty="0"/>
              <a:t>git checkout –b master</a:t>
            </a:r>
          </a:p>
          <a:p>
            <a:r>
              <a:rPr lang="en-US" altLang="zh-TW" dirty="0"/>
              <a:t>git branch –u origin master</a:t>
            </a:r>
          </a:p>
          <a:p>
            <a:r>
              <a:rPr lang="en-US" altLang="zh-TW" dirty="0"/>
              <a:t>git pull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A2E904B-9214-4F78-A947-A210A6AB4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446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C8D03F-7BF2-443A-B34B-E942512A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Commit</a:t>
            </a:r>
            <a:r>
              <a:rPr lang="zh-TW" altLang="en-US" dirty="0"/>
              <a:t> </a:t>
            </a:r>
            <a:r>
              <a:rPr lang="en-US" altLang="zh-TW" dirty="0"/>
              <a:t>work-tree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22D0A4E-9104-421C-B2EC-E5932C5BF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E657D714-AC9F-4963-9721-E48B1BD94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git add &lt;file&gt; / git reset -- &lt;file&gt;</a:t>
            </a:r>
          </a:p>
          <a:p>
            <a:r>
              <a:rPr lang="en-US" altLang="zh-TW" dirty="0"/>
              <a:t>git commit / git reset HEAD^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8F073B9-3951-4DF2-AB89-270F11395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44" y="2996952"/>
            <a:ext cx="6408712" cy="275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84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605</Words>
  <Application>Microsoft Office PowerPoint</Application>
  <PresentationFormat>如螢幕大小 (4:3)</PresentationFormat>
  <Paragraphs>146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5" baseType="lpstr">
      <vt:lpstr>微軟正黑體</vt:lpstr>
      <vt:lpstr>新細明體</vt:lpstr>
      <vt:lpstr>Arial</vt:lpstr>
      <vt:lpstr>Calibri</vt:lpstr>
      <vt:lpstr>Wingdings</vt:lpstr>
      <vt:lpstr>Office 佈景主題</vt:lpstr>
      <vt:lpstr>Git 分享</vt:lpstr>
      <vt:lpstr>內容</vt:lpstr>
      <vt:lpstr>SVN 操作流程</vt:lpstr>
      <vt:lpstr>SVN 工作模式</vt:lpstr>
      <vt:lpstr>SVN 集中管理</vt:lpstr>
      <vt:lpstr>Git 分散式管理</vt:lpstr>
      <vt:lpstr>Git Branch</vt:lpstr>
      <vt:lpstr>Git clone</vt:lpstr>
      <vt:lpstr>Commit work-tree</vt:lpstr>
      <vt:lpstr>Commit 的結構</vt:lpstr>
      <vt:lpstr>Git移除追蹤的檔案</vt:lpstr>
      <vt:lpstr>Commit operator</vt:lpstr>
      <vt:lpstr>git reset</vt:lpstr>
      <vt:lpstr>git revert</vt:lpstr>
      <vt:lpstr>git cherry-pick</vt:lpstr>
      <vt:lpstr>git branch 的相關操作</vt:lpstr>
      <vt:lpstr>git branch</vt:lpstr>
      <vt:lpstr>git branch 練習</vt:lpstr>
      <vt:lpstr>git merge</vt:lpstr>
      <vt:lpstr>git rebase</vt:lpstr>
      <vt:lpstr>git rebase</vt:lpstr>
      <vt:lpstr>git rebase</vt:lpstr>
      <vt:lpstr>git pull / git push 練習</vt:lpstr>
      <vt:lpstr>Gitlab 練習</vt:lpstr>
      <vt:lpstr>補充</vt:lpstr>
      <vt:lpstr>Git relation</vt:lpstr>
      <vt:lpstr>QA</vt:lpstr>
      <vt:lpstr>Reference</vt:lpstr>
      <vt:lpstr>關心人資．共創價值 Define人才標準｜Discover人才遴選｜Develop人才發展｜Deploy人才佈署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yvette.yang[楊恩惠]</dc:creator>
  <cp:lastModifiedBy>austin.wang[王士銘]</cp:lastModifiedBy>
  <cp:revision>54</cp:revision>
  <dcterms:created xsi:type="dcterms:W3CDTF">2016-04-11T05:30:30Z</dcterms:created>
  <dcterms:modified xsi:type="dcterms:W3CDTF">2019-06-27T05:13:31Z</dcterms:modified>
</cp:coreProperties>
</file>