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1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8B589-4659-4227-9C68-565DD4A46BFE}">
  <a:tblStyle styleId="{8628B589-4659-4227-9C68-565DD4A4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95" autoAdjust="0"/>
  </p:normalViewPr>
  <p:slideViewPr>
    <p:cSldViewPr snapToGrid="0">
      <p:cViewPr varScale="1">
        <p:scale>
          <a:sx n="79" d="100"/>
          <a:sy n="79" d="100"/>
        </p:scale>
        <p:origin x="108" y="16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7190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00365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139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314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59820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02133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7575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4413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567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82502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1518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27510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39802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33361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238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12117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012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790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11700" y="140224"/>
            <a:ext cx="8520600" cy="1080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95269"/>
                </a:solidFill>
              </a:rPr>
              <a:t>SQL Capstone </a:t>
            </a:r>
            <a:r>
              <a:rPr lang="en" b="1" dirty="0" smtClean="0">
                <a:solidFill>
                  <a:srgbClr val="295269"/>
                </a:solidFill>
              </a:rPr>
              <a:t>Course Presentation – CoolTShirts: A Breakdown of Attribution</a:t>
            </a:r>
            <a:endParaRPr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311700" y="1265275"/>
            <a:ext cx="6454860" cy="3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Welcome to Austin </a:t>
            </a:r>
            <a:r>
              <a:rPr lang="en-US" sz="2400" dirty="0" err="1" smtClean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Woitte’s</a:t>
            </a: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SQL From Scratch Project Presentation.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little direction as to how this presentation is to be structured, we hope you enjoy it.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8960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Getting Familiar: </a:t>
            </a:r>
            <a:r>
              <a:rPr lang="en-US" b="1" dirty="0" smtClean="0">
                <a:solidFill>
                  <a:schemeClr val="tx2"/>
                </a:solidFill>
              </a:rPr>
              <a:t>How </a:t>
            </a:r>
            <a:r>
              <a:rPr lang="en-US" b="1" dirty="0">
                <a:solidFill>
                  <a:schemeClr val="tx2"/>
                </a:solidFill>
              </a:rPr>
              <a:t>many campaigns and sources does </a:t>
            </a:r>
            <a:r>
              <a:rPr lang="en-US" b="1" dirty="0" err="1">
                <a:solidFill>
                  <a:schemeClr val="tx2"/>
                </a:solidFill>
              </a:rPr>
              <a:t>CoolTShirts</a:t>
            </a:r>
            <a:r>
              <a:rPr lang="en-US" b="1" dirty="0">
                <a:solidFill>
                  <a:schemeClr val="tx2"/>
                </a:solidFill>
              </a:rPr>
              <a:t> use? Which source is used for each campaign?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11808"/>
            <a:ext cx="6845004" cy="3057066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CoolTShirts</a:t>
            </a:r>
            <a:r>
              <a:rPr lang="en-US" dirty="0" smtClean="0">
                <a:solidFill>
                  <a:schemeClr val="tx2"/>
                </a:solidFill>
              </a:rPr>
              <a:t> uses 8 campaigns and 6 sources.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i="1" dirty="0" smtClean="0">
                <a:solidFill>
                  <a:schemeClr val="tx2"/>
                </a:solidFill>
              </a:rPr>
              <a:t>campaign</a:t>
            </a:r>
            <a:r>
              <a:rPr lang="en-US" dirty="0" smtClean="0">
                <a:solidFill>
                  <a:schemeClr val="tx2"/>
                </a:solidFill>
              </a:rPr>
              <a:t> is the specific ad, pop-up, link or whatever else that is clicked on by the user.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When the user clicks on the campaign, he/she is then taken from the </a:t>
            </a:r>
            <a:r>
              <a:rPr lang="en-US" i="1" dirty="0" smtClean="0">
                <a:solidFill>
                  <a:schemeClr val="tx2"/>
                </a:solidFill>
              </a:rPr>
              <a:t>Source</a:t>
            </a:r>
            <a:r>
              <a:rPr lang="en-US" dirty="0" smtClean="0">
                <a:solidFill>
                  <a:schemeClr val="tx2"/>
                </a:solidFill>
              </a:rPr>
              <a:t> (page) to the landing page linked from the campaign ad</a:t>
            </a:r>
            <a:r>
              <a:rPr lang="en-US" i="1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871978"/>
            <a:ext cx="68484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8960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is the User Journey:  How Many First Touches is Each Campaign Responsible For?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27" y="2212848"/>
            <a:ext cx="6076950" cy="1190625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11808"/>
            <a:ext cx="6845004" cy="140208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 list of </a:t>
            </a:r>
            <a:r>
              <a:rPr lang="en-US" i="1" dirty="0" smtClean="0">
                <a:solidFill>
                  <a:schemeClr val="tx2"/>
                </a:solidFill>
              </a:rPr>
              <a:t>First Touches</a:t>
            </a:r>
            <a:r>
              <a:rPr lang="en-US" dirty="0" smtClean="0">
                <a:solidFill>
                  <a:schemeClr val="tx2"/>
                </a:solidFill>
              </a:rPr>
              <a:t> in descending order.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8960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is the User Journey:  How Many Last Touches is Each Campaign Responsible For?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011641"/>
            <a:ext cx="6324600" cy="205740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11808"/>
            <a:ext cx="6845004" cy="3057066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Details showing the count of </a:t>
            </a:r>
            <a:r>
              <a:rPr lang="en-US" i="1" dirty="0" smtClean="0">
                <a:solidFill>
                  <a:schemeClr val="tx2"/>
                </a:solidFill>
              </a:rPr>
              <a:t>Last Touches</a:t>
            </a:r>
            <a:r>
              <a:rPr lang="en-US" dirty="0" smtClean="0">
                <a:solidFill>
                  <a:schemeClr val="tx2"/>
                </a:solidFill>
              </a:rPr>
              <a:t>,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7396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8960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is the User Journey:  How Many Visitors Make a Purchase?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11808"/>
            <a:ext cx="6845004" cy="3057066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When counting </a:t>
            </a:r>
            <a:r>
              <a:rPr lang="en-US" dirty="0" err="1" smtClean="0">
                <a:solidFill>
                  <a:schemeClr val="tx2"/>
                </a:solidFill>
              </a:rPr>
              <a:t>user_id</a:t>
            </a:r>
            <a:r>
              <a:rPr lang="en-US" dirty="0" smtClean="0">
                <a:solidFill>
                  <a:schemeClr val="tx2"/>
                </a:solidFill>
              </a:rPr>
              <a:t> from </a:t>
            </a:r>
            <a:r>
              <a:rPr lang="en-US" dirty="0" err="1" smtClean="0">
                <a:solidFill>
                  <a:schemeClr val="tx2"/>
                </a:solidFill>
              </a:rPr>
              <a:t>page_visits</a:t>
            </a:r>
            <a:r>
              <a:rPr lang="en-US" dirty="0" smtClean="0">
                <a:solidFill>
                  <a:schemeClr val="tx2"/>
                </a:solidFill>
              </a:rPr>
              <a:t> table, where the page name is equal to “4 – purchase”, we find that there are 361 users who’ve made a purchase.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52" y="2691955"/>
            <a:ext cx="3906617" cy="100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8960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is the User Journey:  How Many Last Touches </a:t>
            </a:r>
            <a:r>
              <a:rPr lang="en-US" b="1" i="1" dirty="0" smtClean="0">
                <a:solidFill>
                  <a:schemeClr val="tx2"/>
                </a:solidFill>
              </a:rPr>
              <a:t>on the purchase page</a:t>
            </a:r>
            <a:r>
              <a:rPr lang="en-US" b="1" dirty="0" smtClean="0">
                <a:solidFill>
                  <a:schemeClr val="tx2"/>
                </a:solidFill>
              </a:rPr>
              <a:t> is Each Campaign Responsible For?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181796"/>
            <a:ext cx="5286375" cy="2047875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11808"/>
            <a:ext cx="6845004" cy="3057066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As you can see, the last touch goes down dramatically in regards to being on the purchase page.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8960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is the User Journey:  What is The Typical User Journey?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11808"/>
            <a:ext cx="6845004" cy="30570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 typical </a:t>
            </a:r>
            <a:r>
              <a:rPr lang="en-US" i="1" dirty="0" smtClean="0">
                <a:solidFill>
                  <a:schemeClr val="tx2"/>
                </a:solidFill>
              </a:rPr>
              <a:t>User Journey</a:t>
            </a:r>
            <a:r>
              <a:rPr lang="en-US" dirty="0" smtClean="0">
                <a:solidFill>
                  <a:schemeClr val="tx2"/>
                </a:solidFill>
              </a:rPr>
              <a:t> looks some thing like:</a:t>
            </a:r>
          </a:p>
          <a:p>
            <a:pPr lvl="1"/>
            <a:r>
              <a:rPr lang="en-US" sz="1350" dirty="0" smtClean="0">
                <a:solidFill>
                  <a:schemeClr val="tx2"/>
                </a:solidFill>
              </a:rPr>
              <a:t>Amusement attached to a campaign in the form of interest</a:t>
            </a:r>
          </a:p>
          <a:p>
            <a:pPr lvl="1"/>
            <a:r>
              <a:rPr lang="en-US" sz="1350" dirty="0" smtClean="0">
                <a:solidFill>
                  <a:schemeClr val="tx2"/>
                </a:solidFill>
              </a:rPr>
              <a:t>User clicks ad, is then relocated via website, from source page to </a:t>
            </a:r>
            <a:r>
              <a:rPr lang="en-US" sz="1350" dirty="0" err="1" smtClean="0">
                <a:solidFill>
                  <a:schemeClr val="tx2"/>
                </a:solidFill>
              </a:rPr>
              <a:t>CoolTShirts</a:t>
            </a:r>
            <a:r>
              <a:rPr lang="en-US" sz="1350" dirty="0" smtClean="0">
                <a:solidFill>
                  <a:schemeClr val="tx2"/>
                </a:solidFill>
              </a:rPr>
              <a:t> website (Landing page)</a:t>
            </a:r>
          </a:p>
          <a:p>
            <a:pPr lvl="1"/>
            <a:r>
              <a:rPr lang="en-US" sz="1350" dirty="0" smtClean="0">
                <a:solidFill>
                  <a:schemeClr val="tx2"/>
                </a:solidFill>
              </a:rPr>
              <a:t>User views  items and adds to shopping cart</a:t>
            </a:r>
          </a:p>
          <a:p>
            <a:pPr lvl="1"/>
            <a:r>
              <a:rPr lang="en-US" sz="1350" dirty="0" smtClean="0">
                <a:solidFill>
                  <a:schemeClr val="tx2"/>
                </a:solidFill>
              </a:rPr>
              <a:t>User proceeds to checkout</a:t>
            </a:r>
          </a:p>
          <a:p>
            <a:pPr lvl="1"/>
            <a:r>
              <a:rPr lang="en-US" sz="1350" dirty="0" smtClean="0">
                <a:solidFill>
                  <a:schemeClr val="tx2"/>
                </a:solidFill>
              </a:rPr>
              <a:t>User purchases product</a:t>
            </a:r>
            <a:endParaRPr lang="en-US" sz="13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8960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Optimizing the Campaign Budget: Which 5 Campaigns Should </a:t>
            </a:r>
            <a:r>
              <a:rPr lang="en-US" b="1" dirty="0" err="1" smtClean="0">
                <a:solidFill>
                  <a:schemeClr val="tx2"/>
                </a:solidFill>
              </a:rPr>
              <a:t>CoolTShirts</a:t>
            </a:r>
            <a:r>
              <a:rPr lang="en-US" b="1" dirty="0" smtClean="0">
                <a:solidFill>
                  <a:schemeClr val="tx2"/>
                </a:solidFill>
              </a:rPr>
              <a:t> Re-invest in?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11808"/>
            <a:ext cx="6845004" cy="1024128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The top four campaigns should definitely be re-invested in.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There is a tie for 5</a:t>
            </a:r>
            <a:r>
              <a:rPr lang="en-US" baseline="30000" dirty="0" smtClean="0">
                <a:solidFill>
                  <a:schemeClr val="tx2"/>
                </a:solidFill>
              </a:rPr>
              <a:t>th</a:t>
            </a:r>
            <a:r>
              <a:rPr lang="en-US" dirty="0" smtClean="0">
                <a:solidFill>
                  <a:schemeClr val="tx2"/>
                </a:solidFill>
              </a:rPr>
              <a:t> place with 9 purchases occurring in both of the following:</a:t>
            </a:r>
          </a:p>
          <a:p>
            <a:pPr lvl="1">
              <a:spcBef>
                <a:spcPts val="0"/>
              </a:spcBef>
            </a:pPr>
            <a:r>
              <a:rPr lang="en-US" sz="1350" dirty="0" smtClean="0">
                <a:solidFill>
                  <a:schemeClr val="tx2"/>
                </a:solidFill>
              </a:rPr>
              <a:t>Ten-crazy-cool-</a:t>
            </a:r>
            <a:r>
              <a:rPr lang="en-US" sz="1350" dirty="0" err="1" smtClean="0">
                <a:solidFill>
                  <a:schemeClr val="tx2"/>
                </a:solidFill>
              </a:rPr>
              <a:t>tshirts</a:t>
            </a:r>
            <a:r>
              <a:rPr lang="en-US" sz="1350" dirty="0" smtClean="0">
                <a:solidFill>
                  <a:schemeClr val="tx2"/>
                </a:solidFill>
              </a:rPr>
              <a:t>-facts</a:t>
            </a:r>
          </a:p>
          <a:p>
            <a:pPr lvl="1">
              <a:spcBef>
                <a:spcPts val="0"/>
              </a:spcBef>
            </a:pPr>
            <a:r>
              <a:rPr lang="en-US" sz="1350" dirty="0" smtClean="0">
                <a:solidFill>
                  <a:schemeClr val="tx2"/>
                </a:solidFill>
              </a:rPr>
              <a:t>Getting-to-know-cool-</a:t>
            </a:r>
            <a:r>
              <a:rPr lang="en-US" sz="1350" dirty="0" err="1" smtClean="0">
                <a:solidFill>
                  <a:schemeClr val="tx2"/>
                </a:solidFill>
              </a:rPr>
              <a:t>tshirts</a:t>
            </a:r>
            <a:endParaRPr lang="en-US" sz="1350" dirty="0" smtClean="0">
              <a:solidFill>
                <a:schemeClr val="tx2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596900" lvl="1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11700" y="2535936"/>
            <a:ext cx="6845004" cy="20970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Roboto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When looking at last touch attribution, however, we can see that ten-crazy-facts has 42 less visitors in the count. 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What does this mean?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350" dirty="0" smtClean="0">
                <a:solidFill>
                  <a:schemeClr val="tx2"/>
                </a:solidFill>
              </a:rPr>
              <a:t>It would be better to invest in ten-crazy-facts, considering with 40 less people visiting the campaign, they have the same amount of purchases.</a:t>
            </a:r>
          </a:p>
          <a:p>
            <a:pPr lvl="1"/>
            <a:endParaRPr lang="en-US" sz="1350" i="1" dirty="0" smtClean="0">
              <a:solidFill>
                <a:schemeClr val="tx2"/>
              </a:solidFill>
            </a:endParaRPr>
          </a:p>
          <a:p>
            <a:pPr marL="596900" lvl="1" indent="0">
              <a:buFont typeface="Roboto"/>
              <a:buNone/>
            </a:pPr>
            <a:endParaRPr lang="en-US" sz="13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8960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Optimizing the Campaign Budget: Which 5 Campaigns Should </a:t>
            </a:r>
            <a:r>
              <a:rPr lang="en-US" b="1" dirty="0" err="1" smtClean="0">
                <a:solidFill>
                  <a:schemeClr val="tx2"/>
                </a:solidFill>
              </a:rPr>
              <a:t>CoolTShirts</a:t>
            </a:r>
            <a:r>
              <a:rPr lang="en-US" b="1" dirty="0" smtClean="0">
                <a:solidFill>
                  <a:schemeClr val="tx2"/>
                </a:solidFill>
              </a:rPr>
              <a:t> Re-invest in? Continued…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11808"/>
            <a:ext cx="6845004" cy="2913888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The 5 campaigns that should be re-invested in are as follows:</a:t>
            </a:r>
          </a:p>
          <a:p>
            <a:pPr marL="825500" lvl="1" indent="-228600">
              <a:buFont typeface="+mj-lt"/>
              <a:buAutoNum type="arabicPeriod"/>
            </a:pPr>
            <a:r>
              <a:rPr lang="en-US" sz="1350" dirty="0" smtClean="0">
                <a:solidFill>
                  <a:schemeClr val="tx2"/>
                </a:solidFill>
              </a:rPr>
              <a:t>Weekly-newsletter</a:t>
            </a:r>
          </a:p>
          <a:p>
            <a:pPr marL="825500" lvl="1" indent="-228600">
              <a:buFont typeface="+mj-lt"/>
              <a:buAutoNum type="arabicPeriod"/>
            </a:pPr>
            <a:r>
              <a:rPr lang="en-US" sz="1350" dirty="0" err="1" smtClean="0">
                <a:solidFill>
                  <a:schemeClr val="tx2"/>
                </a:solidFill>
              </a:rPr>
              <a:t>Retargetting</a:t>
            </a:r>
            <a:r>
              <a:rPr lang="en-US" sz="1350" dirty="0" smtClean="0">
                <a:solidFill>
                  <a:schemeClr val="tx2"/>
                </a:solidFill>
              </a:rPr>
              <a:t>-ad</a:t>
            </a:r>
          </a:p>
          <a:p>
            <a:pPr marL="825500" lvl="1" indent="-228600">
              <a:buFont typeface="+mj-lt"/>
              <a:buAutoNum type="arabicPeriod"/>
            </a:pPr>
            <a:r>
              <a:rPr lang="en-US" sz="1350" dirty="0" err="1" smtClean="0">
                <a:solidFill>
                  <a:schemeClr val="tx2"/>
                </a:solidFill>
              </a:rPr>
              <a:t>Retargetting</a:t>
            </a:r>
            <a:r>
              <a:rPr lang="en-US" sz="1350" dirty="0" smtClean="0">
                <a:solidFill>
                  <a:schemeClr val="tx2"/>
                </a:solidFill>
              </a:rPr>
              <a:t>-campaign</a:t>
            </a:r>
          </a:p>
          <a:p>
            <a:pPr marL="825500" lvl="1" indent="-228600">
              <a:buFont typeface="+mj-lt"/>
              <a:buAutoNum type="arabicPeriod"/>
            </a:pPr>
            <a:r>
              <a:rPr lang="en-US" sz="1350" dirty="0" smtClean="0">
                <a:solidFill>
                  <a:schemeClr val="tx2"/>
                </a:solidFill>
              </a:rPr>
              <a:t>Paid-search</a:t>
            </a:r>
          </a:p>
          <a:p>
            <a:pPr marL="825500" lvl="1" indent="-228600">
              <a:buFont typeface="+mj-lt"/>
              <a:buAutoNum type="arabicPeriod"/>
            </a:pPr>
            <a:r>
              <a:rPr lang="en-US" sz="1350" dirty="0" smtClean="0">
                <a:solidFill>
                  <a:schemeClr val="tx2"/>
                </a:solidFill>
              </a:rPr>
              <a:t>Ten-crazy-cool-</a:t>
            </a:r>
            <a:r>
              <a:rPr lang="en-US" sz="1350" dirty="0" err="1" smtClean="0">
                <a:solidFill>
                  <a:schemeClr val="tx2"/>
                </a:solidFill>
              </a:rPr>
              <a:t>tshirts</a:t>
            </a:r>
            <a:r>
              <a:rPr lang="en-US" sz="1350" dirty="0" smtClean="0">
                <a:solidFill>
                  <a:schemeClr val="tx2"/>
                </a:solidFill>
              </a:rPr>
              <a:t>-facts</a:t>
            </a:r>
          </a:p>
          <a:p>
            <a:pPr marL="596900" lvl="1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1157</TotalTime>
  <Words>447</Words>
  <Application>Microsoft Office PowerPoint</Application>
  <PresentationFormat>On-screen Show (16:9)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</vt:lpstr>
      <vt:lpstr>Arial</vt:lpstr>
      <vt:lpstr>Wingdings 3</vt:lpstr>
      <vt:lpstr>Trebuchet MS</vt:lpstr>
      <vt:lpstr>Facet</vt:lpstr>
      <vt:lpstr>SQL Capstone Course Presentation – CoolTShirts: A Breakdown of Attribution</vt:lpstr>
      <vt:lpstr>Getting Familiar: How many campaigns and sources does CoolTShirts use? Which source is used for each campaign?</vt:lpstr>
      <vt:lpstr>What is the User Journey:  How Many First Touches is Each Campaign Responsible For?</vt:lpstr>
      <vt:lpstr>What is the User Journey:  How Many Last Touches is Each Campaign Responsible For?</vt:lpstr>
      <vt:lpstr>What is the User Journey:  How Many Visitors Make a Purchase?</vt:lpstr>
      <vt:lpstr>What is the User Journey:  How Many Last Touches on the purchase page is Each Campaign Responsible For?</vt:lpstr>
      <vt:lpstr>What is the User Journey:  What is The Typical User Journey?</vt:lpstr>
      <vt:lpstr>Optimizing the Campaign Budget: Which 5 Campaigns Should CoolTShirts Re-invest in?</vt:lpstr>
      <vt:lpstr>Optimizing the Campaign Budget: Which 5 Campaigns Should CoolTShirts Re-invest in?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 Course Presentation – CoolTShirts: A Breakdown of Attribution</dc:title>
  <cp:lastModifiedBy>Windows User</cp:lastModifiedBy>
  <cp:revision>37</cp:revision>
  <dcterms:modified xsi:type="dcterms:W3CDTF">2018-08-14T17:27:25Z</dcterms:modified>
</cp:coreProperties>
</file>