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8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1" r:id="rId14"/>
    <p:sldId id="270" r:id="rId15"/>
    <p:sldId id="272" r:id="rId16"/>
    <p:sldId id="259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554" autoAdjust="0"/>
    <p:restoredTop sz="94664" autoAdjust="0"/>
  </p:normalViewPr>
  <p:slideViewPr>
    <p:cSldViewPr>
      <p:cViewPr>
        <p:scale>
          <a:sx n="100" d="100"/>
          <a:sy n="100" d="100"/>
        </p:scale>
        <p:origin x="-2208" y="-28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1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04" t="3125" r="21124" b="3125"/>
          <a:stretch/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4762500" y="2057400"/>
            <a:ext cx="38862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dirty="0" smtClean="0">
                <a:latin typeface="Lemon/Milk" pitchFamily="34" charset="0"/>
              </a:rPr>
              <a:t>Intro to Python</a:t>
            </a:r>
          </a:p>
          <a:p>
            <a:pPr algn="ctr"/>
            <a:r>
              <a:rPr lang="en-US" altLang="zh-TW" sz="2000" dirty="0" smtClean="0">
                <a:latin typeface="Lemon/Milk" pitchFamily="34" charset="0"/>
              </a:rPr>
              <a:t>(MESA)</a:t>
            </a:r>
            <a:endParaRPr lang="zh-TW" altLang="en-US" sz="2000" dirty="0">
              <a:latin typeface="Lemon/Milk" pitchFamily="34" charset="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3733800"/>
            <a:ext cx="2565400" cy="256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597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/>
          <p:cNvSpPr txBox="1">
            <a:spLocks/>
          </p:cNvSpPr>
          <p:nvPr/>
        </p:nvSpPr>
        <p:spPr>
          <a:xfrm>
            <a:off x="685800" y="60960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i="0" kern="1200" cap="all" spc="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zh-TW" sz="4000" dirty="0" smtClean="0">
                <a:latin typeface="Lemon/Milk" pitchFamily="34" charset="0"/>
              </a:rPr>
              <a:t>Taking user input</a:t>
            </a:r>
            <a:endParaRPr lang="zh-TW" altLang="en-US" sz="4000" dirty="0">
              <a:latin typeface="Lemon/Milk" pitchFamily="34" charset="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3429000" y="1865441"/>
            <a:ext cx="441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solidFill>
                  <a:srgbClr val="FFFF00"/>
                </a:solidFill>
                <a:latin typeface="Courier New" pitchFamily="49" charset="0"/>
                <a:ea typeface="Cambria" pitchFamily="18" charset="0"/>
                <a:cs typeface="Courier New" pitchFamily="49" charset="0"/>
              </a:rPr>
              <a:t>x </a:t>
            </a:r>
            <a:r>
              <a:rPr lang="en-US" altLang="zh-TW" b="1" dirty="0" smtClean="0">
                <a:solidFill>
                  <a:srgbClr val="00B0F0"/>
                </a:solidFill>
                <a:latin typeface="Courier New" pitchFamily="49" charset="0"/>
                <a:ea typeface="Cambria" pitchFamily="18" charset="0"/>
                <a:cs typeface="Courier New" pitchFamily="49" charset="0"/>
              </a:rPr>
              <a:t>=input</a:t>
            </a:r>
            <a:r>
              <a:rPr lang="en-US" altLang="zh-TW" b="1" dirty="0" smtClean="0">
                <a:latin typeface="Courier New" pitchFamily="49" charset="0"/>
                <a:ea typeface="Cambria" pitchFamily="18" charset="0"/>
                <a:cs typeface="Courier New" pitchFamily="49" charset="0"/>
              </a:rPr>
              <a:t>(</a:t>
            </a:r>
            <a:r>
              <a:rPr lang="en-US" altLang="zh-TW" b="1" dirty="0" smtClean="0">
                <a:solidFill>
                  <a:srgbClr val="00B050"/>
                </a:solidFill>
                <a:latin typeface="Courier New" pitchFamily="49" charset="0"/>
                <a:ea typeface="Cambria" pitchFamily="18" charset="0"/>
                <a:cs typeface="Courier New" pitchFamily="49" charset="0"/>
              </a:rPr>
              <a:t>“What is your name: ”</a:t>
            </a:r>
            <a:r>
              <a:rPr lang="en-US" altLang="zh-TW" b="1" dirty="0" smtClean="0">
                <a:latin typeface="Courier New" pitchFamily="49" charset="0"/>
                <a:ea typeface="Cambria" pitchFamily="18" charset="0"/>
                <a:cs typeface="Courier New" pitchFamily="49" charset="0"/>
              </a:rPr>
              <a:t>)</a:t>
            </a:r>
          </a:p>
          <a:p>
            <a:endParaRPr lang="en-US" altLang="zh-TW" b="1" dirty="0" smtClean="0">
              <a:solidFill>
                <a:srgbClr val="00B0F0"/>
              </a:solidFill>
              <a:latin typeface="Courier New" pitchFamily="49" charset="0"/>
              <a:ea typeface="Cambria" pitchFamily="18" charset="0"/>
              <a:cs typeface="Courier New" pitchFamily="49" charset="0"/>
            </a:endParaRPr>
          </a:p>
          <a:p>
            <a:r>
              <a:rPr lang="en-US" altLang="zh-TW" b="1" dirty="0" smtClean="0">
                <a:solidFill>
                  <a:srgbClr val="00B0F0"/>
                </a:solidFill>
                <a:latin typeface="Courier New" pitchFamily="49" charset="0"/>
                <a:ea typeface="Cambria" pitchFamily="18" charset="0"/>
                <a:cs typeface="Courier New" pitchFamily="49" charset="0"/>
              </a:rPr>
              <a:t>print</a:t>
            </a:r>
            <a:r>
              <a:rPr lang="en-US" altLang="zh-TW" b="1" dirty="0" smtClean="0">
                <a:latin typeface="Courier New" pitchFamily="49" charset="0"/>
                <a:ea typeface="Cambria" pitchFamily="18" charset="0"/>
                <a:cs typeface="Courier New" pitchFamily="49" charset="0"/>
              </a:rPr>
              <a:t>(</a:t>
            </a:r>
            <a:r>
              <a:rPr lang="en-US" altLang="zh-TW" b="1" dirty="0">
                <a:solidFill>
                  <a:srgbClr val="FFFF00"/>
                </a:solidFill>
                <a:latin typeface="Courier New" pitchFamily="49" charset="0"/>
                <a:ea typeface="Cambria" pitchFamily="18" charset="0"/>
                <a:cs typeface="Courier New" pitchFamily="49" charset="0"/>
              </a:rPr>
              <a:t>x</a:t>
            </a:r>
            <a:r>
              <a:rPr lang="en-US" altLang="zh-TW" b="1" dirty="0" smtClean="0">
                <a:latin typeface="Courier New" pitchFamily="49" charset="0"/>
                <a:ea typeface="Cambria" pitchFamily="18" charset="0"/>
                <a:cs typeface="Courier New" pitchFamily="49" charset="0"/>
              </a:rPr>
              <a:t>)</a:t>
            </a:r>
            <a:endParaRPr lang="en-US" altLang="zh-TW" b="1" dirty="0">
              <a:latin typeface="Courier New" pitchFamily="49" charset="0"/>
              <a:ea typeface="Cambria" pitchFamily="18" charset="0"/>
              <a:cs typeface="Courier New" pitchFamily="49" charset="0"/>
            </a:endParaRPr>
          </a:p>
          <a:p>
            <a:endParaRPr lang="en-US" altLang="zh-TW" b="1" dirty="0" smtClean="0">
              <a:latin typeface="Courier New" pitchFamily="49" charset="0"/>
              <a:ea typeface="Cambria" pitchFamily="18" charset="0"/>
              <a:cs typeface="Courier New" pitchFamily="49" charset="0"/>
            </a:endParaRPr>
          </a:p>
        </p:txBody>
      </p:sp>
      <p:cxnSp>
        <p:nvCxnSpPr>
          <p:cNvPr id="5" name="直線單箭頭接點 4"/>
          <p:cNvCxnSpPr/>
          <p:nvPr/>
        </p:nvCxnSpPr>
        <p:spPr>
          <a:xfrm flipV="1">
            <a:off x="3276600" y="2819400"/>
            <a:ext cx="597694" cy="4793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單箭頭接點 5"/>
          <p:cNvCxnSpPr/>
          <p:nvPr/>
        </p:nvCxnSpPr>
        <p:spPr>
          <a:xfrm flipH="1" flipV="1">
            <a:off x="4562475" y="2224087"/>
            <a:ext cx="595312" cy="18907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/>
          <p:cNvSpPr txBox="1"/>
          <p:nvPr/>
        </p:nvSpPr>
        <p:spPr>
          <a:xfrm>
            <a:off x="1078706" y="3298774"/>
            <a:ext cx="25669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Calibri" pitchFamily="34" charset="0"/>
                <a:ea typeface="Microsoft YaHei" pitchFamily="34" charset="-122"/>
                <a:cs typeface="Calibri" pitchFamily="34" charset="0"/>
              </a:rPr>
              <a:t>Function to print x (your input)</a:t>
            </a:r>
            <a:endParaRPr lang="zh-TW" altLang="en-US" dirty="0">
              <a:latin typeface="Calibri" pitchFamily="34" charset="0"/>
              <a:ea typeface="Microsoft YaHei" pitchFamily="34" charset="-122"/>
              <a:cs typeface="Calibri" pitchFamily="34" charset="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3893344" y="4222104"/>
            <a:ext cx="228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Calibri" pitchFamily="34" charset="0"/>
                <a:cs typeface="Calibri" pitchFamily="34" charset="0"/>
              </a:rPr>
              <a:t>Takes whatever you type into console and set that to variable x</a:t>
            </a:r>
            <a:endParaRPr lang="zh-TW" altLang="en-US" dirty="0"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11" name="直線單箭頭接點 10"/>
          <p:cNvCxnSpPr/>
          <p:nvPr/>
        </p:nvCxnSpPr>
        <p:spPr>
          <a:xfrm flipV="1">
            <a:off x="2362200" y="2085975"/>
            <a:ext cx="1085850" cy="2762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/>
          <p:cNvSpPr txBox="1"/>
          <p:nvPr/>
        </p:nvSpPr>
        <p:spPr>
          <a:xfrm>
            <a:off x="381000" y="1981200"/>
            <a:ext cx="18145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Calibri" pitchFamily="34" charset="0"/>
                <a:cs typeface="Calibri" pitchFamily="34" charset="0"/>
              </a:rPr>
              <a:t>You can assign it to a variable (no need to initialize)</a:t>
            </a:r>
            <a:endParaRPr lang="zh-TW" altLang="en-US" dirty="0"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14" name="直線單箭頭接點 13"/>
          <p:cNvCxnSpPr/>
          <p:nvPr/>
        </p:nvCxnSpPr>
        <p:spPr>
          <a:xfrm flipH="1" flipV="1">
            <a:off x="6286500" y="2224087"/>
            <a:ext cx="304799" cy="99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/>
          <p:cNvSpPr txBox="1"/>
          <p:nvPr/>
        </p:nvSpPr>
        <p:spPr>
          <a:xfrm>
            <a:off x="6296025" y="3298774"/>
            <a:ext cx="228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Calibri" pitchFamily="34" charset="0"/>
                <a:cs typeface="Calibri" pitchFamily="34" charset="0"/>
              </a:rPr>
              <a:t>You can add values before taking user input</a:t>
            </a:r>
            <a:endParaRPr lang="zh-TW" altLang="en-US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6786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/>
          <p:cNvSpPr txBox="1">
            <a:spLocks/>
          </p:cNvSpPr>
          <p:nvPr/>
        </p:nvSpPr>
        <p:spPr>
          <a:xfrm>
            <a:off x="685800" y="60960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i="0" kern="1200" cap="all" spc="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zh-TW" sz="4000" dirty="0" smtClean="0">
                <a:latin typeface="Lemon/Milk" pitchFamily="34" charset="0"/>
              </a:rPr>
              <a:t>Boolean and inequality</a:t>
            </a:r>
            <a:endParaRPr lang="zh-TW" altLang="en-US" sz="4000" dirty="0">
              <a:latin typeface="Lemon/Milk" pitchFamily="34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2133600" y="2209800"/>
            <a:ext cx="44196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zh-TW" b="1" dirty="0" smtClean="0">
                <a:latin typeface="Microsoft YaHei" pitchFamily="34" charset="-122"/>
                <a:ea typeface="Microsoft YaHei" pitchFamily="34" charset="-122"/>
              </a:rPr>
              <a:t>Boolean (True/False)</a:t>
            </a:r>
          </a:p>
          <a:p>
            <a:r>
              <a:rPr lang="en-US" altLang="zh-TW" b="1" dirty="0">
                <a:latin typeface="Microsoft YaHei" pitchFamily="34" charset="-122"/>
                <a:ea typeface="Microsoft YaHei" pitchFamily="34" charset="-122"/>
              </a:rPr>
              <a:t> </a:t>
            </a:r>
            <a:r>
              <a:rPr lang="en-US" altLang="zh-TW" b="1" dirty="0" smtClean="0">
                <a:latin typeface="Microsoft YaHei" pitchFamily="34" charset="-122"/>
                <a:ea typeface="Microsoft YaHei" pitchFamily="34" charset="-122"/>
              </a:rPr>
              <a:t>                  (and/or/not)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zh-TW" b="1" dirty="0" smtClean="0">
              <a:latin typeface="Microsoft YaHei" pitchFamily="34" charset="-122"/>
              <a:ea typeface="Microsoft YaHei" pitchFamily="34" charset="-122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TW" b="1" dirty="0" smtClean="0">
                <a:latin typeface="Microsoft YaHei" pitchFamily="34" charset="-122"/>
                <a:ea typeface="Microsoft YaHei" pitchFamily="34" charset="-122"/>
              </a:rPr>
              <a:t>Assignment operator (=) Ex: x=1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TW" b="1" dirty="0" smtClean="0">
                <a:latin typeface="Microsoft YaHei" pitchFamily="34" charset="-122"/>
                <a:ea typeface="Microsoft YaHei" pitchFamily="34" charset="-122"/>
              </a:rPr>
              <a:t>Equality operator (==) Ex: 2==2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TW" b="1" dirty="0" smtClean="0">
                <a:latin typeface="Microsoft YaHei" pitchFamily="34" charset="-122"/>
                <a:ea typeface="Microsoft YaHei" pitchFamily="34" charset="-122"/>
              </a:rPr>
              <a:t>Greater than (&gt;)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TW" b="1" dirty="0" smtClean="0">
                <a:latin typeface="Microsoft YaHei" pitchFamily="34" charset="-122"/>
                <a:ea typeface="Microsoft YaHei" pitchFamily="34" charset="-122"/>
              </a:rPr>
              <a:t>Less than (&lt;)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TW" b="1" dirty="0" smtClean="0">
                <a:latin typeface="Microsoft YaHei" pitchFamily="34" charset="-122"/>
                <a:ea typeface="Microsoft YaHei" pitchFamily="34" charset="-122"/>
              </a:rPr>
              <a:t>Not equal (!=)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zh-TW" b="1" dirty="0">
              <a:latin typeface="Microsoft YaHei" pitchFamily="34" charset="-122"/>
              <a:ea typeface="Microsoft YaHei" pitchFamily="34" charset="-122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zh-TW" b="1" dirty="0" smtClean="0">
              <a:latin typeface="Microsoft YaHei" pitchFamily="34" charset="-122"/>
              <a:ea typeface="Microsoft YaHei" pitchFamily="34" charset="-122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zh-TW" b="1" dirty="0">
              <a:latin typeface="Microsoft YaHei" pitchFamily="34" charset="-122"/>
              <a:ea typeface="Microsoft YaHei" pitchFamily="34" charset="-122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4724400"/>
            <a:ext cx="5791200" cy="1894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97129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/>
          <p:cNvSpPr txBox="1">
            <a:spLocks/>
          </p:cNvSpPr>
          <p:nvPr/>
        </p:nvSpPr>
        <p:spPr>
          <a:xfrm>
            <a:off x="685800" y="60960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i="0" kern="1200" cap="all" spc="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zh-TW" sz="4000" dirty="0" smtClean="0">
                <a:latin typeface="Lemon/Milk" pitchFamily="34" charset="0"/>
              </a:rPr>
              <a:t>types</a:t>
            </a:r>
            <a:endParaRPr lang="zh-TW" altLang="en-US" sz="4000" dirty="0">
              <a:latin typeface="Lemon/Milk" pitchFamily="34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905000" y="1676400"/>
            <a:ext cx="58674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zh-TW" b="1" dirty="0" smtClean="0">
                <a:latin typeface="Microsoft YaHei" pitchFamily="34" charset="-122"/>
                <a:ea typeface="Microsoft YaHei" pitchFamily="34" charset="-122"/>
              </a:rPr>
              <a:t>The format of the content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TW" b="1" dirty="0" smtClean="0">
                <a:latin typeface="Microsoft YaHei" pitchFamily="34" charset="-122"/>
                <a:ea typeface="Microsoft YaHei" pitchFamily="34" charset="-122"/>
              </a:rPr>
              <a:t>May impose constraints</a:t>
            </a:r>
          </a:p>
          <a:p>
            <a:r>
              <a:rPr lang="en-US" altLang="zh-TW" b="1" dirty="0">
                <a:latin typeface="Microsoft YaHei" pitchFamily="34" charset="-122"/>
                <a:ea typeface="Microsoft YaHei" pitchFamily="34" charset="-122"/>
              </a:rPr>
              <a:t>	</a:t>
            </a:r>
            <a:r>
              <a:rPr lang="en-US" altLang="zh-TW" b="1" dirty="0" smtClean="0">
                <a:latin typeface="Microsoft YaHei" pitchFamily="34" charset="-122"/>
                <a:ea typeface="Microsoft YaHei" pitchFamily="34" charset="-122"/>
              </a:rPr>
              <a:t>-</a:t>
            </a:r>
            <a:r>
              <a:rPr lang="en-US" altLang="zh-TW" b="1" dirty="0" err="1" smtClean="0">
                <a:latin typeface="Microsoft YaHei" pitchFamily="34" charset="-122"/>
                <a:ea typeface="Microsoft YaHei" pitchFamily="34" charset="-122"/>
              </a:rPr>
              <a:t>ints</a:t>
            </a:r>
            <a:r>
              <a:rPr lang="en-US" altLang="zh-TW" b="1" dirty="0" smtClean="0">
                <a:latin typeface="Microsoft YaHei" pitchFamily="34" charset="-122"/>
                <a:ea typeface="Microsoft YaHei" pitchFamily="34" charset="-122"/>
              </a:rPr>
              <a:t> are whole numbers only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TW" b="1" dirty="0" smtClean="0">
                <a:latin typeface="Microsoft YaHei" pitchFamily="34" charset="-122"/>
                <a:ea typeface="Microsoft YaHei" pitchFamily="34" charset="-122"/>
              </a:rPr>
              <a:t>Integer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TW" b="1" dirty="0" smtClean="0">
                <a:latin typeface="Microsoft YaHei" pitchFamily="34" charset="-122"/>
                <a:ea typeface="Microsoft YaHei" pitchFamily="34" charset="-122"/>
              </a:rPr>
              <a:t>Float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TW" b="1" dirty="0" smtClean="0">
                <a:latin typeface="Microsoft YaHei" pitchFamily="34" charset="-122"/>
                <a:ea typeface="Microsoft YaHei" pitchFamily="34" charset="-122"/>
              </a:rPr>
              <a:t>String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TW" b="1" dirty="0" smtClean="0">
                <a:latin typeface="Microsoft YaHei" pitchFamily="34" charset="-122"/>
                <a:ea typeface="Microsoft YaHei" pitchFamily="34" charset="-122"/>
              </a:rPr>
              <a:t>Boolean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TW" b="1" dirty="0" err="1" smtClean="0">
                <a:latin typeface="Microsoft YaHei" pitchFamily="34" charset="-122"/>
                <a:ea typeface="Microsoft YaHei" pitchFamily="34" charset="-122"/>
              </a:rPr>
              <a:t>NoneType</a:t>
            </a:r>
            <a:endParaRPr lang="en-US" altLang="zh-TW" b="1" dirty="0" smtClean="0">
              <a:latin typeface="Microsoft YaHei" pitchFamily="34" charset="-122"/>
              <a:ea typeface="Microsoft YaHei" pitchFamily="34" charset="-122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TW" b="1" dirty="0" smtClean="0">
                <a:latin typeface="Microsoft YaHei" pitchFamily="34" charset="-122"/>
                <a:ea typeface="Microsoft YaHei" pitchFamily="34" charset="-122"/>
              </a:rPr>
              <a:t>More will be covered later (</a:t>
            </a:r>
            <a:r>
              <a:rPr lang="en-US" altLang="zh-TW" b="1" dirty="0" err="1" smtClean="0">
                <a:latin typeface="Microsoft YaHei" pitchFamily="34" charset="-122"/>
                <a:ea typeface="Microsoft YaHei" pitchFamily="34" charset="-122"/>
              </a:rPr>
              <a:t>dict</a:t>
            </a:r>
            <a:r>
              <a:rPr lang="en-US" altLang="zh-TW" b="1" dirty="0" smtClean="0">
                <a:latin typeface="Microsoft YaHei" pitchFamily="34" charset="-122"/>
                <a:ea typeface="Microsoft YaHei" pitchFamily="34" charset="-122"/>
              </a:rPr>
              <a:t>, list, set..)</a:t>
            </a:r>
          </a:p>
          <a:p>
            <a:endParaRPr lang="en-US" altLang="zh-TW" b="1" dirty="0">
              <a:latin typeface="Microsoft YaHei" pitchFamily="34" charset="-122"/>
              <a:ea typeface="Microsoft YaHei" pitchFamily="34" charset="-122"/>
            </a:endParaRPr>
          </a:p>
          <a:p>
            <a:endParaRPr lang="en-US" altLang="zh-TW" b="1" dirty="0">
              <a:latin typeface="Microsoft YaHei" pitchFamily="34" charset="-122"/>
              <a:ea typeface="Microsoft YaHei" pitchFamily="34" charset="-122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TW" b="1" dirty="0" smtClean="0">
                <a:latin typeface="Microsoft YaHei" pitchFamily="34" charset="-122"/>
                <a:ea typeface="Microsoft YaHei" pitchFamily="34" charset="-122"/>
              </a:rPr>
              <a:t>What happens if you run the code:</a:t>
            </a:r>
          </a:p>
          <a:p>
            <a:r>
              <a:rPr lang="en-US" altLang="zh-TW" b="1" dirty="0">
                <a:latin typeface="Courier New" pitchFamily="49" charset="0"/>
                <a:ea typeface="Microsoft YaHei" pitchFamily="34" charset="-122"/>
                <a:cs typeface="Courier New" pitchFamily="49" charset="0"/>
              </a:rPr>
              <a:t>x</a:t>
            </a:r>
            <a:r>
              <a:rPr lang="en-US" altLang="zh-TW" b="1" dirty="0" smtClean="0">
                <a:latin typeface="Courier New" pitchFamily="49" charset="0"/>
                <a:ea typeface="Microsoft YaHei" pitchFamily="34" charset="-122"/>
                <a:cs typeface="Courier New" pitchFamily="49" charset="0"/>
              </a:rPr>
              <a:t>= 5</a:t>
            </a:r>
          </a:p>
          <a:p>
            <a:r>
              <a:rPr lang="en-US" altLang="zh-TW" b="1" dirty="0" smtClean="0">
                <a:latin typeface="Courier New" pitchFamily="49" charset="0"/>
                <a:ea typeface="Microsoft YaHei" pitchFamily="34" charset="-122"/>
                <a:cs typeface="Courier New" pitchFamily="49" charset="0"/>
              </a:rPr>
              <a:t>y= “Hello”</a:t>
            </a:r>
          </a:p>
          <a:p>
            <a:endParaRPr lang="en-US" altLang="zh-TW" b="1" dirty="0">
              <a:latin typeface="Courier New" pitchFamily="49" charset="0"/>
              <a:ea typeface="Microsoft YaHei" pitchFamily="34" charset="-122"/>
              <a:cs typeface="Courier New" pitchFamily="49" charset="0"/>
            </a:endParaRPr>
          </a:p>
          <a:p>
            <a:r>
              <a:rPr lang="en-US" altLang="zh-TW" b="1" dirty="0" smtClean="0">
                <a:latin typeface="Courier New" pitchFamily="49" charset="0"/>
                <a:ea typeface="Microsoft YaHei" pitchFamily="34" charset="-122"/>
                <a:cs typeface="Courier New" pitchFamily="49" charset="0"/>
              </a:rPr>
              <a:t>z= y + x</a:t>
            </a:r>
          </a:p>
          <a:p>
            <a:r>
              <a:rPr lang="en-US" altLang="zh-TW" b="1" dirty="0">
                <a:latin typeface="Courier New" pitchFamily="49" charset="0"/>
                <a:ea typeface="Microsoft YaHei" pitchFamily="34" charset="-122"/>
                <a:cs typeface="Courier New" pitchFamily="49" charset="0"/>
              </a:rPr>
              <a:t>p</a:t>
            </a:r>
            <a:r>
              <a:rPr lang="en-US" altLang="zh-TW" b="1" dirty="0" smtClean="0">
                <a:latin typeface="Courier New" pitchFamily="49" charset="0"/>
                <a:ea typeface="Microsoft YaHei" pitchFamily="34" charset="-122"/>
                <a:cs typeface="Courier New" pitchFamily="49" charset="0"/>
              </a:rPr>
              <a:t>rint(z)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zh-TW" b="1" dirty="0">
              <a:latin typeface="Microsoft YaHei" pitchFamily="34" charset="-122"/>
              <a:ea typeface="Microsoft YaHei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48976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/>
          <p:cNvSpPr txBox="1">
            <a:spLocks/>
          </p:cNvSpPr>
          <p:nvPr/>
        </p:nvSpPr>
        <p:spPr>
          <a:xfrm>
            <a:off x="685800" y="60960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i="0" kern="1200" cap="all" spc="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zh-TW" sz="4000" dirty="0" smtClean="0">
                <a:latin typeface="Lemon/Milk" pitchFamily="34" charset="0"/>
              </a:rPr>
              <a:t>String type</a:t>
            </a:r>
            <a:endParaRPr lang="zh-TW" altLang="en-US" sz="4000" dirty="0">
              <a:latin typeface="Lemon/Milk" pitchFamily="34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543050" y="2047200"/>
            <a:ext cx="69342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zh-TW" b="1" dirty="0" smtClean="0">
                <a:latin typeface="Courier New" pitchFamily="49" charset="0"/>
                <a:ea typeface="Microsoft YaHei" pitchFamily="34" charset="-122"/>
                <a:cs typeface="Courier New" pitchFamily="49" charset="0"/>
              </a:rPr>
              <a:t>‘Hello’		Single Quote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TW" b="1" dirty="0" smtClean="0">
                <a:latin typeface="Courier New" pitchFamily="49" charset="0"/>
                <a:ea typeface="Microsoft YaHei" pitchFamily="34" charset="-122"/>
                <a:cs typeface="Courier New" pitchFamily="49" charset="0"/>
              </a:rPr>
              <a:t>“Hello”		Double Quote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TW" b="1" dirty="0" smtClean="0">
                <a:latin typeface="Courier New" pitchFamily="49" charset="0"/>
                <a:ea typeface="Microsoft YaHei" pitchFamily="34" charset="-122"/>
                <a:cs typeface="Courier New" pitchFamily="49" charset="0"/>
              </a:rPr>
              <a:t>“””Hello”””		Triple Double Quote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TW" b="1" dirty="0" smtClean="0">
                <a:latin typeface="Courier New" pitchFamily="49" charset="0"/>
                <a:ea typeface="Microsoft YaHei" pitchFamily="34" charset="-122"/>
                <a:cs typeface="Courier New" pitchFamily="49" charset="0"/>
              </a:rPr>
              <a:t>‘’’Hello’’’		Triple Single Quote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TW" b="1" dirty="0" smtClean="0">
                <a:latin typeface="Courier New" pitchFamily="49" charset="0"/>
                <a:ea typeface="Microsoft YaHei" pitchFamily="34" charset="-122"/>
                <a:cs typeface="Courier New" pitchFamily="49" charset="0"/>
              </a:rPr>
              <a:t>“Hello ‘hi’”	Embedding single in double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TW" b="1" dirty="0" smtClean="0">
                <a:latin typeface="Courier New" pitchFamily="49" charset="0"/>
                <a:ea typeface="Microsoft YaHei" pitchFamily="34" charset="-122"/>
                <a:cs typeface="Courier New" pitchFamily="49" charset="0"/>
              </a:rPr>
              <a:t>‘Hello “hi”’	Embedding double in single</a:t>
            </a:r>
          </a:p>
          <a:p>
            <a:endParaRPr lang="en-US" altLang="zh-TW" b="1" dirty="0" smtClean="0">
              <a:latin typeface="Courier New" pitchFamily="49" charset="0"/>
              <a:ea typeface="Microsoft YaHei" pitchFamily="34" charset="-122"/>
              <a:cs typeface="Courier New" pitchFamily="49" charset="0"/>
            </a:endParaRPr>
          </a:p>
          <a:p>
            <a:r>
              <a:rPr lang="en-US" altLang="zh-TW" b="1" dirty="0" smtClean="0">
                <a:latin typeface="Courier New" pitchFamily="49" charset="0"/>
                <a:ea typeface="Microsoft YaHei" pitchFamily="34" charset="-122"/>
                <a:cs typeface="Courier New" pitchFamily="49" charset="0"/>
              </a:rPr>
              <a:t>What happens if you try:</a:t>
            </a:r>
          </a:p>
          <a:p>
            <a:endParaRPr lang="en-US" altLang="zh-TW" b="1" dirty="0" smtClean="0">
              <a:latin typeface="Courier New" pitchFamily="49" charset="0"/>
              <a:ea typeface="Microsoft YaHei" pitchFamily="34" charset="-122"/>
              <a:cs typeface="Courier New" pitchFamily="49" charset="0"/>
            </a:endParaRPr>
          </a:p>
          <a:p>
            <a:r>
              <a:rPr lang="en-US" altLang="zh-TW" b="1" dirty="0">
                <a:latin typeface="Courier New" pitchFamily="49" charset="0"/>
                <a:ea typeface="Microsoft YaHei" pitchFamily="34" charset="-122"/>
                <a:cs typeface="Courier New" pitchFamily="49" charset="0"/>
              </a:rPr>
              <a:t>p</a:t>
            </a:r>
            <a:r>
              <a:rPr lang="en-US" altLang="zh-TW" b="1" dirty="0" smtClean="0">
                <a:latin typeface="Courier New" pitchFamily="49" charset="0"/>
                <a:ea typeface="Microsoft YaHei" pitchFamily="34" charset="-122"/>
                <a:cs typeface="Courier New" pitchFamily="49" charset="0"/>
              </a:rPr>
              <a:t>rint(“this is an attempt</a:t>
            </a:r>
          </a:p>
          <a:p>
            <a:r>
              <a:rPr lang="en-US" altLang="zh-TW" b="1" dirty="0" smtClean="0">
                <a:latin typeface="Courier New" pitchFamily="49" charset="0"/>
                <a:ea typeface="Microsoft YaHei" pitchFamily="34" charset="-122"/>
                <a:cs typeface="Courier New" pitchFamily="49" charset="0"/>
              </a:rPr>
              <a:t>to have a string in 2 lines”)</a:t>
            </a:r>
          </a:p>
          <a:p>
            <a:endParaRPr lang="en-US" altLang="zh-TW" b="1" dirty="0">
              <a:latin typeface="Courier New" pitchFamily="49" charset="0"/>
              <a:ea typeface="Microsoft YaHei" pitchFamily="34" charset="-122"/>
              <a:cs typeface="Courier New" pitchFamily="49" charset="0"/>
            </a:endParaRPr>
          </a:p>
          <a:p>
            <a:r>
              <a:rPr lang="en-US" altLang="zh-TW" b="1" dirty="0" smtClean="0">
                <a:latin typeface="Courier New" pitchFamily="49" charset="0"/>
                <a:ea typeface="Microsoft YaHei" pitchFamily="34" charset="-122"/>
                <a:cs typeface="Courier New" pitchFamily="49" charset="0"/>
              </a:rPr>
              <a:t>print(‘What’s up’)</a:t>
            </a:r>
          </a:p>
        </p:txBody>
      </p:sp>
    </p:spTree>
    <p:extLst>
      <p:ext uri="{BB962C8B-B14F-4D97-AF65-F5344CB8AC3E}">
        <p14:creationId xmlns:p14="http://schemas.microsoft.com/office/powerpoint/2010/main" val="2411018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/>
          <p:cNvSpPr txBox="1">
            <a:spLocks/>
          </p:cNvSpPr>
          <p:nvPr/>
        </p:nvSpPr>
        <p:spPr>
          <a:xfrm>
            <a:off x="685800" y="60960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i="0" kern="1200" cap="all" spc="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zh-TW" sz="4000" dirty="0" smtClean="0">
                <a:latin typeface="Lemon/Milk" pitchFamily="34" charset="0"/>
              </a:rPr>
              <a:t>Debugging</a:t>
            </a:r>
            <a:endParaRPr lang="zh-TW" altLang="en-US" sz="4000" dirty="0">
              <a:latin typeface="Lemon/Milk" pitchFamily="34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523999" y="1752600"/>
            <a:ext cx="648652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zh-TW" b="1" dirty="0" smtClean="0">
                <a:latin typeface="Microsoft YaHei" pitchFamily="34" charset="-122"/>
                <a:ea typeface="Microsoft YaHei" pitchFamily="34" charset="-122"/>
              </a:rPr>
              <a:t>Very lengthy but essential process in programming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TW" b="1" dirty="0" smtClean="0">
                <a:latin typeface="Microsoft YaHei" pitchFamily="34" charset="-122"/>
                <a:ea typeface="Microsoft YaHei" pitchFamily="34" charset="-122"/>
              </a:rPr>
              <a:t>Checking where went wrong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zh-TW" b="1" dirty="0">
              <a:latin typeface="Microsoft YaHei" pitchFamily="34" charset="-122"/>
              <a:ea typeface="Microsoft YaHei" pitchFamily="34" charset="-122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TW" b="1" dirty="0" smtClean="0">
                <a:latin typeface="Microsoft YaHei" pitchFamily="34" charset="-122"/>
                <a:ea typeface="Microsoft YaHei" pitchFamily="34" charset="-122"/>
              </a:rPr>
              <a:t>Try it!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zh-TW" b="1" dirty="0" smtClean="0">
              <a:latin typeface="Microsoft YaHei" pitchFamily="34" charset="-122"/>
              <a:ea typeface="Microsoft YaHei" pitchFamily="34" charset="-122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zh-TW" b="1" dirty="0">
              <a:latin typeface="Microsoft YaHei" pitchFamily="34" charset="-122"/>
              <a:ea typeface="Microsoft YaHei" pitchFamily="34" charset="-122"/>
            </a:endParaRPr>
          </a:p>
          <a:p>
            <a:r>
              <a:rPr lang="en-US" altLang="zh-TW" b="1" dirty="0" smtClean="0">
                <a:latin typeface="Microsoft YaHei" pitchFamily="34" charset="-122"/>
                <a:ea typeface="Microsoft YaHei" pitchFamily="34" charset="-122"/>
              </a:rPr>
              <a:t>x = 2</a:t>
            </a:r>
          </a:p>
          <a:p>
            <a:r>
              <a:rPr lang="en-US" altLang="zh-TW" b="1" dirty="0" smtClean="0">
                <a:latin typeface="Microsoft YaHei" pitchFamily="34" charset="-122"/>
                <a:ea typeface="Microsoft YaHei" pitchFamily="34" charset="-122"/>
              </a:rPr>
              <a:t>y = ‘two’</a:t>
            </a:r>
          </a:p>
          <a:p>
            <a:r>
              <a:rPr lang="en-US" altLang="zh-TW" b="1" dirty="0" smtClean="0">
                <a:solidFill>
                  <a:srgbClr val="FF3399"/>
                </a:solidFill>
                <a:latin typeface="Microsoft YaHei" pitchFamily="34" charset="-122"/>
                <a:ea typeface="Microsoft YaHei" pitchFamily="34" charset="-122"/>
              </a:rPr>
              <a:t>assert</a:t>
            </a:r>
            <a:r>
              <a:rPr lang="en-US" altLang="zh-TW" b="1" dirty="0" smtClean="0">
                <a:latin typeface="Microsoft YaHei" pitchFamily="34" charset="-122"/>
                <a:ea typeface="Microsoft YaHei" pitchFamily="34" charset="-122"/>
              </a:rPr>
              <a:t> </a:t>
            </a:r>
            <a:r>
              <a:rPr lang="en-US" altLang="zh-TW" b="1" dirty="0" err="1" smtClean="0">
                <a:latin typeface="Microsoft YaHei" pitchFamily="34" charset="-122"/>
                <a:ea typeface="Microsoft YaHei" pitchFamily="34" charset="-122"/>
              </a:rPr>
              <a:t>x+y</a:t>
            </a:r>
            <a:r>
              <a:rPr lang="en-US" altLang="zh-TW" b="1" dirty="0" smtClean="0">
                <a:latin typeface="Microsoft YaHei" pitchFamily="34" charset="-122"/>
                <a:ea typeface="Microsoft YaHei" pitchFamily="34" charset="-122"/>
              </a:rPr>
              <a:t> = 4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zh-TW" b="1" dirty="0">
              <a:latin typeface="Microsoft YaHei" pitchFamily="34" charset="-122"/>
              <a:ea typeface="Microsoft YaHei" pitchFamily="34" charset="-122"/>
            </a:endParaRPr>
          </a:p>
          <a:p>
            <a:endParaRPr lang="en-US" altLang="zh-TW" b="1" dirty="0">
              <a:latin typeface="Microsoft YaHei" pitchFamily="34" charset="-122"/>
              <a:ea typeface="Microsoft YaHei" pitchFamily="34" charset="-122"/>
            </a:endParaRPr>
          </a:p>
        </p:txBody>
      </p:sp>
      <p:pic>
        <p:nvPicPr>
          <p:cNvPr id="7170" name="Picture 2" descr="C:\Users\Austin\Desktop\112414-637286143552311646-16x9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9161" y="4038600"/>
            <a:ext cx="4063999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5374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/>
          <p:cNvSpPr txBox="1">
            <a:spLocks/>
          </p:cNvSpPr>
          <p:nvPr/>
        </p:nvSpPr>
        <p:spPr>
          <a:xfrm>
            <a:off x="685800" y="60960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i="0" kern="1200" cap="all" spc="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zh-TW" sz="4000" dirty="0" smtClean="0">
                <a:latin typeface="Lemon/Milk" pitchFamily="34" charset="0"/>
              </a:rPr>
              <a:t>Challenge!!</a:t>
            </a:r>
            <a:endParaRPr lang="zh-TW" altLang="en-US" sz="4000" dirty="0">
              <a:latin typeface="Lemon/Milk" pitchFamily="34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523999" y="1752600"/>
            <a:ext cx="648652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latin typeface="Courier New" pitchFamily="49" charset="0"/>
                <a:cs typeface="Courier New" pitchFamily="49" charset="0"/>
              </a:rPr>
              <a:t>Create a program to take input and print out your name</a:t>
            </a:r>
            <a:endParaRPr lang="en-US" altLang="zh-TW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TW" b="1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altLang="zh-TW" b="1" dirty="0">
                <a:latin typeface="Courier New" pitchFamily="49" charset="0"/>
                <a:cs typeface="Courier New" pitchFamily="49" charset="0"/>
              </a:rPr>
            </a:br>
            <a:r>
              <a:rPr lang="en-US" altLang="zh-TW" b="1" dirty="0" smtClean="0">
                <a:latin typeface="Courier New" pitchFamily="49" charset="0"/>
                <a:cs typeface="Courier New" pitchFamily="49" charset="0"/>
              </a:rPr>
              <a:t>Hint: create an input statement and create a variable for it, then print out the string and the variable</a:t>
            </a:r>
            <a:endParaRPr lang="en-US" altLang="zh-TW" b="1" dirty="0">
              <a:latin typeface="Courier New" pitchFamily="49" charset="0"/>
              <a:ea typeface="Microsoft YaHei" pitchFamily="34" charset="-122"/>
              <a:cs typeface="Courier New" pitchFamily="49" charset="0"/>
            </a:endParaRPr>
          </a:p>
          <a:p>
            <a:endParaRPr lang="en-US" altLang="zh-TW" b="1" dirty="0">
              <a:latin typeface="Courier New" pitchFamily="49" charset="0"/>
              <a:ea typeface="Microsoft YaHei" pitchFamily="34" charset="-122"/>
              <a:cs typeface="Courier New" pitchFamily="49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" y="3962400"/>
            <a:ext cx="4488071" cy="2078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798" y="3954794"/>
            <a:ext cx="4430131" cy="2259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2135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>
                <a:latin typeface="Calibri" pitchFamily="34" charset="0"/>
                <a:cs typeface="Calibri" pitchFamily="34" charset="0"/>
              </a:rPr>
              <a:t>Email: ayyen@ucsc.edu</a:t>
            </a:r>
            <a:endParaRPr lang="zh-TW" alt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>
                <a:latin typeface="Lemon/Milk" pitchFamily="34" charset="0"/>
              </a:rPr>
              <a:t>Thanks!!</a:t>
            </a:r>
            <a:endParaRPr lang="zh-TW" altLang="en-US" dirty="0">
              <a:latin typeface="Lemon/Mil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4092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/>
          <p:cNvSpPr txBox="1">
            <a:spLocks/>
          </p:cNvSpPr>
          <p:nvPr/>
        </p:nvSpPr>
        <p:spPr>
          <a:xfrm>
            <a:off x="685800" y="60960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i="0" kern="1200" cap="all" spc="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zh-TW" sz="4000" dirty="0" smtClean="0">
                <a:latin typeface="Lemon/Milk" pitchFamily="34" charset="0"/>
              </a:rPr>
              <a:t>About me</a:t>
            </a:r>
            <a:endParaRPr lang="zh-TW" altLang="en-US" sz="4000" dirty="0">
              <a:latin typeface="Lemon/Milk" pitchFamily="34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600200" y="2362200"/>
            <a:ext cx="5715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zh-TW" b="1" dirty="0" smtClean="0">
                <a:latin typeface="Microsoft YaHei" pitchFamily="34" charset="-122"/>
                <a:ea typeface="Microsoft YaHei" pitchFamily="34" charset="-122"/>
              </a:rPr>
              <a:t>Austin Yen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zh-TW" b="1" dirty="0">
              <a:latin typeface="Microsoft YaHei" pitchFamily="34" charset="-122"/>
              <a:ea typeface="Microsoft YaHei" pitchFamily="34" charset="-122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TW" b="1" dirty="0" smtClean="0">
                <a:latin typeface="Microsoft YaHei" pitchFamily="34" charset="-122"/>
                <a:ea typeface="Microsoft YaHei" pitchFamily="34" charset="-122"/>
              </a:rPr>
              <a:t>Second year computer science major at UC Santa Cruz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zh-TW" b="1" dirty="0" smtClean="0">
              <a:latin typeface="Microsoft YaHei" pitchFamily="34" charset="-122"/>
              <a:ea typeface="Microsoft YaHei" pitchFamily="34" charset="-122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TW" b="1" dirty="0" smtClean="0">
                <a:latin typeface="Microsoft YaHei" pitchFamily="34" charset="-122"/>
                <a:ea typeface="Microsoft YaHei" pitchFamily="34" charset="-122"/>
              </a:rPr>
              <a:t>OHS Alumni (Class of 2019)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zh-TW" b="1" dirty="0" smtClean="0">
              <a:latin typeface="Microsoft YaHei" pitchFamily="34" charset="-122"/>
              <a:ea typeface="Microsoft YaHei" pitchFamily="34" charset="-122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TW" b="1" dirty="0" smtClean="0">
                <a:latin typeface="Microsoft YaHei" pitchFamily="34" charset="-122"/>
                <a:ea typeface="Microsoft YaHei" pitchFamily="34" charset="-122"/>
              </a:rPr>
              <a:t>Email: ayyen@ucsc.edu</a:t>
            </a:r>
          </a:p>
        </p:txBody>
      </p:sp>
      <p:pic>
        <p:nvPicPr>
          <p:cNvPr id="1028" name="Picture 4" descr="C:\Users\Austin\Desktop\Wake Up Carl\venv\banane slu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3657600"/>
            <a:ext cx="4800600" cy="2821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Austin\Desktop\ucsc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5019675"/>
            <a:ext cx="2180496" cy="1410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7447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/>
          <p:cNvSpPr txBox="1">
            <a:spLocks/>
          </p:cNvSpPr>
          <p:nvPr/>
        </p:nvSpPr>
        <p:spPr>
          <a:xfrm>
            <a:off x="685800" y="60960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i="0" kern="1200" cap="all" spc="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zh-TW" sz="4000" dirty="0" smtClean="0">
                <a:latin typeface="Lemon/Milk" pitchFamily="34" charset="0"/>
              </a:rPr>
              <a:t>What this is going to be about</a:t>
            </a:r>
            <a:endParaRPr lang="zh-TW" altLang="en-US" sz="4000" dirty="0">
              <a:latin typeface="Lemon/Milk" pitchFamily="34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600200" y="2362200"/>
            <a:ext cx="5715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zh-TW" b="1" dirty="0" smtClean="0">
                <a:latin typeface="Microsoft YaHei" pitchFamily="34" charset="-122"/>
                <a:ea typeface="Microsoft YaHei" pitchFamily="34" charset="-122"/>
              </a:rPr>
              <a:t>Introduction to programming in Python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zh-TW" b="1" dirty="0" smtClean="0">
              <a:latin typeface="Microsoft YaHei" pitchFamily="34" charset="-122"/>
              <a:ea typeface="Microsoft YaHei" pitchFamily="34" charset="-122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TW" b="1" dirty="0" smtClean="0">
                <a:latin typeface="Microsoft YaHei" pitchFamily="34" charset="-122"/>
                <a:ea typeface="Microsoft YaHei" pitchFamily="34" charset="-122"/>
              </a:rPr>
              <a:t>Understanding basic computer science concepts/fundamentals of programming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zh-TW" b="1" dirty="0">
              <a:latin typeface="Microsoft YaHei" pitchFamily="34" charset="-122"/>
              <a:ea typeface="Microsoft YaHei" pitchFamily="34" charset="-122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TW" b="1" dirty="0">
                <a:latin typeface="Microsoft YaHei" pitchFamily="34" charset="-122"/>
                <a:ea typeface="Microsoft YaHei" pitchFamily="34" charset="-122"/>
              </a:rPr>
              <a:t>Have the ability to write computer programs to solve specified </a:t>
            </a:r>
            <a:r>
              <a:rPr lang="en-US" altLang="zh-TW" b="1" dirty="0" smtClean="0">
                <a:latin typeface="Microsoft YaHei" pitchFamily="34" charset="-122"/>
                <a:ea typeface="Microsoft YaHei" pitchFamily="34" charset="-122"/>
              </a:rPr>
              <a:t>problems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zh-TW" b="1" dirty="0" smtClean="0">
              <a:latin typeface="Microsoft YaHei" pitchFamily="34" charset="-122"/>
              <a:ea typeface="Microsoft YaHei" pitchFamily="34" charset="-122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TW" b="1" dirty="0" smtClean="0">
                <a:latin typeface="Microsoft YaHei" pitchFamily="34" charset="-122"/>
                <a:ea typeface="Microsoft YaHei" pitchFamily="34" charset="-122"/>
              </a:rPr>
              <a:t>Help considering if you want to go for a CS related pathway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zh-TW" b="1" dirty="0">
              <a:latin typeface="Microsoft YaHei" pitchFamily="34" charset="-122"/>
              <a:ea typeface="Microsoft YaHei" pitchFamily="34" charset="-122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TW" b="1" dirty="0" smtClean="0">
                <a:latin typeface="Microsoft YaHei" pitchFamily="34" charset="-122"/>
                <a:ea typeface="Microsoft YaHei" pitchFamily="34" charset="-122"/>
              </a:rPr>
              <a:t>Insight of college CS courses (CSE20)</a:t>
            </a:r>
          </a:p>
        </p:txBody>
      </p:sp>
      <p:pic>
        <p:nvPicPr>
          <p:cNvPr id="2050" name="Picture 2" descr="C:\Users\Austin\Desktop\cis-transf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4978420"/>
            <a:ext cx="16002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850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/>
          <p:cNvSpPr txBox="1">
            <a:spLocks/>
          </p:cNvSpPr>
          <p:nvPr/>
        </p:nvSpPr>
        <p:spPr>
          <a:xfrm>
            <a:off x="685800" y="60960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i="0" kern="1200" cap="all" spc="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zh-TW" sz="4000" dirty="0" smtClean="0">
                <a:latin typeface="Lemon/Milk" pitchFamily="34" charset="0"/>
              </a:rPr>
              <a:t>Software options</a:t>
            </a:r>
            <a:endParaRPr lang="zh-TW" altLang="en-US" sz="4000" dirty="0">
              <a:latin typeface="Lemon/Milk" pitchFamily="34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600200" y="2362200"/>
            <a:ext cx="5715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zh-TW" b="1" dirty="0" smtClean="0">
                <a:latin typeface="Microsoft YaHei" pitchFamily="34" charset="-122"/>
                <a:ea typeface="Microsoft YaHei" pitchFamily="34" charset="-122"/>
              </a:rPr>
              <a:t>Repl.it (Web)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zh-TW" b="1" dirty="0" smtClean="0">
              <a:latin typeface="Microsoft YaHei" pitchFamily="34" charset="-122"/>
              <a:ea typeface="Microsoft YaHei" pitchFamily="34" charset="-122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TW" b="1" dirty="0" err="1" smtClean="0">
                <a:latin typeface="Microsoft YaHei" pitchFamily="34" charset="-122"/>
                <a:ea typeface="Microsoft YaHei" pitchFamily="34" charset="-122"/>
              </a:rPr>
              <a:t>Pycharm</a:t>
            </a:r>
            <a:r>
              <a:rPr lang="en-US" altLang="zh-TW" b="1" dirty="0" smtClean="0">
                <a:latin typeface="Microsoft YaHei" pitchFamily="34" charset="-122"/>
                <a:ea typeface="Microsoft YaHei" pitchFamily="34" charset="-122"/>
              </a:rPr>
              <a:t> (IDE)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zh-TW" b="1" dirty="0">
              <a:latin typeface="Microsoft YaHei" pitchFamily="34" charset="-122"/>
              <a:ea typeface="Microsoft YaHei" pitchFamily="34" charset="-122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TW" b="1" dirty="0" smtClean="0">
                <a:latin typeface="Microsoft YaHei" pitchFamily="34" charset="-122"/>
                <a:ea typeface="Microsoft YaHei" pitchFamily="34" charset="-122"/>
              </a:rPr>
              <a:t>VS Code (IDE)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zh-TW" b="1" dirty="0">
              <a:latin typeface="Microsoft YaHei" pitchFamily="34" charset="-122"/>
              <a:ea typeface="Microsoft YaHei" pitchFamily="34" charset="-122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TW" b="1" dirty="0" smtClean="0">
                <a:latin typeface="Microsoft YaHei" pitchFamily="34" charset="-122"/>
                <a:ea typeface="Microsoft YaHei" pitchFamily="34" charset="-122"/>
              </a:rPr>
              <a:t>IDE: Integrated Development Environment, software optimized for programming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zh-TW" b="1" dirty="0" smtClean="0">
              <a:latin typeface="Microsoft YaHei" pitchFamily="34" charset="-122"/>
              <a:ea typeface="Microsoft YaHei" pitchFamily="34" charset="-122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TW" b="1" dirty="0" smtClean="0">
                <a:latin typeface="Microsoft YaHei" pitchFamily="34" charset="-122"/>
                <a:ea typeface="Microsoft YaHei" pitchFamily="34" charset="-122"/>
              </a:rPr>
              <a:t>*Must </a:t>
            </a:r>
            <a:r>
              <a:rPr lang="en-US" altLang="zh-TW" b="1" dirty="0">
                <a:latin typeface="Microsoft YaHei" pitchFamily="34" charset="-122"/>
                <a:ea typeface="Microsoft YaHei" pitchFamily="34" charset="-122"/>
              </a:rPr>
              <a:t>download python (https://www.python.org/downloads</a:t>
            </a:r>
            <a:r>
              <a:rPr lang="en-US" altLang="zh-TW" b="1" dirty="0" smtClean="0">
                <a:latin typeface="Microsoft YaHei" pitchFamily="34" charset="-122"/>
                <a:ea typeface="Microsoft YaHei" pitchFamily="34" charset="-122"/>
              </a:rPr>
              <a:t>/)</a:t>
            </a:r>
          </a:p>
        </p:txBody>
      </p:sp>
      <p:pic>
        <p:nvPicPr>
          <p:cNvPr id="3074" name="Picture 2" descr="C:\Users\Austin\Desktop\replit-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0" y="1344612"/>
            <a:ext cx="2362200" cy="1771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Austin\Desktop\1024px-PyCharm_Logo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3700" y="1658937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Austin\Desktop\visualstudio_code-car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9175" y="2533650"/>
            <a:ext cx="2495550" cy="1247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1592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/>
          <p:cNvSpPr txBox="1">
            <a:spLocks/>
          </p:cNvSpPr>
          <p:nvPr/>
        </p:nvSpPr>
        <p:spPr>
          <a:xfrm>
            <a:off x="685800" y="60960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i="0" kern="1200" cap="all" spc="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zh-TW" sz="4000" dirty="0" smtClean="0">
                <a:latin typeface="Lemon/Milk" pitchFamily="34" charset="0"/>
              </a:rPr>
              <a:t>What is Programming?</a:t>
            </a:r>
            <a:endParaRPr lang="zh-TW" altLang="en-US" sz="4000" dirty="0">
              <a:latin typeface="Lemon/Milk" pitchFamily="34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600200" y="1676400"/>
            <a:ext cx="5715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zh-TW" b="1" dirty="0">
                <a:latin typeface="Microsoft YaHei" pitchFamily="34" charset="-122"/>
                <a:ea typeface="Microsoft YaHei" pitchFamily="34" charset="-122"/>
              </a:rPr>
              <a:t>Programming is a way to </a:t>
            </a:r>
            <a:r>
              <a:rPr lang="en-US" altLang="zh-TW" b="1" dirty="0" smtClean="0">
                <a:latin typeface="Microsoft YaHei" pitchFamily="34" charset="-122"/>
                <a:ea typeface="Microsoft YaHei" pitchFamily="34" charset="-122"/>
              </a:rPr>
              <a:t>tell the computer to perform specific tasks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zh-TW" b="1" dirty="0">
              <a:latin typeface="Microsoft YaHei" pitchFamily="34" charset="-122"/>
              <a:ea typeface="Microsoft YaHei" pitchFamily="34" charset="-122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TW" b="1" dirty="0" smtClean="0">
                <a:latin typeface="Microsoft YaHei" pitchFamily="34" charset="-122"/>
                <a:ea typeface="Microsoft YaHei" pitchFamily="34" charset="-122"/>
              </a:rPr>
              <a:t>Ex: arithmetic operations (+-x/), conversions (hex to decimal)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zh-TW" b="1" dirty="0">
              <a:latin typeface="Microsoft YaHei" pitchFamily="34" charset="-122"/>
              <a:ea typeface="Microsoft YaHei" pitchFamily="34" charset="-122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zh-TW" b="1" dirty="0" smtClean="0">
              <a:latin typeface="Microsoft YaHei" pitchFamily="34" charset="-122"/>
              <a:ea typeface="Microsoft YaHei" pitchFamily="34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3048000"/>
            <a:ext cx="3454910" cy="3551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83573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/>
          <p:cNvSpPr txBox="1">
            <a:spLocks/>
          </p:cNvSpPr>
          <p:nvPr/>
        </p:nvSpPr>
        <p:spPr>
          <a:xfrm>
            <a:off x="685800" y="60960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i="0" kern="1200" cap="all" spc="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zh-TW" sz="4000" dirty="0" smtClean="0">
                <a:latin typeface="Lemon/Milk" pitchFamily="34" charset="0"/>
              </a:rPr>
              <a:t>How is it used?</a:t>
            </a:r>
            <a:endParaRPr lang="zh-TW" altLang="en-US" sz="4000" dirty="0">
              <a:latin typeface="Lemon/Milk" pitchFamily="34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590675" y="1447800"/>
            <a:ext cx="57150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zh-TW" b="1" dirty="0" smtClean="0">
                <a:latin typeface="Microsoft YaHei" pitchFamily="34" charset="-122"/>
                <a:ea typeface="Microsoft YaHei" pitchFamily="34" charset="-122"/>
              </a:rPr>
              <a:t>Pretty much everything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zh-TW" b="1" dirty="0">
              <a:latin typeface="Microsoft YaHei" pitchFamily="34" charset="-122"/>
              <a:ea typeface="Microsoft YaHei" pitchFamily="34" charset="-122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TW" b="1" dirty="0" smtClean="0">
                <a:latin typeface="Microsoft YaHei" pitchFamily="34" charset="-122"/>
                <a:ea typeface="Microsoft YaHei" pitchFamily="34" charset="-122"/>
              </a:rPr>
              <a:t>Robotics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zh-TW" b="1" dirty="0">
              <a:latin typeface="Microsoft YaHei" pitchFamily="34" charset="-122"/>
              <a:ea typeface="Microsoft YaHei" pitchFamily="34" charset="-122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TW" b="1" dirty="0" smtClean="0">
                <a:latin typeface="Microsoft YaHei" pitchFamily="34" charset="-122"/>
                <a:ea typeface="Microsoft YaHei" pitchFamily="34" charset="-122"/>
              </a:rPr>
              <a:t>AI/Machine Learning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zh-TW" b="1" dirty="0">
              <a:latin typeface="Microsoft YaHei" pitchFamily="34" charset="-122"/>
              <a:ea typeface="Microsoft YaHei" pitchFamily="34" charset="-122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TW" b="1" dirty="0" smtClean="0">
                <a:latin typeface="Microsoft YaHei" pitchFamily="34" charset="-122"/>
                <a:ea typeface="Microsoft YaHei" pitchFamily="34" charset="-122"/>
              </a:rPr>
              <a:t>Shopping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zh-TW" b="1" dirty="0">
              <a:latin typeface="Microsoft YaHei" pitchFamily="34" charset="-122"/>
              <a:ea typeface="Microsoft YaHei" pitchFamily="34" charset="-122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TW" b="1" dirty="0" smtClean="0">
                <a:latin typeface="Microsoft YaHei" pitchFamily="34" charset="-122"/>
                <a:ea typeface="Microsoft YaHei" pitchFamily="34" charset="-122"/>
              </a:rPr>
              <a:t>Home appliances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zh-TW" b="1" dirty="0">
              <a:latin typeface="Microsoft YaHei" pitchFamily="34" charset="-122"/>
              <a:ea typeface="Microsoft YaHei" pitchFamily="34" charset="-122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TW" b="1" dirty="0" smtClean="0">
                <a:latin typeface="Microsoft YaHei" pitchFamily="34" charset="-122"/>
                <a:ea typeface="Microsoft YaHei" pitchFamily="34" charset="-122"/>
              </a:rPr>
              <a:t>Game design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zh-TW" b="1" dirty="0">
              <a:latin typeface="Microsoft YaHei" pitchFamily="34" charset="-122"/>
              <a:ea typeface="Microsoft YaHei" pitchFamily="34" charset="-122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TW" b="1" dirty="0" smtClean="0">
                <a:latin typeface="Microsoft YaHei" pitchFamily="34" charset="-122"/>
                <a:ea typeface="Microsoft YaHei" pitchFamily="34" charset="-122"/>
              </a:rPr>
              <a:t>Music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zh-TW" b="1" dirty="0">
              <a:latin typeface="Microsoft YaHei" pitchFamily="34" charset="-122"/>
              <a:ea typeface="Microsoft YaHei" pitchFamily="34" charset="-122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TW" b="1" dirty="0" smtClean="0">
                <a:latin typeface="Microsoft YaHei" pitchFamily="34" charset="-122"/>
                <a:ea typeface="Microsoft YaHei" pitchFamily="34" charset="-122"/>
              </a:rPr>
              <a:t>Hacking/Cyber Security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zh-TW" b="1" dirty="0">
              <a:latin typeface="Microsoft YaHei" pitchFamily="34" charset="-122"/>
              <a:ea typeface="Microsoft YaHei" pitchFamily="34" charset="-122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TW" b="1" dirty="0" smtClean="0">
                <a:latin typeface="Microsoft YaHei" pitchFamily="34" charset="-122"/>
                <a:ea typeface="Microsoft YaHei" pitchFamily="34" charset="-122"/>
              </a:rPr>
              <a:t>And many more!! (Anything you can think of)</a:t>
            </a:r>
          </a:p>
        </p:txBody>
      </p:sp>
      <p:pic>
        <p:nvPicPr>
          <p:cNvPr id="4098" name="Picture 2" descr="C:\Users\Austin\Desktop\boston-dynamics-spo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1325562"/>
            <a:ext cx="1676400" cy="925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Austin\Desktop\machine_learning_746x419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0350" y="2051050"/>
            <a:ext cx="2133600" cy="1198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C:\Users\Austin\Desktop\LG-Smart-Instaview-Refrigerator-01-541x1024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2590800"/>
            <a:ext cx="966192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798" y="3848457"/>
            <a:ext cx="2980265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54100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/>
          <p:cNvSpPr txBox="1">
            <a:spLocks/>
          </p:cNvSpPr>
          <p:nvPr/>
        </p:nvSpPr>
        <p:spPr>
          <a:xfrm>
            <a:off x="685800" y="60960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i="0" kern="1200" cap="all" spc="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zh-TW" sz="4000" dirty="0" smtClean="0">
                <a:latin typeface="Lemon/Milk" pitchFamily="34" charset="0"/>
              </a:rPr>
              <a:t>Visualizing code</a:t>
            </a:r>
            <a:endParaRPr lang="zh-TW" altLang="en-US" sz="4000" dirty="0">
              <a:latin typeface="Lemon/Milk" pitchFamily="34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676400" y="1676400"/>
            <a:ext cx="5715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zh-TW" b="1" dirty="0" smtClean="0">
                <a:latin typeface="Microsoft YaHei" pitchFamily="34" charset="-122"/>
                <a:ea typeface="Microsoft YaHei" pitchFamily="34" charset="-122"/>
              </a:rPr>
              <a:t>Block code for those who took CSP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zh-TW" b="1" dirty="0">
              <a:latin typeface="Microsoft YaHei" pitchFamily="34" charset="-122"/>
              <a:ea typeface="Microsoft YaHei" pitchFamily="34" charset="-122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TW" dirty="0">
                <a:latin typeface="Microsoft YaHei" pitchFamily="34" charset="-122"/>
                <a:ea typeface="Microsoft YaHei" pitchFamily="34" charset="-122"/>
              </a:rPr>
              <a:t>https://studio.code.org/projects/applab/ChAunzyB8mnKTQKf4DNMy_SMQZZBtzdS76moYuumN-0</a:t>
            </a:r>
            <a:endParaRPr lang="en-US" altLang="zh-TW" dirty="0" smtClean="0">
              <a:latin typeface="Microsoft YaHei" pitchFamily="34" charset="-122"/>
              <a:ea typeface="Microsoft YaHei" pitchFamily="34" charset="-122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94" y="3276600"/>
            <a:ext cx="4691811" cy="2514600"/>
          </a:xfrm>
          <a:prstGeom prst="rect">
            <a:avLst/>
          </a:prstGeom>
        </p:spPr>
      </p:pic>
      <p:sp>
        <p:nvSpPr>
          <p:cNvPr id="4" name="文字方塊 3"/>
          <p:cNvSpPr txBox="1"/>
          <p:nvPr/>
        </p:nvSpPr>
        <p:spPr>
          <a:xfrm>
            <a:off x="1524000" y="6025144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*</a:t>
            </a:r>
            <a:r>
              <a:rPr lang="en-US" altLang="zh-TW" dirty="0" err="1" smtClean="0"/>
              <a:t>Rabbids</a:t>
            </a:r>
            <a:r>
              <a:rPr lang="en-US" altLang="zh-TW" dirty="0" smtClean="0"/>
              <a:t> Coding</a:t>
            </a:r>
            <a:endParaRPr lang="zh-TW" altLang="en-US" dirty="0"/>
          </a:p>
        </p:txBody>
      </p:sp>
      <p:pic>
        <p:nvPicPr>
          <p:cNvPr id="3074" name="Picture 2" descr="C:\Users\Austin\Desktop\0_356zWDYXZyGbmQxa_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3355" y="3276600"/>
            <a:ext cx="4281415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6324600" y="6028345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*Scratch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78202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/>
          <p:cNvSpPr txBox="1">
            <a:spLocks/>
          </p:cNvSpPr>
          <p:nvPr/>
        </p:nvSpPr>
        <p:spPr>
          <a:xfrm>
            <a:off x="685800" y="60960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i="0" kern="1200" cap="all" spc="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zh-TW" sz="4000" dirty="0" smtClean="0">
                <a:latin typeface="Lemon/Milk" pitchFamily="34" charset="0"/>
              </a:rPr>
              <a:t>Writing your first line of code</a:t>
            </a:r>
            <a:endParaRPr lang="zh-TW" altLang="en-US" sz="4000" dirty="0">
              <a:latin typeface="Lemon/Milk" pitchFamily="34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3781425" y="2475131"/>
            <a:ext cx="29527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itchFamily="49" charset="0"/>
                <a:ea typeface="Cambria" pitchFamily="18" charset="0"/>
                <a:cs typeface="Courier New" pitchFamily="49" charset="0"/>
              </a:rPr>
              <a:t>#Printing something</a:t>
            </a:r>
          </a:p>
          <a:p>
            <a:r>
              <a:rPr lang="en-US" altLang="zh-TW" b="1" dirty="0" smtClean="0">
                <a:solidFill>
                  <a:srgbClr val="00B0F0"/>
                </a:solidFill>
                <a:latin typeface="Courier New" pitchFamily="49" charset="0"/>
                <a:ea typeface="Cambria" pitchFamily="18" charset="0"/>
                <a:cs typeface="Courier New" pitchFamily="49" charset="0"/>
              </a:rPr>
              <a:t>print</a:t>
            </a:r>
            <a:r>
              <a:rPr lang="en-US" altLang="zh-TW" b="1" dirty="0" smtClean="0">
                <a:latin typeface="Courier New" pitchFamily="49" charset="0"/>
                <a:ea typeface="Cambria" pitchFamily="18" charset="0"/>
                <a:cs typeface="Courier New" pitchFamily="49" charset="0"/>
              </a:rPr>
              <a:t>(</a:t>
            </a:r>
            <a:r>
              <a:rPr lang="en-US" altLang="zh-TW" b="1" dirty="0" smtClean="0">
                <a:solidFill>
                  <a:srgbClr val="00B050"/>
                </a:solidFill>
                <a:latin typeface="Courier New" pitchFamily="49" charset="0"/>
                <a:ea typeface="Cambria" pitchFamily="18" charset="0"/>
                <a:cs typeface="Courier New" pitchFamily="49" charset="0"/>
              </a:rPr>
              <a:t>“</a:t>
            </a:r>
            <a:r>
              <a:rPr lang="en-US" altLang="zh-TW" b="1" dirty="0">
                <a:solidFill>
                  <a:srgbClr val="00B050"/>
                </a:solidFill>
                <a:latin typeface="Courier New" pitchFamily="49" charset="0"/>
                <a:ea typeface="Cambria" pitchFamily="18" charset="0"/>
                <a:cs typeface="Courier New" pitchFamily="49" charset="0"/>
              </a:rPr>
              <a:t>Hello world</a:t>
            </a:r>
            <a:r>
              <a:rPr lang="en-US" altLang="zh-TW" b="1" dirty="0" smtClean="0">
                <a:solidFill>
                  <a:srgbClr val="00B050"/>
                </a:solidFill>
                <a:latin typeface="Courier New" pitchFamily="49" charset="0"/>
                <a:ea typeface="Cambria" pitchFamily="18" charset="0"/>
                <a:cs typeface="Courier New" pitchFamily="49" charset="0"/>
              </a:rPr>
              <a:t>”</a:t>
            </a:r>
            <a:r>
              <a:rPr lang="en-US" altLang="zh-TW" b="1" dirty="0" smtClean="0">
                <a:latin typeface="Courier New" pitchFamily="49" charset="0"/>
                <a:ea typeface="Cambria" pitchFamily="18" charset="0"/>
                <a:cs typeface="Courier New" pitchFamily="49" charset="0"/>
              </a:rPr>
              <a:t>)</a:t>
            </a:r>
            <a:endParaRPr lang="en-US" altLang="zh-TW" b="1" dirty="0">
              <a:latin typeface="Courier New" pitchFamily="49" charset="0"/>
              <a:ea typeface="Cambria" pitchFamily="18" charset="0"/>
              <a:cs typeface="Courier New" pitchFamily="49" charset="0"/>
            </a:endParaRPr>
          </a:p>
          <a:p>
            <a:endParaRPr lang="en-US" altLang="zh-TW" b="1" dirty="0" smtClean="0">
              <a:latin typeface="Courier New" pitchFamily="49" charset="0"/>
              <a:ea typeface="Cambria" pitchFamily="18" charset="0"/>
              <a:cs typeface="Courier New" pitchFamily="49" charset="0"/>
            </a:endParaRPr>
          </a:p>
        </p:txBody>
      </p:sp>
      <p:cxnSp>
        <p:nvCxnSpPr>
          <p:cNvPr id="3" name="直線單箭頭接點 2"/>
          <p:cNvCxnSpPr/>
          <p:nvPr/>
        </p:nvCxnSpPr>
        <p:spPr>
          <a:xfrm flipV="1">
            <a:off x="3948112" y="3073063"/>
            <a:ext cx="166688" cy="10784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單箭頭接點 4"/>
          <p:cNvCxnSpPr/>
          <p:nvPr/>
        </p:nvCxnSpPr>
        <p:spPr>
          <a:xfrm flipH="1" flipV="1">
            <a:off x="5715001" y="3116997"/>
            <a:ext cx="304799" cy="99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/>
          <p:cNvSpPr txBox="1"/>
          <p:nvPr/>
        </p:nvSpPr>
        <p:spPr>
          <a:xfrm>
            <a:off x="2690812" y="4444752"/>
            <a:ext cx="25669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Calibri" pitchFamily="34" charset="0"/>
                <a:ea typeface="Microsoft YaHei" pitchFamily="34" charset="-122"/>
                <a:cs typeface="Calibri" pitchFamily="34" charset="0"/>
              </a:rPr>
              <a:t>Function to print contents that’s inside it</a:t>
            </a:r>
            <a:endParaRPr lang="zh-TW" altLang="en-US" dirty="0">
              <a:latin typeface="Calibri" pitchFamily="34" charset="0"/>
              <a:ea typeface="Microsoft YaHei" pitchFamily="34" charset="-122"/>
              <a:cs typeface="Calibri" pitchFamily="34" charset="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5591175" y="4158913"/>
            <a:ext cx="228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Calibri" pitchFamily="34" charset="0"/>
                <a:cs typeface="Calibri" pitchFamily="34" charset="0"/>
              </a:rPr>
              <a:t>The string value</a:t>
            </a:r>
          </a:p>
          <a:p>
            <a:r>
              <a:rPr lang="en-US" altLang="zh-TW" dirty="0" smtClean="0">
                <a:latin typeface="Calibri" pitchFamily="34" charset="0"/>
                <a:cs typeface="Calibri" pitchFamily="34" charset="0"/>
              </a:rPr>
              <a:t>(Content that’s going to be printed)</a:t>
            </a:r>
            <a:endParaRPr lang="zh-TW" altLang="en-US" dirty="0"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16" name="直線單箭頭接點 15"/>
          <p:cNvCxnSpPr/>
          <p:nvPr/>
        </p:nvCxnSpPr>
        <p:spPr>
          <a:xfrm flipV="1">
            <a:off x="2362200" y="2703731"/>
            <a:ext cx="1419225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/>
          <p:cNvSpPr txBox="1"/>
          <p:nvPr/>
        </p:nvSpPr>
        <p:spPr>
          <a:xfrm>
            <a:off x="990600" y="2611398"/>
            <a:ext cx="25622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Calibri" pitchFamily="34" charset="0"/>
                <a:cs typeface="Calibri" pitchFamily="34" charset="0"/>
              </a:rPr>
              <a:t>Comment </a:t>
            </a:r>
          </a:p>
          <a:p>
            <a:r>
              <a:rPr lang="en-US" altLang="zh-TW" dirty="0" smtClean="0">
                <a:latin typeface="Calibri" pitchFamily="34" charset="0"/>
                <a:cs typeface="Calibri" pitchFamily="34" charset="0"/>
              </a:rPr>
              <a:t>(Doesn’t interfere with code)</a:t>
            </a:r>
            <a:endParaRPr lang="zh-TW" altLang="en-US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5534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/>
          <p:cNvSpPr txBox="1">
            <a:spLocks/>
          </p:cNvSpPr>
          <p:nvPr/>
        </p:nvSpPr>
        <p:spPr>
          <a:xfrm>
            <a:off x="685800" y="60960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i="0" kern="1200" cap="all" spc="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zh-TW" sz="4000" dirty="0" smtClean="0">
                <a:latin typeface="Lemon/Milk" pitchFamily="34" charset="0"/>
              </a:rPr>
              <a:t>Numbers &amp; Math Operations</a:t>
            </a:r>
            <a:endParaRPr lang="zh-TW" altLang="en-US" sz="4000" dirty="0">
              <a:latin typeface="Lemon/Milk" pitchFamily="34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714500" y="2362200"/>
            <a:ext cx="5715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zh-TW" b="1" dirty="0" smtClean="0">
                <a:latin typeface="Microsoft YaHei" pitchFamily="34" charset="-122"/>
                <a:ea typeface="Microsoft YaHei" pitchFamily="34" charset="-122"/>
              </a:rPr>
              <a:t>Integers: Ex: 1,2,3, 420….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zh-TW" b="1" dirty="0">
              <a:latin typeface="Microsoft YaHei" pitchFamily="34" charset="-122"/>
              <a:ea typeface="Microsoft YaHei" pitchFamily="34" charset="-122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TW" b="1" dirty="0" smtClean="0">
                <a:latin typeface="Microsoft YaHei" pitchFamily="34" charset="-122"/>
                <a:ea typeface="Microsoft YaHei" pitchFamily="34" charset="-122"/>
              </a:rPr>
              <a:t>Floats: Ex: 3.1415926, 2.71828183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zh-TW" b="1" dirty="0">
              <a:latin typeface="Microsoft YaHei" pitchFamily="34" charset="-122"/>
              <a:ea typeface="Microsoft YaHei" pitchFamily="34" charset="-122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TW" b="1" dirty="0" smtClean="0">
                <a:latin typeface="Microsoft YaHei" pitchFamily="34" charset="-122"/>
                <a:ea typeface="Microsoft YaHei" pitchFamily="34" charset="-122"/>
              </a:rPr>
              <a:t>Add (+)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TW" b="1" dirty="0" smtClean="0">
                <a:latin typeface="Microsoft YaHei" pitchFamily="34" charset="-122"/>
                <a:ea typeface="Microsoft YaHei" pitchFamily="34" charset="-122"/>
              </a:rPr>
              <a:t>Subtract (-)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TW" b="1" dirty="0" smtClean="0">
                <a:latin typeface="Microsoft YaHei" pitchFamily="34" charset="-122"/>
                <a:ea typeface="Microsoft YaHei" pitchFamily="34" charset="-122"/>
              </a:rPr>
              <a:t>Multiply (*)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TW" b="1" dirty="0" smtClean="0">
                <a:latin typeface="Microsoft YaHei" pitchFamily="34" charset="-122"/>
                <a:ea typeface="Microsoft YaHei" pitchFamily="34" charset="-122"/>
              </a:rPr>
              <a:t>Floating point division (/)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TW" b="1" dirty="0" smtClean="0">
                <a:latin typeface="Microsoft YaHei" pitchFamily="34" charset="-122"/>
                <a:ea typeface="Microsoft YaHei" pitchFamily="34" charset="-122"/>
              </a:rPr>
              <a:t>Floor division (//)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TW" b="1" dirty="0" smtClean="0">
                <a:latin typeface="Microsoft YaHei" pitchFamily="34" charset="-122"/>
                <a:ea typeface="Microsoft YaHei" pitchFamily="34" charset="-122"/>
              </a:rPr>
              <a:t>Modulo/ Remainder (%)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zh-TW" b="1" dirty="0">
              <a:latin typeface="Microsoft YaHei" pitchFamily="34" charset="-122"/>
              <a:ea typeface="Microsoft YaHei" pitchFamily="34" charset="-122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TW" b="1" dirty="0" smtClean="0">
                <a:latin typeface="Microsoft YaHei" pitchFamily="34" charset="-122"/>
                <a:ea typeface="Microsoft YaHei" pitchFamily="34" charset="-122"/>
              </a:rPr>
              <a:t>Try them out!</a:t>
            </a:r>
          </a:p>
        </p:txBody>
      </p:sp>
      <p:cxnSp>
        <p:nvCxnSpPr>
          <p:cNvPr id="3" name="直線單箭頭接點 2"/>
          <p:cNvCxnSpPr/>
          <p:nvPr/>
        </p:nvCxnSpPr>
        <p:spPr>
          <a:xfrm flipH="1">
            <a:off x="4419600" y="4733925"/>
            <a:ext cx="1828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字方塊 4"/>
          <p:cNvSpPr txBox="1"/>
          <p:nvPr/>
        </p:nvSpPr>
        <p:spPr>
          <a:xfrm>
            <a:off x="6248400" y="4410758"/>
            <a:ext cx="2057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Calibri" pitchFamily="34" charset="0"/>
                <a:cs typeface="Calibri" pitchFamily="34" charset="0"/>
              </a:rPr>
              <a:t>Takes out decimal point, always gives integer</a:t>
            </a:r>
            <a:endParaRPr lang="zh-TW" altLang="en-US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5122" name="Picture 2" descr="C:\Users\Austin\Desktop\maxresdefaul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1367036"/>
            <a:ext cx="2533650" cy="1425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7928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地平線">
  <a:themeElements>
    <a:clrScheme name="地平線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地平線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地平線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914</TotalTime>
  <Words>425</Words>
  <Application>Microsoft Office PowerPoint</Application>
  <PresentationFormat>如螢幕大小 (4:3)</PresentationFormat>
  <Paragraphs>145</Paragraphs>
  <Slides>16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17" baseType="lpstr">
      <vt:lpstr>地平線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Thanks!!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Austin Yen</dc:creator>
  <cp:lastModifiedBy>Austin Yen</cp:lastModifiedBy>
  <cp:revision>31</cp:revision>
  <dcterms:created xsi:type="dcterms:W3CDTF">2006-08-16T00:00:00Z</dcterms:created>
  <dcterms:modified xsi:type="dcterms:W3CDTF">2020-12-21T21:03:52Z</dcterms:modified>
</cp:coreProperties>
</file>