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1" r:id="rId4"/>
    <p:sldId id="274" r:id="rId5"/>
    <p:sldId id="260" r:id="rId6"/>
    <p:sldId id="275" r:id="rId7"/>
    <p:sldId id="273" r:id="rId8"/>
    <p:sldId id="262" r:id="rId9"/>
    <p:sldId id="277" r:id="rId10"/>
    <p:sldId id="276" r:id="rId11"/>
    <p:sldId id="278" r:id="rId12"/>
    <p:sldId id="279" r:id="rId13"/>
    <p:sldId id="272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4664" autoAdjust="0"/>
  </p:normalViewPr>
  <p:slideViewPr>
    <p:cSldViewPr>
      <p:cViewPr>
        <p:scale>
          <a:sx n="100" d="100"/>
          <a:sy n="100" d="100"/>
        </p:scale>
        <p:origin x="-2208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t="3125" r="21124" b="312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762500" y="1366897"/>
            <a:ext cx="388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Lemon/Milk" pitchFamily="34" charset="0"/>
              </a:rPr>
              <a:t>Variables</a:t>
            </a:r>
          </a:p>
          <a:p>
            <a:pPr algn="ctr"/>
            <a:r>
              <a:rPr lang="en-US" altLang="zh-TW" sz="3200" dirty="0" smtClean="0">
                <a:latin typeface="Lemon/Milk" pitchFamily="34" charset="0"/>
              </a:rPr>
              <a:t>&amp;</a:t>
            </a:r>
          </a:p>
          <a:p>
            <a:pPr algn="ctr"/>
            <a:r>
              <a:rPr lang="en-US" altLang="zh-TW" sz="3200" dirty="0" smtClean="0">
                <a:latin typeface="Lemon/Milk" pitchFamily="34" charset="0"/>
              </a:rPr>
              <a:t>Conditional Statements</a:t>
            </a:r>
            <a:endParaRPr lang="zh-TW" altLang="en-US" sz="2000" dirty="0">
              <a:latin typeface="Lemon/Milk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733800"/>
            <a:ext cx="2565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err="1" smtClean="0">
                <a:latin typeface="Lemon/Milk" pitchFamily="34" charset="0"/>
              </a:rPr>
              <a:t>Whitespacing</a:t>
            </a:r>
            <a:r>
              <a:rPr lang="en-US" altLang="zh-TW" sz="4000" dirty="0" smtClean="0">
                <a:latin typeface="Lemon/Milk" pitchFamily="34" charset="0"/>
              </a:rPr>
              <a:t> and</a:t>
            </a:r>
          </a:p>
          <a:p>
            <a:pPr algn="ctr"/>
            <a:r>
              <a:rPr lang="en-US" altLang="zh-TW" sz="4000" dirty="0" smtClean="0">
                <a:latin typeface="Lemon/Milk" pitchFamily="34" charset="0"/>
              </a:rPr>
              <a:t>indentation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00200" y="2133600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Very important in Python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Used to determine the grouping of statements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Statements that goes together MUST have the same indentation, like a block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IndentationError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38600"/>
            <a:ext cx="7943850" cy="2445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6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While statement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24000" y="1524000"/>
            <a:ext cx="632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Allows </a:t>
            </a:r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you to repeatedly execute a block of statements as long as 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a condition </a:t>
            </a:r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is 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true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An example for a looping statement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Can include if else statements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85110"/>
            <a:ext cx="4179639" cy="232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2070894" cy="274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9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Things to note about</a:t>
            </a:r>
          </a:p>
          <a:p>
            <a:pPr algn="ctr"/>
            <a:r>
              <a:rPr lang="en-US" altLang="zh-TW" sz="4000" dirty="0" smtClean="0">
                <a:latin typeface="Lemon/Milk" pitchFamily="34" charset="0"/>
              </a:rPr>
              <a:t>(infinite loop)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4950" y="2079625"/>
            <a:ext cx="632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Happens when you don’t have an end condition in a for/ while loop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Add a counter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Add a break statement to force stop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52850"/>
            <a:ext cx="410378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1" t="19074"/>
          <a:stretch/>
        </p:blipFill>
        <p:spPr bwMode="auto">
          <a:xfrm>
            <a:off x="4543426" y="4189223"/>
            <a:ext cx="3886200" cy="187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1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Challenge!!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23999" y="1524000"/>
            <a:ext cx="6486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Create a program to take input and print out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* with the given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heigh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t.Check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if the value is less than 0, then print out “Invalid height”</a:t>
            </a:r>
            <a:endParaRPr lang="en-US" altLang="zh-TW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Hint: create an input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statement, create an if statement to check, and while loop to print *</a:t>
            </a:r>
            <a:endParaRPr lang="en-US" altLang="zh-TW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1" y="3962399"/>
            <a:ext cx="4332371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9" r="11723" b="13381"/>
          <a:stretch/>
        </p:blipFill>
        <p:spPr bwMode="auto">
          <a:xfrm>
            <a:off x="552449" y="3524519"/>
            <a:ext cx="4114925" cy="3085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Email: ayyen@ucsc.edu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Lemon/Milk" pitchFamily="34" charset="0"/>
              </a:rPr>
              <a:t>Thanks!!</a:t>
            </a:r>
            <a:endParaRPr lang="zh-TW" altLang="en-US" dirty="0">
              <a:latin typeface="Lemon/Mil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Recap!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28775" y="1828800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We should know how to…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Print things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Identify difference between integer and float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Perform basic math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Taking user input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Checking the type of anything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Identifying different string types</a:t>
            </a:r>
          </a:p>
        </p:txBody>
      </p:sp>
    </p:spTree>
    <p:extLst>
      <p:ext uri="{BB962C8B-B14F-4D97-AF65-F5344CB8AC3E}">
        <p14:creationId xmlns:p14="http://schemas.microsoft.com/office/powerpoint/2010/main" val="39474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variables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90675" y="1828800"/>
            <a:ext cx="571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A variable is a named memory location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Think of it as a 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Like a box, it can contain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Can think of binding hotkeys in games?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You can edit/change/manipulate the contents inside it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4415397"/>
            <a:ext cx="4010025" cy="183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59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Rules for variables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90675" y="1393556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Consists of letters, numbers, or _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Does not start with a number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Not a reserved keyword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Case sensitive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" b="4934"/>
          <a:stretch/>
        </p:blipFill>
        <p:spPr bwMode="auto">
          <a:xfrm>
            <a:off x="2028824" y="2590800"/>
            <a:ext cx="4905375" cy="418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4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More about strings</a:t>
            </a:r>
          </a:p>
          <a:p>
            <a:pPr algn="ctr"/>
            <a:r>
              <a:rPr lang="en-US" altLang="zh-TW" sz="4000" dirty="0" smtClean="0">
                <a:latin typeface="Lemon/Milk" pitchFamily="34" charset="0"/>
              </a:rPr>
              <a:t>(format)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00200" y="2209800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Used to construct strings using placeholder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Placeholder MUST be in {}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Start from 0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3"/>
          <a:stretch/>
        </p:blipFill>
        <p:spPr bwMode="auto">
          <a:xfrm>
            <a:off x="890531" y="3543300"/>
            <a:ext cx="7362937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4999"/>
          <a:stretch/>
        </p:blipFill>
        <p:spPr bwMode="auto">
          <a:xfrm>
            <a:off x="795337" y="5029200"/>
            <a:ext cx="7510463" cy="1070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More about strings</a:t>
            </a:r>
          </a:p>
          <a:p>
            <a:pPr algn="ctr"/>
            <a:r>
              <a:rPr lang="en-US" altLang="zh-TW" sz="4000" dirty="0" smtClean="0">
                <a:latin typeface="Lemon/Milk" pitchFamily="34" charset="0"/>
              </a:rPr>
              <a:t>(end parameter)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00200" y="22098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Default parameter for print() is a new 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Having the end parameter allows you to end a print statement with any string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200400"/>
            <a:ext cx="7164575" cy="2457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5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Escape sequences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00200" y="2362200"/>
            <a:ext cx="571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Changing and formatting strin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g that matches the syntax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String that contains a single quote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Create tabs and new line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Can use \ , \t, \n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16" y="3829050"/>
            <a:ext cx="663096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9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Conditional statements</a:t>
            </a:r>
          </a:p>
          <a:p>
            <a:pPr algn="ctr"/>
            <a:r>
              <a:rPr lang="en-US" altLang="zh-TW" sz="4000" dirty="0" smtClean="0">
                <a:latin typeface="Lemon/Milk" pitchFamily="34" charset="0"/>
              </a:rPr>
              <a:t>(if else Statements)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24000" y="2079625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Allows you to ask the computer to make decisions depending on different situations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Kind of like turtle! (Turn left/right if hitting a wall)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If/else, for , while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Can use </a:t>
            </a:r>
            <a:r>
              <a:rPr lang="en-US" altLang="zh-TW" b="1" dirty="0" smtClean="0">
                <a:solidFill>
                  <a:srgbClr val="7030A0"/>
                </a:solidFill>
                <a:latin typeface="Microsoft YaHei" pitchFamily="34" charset="-122"/>
                <a:ea typeface="Microsoft YaHei" pitchFamily="34" charset="-122"/>
              </a:rPr>
              <a:t>pass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as placeholders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Can be condensed to 1 line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7171" name="Picture 3" descr="C:\Users\Austin\Desktop\Python_if_elif_else_stat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3352800"/>
            <a:ext cx="316258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8" r="11062" b="16633"/>
          <a:stretch/>
        </p:blipFill>
        <p:spPr bwMode="auto">
          <a:xfrm>
            <a:off x="228600" y="3827601"/>
            <a:ext cx="5301603" cy="2801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5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Else </a:t>
            </a:r>
            <a:r>
              <a:rPr lang="en-US" altLang="zh-TW" sz="4000" dirty="0" err="1" smtClean="0">
                <a:latin typeface="Lemon/Milk" pitchFamily="34" charset="0"/>
              </a:rPr>
              <a:t>vs</a:t>
            </a:r>
            <a:r>
              <a:rPr lang="en-US" altLang="zh-TW" sz="4000" dirty="0" smtClean="0">
                <a:latin typeface="Lemon/Milk" pitchFamily="34" charset="0"/>
              </a:rPr>
              <a:t> </a:t>
            </a:r>
            <a:r>
              <a:rPr lang="en-US" altLang="zh-TW" sz="4000" dirty="0" err="1" smtClean="0">
                <a:latin typeface="Lemon/Milk" pitchFamily="34" charset="0"/>
              </a:rPr>
              <a:t>elif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14500" y="16002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Adds another branch for the condition</a:t>
            </a:r>
          </a:p>
        </p:txBody>
      </p:sp>
      <p:pic>
        <p:nvPicPr>
          <p:cNvPr id="8195" name="Picture 3" descr="C:\Users\Austin\Downloads\Untitled Diagram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43902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8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3931</TotalTime>
  <Words>359</Words>
  <Application>Microsoft Office PowerPoint</Application>
  <PresentationFormat>如螢幕大小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地平線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Austin Yen</dc:creator>
  <cp:lastModifiedBy>Austin Yen</cp:lastModifiedBy>
  <cp:revision>53</cp:revision>
  <dcterms:created xsi:type="dcterms:W3CDTF">2006-08-16T00:00:00Z</dcterms:created>
  <dcterms:modified xsi:type="dcterms:W3CDTF">2020-12-21T20:04:01Z</dcterms:modified>
</cp:coreProperties>
</file>