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73" r:id="rId4"/>
    <p:sldId id="286" r:id="rId5"/>
    <p:sldId id="290" r:id="rId6"/>
    <p:sldId id="294" r:id="rId7"/>
    <p:sldId id="291" r:id="rId8"/>
    <p:sldId id="288" r:id="rId9"/>
    <p:sldId id="287" r:id="rId10"/>
    <p:sldId id="289" r:id="rId11"/>
    <p:sldId id="292" r:id="rId12"/>
    <p:sldId id="293" r:id="rId13"/>
    <p:sldId id="295" r:id="rId14"/>
    <p:sldId id="296" r:id="rId15"/>
    <p:sldId id="297" r:id="rId16"/>
    <p:sldId id="298" r:id="rId17"/>
    <p:sldId id="272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664" autoAdjust="0"/>
  </p:normalViewPr>
  <p:slideViewPr>
    <p:cSldViewPr>
      <p:cViewPr varScale="1">
        <p:scale>
          <a:sx n="109" d="100"/>
          <a:sy n="109" d="100"/>
        </p:scale>
        <p:origin x="-19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AA93-A431-4B4A-B214-C50E0E53DD59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25C68-D7A1-45C4-9185-BF9901244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2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3125" r="21124" b="312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762500" y="1752600"/>
            <a:ext cx="415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Lemon/Milk" pitchFamily="34" charset="0"/>
              </a:rPr>
              <a:t>Classes, inheritance, file handling</a:t>
            </a:r>
            <a:endParaRPr lang="zh-TW" altLang="en-US" sz="2000" dirty="0">
              <a:latin typeface="Lemon/Milk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733800"/>
            <a:ext cx="2565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Mutability and </a:t>
            </a:r>
          </a:p>
          <a:p>
            <a:pPr algn="ctr"/>
            <a:r>
              <a:rPr lang="en-US" altLang="zh-TW" sz="4000" dirty="0" smtClean="0">
                <a:latin typeface="Lemon/Milk" pitchFamily="34" charset="0"/>
              </a:rPr>
              <a:t>Modifier methods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9269" y="2691295"/>
            <a:ext cx="525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Python objects are mutable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7" t="15183" r="8584" b="15441"/>
          <a:stretch/>
        </p:blipFill>
        <p:spPr bwMode="auto">
          <a:xfrm>
            <a:off x="4724400" y="2079625"/>
            <a:ext cx="3769311" cy="181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09600" y="493864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Can be modified using modifier methods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0" t="10634" r="5998" b="10355"/>
          <a:stretch/>
        </p:blipFill>
        <p:spPr bwMode="auto">
          <a:xfrm>
            <a:off x="4343400" y="4219211"/>
            <a:ext cx="445559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0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inheritance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33500" y="1479460"/>
            <a:ext cx="6629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92D050"/>
                </a:solidFill>
                <a:latin typeface="Microsoft YaHei" pitchFamily="34" charset="-122"/>
                <a:ea typeface="Microsoft YaHei" pitchFamily="34" charset="-122"/>
              </a:rPr>
              <a:t>Inheritance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allows us to define a class that uses things from other classes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Parent class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is the class being inherited from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Child class 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are classes that inherits from other classes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The child’s __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init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__ function overrides the inheritance of the parent’s __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init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__function (view notebook for examples)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6" name="Picture 2" descr="C:\Users\Austin\Desktop\Animal-Inheri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3581400" cy="25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Opening/ closing</a:t>
            </a:r>
          </a:p>
          <a:p>
            <a:pPr algn="ctr"/>
            <a:r>
              <a:rPr lang="en-US" altLang="zh-TW" sz="4000" dirty="0" smtClean="0">
                <a:latin typeface="Lemon/Milk" pitchFamily="34" charset="0"/>
              </a:rPr>
              <a:t>Files (file handling)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12124" y="2173068"/>
            <a:ext cx="662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File handling is used when you need to access other files outside of the program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Must close the file after using to flush data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03" y="3276600"/>
            <a:ext cx="579364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6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Different modes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12124" y="2173068"/>
            <a:ext cx="662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File handling is used when you need to access other files outside of the program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Must close the file after using to flush data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3320886"/>
            <a:ext cx="5229225" cy="343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4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Closing a file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12123" y="1558184"/>
            <a:ext cx="662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When we are done using the file, we have to close 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The close method is how you would close it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Its good practice to close it because if you don’t, it will affect performance and not all programming languages has “garbage collectors”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t="14837" r="7553" b="15226"/>
          <a:stretch/>
        </p:blipFill>
        <p:spPr bwMode="auto">
          <a:xfrm>
            <a:off x="1921985" y="3810000"/>
            <a:ext cx="5209674" cy="235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reading a file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12123" y="155818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When a file is opened, a pointer is placed at the beginning of the file. After reading,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You can use the read() function to read the file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5791200" cy="335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8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removing </a:t>
            </a:r>
            <a:r>
              <a:rPr lang="en-US" altLang="zh-TW" sz="4000" dirty="0" smtClean="0">
                <a:latin typeface="Lemon/Milk" pitchFamily="34" charset="0"/>
              </a:rPr>
              <a:t>a file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12123" y="1558184"/>
            <a:ext cx="662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To remove a file, you woul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d have to import the 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os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module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We will talk more about modules in the next workshop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You can also import 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urllib.request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to take data from a 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url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3" t="9015" r="6164" b="9107"/>
          <a:stretch/>
        </p:blipFill>
        <p:spPr bwMode="auto">
          <a:xfrm>
            <a:off x="2057400" y="3312510"/>
            <a:ext cx="5168464" cy="339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2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Challenge!!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23999" y="1524000"/>
            <a:ext cx="6486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Complete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classes and functions below. The Square class should inherit the Rectangle class and the Cube class inherits from the Square class</a:t>
            </a:r>
            <a:endParaRPr lang="en-US" altLang="zh-TW" b="1" dirty="0" smtClean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endParaRPr lang="en-US" altLang="zh-TW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Hint: </a:t>
            </a: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The Rectangle and Square class can be written as such. Try to simplify Square by inheriting things from Rectangle.</a:t>
            </a:r>
            <a:endParaRPr lang="en-US" altLang="zh-TW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8767" r="6419" b="9197"/>
          <a:stretch/>
        </p:blipFill>
        <p:spPr bwMode="auto">
          <a:xfrm>
            <a:off x="333103" y="3832324"/>
            <a:ext cx="4267200" cy="292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63" y="3633917"/>
            <a:ext cx="2043868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Email: ayyen@ucsc.edu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Lemon/Milk" pitchFamily="34" charset="0"/>
              </a:rPr>
              <a:t>Thanks!!</a:t>
            </a:r>
            <a:endParaRPr lang="zh-TW" altLang="en-US" dirty="0">
              <a:latin typeface="Lemon/Mil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Recap!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28774" y="2743200"/>
            <a:ext cx="591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We should know how to…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Understand how lists, tuples, dictionaries, and sets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Know how to do a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9474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objects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66876" y="14478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Python is an object oriented programming language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So before going into classes, we have to know about objects first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Everything we seen in the previous workshops can be created as an object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t="10813" r="6661" b="10339"/>
          <a:stretch/>
        </p:blipFill>
        <p:spPr bwMode="auto">
          <a:xfrm>
            <a:off x="2286000" y="3419475"/>
            <a:ext cx="5299586" cy="335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9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Object Oriented</a:t>
            </a:r>
          </a:p>
          <a:p>
            <a:pPr algn="ctr"/>
            <a:r>
              <a:rPr lang="en-US" altLang="zh-TW" sz="4000" dirty="0" smtClean="0">
                <a:latin typeface="Lemon/Milk" pitchFamily="34" charset="0"/>
              </a:rPr>
              <a:t>Programming (OOP)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5400" y="19812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Objects have both </a:t>
            </a:r>
            <a:r>
              <a:rPr lang="en-US" altLang="zh-TW" b="1" u="sng" dirty="0" smtClean="0">
                <a:latin typeface="Microsoft YaHei" pitchFamily="34" charset="-122"/>
                <a:ea typeface="Microsoft YaHei" pitchFamily="34" charset="-122"/>
              </a:rPr>
              <a:t>data and methods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, and a class is used to construct/ build when creating objects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Essentially, it can be described as </a:t>
            </a:r>
            <a:r>
              <a:rPr lang="en-US" altLang="zh-TW" b="1" u="sng" dirty="0" smtClean="0">
                <a:latin typeface="Microsoft YaHei" pitchFamily="34" charset="-122"/>
                <a:ea typeface="Microsoft YaHei" pitchFamily="34" charset="-122"/>
              </a:rPr>
              <a:t>a collection of objects that can interact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Different from structured programming (such as C)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34418"/>
            <a:ext cx="3443288" cy="162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81025" y="39052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Structured Programming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4407932"/>
            <a:ext cx="3014663" cy="188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07932"/>
            <a:ext cx="2133600" cy="217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257800" y="389358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Object Oriented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79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Example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5400" y="1344612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Structured programming example (sorting algorithms)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Each sort function has its own file (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bubble.c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, 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heap.c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…)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Runs the whole program (main function) in 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sorting.c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*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Gitlab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asgn5</a:t>
            </a:r>
          </a:p>
        </p:txBody>
      </p:sp>
      <p:pic>
        <p:nvPicPr>
          <p:cNvPr id="3074" name="Picture 2" descr="https://cdn.discordapp.com/attachments/691811954892734505/818269341568466974/unkn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5" y="2544940"/>
            <a:ext cx="7514270" cy="42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Another example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0574" y="1306512"/>
            <a:ext cx="7820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Object oriented programming example (creating monsters)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Contains a class that defines the stats of a monster (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hp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, abilities, damage …)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Able to fight another monster (interact with monsters created)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*CSE20 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asgn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19" y="2783840"/>
            <a:ext cx="4276361" cy="398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class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4925" y="1557635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Now we know how objects works, lets construct them in a class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4" t="12116" r="7089" b="12247"/>
          <a:stretch/>
        </p:blipFill>
        <p:spPr bwMode="auto">
          <a:xfrm>
            <a:off x="1562100" y="2819400"/>
            <a:ext cx="64198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6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76275" y="21762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__</a:t>
            </a:r>
            <a:r>
              <a:rPr lang="en-US" altLang="zh-TW" sz="4000" dirty="0" err="1" smtClean="0">
                <a:latin typeface="Lemon/Milk" pitchFamily="34" charset="0"/>
              </a:rPr>
              <a:t>init</a:t>
            </a:r>
            <a:r>
              <a:rPr lang="en-US" altLang="zh-TW" sz="4000" dirty="0" smtClean="0">
                <a:latin typeface="Lemon/Milk" pitchFamily="34" charset="0"/>
              </a:rPr>
              <a:t>__()</a:t>
            </a:r>
          </a:p>
          <a:p>
            <a:pPr algn="ctr"/>
            <a:r>
              <a:rPr lang="en-US" altLang="zh-TW" sz="4000" dirty="0" smtClean="0">
                <a:latin typeface="Lemon/Milk" pitchFamily="34" charset="0"/>
              </a:rPr>
              <a:t>Constructor function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76401" y="1687651"/>
            <a:ext cx="632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Functions that are in classes are called </a:t>
            </a:r>
            <a:r>
              <a:rPr lang="en-US" altLang="zh-TW" b="1" u="sng" dirty="0" smtClean="0">
                <a:latin typeface="Microsoft YaHei" pitchFamily="34" charset="-122"/>
                <a:ea typeface="Microsoft YaHei" pitchFamily="34" charset="-122"/>
              </a:rPr>
              <a:t>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The method </a:t>
            </a:r>
            <a:r>
              <a:rPr lang="en-US" altLang="zh-TW" b="1" dirty="0" smtClean="0">
                <a:solidFill>
                  <a:srgbClr val="7030A0"/>
                </a:solidFill>
                <a:latin typeface="Microsoft YaHei" pitchFamily="34" charset="-122"/>
                <a:ea typeface="Microsoft YaHei" pitchFamily="34" charset="-122"/>
              </a:rPr>
              <a:t>__</a:t>
            </a:r>
            <a:r>
              <a:rPr lang="en-US" altLang="zh-TW" b="1" dirty="0" err="1" smtClean="0">
                <a:solidFill>
                  <a:srgbClr val="7030A0"/>
                </a:solidFill>
                <a:latin typeface="Microsoft YaHei" pitchFamily="34" charset="-122"/>
                <a:ea typeface="Microsoft YaHei" pitchFamily="34" charset="-122"/>
              </a:rPr>
              <a:t>init</a:t>
            </a:r>
            <a:r>
              <a:rPr lang="en-US" altLang="zh-TW" b="1" dirty="0" smtClean="0">
                <a:solidFill>
                  <a:srgbClr val="7030A0"/>
                </a:solidFill>
                <a:latin typeface="Microsoft YaHei" pitchFamily="34" charset="-122"/>
                <a:ea typeface="Microsoft YaHei" pitchFamily="34" charset="-122"/>
              </a:rPr>
              <a:t>__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allows us to assign values to object properties when creating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Always executed when the class is being initiated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The argument </a:t>
            </a:r>
            <a:r>
              <a:rPr lang="en-US" altLang="zh-TW" b="1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self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is used to reference the current instance of the class, and used to access variables that belong to the class (can name it to anything)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" t="11982" r="7221" b="11636"/>
          <a:stretch/>
        </p:blipFill>
        <p:spPr bwMode="auto">
          <a:xfrm>
            <a:off x="2362200" y="4272974"/>
            <a:ext cx="4436678" cy="250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7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Object </a:t>
            </a:r>
            <a:r>
              <a:rPr lang="en-US" altLang="zh-TW" sz="4000" dirty="0" err="1" smtClean="0">
                <a:latin typeface="Lemon/Milk" pitchFamily="34" charset="0"/>
              </a:rPr>
              <a:t>vs</a:t>
            </a:r>
            <a:r>
              <a:rPr lang="en-US" altLang="zh-TW" sz="4000" dirty="0" smtClean="0">
                <a:latin typeface="Lemon/Milk" pitchFamily="34" charset="0"/>
              </a:rPr>
              <a:t> class variables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9700" y="1465754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Object variable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: The variables defined in the constructor that are unique to an object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00B050"/>
                </a:solidFill>
                <a:latin typeface="Microsoft YaHei" pitchFamily="34" charset="-122"/>
                <a:ea typeface="Microsoft YaHei" pitchFamily="34" charset="-122"/>
              </a:rPr>
              <a:t>Class variable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: The variables that can be shared by all objects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3" t="14323" r="8571" b="14483"/>
          <a:stretch/>
        </p:blipFill>
        <p:spPr bwMode="auto">
          <a:xfrm>
            <a:off x="1714500" y="3352800"/>
            <a:ext cx="5715000" cy="298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9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18890</TotalTime>
  <Words>605</Words>
  <Application>Microsoft Office PowerPoint</Application>
  <PresentationFormat>如螢幕大小 (4:3)</PresentationFormat>
  <Paragraphs>76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地平線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Austin Yen</dc:creator>
  <cp:lastModifiedBy>Austin Yen</cp:lastModifiedBy>
  <cp:revision>140</cp:revision>
  <dcterms:created xsi:type="dcterms:W3CDTF">2006-08-16T00:00:00Z</dcterms:created>
  <dcterms:modified xsi:type="dcterms:W3CDTF">2021-03-21T06:36:17Z</dcterms:modified>
</cp:coreProperties>
</file>