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sldIdLst>
    <p:sldId id="364" r:id="rId3"/>
    <p:sldId id="330" r:id="rId4"/>
    <p:sldId id="541" r:id="rId5"/>
    <p:sldId id="638" r:id="rId6"/>
    <p:sldId id="540" r:id="rId7"/>
    <p:sldId id="373" r:id="rId8"/>
    <p:sldId id="633" r:id="rId9"/>
    <p:sldId id="634" r:id="rId10"/>
    <p:sldId id="635" r:id="rId11"/>
    <p:sldId id="636" r:id="rId12"/>
    <p:sldId id="649" r:id="rId13"/>
    <p:sldId id="412" r:id="rId14"/>
    <p:sldId id="650" r:id="rId15"/>
    <p:sldId id="383" r:id="rId16"/>
    <p:sldId id="395" r:id="rId17"/>
    <p:sldId id="396" r:id="rId18"/>
    <p:sldId id="392" r:id="rId19"/>
    <p:sldId id="393" r:id="rId20"/>
    <p:sldId id="394" r:id="rId21"/>
    <p:sldId id="384" r:id="rId22"/>
    <p:sldId id="399" r:id="rId23"/>
    <p:sldId id="397" r:id="rId24"/>
    <p:sldId id="398" r:id="rId25"/>
    <p:sldId id="391" r:id="rId26"/>
    <p:sldId id="400" r:id="rId27"/>
    <p:sldId id="401" r:id="rId28"/>
    <p:sldId id="402" r:id="rId29"/>
    <p:sldId id="643" r:id="rId30"/>
    <p:sldId id="644" r:id="rId31"/>
    <p:sldId id="645" r:id="rId32"/>
    <p:sldId id="646" r:id="rId33"/>
    <p:sldId id="405" r:id="rId34"/>
    <p:sldId id="409" r:id="rId35"/>
    <p:sldId id="470" r:id="rId36"/>
    <p:sldId id="647" r:id="rId37"/>
    <p:sldId id="648" r:id="rId38"/>
    <p:sldId id="651" r:id="rId39"/>
    <p:sldId id="653" r:id="rId40"/>
    <p:sldId id="663" r:id="rId41"/>
    <p:sldId id="664" r:id="rId42"/>
    <p:sldId id="654" r:id="rId43"/>
    <p:sldId id="661" r:id="rId44"/>
    <p:sldId id="659" r:id="rId45"/>
    <p:sldId id="746" r:id="rId46"/>
    <p:sldId id="747" r:id="rId47"/>
    <p:sldId id="748" r:id="rId48"/>
    <p:sldId id="883" r:id="rId49"/>
    <p:sldId id="660" r:id="rId50"/>
    <p:sldId id="668" r:id="rId51"/>
    <p:sldId id="671" r:id="rId52"/>
    <p:sldId id="806" r:id="rId53"/>
    <p:sldId id="807" r:id="rId54"/>
    <p:sldId id="809" r:id="rId55"/>
    <p:sldId id="810" r:id="rId56"/>
    <p:sldId id="811" r:id="rId57"/>
    <p:sldId id="821" r:id="rId58"/>
    <p:sldId id="822" r:id="rId59"/>
    <p:sldId id="823" r:id="rId60"/>
    <p:sldId id="824" r:id="rId61"/>
    <p:sldId id="825" r:id="rId62"/>
    <p:sldId id="826" r:id="rId63"/>
    <p:sldId id="827" r:id="rId64"/>
    <p:sldId id="828" r:id="rId65"/>
    <p:sldId id="829" r:id="rId66"/>
    <p:sldId id="830" r:id="rId67"/>
    <p:sldId id="832" r:id="rId68"/>
    <p:sldId id="834" r:id="rId69"/>
    <p:sldId id="833" r:id="rId70"/>
    <p:sldId id="835" r:id="rId71"/>
    <p:sldId id="836" r:id="rId72"/>
    <p:sldId id="837" r:id="rId73"/>
    <p:sldId id="841" r:id="rId74"/>
    <p:sldId id="838" r:id="rId75"/>
    <p:sldId id="839" r:id="rId76"/>
    <p:sldId id="749" r:id="rId77"/>
    <p:sldId id="389" r:id="rId78"/>
    <p:sldId id="374" r:id="rId79"/>
    <p:sldId id="413" r:id="rId80"/>
    <p:sldId id="375" r:id="rId81"/>
    <p:sldId id="414" r:id="rId82"/>
    <p:sldId id="376" r:id="rId83"/>
    <p:sldId id="865" r:id="rId84"/>
    <p:sldId id="866" r:id="rId85"/>
    <p:sldId id="867" r:id="rId86"/>
    <p:sldId id="868" r:id="rId87"/>
    <p:sldId id="869" r:id="rId88"/>
    <p:sldId id="864" r:id="rId89"/>
    <p:sldId id="415" r:id="rId90"/>
    <p:sldId id="426" r:id="rId91"/>
    <p:sldId id="427" r:id="rId92"/>
    <p:sldId id="416" r:id="rId93"/>
    <p:sldId id="428" r:id="rId95"/>
    <p:sldId id="429" r:id="rId96"/>
    <p:sldId id="430" r:id="rId97"/>
    <p:sldId id="431" r:id="rId98"/>
    <p:sldId id="369" r:id="rId99"/>
    <p:sldId id="460" r:id="rId100"/>
    <p:sldId id="459" r:id="rId101"/>
    <p:sldId id="362" r:id="rId102"/>
  </p:sldIdLst>
  <p:sldSz cx="9144000" cy="6858000" type="screen4x3"/>
  <p:notesSz cx="6858000" cy="9144000"/>
  <p:custDataLst>
    <p:tags r:id="rId10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FF99"/>
    <a:srgbClr val="FFFF00"/>
    <a:srgbClr val="333333"/>
    <a:srgbClr val="C0C0C0"/>
    <a:srgbClr val="6699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37629"/>
  </p:normalViewPr>
  <p:slideViewPr>
    <p:cSldViewPr showGuides="1">
      <p:cViewPr varScale="1">
        <p:scale>
          <a:sx n="84" d="100"/>
          <a:sy n="84" d="100"/>
        </p:scale>
        <p:origin x="1354" y="72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gs" Target="tags/tag39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B2CA41-E2F2-4A02-BD16-84C1071D6FA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#include &lt;stdio.h&gt;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#include &lt;stdlib.h&gt;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#define init_size 50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#define pp_size 5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typedef struct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int x;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int y;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}postype;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typedef struct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postype seat;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int id;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}elem;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typedef struct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elem *base;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elem *top;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int size;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}sqstack;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typedef struct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int data;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int flag;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}melem;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melem map[10][10]={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{{1,1},{1,1},{1,1},{1,1},{1,1},{1,1},{1,1},{1,1},{1,1},{1,1}},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{{1,1},{0,0},{0,0},{1,1},{0,0},{0,0},{0,0},{1,1},{0,0},{1,1}},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{{1,1},{0,0},{0,0},{1,1},{0,0},{0,0},{0,0},{1,1},{0,0},{1,1}},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{{1,1},{0,0},{0,0},{0,0},{0,0},{1,1},{1,1},{0,0},{0,0},{1,1}},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{{1,1},{0,0},{1,1},{1,1},{1,1},{0,0},{0,0},{0,0},{0,0},{1,1}},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{{1,1},{0,0},{0,0},{0,0},{1,1},{0,0},{0,0},{0,0},{0,0},{1,1}},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{{1,1},{0,0},{1,1},{0,0},{0,0},{0,0},{1,1},{0,0},{0,0},{1,1}},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{{1,1},{0,0},{1,1},{1,1},{1,1},{0,0},{1,1},{1,1},{0,0},{1,1}},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{{1,1},{1,1},{0,0},{0,0},{0,0},{0,0},{0,0},{0,0},{0,0},{1,1}},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{{1,1},{1,1},{1,1},{1,1},{1,1},{1,1},{1,1},{1,1},{1,1},{1,1}},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void init_stack(sqstack *s)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s-&gt;base=(elem *)malloc(init_size*sizeof(elem));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if(!s-&gt;base) 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printf("init error!");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exit(0);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s-&gt;top=s-&gt;base;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s-&gt;size=init_size;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void push(sqstack *s,elem e)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if(s-&gt;top-s-&gt;base&gt;=s-&gt;size)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s-&gt;base=(elem *)realloc(s-&gt;base,(s-&gt;size+pp_size)*sizeof(elem));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if(!s-&gt;base) 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printf("push error!");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exit(0);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s-&gt;top=s-&gt;base+s-&gt;size;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s-&gt;size+=pp_size;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*(s-&gt;top++)=e;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int empty(sqstack *s)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if(s-&gt;base==s-&gt;top) return 1;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else return 0;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elem pop(sqstack *s)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elem 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if(empty(s)){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printf("satck NULL!");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exit(0);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e=*(--s-&gt;top);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return 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int pass(postype e)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if(map[e.x][e.y].data==0&amp;&amp;map[e.x][e.y].flag==0) return 1;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else return 0;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void foot(postype e)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map[e.x][e.y].flag=1;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postype nextpos(postype e,int n)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switch(n){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case 1:e.y++;break;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case 2:e.x++;break;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case 3:e.y--;break;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case 4:e.x--;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return 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main()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sqstack *s=NULL,*p=NULL;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elem e;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postype str={1,1},end={8,8};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s=(sqstack *)malloc(sizeof(sqstack));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init_stack(s);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do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if(pass(str))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foot(str);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e.seat=str;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e.id=1;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push(s,e);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if(str.x==end.x&amp;&amp;str.y==end.y) break;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str=nextpos(str,1);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else 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if(!empty(s))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	e=pop(s);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while(e.id==4&amp;&amp;!empty(s))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	e=pop(s);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if(e.id&lt;4) 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	e.id++;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	push(s,e);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	str=nextpos(e.seat,e.id);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}while(!empty(s));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p=(sqstack *)malloc(sizeof(sqstack));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init_stack(p);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while(!empty(s))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push(p,pop(s));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while(!empty(p))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{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e=pop(p);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	printf("(x,y):%d,%d\n",e.seat.x,e.seat.y);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	}</a:t>
            </a:r>
            <a:endParaRPr lang="en-US" altLang="zh-CN" sz="8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sz="800" dirty="0"/>
              <a:t>} </a:t>
            </a:r>
            <a:endParaRPr lang="zh-CN" altLang="en-US" sz="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260350"/>
            <a:ext cx="2195513" cy="6337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437312" cy="63373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538" y="260350"/>
            <a:ext cx="7643812" cy="5746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4316412" cy="5472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472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"/>
          <p:cNvPicPr>
            <a:picLocks noChangeAspect="1"/>
          </p:cNvPicPr>
          <p:nvPr userDrawn="1"/>
        </p:nvPicPr>
        <p:blipFill>
          <a:blip r:embed="rId13"/>
          <a:srcRect l="3262" r="4797" b="8089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椭圆 6"/>
          <p:cNvPicPr/>
          <p:nvPr/>
        </p:nvPicPr>
        <p:blipFill>
          <a:blip r:embed="rId14"/>
          <a:stretch>
            <a:fillRect/>
          </a:stretch>
        </p:blipFill>
        <p:spPr>
          <a:xfrm>
            <a:off x="212725" y="292100"/>
            <a:ext cx="500063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2" descr="H:\AUST-PPT模板\未命名-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9788" y="260350"/>
            <a:ext cx="576262" cy="576263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9000"/>
              </a:srgbClr>
            </a:outerShdw>
          </a:effectLst>
        </p:spPr>
      </p:pic>
      <p:cxnSp>
        <p:nvCxnSpPr>
          <p:cNvPr id="1029" name="直接连接符 9"/>
          <p:cNvCxnSpPr/>
          <p:nvPr/>
        </p:nvCxnSpPr>
        <p:spPr>
          <a:xfrm>
            <a:off x="-15875" y="901700"/>
            <a:ext cx="9142413" cy="0"/>
          </a:xfrm>
          <a:prstGeom prst="line">
            <a:avLst/>
          </a:prstGeom>
          <a:ln w="31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0" name="矩形 10"/>
          <p:cNvSpPr>
            <a:spLocks noChangeArrowheads="1"/>
          </p:cNvSpPr>
          <p:nvPr/>
        </p:nvSpPr>
        <p:spPr bwMode="auto">
          <a:xfrm>
            <a:off x="-25400" y="935038"/>
            <a:ext cx="9169400" cy="460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6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灯片编号占位符 5"/>
          <p:cNvSpPr txBox="1">
            <a:spLocks noChangeArrowheads="1"/>
          </p:cNvSpPr>
          <p:nvPr/>
        </p:nvSpPr>
        <p:spPr bwMode="auto">
          <a:xfrm>
            <a:off x="7313613" y="6432550"/>
            <a:ext cx="1150938" cy="36512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0" algn="ctr" eaLnBrk="1" hangingPunct="1">
              <a:buNone/>
            </a:pPr>
            <a:fld id="{9A0DB2DC-4C9A-4742-B13C-FB6460FD3503}" type="slidenum">
              <a:rPr lang="zh-CN" altLang="en-US" sz="1400" b="1" dirty="0">
                <a:solidFill>
                  <a:srgbClr val="4F6228"/>
                </a:solidFill>
                <a:latin typeface="Times New Roman" panose="02020603050405020304" pitchFamily="18" charset="0"/>
                <a:ea typeface="Gungsuh" pitchFamily="18" charset="-127"/>
              </a:rPr>
            </a:fld>
            <a:r>
              <a:rPr lang="en-US" altLang="zh-CN" sz="1400" b="1" dirty="0">
                <a:solidFill>
                  <a:srgbClr val="4F6228"/>
                </a:solidFill>
                <a:latin typeface="Times New Roman" panose="02020603050405020304" pitchFamily="18" charset="0"/>
                <a:ea typeface="Gungsuh" pitchFamily="18" charset="-127"/>
              </a:rPr>
              <a:t> / 99</a:t>
            </a:r>
            <a:endParaRPr lang="zh-CN" altLang="en-US" sz="1400" b="1" dirty="0">
              <a:solidFill>
                <a:srgbClr val="4F6228"/>
              </a:solidFill>
              <a:latin typeface="Times New Roman" panose="02020603050405020304" pitchFamily="18" charset="0"/>
              <a:ea typeface="Gungsuh" pitchFamily="18" charset="-127"/>
            </a:endParaRPr>
          </a:p>
        </p:txBody>
      </p:sp>
      <p:grpSp>
        <p:nvGrpSpPr>
          <p:cNvPr id="1032" name="Group 10"/>
          <p:cNvGrpSpPr/>
          <p:nvPr userDrawn="1"/>
        </p:nvGrpSpPr>
        <p:grpSpPr>
          <a:xfrm>
            <a:off x="0" y="6537325"/>
            <a:ext cx="9144000" cy="144463"/>
            <a:chOff x="0" y="0"/>
            <a:chExt cx="5760" cy="91"/>
          </a:xfrm>
        </p:grpSpPr>
        <p:cxnSp>
          <p:nvCxnSpPr>
            <p:cNvPr id="1036" name="直接连接符 12"/>
            <p:cNvCxnSpPr/>
            <p:nvPr userDrawn="1"/>
          </p:nvCxnSpPr>
          <p:spPr>
            <a:xfrm>
              <a:off x="0" y="83"/>
              <a:ext cx="5159" cy="6"/>
            </a:xfrm>
            <a:prstGeom prst="line">
              <a:avLst/>
            </a:prstGeom>
            <a:ln w="158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1037" name="组合 72"/>
            <p:cNvGrpSpPr/>
            <p:nvPr userDrawn="1"/>
          </p:nvGrpSpPr>
          <p:grpSpPr>
            <a:xfrm>
              <a:off x="5148" y="0"/>
              <a:ext cx="612" cy="91"/>
              <a:chOff x="0" y="0"/>
              <a:chExt cx="971600" cy="144016"/>
            </a:xfrm>
          </p:grpSpPr>
          <p:cxnSp>
            <p:nvCxnSpPr>
              <p:cNvPr id="1038" name="直接连接符 14"/>
              <p:cNvCxnSpPr/>
              <p:nvPr userDrawn="1"/>
            </p:nvCxnSpPr>
            <p:spPr>
              <a:xfrm>
                <a:off x="216024" y="4761"/>
                <a:ext cx="755576" cy="0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039" name="平行四边形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7353" cy="144016"/>
              </a:xfrm>
              <a:prstGeom prst="parallelogram">
                <a:avLst>
                  <a:gd name="adj" fmla="val 124207"/>
                </a:avLst>
              </a:prstGeom>
              <a:solidFill>
                <a:srgbClr val="FF0909"/>
              </a:solidFill>
              <a:ln w="12700">
                <a:solidFill>
                  <a:srgbClr val="C00000"/>
                </a:solidFill>
                <a:miter lim="800000"/>
              </a:ln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33" name="文本占位符 2"/>
          <p:cNvSpPr>
            <a:spLocks noGrp="1"/>
          </p:cNvSpPr>
          <p:nvPr>
            <p:ph type="body"/>
          </p:nvPr>
        </p:nvSpPr>
        <p:spPr>
          <a:xfrm>
            <a:off x="179388" y="1125538"/>
            <a:ext cx="878522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260350"/>
            <a:ext cx="7643813" cy="57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8600" y="423863"/>
            <a:ext cx="49212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ooper Black" panose="0208090404030B020404" pitchFamily="18" charset="0"/>
                <a:ea typeface="Cambria Math" panose="02040503050406030204" pitchFamily="18" charset="0"/>
                <a:cs typeface="Aharoni" pitchFamily="2" charset="-79"/>
                <a:sym typeface="+mn-ea"/>
              </a:rPr>
              <a:t>DS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Cooper Black" panose="0208090404030B020404" pitchFamily="18" charset="0"/>
              <a:ea typeface="Batang" pitchFamily="18" charset="-127"/>
              <a:cs typeface="Aharoni" pitchFamily="2" charset="-79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j-lt"/>
          <a:ea typeface="楷体_GB2312" pitchFamily="49" charset="-122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–"/>
        <a:defRPr sz="22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»"/>
        <a:defRPr sz="22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»"/>
        <a:defRPr sz="22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»"/>
        <a:defRPr sz="22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»"/>
        <a:defRPr sz="22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»"/>
        <a:defRPr sz="22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2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08.xml"/><Relationship Id="rId14" Type="http://schemas.openxmlformats.org/officeDocument/2006/relationships/image" Target="../media/image14.png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3" Type="http://schemas.openxmlformats.org/officeDocument/2006/relationships/tags" Target="../tags/tag218.xml"/><Relationship Id="rId2" Type="http://schemas.openxmlformats.org/officeDocument/2006/relationships/image" Target="../media/image15.png"/><Relationship Id="rId1" Type="http://schemas.openxmlformats.org/officeDocument/2006/relationships/hyperlink" Target="03_hanoi.cpp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39.xml"/><Relationship Id="rId7" Type="http://schemas.openxmlformats.org/officeDocument/2006/relationships/image" Target="../media/image9.jpeg"/><Relationship Id="rId6" Type="http://schemas.openxmlformats.org/officeDocument/2006/relationships/tags" Target="../tags/tag38.xml"/><Relationship Id="rId5" Type="http://schemas.openxmlformats.org/officeDocument/2006/relationships/image" Target="../media/image8.png"/><Relationship Id="rId4" Type="http://schemas.openxmlformats.org/officeDocument/2006/relationships/tags" Target="../tags/tag37.xml"/><Relationship Id="rId3" Type="http://schemas.openxmlformats.org/officeDocument/2006/relationships/image" Target="../media/image7.png"/><Relationship Id="rId2" Type="http://schemas.openxmlformats.org/officeDocument/2006/relationships/tags" Target="../tags/tag3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image" Target="../media/image20.png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12.jpeg"/><Relationship Id="rId3" Type="http://schemas.openxmlformats.org/officeDocument/2006/relationships/tags" Target="../tags/tag70.xml"/><Relationship Id="rId2" Type="http://schemas.openxmlformats.org/officeDocument/2006/relationships/image" Target="../media/image11.jpe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97.xml"/><Relationship Id="rId27" Type="http://schemas.openxmlformats.org/officeDocument/2006/relationships/tags" Target="../tags/tag296.xml"/><Relationship Id="rId26" Type="http://schemas.openxmlformats.org/officeDocument/2006/relationships/tags" Target="../tags/tag295.xml"/><Relationship Id="rId25" Type="http://schemas.openxmlformats.org/officeDocument/2006/relationships/tags" Target="../tags/tag294.xml"/><Relationship Id="rId24" Type="http://schemas.openxmlformats.org/officeDocument/2006/relationships/tags" Target="../tags/tag293.xml"/><Relationship Id="rId23" Type="http://schemas.openxmlformats.org/officeDocument/2006/relationships/tags" Target="../tags/tag292.xml"/><Relationship Id="rId22" Type="http://schemas.openxmlformats.org/officeDocument/2006/relationships/tags" Target="../tags/tag291.xml"/><Relationship Id="rId21" Type="http://schemas.openxmlformats.org/officeDocument/2006/relationships/tags" Target="../tags/tag290.xml"/><Relationship Id="rId20" Type="http://schemas.openxmlformats.org/officeDocument/2006/relationships/tags" Target="../tags/tag289.xml"/><Relationship Id="rId2" Type="http://schemas.openxmlformats.org/officeDocument/2006/relationships/tags" Target="../tags/tag271.xml"/><Relationship Id="rId19" Type="http://schemas.openxmlformats.org/officeDocument/2006/relationships/tags" Target="../tags/tag288.xml"/><Relationship Id="rId18" Type="http://schemas.openxmlformats.org/officeDocument/2006/relationships/tags" Target="../tags/tag287.xml"/><Relationship Id="rId17" Type="http://schemas.openxmlformats.org/officeDocument/2006/relationships/tags" Target="../tags/tag286.xml"/><Relationship Id="rId16" Type="http://schemas.openxmlformats.org/officeDocument/2006/relationships/tags" Target="../tags/tag285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5" Type="http://schemas.openxmlformats.org/officeDocument/2006/relationships/vmlDrawing" Target="../drawings/vmlDrawing4.vml"/><Relationship Id="rId54" Type="http://schemas.openxmlformats.org/officeDocument/2006/relationships/slideLayout" Target="../slideLayouts/slideLayout2.xml"/><Relationship Id="rId53" Type="http://schemas.openxmlformats.org/officeDocument/2006/relationships/tags" Target="../tags/tag348.xml"/><Relationship Id="rId52" Type="http://schemas.openxmlformats.org/officeDocument/2006/relationships/tags" Target="../tags/tag347.xml"/><Relationship Id="rId51" Type="http://schemas.openxmlformats.org/officeDocument/2006/relationships/tags" Target="../tags/tag346.xml"/><Relationship Id="rId50" Type="http://schemas.openxmlformats.org/officeDocument/2006/relationships/tags" Target="../tags/tag345.xml"/><Relationship Id="rId5" Type="http://schemas.openxmlformats.org/officeDocument/2006/relationships/tags" Target="../tags/tag300.xml"/><Relationship Id="rId49" Type="http://schemas.openxmlformats.org/officeDocument/2006/relationships/tags" Target="../tags/tag344.xml"/><Relationship Id="rId48" Type="http://schemas.openxmlformats.org/officeDocument/2006/relationships/tags" Target="../tags/tag343.xml"/><Relationship Id="rId47" Type="http://schemas.openxmlformats.org/officeDocument/2006/relationships/tags" Target="../tags/tag342.xml"/><Relationship Id="rId46" Type="http://schemas.openxmlformats.org/officeDocument/2006/relationships/tags" Target="../tags/tag341.xml"/><Relationship Id="rId45" Type="http://schemas.openxmlformats.org/officeDocument/2006/relationships/tags" Target="../tags/tag340.xml"/><Relationship Id="rId44" Type="http://schemas.openxmlformats.org/officeDocument/2006/relationships/tags" Target="../tags/tag339.xml"/><Relationship Id="rId43" Type="http://schemas.openxmlformats.org/officeDocument/2006/relationships/tags" Target="../tags/tag338.xml"/><Relationship Id="rId42" Type="http://schemas.openxmlformats.org/officeDocument/2006/relationships/tags" Target="../tags/tag337.xml"/><Relationship Id="rId41" Type="http://schemas.openxmlformats.org/officeDocument/2006/relationships/tags" Target="../tags/tag336.xml"/><Relationship Id="rId40" Type="http://schemas.openxmlformats.org/officeDocument/2006/relationships/tags" Target="../tags/tag335.xml"/><Relationship Id="rId4" Type="http://schemas.openxmlformats.org/officeDocument/2006/relationships/tags" Target="../tags/tag299.xml"/><Relationship Id="rId39" Type="http://schemas.openxmlformats.org/officeDocument/2006/relationships/tags" Target="../tags/tag334.xml"/><Relationship Id="rId38" Type="http://schemas.openxmlformats.org/officeDocument/2006/relationships/tags" Target="../tags/tag333.xml"/><Relationship Id="rId37" Type="http://schemas.openxmlformats.org/officeDocument/2006/relationships/tags" Target="../tags/tag332.xml"/><Relationship Id="rId36" Type="http://schemas.openxmlformats.org/officeDocument/2006/relationships/tags" Target="../tags/tag331.xml"/><Relationship Id="rId35" Type="http://schemas.openxmlformats.org/officeDocument/2006/relationships/tags" Target="../tags/tag330.xml"/><Relationship Id="rId34" Type="http://schemas.openxmlformats.org/officeDocument/2006/relationships/tags" Target="../tags/tag329.xml"/><Relationship Id="rId33" Type="http://schemas.openxmlformats.org/officeDocument/2006/relationships/tags" Target="../tags/tag328.xml"/><Relationship Id="rId32" Type="http://schemas.openxmlformats.org/officeDocument/2006/relationships/tags" Target="../tags/tag327.xml"/><Relationship Id="rId31" Type="http://schemas.openxmlformats.org/officeDocument/2006/relationships/tags" Target="../tags/tag326.xml"/><Relationship Id="rId30" Type="http://schemas.openxmlformats.org/officeDocument/2006/relationships/tags" Target="../tags/tag325.xml"/><Relationship Id="rId3" Type="http://schemas.openxmlformats.org/officeDocument/2006/relationships/image" Target="../media/image22.emf"/><Relationship Id="rId29" Type="http://schemas.openxmlformats.org/officeDocument/2006/relationships/tags" Target="../tags/tag324.xml"/><Relationship Id="rId28" Type="http://schemas.openxmlformats.org/officeDocument/2006/relationships/tags" Target="../tags/tag323.xml"/><Relationship Id="rId27" Type="http://schemas.openxmlformats.org/officeDocument/2006/relationships/tags" Target="../tags/tag322.xml"/><Relationship Id="rId26" Type="http://schemas.openxmlformats.org/officeDocument/2006/relationships/tags" Target="../tags/tag321.xml"/><Relationship Id="rId25" Type="http://schemas.openxmlformats.org/officeDocument/2006/relationships/tags" Target="../tags/tag320.xml"/><Relationship Id="rId24" Type="http://schemas.openxmlformats.org/officeDocument/2006/relationships/tags" Target="../tags/tag319.xml"/><Relationship Id="rId23" Type="http://schemas.openxmlformats.org/officeDocument/2006/relationships/tags" Target="../tags/tag318.xml"/><Relationship Id="rId22" Type="http://schemas.openxmlformats.org/officeDocument/2006/relationships/tags" Target="../tags/tag317.xml"/><Relationship Id="rId21" Type="http://schemas.openxmlformats.org/officeDocument/2006/relationships/tags" Target="../tags/tag316.xml"/><Relationship Id="rId20" Type="http://schemas.openxmlformats.org/officeDocument/2006/relationships/tags" Target="../tags/tag315.xml"/><Relationship Id="rId2" Type="http://schemas.openxmlformats.org/officeDocument/2006/relationships/oleObject" Target="../embeddings/oleObject5.bin"/><Relationship Id="rId19" Type="http://schemas.openxmlformats.org/officeDocument/2006/relationships/tags" Target="../tags/tag314.xml"/><Relationship Id="rId18" Type="http://schemas.openxmlformats.org/officeDocument/2006/relationships/tags" Target="../tags/tag313.xml"/><Relationship Id="rId17" Type="http://schemas.openxmlformats.org/officeDocument/2006/relationships/tags" Target="../tags/tag312.xml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8.xml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4.xml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398.xml"/><Relationship Id="rId43" Type="http://schemas.openxmlformats.org/officeDocument/2006/relationships/tags" Target="../tags/tag397.xml"/><Relationship Id="rId42" Type="http://schemas.openxmlformats.org/officeDocument/2006/relationships/tags" Target="../tags/tag396.xml"/><Relationship Id="rId41" Type="http://schemas.openxmlformats.org/officeDocument/2006/relationships/tags" Target="../tags/tag395.xml"/><Relationship Id="rId40" Type="http://schemas.openxmlformats.org/officeDocument/2006/relationships/tags" Target="../tags/tag394.xml"/><Relationship Id="rId4" Type="http://schemas.openxmlformats.org/officeDocument/2006/relationships/tags" Target="../tags/tag358.xml"/><Relationship Id="rId39" Type="http://schemas.openxmlformats.org/officeDocument/2006/relationships/tags" Target="../tags/tag393.xml"/><Relationship Id="rId38" Type="http://schemas.openxmlformats.org/officeDocument/2006/relationships/tags" Target="../tags/tag392.xml"/><Relationship Id="rId37" Type="http://schemas.openxmlformats.org/officeDocument/2006/relationships/tags" Target="../tags/tag391.xml"/><Relationship Id="rId36" Type="http://schemas.openxmlformats.org/officeDocument/2006/relationships/tags" Target="../tags/tag390.xml"/><Relationship Id="rId35" Type="http://schemas.openxmlformats.org/officeDocument/2006/relationships/tags" Target="../tags/tag389.xml"/><Relationship Id="rId34" Type="http://schemas.openxmlformats.org/officeDocument/2006/relationships/tags" Target="../tags/tag388.xml"/><Relationship Id="rId33" Type="http://schemas.openxmlformats.org/officeDocument/2006/relationships/tags" Target="../tags/tag387.xml"/><Relationship Id="rId32" Type="http://schemas.openxmlformats.org/officeDocument/2006/relationships/tags" Target="../tags/tag386.xml"/><Relationship Id="rId31" Type="http://schemas.openxmlformats.org/officeDocument/2006/relationships/tags" Target="../tags/tag385.xml"/><Relationship Id="rId30" Type="http://schemas.openxmlformats.org/officeDocument/2006/relationships/tags" Target="../tags/tag384.xml"/><Relationship Id="rId3" Type="http://schemas.openxmlformats.org/officeDocument/2006/relationships/tags" Target="../tags/tag357.xml"/><Relationship Id="rId29" Type="http://schemas.openxmlformats.org/officeDocument/2006/relationships/tags" Target="../tags/tag383.xml"/><Relationship Id="rId28" Type="http://schemas.openxmlformats.org/officeDocument/2006/relationships/tags" Target="../tags/tag382.xml"/><Relationship Id="rId27" Type="http://schemas.openxmlformats.org/officeDocument/2006/relationships/tags" Target="../tags/tag381.xml"/><Relationship Id="rId26" Type="http://schemas.openxmlformats.org/officeDocument/2006/relationships/tags" Target="../tags/tag380.xml"/><Relationship Id="rId25" Type="http://schemas.openxmlformats.org/officeDocument/2006/relationships/tags" Target="../tags/tag379.xml"/><Relationship Id="rId24" Type="http://schemas.openxmlformats.org/officeDocument/2006/relationships/tags" Target="../tags/tag378.xml"/><Relationship Id="rId23" Type="http://schemas.openxmlformats.org/officeDocument/2006/relationships/tags" Target="../tags/tag377.xml"/><Relationship Id="rId22" Type="http://schemas.openxmlformats.org/officeDocument/2006/relationships/tags" Target="../tags/tag376.xml"/><Relationship Id="rId21" Type="http://schemas.openxmlformats.org/officeDocument/2006/relationships/tags" Target="../tags/tag375.xml"/><Relationship Id="rId20" Type="http://schemas.openxmlformats.org/officeDocument/2006/relationships/tags" Target="../tags/tag374.xml"/><Relationship Id="rId2" Type="http://schemas.openxmlformats.org/officeDocument/2006/relationships/tags" Target="../tags/tag356.xml"/><Relationship Id="rId19" Type="http://schemas.openxmlformats.org/officeDocument/2006/relationships/tags" Target="../tags/tag373.xml"/><Relationship Id="rId18" Type="http://schemas.openxmlformats.org/officeDocument/2006/relationships/tags" Target="../tags/tag372.xml"/><Relationship Id="rId17" Type="http://schemas.openxmlformats.org/officeDocument/2006/relationships/tags" Target="../tags/tag371.xml"/><Relationship Id="rId16" Type="http://schemas.openxmlformats.org/officeDocument/2006/relationships/tags" Target="../tags/tag370.xml"/><Relationship Id="rId15" Type="http://schemas.openxmlformats.org/officeDocument/2006/relationships/tags" Target="../tags/tag369.xml"/><Relationship Id="rId14" Type="http://schemas.openxmlformats.org/officeDocument/2006/relationships/tags" Target="../tags/tag368.xml"/><Relationship Id="rId13" Type="http://schemas.openxmlformats.org/officeDocument/2006/relationships/tags" Target="../tags/tag367.xml"/><Relationship Id="rId12" Type="http://schemas.openxmlformats.org/officeDocument/2006/relationships/tags" Target="../tags/tag366.xml"/><Relationship Id="rId11" Type="http://schemas.openxmlformats.org/officeDocument/2006/relationships/tags" Target="../tags/tag365.xml"/><Relationship Id="rId10" Type="http://schemas.openxmlformats.org/officeDocument/2006/relationships/tags" Target="../tags/tag364.xml"/><Relationship Id="rId1" Type="http://schemas.openxmlformats.org/officeDocument/2006/relationships/tags" Target="../tags/tag35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110.xml"/><Relationship Id="rId3" Type="http://schemas.openxmlformats.org/officeDocument/2006/relationships/tags" Target="../tags/tag83.xml"/><Relationship Id="rId29" Type="http://schemas.openxmlformats.org/officeDocument/2006/relationships/tags" Target="../tags/tag109.xml"/><Relationship Id="rId28" Type="http://schemas.openxmlformats.org/officeDocument/2006/relationships/tags" Target="../tags/tag108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03_MazePath.cpp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5" descr="E:\2013.3.28\2014\shutterstock_93559594.jpg"/>
          <p:cNvPicPr>
            <a:picLocks noChangeAspect="1"/>
          </p:cNvPicPr>
          <p:nvPr/>
        </p:nvPicPr>
        <p:blipFill>
          <a:blip r:embed="rId1"/>
          <a:srcRect l="694" t="3844" r="3870" b="719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823071"/>
            <a:ext cx="7772400" cy="1470025"/>
          </a:xfrm>
          <a:ln>
            <a:miter lim="800000"/>
          </a:ln>
          <a:scene3d>
            <a:camera prst="orthographicFront"/>
            <a:lightRig rig="balanced" dir="t"/>
          </a:scene3d>
          <a:sp3d prstMaterial="plastic"/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  <a:reflection blurRad="88900" stA="46000" endPos="57000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第三章 栈和队列</a:t>
            </a:r>
            <a:endParaRPr kumimoji="0" lang="zh-CN" altLang="en-US" sz="5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5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760413"/>
            <a:ext cx="8324850" cy="595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1009650"/>
            <a:ext cx="8066088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栈、队列是一种特殊（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操作受限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）的线性表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区别：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不同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313" y="2140585"/>
            <a:ext cx="8426450" cy="1966913"/>
          </a:xfrm>
          <a:prstGeom prst="rect">
            <a:avLst/>
          </a:prstGeom>
          <a:solidFill>
            <a:srgbClr val="D4E6F4"/>
          </a:solidFill>
          <a:ln w="3810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一般线性表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                                   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逻辑结构：一对一                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存储结构：顺序表、链表    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随机、顺序存取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558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3550" y="4186238"/>
            <a:ext cx="4178300" cy="1965325"/>
          </a:xfrm>
          <a:prstGeom prst="rect">
            <a:avLst/>
          </a:prstGeom>
          <a:solidFill>
            <a:srgbClr val="D4E6F4"/>
          </a:solidFill>
          <a:ln w="38100">
            <a:solidFill>
              <a:srgbClr val="CCCCFF"/>
            </a:solidFill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逻辑结构：一对一                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存储结构：顺序栈、链栈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后进先出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6463" y="4186238"/>
            <a:ext cx="4178300" cy="1965325"/>
          </a:xfrm>
          <a:prstGeom prst="rect">
            <a:avLst/>
          </a:prstGeom>
          <a:solidFill>
            <a:srgbClr val="D4E6F4"/>
          </a:solidFill>
          <a:ln w="38100">
            <a:solidFill>
              <a:srgbClr val="CCCCFF"/>
            </a:solidFill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队列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逻辑结构：一对一                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存储结构：顺序队、链队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先进先出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3.2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案例引入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2771" name="组合 3"/>
          <p:cNvGrpSpPr/>
          <p:nvPr/>
        </p:nvGrpSpPr>
        <p:grpSpPr>
          <a:xfrm>
            <a:off x="418148" y="1670685"/>
            <a:ext cx="2690812" cy="2735263"/>
            <a:chOff x="1198662" y="1665926"/>
            <a:chExt cx="4286400" cy="4356156"/>
          </a:xfrm>
        </p:grpSpPr>
        <p:sp>
          <p:nvSpPr>
            <p:cNvPr id="15" name="泪滴形 24"/>
            <p:cNvSpPr/>
            <p:nvPr>
              <p:custDataLst>
                <p:tags r:id="rId1"/>
              </p:custDataLst>
            </p:nvPr>
          </p:nvSpPr>
          <p:spPr bwMode="auto">
            <a:xfrm rot="10800000" flipH="1">
              <a:off x="1428787" y="1944032"/>
              <a:ext cx="1770195" cy="1772296"/>
            </a:xfrm>
            <a:custGeom>
              <a:avLst/>
              <a:gdLst>
                <a:gd name="T0" fmla="*/ 679134 w 1680168"/>
                <a:gd name="T1" fmla="*/ 1503514 h 1680168"/>
                <a:gd name="T2" fmla="*/ 176653 w 1680168"/>
                <a:gd name="T3" fmla="*/ 1001034 h 1680168"/>
                <a:gd name="T4" fmla="*/ 679134 w 1680168"/>
                <a:gd name="T5" fmla="*/ 498554 h 1680168"/>
                <a:gd name="T6" fmla="*/ 1181615 w 1680168"/>
                <a:gd name="T7" fmla="*/ 1001034 h 1680168"/>
                <a:gd name="T8" fmla="*/ 679134 w 1680168"/>
                <a:gd name="T9" fmla="*/ 1503514 h 1680168"/>
                <a:gd name="T10" fmla="*/ 840084 w 1680168"/>
                <a:gd name="T11" fmla="*/ 1680168 h 1680168"/>
                <a:gd name="T12" fmla="*/ 1680168 w 1680168"/>
                <a:gd name="T13" fmla="*/ 840084 h 1680168"/>
                <a:gd name="T14" fmla="*/ 1680168 w 1680168"/>
                <a:gd name="T15" fmla="*/ 0 h 1680168"/>
                <a:gd name="T16" fmla="*/ 840084 w 1680168"/>
                <a:gd name="T17" fmla="*/ 0 h 1680168"/>
                <a:gd name="T18" fmla="*/ 0 w 1680168"/>
                <a:gd name="T19" fmla="*/ 840084 h 1680168"/>
                <a:gd name="T20" fmla="*/ 840084 w 1680168"/>
                <a:gd name="T21" fmla="*/ 1680168 h 168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0168" h="1680168">
                  <a:moveTo>
                    <a:pt x="679134" y="1503514"/>
                  </a:moveTo>
                  <a:cubicBezTo>
                    <a:pt x="401621" y="1503514"/>
                    <a:pt x="176653" y="1278546"/>
                    <a:pt x="176653" y="1001034"/>
                  </a:cubicBezTo>
                  <a:cubicBezTo>
                    <a:pt x="176653" y="723522"/>
                    <a:pt x="401621" y="498554"/>
                    <a:pt x="679134" y="498554"/>
                  </a:cubicBezTo>
                  <a:cubicBezTo>
                    <a:pt x="956647" y="498554"/>
                    <a:pt x="1181615" y="723522"/>
                    <a:pt x="1181615" y="1001034"/>
                  </a:cubicBezTo>
                  <a:cubicBezTo>
                    <a:pt x="1181615" y="1278546"/>
                    <a:pt x="956647" y="1503514"/>
                    <a:pt x="679134" y="1503514"/>
                  </a:cubicBezTo>
                  <a:close/>
                  <a:moveTo>
                    <a:pt x="840084" y="1680168"/>
                  </a:moveTo>
                  <a:cubicBezTo>
                    <a:pt x="1304050" y="1680168"/>
                    <a:pt x="1680168" y="1304050"/>
                    <a:pt x="1680168" y="840084"/>
                  </a:cubicBezTo>
                  <a:lnTo>
                    <a:pt x="1680168" y="0"/>
                  </a:lnTo>
                  <a:lnTo>
                    <a:pt x="840084" y="0"/>
                  </a:lnTo>
                  <a:cubicBezTo>
                    <a:pt x="376118" y="0"/>
                    <a:pt x="0" y="376118"/>
                    <a:pt x="0" y="840084"/>
                  </a:cubicBezTo>
                  <a:cubicBezTo>
                    <a:pt x="0" y="1304050"/>
                    <a:pt x="376118" y="1680168"/>
                    <a:pt x="840084" y="1680168"/>
                  </a:cubicBez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泪滴形 38"/>
            <p:cNvSpPr/>
            <p:nvPr>
              <p:custDataLst>
                <p:tags r:id="rId2"/>
              </p:custDataLst>
            </p:nvPr>
          </p:nvSpPr>
          <p:spPr bwMode="auto">
            <a:xfrm>
              <a:off x="1198662" y="3761837"/>
              <a:ext cx="1980089" cy="1982139"/>
            </a:xfrm>
            <a:custGeom>
              <a:avLst/>
              <a:gdLst>
                <a:gd name="T0" fmla="*/ 811275 w 1879944"/>
                <a:gd name="T1" fmla="*/ 455670 h 1880638"/>
                <a:gd name="T2" fmla="*/ 198108 w 1879944"/>
                <a:gd name="T3" fmla="*/ 1069063 h 1880638"/>
                <a:gd name="T4" fmla="*/ 811275 w 1879944"/>
                <a:gd name="T5" fmla="*/ 1682456 h 1880638"/>
                <a:gd name="T6" fmla="*/ 1424442 w 1879944"/>
                <a:gd name="T7" fmla="*/ 1069063 h 1880638"/>
                <a:gd name="T8" fmla="*/ 811275 w 1879944"/>
                <a:gd name="T9" fmla="*/ 455670 h 1880638"/>
                <a:gd name="T10" fmla="*/ 939973 w 1879944"/>
                <a:gd name="T11" fmla="*/ 0 h 1880638"/>
                <a:gd name="T12" fmla="*/ 1879944 w 1879944"/>
                <a:gd name="T13" fmla="*/ 0 h 1880638"/>
                <a:gd name="T14" fmla="*/ 1879944 w 1879944"/>
                <a:gd name="T15" fmla="*/ 940319 h 1880638"/>
                <a:gd name="T16" fmla="*/ 939972 w 1879944"/>
                <a:gd name="T17" fmla="*/ 1880638 h 1880638"/>
                <a:gd name="T18" fmla="*/ 0 w 1879944"/>
                <a:gd name="T19" fmla="*/ 940319 h 1880638"/>
                <a:gd name="T20" fmla="*/ 1 w 1879944"/>
                <a:gd name="T21" fmla="*/ 940319 h 1880638"/>
                <a:gd name="T22" fmla="*/ 939973 w 1879944"/>
                <a:gd name="T23" fmla="*/ 0 h 1880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9944" h="1880638">
                  <a:moveTo>
                    <a:pt x="811275" y="455670"/>
                  </a:moveTo>
                  <a:cubicBezTo>
                    <a:pt x="472632" y="455670"/>
                    <a:pt x="198108" y="730295"/>
                    <a:pt x="198108" y="1069063"/>
                  </a:cubicBezTo>
                  <a:cubicBezTo>
                    <a:pt x="198108" y="1407831"/>
                    <a:pt x="472632" y="1682456"/>
                    <a:pt x="811275" y="1682456"/>
                  </a:cubicBezTo>
                  <a:cubicBezTo>
                    <a:pt x="1149918" y="1682456"/>
                    <a:pt x="1424442" y="1407831"/>
                    <a:pt x="1424442" y="1069063"/>
                  </a:cubicBezTo>
                  <a:cubicBezTo>
                    <a:pt x="1424442" y="730295"/>
                    <a:pt x="1149918" y="455670"/>
                    <a:pt x="811275" y="455670"/>
                  </a:cubicBezTo>
                  <a:close/>
                  <a:moveTo>
                    <a:pt x="939973" y="0"/>
                  </a:moveTo>
                  <a:lnTo>
                    <a:pt x="1879944" y="0"/>
                  </a:lnTo>
                  <a:lnTo>
                    <a:pt x="1879944" y="940319"/>
                  </a:lnTo>
                  <a:cubicBezTo>
                    <a:pt x="1879944" y="1459643"/>
                    <a:pt x="1459104" y="1880638"/>
                    <a:pt x="939972" y="1880638"/>
                  </a:cubicBezTo>
                  <a:cubicBezTo>
                    <a:pt x="420840" y="1880638"/>
                    <a:pt x="0" y="1459643"/>
                    <a:pt x="0" y="940319"/>
                  </a:cubicBezTo>
                  <a:lnTo>
                    <a:pt x="1" y="940319"/>
                  </a:lnTo>
                  <a:cubicBezTo>
                    <a:pt x="1" y="420995"/>
                    <a:pt x="420841" y="0"/>
                    <a:pt x="939973" y="0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泪滴形 34"/>
            <p:cNvSpPr/>
            <p:nvPr>
              <p:custDataLst>
                <p:tags r:id="rId3"/>
              </p:custDataLst>
            </p:nvPr>
          </p:nvSpPr>
          <p:spPr bwMode="auto">
            <a:xfrm rot="16200000" flipH="1">
              <a:off x="3224518" y="1665678"/>
              <a:ext cx="2050402" cy="2050898"/>
            </a:xfrm>
            <a:custGeom>
              <a:avLst/>
              <a:gdLst>
                <a:gd name="T0" fmla="*/ 205247 w 1947680"/>
                <a:gd name="T1" fmla="*/ 1146936 h 1946960"/>
                <a:gd name="T2" fmla="*/ 800320 w 1947680"/>
                <a:gd name="T3" fmla="*/ 552082 h 1946960"/>
                <a:gd name="T4" fmla="*/ 1395393 w 1947680"/>
                <a:gd name="T5" fmla="*/ 1146936 h 1946960"/>
                <a:gd name="T6" fmla="*/ 800320 w 1947680"/>
                <a:gd name="T7" fmla="*/ 1741790 h 1946960"/>
                <a:gd name="T8" fmla="*/ 205247 w 1947680"/>
                <a:gd name="T9" fmla="*/ 1146936 h 1946960"/>
                <a:gd name="T10" fmla="*/ 0 w 1947680"/>
                <a:gd name="T11" fmla="*/ 973480 h 1946960"/>
                <a:gd name="T12" fmla="*/ 973840 w 1947680"/>
                <a:gd name="T13" fmla="*/ 1946960 h 1946960"/>
                <a:gd name="T14" fmla="*/ 1947680 w 1947680"/>
                <a:gd name="T15" fmla="*/ 973480 h 1946960"/>
                <a:gd name="T16" fmla="*/ 1947680 w 1947680"/>
                <a:gd name="T17" fmla="*/ 0 h 1946960"/>
                <a:gd name="T18" fmla="*/ 973841 w 1947680"/>
                <a:gd name="T19" fmla="*/ 0 h 1946960"/>
                <a:gd name="T20" fmla="*/ 1 w 1947680"/>
                <a:gd name="T21" fmla="*/ 973480 h 1946960"/>
                <a:gd name="T22" fmla="*/ 0 w 1947680"/>
                <a:gd name="T23" fmla="*/ 973480 h 1946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7680" h="1946960">
                  <a:moveTo>
                    <a:pt x="205247" y="1146936"/>
                  </a:moveTo>
                  <a:cubicBezTo>
                    <a:pt x="205247" y="818407"/>
                    <a:pt x="471670" y="552082"/>
                    <a:pt x="800320" y="552082"/>
                  </a:cubicBezTo>
                  <a:cubicBezTo>
                    <a:pt x="1128970" y="552082"/>
                    <a:pt x="1395393" y="818407"/>
                    <a:pt x="1395393" y="1146936"/>
                  </a:cubicBezTo>
                  <a:cubicBezTo>
                    <a:pt x="1395393" y="1475465"/>
                    <a:pt x="1128970" y="1741790"/>
                    <a:pt x="800320" y="1741790"/>
                  </a:cubicBezTo>
                  <a:cubicBezTo>
                    <a:pt x="471670" y="1741790"/>
                    <a:pt x="205247" y="1475465"/>
                    <a:pt x="205247" y="1146936"/>
                  </a:cubicBezTo>
                  <a:close/>
                  <a:moveTo>
                    <a:pt x="0" y="973480"/>
                  </a:moveTo>
                  <a:cubicBezTo>
                    <a:pt x="0" y="1511118"/>
                    <a:pt x="436003" y="1946960"/>
                    <a:pt x="973840" y="1946960"/>
                  </a:cubicBezTo>
                  <a:cubicBezTo>
                    <a:pt x="1511677" y="1946960"/>
                    <a:pt x="1947680" y="1511118"/>
                    <a:pt x="1947680" y="973480"/>
                  </a:cubicBezTo>
                  <a:lnTo>
                    <a:pt x="1947680" y="0"/>
                  </a:lnTo>
                  <a:lnTo>
                    <a:pt x="973841" y="0"/>
                  </a:lnTo>
                  <a:cubicBezTo>
                    <a:pt x="436004" y="0"/>
                    <a:pt x="1" y="435842"/>
                    <a:pt x="1" y="973480"/>
                  </a:cubicBezTo>
                  <a:lnTo>
                    <a:pt x="0" y="97348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泪滴形 36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3224270" y="3761837"/>
              <a:ext cx="2260792" cy="2260245"/>
            </a:xfrm>
            <a:custGeom>
              <a:avLst/>
              <a:gdLst>
                <a:gd name="T0" fmla="*/ 875297 w 2146050"/>
                <a:gd name="T1" fmla="*/ 621837 h 2146844"/>
                <a:gd name="T2" fmla="*/ 1524443 w 2146050"/>
                <a:gd name="T3" fmla="*/ 1271223 h 2146844"/>
                <a:gd name="T4" fmla="*/ 875297 w 2146050"/>
                <a:gd name="T5" fmla="*/ 1920609 h 2146844"/>
                <a:gd name="T6" fmla="*/ 226151 w 2146050"/>
                <a:gd name="T7" fmla="*/ 1271223 h 2146844"/>
                <a:gd name="T8" fmla="*/ 875297 w 2146050"/>
                <a:gd name="T9" fmla="*/ 621837 h 2146844"/>
                <a:gd name="T10" fmla="*/ 2146050 w 2146050"/>
                <a:gd name="T11" fmla="*/ 0 h 2146844"/>
                <a:gd name="T12" fmla="*/ 1073025 w 2146050"/>
                <a:gd name="T13" fmla="*/ 0 h 2146844"/>
                <a:gd name="T14" fmla="*/ 0 w 2146050"/>
                <a:gd name="T15" fmla="*/ 1073422 h 2146844"/>
                <a:gd name="T16" fmla="*/ 1073025 w 2146050"/>
                <a:gd name="T17" fmla="*/ 2146844 h 2146844"/>
                <a:gd name="T18" fmla="*/ 2146050 w 2146050"/>
                <a:gd name="T19" fmla="*/ 1073422 h 2146844"/>
                <a:gd name="T20" fmla="*/ 2146050 w 2146050"/>
                <a:gd name="T21" fmla="*/ 0 h 214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6050" h="2146844">
                  <a:moveTo>
                    <a:pt x="875297" y="621837"/>
                  </a:moveTo>
                  <a:cubicBezTo>
                    <a:pt x="1233810" y="621837"/>
                    <a:pt x="1524443" y="912577"/>
                    <a:pt x="1524443" y="1271223"/>
                  </a:cubicBezTo>
                  <a:cubicBezTo>
                    <a:pt x="1524443" y="1629869"/>
                    <a:pt x="1233810" y="1920609"/>
                    <a:pt x="875297" y="1920609"/>
                  </a:cubicBezTo>
                  <a:cubicBezTo>
                    <a:pt x="516784" y="1920609"/>
                    <a:pt x="226151" y="1629869"/>
                    <a:pt x="226151" y="1271223"/>
                  </a:cubicBezTo>
                  <a:cubicBezTo>
                    <a:pt x="226151" y="912577"/>
                    <a:pt x="516784" y="621837"/>
                    <a:pt x="875297" y="621837"/>
                  </a:cubicBezTo>
                  <a:close/>
                  <a:moveTo>
                    <a:pt x="2146050" y="0"/>
                  </a:moveTo>
                  <a:lnTo>
                    <a:pt x="1073025" y="0"/>
                  </a:lnTo>
                  <a:cubicBezTo>
                    <a:pt x="480410" y="0"/>
                    <a:pt x="0" y="480587"/>
                    <a:pt x="0" y="1073422"/>
                  </a:cubicBezTo>
                  <a:cubicBezTo>
                    <a:pt x="0" y="1666257"/>
                    <a:pt x="480410" y="2146844"/>
                    <a:pt x="1073025" y="2146844"/>
                  </a:cubicBezTo>
                  <a:cubicBezTo>
                    <a:pt x="1665640" y="2146844"/>
                    <a:pt x="2146050" y="1666257"/>
                    <a:pt x="2146050" y="1073422"/>
                  </a:cubicBezTo>
                  <a:lnTo>
                    <a:pt x="2146050" y="0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9476B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2772" name="组合 16"/>
          <p:cNvGrpSpPr/>
          <p:nvPr/>
        </p:nvGrpSpPr>
        <p:grpSpPr>
          <a:xfrm>
            <a:off x="3797935" y="1450023"/>
            <a:ext cx="657225" cy="663575"/>
            <a:chOff x="4929188" y="1303338"/>
            <a:chExt cx="501650" cy="506412"/>
          </a:xfrm>
        </p:grpSpPr>
        <p:sp>
          <p:nvSpPr>
            <p:cNvPr id="1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4995833" y="1359068"/>
              <a:ext cx="371996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5056418" y="1446296"/>
              <a:ext cx="255671" cy="265321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2773" name="组合 20"/>
          <p:cNvGrpSpPr/>
          <p:nvPr/>
        </p:nvGrpSpPr>
        <p:grpSpPr>
          <a:xfrm>
            <a:off x="3791585" y="2292350"/>
            <a:ext cx="663575" cy="661988"/>
            <a:chOff x="1339850" y="2163763"/>
            <a:chExt cx="506413" cy="506412"/>
          </a:xfrm>
        </p:grpSpPr>
        <p:sp>
          <p:nvSpPr>
            <p:cNvPr id="22" name="Freeform 13"/>
            <p:cNvSpPr/>
            <p:nvPr>
              <p:custDataLst>
                <p:tags r:id="rId8"/>
              </p:custDataLst>
            </p:nvPr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Freeform 14"/>
            <p:cNvSpPr/>
            <p:nvPr>
              <p:custDataLst>
                <p:tags r:id="rId9"/>
              </p:custDataLst>
            </p:nvPr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447675" y="2276704"/>
              <a:ext cx="289552" cy="278101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741" name="Oval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49442" y="2418790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2774" name="组合 25"/>
          <p:cNvGrpSpPr/>
          <p:nvPr/>
        </p:nvGrpSpPr>
        <p:grpSpPr>
          <a:xfrm>
            <a:off x="3797935" y="3133090"/>
            <a:ext cx="657225" cy="663575"/>
            <a:chOff x="5093055" y="2766720"/>
            <a:chExt cx="501650" cy="506413"/>
          </a:xfrm>
        </p:grpSpPr>
        <p:sp>
          <p:nvSpPr>
            <p:cNvPr id="27" name="Freeform 21"/>
            <p:cNvSpPr/>
            <p:nvPr>
              <p:custDataLst>
                <p:tags r:id="rId12"/>
              </p:custDataLst>
            </p:nvPr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735" name="Oval 2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200898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Freeform 23"/>
            <p:cNvSpPr/>
            <p:nvPr>
              <p:custDataLst>
                <p:tags r:id="rId14"/>
              </p:custDataLst>
            </p:nvPr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Freeform 24"/>
            <p:cNvSpPr/>
            <p:nvPr>
              <p:custDataLst>
                <p:tags r:id="rId15"/>
              </p:custDataLst>
            </p:nvPr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2775" name="组合 30"/>
          <p:cNvGrpSpPr/>
          <p:nvPr/>
        </p:nvGrpSpPr>
        <p:grpSpPr>
          <a:xfrm>
            <a:off x="3791585" y="3975418"/>
            <a:ext cx="663575" cy="661987"/>
            <a:chOff x="6137274" y="1900165"/>
            <a:chExt cx="506413" cy="506412"/>
          </a:xfrm>
        </p:grpSpPr>
        <p:sp>
          <p:nvSpPr>
            <p:cNvPr id="32" name="Freeform 29"/>
            <p:cNvSpPr/>
            <p:nvPr>
              <p:custDataLst>
                <p:tags r:id="rId16"/>
              </p:custDataLst>
            </p:nvPr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Freeform 30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208754" y="1979102"/>
              <a:ext cx="327109" cy="325464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0728" name="Text Box 1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44073" y="1519873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案例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：数制的转换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29" name="Text Box 1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44073" y="2362200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案例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：括号匹配的检验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644073" y="3202940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案例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3.3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：表达式求值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644073" y="4045268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案例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3.4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：舞伴问题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栈的表示和操作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AutoShape 3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472113"/>
          </a:xfrm>
          <a:prstGeom prst="wedgeRectCallout">
            <a:avLst>
              <a:gd name="adj1" fmla="val -43750"/>
              <a:gd name="adj2" fmla="val 70000"/>
            </a:avLst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栈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(Stack)</a:t>
            </a:r>
            <a:r>
              <a:rPr kumimoji="0" lang="en-US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的定义</a:t>
            </a:r>
            <a:endParaRPr kumimoji="0" lang="en-US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通常称插入、删除的这一端为栈顶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(Top)</a:t>
            </a:r>
            <a:r>
              <a:rPr kumimoji="0" lang="en-US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，另一端为栈底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(Bottom)</a:t>
            </a:r>
            <a:r>
              <a:rPr kumimoji="0" lang="en-US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。当栈中没有元素时称为空栈。</a:t>
            </a:r>
            <a:endParaRPr kumimoji="0" lang="en-US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62486" name="Rectangle 238"/>
          <p:cNvSpPr/>
          <p:nvPr/>
        </p:nvSpPr>
        <p:spPr>
          <a:xfrm>
            <a:off x="827088" y="3644900"/>
            <a:ext cx="259238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a</a:t>
            </a:r>
            <a:r>
              <a:rPr lang="en-US" altLang="zh-CN" b="1" baseline="-30000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...  a</a:t>
            </a:r>
            <a:r>
              <a:rPr lang="en-US" altLang="zh-CN" b="1" baseline="-30000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b="1" baseline="-30000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b="1" baseline="-30000" dirty="0">
              <a:solidFill>
                <a:srgbClr val="020B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3008313" y="4230688"/>
            <a:ext cx="842962" cy="468312"/>
            <a:chOff x="2245" y="2432"/>
            <a:chExt cx="531" cy="295"/>
          </a:xfrm>
        </p:grpSpPr>
        <p:sp>
          <p:nvSpPr>
            <p:cNvPr id="9252" name="Line 240"/>
            <p:cNvSpPr/>
            <p:nvPr/>
          </p:nvSpPr>
          <p:spPr>
            <a:xfrm flipV="1">
              <a:off x="2245" y="2432"/>
              <a:ext cx="0" cy="288"/>
            </a:xfrm>
            <a:prstGeom prst="line">
              <a:avLst/>
            </a:prstGeom>
            <a:ln w="38100" cap="rnd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53" name="Text Box 241"/>
            <p:cNvSpPr txBox="1"/>
            <p:nvPr/>
          </p:nvSpPr>
          <p:spPr>
            <a:xfrm>
              <a:off x="2245" y="2477"/>
              <a:ext cx="531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插入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2195513" y="4241800"/>
            <a:ext cx="842962" cy="457200"/>
            <a:chOff x="1623" y="2462"/>
            <a:chExt cx="531" cy="288"/>
          </a:xfrm>
        </p:grpSpPr>
        <p:sp>
          <p:nvSpPr>
            <p:cNvPr id="9250" name="Line 239"/>
            <p:cNvSpPr/>
            <p:nvPr/>
          </p:nvSpPr>
          <p:spPr>
            <a:xfrm>
              <a:off x="2064" y="2462"/>
              <a:ext cx="0" cy="288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51" name="Text Box 242"/>
            <p:cNvSpPr txBox="1"/>
            <p:nvPr/>
          </p:nvSpPr>
          <p:spPr>
            <a:xfrm>
              <a:off x="1623" y="2500"/>
              <a:ext cx="531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删除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491" name="Rectangle 238"/>
          <p:cNvSpPr/>
          <p:nvPr/>
        </p:nvSpPr>
        <p:spPr>
          <a:xfrm>
            <a:off x="3463925" y="3690938"/>
            <a:ext cx="531813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,Q</a:t>
            </a:r>
            <a:endParaRPr lang="zh-CN" altLang="en-US" b="1" baseline="-30000" dirty="0">
              <a:solidFill>
                <a:srgbClr val="020B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2" name="Rectangle 238"/>
          <p:cNvSpPr/>
          <p:nvPr/>
        </p:nvSpPr>
        <p:spPr>
          <a:xfrm>
            <a:off x="3824288" y="3716338"/>
            <a:ext cx="53181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,R</a:t>
            </a:r>
            <a:endParaRPr lang="zh-CN" altLang="en-US" b="1" baseline="-30000" dirty="0">
              <a:solidFill>
                <a:srgbClr val="020B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3" name="Rectangle 238"/>
          <p:cNvSpPr/>
          <p:nvPr/>
        </p:nvSpPr>
        <p:spPr>
          <a:xfrm>
            <a:off x="3132138" y="3690938"/>
            <a:ext cx="53181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,P</a:t>
            </a:r>
            <a:endParaRPr lang="zh-CN" altLang="en-US" b="1" baseline="-30000" dirty="0">
              <a:solidFill>
                <a:srgbClr val="020B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8" name="AutoShape 34"/>
          <p:cNvSpPr/>
          <p:nvPr/>
        </p:nvSpPr>
        <p:spPr>
          <a:xfrm>
            <a:off x="827088" y="5084763"/>
            <a:ext cx="2016125" cy="576262"/>
          </a:xfrm>
          <a:prstGeom prst="wedgeRectCallout">
            <a:avLst>
              <a:gd name="adj1" fmla="val -38662"/>
              <a:gd name="adj2" fmla="val -208125"/>
            </a:avLst>
          </a:prstGeom>
          <a:solidFill>
            <a:srgbClr val="CCFFFF">
              <a:alpha val="89803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栈底元素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99" name="AutoShape 35"/>
          <p:cNvSpPr/>
          <p:nvPr/>
        </p:nvSpPr>
        <p:spPr>
          <a:xfrm>
            <a:off x="2843213" y="2781300"/>
            <a:ext cx="2016125" cy="576263"/>
          </a:xfrm>
          <a:prstGeom prst="wedgeRectCallout">
            <a:avLst>
              <a:gd name="adj1" fmla="val -41968"/>
              <a:gd name="adj2" fmla="val 122727"/>
            </a:avLst>
          </a:prstGeom>
          <a:solidFill>
            <a:srgbClr val="CCFFFF">
              <a:alpha val="89803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栈顶元素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5508625" y="2420938"/>
            <a:ext cx="2674938" cy="3887787"/>
            <a:chOff x="3424" y="1525"/>
            <a:chExt cx="1685" cy="2449"/>
          </a:xfrm>
        </p:grpSpPr>
        <p:grpSp>
          <p:nvGrpSpPr>
            <p:cNvPr id="9229" name="Group 33"/>
            <p:cNvGrpSpPr/>
            <p:nvPr/>
          </p:nvGrpSpPr>
          <p:grpSpPr>
            <a:xfrm>
              <a:off x="3424" y="1525"/>
              <a:ext cx="1685" cy="2448"/>
              <a:chOff x="3424" y="1525"/>
              <a:chExt cx="1685" cy="2448"/>
            </a:xfrm>
          </p:grpSpPr>
          <p:sp>
            <p:nvSpPr>
              <p:cNvPr id="9233" name="Rectangle 213"/>
              <p:cNvSpPr/>
              <p:nvPr/>
            </p:nvSpPr>
            <p:spPr>
              <a:xfrm>
                <a:off x="3998" y="2149"/>
                <a:ext cx="672" cy="1824"/>
              </a:xfrm>
              <a:prstGeom prst="rect">
                <a:avLst/>
              </a:prstGeom>
              <a:solidFill>
                <a:srgbClr val="CCFFFF"/>
              </a:solidFill>
              <a:ln w="12700" cap="rnd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rgbClr val="020BC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9234" name="Text Box 158"/>
              <p:cNvSpPr txBox="1"/>
              <p:nvPr/>
            </p:nvSpPr>
            <p:spPr>
              <a:xfrm>
                <a:off x="4622" y="1525"/>
                <a:ext cx="487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出栈</a:t>
                </a:r>
                <a:endParaRPr lang="zh-CN" altLang="en-US" sz="2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35" name="Text Box 159"/>
              <p:cNvSpPr txBox="1"/>
              <p:nvPr/>
            </p:nvSpPr>
            <p:spPr>
              <a:xfrm>
                <a:off x="3614" y="1525"/>
                <a:ext cx="48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入栈</a:t>
                </a:r>
                <a:endParaRPr lang="zh-CN" altLang="en-US" sz="2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36" name="Line 163"/>
              <p:cNvSpPr/>
              <p:nvPr/>
            </p:nvSpPr>
            <p:spPr>
              <a:xfrm>
                <a:off x="4004" y="2725"/>
                <a:ext cx="669" cy="0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7" name="Line 164"/>
              <p:cNvSpPr/>
              <p:nvPr/>
            </p:nvSpPr>
            <p:spPr>
              <a:xfrm>
                <a:off x="4004" y="3685"/>
                <a:ext cx="669" cy="0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8" name="Line 165"/>
              <p:cNvSpPr/>
              <p:nvPr/>
            </p:nvSpPr>
            <p:spPr>
              <a:xfrm>
                <a:off x="4004" y="3397"/>
                <a:ext cx="669" cy="0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9" name="Line 166"/>
              <p:cNvSpPr/>
              <p:nvPr/>
            </p:nvSpPr>
            <p:spPr>
              <a:xfrm>
                <a:off x="4330" y="2917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9240" name="Text Box 167"/>
              <p:cNvSpPr txBox="1"/>
              <p:nvPr/>
            </p:nvSpPr>
            <p:spPr>
              <a:xfrm>
                <a:off x="3542" y="2341"/>
                <a:ext cx="33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rIns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栈顶</a:t>
                </a:r>
                <a:endParaRPr lang="zh-CN" altLang="en-US" sz="2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41" name="Text Box 169"/>
              <p:cNvSpPr txBox="1"/>
              <p:nvPr/>
            </p:nvSpPr>
            <p:spPr>
              <a:xfrm>
                <a:off x="4208" y="2398"/>
                <a:ext cx="32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2" name="Text Box 170"/>
              <p:cNvSpPr txBox="1"/>
              <p:nvPr/>
            </p:nvSpPr>
            <p:spPr>
              <a:xfrm>
                <a:off x="4208" y="3347"/>
                <a:ext cx="32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3" name="Text Box 171"/>
              <p:cNvSpPr txBox="1"/>
              <p:nvPr/>
            </p:nvSpPr>
            <p:spPr>
              <a:xfrm>
                <a:off x="4208" y="3646"/>
                <a:ext cx="32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4" name="Line 230"/>
              <p:cNvSpPr/>
              <p:nvPr/>
            </p:nvSpPr>
            <p:spPr>
              <a:xfrm>
                <a:off x="3950" y="1813"/>
                <a:ext cx="192" cy="432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9245" name="Line 231"/>
              <p:cNvSpPr/>
              <p:nvPr/>
            </p:nvSpPr>
            <p:spPr>
              <a:xfrm flipV="1">
                <a:off x="4526" y="1813"/>
                <a:ext cx="240" cy="432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9246" name="Line 232"/>
              <p:cNvSpPr/>
              <p:nvPr/>
            </p:nvSpPr>
            <p:spPr>
              <a:xfrm>
                <a:off x="3998" y="2437"/>
                <a:ext cx="669" cy="0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7" name="Line 233"/>
              <p:cNvSpPr/>
              <p:nvPr/>
            </p:nvSpPr>
            <p:spPr>
              <a:xfrm>
                <a:off x="3470" y="2614"/>
                <a:ext cx="528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9248" name="Text Box 234"/>
              <p:cNvSpPr txBox="1"/>
              <p:nvPr/>
            </p:nvSpPr>
            <p:spPr>
              <a:xfrm>
                <a:off x="3470" y="3612"/>
                <a:ext cx="33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rIns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栈底</a:t>
                </a:r>
                <a:endParaRPr lang="zh-CN" altLang="en-US" sz="2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49" name="Line 235"/>
              <p:cNvSpPr/>
              <p:nvPr/>
            </p:nvSpPr>
            <p:spPr>
              <a:xfrm>
                <a:off x="3424" y="3884"/>
                <a:ext cx="528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</p:grpSp>
        <p:sp>
          <p:nvSpPr>
            <p:cNvPr id="9230" name="Line 36"/>
            <p:cNvSpPr/>
            <p:nvPr/>
          </p:nvSpPr>
          <p:spPr>
            <a:xfrm>
              <a:off x="3989" y="1979"/>
              <a:ext cx="9" cy="19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" name="Line 38"/>
            <p:cNvSpPr/>
            <p:nvPr/>
          </p:nvSpPr>
          <p:spPr>
            <a:xfrm>
              <a:off x="4021" y="3974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2" name="Line 41"/>
            <p:cNvSpPr/>
            <p:nvPr/>
          </p:nvSpPr>
          <p:spPr>
            <a:xfrm>
              <a:off x="4677" y="1979"/>
              <a:ext cx="9" cy="19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1" grpId="0"/>
      <p:bldP spid="62491" grpId="1"/>
      <p:bldP spid="62492" grpId="0"/>
      <p:bldP spid="62492" grpId="1"/>
      <p:bldP spid="62493" grpId="0"/>
      <p:bldP spid="62493" grpId="1"/>
      <p:bldP spid="62498" grpId="0" animBg="1"/>
      <p:bldP spid="624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例</a:t>
            </a:r>
            <a:r>
              <a:rPr lang="en-US" altLang="zh-CN" dirty="0"/>
              <a:t>.   </a:t>
            </a:r>
            <a:r>
              <a:rPr lang="zh-CN" altLang="en-US" dirty="0"/>
              <a:t>对于一个栈，给出输入项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，如果输入项序列由</a:t>
            </a:r>
            <a:r>
              <a:rPr lang="en-US" altLang="zh-CN" dirty="0"/>
              <a:t>ABC</a:t>
            </a:r>
            <a:r>
              <a:rPr lang="zh-CN" altLang="en-US" dirty="0"/>
              <a:t>组成，试给出</a:t>
            </a:r>
            <a:r>
              <a:rPr lang="zh-CN" altLang="en-US" dirty="0">
                <a:solidFill>
                  <a:srgbClr val="0000CC"/>
                </a:solidFill>
              </a:rPr>
              <a:t>出栈</a:t>
            </a:r>
            <a:r>
              <a:rPr lang="zh-CN" altLang="en-US" dirty="0"/>
              <a:t>序列。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出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出</a:t>
            </a:r>
            <a:endParaRPr lang="zh-CN" altLang="en-US" dirty="0"/>
          </a:p>
        </p:txBody>
      </p:sp>
      <p:sp>
        <p:nvSpPr>
          <p:cNvPr id="294916" name="Rectangle 4"/>
          <p:cNvSpPr/>
          <p:nvPr/>
        </p:nvSpPr>
        <p:spPr>
          <a:xfrm>
            <a:off x="971550" y="4868863"/>
            <a:ext cx="3600450" cy="4333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不可能产生输出序列</a:t>
            </a:r>
            <a:endParaRPr lang="zh-CN" altLang="en-US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4917" name="Rectangle 5"/>
          <p:cNvSpPr/>
          <p:nvPr/>
        </p:nvSpPr>
        <p:spPr>
          <a:xfrm>
            <a:off x="4643438" y="4868863"/>
            <a:ext cx="989012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CAB</a:t>
            </a:r>
            <a:endParaRPr lang="en-US" altLang="zh-CN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4643438" y="2130425"/>
            <a:ext cx="989012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</a:t>
            </a:r>
            <a:endParaRPr lang="en-US" altLang="zh-CN" sz="2800" b="1" dirty="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4643438" y="2633663"/>
            <a:ext cx="989012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ACB</a:t>
            </a:r>
            <a:endParaRPr lang="en-US" altLang="zh-CN" sz="2800" b="1" dirty="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643438" y="3209925"/>
            <a:ext cx="989012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BAC</a:t>
            </a:r>
            <a:endParaRPr lang="en-US" altLang="zh-CN" sz="2800" b="1" dirty="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662488" y="3714750"/>
            <a:ext cx="989012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BCA</a:t>
            </a:r>
            <a:endParaRPr lang="en-US" altLang="zh-CN" sz="2800" b="1" dirty="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3438" y="4291013"/>
            <a:ext cx="989012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CBA</a:t>
            </a:r>
            <a:endParaRPr lang="en-US" altLang="zh-CN" sz="2800" b="1" dirty="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851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17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8851">
                                            <p:txEl>
                                              <p:charRg st="117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  <p:bldP spid="294917" grpId="0"/>
      <p:bldP spid="2" grpId="0"/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一个栈的输入序列是</a:t>
            </a:r>
            <a:r>
              <a:rPr lang="en-US" altLang="zh-CN" dirty="0">
                <a:latin typeface="Times New Roman" panose="02020603050405020304" pitchFamily="18" charset="0"/>
              </a:rPr>
              <a:t>12345</a:t>
            </a:r>
            <a:r>
              <a:rPr lang="zh-CN" altLang="en-US" dirty="0">
                <a:latin typeface="Times New Roman" panose="02020603050405020304" pitchFamily="18" charset="0"/>
              </a:rPr>
              <a:t>，若在入栈的过程中允许出栈，则栈的输出序列</a:t>
            </a:r>
            <a:r>
              <a:rPr lang="en-US" altLang="zh-CN" dirty="0">
                <a:latin typeface="Times New Roman" panose="02020603050405020304" pitchFamily="18" charset="0"/>
              </a:rPr>
              <a:t>43512</a:t>
            </a:r>
            <a:r>
              <a:rPr lang="zh-CN" altLang="en-US" dirty="0">
                <a:latin typeface="Times New Roman" panose="02020603050405020304" pitchFamily="18" charset="0"/>
              </a:rPr>
              <a:t>可能实现吗？</a:t>
            </a:r>
            <a:r>
              <a:rPr lang="en-US" altLang="zh-CN" dirty="0">
                <a:latin typeface="Times New Roman" panose="02020603050405020304" pitchFamily="18" charset="0"/>
              </a:rPr>
              <a:t>12345</a:t>
            </a:r>
            <a:r>
              <a:rPr lang="zh-CN" altLang="en-US" dirty="0">
                <a:latin typeface="Times New Roman" panose="02020603050405020304" pitchFamily="18" charset="0"/>
              </a:rPr>
              <a:t>的输出呢？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43512</a:t>
            </a:r>
            <a:r>
              <a:rPr lang="zh-CN" altLang="en-US" dirty="0">
                <a:latin typeface="Times New Roman" panose="02020603050405020304" pitchFamily="18" charset="0"/>
              </a:rPr>
              <a:t>不可能实现，其中的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顺序不能实现；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12345</a:t>
            </a:r>
            <a:r>
              <a:rPr lang="zh-CN" altLang="en-US" dirty="0">
                <a:latin typeface="Times New Roman" panose="02020603050405020304" pitchFamily="18" charset="0"/>
              </a:rPr>
              <a:t>可以实现。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设依次进入一个栈的元素序列为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，则可能的出栈元素序列是：</a:t>
            </a:r>
            <a:r>
              <a:rPr lang="zh-CN" altLang="en-US" u="sng" dirty="0">
                <a:latin typeface="Times New Roman" panose="02020603050405020304" pitchFamily="18" charset="0"/>
              </a:rPr>
              <a:t> </a:t>
            </a:r>
            <a:endParaRPr lang="zh-CN" altLang="en-US" u="sng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Ａ）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d            </a:t>
            </a:r>
            <a:r>
              <a:rPr lang="zh-CN" altLang="en-US" b="1" dirty="0">
                <a:latin typeface="Times New Roman" panose="02020603050405020304" pitchFamily="18" charset="0"/>
              </a:rPr>
              <a:t>Ｂ）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b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Ｃ）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a            </a:t>
            </a:r>
            <a:r>
              <a:rPr lang="zh-CN" altLang="en-US" b="1" dirty="0">
                <a:latin typeface="Times New Roman" panose="02020603050405020304" pitchFamily="18" charset="0"/>
              </a:rPr>
              <a:t>Ｄ）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/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9876" name="Text Box 4"/>
          <p:cNvSpPr txBox="1"/>
          <p:nvPr/>
        </p:nvSpPr>
        <p:spPr>
          <a:xfrm>
            <a:off x="5724525" y="458152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Text Box 5"/>
          <p:cNvSpPr txBox="1"/>
          <p:nvPr/>
        </p:nvSpPr>
        <p:spPr>
          <a:xfrm>
            <a:off x="2628900" y="414972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9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charRg st="97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33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875">
                                            <p:txEl>
                                              <p:charRg st="133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71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charRg st="171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05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ADT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＝｛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|a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∈ElemSet,i=1,2,…,n, n≧0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｝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R={&lt;a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&gt;|a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∈2,3,…,n}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约定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端为栈顶，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端为栈底。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基本操作：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InitStack(&amp;S)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操作结果：构造一个空栈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DstroyStack(</a:t>
            </a:r>
            <a:r>
              <a:rPr lang="zh-CN" altLang="en-US" b="1" dirty="0">
                <a:latin typeface="Times New Roman" panose="02020603050405020304" pitchFamily="18" charset="0"/>
              </a:rPr>
              <a:t>＆</a:t>
            </a:r>
            <a:r>
              <a:rPr lang="en-US" altLang="zh-CN" b="1" dirty="0">
                <a:latin typeface="Times New Roman" panose="02020603050405020304" pitchFamily="18" charset="0"/>
              </a:rPr>
              <a:t>S )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操作结果：销毁栈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ClearStack (&amp;S)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操作结果：将栈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清为空栈。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StackEmpty (S)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操作结果：若栈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为空栈，返回</a:t>
            </a:r>
            <a:r>
              <a:rPr lang="en-US" altLang="zh-CN" dirty="0">
                <a:latin typeface="Times New Roman" panose="02020603050405020304" pitchFamily="18" charset="0"/>
              </a:rPr>
              <a:t>TRUE</a:t>
            </a:r>
            <a:r>
              <a:rPr lang="zh-CN" altLang="en-US" dirty="0">
                <a:latin typeface="Times New Roman" panose="02020603050405020304" pitchFamily="18" charset="0"/>
              </a:rPr>
              <a:t>，否则</a:t>
            </a:r>
            <a:r>
              <a:rPr lang="en-US" altLang="zh-CN" dirty="0">
                <a:latin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StackLength (S)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操作结果：返回栈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中元素的个数，即栈的长度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GetTop(S)	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已经存在且非空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操作结果：用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返回栈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的栈顶元素的值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Push(&amp;S,e)</a:t>
            </a: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入栈</a:t>
            </a:r>
            <a:r>
              <a:rPr lang="zh-CN" altLang="en-US" b="1" dirty="0">
                <a:solidFill>
                  <a:srgbClr val="020BC0"/>
                </a:solidFill>
                <a:latin typeface="Times New Roman" panose="02020603050405020304" pitchFamily="18" charset="0"/>
              </a:rPr>
              <a:t>	</a:t>
            </a:r>
            <a:endParaRPr lang="zh-CN" altLang="en-US" b="1" dirty="0">
              <a:solidFill>
                <a:srgbClr val="020BC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操作结果：插入元素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为新的栈顶元素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Pop(&amp;S,&amp;e)</a:t>
            </a:r>
            <a:r>
              <a:rPr lang="en-US" altLang="zh-CN" b="1" dirty="0">
                <a:solidFill>
                  <a:srgbClr val="020BC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出栈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初始条件：栈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已经存在且非空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操作结果： 删除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的栈顶元素，并用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返回其值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顺序栈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存储结构：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顺序栈</a:t>
            </a:r>
            <a:r>
              <a:rPr lang="zh-CN" altLang="en-US" dirty="0">
                <a:latin typeface="Times New Roman" panose="02020603050405020304" pitchFamily="18" charset="0"/>
              </a:rPr>
              <a:t>或链栈存储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顺序栈：利用一块地址连续的存储单元来依次存放栈中的元素，同时附设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en-US" altLang="zh-CN" dirty="0">
                <a:solidFill>
                  <a:srgbClr val="FF0000"/>
                </a:solidFill>
              </a:rPr>
              <a:t>top </a:t>
            </a:r>
            <a:r>
              <a:rPr lang="zh-CN" altLang="en-US" dirty="0">
                <a:solidFill>
                  <a:srgbClr val="FF0000"/>
                </a:solidFill>
              </a:rPr>
              <a:t>指示栈顶元素的</a:t>
            </a:r>
            <a:r>
              <a:rPr lang="zh-CN" altLang="en-US" b="1" dirty="0">
                <a:solidFill>
                  <a:srgbClr val="0000CC"/>
                </a:solidFill>
              </a:rPr>
              <a:t>下一位置</a:t>
            </a:r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dirty="0"/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#define MAXSIZE 100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SElemType 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base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栈底指针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SElemType 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top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栈顶指针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int stacksize;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栈的最大容量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SqStack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637969" name="Text Box 17"/>
          <p:cNvSpPr txBox="1"/>
          <p:nvPr/>
        </p:nvSpPr>
        <p:spPr>
          <a:xfrm>
            <a:off x="508000" y="3932238"/>
            <a:ext cx="1543050" cy="8604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base=top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栈空标志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979613" y="1519238"/>
            <a:ext cx="1828800" cy="2193925"/>
            <a:chOff x="1056" y="1440"/>
            <a:chExt cx="1152" cy="1382"/>
          </a:xfrm>
        </p:grpSpPr>
        <p:sp>
          <p:nvSpPr>
            <p:cNvPr id="18492" name="Text Box 19"/>
            <p:cNvSpPr txBox="1"/>
            <p:nvPr/>
          </p:nvSpPr>
          <p:spPr>
            <a:xfrm>
              <a:off x="1104" y="214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93" name="Rectangle 20"/>
            <p:cNvSpPr/>
            <p:nvPr/>
          </p:nvSpPr>
          <p:spPr>
            <a:xfrm>
              <a:off x="1776" y="1440"/>
              <a:ext cx="432" cy="1296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94" name="Line 21"/>
            <p:cNvSpPr/>
            <p:nvPr/>
          </p:nvSpPr>
          <p:spPr>
            <a:xfrm>
              <a:off x="1776" y="2112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5" name="Line 22"/>
            <p:cNvSpPr/>
            <p:nvPr/>
          </p:nvSpPr>
          <p:spPr>
            <a:xfrm>
              <a:off x="1776" y="2400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6" name="Line 23"/>
            <p:cNvSpPr/>
            <p:nvPr/>
          </p:nvSpPr>
          <p:spPr>
            <a:xfrm>
              <a:off x="1776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7" name="Line 24"/>
            <p:cNvSpPr/>
            <p:nvPr/>
          </p:nvSpPr>
          <p:spPr>
            <a:xfrm>
              <a:off x="1584" y="2688"/>
              <a:ext cx="19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98" name="Line 25"/>
            <p:cNvSpPr/>
            <p:nvPr/>
          </p:nvSpPr>
          <p:spPr>
            <a:xfrm>
              <a:off x="1584" y="2256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99" name="Text Box 26"/>
            <p:cNvSpPr txBox="1"/>
            <p:nvPr/>
          </p:nvSpPr>
          <p:spPr>
            <a:xfrm>
              <a:off x="1824" y="2448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00" name="Text Box 27"/>
            <p:cNvSpPr txBox="1"/>
            <p:nvPr/>
          </p:nvSpPr>
          <p:spPr>
            <a:xfrm>
              <a:off x="10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3635375" y="1519238"/>
            <a:ext cx="1828800" cy="2193925"/>
            <a:chOff x="2304" y="1440"/>
            <a:chExt cx="1152" cy="1382"/>
          </a:xfrm>
        </p:grpSpPr>
        <p:sp>
          <p:nvSpPr>
            <p:cNvPr id="18481" name="Text Box 29"/>
            <p:cNvSpPr txBox="1"/>
            <p:nvPr/>
          </p:nvSpPr>
          <p:spPr>
            <a:xfrm>
              <a:off x="2304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2" name="Text Box 30"/>
            <p:cNvSpPr txBox="1"/>
            <p:nvPr/>
          </p:nvSpPr>
          <p:spPr>
            <a:xfrm>
              <a:off x="2352" y="18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483" name="Group 31"/>
            <p:cNvGrpSpPr/>
            <p:nvPr/>
          </p:nvGrpSpPr>
          <p:grpSpPr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18484" name="Rectangle 32"/>
              <p:cNvSpPr/>
              <p:nvPr/>
            </p:nvSpPr>
            <p:spPr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85" name="Line 33"/>
              <p:cNvSpPr/>
              <p:nvPr/>
            </p:nvSpPr>
            <p:spPr>
              <a:xfrm>
                <a:off x="3024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86" name="Line 34"/>
              <p:cNvSpPr/>
              <p:nvPr/>
            </p:nvSpPr>
            <p:spPr>
              <a:xfrm>
                <a:off x="3024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87" name="Line 35"/>
              <p:cNvSpPr/>
              <p:nvPr/>
            </p:nvSpPr>
            <p:spPr>
              <a:xfrm>
                <a:off x="3024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88" name="Line 36"/>
              <p:cNvSpPr/>
              <p:nvPr/>
            </p:nvSpPr>
            <p:spPr>
              <a:xfrm>
                <a:off x="2832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89" name="Text Box 37"/>
              <p:cNvSpPr txBox="1"/>
              <p:nvPr/>
            </p:nvSpPr>
            <p:spPr>
              <a:xfrm>
                <a:off x="3072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0" name="Line 38"/>
              <p:cNvSpPr/>
              <p:nvPr/>
            </p:nvSpPr>
            <p:spPr>
              <a:xfrm>
                <a:off x="2832" y="196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91" name="Text Box 39"/>
              <p:cNvSpPr txBox="1"/>
              <p:nvPr/>
            </p:nvSpPr>
            <p:spPr>
              <a:xfrm>
                <a:off x="3072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" name="Group 40"/>
          <p:cNvGrpSpPr/>
          <p:nvPr/>
        </p:nvGrpSpPr>
        <p:grpSpPr>
          <a:xfrm>
            <a:off x="5264150" y="1519238"/>
            <a:ext cx="1828800" cy="2193925"/>
            <a:chOff x="3456" y="1440"/>
            <a:chExt cx="1152" cy="1382"/>
          </a:xfrm>
        </p:grpSpPr>
        <p:grpSp>
          <p:nvGrpSpPr>
            <p:cNvPr id="18469" name="Group 41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18472" name="Rectangle 42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73" name="Line 43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74" name="Line 44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75" name="Line 45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76" name="Line 46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77" name="Text Box 47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8" name="Text Box 48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9" name="Text Box 49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0" name="Line 50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8470" name="Text Box 51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1" name="Text Box 52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40"/>
          <p:cNvGrpSpPr/>
          <p:nvPr/>
        </p:nvGrpSpPr>
        <p:grpSpPr>
          <a:xfrm>
            <a:off x="6948488" y="1125538"/>
            <a:ext cx="1828800" cy="2587625"/>
            <a:chOff x="4377" y="1003"/>
            <a:chExt cx="1152" cy="1630"/>
          </a:xfrm>
        </p:grpSpPr>
        <p:sp>
          <p:nvSpPr>
            <p:cNvPr id="18457" name="Text Box 54"/>
            <p:cNvSpPr txBox="1"/>
            <p:nvPr/>
          </p:nvSpPr>
          <p:spPr>
            <a:xfrm>
              <a:off x="4425" y="1003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Text Box 55"/>
            <p:cNvSpPr txBox="1"/>
            <p:nvPr/>
          </p:nvSpPr>
          <p:spPr>
            <a:xfrm>
              <a:off x="4377" y="2383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Rectangle 57"/>
            <p:cNvSpPr/>
            <p:nvPr/>
          </p:nvSpPr>
          <p:spPr>
            <a:xfrm>
              <a:off x="5097" y="1251"/>
              <a:ext cx="432" cy="1296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0" name="Line 58"/>
            <p:cNvSpPr/>
            <p:nvPr/>
          </p:nvSpPr>
          <p:spPr>
            <a:xfrm>
              <a:off x="5097" y="1923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1" name="Line 59"/>
            <p:cNvSpPr/>
            <p:nvPr/>
          </p:nvSpPr>
          <p:spPr>
            <a:xfrm>
              <a:off x="5097" y="2211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Line 60"/>
            <p:cNvSpPr/>
            <p:nvPr/>
          </p:nvSpPr>
          <p:spPr>
            <a:xfrm>
              <a:off x="5097" y="1587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3" name="Line 61"/>
            <p:cNvSpPr/>
            <p:nvPr/>
          </p:nvSpPr>
          <p:spPr>
            <a:xfrm>
              <a:off x="4905" y="2499"/>
              <a:ext cx="19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4" name="Text Box 62"/>
            <p:cNvSpPr txBox="1"/>
            <p:nvPr/>
          </p:nvSpPr>
          <p:spPr>
            <a:xfrm>
              <a:off x="5145" y="2259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5" name="Text Box 63"/>
            <p:cNvSpPr txBox="1"/>
            <p:nvPr/>
          </p:nvSpPr>
          <p:spPr>
            <a:xfrm>
              <a:off x="5145" y="1971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6" name="Text Box 64"/>
            <p:cNvSpPr txBox="1"/>
            <p:nvPr/>
          </p:nvSpPr>
          <p:spPr>
            <a:xfrm>
              <a:off x="5145" y="1683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7" name="Line 65"/>
            <p:cNvSpPr/>
            <p:nvPr/>
          </p:nvSpPr>
          <p:spPr>
            <a:xfrm>
              <a:off x="4953" y="1149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8" name="Text Box 66"/>
            <p:cNvSpPr txBox="1"/>
            <p:nvPr/>
          </p:nvSpPr>
          <p:spPr>
            <a:xfrm>
              <a:off x="5145" y="1308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3"/>
          <p:cNvGrpSpPr/>
          <p:nvPr/>
        </p:nvGrpSpPr>
        <p:grpSpPr>
          <a:xfrm>
            <a:off x="-31750" y="1519238"/>
            <a:ext cx="2300288" cy="2166937"/>
            <a:chOff x="207" y="614"/>
            <a:chExt cx="1449" cy="1365"/>
          </a:xfrm>
        </p:grpSpPr>
        <p:sp>
          <p:nvSpPr>
            <p:cNvPr id="18444" name="Text Box 15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445" name="Group 72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18446" name="Rectangle 9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47" name="Line 10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8" name="Line 11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9" name="Line 12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0" name="Line 13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51" name="Line 14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52" name="Text Box 16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top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3" name="Text Box 68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Text Box 69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5" name="Text Box 70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6" name="Text Box 71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38026" name="Text Box 74"/>
          <p:cNvSpPr txBox="1"/>
          <p:nvPr/>
        </p:nvSpPr>
        <p:spPr>
          <a:xfrm>
            <a:off x="2700338" y="3927475"/>
            <a:ext cx="6105525" cy="15621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指示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栈顶元素之上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的下标地址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出栈：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top=top-1  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入栈：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top=top+1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栈满：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top-base&gt;=stacksize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8027" name="Text Box 75"/>
          <p:cNvSpPr txBox="1"/>
          <p:nvPr/>
        </p:nvSpPr>
        <p:spPr>
          <a:xfrm>
            <a:off x="2700338" y="5549900"/>
            <a:ext cx="6105525" cy="83185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栈满时的处理方法：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分配更大的空间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，作为栈的存储空间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将原栈的内容移入新栈。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9" grpId="0" animBg="1"/>
      <p:bldP spid="638026" grpId="0" animBg="1"/>
      <p:bldP spid="6380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Status InitStack( SqStack &amp;S )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构造一个空栈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设置栈底和栈顶指针：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S.top = S.base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设置栈大小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4068763" y="2060575"/>
            <a:ext cx="1374775" cy="3746500"/>
            <a:chOff x="3921" y="1343"/>
            <a:chExt cx="866" cy="2360"/>
          </a:xfrm>
        </p:grpSpPr>
        <p:sp>
          <p:nvSpPr>
            <p:cNvPr id="19471" name="Rectangle 15"/>
            <p:cNvSpPr/>
            <p:nvPr/>
          </p:nvSpPr>
          <p:spPr>
            <a:xfrm>
              <a:off x="3921" y="3113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2" name="Line 17"/>
            <p:cNvSpPr/>
            <p:nvPr/>
          </p:nvSpPr>
          <p:spPr>
            <a:xfrm>
              <a:off x="4785" y="1343"/>
              <a:ext cx="0" cy="2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3" name="Rectangle 15"/>
            <p:cNvSpPr/>
            <p:nvPr/>
          </p:nvSpPr>
          <p:spPr>
            <a:xfrm>
              <a:off x="3923" y="2840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4" name="Rectangle 15"/>
            <p:cNvSpPr/>
            <p:nvPr/>
          </p:nvSpPr>
          <p:spPr>
            <a:xfrm>
              <a:off x="3923" y="2568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5" name="Rectangle 15"/>
            <p:cNvSpPr/>
            <p:nvPr/>
          </p:nvSpPr>
          <p:spPr>
            <a:xfrm>
              <a:off x="3923" y="2296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6" name="Rectangle 15"/>
            <p:cNvSpPr/>
            <p:nvPr/>
          </p:nvSpPr>
          <p:spPr>
            <a:xfrm>
              <a:off x="3923" y="2034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7" name="Rectangle 15"/>
            <p:cNvSpPr/>
            <p:nvPr/>
          </p:nvSpPr>
          <p:spPr>
            <a:xfrm>
              <a:off x="3923" y="1762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8" name="Line 17"/>
            <p:cNvSpPr/>
            <p:nvPr/>
          </p:nvSpPr>
          <p:spPr>
            <a:xfrm>
              <a:off x="3923" y="1344"/>
              <a:ext cx="0" cy="2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25"/>
          <p:cNvGrpSpPr/>
          <p:nvPr/>
        </p:nvGrpSpPr>
        <p:grpSpPr>
          <a:xfrm>
            <a:off x="684213" y="4005263"/>
            <a:ext cx="2298700" cy="1354137"/>
            <a:chOff x="1429" y="1625"/>
            <a:chExt cx="1448" cy="853"/>
          </a:xfrm>
        </p:grpSpPr>
        <p:sp>
          <p:nvSpPr>
            <p:cNvPr id="19466" name="Rectangle 7"/>
            <p:cNvSpPr/>
            <p:nvPr/>
          </p:nvSpPr>
          <p:spPr>
            <a:xfrm>
              <a:off x="1869" y="2160"/>
              <a:ext cx="1008" cy="31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base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Rectangle 8"/>
            <p:cNvSpPr/>
            <p:nvPr/>
          </p:nvSpPr>
          <p:spPr>
            <a:xfrm>
              <a:off x="1869" y="1625"/>
              <a:ext cx="1008" cy="24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stacksize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Rectangle 9"/>
            <p:cNvSpPr/>
            <p:nvPr/>
          </p:nvSpPr>
          <p:spPr>
            <a:xfrm>
              <a:off x="1869" y="1865"/>
              <a:ext cx="1008" cy="295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Text Box 13"/>
            <p:cNvSpPr txBox="1"/>
            <p:nvPr/>
          </p:nvSpPr>
          <p:spPr>
            <a:xfrm>
              <a:off x="1429" y="1797"/>
              <a:ext cx="24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3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AutoShape 24"/>
            <p:cNvSpPr/>
            <p:nvPr/>
          </p:nvSpPr>
          <p:spPr>
            <a:xfrm>
              <a:off x="1700" y="1661"/>
              <a:ext cx="91" cy="772"/>
            </a:xfrm>
            <a:prstGeom prst="leftBrace">
              <a:avLst>
                <a:gd name="adj1" fmla="val 70499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8994" name="Line 18"/>
          <p:cNvSpPr/>
          <p:nvPr/>
        </p:nvSpPr>
        <p:spPr>
          <a:xfrm>
            <a:off x="2628900" y="5157788"/>
            <a:ext cx="1439863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38995" name="Line 19"/>
          <p:cNvSpPr/>
          <p:nvPr/>
        </p:nvSpPr>
        <p:spPr>
          <a:xfrm>
            <a:off x="2700338" y="4581525"/>
            <a:ext cx="1368425" cy="4318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0923" name="Text Box 27"/>
          <p:cNvSpPr txBox="1"/>
          <p:nvPr/>
        </p:nvSpPr>
        <p:spPr>
          <a:xfrm>
            <a:off x="5292725" y="2708275"/>
            <a:ext cx="792163" cy="2532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4" name="Text Box 28"/>
          <p:cNvSpPr txBox="1"/>
          <p:nvPr/>
        </p:nvSpPr>
        <p:spPr>
          <a:xfrm>
            <a:off x="2843213" y="3979863"/>
            <a:ext cx="1081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4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charRg st="4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3" grpId="0"/>
      <p:bldP spid="809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InitStack( SqStack &amp;S ){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构造一个空栈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S.base</a:t>
            </a:r>
            <a:r>
              <a:rPr lang="en-US" altLang="zh-CN" b="1" dirty="0">
                <a:latin typeface="Times New Roman" panose="02020603050405020304" pitchFamily="18" charset="0"/>
              </a:rPr>
              <a:t> = new SElemType[MAXSIZE];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</a:rPr>
              <a:t>if( !S.base ) 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OVERFLOW;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S.top = S.base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S.stacksize</a:t>
            </a:r>
            <a:r>
              <a:rPr lang="en-US" altLang="zh-CN" b="1" dirty="0">
                <a:latin typeface="Times New Roman" panose="02020603050405020304" pitchFamily="18" charset="0"/>
              </a:rPr>
              <a:t> = MAXSIZE;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4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charRg st="4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3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charRg st="130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4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charRg st="149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9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charRg st="19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bool StackEmpty( SqStack S ){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顺序栈是否为空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S.top == S.base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true;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else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false;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42"/>
          <p:cNvGrpSpPr/>
          <p:nvPr/>
        </p:nvGrpSpPr>
        <p:grpSpPr>
          <a:xfrm>
            <a:off x="6300788" y="1773238"/>
            <a:ext cx="2300287" cy="2166937"/>
            <a:chOff x="207" y="614"/>
            <a:chExt cx="1449" cy="1365"/>
          </a:xfrm>
        </p:grpSpPr>
        <p:sp>
          <p:nvSpPr>
            <p:cNvPr id="21509" name="Text Box 1043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510" name="Group 1044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21511" name="Rectangle 1045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512" name="Line 1046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13" name="Line 1047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14" name="Line 1048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15" name="Line 1049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16" name="Line 1050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17" name="Text Box 1051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top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Text Box 1052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Text Box 1053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Text Box 1054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Text Box 1055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7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683">
                                            <p:txEl>
                                              <p:charRg st="7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10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charRg st="10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StackLength( SqStack S ) {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求顺序栈的长度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S.top – S.base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6516688" y="1773238"/>
            <a:ext cx="1828800" cy="2193925"/>
            <a:chOff x="2304" y="1440"/>
            <a:chExt cx="1152" cy="1382"/>
          </a:xfrm>
        </p:grpSpPr>
        <p:sp>
          <p:nvSpPr>
            <p:cNvPr id="22533" name="Text Box 12"/>
            <p:cNvSpPr txBox="1"/>
            <p:nvPr/>
          </p:nvSpPr>
          <p:spPr>
            <a:xfrm>
              <a:off x="2304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Text Box 13"/>
            <p:cNvSpPr txBox="1"/>
            <p:nvPr/>
          </p:nvSpPr>
          <p:spPr>
            <a:xfrm>
              <a:off x="2352" y="18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35" name="Group 14"/>
            <p:cNvGrpSpPr/>
            <p:nvPr/>
          </p:nvGrpSpPr>
          <p:grpSpPr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22536" name="Rectangle 15"/>
              <p:cNvSpPr/>
              <p:nvPr/>
            </p:nvSpPr>
            <p:spPr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537" name="Line 16"/>
              <p:cNvSpPr/>
              <p:nvPr/>
            </p:nvSpPr>
            <p:spPr>
              <a:xfrm>
                <a:off x="3024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38" name="Line 17"/>
              <p:cNvSpPr/>
              <p:nvPr/>
            </p:nvSpPr>
            <p:spPr>
              <a:xfrm>
                <a:off x="3024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39" name="Line 18"/>
              <p:cNvSpPr/>
              <p:nvPr/>
            </p:nvSpPr>
            <p:spPr>
              <a:xfrm>
                <a:off x="3024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0" name="Line 19"/>
              <p:cNvSpPr/>
              <p:nvPr/>
            </p:nvSpPr>
            <p:spPr>
              <a:xfrm>
                <a:off x="2832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41" name="Text Box 20"/>
              <p:cNvSpPr txBox="1"/>
              <p:nvPr/>
            </p:nvSpPr>
            <p:spPr>
              <a:xfrm>
                <a:off x="3072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Line 21"/>
              <p:cNvSpPr/>
              <p:nvPr/>
            </p:nvSpPr>
            <p:spPr>
              <a:xfrm>
                <a:off x="2832" y="196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43" name="Text Box 22"/>
              <p:cNvSpPr txBox="1"/>
              <p:nvPr/>
            </p:nvSpPr>
            <p:spPr>
              <a:xfrm>
                <a:off x="3072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4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charRg st="4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ClearStack( SqStack &amp;S ){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清空顺序栈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 S.base 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S.top = S.base;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3556" name="Group 9"/>
          <p:cNvGrpSpPr/>
          <p:nvPr/>
        </p:nvGrpSpPr>
        <p:grpSpPr>
          <a:xfrm>
            <a:off x="6300788" y="1773238"/>
            <a:ext cx="2300287" cy="2166937"/>
            <a:chOff x="207" y="614"/>
            <a:chExt cx="1449" cy="1365"/>
          </a:xfrm>
        </p:grpSpPr>
        <p:sp>
          <p:nvSpPr>
            <p:cNvPr id="23557" name="Text Box 10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3558" name="Group 11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23559" name="Rectangle 12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60" name="Line 13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61" name="Line 14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62" name="Line 15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63" name="Line 16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64" name="Line 17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65" name="Text Box 18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top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6" name="Text Box 19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7" name="Text Box 20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8" name="Text Box 21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9" name="Text Box 22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6019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DestroyStack( SqStack &amp;S ){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销毁顺序栈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 S.base )	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delete S.base;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S.stacksize = 0;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S.base = S.top = NULL;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795963" y="2276475"/>
            <a:ext cx="1374775" cy="3746500"/>
            <a:chOff x="3921" y="1343"/>
            <a:chExt cx="866" cy="2360"/>
          </a:xfrm>
        </p:grpSpPr>
        <p:sp>
          <p:nvSpPr>
            <p:cNvPr id="24592" name="Rectangle 15"/>
            <p:cNvSpPr/>
            <p:nvPr/>
          </p:nvSpPr>
          <p:spPr>
            <a:xfrm>
              <a:off x="3921" y="3113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3" name="Line 17"/>
            <p:cNvSpPr/>
            <p:nvPr/>
          </p:nvSpPr>
          <p:spPr>
            <a:xfrm>
              <a:off x="4785" y="1343"/>
              <a:ext cx="0" cy="2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94" name="Rectangle 15"/>
            <p:cNvSpPr/>
            <p:nvPr/>
          </p:nvSpPr>
          <p:spPr>
            <a:xfrm>
              <a:off x="3923" y="2840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5" name="Rectangle 15"/>
            <p:cNvSpPr/>
            <p:nvPr/>
          </p:nvSpPr>
          <p:spPr>
            <a:xfrm>
              <a:off x="3923" y="2568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6" name="Rectangle 15"/>
            <p:cNvSpPr/>
            <p:nvPr/>
          </p:nvSpPr>
          <p:spPr>
            <a:xfrm>
              <a:off x="3923" y="2296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7" name="Rectangle 15"/>
            <p:cNvSpPr/>
            <p:nvPr/>
          </p:nvSpPr>
          <p:spPr>
            <a:xfrm>
              <a:off x="3923" y="2034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8" name="Rectangle 15"/>
            <p:cNvSpPr/>
            <p:nvPr/>
          </p:nvSpPr>
          <p:spPr>
            <a:xfrm>
              <a:off x="3923" y="1762"/>
              <a:ext cx="864" cy="26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9" name="Line 17"/>
            <p:cNvSpPr/>
            <p:nvPr/>
          </p:nvSpPr>
          <p:spPr>
            <a:xfrm>
              <a:off x="3923" y="1344"/>
              <a:ext cx="0" cy="2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24581" name="Group 13"/>
          <p:cNvGrpSpPr/>
          <p:nvPr/>
        </p:nvGrpSpPr>
        <p:grpSpPr>
          <a:xfrm>
            <a:off x="2411413" y="4221163"/>
            <a:ext cx="2298700" cy="1354137"/>
            <a:chOff x="1429" y="1625"/>
            <a:chExt cx="1448" cy="853"/>
          </a:xfrm>
        </p:grpSpPr>
        <p:sp>
          <p:nvSpPr>
            <p:cNvPr id="24587" name="Rectangle 7"/>
            <p:cNvSpPr/>
            <p:nvPr/>
          </p:nvSpPr>
          <p:spPr>
            <a:xfrm>
              <a:off x="1869" y="2160"/>
              <a:ext cx="1008" cy="31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base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Rectangle 8"/>
            <p:cNvSpPr/>
            <p:nvPr/>
          </p:nvSpPr>
          <p:spPr>
            <a:xfrm>
              <a:off x="1869" y="1625"/>
              <a:ext cx="1008" cy="24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stacksize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Rectangle 9"/>
            <p:cNvSpPr/>
            <p:nvPr/>
          </p:nvSpPr>
          <p:spPr>
            <a:xfrm>
              <a:off x="1869" y="1865"/>
              <a:ext cx="1008" cy="295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Text Box 13"/>
            <p:cNvSpPr txBox="1"/>
            <p:nvPr/>
          </p:nvSpPr>
          <p:spPr>
            <a:xfrm>
              <a:off x="1429" y="1797"/>
              <a:ext cx="24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3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AutoShape 18"/>
            <p:cNvSpPr/>
            <p:nvPr/>
          </p:nvSpPr>
          <p:spPr>
            <a:xfrm>
              <a:off x="1700" y="1661"/>
              <a:ext cx="91" cy="772"/>
            </a:xfrm>
            <a:prstGeom prst="leftBrace">
              <a:avLst>
                <a:gd name="adj1" fmla="val 70499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8994" name="Line 18"/>
          <p:cNvSpPr/>
          <p:nvPr/>
        </p:nvSpPr>
        <p:spPr>
          <a:xfrm>
            <a:off x="4356100" y="5373688"/>
            <a:ext cx="1439863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38995" name="Line 19"/>
          <p:cNvSpPr/>
          <p:nvPr/>
        </p:nvSpPr>
        <p:spPr>
          <a:xfrm flipV="1">
            <a:off x="4427538" y="4005263"/>
            <a:ext cx="1296987" cy="8636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7062" name="Text Box 22"/>
          <p:cNvSpPr txBox="1"/>
          <p:nvPr/>
        </p:nvSpPr>
        <p:spPr>
          <a:xfrm>
            <a:off x="4643438" y="4149725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3" name="Text Box 23"/>
          <p:cNvSpPr txBox="1"/>
          <p:nvPr/>
        </p:nvSpPr>
        <p:spPr>
          <a:xfrm>
            <a:off x="4500563" y="4652963"/>
            <a:ext cx="14398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NULL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4" name="Text Box 24"/>
          <p:cNvSpPr txBox="1"/>
          <p:nvPr/>
        </p:nvSpPr>
        <p:spPr>
          <a:xfrm>
            <a:off x="4622800" y="5059363"/>
            <a:ext cx="1223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NULL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638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043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7043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043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2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43">
                                            <p:txEl>
                                              <p:charRg st="121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2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043">
                                            <p:txEl>
                                              <p:charRg st="12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2" grpId="0"/>
      <p:bldP spid="87063" grpId="0"/>
      <p:bldP spid="870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Status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SqStack &amp;S, SElemType e)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AutoShape 75"/>
          <p:cNvSpPr/>
          <p:nvPr/>
        </p:nvSpPr>
        <p:spPr>
          <a:xfrm>
            <a:off x="4427538" y="2636838"/>
            <a:ext cx="1223962" cy="654050"/>
          </a:xfrm>
          <a:prstGeom prst="rightArrow">
            <a:avLst>
              <a:gd name="adj1" fmla="val 50000"/>
              <a:gd name="adj2" fmla="val 46740"/>
            </a:avLst>
          </a:pr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8"/>
          <p:cNvGrpSpPr/>
          <p:nvPr/>
        </p:nvGrpSpPr>
        <p:grpSpPr>
          <a:xfrm>
            <a:off x="96838" y="1952625"/>
            <a:ext cx="4259262" cy="3421063"/>
            <a:chOff x="-881" y="1207"/>
            <a:chExt cx="2683" cy="2155"/>
          </a:xfrm>
        </p:grpSpPr>
        <p:sp>
          <p:nvSpPr>
            <p:cNvPr id="26652" name="Text Box 74"/>
            <p:cNvSpPr txBox="1"/>
            <p:nvPr/>
          </p:nvSpPr>
          <p:spPr>
            <a:xfrm>
              <a:off x="839" y="3112"/>
              <a:ext cx="963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进栈前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Rectangle 80"/>
            <p:cNvSpPr/>
            <p:nvPr/>
          </p:nvSpPr>
          <p:spPr>
            <a:xfrm>
              <a:off x="839" y="1207"/>
              <a:ext cx="722" cy="1894"/>
            </a:xfrm>
            <a:prstGeom prst="rect">
              <a:avLst/>
            </a:prstGeom>
            <a:solidFill>
              <a:srgbClr val="99CCFF"/>
            </a:solidFill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Line 81"/>
            <p:cNvSpPr/>
            <p:nvPr/>
          </p:nvSpPr>
          <p:spPr>
            <a:xfrm>
              <a:off x="839" y="1453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5" name="Line 82"/>
            <p:cNvSpPr/>
            <p:nvPr/>
          </p:nvSpPr>
          <p:spPr>
            <a:xfrm>
              <a:off x="839" y="1703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6" name="Line 83"/>
            <p:cNvSpPr/>
            <p:nvPr/>
          </p:nvSpPr>
          <p:spPr>
            <a:xfrm>
              <a:off x="839" y="1933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7" name="Line 84"/>
            <p:cNvSpPr/>
            <p:nvPr/>
          </p:nvSpPr>
          <p:spPr>
            <a:xfrm>
              <a:off x="839" y="2391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8" name="Line 85"/>
            <p:cNvSpPr/>
            <p:nvPr/>
          </p:nvSpPr>
          <p:spPr>
            <a:xfrm>
              <a:off x="839" y="265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Line 86"/>
            <p:cNvSpPr/>
            <p:nvPr/>
          </p:nvSpPr>
          <p:spPr>
            <a:xfrm>
              <a:off x="839" y="2883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0" name="Line 87"/>
            <p:cNvSpPr/>
            <p:nvPr/>
          </p:nvSpPr>
          <p:spPr>
            <a:xfrm>
              <a:off x="839" y="2162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1" name="Line 88"/>
            <p:cNvSpPr/>
            <p:nvPr/>
          </p:nvSpPr>
          <p:spPr>
            <a:xfrm>
              <a:off x="1186" y="1508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6662" name="Text Box 89"/>
            <p:cNvSpPr txBox="1"/>
            <p:nvPr/>
          </p:nvSpPr>
          <p:spPr>
            <a:xfrm>
              <a:off x="876" y="1992"/>
              <a:ext cx="675" cy="11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3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n-1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663" name="Line 91"/>
            <p:cNvSpPr/>
            <p:nvPr/>
          </p:nvSpPr>
          <p:spPr>
            <a:xfrm>
              <a:off x="1186" y="2463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6664" name="Group 52"/>
            <p:cNvGrpSpPr/>
            <p:nvPr/>
          </p:nvGrpSpPr>
          <p:grpSpPr>
            <a:xfrm>
              <a:off x="-881" y="2305"/>
              <a:ext cx="1448" cy="853"/>
              <a:chOff x="1429" y="1625"/>
              <a:chExt cx="1448" cy="853"/>
            </a:xfrm>
          </p:grpSpPr>
          <p:sp>
            <p:nvSpPr>
              <p:cNvPr id="26667" name="Rectangle 7"/>
              <p:cNvSpPr/>
              <p:nvPr/>
            </p:nvSpPr>
            <p:spPr>
              <a:xfrm>
                <a:off x="1869" y="2160"/>
                <a:ext cx="1008" cy="31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8" name="Rectangle 8"/>
              <p:cNvSpPr/>
              <p:nvPr/>
            </p:nvSpPr>
            <p:spPr>
              <a:xfrm>
                <a:off x="1869" y="1625"/>
                <a:ext cx="1008" cy="24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9" name="Rectangle 9"/>
              <p:cNvSpPr/>
              <p:nvPr/>
            </p:nvSpPr>
            <p:spPr>
              <a:xfrm>
                <a:off x="1869" y="1865"/>
                <a:ext cx="1008" cy="295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0" name="Text Box 13"/>
              <p:cNvSpPr txBox="1"/>
              <p:nvPr/>
            </p:nvSpPr>
            <p:spPr>
              <a:xfrm>
                <a:off x="1429" y="1797"/>
                <a:ext cx="24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1" name="AutoShape 57"/>
              <p:cNvSpPr/>
              <p:nvPr/>
            </p:nvSpPr>
            <p:spPr>
              <a:xfrm>
                <a:off x="1700" y="1661"/>
                <a:ext cx="91" cy="772"/>
              </a:xfrm>
              <a:prstGeom prst="leftBrace">
                <a:avLst>
                  <a:gd name="adj1" fmla="val 70499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65" name="Line 58"/>
            <p:cNvSpPr/>
            <p:nvPr/>
          </p:nvSpPr>
          <p:spPr>
            <a:xfrm>
              <a:off x="431" y="3022"/>
              <a:ext cx="4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6666" name="Line 65"/>
            <p:cNvSpPr/>
            <p:nvPr/>
          </p:nvSpPr>
          <p:spPr>
            <a:xfrm flipV="1">
              <a:off x="431" y="1842"/>
              <a:ext cx="408" cy="86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</p:grpSp>
      <p:grpSp>
        <p:nvGrpSpPr>
          <p:cNvPr id="4" name="Group 69"/>
          <p:cNvGrpSpPr/>
          <p:nvPr/>
        </p:nvGrpSpPr>
        <p:grpSpPr>
          <a:xfrm>
            <a:off x="4772025" y="2054225"/>
            <a:ext cx="4048125" cy="3462338"/>
            <a:chOff x="2200" y="1294"/>
            <a:chExt cx="2550" cy="2181"/>
          </a:xfrm>
        </p:grpSpPr>
        <p:sp>
          <p:nvSpPr>
            <p:cNvPr id="26631" name="Text Box 76"/>
            <p:cNvSpPr txBox="1"/>
            <p:nvPr/>
          </p:nvSpPr>
          <p:spPr>
            <a:xfrm>
              <a:off x="3786" y="3225"/>
              <a:ext cx="96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进栈后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Rectangle 95"/>
            <p:cNvSpPr/>
            <p:nvPr/>
          </p:nvSpPr>
          <p:spPr>
            <a:xfrm>
              <a:off x="3934" y="1294"/>
              <a:ext cx="722" cy="1894"/>
            </a:xfrm>
            <a:prstGeom prst="rect">
              <a:avLst/>
            </a:prstGeom>
            <a:solidFill>
              <a:srgbClr val="99CCFF"/>
            </a:solidFill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Line 96"/>
            <p:cNvSpPr/>
            <p:nvPr/>
          </p:nvSpPr>
          <p:spPr>
            <a:xfrm>
              <a:off x="3934" y="154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4" name="Line 97"/>
            <p:cNvSpPr/>
            <p:nvPr/>
          </p:nvSpPr>
          <p:spPr>
            <a:xfrm>
              <a:off x="3934" y="179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5" name="Line 98"/>
            <p:cNvSpPr/>
            <p:nvPr/>
          </p:nvSpPr>
          <p:spPr>
            <a:xfrm>
              <a:off x="3934" y="202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6" name="Line 99"/>
            <p:cNvSpPr/>
            <p:nvPr/>
          </p:nvSpPr>
          <p:spPr>
            <a:xfrm>
              <a:off x="3934" y="2478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7" name="Line 100"/>
            <p:cNvSpPr/>
            <p:nvPr/>
          </p:nvSpPr>
          <p:spPr>
            <a:xfrm>
              <a:off x="3934" y="2741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8" name="Line 101"/>
            <p:cNvSpPr/>
            <p:nvPr/>
          </p:nvSpPr>
          <p:spPr>
            <a:xfrm>
              <a:off x="3934" y="297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9" name="Line 102"/>
            <p:cNvSpPr/>
            <p:nvPr/>
          </p:nvSpPr>
          <p:spPr>
            <a:xfrm>
              <a:off x="3934" y="2249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0" name="Line 103"/>
            <p:cNvSpPr/>
            <p:nvPr/>
          </p:nvSpPr>
          <p:spPr>
            <a:xfrm>
              <a:off x="4281" y="1595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6641" name="Text Box 104"/>
            <p:cNvSpPr txBox="1"/>
            <p:nvPr/>
          </p:nvSpPr>
          <p:spPr>
            <a:xfrm>
              <a:off x="3971" y="2079"/>
              <a:ext cx="675" cy="11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3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n-1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642" name="Line 106"/>
            <p:cNvSpPr/>
            <p:nvPr/>
          </p:nvSpPr>
          <p:spPr>
            <a:xfrm>
              <a:off x="4281" y="2550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6643" name="Text Box 107"/>
            <p:cNvSpPr txBox="1"/>
            <p:nvPr/>
          </p:nvSpPr>
          <p:spPr>
            <a:xfrm>
              <a:off x="4182" y="176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644" name="Group 59"/>
            <p:cNvGrpSpPr/>
            <p:nvPr/>
          </p:nvGrpSpPr>
          <p:grpSpPr>
            <a:xfrm>
              <a:off x="2200" y="2341"/>
              <a:ext cx="1448" cy="853"/>
              <a:chOff x="1429" y="1625"/>
              <a:chExt cx="1448" cy="853"/>
            </a:xfrm>
          </p:grpSpPr>
          <p:sp>
            <p:nvSpPr>
              <p:cNvPr id="26647" name="Rectangle 7"/>
              <p:cNvSpPr/>
              <p:nvPr/>
            </p:nvSpPr>
            <p:spPr>
              <a:xfrm>
                <a:off x="1869" y="2160"/>
                <a:ext cx="1008" cy="31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8" name="Rectangle 8"/>
              <p:cNvSpPr/>
              <p:nvPr/>
            </p:nvSpPr>
            <p:spPr>
              <a:xfrm>
                <a:off x="1869" y="1625"/>
                <a:ext cx="1008" cy="24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9" name="Rectangle 9"/>
              <p:cNvSpPr/>
              <p:nvPr/>
            </p:nvSpPr>
            <p:spPr>
              <a:xfrm>
                <a:off x="1869" y="1865"/>
                <a:ext cx="1008" cy="295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0" name="Text Box 13"/>
              <p:cNvSpPr txBox="1"/>
              <p:nvPr/>
            </p:nvSpPr>
            <p:spPr>
              <a:xfrm>
                <a:off x="1429" y="1797"/>
                <a:ext cx="24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1" name="AutoShape 64"/>
              <p:cNvSpPr/>
              <p:nvPr/>
            </p:nvSpPr>
            <p:spPr>
              <a:xfrm>
                <a:off x="1700" y="1661"/>
                <a:ext cx="91" cy="772"/>
              </a:xfrm>
              <a:prstGeom prst="leftBrace">
                <a:avLst>
                  <a:gd name="adj1" fmla="val 70499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45" name="Line 66"/>
            <p:cNvSpPr/>
            <p:nvPr/>
          </p:nvSpPr>
          <p:spPr>
            <a:xfrm>
              <a:off x="3515" y="3067"/>
              <a:ext cx="4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6646" name="Line 67"/>
            <p:cNvSpPr/>
            <p:nvPr/>
          </p:nvSpPr>
          <p:spPr>
            <a:xfrm flipV="1">
              <a:off x="3515" y="1706"/>
              <a:ext cx="408" cy="1044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lg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Status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SqStack &amp;S, SElemType e) {//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if(S.top-S.base==S.stacksize)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栈满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ERROR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*S.top++=e;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元素入栈，栈顶指针增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OK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Rectangle 4"/>
          <p:cNvSpPr/>
          <p:nvPr/>
        </p:nvSpPr>
        <p:spPr>
          <a:xfrm>
            <a:off x="3132138" y="4868863"/>
            <a:ext cx="5400675" cy="15113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609600" lvl="0" indent="-6096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判断是否栈满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lvl="0" indent="-6096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元素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压入栈顶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lvl="0" indent="-6096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栈顶指针加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41032" name="AutoShape 8"/>
          <p:cNvSpPr/>
          <p:nvPr/>
        </p:nvSpPr>
        <p:spPr>
          <a:xfrm>
            <a:off x="4500245" y="3284855"/>
            <a:ext cx="2305050" cy="1152525"/>
          </a:xfrm>
          <a:prstGeom prst="cloudCallout">
            <a:avLst>
              <a:gd name="adj1" fmla="val -157465"/>
              <a:gd name="adj2" fmla="val -97107"/>
            </a:avLst>
          </a:prstGeom>
          <a:solidFill>
            <a:srgbClr val="CCFFCC"/>
          </a:soli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*S.top=e;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top++;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284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charRg st="284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ldLvl="0" animBg="1"/>
      <p:bldP spid="64103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本章目标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1060450" y="1362075"/>
            <a:ext cx="7832725" cy="1562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掌握栈和队列的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特点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，并能在相应的应用问题中正确选用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熟练掌握栈的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两种存储结构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的基本操作实现算法，特别应注意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栈满和栈空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的条件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1060450" y="2924175"/>
            <a:ext cx="8064500" cy="2120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熟练掌握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循环队列和链队列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的基本操作实现算法，特别注意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队满和队空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的条件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理解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递归算法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执行过程中栈的状态变化过程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掌握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表达式求值算法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6392" name="组合 28"/>
          <p:cNvGrpSpPr/>
          <p:nvPr/>
        </p:nvGrpSpPr>
        <p:grpSpPr>
          <a:xfrm>
            <a:off x="423863" y="1373188"/>
            <a:ext cx="590550" cy="627062"/>
            <a:chOff x="6242320" y="1105727"/>
            <a:chExt cx="589786" cy="626517"/>
          </a:xfrm>
        </p:grpSpPr>
        <p:sp>
          <p:nvSpPr>
            <p:cNvPr id="12310" name="Text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327934" y="1105727"/>
              <a:ext cx="447096" cy="49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311" name="文本框 2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393" name="组合 45"/>
          <p:cNvGrpSpPr/>
          <p:nvPr/>
        </p:nvGrpSpPr>
        <p:grpSpPr>
          <a:xfrm>
            <a:off x="423863" y="1968500"/>
            <a:ext cx="590550" cy="631825"/>
            <a:chOff x="6242320" y="2373233"/>
            <a:chExt cx="589786" cy="631741"/>
          </a:xfrm>
        </p:grpSpPr>
        <p:sp>
          <p:nvSpPr>
            <p:cNvPr id="12308" name="Text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309" name="文本框 2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394" name="组合 48"/>
          <p:cNvGrpSpPr/>
          <p:nvPr/>
        </p:nvGrpSpPr>
        <p:grpSpPr>
          <a:xfrm>
            <a:off x="423863" y="2927350"/>
            <a:ext cx="590550" cy="620713"/>
            <a:chOff x="6242320" y="3640739"/>
            <a:chExt cx="589786" cy="620418"/>
          </a:xfrm>
        </p:grpSpPr>
        <p:sp>
          <p:nvSpPr>
            <p:cNvPr id="12306" name="Text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307" name="文本框 2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395" name="组合 51"/>
          <p:cNvGrpSpPr/>
          <p:nvPr/>
        </p:nvGrpSpPr>
        <p:grpSpPr>
          <a:xfrm>
            <a:off x="423863" y="3935413"/>
            <a:ext cx="590550" cy="608012"/>
            <a:chOff x="6250444" y="4908245"/>
            <a:chExt cx="589786" cy="609656"/>
          </a:xfrm>
        </p:grpSpPr>
        <p:sp>
          <p:nvSpPr>
            <p:cNvPr id="12304" name="TextBox 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326545" y="4908245"/>
              <a:ext cx="448681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305" name="文本框 2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396" name="组合 54"/>
          <p:cNvGrpSpPr/>
          <p:nvPr/>
        </p:nvGrpSpPr>
        <p:grpSpPr>
          <a:xfrm>
            <a:off x="423863" y="4467225"/>
            <a:ext cx="590550" cy="609600"/>
            <a:chOff x="6250444" y="4908245"/>
            <a:chExt cx="589786" cy="609094"/>
          </a:xfrm>
        </p:grpSpPr>
        <p:sp>
          <p:nvSpPr>
            <p:cNvPr id="12302" name="TextBox 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303" name="文本框 2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(SqStack &amp;S,SElemtype &amp;e)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5" name="AutoShape 43"/>
          <p:cNvSpPr/>
          <p:nvPr/>
        </p:nvSpPr>
        <p:spPr>
          <a:xfrm>
            <a:off x="4367213" y="2997200"/>
            <a:ext cx="1284287" cy="654050"/>
          </a:xfrm>
          <a:prstGeom prst="rightArrow">
            <a:avLst>
              <a:gd name="adj1" fmla="val 50000"/>
              <a:gd name="adj2" fmla="val 49044"/>
            </a:avLst>
          </a:pr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63513" y="2054225"/>
            <a:ext cx="4048125" cy="3465513"/>
            <a:chOff x="2200" y="1294"/>
            <a:chExt cx="2550" cy="2183"/>
          </a:xfrm>
        </p:grpSpPr>
        <p:sp>
          <p:nvSpPr>
            <p:cNvPr id="28699" name="Text Box 76"/>
            <p:cNvSpPr txBox="1"/>
            <p:nvPr/>
          </p:nvSpPr>
          <p:spPr>
            <a:xfrm>
              <a:off x="3786" y="3225"/>
              <a:ext cx="964" cy="25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出栈前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0" name="Rectangle 95"/>
            <p:cNvSpPr/>
            <p:nvPr/>
          </p:nvSpPr>
          <p:spPr>
            <a:xfrm>
              <a:off x="3934" y="1294"/>
              <a:ext cx="722" cy="1894"/>
            </a:xfrm>
            <a:prstGeom prst="rect">
              <a:avLst/>
            </a:prstGeom>
            <a:solidFill>
              <a:srgbClr val="99CCFF"/>
            </a:solidFill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Line 96"/>
            <p:cNvSpPr/>
            <p:nvPr/>
          </p:nvSpPr>
          <p:spPr>
            <a:xfrm>
              <a:off x="3934" y="154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2" name="Line 97"/>
            <p:cNvSpPr/>
            <p:nvPr/>
          </p:nvSpPr>
          <p:spPr>
            <a:xfrm>
              <a:off x="3934" y="179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3" name="Line 98"/>
            <p:cNvSpPr/>
            <p:nvPr/>
          </p:nvSpPr>
          <p:spPr>
            <a:xfrm>
              <a:off x="3934" y="202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4" name="Line 99"/>
            <p:cNvSpPr/>
            <p:nvPr/>
          </p:nvSpPr>
          <p:spPr>
            <a:xfrm>
              <a:off x="3934" y="2478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5" name="Line 100"/>
            <p:cNvSpPr/>
            <p:nvPr/>
          </p:nvSpPr>
          <p:spPr>
            <a:xfrm>
              <a:off x="3934" y="2741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6" name="Line 101"/>
            <p:cNvSpPr/>
            <p:nvPr/>
          </p:nvSpPr>
          <p:spPr>
            <a:xfrm>
              <a:off x="3934" y="2970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7" name="Line 102"/>
            <p:cNvSpPr/>
            <p:nvPr/>
          </p:nvSpPr>
          <p:spPr>
            <a:xfrm>
              <a:off x="3934" y="2249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8" name="Line 103"/>
            <p:cNvSpPr/>
            <p:nvPr/>
          </p:nvSpPr>
          <p:spPr>
            <a:xfrm>
              <a:off x="4281" y="1595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709" name="Text Box 104"/>
            <p:cNvSpPr txBox="1"/>
            <p:nvPr/>
          </p:nvSpPr>
          <p:spPr>
            <a:xfrm>
              <a:off x="3971" y="2079"/>
              <a:ext cx="675" cy="11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3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n-1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710" name="Line 106"/>
            <p:cNvSpPr/>
            <p:nvPr/>
          </p:nvSpPr>
          <p:spPr>
            <a:xfrm>
              <a:off x="4281" y="2550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711" name="Text Box 107"/>
            <p:cNvSpPr txBox="1"/>
            <p:nvPr/>
          </p:nvSpPr>
          <p:spPr>
            <a:xfrm>
              <a:off x="4182" y="176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8712" name="Group 52"/>
            <p:cNvGrpSpPr/>
            <p:nvPr/>
          </p:nvGrpSpPr>
          <p:grpSpPr>
            <a:xfrm>
              <a:off x="2200" y="2341"/>
              <a:ext cx="1448" cy="853"/>
              <a:chOff x="1429" y="1625"/>
              <a:chExt cx="1448" cy="853"/>
            </a:xfrm>
          </p:grpSpPr>
          <p:sp>
            <p:nvSpPr>
              <p:cNvPr id="28715" name="Rectangle 7"/>
              <p:cNvSpPr/>
              <p:nvPr/>
            </p:nvSpPr>
            <p:spPr>
              <a:xfrm>
                <a:off x="1869" y="2160"/>
                <a:ext cx="1008" cy="31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6" name="Rectangle 8"/>
              <p:cNvSpPr/>
              <p:nvPr/>
            </p:nvSpPr>
            <p:spPr>
              <a:xfrm>
                <a:off x="1869" y="1625"/>
                <a:ext cx="1008" cy="24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7" name="Rectangle 9"/>
              <p:cNvSpPr/>
              <p:nvPr/>
            </p:nvSpPr>
            <p:spPr>
              <a:xfrm>
                <a:off x="1869" y="1865"/>
                <a:ext cx="1008" cy="295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8" name="Text Box 13"/>
              <p:cNvSpPr txBox="1"/>
              <p:nvPr/>
            </p:nvSpPr>
            <p:spPr>
              <a:xfrm>
                <a:off x="1429" y="1797"/>
                <a:ext cx="24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9" name="AutoShape 57"/>
              <p:cNvSpPr/>
              <p:nvPr/>
            </p:nvSpPr>
            <p:spPr>
              <a:xfrm>
                <a:off x="1700" y="1661"/>
                <a:ext cx="91" cy="772"/>
              </a:xfrm>
              <a:prstGeom prst="leftBrace">
                <a:avLst>
                  <a:gd name="adj1" fmla="val 70499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13" name="Line 58"/>
            <p:cNvSpPr/>
            <p:nvPr/>
          </p:nvSpPr>
          <p:spPr>
            <a:xfrm>
              <a:off x="3515" y="3067"/>
              <a:ext cx="4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8714" name="Line 59"/>
            <p:cNvSpPr/>
            <p:nvPr/>
          </p:nvSpPr>
          <p:spPr>
            <a:xfrm flipV="1">
              <a:off x="3515" y="1706"/>
              <a:ext cx="408" cy="10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</p:grpSp>
      <p:grpSp>
        <p:nvGrpSpPr>
          <p:cNvPr id="4" name="Group 83"/>
          <p:cNvGrpSpPr/>
          <p:nvPr/>
        </p:nvGrpSpPr>
        <p:grpSpPr>
          <a:xfrm>
            <a:off x="4627563" y="2060575"/>
            <a:ext cx="4048125" cy="3462338"/>
            <a:chOff x="2915" y="1298"/>
            <a:chExt cx="2550" cy="2181"/>
          </a:xfrm>
        </p:grpSpPr>
        <p:sp>
          <p:nvSpPr>
            <p:cNvPr id="28679" name="Text Box 76"/>
            <p:cNvSpPr txBox="1"/>
            <p:nvPr/>
          </p:nvSpPr>
          <p:spPr>
            <a:xfrm>
              <a:off x="4501" y="3229"/>
              <a:ext cx="96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出栈后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Rectangle 95"/>
            <p:cNvSpPr/>
            <p:nvPr/>
          </p:nvSpPr>
          <p:spPr>
            <a:xfrm>
              <a:off x="4649" y="1298"/>
              <a:ext cx="722" cy="1894"/>
            </a:xfrm>
            <a:prstGeom prst="rect">
              <a:avLst/>
            </a:prstGeom>
            <a:solidFill>
              <a:srgbClr val="99CCFF"/>
            </a:solidFill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Line 96"/>
            <p:cNvSpPr/>
            <p:nvPr/>
          </p:nvSpPr>
          <p:spPr>
            <a:xfrm>
              <a:off x="4649" y="154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2" name="Line 97"/>
            <p:cNvSpPr/>
            <p:nvPr/>
          </p:nvSpPr>
          <p:spPr>
            <a:xfrm>
              <a:off x="4649" y="179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3" name="Line 98"/>
            <p:cNvSpPr/>
            <p:nvPr/>
          </p:nvSpPr>
          <p:spPr>
            <a:xfrm>
              <a:off x="4649" y="202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4" name="Line 99"/>
            <p:cNvSpPr/>
            <p:nvPr/>
          </p:nvSpPr>
          <p:spPr>
            <a:xfrm>
              <a:off x="4649" y="2482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5" name="Line 100"/>
            <p:cNvSpPr/>
            <p:nvPr/>
          </p:nvSpPr>
          <p:spPr>
            <a:xfrm>
              <a:off x="4649" y="2745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6" name="Line 101"/>
            <p:cNvSpPr/>
            <p:nvPr/>
          </p:nvSpPr>
          <p:spPr>
            <a:xfrm>
              <a:off x="4649" y="297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7" name="Line 102"/>
            <p:cNvSpPr/>
            <p:nvPr/>
          </p:nvSpPr>
          <p:spPr>
            <a:xfrm>
              <a:off x="4649" y="2253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8" name="Line 103"/>
            <p:cNvSpPr/>
            <p:nvPr/>
          </p:nvSpPr>
          <p:spPr>
            <a:xfrm>
              <a:off x="4996" y="1599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689" name="Text Box 104"/>
            <p:cNvSpPr txBox="1"/>
            <p:nvPr/>
          </p:nvSpPr>
          <p:spPr>
            <a:xfrm>
              <a:off x="4686" y="2083"/>
              <a:ext cx="675" cy="11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3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n-1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690" name="Line 106"/>
            <p:cNvSpPr/>
            <p:nvPr/>
          </p:nvSpPr>
          <p:spPr>
            <a:xfrm>
              <a:off x="4996" y="2554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8691" name="Group 74"/>
            <p:cNvGrpSpPr/>
            <p:nvPr/>
          </p:nvGrpSpPr>
          <p:grpSpPr>
            <a:xfrm>
              <a:off x="2915" y="2345"/>
              <a:ext cx="1448" cy="853"/>
              <a:chOff x="1429" y="1625"/>
              <a:chExt cx="1448" cy="853"/>
            </a:xfrm>
          </p:grpSpPr>
          <p:sp>
            <p:nvSpPr>
              <p:cNvPr id="28694" name="Rectangle 7"/>
              <p:cNvSpPr/>
              <p:nvPr/>
            </p:nvSpPr>
            <p:spPr>
              <a:xfrm>
                <a:off x="1869" y="2160"/>
                <a:ext cx="1008" cy="31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Rectangle 8"/>
              <p:cNvSpPr/>
              <p:nvPr/>
            </p:nvSpPr>
            <p:spPr>
              <a:xfrm>
                <a:off x="1869" y="1625"/>
                <a:ext cx="1008" cy="24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Rectangle 9"/>
              <p:cNvSpPr/>
              <p:nvPr/>
            </p:nvSpPr>
            <p:spPr>
              <a:xfrm>
                <a:off x="1869" y="1865"/>
                <a:ext cx="1008" cy="295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7" name="Text Box 13"/>
              <p:cNvSpPr txBox="1"/>
              <p:nvPr/>
            </p:nvSpPr>
            <p:spPr>
              <a:xfrm>
                <a:off x="1429" y="1797"/>
                <a:ext cx="24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8" name="AutoShape 79"/>
              <p:cNvSpPr/>
              <p:nvPr/>
            </p:nvSpPr>
            <p:spPr>
              <a:xfrm>
                <a:off x="1700" y="1661"/>
                <a:ext cx="91" cy="772"/>
              </a:xfrm>
              <a:prstGeom prst="leftBrace">
                <a:avLst>
                  <a:gd name="adj1" fmla="val 70499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692" name="Line 80"/>
            <p:cNvSpPr/>
            <p:nvPr/>
          </p:nvSpPr>
          <p:spPr>
            <a:xfrm>
              <a:off x="4230" y="3071"/>
              <a:ext cx="4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8693" name="Line 81"/>
            <p:cNvSpPr/>
            <p:nvPr/>
          </p:nvSpPr>
          <p:spPr>
            <a:xfrm flipV="1">
              <a:off x="4230" y="1979"/>
              <a:ext cx="374" cy="775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lg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(SqStack &amp;S,SElemtype &amp;e) {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if (S.top==S.base)//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空栈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ERROR;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e=*--S.top;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栈顶指针减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，并取出当前指向元素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 OK;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3851275" y="4868863"/>
            <a:ext cx="4537075" cy="1439862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609600" lvl="0" indent="-6096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判断是否栈空，若空则出错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lvl="0" indent="-6096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获取栈顶元素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lvl="0" indent="-6096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栈顶指针减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42055" name="AutoShape 7"/>
          <p:cNvSpPr/>
          <p:nvPr/>
        </p:nvSpPr>
        <p:spPr>
          <a:xfrm>
            <a:off x="3995738" y="3213100"/>
            <a:ext cx="2592387" cy="1152525"/>
          </a:xfrm>
          <a:prstGeom prst="cloudCallout">
            <a:avLst>
              <a:gd name="adj1" fmla="val -138426"/>
              <a:gd name="adj2" fmla="val -85125"/>
            </a:avLst>
          </a:prstGeom>
          <a:solidFill>
            <a:srgbClr val="CCFFCC"/>
          </a:solidFill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--S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top;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e=*S.top;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187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ldLvl="0" animBg="1"/>
      <p:bldP spid="64205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顺序栈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GetTop(SqStack S,SElemType &amp;e) {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取栈顶元素</a:t>
            </a:r>
            <a:r>
              <a:rPr lang="zh-CN" altLang="en-US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if (S.top==S.base)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ERROR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e=*(S.top-1);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栈本身不改变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OK;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627313" y="2205038"/>
            <a:ext cx="5400675" cy="3746500"/>
            <a:chOff x="1655" y="1389"/>
            <a:chExt cx="3402" cy="2360"/>
          </a:xfrm>
        </p:grpSpPr>
        <p:grpSp>
          <p:nvGrpSpPr>
            <p:cNvPr id="25605" name="Group 4"/>
            <p:cNvGrpSpPr/>
            <p:nvPr/>
          </p:nvGrpSpPr>
          <p:grpSpPr>
            <a:xfrm>
              <a:off x="3787" y="1389"/>
              <a:ext cx="866" cy="2360"/>
              <a:chOff x="3921" y="1343"/>
              <a:chExt cx="866" cy="2360"/>
            </a:xfrm>
          </p:grpSpPr>
          <p:sp>
            <p:nvSpPr>
              <p:cNvPr id="25616" name="Rectangle 15"/>
              <p:cNvSpPr/>
              <p:nvPr/>
            </p:nvSpPr>
            <p:spPr>
              <a:xfrm>
                <a:off x="3921" y="3113"/>
                <a:ext cx="864" cy="26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17" name="Line 17"/>
              <p:cNvSpPr/>
              <p:nvPr/>
            </p:nvSpPr>
            <p:spPr>
              <a:xfrm>
                <a:off x="4785" y="1343"/>
                <a:ext cx="0" cy="235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8" name="Rectangle 15"/>
              <p:cNvSpPr/>
              <p:nvPr/>
            </p:nvSpPr>
            <p:spPr>
              <a:xfrm>
                <a:off x="3923" y="2840"/>
                <a:ext cx="864" cy="26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19" name="Rectangle 15"/>
              <p:cNvSpPr/>
              <p:nvPr/>
            </p:nvSpPr>
            <p:spPr>
              <a:xfrm>
                <a:off x="3923" y="2568"/>
                <a:ext cx="864" cy="26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20" name="Rectangle 15"/>
              <p:cNvSpPr/>
              <p:nvPr/>
            </p:nvSpPr>
            <p:spPr>
              <a:xfrm>
                <a:off x="3923" y="2296"/>
                <a:ext cx="864" cy="262"/>
              </a:xfrm>
              <a:prstGeom prst="rect">
                <a:avLst/>
              </a:prstGeom>
              <a:solidFill>
                <a:srgbClr val="99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21" name="Rectangle 15"/>
              <p:cNvSpPr/>
              <p:nvPr/>
            </p:nvSpPr>
            <p:spPr>
              <a:xfrm>
                <a:off x="3923" y="2034"/>
                <a:ext cx="864" cy="26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22" name="Rectangle 15"/>
              <p:cNvSpPr/>
              <p:nvPr/>
            </p:nvSpPr>
            <p:spPr>
              <a:xfrm>
                <a:off x="3923" y="1762"/>
                <a:ext cx="864" cy="26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23" name="Line 17"/>
              <p:cNvSpPr/>
              <p:nvPr/>
            </p:nvSpPr>
            <p:spPr>
              <a:xfrm>
                <a:off x="3923" y="1344"/>
                <a:ext cx="0" cy="235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5606" name="Group 13"/>
            <p:cNvGrpSpPr/>
            <p:nvPr/>
          </p:nvGrpSpPr>
          <p:grpSpPr>
            <a:xfrm>
              <a:off x="1655" y="2614"/>
              <a:ext cx="1448" cy="853"/>
              <a:chOff x="1429" y="1625"/>
              <a:chExt cx="1448" cy="853"/>
            </a:xfrm>
          </p:grpSpPr>
          <p:sp>
            <p:nvSpPr>
              <p:cNvPr id="25611" name="Rectangle 7"/>
              <p:cNvSpPr/>
              <p:nvPr/>
            </p:nvSpPr>
            <p:spPr>
              <a:xfrm>
                <a:off x="1869" y="2160"/>
                <a:ext cx="1008" cy="31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2" name="Rectangle 8"/>
              <p:cNvSpPr/>
              <p:nvPr/>
            </p:nvSpPr>
            <p:spPr>
              <a:xfrm>
                <a:off x="1869" y="1625"/>
                <a:ext cx="1008" cy="24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3" name="Rectangle 9"/>
              <p:cNvSpPr/>
              <p:nvPr/>
            </p:nvSpPr>
            <p:spPr>
              <a:xfrm>
                <a:off x="1869" y="1865"/>
                <a:ext cx="1008" cy="295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4" name="Text Box 13"/>
              <p:cNvSpPr txBox="1"/>
              <p:nvPr/>
            </p:nvSpPr>
            <p:spPr>
              <a:xfrm>
                <a:off x="1429" y="1797"/>
                <a:ext cx="24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5" name="AutoShape 18"/>
              <p:cNvSpPr/>
              <p:nvPr/>
            </p:nvSpPr>
            <p:spPr>
              <a:xfrm>
                <a:off x="1700" y="1661"/>
                <a:ext cx="91" cy="772"/>
              </a:xfrm>
              <a:prstGeom prst="leftBrace">
                <a:avLst>
                  <a:gd name="adj1" fmla="val 70499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07" name="Line 18"/>
            <p:cNvSpPr/>
            <p:nvPr/>
          </p:nvSpPr>
          <p:spPr>
            <a:xfrm>
              <a:off x="2880" y="3340"/>
              <a:ext cx="907" cy="0"/>
            </a:xfrm>
            <a:prstGeom prst="line">
              <a:avLst/>
            </a:prstGeom>
            <a:ln w="762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5608" name="Line 19"/>
            <p:cNvSpPr/>
            <p:nvPr/>
          </p:nvSpPr>
          <p:spPr>
            <a:xfrm flipV="1">
              <a:off x="2925" y="2205"/>
              <a:ext cx="817" cy="817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5609" name="Text Box 23"/>
            <p:cNvSpPr txBox="1"/>
            <p:nvPr/>
          </p:nvSpPr>
          <p:spPr>
            <a:xfrm>
              <a:off x="2109" y="2160"/>
              <a:ext cx="998" cy="29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24"/>
            <p:cNvSpPr txBox="1"/>
            <p:nvPr/>
          </p:nvSpPr>
          <p:spPr>
            <a:xfrm>
              <a:off x="4558" y="1835"/>
              <a:ext cx="499" cy="15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4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99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40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40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40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4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4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4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charRg st="4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15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11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0115">
                                            <p:txEl>
                                              <p:charRg st="11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链栈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栈的链式存储结构，也称链栈</a:t>
            </a:r>
            <a:endParaRPr lang="zh-CN" altLang="en-US" dirty="0"/>
          </a:p>
          <a:p>
            <a:endParaRPr lang="zh-CN" altLang="en-US" dirty="0"/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 struct StackNode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SElemType  data;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struct StackNode  *next;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}StackNode,  *LinkStack;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LinkStack S;  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3"/>
          <p:cNvGrpSpPr/>
          <p:nvPr/>
        </p:nvGrpSpPr>
        <p:grpSpPr>
          <a:xfrm>
            <a:off x="5492433" y="1552258"/>
            <a:ext cx="3184525" cy="3221038"/>
            <a:chOff x="3378" y="1929"/>
            <a:chExt cx="2006" cy="2029"/>
          </a:xfrm>
        </p:grpSpPr>
        <p:sp>
          <p:nvSpPr>
            <p:cNvPr id="30725" name="Line 7"/>
            <p:cNvSpPr/>
            <p:nvPr/>
          </p:nvSpPr>
          <p:spPr>
            <a:xfrm>
              <a:off x="4506" y="3456"/>
              <a:ext cx="0" cy="19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6" name="Line 8"/>
            <p:cNvSpPr/>
            <p:nvPr/>
          </p:nvSpPr>
          <p:spPr>
            <a:xfrm>
              <a:off x="3378" y="2358"/>
              <a:ext cx="310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7" name="Text Box 9"/>
            <p:cNvSpPr txBox="1"/>
            <p:nvPr/>
          </p:nvSpPr>
          <p:spPr>
            <a:xfrm>
              <a:off x="3734" y="1929"/>
              <a:ext cx="1008" cy="24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no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    next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Text Box 10"/>
            <p:cNvSpPr txBox="1"/>
            <p:nvPr/>
          </p:nvSpPr>
          <p:spPr>
            <a:xfrm>
              <a:off x="3393" y="2040"/>
              <a:ext cx="39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Text Box 11"/>
            <p:cNvSpPr txBox="1"/>
            <p:nvPr/>
          </p:nvSpPr>
          <p:spPr>
            <a:xfrm>
              <a:off x="4800" y="2182"/>
              <a:ext cx="57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Text Box 12"/>
            <p:cNvSpPr txBox="1"/>
            <p:nvPr/>
          </p:nvSpPr>
          <p:spPr>
            <a:xfrm>
              <a:off x="4808" y="3670"/>
              <a:ext cx="57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31" name="Group 67"/>
            <p:cNvGrpSpPr/>
            <p:nvPr/>
          </p:nvGrpSpPr>
          <p:grpSpPr>
            <a:xfrm>
              <a:off x="3744" y="2662"/>
              <a:ext cx="975" cy="336"/>
              <a:chOff x="3792" y="2304"/>
              <a:chExt cx="975" cy="336"/>
            </a:xfrm>
          </p:grpSpPr>
          <p:grpSp>
            <p:nvGrpSpPr>
              <p:cNvPr id="30756" name="Group 14"/>
              <p:cNvGrpSpPr/>
              <p:nvPr/>
            </p:nvGrpSpPr>
            <p:grpSpPr>
              <a:xfrm>
                <a:off x="3792" y="2352"/>
                <a:ext cx="975" cy="288"/>
                <a:chOff x="1584" y="1728"/>
                <a:chExt cx="1056" cy="288"/>
              </a:xfrm>
            </p:grpSpPr>
            <p:sp>
              <p:nvSpPr>
                <p:cNvPr id="30758" name="Rectangle 15"/>
                <p:cNvSpPr/>
                <p:nvPr/>
              </p:nvSpPr>
              <p:spPr>
                <a:xfrm>
                  <a:off x="1584" y="1728"/>
                  <a:ext cx="1056" cy="288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9" name="Line 16"/>
                <p:cNvSpPr/>
                <p:nvPr/>
              </p:nvSpPr>
              <p:spPr>
                <a:xfrm>
                  <a:off x="2112" y="1728"/>
                  <a:ext cx="0" cy="288"/>
                </a:xfrm>
                <a:prstGeom prst="line">
                  <a:avLst/>
                </a:prstGeom>
                <a:ln w="12700" cap="rnd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57" name="Text Box 17"/>
              <p:cNvSpPr txBox="1"/>
              <p:nvPr/>
            </p:nvSpPr>
            <p:spPr>
              <a:xfrm>
                <a:off x="3836" y="2304"/>
                <a:ext cx="48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n-1</a:t>
                </a:r>
                <a:endPara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32" name="Group 66"/>
            <p:cNvGrpSpPr/>
            <p:nvPr/>
          </p:nvGrpSpPr>
          <p:grpSpPr>
            <a:xfrm>
              <a:off x="3744" y="2134"/>
              <a:ext cx="975" cy="336"/>
              <a:chOff x="3792" y="1776"/>
              <a:chExt cx="975" cy="336"/>
            </a:xfrm>
          </p:grpSpPr>
          <p:grpSp>
            <p:nvGrpSpPr>
              <p:cNvPr id="30752" name="Group 23"/>
              <p:cNvGrpSpPr/>
              <p:nvPr/>
            </p:nvGrpSpPr>
            <p:grpSpPr>
              <a:xfrm>
                <a:off x="3792" y="1824"/>
                <a:ext cx="975" cy="288"/>
                <a:chOff x="1584" y="1728"/>
                <a:chExt cx="1056" cy="288"/>
              </a:xfrm>
            </p:grpSpPr>
            <p:sp>
              <p:nvSpPr>
                <p:cNvPr id="30754" name="Rectangle 24"/>
                <p:cNvSpPr/>
                <p:nvPr/>
              </p:nvSpPr>
              <p:spPr>
                <a:xfrm>
                  <a:off x="1584" y="1728"/>
                  <a:ext cx="1056" cy="288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5" name="Line 25"/>
                <p:cNvSpPr/>
                <p:nvPr/>
              </p:nvSpPr>
              <p:spPr>
                <a:xfrm>
                  <a:off x="2112" y="1728"/>
                  <a:ext cx="0" cy="288"/>
                </a:xfrm>
                <a:prstGeom prst="line">
                  <a:avLst/>
                </a:prstGeom>
                <a:ln w="12700" cap="rnd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53" name="Text Box 26"/>
              <p:cNvSpPr txBox="1"/>
              <p:nvPr/>
            </p:nvSpPr>
            <p:spPr>
              <a:xfrm>
                <a:off x="3840" y="1776"/>
                <a:ext cx="48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33" name="Group 68"/>
            <p:cNvGrpSpPr/>
            <p:nvPr/>
          </p:nvGrpSpPr>
          <p:grpSpPr>
            <a:xfrm>
              <a:off x="3744" y="3600"/>
              <a:ext cx="975" cy="336"/>
              <a:chOff x="3792" y="3312"/>
              <a:chExt cx="975" cy="336"/>
            </a:xfrm>
          </p:grpSpPr>
          <p:sp>
            <p:nvSpPr>
              <p:cNvPr id="30747" name="Rectangle 18"/>
              <p:cNvSpPr/>
              <p:nvPr/>
            </p:nvSpPr>
            <p:spPr>
              <a:xfrm>
                <a:off x="3792" y="3360"/>
                <a:ext cx="975" cy="288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8" name="Line 19"/>
              <p:cNvSpPr/>
              <p:nvPr/>
            </p:nvSpPr>
            <p:spPr>
              <a:xfrm>
                <a:off x="4280" y="3360"/>
                <a:ext cx="0" cy="288"/>
              </a:xfrm>
              <a:prstGeom prst="line">
                <a:avLst/>
              </a:prstGeom>
              <a:ln w="12700" cap="rnd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9" name="Text Box 20"/>
              <p:cNvSpPr txBox="1"/>
              <p:nvPr/>
            </p:nvSpPr>
            <p:spPr>
              <a:xfrm>
                <a:off x="3866" y="3312"/>
                <a:ext cx="44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0" name="Line 27"/>
              <p:cNvSpPr/>
              <p:nvPr/>
            </p:nvSpPr>
            <p:spPr>
              <a:xfrm flipV="1">
                <a:off x="4438" y="3419"/>
                <a:ext cx="88" cy="144"/>
              </a:xfrm>
              <a:prstGeom prst="line">
                <a:avLst/>
              </a:prstGeom>
              <a:ln w="12700" cap="rnd" cmpd="sng">
                <a:solidFill>
                  <a:srgbClr val="020BC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1" name="Line 28"/>
              <p:cNvSpPr/>
              <p:nvPr/>
            </p:nvSpPr>
            <p:spPr>
              <a:xfrm>
                <a:off x="4526" y="3419"/>
                <a:ext cx="107" cy="144"/>
              </a:xfrm>
              <a:prstGeom prst="line">
                <a:avLst/>
              </a:prstGeom>
              <a:ln w="12700" cap="rnd" cmpd="sng">
                <a:solidFill>
                  <a:srgbClr val="020BC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34" name="Line 5"/>
            <p:cNvSpPr/>
            <p:nvPr/>
          </p:nvSpPr>
          <p:spPr>
            <a:xfrm>
              <a:off x="4498" y="2374"/>
              <a:ext cx="0" cy="33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5" name="Line 6"/>
            <p:cNvSpPr/>
            <p:nvPr/>
          </p:nvSpPr>
          <p:spPr>
            <a:xfrm>
              <a:off x="4498" y="2908"/>
              <a:ext cx="0" cy="33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6" name="Line 46"/>
            <p:cNvSpPr/>
            <p:nvPr/>
          </p:nvSpPr>
          <p:spPr>
            <a:xfrm>
              <a:off x="4512" y="3292"/>
              <a:ext cx="0" cy="1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611505" y="4465955"/>
            <a:ext cx="530923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本质：运算是受限的单链表，只能在链表头部进行操作，没有必要附加头结点。栈顶指针就是链表的头指针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charRg st="1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59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8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259">
                                            <p:txEl>
                                              <p:charRg st="8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1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6259">
                                            <p:txEl>
                                              <p:charRg st="114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链栈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void 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InitStack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LinkStack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&amp;S )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    </a:t>
            </a:r>
            <a:r>
              <a:rPr lang="en-US" altLang="zh-CN" b="1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S=NULL;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bool StackEmpty(LinkStack S)</a:t>
            </a:r>
            <a:b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  <a:b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if (S==NULL) return TRUE;</a:t>
            </a:r>
            <a:b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else return FALSE;</a:t>
            </a:r>
            <a:endParaRPr lang="en-US" altLang="zh-CN" b="1" kern="12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}</a:t>
            </a:r>
            <a:endParaRPr lang="en-US" altLang="zh-CN" b="1" kern="12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SElemType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GetTop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LinkStack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S)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 (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S==NULL) 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exit(1)</a:t>
            </a:r>
            <a:r>
              <a:rPr lang="zh-CN" altLang="en-US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；</a:t>
            </a:r>
            <a:br>
              <a:rPr lang="zh-CN" altLang="en-US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zh-CN" altLang="en-US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r>
              <a:rPr lang="zh-CN" altLang="en-US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</a:t>
            </a:r>
            <a:r>
              <a:rPr lang="en-US" altLang="zh-CN" b="1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return S–&gt;data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endParaRPr lang="en-US" altLang="zh-CN" b="1" kern="12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链栈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179705" y="1125855"/>
            <a:ext cx="6139180" cy="5471795"/>
          </a:xfrm>
        </p:spPr>
        <p:txBody>
          <a:bodyPr vert="horz" wrap="square" lIns="91440" tIns="45720" rIns="91440" bIns="45720" anchor="t" anchorCtr="0"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Status Push(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LinkStack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&amp;S 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SElemType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e)</a:t>
            </a:r>
            <a:endParaRPr lang="en-US" altLang="zh-CN" b="1" kern="12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  <a:b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p=new 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StackNode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  //</a:t>
            </a:r>
            <a:r>
              <a:rPr lang="zh-CN" altLang="en-US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生成新结点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 </a:t>
            </a:r>
            <a:b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if (!p) exit(OVERFLOW);</a:t>
            </a:r>
            <a:b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r>
              <a:rPr lang="en-US" altLang="zh-CN" b="1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p-&gt;data=e; p-&gt;next=S; S=p;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return OK;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lang="en-US" altLang="zh-CN" b="1" kern="12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52360" y="1917065"/>
            <a:ext cx="1219200" cy="304800"/>
            <a:chOff x="8349" y="4017"/>
            <a:chExt cx="1920" cy="480"/>
          </a:xfrm>
        </p:grpSpPr>
        <p:sp>
          <p:nvSpPr>
            <p:cNvPr id="52230" name="Rectangle 12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349" y="4017"/>
              <a:ext cx="192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1" name="Line 127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9309" y="4017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69810" y="1302385"/>
            <a:ext cx="457200" cy="586796"/>
            <a:chOff x="7315" y="3919"/>
            <a:chExt cx="720" cy="904"/>
          </a:xfrm>
        </p:grpSpPr>
        <p:sp>
          <p:nvSpPr>
            <p:cNvPr id="52232" name="Line 12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7643" y="4529"/>
              <a:ext cx="587" cy="0"/>
            </a:xfrm>
            <a:prstGeom prst="line">
              <a:avLst/>
            </a:prstGeom>
            <a:noFill/>
            <a:ln w="38100">
              <a:solidFill>
                <a:srgbClr val="6C4C8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3" name="Text Box 12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315" y="3919"/>
              <a:ext cx="720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35215" y="2550795"/>
            <a:ext cx="1219200" cy="2138680"/>
            <a:chOff x="11709" y="4017"/>
            <a:chExt cx="1920" cy="3368"/>
          </a:xfrm>
        </p:grpSpPr>
        <p:sp>
          <p:nvSpPr>
            <p:cNvPr id="52234" name="Rectangle 13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709" y="4017"/>
              <a:ext cx="192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5" name="Line 1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2669" y="4017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6" name="Rectangle 13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709" y="4977"/>
              <a:ext cx="192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7" name="Line 13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2669" y="4977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8" name="Rectangle 13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709" y="6777"/>
              <a:ext cx="192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9" name="Line 13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2669" y="6777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0" name="Line 13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3149" y="4564"/>
              <a:ext cx="0" cy="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1" name="Line 13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3149" y="5507"/>
              <a:ext cx="0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2" name="Line 138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149" y="6227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3" name="Text Box 13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789" y="6707"/>
              <a:ext cx="638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73215" y="2488565"/>
            <a:ext cx="723900" cy="457200"/>
            <a:chOff x="10509" y="3919"/>
            <a:chExt cx="1140" cy="720"/>
          </a:xfrm>
        </p:grpSpPr>
        <p:sp>
          <p:nvSpPr>
            <p:cNvPr id="52244" name="Line 14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1049" y="4279"/>
              <a:ext cx="600" cy="0"/>
            </a:xfrm>
            <a:prstGeom prst="line">
              <a:avLst/>
            </a:prstGeom>
            <a:noFill/>
            <a:ln w="38100">
              <a:solidFill>
                <a:srgbClr val="6C4C8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5" name="Text Box 14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09" y="3919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3269" name="Text Box 23"/>
          <p:cNvSpPr txBox="1">
            <a:spLocks noChangeArrowheads="1"/>
          </p:cNvSpPr>
          <p:nvPr/>
        </p:nvSpPr>
        <p:spPr bwMode="auto">
          <a:xfrm flipH="1">
            <a:off x="7560628" y="180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Line 140"/>
          <p:cNvSpPr>
            <a:spLocks noChangeShapeType="1"/>
          </p:cNvSpPr>
          <p:nvPr/>
        </p:nvSpPr>
        <p:spPr bwMode="auto">
          <a:xfrm rot="5400000">
            <a:off x="8159115" y="2281555"/>
            <a:ext cx="381000" cy="0"/>
          </a:xfrm>
          <a:prstGeom prst="line">
            <a:avLst/>
          </a:prstGeom>
          <a:noFill/>
          <a:ln w="38100">
            <a:solidFill>
              <a:srgbClr val="6C4C8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44 " pathEditMode="relative" ptsTypes="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3.3栈的表示和操作</a:t>
            </a:r>
            <a:r>
              <a:rPr 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链栈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Status Pop (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LinkStack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&amp;</a:t>
            </a:r>
            <a:r>
              <a:rPr lang="en-US" altLang="zh-CN" b="1" kern="12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S,SElemType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e)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 (S==NULL) return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ERROR;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 = S-&gt; data;</a:t>
            </a: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p = S;   S =  S-&gt; next;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delete p;   </a:t>
            </a:r>
            <a:endParaRPr lang="en-US" altLang="zh-CN" b="1" kern="12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return OK;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kern="1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} 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lang="en-US" altLang="zh-CN" b="1" kern="12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3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54395" y="2933065"/>
            <a:ext cx="6127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0" y="3542665"/>
            <a:ext cx="1219200" cy="1555750"/>
            <a:chOff x="11950" y="5579"/>
            <a:chExt cx="1920" cy="2450"/>
          </a:xfrm>
        </p:grpSpPr>
        <p:sp>
          <p:nvSpPr>
            <p:cNvPr id="53259" name="Rectangle 1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950" y="5579"/>
              <a:ext cx="192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0" name="Line 1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2910" y="5579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1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950" y="7379"/>
              <a:ext cx="192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2" name="Line 1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2910" y="7379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4" name="Line 1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3390" y="6109"/>
              <a:ext cx="0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5" name="Line 1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3390" y="6829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6" name="Text Box 2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030" y="7309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0695" y="2812415"/>
            <a:ext cx="685800" cy="457200"/>
            <a:chOff x="10870" y="4429"/>
            <a:chExt cx="1080" cy="720"/>
          </a:xfrm>
        </p:grpSpPr>
        <p:sp>
          <p:nvSpPr>
            <p:cNvPr id="53267" name="Line 2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350" y="4832"/>
              <a:ext cx="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8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870" y="4429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Text 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5580063" y="2853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88250" y="2924175"/>
            <a:ext cx="1226820" cy="577850"/>
            <a:chOff x="11950" y="4605"/>
            <a:chExt cx="1932" cy="910"/>
          </a:xfrm>
        </p:grpSpPr>
        <p:sp>
          <p:nvSpPr>
            <p:cNvPr id="53257" name="Rectangle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950" y="4605"/>
              <a:ext cx="1932" cy="4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8" name="Line 1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910" y="4605"/>
              <a:ext cx="1" cy="4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3390" y="4899"/>
              <a:ext cx="1" cy="6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88250" y="2323465"/>
            <a:ext cx="457200" cy="501650"/>
            <a:chOff x="10983" y="4316"/>
            <a:chExt cx="720" cy="790"/>
          </a:xfrm>
        </p:grpSpPr>
        <p:sp>
          <p:nvSpPr>
            <p:cNvPr id="7" name="Line 2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5400000" flipV="1">
              <a:off x="11350" y="4822"/>
              <a:ext cx="557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Text Box 2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983" y="4316"/>
              <a:ext cx="72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49210" y="2924175"/>
            <a:ext cx="415290" cy="351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0" lang="en-US" altLang="zh-CN" sz="1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1111 0 " pathEditMode="relative" ptsTypes="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39815 " pathEditMode="relative" ptsTypes="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3.4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7863" y="1126490"/>
            <a:ext cx="7023100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rgbClr val="FF7C80"/>
              </a:buClr>
              <a:buSzPct val="50000"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以下三种情况常常用到递归方法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5633" y="1787208"/>
            <a:ext cx="2147887" cy="2890837"/>
            <a:chOff x="1088322" y="2217316"/>
            <a:chExt cx="2147157" cy="2890623"/>
          </a:xfrm>
        </p:grpSpPr>
        <p:sp>
          <p:nvSpPr>
            <p:cNvPr id="26" name="íṡľíḍè-Rectangle 22"/>
            <p:cNvSpPr/>
            <p:nvPr>
              <p:custDataLst>
                <p:tags r:id="rId2"/>
              </p:custDataLst>
            </p:nvPr>
          </p:nvSpPr>
          <p:spPr>
            <a:xfrm>
              <a:off x="1167670" y="2217316"/>
              <a:ext cx="1901179" cy="190168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íṡľíḍè-Freeform: Shape 23"/>
            <p:cNvSpPr/>
            <p:nvPr>
              <p:custDataLst>
                <p:tags r:id="rId3"/>
              </p:custDataLst>
            </p:nvPr>
          </p:nvSpPr>
          <p:spPr>
            <a:xfrm rot="10800000">
              <a:off x="1167670" y="3988835"/>
              <a:ext cx="1901179" cy="36986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îŝḷîḓé-Rectangle 38"/>
            <p:cNvSpPr/>
            <p:nvPr>
              <p:custDataLst>
                <p:tags r:id="rId4"/>
              </p:custDataLst>
            </p:nvPr>
          </p:nvSpPr>
          <p:spPr>
            <a:xfrm>
              <a:off x="1088322" y="4580928"/>
              <a:ext cx="2147157" cy="52701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递归定义的数学函数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îŝḷîḓé-Freeform: Shape 42"/>
            <p:cNvSpPr/>
            <p:nvPr>
              <p:custDataLst>
                <p:tags r:id="rId5"/>
              </p:custDataLst>
            </p:nvPr>
          </p:nvSpPr>
          <p:spPr bwMode="auto">
            <a:xfrm>
              <a:off x="1689780" y="2469709"/>
              <a:ext cx="944242" cy="94449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21095" y="1787208"/>
            <a:ext cx="1900238" cy="2890837"/>
            <a:chOff x="9271092" y="2217316"/>
            <a:chExt cx="1901376" cy="2890623"/>
          </a:xfrm>
        </p:grpSpPr>
        <p:sp>
          <p:nvSpPr>
            <p:cNvPr id="32" name="íṡľíḍè-Rectangle 30"/>
            <p:cNvSpPr/>
            <p:nvPr>
              <p:custDataLst>
                <p:tags r:id="rId6"/>
              </p:custDataLst>
            </p:nvPr>
          </p:nvSpPr>
          <p:spPr>
            <a:xfrm>
              <a:off x="9271092" y="2217316"/>
              <a:ext cx="1901376" cy="1901684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íṡľíḍè-Freeform: Shape 31"/>
            <p:cNvSpPr/>
            <p:nvPr>
              <p:custDataLst>
                <p:tags r:id="rId7"/>
              </p:custDataLst>
            </p:nvPr>
          </p:nvSpPr>
          <p:spPr>
            <a:xfrm rot="10800000">
              <a:off x="9271092" y="4028519"/>
              <a:ext cx="1901376" cy="369861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5" name="îŝḷîḓé-Rectangle 41"/>
            <p:cNvSpPr/>
            <p:nvPr>
              <p:custDataLst>
                <p:tags r:id="rId8"/>
              </p:custDataLst>
            </p:nvPr>
          </p:nvSpPr>
          <p:spPr>
            <a:xfrm>
              <a:off x="9271092" y="4580928"/>
              <a:ext cx="1901376" cy="52701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可递归求解的问题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6" name="îŝḷîḓé-Freeform: Shape 43"/>
            <p:cNvSpPr/>
            <p:nvPr>
              <p:custDataLst>
                <p:tags r:id="rId9"/>
              </p:custDataLst>
            </p:nvPr>
          </p:nvSpPr>
          <p:spPr bwMode="auto">
            <a:xfrm>
              <a:off x="9761924" y="2560191"/>
              <a:ext cx="838702" cy="838138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85808" y="1787208"/>
            <a:ext cx="2146300" cy="2867025"/>
            <a:chOff x="3758030" y="2217316"/>
            <a:chExt cx="2147157" cy="2867868"/>
          </a:xfrm>
        </p:grpSpPr>
        <p:sp>
          <p:nvSpPr>
            <p:cNvPr id="38" name="íṡľíḍè-Rectangle 18"/>
            <p:cNvSpPr/>
            <p:nvPr>
              <p:custDataLst>
                <p:tags r:id="rId10"/>
              </p:custDataLst>
            </p:nvPr>
          </p:nvSpPr>
          <p:spPr>
            <a:xfrm>
              <a:off x="3869199" y="2217316"/>
              <a:ext cx="1900996" cy="1900796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" name="íṡľíḍè-Freeform: Shape 19"/>
            <p:cNvSpPr/>
            <p:nvPr>
              <p:custDataLst>
                <p:tags r:id="rId11"/>
              </p:custDataLst>
            </p:nvPr>
          </p:nvSpPr>
          <p:spPr>
            <a:xfrm rot="10800000">
              <a:off x="3869199" y="3991074"/>
              <a:ext cx="1900996" cy="369997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" name="îŝḷîḓé-Rectangle 39"/>
            <p:cNvSpPr/>
            <p:nvPr>
              <p:custDataLst>
                <p:tags r:id="rId12"/>
              </p:custDataLst>
            </p:nvPr>
          </p:nvSpPr>
          <p:spPr>
            <a:xfrm>
              <a:off x="3758030" y="4557979"/>
              <a:ext cx="2147157" cy="527205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具有递归特性的数据结构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" name="îŝḷîḓé-Freeform: Shape 44"/>
            <p:cNvSpPr/>
            <p:nvPr>
              <p:custDataLst>
                <p:tags r:id="rId13"/>
              </p:custDataLst>
            </p:nvPr>
          </p:nvSpPr>
          <p:spPr bwMode="auto">
            <a:xfrm>
              <a:off x="4388519" y="2568256"/>
              <a:ext cx="851240" cy="85115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3.4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5781" name="Object 10"/>
          <p:cNvGraphicFramePr/>
          <p:nvPr>
            <p:custDataLst>
              <p:tags r:id="rId1"/>
            </p:custDataLst>
          </p:nvPr>
        </p:nvGraphicFramePr>
        <p:xfrm>
          <a:off x="2016760" y="1309053"/>
          <a:ext cx="453580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2298700" imgH="482600" progId="Equation.3">
                  <p:embed/>
                </p:oleObj>
              </mc:Choice>
              <mc:Fallback>
                <p:oleObj name="" r:id="rId2" imgW="229870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6760" y="1309053"/>
                        <a:ext cx="453580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964565" y="2805430"/>
            <a:ext cx="3056255" cy="1885315"/>
            <a:chOff x="1858" y="4531"/>
            <a:chExt cx="4813" cy="2969"/>
          </a:xfrm>
        </p:grpSpPr>
        <p:grpSp>
          <p:nvGrpSpPr>
            <p:cNvPr id="3" name="Group 1105"/>
            <p:cNvGrpSpPr/>
            <p:nvPr/>
          </p:nvGrpSpPr>
          <p:grpSpPr>
            <a:xfrm>
              <a:off x="3040" y="5505"/>
              <a:ext cx="720" cy="840"/>
              <a:chOff x="2112" y="1152"/>
              <a:chExt cx="288" cy="336"/>
            </a:xfrm>
          </p:grpSpPr>
          <p:sp>
            <p:nvSpPr>
              <p:cNvPr id="68622" name="Line 1106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2112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623" name="Line 1107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2112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624" name="Line 1108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2112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1109"/>
            <p:cNvGrpSpPr/>
            <p:nvPr/>
          </p:nvGrpSpPr>
          <p:grpSpPr>
            <a:xfrm>
              <a:off x="4720" y="5505"/>
              <a:ext cx="720" cy="840"/>
              <a:chOff x="2784" y="1152"/>
              <a:chExt cx="288" cy="336"/>
            </a:xfrm>
          </p:grpSpPr>
          <p:sp>
            <p:nvSpPr>
              <p:cNvPr id="68626" name="Line 1110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84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627" name="Line 1111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784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628" name="Line 1112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84" y="115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95339" name="Oval 109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83" y="6016"/>
              <a:ext cx="1688" cy="1440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Rchild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5337" name="Oval 109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527" y="4531"/>
              <a:ext cx="1320" cy="1320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Root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5338" name="Oval 109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58" y="6180"/>
              <a:ext cx="1615" cy="1320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Lchild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54279" name="Picture 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rcRect b="76840"/>
          <a:stretch>
            <a:fillRect/>
          </a:stretch>
        </p:blipFill>
        <p:spPr>
          <a:xfrm>
            <a:off x="4428490" y="3138805"/>
            <a:ext cx="4171950" cy="1279525"/>
          </a:xfrm>
          <a:prstGeom prst="rect">
            <a:avLst/>
          </a:prstGeom>
          <a:noFill/>
          <a:ln w="5715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21" name="直接连接符 20"/>
          <p:cNvCxnSpPr/>
          <p:nvPr>
            <p:custDataLst>
              <p:tags r:id="rId15"/>
            </p:custDataLst>
          </p:nvPr>
        </p:nvCxnSpPr>
        <p:spPr>
          <a:xfrm>
            <a:off x="1109663" y="7239318"/>
            <a:ext cx="7075487" cy="0"/>
          </a:xfrm>
          <a:prstGeom prst="line">
            <a:avLst/>
          </a:prstGeom>
          <a:ln w="9525" cap="flat" cmpd="sng">
            <a:solidFill>
              <a:srgbClr val="E2D9EB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本章目标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矩形: 圆角 33"/>
          <p:cNvSpPr/>
          <p:nvPr>
            <p:custDataLst>
              <p:tags r:id="rId1"/>
            </p:custDataLst>
          </p:nvPr>
        </p:nvSpPr>
        <p:spPr bwMode="auto">
          <a:xfrm>
            <a:off x="5148263" y="2974023"/>
            <a:ext cx="3249613" cy="3619500"/>
          </a:xfrm>
          <a:prstGeom prst="roundRect">
            <a:avLst>
              <a:gd name="adj" fmla="val 6305"/>
            </a:avLst>
          </a:prstGeom>
          <a:solidFill>
            <a:srgbClr val="D4E6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矩形: 圆角 17"/>
          <p:cNvSpPr/>
          <p:nvPr>
            <p:custDataLst>
              <p:tags r:id="rId2"/>
            </p:custDataLst>
          </p:nvPr>
        </p:nvSpPr>
        <p:spPr bwMode="auto">
          <a:xfrm>
            <a:off x="827088" y="2974023"/>
            <a:ext cx="3251200" cy="3619500"/>
          </a:xfrm>
          <a:prstGeom prst="roundRect">
            <a:avLst>
              <a:gd name="adj" fmla="val 6305"/>
            </a:avLst>
          </a:prstGeom>
          <a:solidFill>
            <a:srgbClr val="6C4C8F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3591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6213" y="3749040"/>
            <a:ext cx="2111375" cy="263525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>
            <a:lvl1pPr marL="342900" indent="-3429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2.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4.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5.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实现方式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3591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24525" y="3683953"/>
            <a:ext cx="2465388" cy="263525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>
            <a:lvl1pPr marL="342900" indent="-3429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2.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4.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5.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实现方式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8439" name="组合 19"/>
          <p:cNvGrpSpPr/>
          <p:nvPr/>
        </p:nvGrpSpPr>
        <p:grpSpPr>
          <a:xfrm>
            <a:off x="827088" y="1036638"/>
            <a:ext cx="3251200" cy="2460625"/>
            <a:chOff x="222841" y="2217316"/>
            <a:chExt cx="2846584" cy="2461343"/>
          </a:xfrm>
        </p:grpSpPr>
        <p:sp>
          <p:nvSpPr>
            <p:cNvPr id="21" name="íṡľíḍè-Rectangle 22"/>
            <p:cNvSpPr/>
            <p:nvPr>
              <p:custDataLst>
                <p:tags r:id="rId5"/>
              </p:custDataLst>
            </p:nvPr>
          </p:nvSpPr>
          <p:spPr>
            <a:xfrm>
              <a:off x="222841" y="2217316"/>
              <a:ext cx="2846584" cy="1900791"/>
            </a:xfrm>
            <a:prstGeom prst="rect">
              <a:avLst/>
            </a:prstGeom>
            <a:solidFill>
              <a:srgbClr val="6C4C8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íṡľíḍè-Freeform: Shape 23"/>
            <p:cNvSpPr/>
            <p:nvPr>
              <p:custDataLst>
                <p:tags r:id="rId6"/>
              </p:custDataLst>
            </p:nvPr>
          </p:nvSpPr>
          <p:spPr>
            <a:xfrm rot="10800000">
              <a:off x="222841" y="3987894"/>
              <a:ext cx="2846584" cy="38270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6C4C8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îŝḷîḓé-TextBox 33"/>
            <p:cNvSpPr txBox="1"/>
            <p:nvPr>
              <p:custDataLst>
                <p:tags r:id="rId7"/>
              </p:custDataLst>
            </p:nvPr>
          </p:nvSpPr>
          <p:spPr bwMode="auto">
            <a:xfrm>
              <a:off x="1107827" y="4506304"/>
              <a:ext cx="1077218" cy="172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栈（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Stack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440" name="组合 25"/>
          <p:cNvGrpSpPr/>
          <p:nvPr/>
        </p:nvGrpSpPr>
        <p:grpSpPr>
          <a:xfrm>
            <a:off x="5148263" y="1036638"/>
            <a:ext cx="3249612" cy="2460625"/>
            <a:chOff x="3869067" y="2217316"/>
            <a:chExt cx="3041480" cy="2460432"/>
          </a:xfrm>
        </p:grpSpPr>
        <p:sp>
          <p:nvSpPr>
            <p:cNvPr id="27" name="íṡľíḍè-Rectangle 18"/>
            <p:cNvSpPr/>
            <p:nvPr>
              <p:custDataLst>
                <p:tags r:id="rId8"/>
              </p:custDataLst>
            </p:nvPr>
          </p:nvSpPr>
          <p:spPr>
            <a:xfrm>
              <a:off x="3869067" y="2217316"/>
              <a:ext cx="3041480" cy="1901676"/>
            </a:xfrm>
            <a:prstGeom prst="rect">
              <a:avLst/>
            </a:prstGeom>
            <a:solidFill>
              <a:srgbClr val="76AED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" name="íṡľíḍè-Freeform: Shape 19"/>
            <p:cNvSpPr/>
            <p:nvPr>
              <p:custDataLst>
                <p:tags r:id="rId9"/>
              </p:custDataLst>
            </p:nvPr>
          </p:nvSpPr>
          <p:spPr>
            <a:xfrm rot="10800000">
              <a:off x="3869067" y="3992002"/>
              <a:ext cx="3041480" cy="369858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D96D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îŝḷîḓé-TextBox 34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4876335" y="4505393"/>
              <a:ext cx="1077218" cy="172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队列（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Queue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9" name="îŝḷîḓé-Freeform: Shape 42"/>
          <p:cNvSpPr/>
          <p:nvPr>
            <p:custDataLst>
              <p:tags r:id="rId11"/>
            </p:custDataLst>
          </p:nvPr>
        </p:nvSpPr>
        <p:spPr bwMode="auto">
          <a:xfrm>
            <a:off x="1963738" y="1280160"/>
            <a:ext cx="942975" cy="944563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îŝḷîḓé-Freeform: Shape 44"/>
          <p:cNvSpPr/>
          <p:nvPr>
            <p:custDataLst>
              <p:tags r:id="rId12"/>
            </p:custDataLst>
          </p:nvPr>
        </p:nvSpPr>
        <p:spPr bwMode="auto">
          <a:xfrm>
            <a:off x="6315075" y="1373823"/>
            <a:ext cx="850900" cy="850900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3.4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174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9925" y="4291965"/>
            <a:ext cx="7802563" cy="230695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分治法求解递归问题算法的一般形式：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void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Solve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参数表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{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if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（递归结束条件）可直接求解步骤；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-----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基本项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else  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Solve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较小的参数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）；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------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归纳项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}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707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36955" y="1776730"/>
            <a:ext cx="787781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能将一个问题转变成一个新问题，而新问题与原问题的解法相同或类同，不同的仅是处理的对象，且这些处理对象是变化有规律的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 typeface="Arial" panose="020B0604020202020204" pitchFamily="34" charset="0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可以通过上述转化而使问题简化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3399"/>
              </a:buClr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必须有一个明确的递归出口，或称递归的边界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7072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7188" y="1272540"/>
            <a:ext cx="2555875" cy="511175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 anchor="ctr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必备的三个条件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3225" y="1898650"/>
            <a:ext cx="487363" cy="584200"/>
            <a:chOff x="685009" y="1514252"/>
            <a:chExt cx="365522" cy="438150"/>
          </a:xfrm>
        </p:grpSpPr>
        <p:sp>
          <p:nvSpPr>
            <p:cNvPr id="10" name="Flowchart: Off-page Connector 108"/>
            <p:cNvSpPr/>
            <p:nvPr>
              <p:custDataLst>
                <p:tags r:id="rId4"/>
              </p:custDataLst>
            </p:nvPr>
          </p:nvSpPr>
          <p:spPr bwMode="auto">
            <a:xfrm>
              <a:off x="704059" y="1529731"/>
              <a:ext cx="317897" cy="422672"/>
            </a:xfrm>
            <a:prstGeom prst="flowChartOffpageConnector">
              <a:avLst/>
            </a:prstGeom>
            <a:solidFill>
              <a:srgbClr val="3333CC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Oval 111"/>
            <p:cNvSpPr/>
            <p:nvPr>
              <p:custDataLst>
                <p:tags r:id="rId5"/>
              </p:custDataLst>
            </p:nvPr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6400" y="3182620"/>
            <a:ext cx="487363" cy="601663"/>
            <a:chOff x="685009" y="2261965"/>
            <a:chExt cx="365522" cy="451246"/>
          </a:xfrm>
        </p:grpSpPr>
        <p:sp>
          <p:nvSpPr>
            <p:cNvPr id="13" name="Flowchart: Off-page Connector 109"/>
            <p:cNvSpPr/>
            <p:nvPr>
              <p:custDataLst>
                <p:tags r:id="rId6"/>
              </p:custDataLst>
            </p:nvPr>
          </p:nvSpPr>
          <p:spPr bwMode="auto">
            <a:xfrm>
              <a:off x="704059" y="2290540"/>
              <a:ext cx="317897" cy="422671"/>
            </a:xfrm>
            <a:prstGeom prst="flowChartOffpageConnector">
              <a:avLst/>
            </a:prstGeom>
            <a:solidFill>
              <a:srgbClr val="6C4C8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Oval 112"/>
            <p:cNvSpPr/>
            <p:nvPr>
              <p:custDataLst>
                <p:tags r:id="rId7"/>
              </p:custDataLst>
            </p:nvPr>
          </p:nvSpPr>
          <p:spPr bwMode="auto">
            <a:xfrm>
              <a:off x="685009" y="2261965"/>
              <a:ext cx="365522" cy="419099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5288" y="3692208"/>
            <a:ext cx="488950" cy="577850"/>
            <a:chOff x="704059" y="3810967"/>
            <a:chExt cx="366713" cy="432198"/>
          </a:xfrm>
        </p:grpSpPr>
        <p:sp>
          <p:nvSpPr>
            <p:cNvPr id="16" name="Flowchart: Off-page Connector 104"/>
            <p:cNvSpPr/>
            <p:nvPr>
              <p:custDataLst>
                <p:tags r:id="rId8"/>
              </p:custDataLst>
            </p:nvPr>
          </p:nvSpPr>
          <p:spPr bwMode="auto">
            <a:xfrm>
              <a:off x="727872" y="3862023"/>
              <a:ext cx="317897" cy="381142"/>
            </a:xfrm>
            <a:prstGeom prst="flowChartOffpageConnector">
              <a:avLst/>
            </a:prstGeom>
            <a:solidFill>
              <a:srgbClr val="CCCC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Oval 107"/>
            <p:cNvSpPr/>
            <p:nvPr>
              <p:custDataLst>
                <p:tags r:id="rId9"/>
              </p:custDataLst>
            </p:nvPr>
          </p:nvSpPr>
          <p:spPr bwMode="auto">
            <a:xfrm>
              <a:off x="704059" y="3810967"/>
              <a:ext cx="366713" cy="419137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 bldLvl="0" animBg="1"/>
      <p:bldP spid="670725" grpId="0" uiExpand="1" build="p"/>
      <p:bldP spid="67072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例</a:t>
            </a:r>
            <a:r>
              <a:rPr lang="en-US" altLang="zh-CN" dirty="0"/>
              <a:t>. </a:t>
            </a:r>
            <a:r>
              <a:rPr lang="zh-CN" altLang="en-US" dirty="0"/>
              <a:t>阶乘函数</a:t>
            </a:r>
            <a:endParaRPr lang="zh-CN" altLang="en-US" dirty="0">
              <a:latin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int f(int n) {   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if ( n == 1)   return 1;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else   return  n * f(n-1);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rgbClr val="020BC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841375" y="3284538"/>
            <a:ext cx="6826250" cy="2743200"/>
            <a:chOff x="530" y="2069"/>
            <a:chExt cx="4300" cy="1728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278" y="2069"/>
              <a:ext cx="96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2231" name="Line 4"/>
            <p:cNvSpPr/>
            <p:nvPr/>
          </p:nvSpPr>
          <p:spPr>
            <a:xfrm>
              <a:off x="1278" y="2933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2" name="Line 5"/>
            <p:cNvSpPr/>
            <p:nvPr/>
          </p:nvSpPr>
          <p:spPr>
            <a:xfrm>
              <a:off x="1278" y="2357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3" name="Line 6"/>
            <p:cNvSpPr/>
            <p:nvPr/>
          </p:nvSpPr>
          <p:spPr>
            <a:xfrm>
              <a:off x="1278" y="2645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4" name="Line 7"/>
            <p:cNvSpPr/>
            <p:nvPr/>
          </p:nvSpPr>
          <p:spPr>
            <a:xfrm>
              <a:off x="1278" y="2933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5" name="Line 8"/>
            <p:cNvSpPr/>
            <p:nvPr/>
          </p:nvSpPr>
          <p:spPr>
            <a:xfrm>
              <a:off x="1278" y="3221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6" name="Line 9"/>
            <p:cNvSpPr/>
            <p:nvPr/>
          </p:nvSpPr>
          <p:spPr>
            <a:xfrm>
              <a:off x="1278" y="3509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7" name="Text Box 10"/>
            <p:cNvSpPr txBox="1"/>
            <p:nvPr/>
          </p:nvSpPr>
          <p:spPr>
            <a:xfrm>
              <a:off x="1518" y="2385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f(1)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Text Box 11"/>
            <p:cNvSpPr txBox="1"/>
            <p:nvPr/>
          </p:nvSpPr>
          <p:spPr>
            <a:xfrm>
              <a:off x="1518" y="2625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f(2)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Text Box 12"/>
            <p:cNvSpPr txBox="1"/>
            <p:nvPr/>
          </p:nvSpPr>
          <p:spPr>
            <a:xfrm>
              <a:off x="1518" y="2913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f(3)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0" name="Text Box 13"/>
            <p:cNvSpPr txBox="1"/>
            <p:nvPr/>
          </p:nvSpPr>
          <p:spPr>
            <a:xfrm>
              <a:off x="1518" y="3201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f(4)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Text Box 14"/>
            <p:cNvSpPr txBox="1"/>
            <p:nvPr/>
          </p:nvSpPr>
          <p:spPr>
            <a:xfrm>
              <a:off x="1518" y="3489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f(5)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2242" name="Group 23"/>
            <p:cNvGrpSpPr/>
            <p:nvPr/>
          </p:nvGrpSpPr>
          <p:grpSpPr>
            <a:xfrm>
              <a:off x="530" y="2287"/>
              <a:ext cx="672" cy="327"/>
              <a:chOff x="558" y="1136"/>
              <a:chExt cx="672" cy="327"/>
            </a:xfrm>
          </p:grpSpPr>
          <p:sp>
            <p:nvSpPr>
              <p:cNvPr id="52248" name="Line 15"/>
              <p:cNvSpPr/>
              <p:nvPr/>
            </p:nvSpPr>
            <p:spPr>
              <a:xfrm>
                <a:off x="990" y="1327"/>
                <a:ext cx="240" cy="0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9" name="Text Box 16"/>
              <p:cNvSpPr txBox="1"/>
              <p:nvPr/>
            </p:nvSpPr>
            <p:spPr>
              <a:xfrm>
                <a:off x="558" y="1136"/>
                <a:ext cx="56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43" name="Text Box 17"/>
            <p:cNvSpPr txBox="1"/>
            <p:nvPr/>
          </p:nvSpPr>
          <p:spPr>
            <a:xfrm>
              <a:off x="2286" y="2405"/>
              <a:ext cx="2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f(1)=1         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18"/>
            <p:cNvSpPr txBox="1"/>
            <p:nvPr/>
          </p:nvSpPr>
          <p:spPr>
            <a:xfrm>
              <a:off x="2286" y="2645"/>
              <a:ext cx="2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2*f(1)    f(2)=2*f(1)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Text Box 19"/>
            <p:cNvSpPr txBox="1"/>
            <p:nvPr/>
          </p:nvSpPr>
          <p:spPr>
            <a:xfrm>
              <a:off x="2286" y="2933"/>
              <a:ext cx="2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3*f(2)    f(3)=3*f(2)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6" name="Text Box 20"/>
            <p:cNvSpPr txBox="1"/>
            <p:nvPr/>
          </p:nvSpPr>
          <p:spPr>
            <a:xfrm>
              <a:off x="2286" y="3221"/>
              <a:ext cx="2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4*f(3)    f(4)=4*f(3)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7" name="Text Box 21"/>
            <p:cNvSpPr txBox="1"/>
            <p:nvPr/>
          </p:nvSpPr>
          <p:spPr>
            <a:xfrm>
              <a:off x="2286" y="3509"/>
              <a:ext cx="24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5*f(4)    f(5)=5*f(4)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637" name="Text Box 101"/>
          <p:cNvSpPr txBox="1"/>
          <p:nvPr/>
        </p:nvSpPr>
        <p:spPr>
          <a:xfrm>
            <a:off x="5076825" y="2276475"/>
            <a:ext cx="668338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7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设有一个递归算法如下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X(int n){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if(n&lt;=3)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return 1;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else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return X(n-2)+X(n-4)+1;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则计算</a:t>
            </a:r>
            <a:r>
              <a:rPr lang="en-US" altLang="zh-CN" dirty="0">
                <a:latin typeface="Times New Roman" panose="02020603050405020304" pitchFamily="18" charset="0"/>
              </a:rPr>
              <a:t>X(X(8))</a:t>
            </a:r>
            <a:r>
              <a:rPr lang="zh-CN" altLang="en-US" dirty="0">
                <a:latin typeface="Times New Roman" panose="02020603050405020304" pitchFamily="18" charset="0"/>
              </a:rPr>
              <a:t>时需要计算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  <a:r>
              <a:rPr lang="zh-CN" altLang="en-US" u="sng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A. 8   	       B.9           C.16 	     D.18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05" name="Text Box 5"/>
          <p:cNvSpPr txBox="1"/>
          <p:nvPr/>
        </p:nvSpPr>
        <p:spPr>
          <a:xfrm>
            <a:off x="4645025" y="4868863"/>
            <a:ext cx="719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调用前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系统完成：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将实参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返回地址等传递给被调用函数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为被调用函数的局部变量分配存储区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将控制转移到被调用函数的入口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调用后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系统完成：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保存被调用函数的计算结果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释放被调用函数的数据区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依照被调用函数保存的返回地址将控制转移到调用函数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785225" cy="5472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N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阶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Hanoi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塔问题</a:t>
            </a: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假设有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A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B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C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三个轴。在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A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上插有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n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个直径大小不同、以小到大编号为1、2、…、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n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的圆盘。现要求将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A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轴上的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n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个圆盘移至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轴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上，并按同样顺序叠排。移动圆盘规则：</a:t>
            </a: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每次只能移动一个圆盘；</a:t>
            </a: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圆盘可以插在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A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B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C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的任意一个上；</a:t>
            </a: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ea"/>
              </a:rPr>
              <a:t>任何时刻都不能将较大的圆盘压在较小的圆盘之上</a:t>
            </a:r>
            <a:endParaRPr kumimoji="0" lang="zh-CN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这是一个经典的递归问题，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阶问题可以分解为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圆盘和</a:t>
            </a: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n-1</a:t>
            </a:r>
            <a:r>
              <a:rPr kumimoji="0" lang="zh-CN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阶问题。</a:t>
            </a: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charRg st="14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charRg st="147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124933" name="Picture 4"/>
          <p:cNvPicPr>
            <a:picLocks noChangeAspect="1"/>
          </p:cNvPicPr>
          <p:nvPr/>
        </p:nvPicPr>
        <p:blipFill>
          <a:blip r:embed="rId1"/>
          <a:srcRect t="75604"/>
          <a:stretch>
            <a:fillRect/>
          </a:stretch>
        </p:blipFill>
        <p:spPr>
          <a:xfrm>
            <a:off x="4721225" y="5300663"/>
            <a:ext cx="4171950" cy="1347787"/>
          </a:xfrm>
          <a:prstGeom prst="rect">
            <a:avLst/>
          </a:prstGeom>
          <a:noFill/>
          <a:ln w="5715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55369" name="Text Box 9"/>
          <p:cNvSpPr txBox="1"/>
          <p:nvPr/>
        </p:nvSpPr>
        <p:spPr>
          <a:xfrm>
            <a:off x="250825" y="1196975"/>
            <a:ext cx="4033838" cy="86995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 = 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，则直接从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移到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否则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70" name="Rectangle 10"/>
          <p:cNvSpPr/>
          <p:nvPr/>
        </p:nvSpPr>
        <p:spPr>
          <a:xfrm>
            <a:off x="252413" y="2205038"/>
            <a:ext cx="4032250" cy="2073275"/>
          </a:xfrm>
          <a:prstGeom prst="rect">
            <a:avLst/>
          </a:prstGeom>
          <a:solidFill>
            <a:srgbClr val="FFFFE7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柱做过渡，将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(n-1)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个移到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最后一个直接移到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做过渡，将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(n-1)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个移到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4279" name="Picture 4"/>
          <p:cNvPicPr>
            <a:picLocks noChangeAspect="1"/>
          </p:cNvPicPr>
          <p:nvPr/>
        </p:nvPicPr>
        <p:blipFill>
          <a:blip r:embed="rId1"/>
          <a:srcRect b="76840"/>
          <a:stretch>
            <a:fillRect/>
          </a:stretch>
        </p:blipFill>
        <p:spPr>
          <a:xfrm>
            <a:off x="4721225" y="854075"/>
            <a:ext cx="4171950" cy="1279525"/>
          </a:xfrm>
          <a:prstGeom prst="rect">
            <a:avLst/>
          </a:prstGeom>
          <a:noFill/>
          <a:ln w="5715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4937" name="Picture 4"/>
          <p:cNvPicPr>
            <a:picLocks noChangeAspect="1"/>
          </p:cNvPicPr>
          <p:nvPr/>
        </p:nvPicPr>
        <p:blipFill>
          <a:blip r:embed="rId1"/>
          <a:srcRect t="24396" b="51236"/>
          <a:stretch>
            <a:fillRect/>
          </a:stretch>
        </p:blipFill>
        <p:spPr>
          <a:xfrm>
            <a:off x="4716463" y="2276475"/>
            <a:ext cx="4171950" cy="1347788"/>
          </a:xfrm>
          <a:prstGeom prst="rect">
            <a:avLst/>
          </a:prstGeom>
          <a:noFill/>
          <a:ln w="5715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4938" name="Picture 4"/>
          <p:cNvPicPr>
            <a:picLocks noChangeAspect="1"/>
          </p:cNvPicPr>
          <p:nvPr/>
        </p:nvPicPr>
        <p:blipFill>
          <a:blip r:embed="rId1"/>
          <a:srcRect t="49973" b="25659"/>
          <a:stretch>
            <a:fillRect/>
          </a:stretch>
        </p:blipFill>
        <p:spPr>
          <a:xfrm>
            <a:off x="4721225" y="3789363"/>
            <a:ext cx="4171950" cy="1347787"/>
          </a:xfrm>
          <a:prstGeom prst="rect">
            <a:avLst/>
          </a:prstGeom>
          <a:noFill/>
          <a:ln w="5715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5537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370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5370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bldLvl="0" animBg="1"/>
      <p:bldP spid="655370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 move( char x, int n,char y ) {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cout&lt;&lt;x&lt;&lt;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"</a:t>
            </a:r>
            <a:r>
              <a:rPr lang="en-US" altLang="zh-CN" b="1" dirty="0">
                <a:latin typeface="Times New Roman" panose="02020603050405020304" pitchFamily="18" charset="0"/>
              </a:rPr>
              <a:t>--&gt;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"</a:t>
            </a:r>
            <a:r>
              <a:rPr lang="en-US" altLang="zh-CN" b="1" dirty="0">
                <a:latin typeface="Times New Roman" panose="02020603050405020304" pitchFamily="18" charset="0"/>
              </a:rPr>
              <a:t>&lt;&lt;y&lt;&lt;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":"&lt;&lt;n&lt;&lt;endl</a:t>
            </a:r>
            <a:r>
              <a:rPr lang="en-US" altLang="zh-CN" b="1" dirty="0">
                <a:latin typeface="Times New Roman" panose="02020603050405020304" pitchFamily="18" charset="0"/>
              </a:rPr>
              <a:t>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 hanoi( int n, char X, char Y, char Z) {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 ( n == 1 )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move( X , n, Z ) 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else {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hanoi( n - 1, X, Z, Y 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move( X, n, Z 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hanoi( n - 1, Y, X, Z 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 </a:t>
            </a:r>
            <a:r>
              <a:rPr lang="en-US" altLang="zh-CN" b="1" dirty="0">
                <a:latin typeface="Times New Roman" panose="02020603050405020304" pitchFamily="18" charset="0"/>
                <a:hlinkClick r:id="rId1" action="ppaction://hlinkfile"/>
              </a:rPr>
              <a:t>main</a:t>
            </a:r>
            <a:r>
              <a:rPr lang="en-US" altLang="zh-CN" b="1" dirty="0">
                <a:latin typeface="Times New Roman" panose="02020603050405020304" pitchFamily="18" charset="0"/>
              </a:rPr>
              <a:t>( 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hanoi( 3, 'X','Y','Z');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2048" y="1196658"/>
            <a:ext cx="648017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rgbClr val="00B0F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片移动次数：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2^64-1=18446744073709551615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假如每秒钟一次，移完汉诺塔需要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5800+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亿年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3021" t="15880" r="59349" b="60502"/>
          <a:stretch>
            <a:fillRect/>
          </a:stretch>
        </p:blipFill>
        <p:spPr>
          <a:xfrm>
            <a:off x="7452360" y="2204720"/>
            <a:ext cx="1377950" cy="239966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</p:pic>
      <p:graphicFrame>
        <p:nvGraphicFramePr>
          <p:cNvPr id="4" name="对象 3"/>
          <p:cNvGraphicFramePr/>
          <p:nvPr>
            <p:custDataLst>
              <p:tags r:id="rId3"/>
            </p:custDataLst>
          </p:nvPr>
        </p:nvGraphicFramePr>
        <p:xfrm>
          <a:off x="5220335" y="4830445"/>
          <a:ext cx="3607435" cy="118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3604260" imgH="1188720" progId="Paint.Picture">
                  <p:embed/>
                </p:oleObj>
              </mc:Choice>
              <mc:Fallback>
                <p:oleObj name="" r:id="rId4" imgW="3604260" imgH="11887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335" y="4830445"/>
                        <a:ext cx="3607435" cy="1189355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661509" name="Text Box 5"/>
          <p:cNvSpPr txBox="1"/>
          <p:nvPr/>
        </p:nvSpPr>
        <p:spPr>
          <a:xfrm>
            <a:off x="533400" y="1196975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层次”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3059113" y="1223963"/>
            <a:ext cx="4826000" cy="1654175"/>
            <a:chOff x="1927" y="771"/>
            <a:chExt cx="3040" cy="1042"/>
          </a:xfrm>
        </p:grpSpPr>
        <p:sp>
          <p:nvSpPr>
            <p:cNvPr id="56335" name="Text Box 7"/>
            <p:cNvSpPr txBox="1"/>
            <p:nvPr/>
          </p:nvSpPr>
          <p:spPr>
            <a:xfrm>
              <a:off x="1927" y="771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主函数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36" name="Text Box 8"/>
            <p:cNvSpPr txBox="1"/>
            <p:nvPr/>
          </p:nvSpPr>
          <p:spPr>
            <a:xfrm>
              <a:off x="1927" y="1071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次调用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37" name="Text Box 9"/>
            <p:cNvSpPr txBox="1"/>
            <p:nvPr/>
          </p:nvSpPr>
          <p:spPr>
            <a:xfrm>
              <a:off x="1927" y="1525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第 </a:t>
              </a:r>
              <a:r>
                <a:rPr lang="en-US" altLang="zh-CN" dirty="0">
                  <a:latin typeface="Times New Roman" panose="02020603050405020304" pitchFamily="18" charset="0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</a:rPr>
                <a:t>次调用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38" name="Text Box 10"/>
            <p:cNvSpPr txBox="1"/>
            <p:nvPr/>
          </p:nvSpPr>
          <p:spPr>
            <a:xfrm>
              <a:off x="3319" y="771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r>
                <a:rPr lang="zh-CN" altLang="en-US" dirty="0">
                  <a:latin typeface="Times New Roman" panose="02020603050405020304" pitchFamily="18" charset="0"/>
                </a:rPr>
                <a:t>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39" name="Text Box 11"/>
            <p:cNvSpPr txBox="1"/>
            <p:nvPr/>
          </p:nvSpPr>
          <p:spPr>
            <a:xfrm>
              <a:off x="3319" y="1071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40" name="Text Box 12"/>
            <p:cNvSpPr txBox="1"/>
            <p:nvPr/>
          </p:nvSpPr>
          <p:spPr>
            <a:xfrm>
              <a:off x="3335" y="1525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</a:rPr>
                <a:t>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61517" name="Text Box 13"/>
          <p:cNvSpPr txBox="1"/>
          <p:nvPr/>
        </p:nvSpPr>
        <p:spPr>
          <a:xfrm>
            <a:off x="539750" y="3068638"/>
            <a:ext cx="2522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递归工作栈”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1519" name="Text Box 15"/>
          <p:cNvSpPr txBox="1"/>
          <p:nvPr/>
        </p:nvSpPr>
        <p:spPr>
          <a:xfrm>
            <a:off x="3886200" y="3073400"/>
            <a:ext cx="5006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实参数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局部变量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返回地址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1520" name="AutoShape 16"/>
          <p:cNvSpPr/>
          <p:nvPr/>
        </p:nvSpPr>
        <p:spPr>
          <a:xfrm>
            <a:off x="2916238" y="3146425"/>
            <a:ext cx="685800" cy="333375"/>
          </a:xfrm>
          <a:prstGeom prst="rightArrow">
            <a:avLst>
              <a:gd name="adj1" fmla="val 50000"/>
              <a:gd name="adj2" fmla="val 514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8016" name="Rectangle 4"/>
          <p:cNvSpPr/>
          <p:nvPr/>
        </p:nvSpPr>
        <p:spPr>
          <a:xfrm>
            <a:off x="468313" y="3932238"/>
            <a:ext cx="2041525" cy="4762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空间效率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8017" name="Rectangle 6"/>
          <p:cNvSpPr/>
          <p:nvPr/>
        </p:nvSpPr>
        <p:spPr>
          <a:xfrm>
            <a:off x="468313" y="5086350"/>
            <a:ext cx="2016125" cy="4762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时间效率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4695" name="AutoShape 7"/>
          <p:cNvSpPr/>
          <p:nvPr/>
        </p:nvSpPr>
        <p:spPr>
          <a:xfrm>
            <a:off x="5003800" y="5013325"/>
            <a:ext cx="1800225" cy="647700"/>
          </a:xfrm>
          <a:prstGeom prst="cloudCallout">
            <a:avLst>
              <a:gd name="adj1" fmla="val -183861"/>
              <a:gd name="adj2" fmla="val 491"/>
            </a:avLst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O(2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4699" name="AutoShape 11"/>
          <p:cNvSpPr/>
          <p:nvPr/>
        </p:nvSpPr>
        <p:spPr>
          <a:xfrm>
            <a:off x="3563938" y="5803900"/>
            <a:ext cx="3887787" cy="504825"/>
          </a:xfrm>
          <a:prstGeom prst="wedgeRectCallout">
            <a:avLst>
              <a:gd name="adj1" fmla="val -74134"/>
              <a:gd name="adj2" fmla="val -127671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与递归树的结点数成正比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4700" name="AutoShape 12"/>
          <p:cNvSpPr/>
          <p:nvPr/>
        </p:nvSpPr>
        <p:spPr>
          <a:xfrm>
            <a:off x="3563938" y="3644900"/>
            <a:ext cx="3887787" cy="503238"/>
          </a:xfrm>
          <a:prstGeom prst="wedgeRectCallout">
            <a:avLst>
              <a:gd name="adj1" fmla="val -73560"/>
              <a:gd name="adj2" fmla="val 41796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与递归树的深度成正比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4701" name="AutoShape 13"/>
          <p:cNvSpPr/>
          <p:nvPr/>
        </p:nvSpPr>
        <p:spPr>
          <a:xfrm>
            <a:off x="5003800" y="4149725"/>
            <a:ext cx="1657350" cy="720725"/>
          </a:xfrm>
          <a:prstGeom prst="cloudCallout">
            <a:avLst>
              <a:gd name="adj1" fmla="val -189273"/>
              <a:gd name="adj2" fmla="val -49120"/>
            </a:avLst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O(n)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1081405"/>
            <a:ext cx="3793490" cy="1938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int Fact(int n)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 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if (n==1)   return 1;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else return  n *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Fact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(n-1);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8930" y="1075690"/>
            <a:ext cx="4688205" cy="1938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int Fib(int n)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 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if (n==1||n==2)   return 1;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else return  Fact(n-1)+Fact(n-2);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  <p:bldP spid="661517" grpId="0" build="p"/>
      <p:bldP spid="661519" grpId="0" build="p"/>
      <p:bldP spid="661520" grpId="0" bldLvl="0" animBg="1"/>
      <p:bldP spid="128016" grpId="0" bldLvl="0" animBg="1"/>
      <p:bldP spid="128017" grpId="0" bldLvl="0" animBg="1"/>
      <p:bldP spid="754699" grpId="0" bldLvl="0" animBg="1"/>
      <p:bldP spid="754700" grpId="0" bldLvl="0" animBg="1"/>
      <p:bldP spid="4" grpId="0" bldLvl="0" animBg="1"/>
      <p:bldP spid="3" grpId="0" bldLvl="0" animBg="1"/>
      <p:bldP spid="754701" grpId="0" bldLvl="0" animBg="1"/>
      <p:bldP spid="75469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递归优点：结构清晰，程序易读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递归缺点：每次调用要生成工作记录，保存状态信息，入栈；返回时要出栈，恢复状态信息。时间开销大。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57766" name="Rectangle 6"/>
          <p:cNvSpPr/>
          <p:nvPr/>
        </p:nvSpPr>
        <p:spPr>
          <a:xfrm>
            <a:off x="2886075" y="2852738"/>
            <a:ext cx="2622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递归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非递归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charRg st="1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7766" name="Rectangle 6"/>
          <p:cNvSpPr/>
          <p:nvPr/>
        </p:nvSpPr>
        <p:spPr>
          <a:xfrm>
            <a:off x="3265805" y="304483"/>
            <a:ext cx="20059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递归</a:t>
            </a:r>
            <a:r>
              <a:rPr lang="zh-CN" altLang="en-US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非递归</a:t>
            </a:r>
            <a:endParaRPr lang="zh-CN" altLang="en-US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1688" y="879475"/>
            <a:ext cx="8210550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设置一个工作栈存放递归工作记录（包括实参、返回地址及局部变量等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进入非递归调用入口（即被调用程序开始处）将调用程序传来的实在参数和返回地址入栈（递归程序不可以作为主程序，因而可认为初始是被某个调用程序调用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进入递归调用入口：当不满足递归结束条件时，逐层递归，将实参、返回地址及局部变量入栈，这一过程可用循环语句来实现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模拟递归分解的过程。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递归结束条件满足，将到达递归出口的给定常数作为当前的函数值。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返回处理：在栈不空的情况下，反复退出栈顶记录，根据记录中的返回地址进行题意规定的操作，即逐层计算当前函数值，直至栈空为止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模拟递归求值过程。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99332" name="组合 1"/>
          <p:cNvGrpSpPr/>
          <p:nvPr/>
        </p:nvGrpSpPr>
        <p:grpSpPr>
          <a:xfrm>
            <a:off x="250825" y="981075"/>
            <a:ext cx="488950" cy="5040313"/>
            <a:chOff x="250825" y="981075"/>
            <a:chExt cx="488950" cy="5040313"/>
          </a:xfrm>
        </p:grpSpPr>
        <p:grpSp>
          <p:nvGrpSpPr>
            <p:cNvPr id="99338" name="组合 5"/>
            <p:cNvGrpSpPr/>
            <p:nvPr/>
          </p:nvGrpSpPr>
          <p:grpSpPr>
            <a:xfrm>
              <a:off x="250825" y="981075"/>
              <a:ext cx="487363" cy="584200"/>
              <a:chOff x="685009" y="1514252"/>
              <a:chExt cx="365522" cy="438150"/>
            </a:xfrm>
          </p:grpSpPr>
          <p:sp>
            <p:nvSpPr>
              <p:cNvPr id="7" name="Flowchart: Off-page Connector 108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704059" y="1529731"/>
                <a:ext cx="317897" cy="422672"/>
              </a:xfrm>
              <a:prstGeom prst="flowChartOffpageConnector">
                <a:avLst/>
              </a:prstGeom>
              <a:solidFill>
                <a:srgbClr val="333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3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" name="Oval 11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685009" y="1514252"/>
                <a:ext cx="365522" cy="419100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  <a:sym typeface="Times New Roman" panose="02020603050405020304" pitchFamily="18" charset="0"/>
                  </a:rPr>
                  <a:t>1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99339" name="组合 8"/>
            <p:cNvGrpSpPr/>
            <p:nvPr/>
          </p:nvGrpSpPr>
          <p:grpSpPr>
            <a:xfrm>
              <a:off x="250825" y="1881188"/>
              <a:ext cx="487363" cy="601662"/>
              <a:chOff x="685009" y="2261965"/>
              <a:chExt cx="365522" cy="451246"/>
            </a:xfrm>
          </p:grpSpPr>
          <p:sp>
            <p:nvSpPr>
              <p:cNvPr id="10" name="Flowchart: Off-page Connector 109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704059" y="2290540"/>
                <a:ext cx="317897" cy="422671"/>
              </a:xfrm>
              <a:prstGeom prst="flowChartOffpageConnector">
                <a:avLst/>
              </a:prstGeom>
              <a:solidFill>
                <a:srgbClr val="6C4C8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3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Oval 11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685009" y="2261965"/>
                <a:ext cx="365522" cy="419100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  <a:sym typeface="Times New Roman" panose="02020603050405020304" pitchFamily="18" charset="0"/>
                  </a:rPr>
                  <a:t>2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11"/>
            <p:cNvGrpSpPr/>
            <p:nvPr/>
          </p:nvGrpSpPr>
          <p:grpSpPr>
            <a:xfrm>
              <a:off x="250825" y="3181350"/>
              <a:ext cx="488950" cy="577850"/>
              <a:chOff x="704059" y="3810967"/>
              <a:chExt cx="366713" cy="432198"/>
            </a:xfrm>
          </p:grpSpPr>
          <p:sp>
            <p:nvSpPr>
              <p:cNvPr id="13" name="Flowchart: Off-page Connector 10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27872" y="3862024"/>
                <a:ext cx="317898" cy="381141"/>
              </a:xfrm>
              <a:prstGeom prst="flowChartOffpageConnector">
                <a:avLst/>
              </a:prstGeom>
              <a:solidFill>
                <a:srgbClr val="CC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3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" name="Oval 107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04059" y="3810967"/>
                <a:ext cx="366713" cy="419137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99341" name="组合 14"/>
            <p:cNvGrpSpPr/>
            <p:nvPr/>
          </p:nvGrpSpPr>
          <p:grpSpPr>
            <a:xfrm>
              <a:off x="250825" y="4565650"/>
              <a:ext cx="487363" cy="584200"/>
              <a:chOff x="685009" y="1514252"/>
              <a:chExt cx="365522" cy="438150"/>
            </a:xfrm>
          </p:grpSpPr>
          <p:sp>
            <p:nvSpPr>
              <p:cNvPr id="16" name="Flowchart: Off-page Connector 108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704059" y="1529730"/>
                <a:ext cx="317897" cy="422672"/>
              </a:xfrm>
              <a:prstGeom prst="flowChartOffpageConnector">
                <a:avLst/>
              </a:prstGeom>
              <a:solidFill>
                <a:srgbClr val="333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3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Oval 111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685009" y="1514252"/>
                <a:ext cx="365522" cy="419100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  <a:sym typeface="Times New Roman" panose="02020603050405020304" pitchFamily="18" charset="0"/>
                  </a:rPr>
                  <a:t>4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99342" name="组合 17"/>
            <p:cNvGrpSpPr/>
            <p:nvPr/>
          </p:nvGrpSpPr>
          <p:grpSpPr>
            <a:xfrm>
              <a:off x="250825" y="5419725"/>
              <a:ext cx="487363" cy="601663"/>
              <a:chOff x="685009" y="2261965"/>
              <a:chExt cx="365522" cy="451246"/>
            </a:xfrm>
          </p:grpSpPr>
          <p:sp>
            <p:nvSpPr>
              <p:cNvPr id="19" name="Flowchart: Off-page Connector 109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704059" y="2290540"/>
                <a:ext cx="317897" cy="422671"/>
              </a:xfrm>
              <a:prstGeom prst="flowChartOffpageConnector">
                <a:avLst/>
              </a:prstGeom>
              <a:solidFill>
                <a:srgbClr val="6C4C8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3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Oval 112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685009" y="2261965"/>
                <a:ext cx="365522" cy="419099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  <a:sym typeface="Times New Roman" panose="02020603050405020304" pitchFamily="18" charset="0"/>
                  </a:rPr>
                  <a:t>5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" name="直接连接符 2"/>
          <p:cNvCxnSpPr/>
          <p:nvPr>
            <p:custDataLst>
              <p:tags r:id="rId12"/>
            </p:custDataLst>
          </p:nvPr>
        </p:nvCxnSpPr>
        <p:spPr bwMode="auto">
          <a:xfrm>
            <a:off x="900113" y="1773238"/>
            <a:ext cx="7848600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969696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 bwMode="auto">
          <a:xfrm>
            <a:off x="900113" y="3141663"/>
            <a:ext cx="7848600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969696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 bwMode="auto">
          <a:xfrm>
            <a:off x="900113" y="4437063"/>
            <a:ext cx="7848600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969696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>
            <p:custDataLst>
              <p:tags r:id="rId15"/>
            </p:custDataLst>
          </p:nvPr>
        </p:nvCxnSpPr>
        <p:spPr bwMode="auto">
          <a:xfrm>
            <a:off x="900113" y="5373688"/>
            <a:ext cx="7848600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969696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 bwMode="auto">
          <a:xfrm>
            <a:off x="801688" y="6705600"/>
            <a:ext cx="7848600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969696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3.4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栈与递归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2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1175" y="1268730"/>
            <a:ext cx="7780020" cy="2123440"/>
          </a:xfrm>
          <a:prstGeom prst="rect">
            <a:avLst/>
          </a:prstGeom>
          <a:solidFill>
            <a:srgbClr val="D4E6F4"/>
          </a:solidFill>
          <a:ln w="38100">
            <a:solidFill>
              <a:schemeClr val="accent1"/>
            </a:solidFill>
            <a:prstDash val="sysDash"/>
          </a:ln>
        </p:spPr>
        <p:txBody>
          <a:bodyPr wrap="square">
            <a:no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long Fact ( long n ) {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if ( n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==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0) return 1;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else return n *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Fact (n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-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1);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}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520065" y="3571875"/>
            <a:ext cx="7780020" cy="2589530"/>
          </a:xfrm>
          <a:prstGeom prst="rect">
            <a:avLst/>
          </a:prstGeom>
          <a:solidFill>
            <a:srgbClr val="CCCCFF"/>
          </a:solidFill>
          <a:ln w="38100">
            <a:solidFill>
              <a:schemeClr val="accent1"/>
            </a:solidFill>
            <a:prstDash val="dash"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long Fact ( long n ) {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  long t=1;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 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for(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=1;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&lt;=n;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++)  t=t*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;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                 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   return t;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}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Rectangle 6"/>
          <p:cNvSpPr/>
          <p:nvPr>
            <p:custDataLst>
              <p:tags r:id="rId2"/>
            </p:custDataLst>
          </p:nvPr>
        </p:nvSpPr>
        <p:spPr>
          <a:xfrm>
            <a:off x="3265805" y="304483"/>
            <a:ext cx="20059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递归</a:t>
            </a:r>
            <a:r>
              <a:rPr lang="zh-CN" altLang="en-US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非递归</a:t>
            </a:r>
            <a:endParaRPr lang="zh-CN" altLang="en-US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04282" y="2348865"/>
            <a:ext cx="927980" cy="2592145"/>
          </a:xfrm>
          <a:prstGeom prst="curvedLeftArrow">
            <a:avLst>
              <a:gd name="adj1" fmla="val 30811"/>
              <a:gd name="adj2" fmla="val 61623"/>
              <a:gd name="adj3" fmla="val 33324"/>
            </a:avLst>
          </a:pr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6022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3.5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78355" y="1862836"/>
            <a:ext cx="8065357" cy="683952"/>
          </a:xfrm>
          <a:prstGeom prst="round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chemeClr val="accent2">
                  <a:lumMod val="50000"/>
                  <a:alpha val="64000"/>
                </a:scheme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 w="12700" cap="flat" cmpd="thickThin" algn="ctr">
            <a:gradFill>
              <a:gsLst>
                <a:gs pos="0">
                  <a:schemeClr val="accent2">
                    <a:lumMod val="75000"/>
                    <a:alpha val="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  <a:prstDash val="solid"/>
          </a:ln>
          <a:effectLst/>
        </p:spPr>
        <p:txBody>
          <a:bodyPr tIns="45711" rIns="91420" bIns="45711" anchor="ctr"/>
          <a:lstStyle>
            <a:lvl1pPr marL="285750" indent="-28575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249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+mn-ea"/>
              </a:rPr>
              <a:t>1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+mn-ea"/>
              </a:rPr>
              <a:t>队列的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+mn-ea"/>
              </a:rPr>
              <a:t>类型定义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+mn-ea"/>
            </a:endParaRPr>
          </a:p>
        </p:txBody>
      </p:sp>
      <p:grpSp>
        <p:nvGrpSpPr>
          <p:cNvPr id="2" name="Rounded Rectangle 14"/>
          <p:cNvGrpSpPr/>
          <p:nvPr/>
        </p:nvGrpSpPr>
        <p:grpSpPr>
          <a:xfrm>
            <a:off x="468313" y="2451100"/>
            <a:ext cx="8083550" cy="714375"/>
            <a:chOff x="361" y="1379"/>
            <a:chExt cx="6962" cy="330"/>
          </a:xfrm>
        </p:grpSpPr>
        <p:pic>
          <p:nvPicPr>
            <p:cNvPr id="63499" name="Rounded Rectangl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1379"/>
              <a:ext cx="6962" cy="3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3500" name="Text Box 9"/>
            <p:cNvSpPr txBox="1"/>
            <p:nvPr/>
          </p:nvSpPr>
          <p:spPr>
            <a:xfrm>
              <a:off x="385" y="1400"/>
              <a:ext cx="691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45711" rIns="91420" bIns="45711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85750" lvl="0" indent="-285750" algn="ctr" defTabSz="913130" eaLnBrk="1" hangingPunct="1">
                <a:lnSpc>
                  <a:spcPct val="90000"/>
                </a:lnSpc>
                <a:spcBef>
                  <a:spcPct val="20000"/>
                </a:spcBef>
                <a:buSzPct val="60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 </a:t>
              </a:r>
              <a:r>
                <a:rPr 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顺序队列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3" name="Rounded Rectangle 14"/>
          <p:cNvGrpSpPr/>
          <p:nvPr/>
        </p:nvGrpSpPr>
        <p:grpSpPr>
          <a:xfrm>
            <a:off x="468313" y="3048000"/>
            <a:ext cx="8083550" cy="714375"/>
            <a:chOff x="361" y="1379"/>
            <a:chExt cx="6962" cy="330"/>
          </a:xfrm>
        </p:grpSpPr>
        <p:pic>
          <p:nvPicPr>
            <p:cNvPr id="63497" name="Rounded Rectangl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1379"/>
              <a:ext cx="6962" cy="3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3498" name="Text Box 12"/>
            <p:cNvSpPr txBox="1"/>
            <p:nvPr/>
          </p:nvSpPr>
          <p:spPr>
            <a:xfrm>
              <a:off x="385" y="1400"/>
              <a:ext cx="691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45711" rIns="91420" bIns="45711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85750" lvl="0" indent="-285750" algn="ctr" defTabSz="913130"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3 </a:t>
              </a:r>
              <a:r>
                <a:rPr 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链队列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队列的类型定义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sym typeface="+mn-ea"/>
              </a:rPr>
              <a:t>定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义：队列是一种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先进先出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(FIFO)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的线性表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它只允许在表的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一端进行插入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而在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另一端进行删除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和队列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的初始状态为空，元素</a:t>
            </a:r>
            <a:r>
              <a:rPr lang="en-US" altLang="zh-CN" dirty="0">
                <a:latin typeface="Times New Roman" panose="02020603050405020304" pitchFamily="18" charset="0"/>
              </a:rPr>
              <a:t>e1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e5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e6</a:t>
            </a:r>
            <a:r>
              <a:rPr lang="zh-CN" altLang="en-US" dirty="0">
                <a:latin typeface="Times New Roman" panose="02020603050405020304" pitchFamily="18" charset="0"/>
              </a:rPr>
              <a:t>依次进栈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，一个元素出栈后即进入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个元素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出队</a:t>
            </a:r>
            <a:r>
              <a:rPr lang="zh-CN" altLang="en-US" dirty="0">
                <a:latin typeface="Times New Roman" panose="02020603050405020304" pitchFamily="18" charset="0"/>
              </a:rPr>
              <a:t>的序列是</a:t>
            </a:r>
            <a:r>
              <a:rPr lang="en-US" altLang="zh-CN" dirty="0">
                <a:latin typeface="Times New Roman" panose="02020603050405020304" pitchFamily="18" charset="0"/>
              </a:rPr>
              <a:t>e2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e6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e5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e1</a:t>
            </a:r>
            <a:r>
              <a:rPr lang="zh-CN" altLang="en-US" dirty="0">
                <a:latin typeface="Times New Roman" panose="02020603050405020304" pitchFamily="18" charset="0"/>
              </a:rPr>
              <a:t>，则栈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的容量至少是多少？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5540" name="Rectangle 5"/>
          <p:cNvSpPr/>
          <p:nvPr/>
        </p:nvSpPr>
        <p:spPr>
          <a:xfrm>
            <a:off x="539750" y="3784600"/>
            <a:ext cx="7127875" cy="519113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54" name="Text Box 14"/>
          <p:cNvSpPr txBox="1"/>
          <p:nvPr/>
        </p:nvSpPr>
        <p:spPr>
          <a:xfrm>
            <a:off x="3276600" y="4000500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队列的类型定义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ADT Queue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数据对象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数据关系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基本操作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InitQueue (&amp;Q)	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构造空队列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DestroyQueue (&amp;Q)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销毁队列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ClearQueue (&amp;Q)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清空队列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QueueEmpty(Q) 	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判空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6564" name="Object 2"/>
          <p:cNvGraphicFramePr>
            <a:graphicFrameLocks noChangeAspect="1"/>
          </p:cNvGraphicFramePr>
          <p:nvPr/>
        </p:nvGraphicFramePr>
        <p:xfrm>
          <a:off x="1868488" y="1628775"/>
          <a:ext cx="594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40000" imgH="228600" progId="Equation.3">
                  <p:embed/>
                </p:oleObj>
              </mc:Choice>
              <mc:Fallback>
                <p:oleObj name="" r:id="rId1" imgW="25400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8488" y="1628775"/>
                        <a:ext cx="59436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6"/>
          <p:cNvGraphicFramePr>
            <a:graphicFrameLocks noChangeAspect="1"/>
          </p:cNvGraphicFramePr>
          <p:nvPr/>
        </p:nvGraphicFramePr>
        <p:xfrm>
          <a:off x="1835150" y="2293938"/>
          <a:ext cx="5943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89200" imgH="457200" progId="Equation.3">
                  <p:embed/>
                </p:oleObj>
              </mc:Choice>
              <mc:Fallback>
                <p:oleObj name="" r:id="rId3" imgW="24892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293938"/>
                        <a:ext cx="59436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队列的类型定义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algn="just">
              <a:lnSpc>
                <a:spcPct val="13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	QueueLength(Q)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取队列长度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GetHead (Q)	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取队头元素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EnQueue (&amp;Q,e)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入队列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DeQueue (&amp;Q,&amp;e)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出队列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QueueTraverse(Q) 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遍历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}ADT Queue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用一个数组来实现队列的顺序存储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队头指针</a:t>
            </a:r>
            <a:r>
              <a:rPr lang="en-US" altLang="zh-CN" dirty="0">
                <a:latin typeface="Times New Roman" panose="02020603050405020304" pitchFamily="18" charset="0"/>
              </a:rPr>
              <a:t>front</a:t>
            </a:r>
            <a:r>
              <a:rPr lang="zh-CN" altLang="en-US" dirty="0">
                <a:latin typeface="Times New Roman" panose="02020603050405020304" pitchFamily="18" charset="0"/>
              </a:rPr>
              <a:t>指向队头元素的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实际位置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队尾指针</a:t>
            </a:r>
            <a:r>
              <a:rPr lang="en-US" altLang="zh-CN" dirty="0">
                <a:latin typeface="Times New Roman" panose="02020603050405020304" pitchFamily="18" charset="0"/>
              </a:rPr>
              <a:t>rear</a:t>
            </a:r>
            <a:r>
              <a:rPr lang="zh-CN" altLang="en-US" dirty="0">
                <a:latin typeface="Times New Roman" panose="02020603050405020304" pitchFamily="18" charset="0"/>
              </a:rPr>
              <a:t>指向队尾元素在队列中实际位置的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后一个位置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实现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#define MAXQSIZE 100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QElemType* base;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int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front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rear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}SqQueue;                                    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67"/>
          <p:cNvGrpSpPr/>
          <p:nvPr/>
        </p:nvGrpSpPr>
        <p:grpSpPr>
          <a:xfrm>
            <a:off x="4664075" y="3189288"/>
            <a:ext cx="2932113" cy="2425700"/>
            <a:chOff x="2938" y="2009"/>
            <a:chExt cx="1847" cy="1528"/>
          </a:xfrm>
        </p:grpSpPr>
        <p:sp>
          <p:nvSpPr>
            <p:cNvPr id="77829" name="Text Box 6"/>
            <p:cNvSpPr txBox="1"/>
            <p:nvPr/>
          </p:nvSpPr>
          <p:spPr>
            <a:xfrm>
              <a:off x="3992" y="2795"/>
              <a:ext cx="20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0" name="Text Box 6"/>
            <p:cNvSpPr txBox="1"/>
            <p:nvPr/>
          </p:nvSpPr>
          <p:spPr>
            <a:xfrm>
              <a:off x="3992" y="2523"/>
              <a:ext cx="18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1" name="Line 5"/>
            <p:cNvSpPr/>
            <p:nvPr/>
          </p:nvSpPr>
          <p:spPr>
            <a:xfrm>
              <a:off x="3437" y="2432"/>
              <a:ext cx="28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32" name="Text Box 6"/>
            <p:cNvSpPr txBox="1"/>
            <p:nvPr/>
          </p:nvSpPr>
          <p:spPr>
            <a:xfrm>
              <a:off x="2971" y="2251"/>
              <a:ext cx="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3" name="Line 10"/>
            <p:cNvSpPr/>
            <p:nvPr/>
          </p:nvSpPr>
          <p:spPr>
            <a:xfrm>
              <a:off x="3727" y="2541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4" name="Line 11"/>
            <p:cNvSpPr/>
            <p:nvPr/>
          </p:nvSpPr>
          <p:spPr>
            <a:xfrm>
              <a:off x="3734" y="3274"/>
              <a:ext cx="7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5" name="Line 12"/>
            <p:cNvSpPr/>
            <p:nvPr/>
          </p:nvSpPr>
          <p:spPr>
            <a:xfrm>
              <a:off x="3734" y="3018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6" name="Line 13"/>
            <p:cNvSpPr/>
            <p:nvPr/>
          </p:nvSpPr>
          <p:spPr>
            <a:xfrm flipV="1">
              <a:off x="3733" y="2786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7" name="Line 14"/>
            <p:cNvSpPr/>
            <p:nvPr/>
          </p:nvSpPr>
          <p:spPr>
            <a:xfrm>
              <a:off x="3733" y="2286"/>
              <a:ext cx="7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38" name="Text Box 15"/>
            <p:cNvSpPr txBox="1"/>
            <p:nvPr/>
          </p:nvSpPr>
          <p:spPr>
            <a:xfrm>
              <a:off x="4491" y="301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Text Box 16"/>
            <p:cNvSpPr txBox="1"/>
            <p:nvPr/>
          </p:nvSpPr>
          <p:spPr>
            <a:xfrm>
              <a:off x="4491" y="276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Text Box 17"/>
            <p:cNvSpPr txBox="1"/>
            <p:nvPr/>
          </p:nvSpPr>
          <p:spPr>
            <a:xfrm>
              <a:off x="4491" y="251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1" name="Text Box 18"/>
            <p:cNvSpPr txBox="1"/>
            <p:nvPr/>
          </p:nvSpPr>
          <p:spPr>
            <a:xfrm>
              <a:off x="4486" y="2261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2" name="Text Box 19"/>
            <p:cNvSpPr txBox="1"/>
            <p:nvPr/>
          </p:nvSpPr>
          <p:spPr>
            <a:xfrm>
              <a:off x="4447" y="2009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3" name="Text Box 20"/>
            <p:cNvSpPr txBox="1"/>
            <p:nvPr/>
          </p:nvSpPr>
          <p:spPr>
            <a:xfrm>
              <a:off x="4498" y="327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4" name="Rectangle 160"/>
            <p:cNvSpPr/>
            <p:nvPr/>
          </p:nvSpPr>
          <p:spPr>
            <a:xfrm>
              <a:off x="3733" y="2009"/>
              <a:ext cx="726" cy="14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5" name="Line 22"/>
            <p:cNvSpPr/>
            <p:nvPr/>
          </p:nvSpPr>
          <p:spPr>
            <a:xfrm>
              <a:off x="3460" y="3158"/>
              <a:ext cx="267" cy="0"/>
            </a:xfrm>
            <a:prstGeom prst="line">
              <a:avLst/>
            </a:prstGeom>
            <a:ln w="38100" cap="flat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46" name="Text Box 6"/>
            <p:cNvSpPr txBox="1"/>
            <p:nvPr/>
          </p:nvSpPr>
          <p:spPr>
            <a:xfrm>
              <a:off x="2938" y="3006"/>
              <a:ext cx="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7" name="Text Box 6"/>
            <p:cNvSpPr txBox="1"/>
            <p:nvPr/>
          </p:nvSpPr>
          <p:spPr>
            <a:xfrm>
              <a:off x="4003" y="3025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8" name="Line 22"/>
            <p:cNvSpPr/>
            <p:nvPr/>
          </p:nvSpPr>
          <p:spPr>
            <a:xfrm>
              <a:off x="3433" y="3401"/>
              <a:ext cx="26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49" name="Text Box 6"/>
            <p:cNvSpPr txBox="1"/>
            <p:nvPr/>
          </p:nvSpPr>
          <p:spPr>
            <a:xfrm>
              <a:off x="2971" y="3249"/>
              <a:ext cx="4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base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6532" name="Text Box 21"/>
          <p:cNvSpPr txBox="1"/>
          <p:nvPr/>
        </p:nvSpPr>
        <p:spPr>
          <a:xfrm>
            <a:off x="755650" y="23495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队空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1"/>
          <p:cNvGrpSpPr/>
          <p:nvPr/>
        </p:nvGrpSpPr>
        <p:grpSpPr>
          <a:xfrm>
            <a:off x="1812925" y="1125538"/>
            <a:ext cx="1463675" cy="2401887"/>
            <a:chOff x="1459" y="1888"/>
            <a:chExt cx="922" cy="1513"/>
          </a:xfrm>
        </p:grpSpPr>
        <p:sp>
          <p:nvSpPr>
            <p:cNvPr id="78942" name="Line 10"/>
            <p:cNvSpPr/>
            <p:nvPr/>
          </p:nvSpPr>
          <p:spPr>
            <a:xfrm>
              <a:off x="1459" y="2420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3" name="Line 11"/>
            <p:cNvSpPr/>
            <p:nvPr/>
          </p:nvSpPr>
          <p:spPr>
            <a:xfrm>
              <a:off x="1466" y="3153"/>
              <a:ext cx="7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4" name="Line 12"/>
            <p:cNvSpPr/>
            <p:nvPr/>
          </p:nvSpPr>
          <p:spPr>
            <a:xfrm>
              <a:off x="1466" y="2897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5" name="Line 13"/>
            <p:cNvSpPr/>
            <p:nvPr/>
          </p:nvSpPr>
          <p:spPr>
            <a:xfrm flipV="1">
              <a:off x="1465" y="2665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6" name="Line 14"/>
            <p:cNvSpPr/>
            <p:nvPr/>
          </p:nvSpPr>
          <p:spPr>
            <a:xfrm>
              <a:off x="1465" y="2165"/>
              <a:ext cx="7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7" name="Text Box 15"/>
            <p:cNvSpPr txBox="1"/>
            <p:nvPr/>
          </p:nvSpPr>
          <p:spPr>
            <a:xfrm>
              <a:off x="2178" y="289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8" name="Text Box 16"/>
            <p:cNvSpPr txBox="1"/>
            <p:nvPr/>
          </p:nvSpPr>
          <p:spPr>
            <a:xfrm>
              <a:off x="2178" y="264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9" name="Text Box 17"/>
            <p:cNvSpPr txBox="1"/>
            <p:nvPr/>
          </p:nvSpPr>
          <p:spPr>
            <a:xfrm>
              <a:off x="2178" y="239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0" name="Text Box 18"/>
            <p:cNvSpPr txBox="1"/>
            <p:nvPr/>
          </p:nvSpPr>
          <p:spPr>
            <a:xfrm>
              <a:off x="2178" y="214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1" name="Text Box 19"/>
            <p:cNvSpPr txBox="1"/>
            <p:nvPr/>
          </p:nvSpPr>
          <p:spPr>
            <a:xfrm>
              <a:off x="2185" y="188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2" name="Text Box 20"/>
            <p:cNvSpPr txBox="1"/>
            <p:nvPr/>
          </p:nvSpPr>
          <p:spPr>
            <a:xfrm>
              <a:off x="2185" y="315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3" name="Rectangle 113"/>
            <p:cNvSpPr/>
            <p:nvPr/>
          </p:nvSpPr>
          <p:spPr>
            <a:xfrm>
              <a:off x="1465" y="1888"/>
              <a:ext cx="726" cy="14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60"/>
          <p:cNvGrpSpPr/>
          <p:nvPr/>
        </p:nvGrpSpPr>
        <p:grpSpPr>
          <a:xfrm>
            <a:off x="179388" y="2997200"/>
            <a:ext cx="1584325" cy="673100"/>
            <a:chOff x="-23" y="2160"/>
            <a:chExt cx="998" cy="424"/>
          </a:xfrm>
        </p:grpSpPr>
        <p:grpSp>
          <p:nvGrpSpPr>
            <p:cNvPr id="78936" name="Group 97"/>
            <p:cNvGrpSpPr/>
            <p:nvPr/>
          </p:nvGrpSpPr>
          <p:grpSpPr>
            <a:xfrm>
              <a:off x="43" y="2160"/>
              <a:ext cx="931" cy="288"/>
              <a:chOff x="406" y="3035"/>
              <a:chExt cx="931" cy="288"/>
            </a:xfrm>
          </p:grpSpPr>
          <p:sp>
            <p:nvSpPr>
              <p:cNvPr id="78940" name="Line 5"/>
              <p:cNvSpPr/>
              <p:nvPr/>
            </p:nvSpPr>
            <p:spPr>
              <a:xfrm>
                <a:off x="1048" y="3194"/>
                <a:ext cx="289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8941" name="Text Box 6"/>
              <p:cNvSpPr txBox="1"/>
              <p:nvPr/>
            </p:nvSpPr>
            <p:spPr>
              <a:xfrm>
                <a:off x="406" y="3035"/>
                <a:ext cx="6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rear=0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8937" name="Group 114"/>
            <p:cNvGrpSpPr/>
            <p:nvPr/>
          </p:nvGrpSpPr>
          <p:grpSpPr>
            <a:xfrm>
              <a:off x="-23" y="2296"/>
              <a:ext cx="998" cy="288"/>
              <a:chOff x="340" y="3233"/>
              <a:chExt cx="998" cy="288"/>
            </a:xfrm>
          </p:grpSpPr>
          <p:sp>
            <p:nvSpPr>
              <p:cNvPr id="78938" name="Line 22"/>
              <p:cNvSpPr/>
              <p:nvPr/>
            </p:nvSpPr>
            <p:spPr>
              <a:xfrm>
                <a:off x="1071" y="3385"/>
                <a:ext cx="267" cy="0"/>
              </a:xfrm>
              <a:prstGeom prst="line">
                <a:avLst/>
              </a:prstGeom>
              <a:ln w="38100" cap="flat" cmpd="sng">
                <a:solidFill>
                  <a:srgbClr val="080CBA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8939" name="Text Box 6"/>
              <p:cNvSpPr txBox="1"/>
              <p:nvPr/>
            </p:nvSpPr>
            <p:spPr>
              <a:xfrm>
                <a:off x="340" y="3233"/>
                <a:ext cx="73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front=0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164"/>
          <p:cNvGrpSpPr/>
          <p:nvPr/>
        </p:nvGrpSpPr>
        <p:grpSpPr>
          <a:xfrm>
            <a:off x="3346450" y="1125538"/>
            <a:ext cx="2665413" cy="2425700"/>
            <a:chOff x="1927" y="1510"/>
            <a:chExt cx="1679" cy="1528"/>
          </a:xfrm>
        </p:grpSpPr>
        <p:sp>
          <p:nvSpPr>
            <p:cNvPr id="78918" name="Text Box 6"/>
            <p:cNvSpPr txBox="1"/>
            <p:nvPr/>
          </p:nvSpPr>
          <p:spPr>
            <a:xfrm>
              <a:off x="2957" y="2750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19" name="Line 5"/>
            <p:cNvSpPr/>
            <p:nvPr/>
          </p:nvSpPr>
          <p:spPr>
            <a:xfrm>
              <a:off x="2395" y="2637"/>
              <a:ext cx="28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20" name="Text Box 6"/>
            <p:cNvSpPr txBox="1"/>
            <p:nvPr/>
          </p:nvSpPr>
          <p:spPr>
            <a:xfrm>
              <a:off x="1959" y="2478"/>
              <a:ext cx="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8921" name="Group 123"/>
            <p:cNvGrpSpPr/>
            <p:nvPr/>
          </p:nvGrpSpPr>
          <p:grpSpPr>
            <a:xfrm>
              <a:off x="2684" y="1510"/>
              <a:ext cx="922" cy="1513"/>
              <a:chOff x="1459" y="1888"/>
              <a:chExt cx="922" cy="1513"/>
            </a:xfrm>
          </p:grpSpPr>
          <p:sp>
            <p:nvSpPr>
              <p:cNvPr id="78924" name="Line 10"/>
              <p:cNvSpPr/>
              <p:nvPr/>
            </p:nvSpPr>
            <p:spPr>
              <a:xfrm>
                <a:off x="1459" y="2420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25" name="Line 11"/>
              <p:cNvSpPr/>
              <p:nvPr/>
            </p:nvSpPr>
            <p:spPr>
              <a:xfrm>
                <a:off x="1466" y="3153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26" name="Line 12"/>
              <p:cNvSpPr/>
              <p:nvPr/>
            </p:nvSpPr>
            <p:spPr>
              <a:xfrm>
                <a:off x="1466" y="2897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27" name="Line 13"/>
              <p:cNvSpPr/>
              <p:nvPr/>
            </p:nvSpPr>
            <p:spPr>
              <a:xfrm flipV="1">
                <a:off x="1465" y="2665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28" name="Line 14"/>
              <p:cNvSpPr/>
              <p:nvPr/>
            </p:nvSpPr>
            <p:spPr>
              <a:xfrm>
                <a:off x="1465" y="2165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29" name="Text Box 15"/>
              <p:cNvSpPr txBox="1"/>
              <p:nvPr/>
            </p:nvSpPr>
            <p:spPr>
              <a:xfrm>
                <a:off x="2178" y="289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30" name="Text Box 16"/>
              <p:cNvSpPr txBox="1"/>
              <p:nvPr/>
            </p:nvSpPr>
            <p:spPr>
              <a:xfrm>
                <a:off x="2178" y="26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31" name="Text Box 17"/>
              <p:cNvSpPr txBox="1"/>
              <p:nvPr/>
            </p:nvSpPr>
            <p:spPr>
              <a:xfrm>
                <a:off x="2178" y="2393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32" name="Text Box 18"/>
              <p:cNvSpPr txBox="1"/>
              <p:nvPr/>
            </p:nvSpPr>
            <p:spPr>
              <a:xfrm>
                <a:off x="2178" y="214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33" name="Text Box 19"/>
              <p:cNvSpPr txBox="1"/>
              <p:nvPr/>
            </p:nvSpPr>
            <p:spPr>
              <a:xfrm>
                <a:off x="2185" y="188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34" name="Text Box 20"/>
              <p:cNvSpPr txBox="1"/>
              <p:nvPr/>
            </p:nvSpPr>
            <p:spPr>
              <a:xfrm>
                <a:off x="2185" y="315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35" name="Rectangle 135"/>
              <p:cNvSpPr/>
              <p:nvPr/>
            </p:nvSpPr>
            <p:spPr>
              <a:xfrm>
                <a:off x="1465" y="1888"/>
                <a:ext cx="726" cy="149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922" name="Line 22"/>
            <p:cNvSpPr/>
            <p:nvPr/>
          </p:nvSpPr>
          <p:spPr>
            <a:xfrm>
              <a:off x="2418" y="2902"/>
              <a:ext cx="267" cy="0"/>
            </a:xfrm>
            <a:prstGeom prst="line">
              <a:avLst/>
            </a:prstGeom>
            <a:ln w="38100" cap="flat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23" name="Text Box 6"/>
            <p:cNvSpPr txBox="1"/>
            <p:nvPr/>
          </p:nvSpPr>
          <p:spPr>
            <a:xfrm>
              <a:off x="1927" y="2750"/>
              <a:ext cx="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65"/>
          <p:cNvGrpSpPr/>
          <p:nvPr/>
        </p:nvGrpSpPr>
        <p:grpSpPr>
          <a:xfrm>
            <a:off x="6084888" y="1100138"/>
            <a:ext cx="2663825" cy="2544762"/>
            <a:chOff x="3878" y="1056"/>
            <a:chExt cx="1678" cy="1603"/>
          </a:xfrm>
        </p:grpSpPr>
        <p:sp>
          <p:nvSpPr>
            <p:cNvPr id="78898" name="Text Box 6"/>
            <p:cNvSpPr txBox="1"/>
            <p:nvPr/>
          </p:nvSpPr>
          <p:spPr>
            <a:xfrm>
              <a:off x="4899" y="2096"/>
              <a:ext cx="20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99" name="Text Box 6"/>
            <p:cNvSpPr txBox="1"/>
            <p:nvPr/>
          </p:nvSpPr>
          <p:spPr>
            <a:xfrm>
              <a:off x="4899" y="1824"/>
              <a:ext cx="18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00" name="Line 5"/>
            <p:cNvSpPr/>
            <p:nvPr/>
          </p:nvSpPr>
          <p:spPr>
            <a:xfrm>
              <a:off x="4344" y="1714"/>
              <a:ext cx="28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1" name="Text Box 6"/>
            <p:cNvSpPr txBox="1"/>
            <p:nvPr/>
          </p:nvSpPr>
          <p:spPr>
            <a:xfrm>
              <a:off x="3923" y="1554"/>
              <a:ext cx="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8902" name="Group 142"/>
            <p:cNvGrpSpPr/>
            <p:nvPr/>
          </p:nvGrpSpPr>
          <p:grpSpPr>
            <a:xfrm>
              <a:off x="4634" y="1056"/>
              <a:ext cx="922" cy="1513"/>
              <a:chOff x="1459" y="1888"/>
              <a:chExt cx="922" cy="1513"/>
            </a:xfrm>
          </p:grpSpPr>
          <p:sp>
            <p:nvSpPr>
              <p:cNvPr id="78906" name="Line 10"/>
              <p:cNvSpPr/>
              <p:nvPr/>
            </p:nvSpPr>
            <p:spPr>
              <a:xfrm>
                <a:off x="1459" y="2420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07" name="Line 11"/>
              <p:cNvSpPr/>
              <p:nvPr/>
            </p:nvSpPr>
            <p:spPr>
              <a:xfrm>
                <a:off x="1466" y="3153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08" name="Line 12"/>
              <p:cNvSpPr/>
              <p:nvPr/>
            </p:nvSpPr>
            <p:spPr>
              <a:xfrm>
                <a:off x="1466" y="2897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09" name="Line 13"/>
              <p:cNvSpPr/>
              <p:nvPr/>
            </p:nvSpPr>
            <p:spPr>
              <a:xfrm flipV="1">
                <a:off x="1465" y="2665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10" name="Line 14"/>
              <p:cNvSpPr/>
              <p:nvPr/>
            </p:nvSpPr>
            <p:spPr>
              <a:xfrm>
                <a:off x="1465" y="2165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11" name="Text Box 15"/>
              <p:cNvSpPr txBox="1"/>
              <p:nvPr/>
            </p:nvSpPr>
            <p:spPr>
              <a:xfrm>
                <a:off x="2178" y="289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12" name="Text Box 16"/>
              <p:cNvSpPr txBox="1"/>
              <p:nvPr/>
            </p:nvSpPr>
            <p:spPr>
              <a:xfrm>
                <a:off x="2178" y="26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13" name="Text Box 17"/>
              <p:cNvSpPr txBox="1"/>
              <p:nvPr/>
            </p:nvSpPr>
            <p:spPr>
              <a:xfrm>
                <a:off x="2178" y="2393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14" name="Text Box 18"/>
              <p:cNvSpPr txBox="1"/>
              <p:nvPr/>
            </p:nvSpPr>
            <p:spPr>
              <a:xfrm>
                <a:off x="2178" y="214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15" name="Text Box 19"/>
              <p:cNvSpPr txBox="1"/>
              <p:nvPr/>
            </p:nvSpPr>
            <p:spPr>
              <a:xfrm>
                <a:off x="2185" y="188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16" name="Text Box 20"/>
              <p:cNvSpPr txBox="1"/>
              <p:nvPr/>
            </p:nvSpPr>
            <p:spPr>
              <a:xfrm>
                <a:off x="2185" y="315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17" name="Rectangle 154"/>
              <p:cNvSpPr/>
              <p:nvPr/>
            </p:nvSpPr>
            <p:spPr>
              <a:xfrm>
                <a:off x="1465" y="1888"/>
                <a:ext cx="726" cy="149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903" name="Line 22"/>
            <p:cNvSpPr/>
            <p:nvPr/>
          </p:nvSpPr>
          <p:spPr>
            <a:xfrm>
              <a:off x="4367" y="2523"/>
              <a:ext cx="267" cy="0"/>
            </a:xfrm>
            <a:prstGeom prst="line">
              <a:avLst/>
            </a:prstGeom>
            <a:ln w="38100" cap="flat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4" name="Text Box 6"/>
            <p:cNvSpPr txBox="1"/>
            <p:nvPr/>
          </p:nvSpPr>
          <p:spPr>
            <a:xfrm>
              <a:off x="3878" y="2371"/>
              <a:ext cx="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05" name="Text Box 6"/>
            <p:cNvSpPr txBox="1"/>
            <p:nvPr/>
          </p:nvSpPr>
          <p:spPr>
            <a:xfrm>
              <a:off x="4910" y="2326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210"/>
          <p:cNvGrpSpPr/>
          <p:nvPr/>
        </p:nvGrpSpPr>
        <p:grpSpPr>
          <a:xfrm>
            <a:off x="565150" y="4051300"/>
            <a:ext cx="2711450" cy="2401888"/>
            <a:chOff x="1852" y="2462"/>
            <a:chExt cx="1708" cy="1513"/>
          </a:xfrm>
        </p:grpSpPr>
        <p:sp>
          <p:nvSpPr>
            <p:cNvPr id="78880" name="Text Box 6"/>
            <p:cNvSpPr txBox="1"/>
            <p:nvPr/>
          </p:nvSpPr>
          <p:spPr>
            <a:xfrm>
              <a:off x="2903" y="3230"/>
              <a:ext cx="18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81" name="Line 5"/>
            <p:cNvSpPr/>
            <p:nvPr/>
          </p:nvSpPr>
          <p:spPr>
            <a:xfrm>
              <a:off x="2348" y="3120"/>
              <a:ext cx="28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82" name="Text Box 6"/>
            <p:cNvSpPr txBox="1"/>
            <p:nvPr/>
          </p:nvSpPr>
          <p:spPr>
            <a:xfrm>
              <a:off x="1927" y="2960"/>
              <a:ext cx="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8883" name="Group 171"/>
            <p:cNvGrpSpPr/>
            <p:nvPr/>
          </p:nvGrpSpPr>
          <p:grpSpPr>
            <a:xfrm>
              <a:off x="2638" y="2462"/>
              <a:ext cx="922" cy="1513"/>
              <a:chOff x="1459" y="1888"/>
              <a:chExt cx="922" cy="1513"/>
            </a:xfrm>
          </p:grpSpPr>
          <p:sp>
            <p:nvSpPr>
              <p:cNvPr id="78886" name="Line 10"/>
              <p:cNvSpPr/>
              <p:nvPr/>
            </p:nvSpPr>
            <p:spPr>
              <a:xfrm>
                <a:off x="1459" y="2420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87" name="Line 11"/>
              <p:cNvSpPr/>
              <p:nvPr/>
            </p:nvSpPr>
            <p:spPr>
              <a:xfrm>
                <a:off x="1466" y="3153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88" name="Line 12"/>
              <p:cNvSpPr/>
              <p:nvPr/>
            </p:nvSpPr>
            <p:spPr>
              <a:xfrm>
                <a:off x="1466" y="2897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89" name="Line 13"/>
              <p:cNvSpPr/>
              <p:nvPr/>
            </p:nvSpPr>
            <p:spPr>
              <a:xfrm flipV="1">
                <a:off x="1465" y="2665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90" name="Line 14"/>
              <p:cNvSpPr/>
              <p:nvPr/>
            </p:nvSpPr>
            <p:spPr>
              <a:xfrm>
                <a:off x="1465" y="2165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91" name="Text Box 15"/>
              <p:cNvSpPr txBox="1"/>
              <p:nvPr/>
            </p:nvSpPr>
            <p:spPr>
              <a:xfrm>
                <a:off x="2178" y="289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92" name="Text Box 16"/>
              <p:cNvSpPr txBox="1"/>
              <p:nvPr/>
            </p:nvSpPr>
            <p:spPr>
              <a:xfrm>
                <a:off x="2178" y="26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93" name="Text Box 17"/>
              <p:cNvSpPr txBox="1"/>
              <p:nvPr/>
            </p:nvSpPr>
            <p:spPr>
              <a:xfrm>
                <a:off x="2178" y="2393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94" name="Text Box 18"/>
              <p:cNvSpPr txBox="1"/>
              <p:nvPr/>
            </p:nvSpPr>
            <p:spPr>
              <a:xfrm>
                <a:off x="2178" y="214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95" name="Text Box 19"/>
              <p:cNvSpPr txBox="1"/>
              <p:nvPr/>
            </p:nvSpPr>
            <p:spPr>
              <a:xfrm>
                <a:off x="2185" y="188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96" name="Text Box 20"/>
              <p:cNvSpPr txBox="1"/>
              <p:nvPr/>
            </p:nvSpPr>
            <p:spPr>
              <a:xfrm>
                <a:off x="2185" y="315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97" name="Rectangle 183"/>
              <p:cNvSpPr/>
              <p:nvPr/>
            </p:nvSpPr>
            <p:spPr>
              <a:xfrm>
                <a:off x="1465" y="1888"/>
                <a:ext cx="726" cy="149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884" name="Line 22"/>
            <p:cNvSpPr/>
            <p:nvPr/>
          </p:nvSpPr>
          <p:spPr>
            <a:xfrm>
              <a:off x="2341" y="3355"/>
              <a:ext cx="267" cy="0"/>
            </a:xfrm>
            <a:prstGeom prst="line">
              <a:avLst/>
            </a:prstGeom>
            <a:ln w="38100" cap="flat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85" name="Text Box 6"/>
            <p:cNvSpPr txBox="1"/>
            <p:nvPr/>
          </p:nvSpPr>
          <p:spPr>
            <a:xfrm>
              <a:off x="1852" y="3203"/>
              <a:ext cx="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209"/>
          <p:cNvGrpSpPr/>
          <p:nvPr/>
        </p:nvGrpSpPr>
        <p:grpSpPr>
          <a:xfrm>
            <a:off x="3348038" y="3667125"/>
            <a:ext cx="2663825" cy="2786063"/>
            <a:chOff x="3742" y="2265"/>
            <a:chExt cx="1678" cy="1755"/>
          </a:xfrm>
        </p:grpSpPr>
        <p:sp>
          <p:nvSpPr>
            <p:cNvPr id="78859" name="Text Box 6"/>
            <p:cNvSpPr txBox="1"/>
            <p:nvPr/>
          </p:nvSpPr>
          <p:spPr>
            <a:xfrm>
              <a:off x="4785" y="3051"/>
              <a:ext cx="20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d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0" name="Text Box 6"/>
            <p:cNvSpPr txBox="1"/>
            <p:nvPr/>
          </p:nvSpPr>
          <p:spPr>
            <a:xfrm>
              <a:off x="4786" y="3275"/>
              <a:ext cx="18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1" name="Line 5"/>
            <p:cNvSpPr/>
            <p:nvPr/>
          </p:nvSpPr>
          <p:spPr>
            <a:xfrm>
              <a:off x="4208" y="2425"/>
              <a:ext cx="28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2" name="Text Box 6"/>
            <p:cNvSpPr txBox="1"/>
            <p:nvPr/>
          </p:nvSpPr>
          <p:spPr>
            <a:xfrm>
              <a:off x="3787" y="2265"/>
              <a:ext cx="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8863" name="Group 192"/>
            <p:cNvGrpSpPr/>
            <p:nvPr/>
          </p:nvGrpSpPr>
          <p:grpSpPr>
            <a:xfrm>
              <a:off x="4498" y="2507"/>
              <a:ext cx="922" cy="1513"/>
              <a:chOff x="1459" y="1888"/>
              <a:chExt cx="922" cy="1513"/>
            </a:xfrm>
          </p:grpSpPr>
          <p:sp>
            <p:nvSpPr>
              <p:cNvPr id="78868" name="Line 10"/>
              <p:cNvSpPr/>
              <p:nvPr/>
            </p:nvSpPr>
            <p:spPr>
              <a:xfrm>
                <a:off x="1459" y="2420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69" name="Line 11"/>
              <p:cNvSpPr/>
              <p:nvPr/>
            </p:nvSpPr>
            <p:spPr>
              <a:xfrm>
                <a:off x="1466" y="3153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70" name="Line 12"/>
              <p:cNvSpPr/>
              <p:nvPr/>
            </p:nvSpPr>
            <p:spPr>
              <a:xfrm>
                <a:off x="1466" y="2897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71" name="Line 13"/>
              <p:cNvSpPr/>
              <p:nvPr/>
            </p:nvSpPr>
            <p:spPr>
              <a:xfrm flipV="1">
                <a:off x="1465" y="2665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72" name="Line 14"/>
              <p:cNvSpPr/>
              <p:nvPr/>
            </p:nvSpPr>
            <p:spPr>
              <a:xfrm>
                <a:off x="1465" y="2165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873" name="Text Box 15"/>
              <p:cNvSpPr txBox="1"/>
              <p:nvPr/>
            </p:nvSpPr>
            <p:spPr>
              <a:xfrm>
                <a:off x="2178" y="289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4" name="Text Box 16"/>
              <p:cNvSpPr txBox="1"/>
              <p:nvPr/>
            </p:nvSpPr>
            <p:spPr>
              <a:xfrm>
                <a:off x="2178" y="26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5" name="Text Box 17"/>
              <p:cNvSpPr txBox="1"/>
              <p:nvPr/>
            </p:nvSpPr>
            <p:spPr>
              <a:xfrm>
                <a:off x="2178" y="2393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6" name="Text Box 18"/>
              <p:cNvSpPr txBox="1"/>
              <p:nvPr/>
            </p:nvSpPr>
            <p:spPr>
              <a:xfrm>
                <a:off x="2178" y="214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7" name="Text Box 19"/>
              <p:cNvSpPr txBox="1"/>
              <p:nvPr/>
            </p:nvSpPr>
            <p:spPr>
              <a:xfrm>
                <a:off x="2185" y="188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8" name="Text Box 20"/>
              <p:cNvSpPr txBox="1"/>
              <p:nvPr/>
            </p:nvSpPr>
            <p:spPr>
              <a:xfrm>
                <a:off x="2185" y="315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9" name="Rectangle 204"/>
              <p:cNvSpPr/>
              <p:nvPr/>
            </p:nvSpPr>
            <p:spPr>
              <a:xfrm>
                <a:off x="1465" y="1888"/>
                <a:ext cx="726" cy="149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864" name="Line 22"/>
            <p:cNvSpPr/>
            <p:nvPr/>
          </p:nvSpPr>
          <p:spPr>
            <a:xfrm>
              <a:off x="4231" y="3370"/>
              <a:ext cx="267" cy="0"/>
            </a:xfrm>
            <a:prstGeom prst="line">
              <a:avLst/>
            </a:prstGeom>
            <a:ln w="38100" cap="flat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865" name="Text Box 6"/>
            <p:cNvSpPr txBox="1"/>
            <p:nvPr/>
          </p:nvSpPr>
          <p:spPr>
            <a:xfrm>
              <a:off x="3742" y="3218"/>
              <a:ext cx="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Text Box 6"/>
            <p:cNvSpPr txBox="1"/>
            <p:nvPr/>
          </p:nvSpPr>
          <p:spPr>
            <a:xfrm>
              <a:off x="4779" y="2779"/>
              <a:ext cx="18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e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Text Box 6"/>
            <p:cNvSpPr txBox="1"/>
            <p:nvPr/>
          </p:nvSpPr>
          <p:spPr>
            <a:xfrm>
              <a:off x="4801" y="2507"/>
              <a:ext cx="16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f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6644" name="Text Box 212"/>
          <p:cNvSpPr txBox="1"/>
          <p:nvPr/>
        </p:nvSpPr>
        <p:spPr>
          <a:xfrm>
            <a:off x="684213" y="1125538"/>
            <a:ext cx="3744912" cy="120650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80CBA"/>
                </a:solidFill>
                <a:latin typeface="Times New Roman" panose="02020603050405020304" pitchFamily="18" charset="0"/>
              </a:rPr>
              <a:t>空队列：</a:t>
            </a:r>
            <a:r>
              <a:rPr lang="en-US" altLang="zh-CN" dirty="0">
                <a:solidFill>
                  <a:srgbClr val="080CBA"/>
                </a:solidFill>
                <a:latin typeface="Times New Roman" panose="02020603050405020304" pitchFamily="18" charset="0"/>
              </a:rPr>
              <a:t>front == rear</a:t>
            </a:r>
            <a:endParaRPr lang="en-US" altLang="zh-CN" dirty="0">
              <a:solidFill>
                <a:srgbClr val="080CBA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80CBA"/>
                </a:solidFill>
                <a:latin typeface="Times New Roman" panose="02020603050405020304" pitchFamily="18" charset="0"/>
              </a:rPr>
              <a:t>入队列：</a:t>
            </a:r>
            <a:r>
              <a:rPr lang="en-US" altLang="zh-CN" dirty="0">
                <a:solidFill>
                  <a:srgbClr val="080CBA"/>
                </a:solidFill>
                <a:latin typeface="Times New Roman" panose="02020603050405020304" pitchFamily="18" charset="0"/>
              </a:rPr>
              <a:t>base[rear++] = x;</a:t>
            </a:r>
            <a:endParaRPr lang="en-US" altLang="zh-CN" dirty="0">
              <a:solidFill>
                <a:srgbClr val="080CBA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080CBA"/>
                </a:solidFill>
                <a:latin typeface="Times New Roman" panose="02020603050405020304" pitchFamily="18" charset="0"/>
              </a:rPr>
              <a:t>出队列：</a:t>
            </a:r>
            <a:r>
              <a:rPr lang="en-US" altLang="zh-CN" dirty="0">
                <a:solidFill>
                  <a:srgbClr val="080CBA"/>
                </a:solidFill>
                <a:latin typeface="Times New Roman" panose="02020603050405020304" pitchFamily="18" charset="0"/>
              </a:rPr>
              <a:t>x = base[front++];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2" grpId="0"/>
      <p:bldP spid="146644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存在的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设数组大小为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4338638" y="2254250"/>
            <a:ext cx="1889125" cy="3479800"/>
            <a:chOff x="3833" y="796"/>
            <a:chExt cx="1190" cy="2192"/>
          </a:xfrm>
        </p:grpSpPr>
        <p:sp>
          <p:nvSpPr>
            <p:cNvPr id="79903" name="Rectangle 4"/>
            <p:cNvSpPr/>
            <p:nvPr/>
          </p:nvSpPr>
          <p:spPr>
            <a:xfrm>
              <a:off x="4465" y="1128"/>
              <a:ext cx="558" cy="1860"/>
            </a:xfrm>
            <a:prstGeom prst="rect">
              <a:avLst/>
            </a:prstGeom>
            <a:noFill/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04" name="Line 5"/>
            <p:cNvSpPr/>
            <p:nvPr/>
          </p:nvSpPr>
          <p:spPr>
            <a:xfrm flipV="1">
              <a:off x="4465" y="1693"/>
              <a:ext cx="558" cy="6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5" name="Line 6"/>
            <p:cNvSpPr/>
            <p:nvPr/>
          </p:nvSpPr>
          <p:spPr>
            <a:xfrm>
              <a:off x="4491" y="2041"/>
              <a:ext cx="53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6" name="Line 7"/>
            <p:cNvSpPr/>
            <p:nvPr/>
          </p:nvSpPr>
          <p:spPr>
            <a:xfrm>
              <a:off x="4491" y="2358"/>
              <a:ext cx="53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7" name="Line 8"/>
            <p:cNvSpPr/>
            <p:nvPr/>
          </p:nvSpPr>
          <p:spPr>
            <a:xfrm>
              <a:off x="4491" y="2676"/>
              <a:ext cx="53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8" name="Line 9"/>
            <p:cNvSpPr/>
            <p:nvPr/>
          </p:nvSpPr>
          <p:spPr>
            <a:xfrm>
              <a:off x="4034" y="1581"/>
              <a:ext cx="365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9" name="Freeform 10"/>
            <p:cNvSpPr/>
            <p:nvPr/>
          </p:nvSpPr>
          <p:spPr>
            <a:xfrm>
              <a:off x="4377" y="1528"/>
              <a:ext cx="84" cy="106"/>
            </a:xfrm>
            <a:custGeom>
              <a:avLst/>
              <a:gdLst/>
              <a:ahLst/>
              <a:cxnLst>
                <a:cxn ang="0">
                  <a:pos x="84" y="53"/>
                </a:cxn>
                <a:cxn ang="0">
                  <a:pos x="0" y="106"/>
                </a:cxn>
                <a:cxn ang="0">
                  <a:pos x="9" y="71"/>
                </a:cxn>
                <a:cxn ang="0">
                  <a:pos x="9" y="36"/>
                </a:cxn>
                <a:cxn ang="0">
                  <a:pos x="0" y="0"/>
                </a:cxn>
                <a:cxn ang="0">
                  <a:pos x="84" y="53"/>
                </a:cxn>
              </a:cxnLst>
              <a:pathLst>
                <a:path w="84" h="106">
                  <a:moveTo>
                    <a:pt x="84" y="53"/>
                  </a:moveTo>
                  <a:lnTo>
                    <a:pt x="0" y="106"/>
                  </a:lnTo>
                  <a:lnTo>
                    <a:pt x="9" y="71"/>
                  </a:lnTo>
                  <a:lnTo>
                    <a:pt x="9" y="36"/>
                  </a:lnTo>
                  <a:lnTo>
                    <a:pt x="0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10" name="Rectangle 11"/>
            <p:cNvSpPr/>
            <p:nvPr/>
          </p:nvSpPr>
          <p:spPr>
            <a:xfrm>
              <a:off x="3833" y="1298"/>
              <a:ext cx="6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11" name="Line 12"/>
            <p:cNvSpPr/>
            <p:nvPr/>
          </p:nvSpPr>
          <p:spPr>
            <a:xfrm>
              <a:off x="4017" y="1040"/>
              <a:ext cx="36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2" name="Freeform 13"/>
            <p:cNvSpPr/>
            <p:nvPr/>
          </p:nvSpPr>
          <p:spPr>
            <a:xfrm>
              <a:off x="4359" y="987"/>
              <a:ext cx="80" cy="106"/>
            </a:xfrm>
            <a:custGeom>
              <a:avLst/>
              <a:gdLst/>
              <a:ahLst/>
              <a:cxnLst>
                <a:cxn ang="0">
                  <a:pos x="80" y="53"/>
                </a:cxn>
                <a:cxn ang="0">
                  <a:pos x="0" y="106"/>
                </a:cxn>
                <a:cxn ang="0">
                  <a:pos x="9" y="70"/>
                </a:cxn>
                <a:cxn ang="0">
                  <a:pos x="9" y="35"/>
                </a:cxn>
                <a:cxn ang="0">
                  <a:pos x="0" y="0"/>
                </a:cxn>
                <a:cxn ang="0">
                  <a:pos x="80" y="53"/>
                </a:cxn>
              </a:cxnLst>
              <a:pathLst>
                <a:path w="80" h="106">
                  <a:moveTo>
                    <a:pt x="80" y="53"/>
                  </a:moveTo>
                  <a:lnTo>
                    <a:pt x="0" y="106"/>
                  </a:lnTo>
                  <a:lnTo>
                    <a:pt x="9" y="70"/>
                  </a:lnTo>
                  <a:lnTo>
                    <a:pt x="9" y="35"/>
                  </a:lnTo>
                  <a:lnTo>
                    <a:pt x="0" y="0"/>
                  </a:lnTo>
                  <a:lnTo>
                    <a:pt x="80" y="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13" name="Line 14"/>
            <p:cNvSpPr/>
            <p:nvPr/>
          </p:nvSpPr>
          <p:spPr>
            <a:xfrm flipV="1">
              <a:off x="4465" y="1399"/>
              <a:ext cx="558" cy="6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4" name="Rectangle 15"/>
            <p:cNvSpPr/>
            <p:nvPr/>
          </p:nvSpPr>
          <p:spPr>
            <a:xfrm>
              <a:off x="3833" y="796"/>
              <a:ext cx="5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15" name="Line 16"/>
            <p:cNvSpPr/>
            <p:nvPr/>
          </p:nvSpPr>
          <p:spPr>
            <a:xfrm>
              <a:off x="4483" y="2041"/>
              <a:ext cx="52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6" name="Line 17"/>
            <p:cNvSpPr/>
            <p:nvPr/>
          </p:nvSpPr>
          <p:spPr>
            <a:xfrm>
              <a:off x="4483" y="2358"/>
              <a:ext cx="52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7" name="Line 18"/>
            <p:cNvSpPr/>
            <p:nvPr/>
          </p:nvSpPr>
          <p:spPr>
            <a:xfrm>
              <a:off x="4483" y="2676"/>
              <a:ext cx="52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8" name="Rectangle 19"/>
            <p:cNvSpPr/>
            <p:nvPr/>
          </p:nvSpPr>
          <p:spPr>
            <a:xfrm>
              <a:off x="4649" y="1450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J5</a:t>
              </a:r>
              <a:endParaRPr lang="en-US" altLang="zh-CN" sz="2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19" name="Rectangle 20"/>
            <p:cNvSpPr/>
            <p:nvPr/>
          </p:nvSpPr>
          <p:spPr>
            <a:xfrm>
              <a:off x="4649" y="1162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J6</a:t>
              </a:r>
              <a:endParaRPr lang="en-US" altLang="zh-CN" sz="2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547813" y="2062163"/>
            <a:ext cx="2087562" cy="3743325"/>
            <a:chOff x="1837" y="610"/>
            <a:chExt cx="1315" cy="2358"/>
          </a:xfrm>
        </p:grpSpPr>
        <p:sp>
          <p:nvSpPr>
            <p:cNvPr id="79880" name="Rectangle 23"/>
            <p:cNvSpPr/>
            <p:nvPr/>
          </p:nvSpPr>
          <p:spPr>
            <a:xfrm>
              <a:off x="2510" y="967"/>
              <a:ext cx="483" cy="200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81" name="Line 24"/>
            <p:cNvSpPr/>
            <p:nvPr/>
          </p:nvSpPr>
          <p:spPr>
            <a:xfrm>
              <a:off x="2510" y="1575"/>
              <a:ext cx="4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2" name="Line 25"/>
            <p:cNvSpPr/>
            <p:nvPr/>
          </p:nvSpPr>
          <p:spPr>
            <a:xfrm>
              <a:off x="2510" y="1942"/>
              <a:ext cx="4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3" name="Line 26"/>
            <p:cNvSpPr/>
            <p:nvPr/>
          </p:nvSpPr>
          <p:spPr>
            <a:xfrm>
              <a:off x="2510" y="2284"/>
              <a:ext cx="4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4" name="Line 27"/>
            <p:cNvSpPr/>
            <p:nvPr/>
          </p:nvSpPr>
          <p:spPr>
            <a:xfrm>
              <a:off x="2510" y="2626"/>
              <a:ext cx="4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5" name="Line 28"/>
            <p:cNvSpPr/>
            <p:nvPr/>
          </p:nvSpPr>
          <p:spPr>
            <a:xfrm>
              <a:off x="2050" y="2881"/>
              <a:ext cx="33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6" name="Freeform 29"/>
            <p:cNvSpPr/>
            <p:nvPr/>
          </p:nvSpPr>
          <p:spPr>
            <a:xfrm>
              <a:off x="2364" y="2824"/>
              <a:ext cx="76" cy="107"/>
            </a:xfrm>
            <a:custGeom>
              <a:avLst/>
              <a:gdLst/>
              <a:ahLst/>
              <a:cxnLst>
                <a:cxn ang="0">
                  <a:pos x="76" y="57"/>
                </a:cxn>
                <a:cxn ang="0">
                  <a:pos x="0" y="107"/>
                </a:cxn>
                <a:cxn ang="0">
                  <a:pos x="8" y="76"/>
                </a:cxn>
                <a:cxn ang="0">
                  <a:pos x="8" y="38"/>
                </a:cxn>
                <a:cxn ang="0">
                  <a:pos x="0" y="0"/>
                </a:cxn>
                <a:cxn ang="0">
                  <a:pos x="76" y="57"/>
                </a:cxn>
              </a:cxnLst>
              <a:pathLst>
                <a:path w="76" h="107">
                  <a:moveTo>
                    <a:pt x="76" y="57"/>
                  </a:moveTo>
                  <a:lnTo>
                    <a:pt x="0" y="107"/>
                  </a:lnTo>
                  <a:lnTo>
                    <a:pt x="8" y="76"/>
                  </a:lnTo>
                  <a:lnTo>
                    <a:pt x="8" y="38"/>
                  </a:lnTo>
                  <a:lnTo>
                    <a:pt x="0" y="0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887" name="Rectangle 30"/>
            <p:cNvSpPr/>
            <p:nvPr/>
          </p:nvSpPr>
          <p:spPr>
            <a:xfrm>
              <a:off x="1837" y="2616"/>
              <a:ext cx="6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88" name="Line 31"/>
            <p:cNvSpPr/>
            <p:nvPr/>
          </p:nvSpPr>
          <p:spPr>
            <a:xfrm>
              <a:off x="2063" y="889"/>
              <a:ext cx="334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79889" name="Rectangle 32"/>
            <p:cNvSpPr/>
            <p:nvPr/>
          </p:nvSpPr>
          <p:spPr>
            <a:xfrm>
              <a:off x="3031" y="2659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0" name="Rectangle 33"/>
            <p:cNvSpPr/>
            <p:nvPr/>
          </p:nvSpPr>
          <p:spPr>
            <a:xfrm>
              <a:off x="3056" y="2360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1" name="Rectangle 34"/>
            <p:cNvSpPr/>
            <p:nvPr/>
          </p:nvSpPr>
          <p:spPr>
            <a:xfrm>
              <a:off x="3056" y="2043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2" name="Rectangle 35"/>
            <p:cNvSpPr/>
            <p:nvPr/>
          </p:nvSpPr>
          <p:spPr>
            <a:xfrm>
              <a:off x="3056" y="1657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3" name="Rectangle 36"/>
            <p:cNvSpPr/>
            <p:nvPr/>
          </p:nvSpPr>
          <p:spPr>
            <a:xfrm>
              <a:off x="3056" y="1359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4" name="Line 37"/>
            <p:cNvSpPr/>
            <p:nvPr/>
          </p:nvSpPr>
          <p:spPr>
            <a:xfrm>
              <a:off x="2510" y="1259"/>
              <a:ext cx="4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95" name="Rectangle 38"/>
            <p:cNvSpPr/>
            <p:nvPr/>
          </p:nvSpPr>
          <p:spPr>
            <a:xfrm>
              <a:off x="3056" y="1043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6" name="Rectangle 39"/>
            <p:cNvSpPr/>
            <p:nvPr/>
          </p:nvSpPr>
          <p:spPr>
            <a:xfrm>
              <a:off x="1882" y="610"/>
              <a:ext cx="63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7" name="Rectangle 40"/>
            <p:cNvSpPr/>
            <p:nvPr/>
          </p:nvSpPr>
          <p:spPr>
            <a:xfrm>
              <a:off x="2675" y="1333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J5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8" name="Rectangle 41"/>
            <p:cNvSpPr/>
            <p:nvPr/>
          </p:nvSpPr>
          <p:spPr>
            <a:xfrm>
              <a:off x="2665" y="1026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J6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9" name="Rectangle 42"/>
            <p:cNvSpPr/>
            <p:nvPr/>
          </p:nvSpPr>
          <p:spPr>
            <a:xfrm>
              <a:off x="2681" y="2694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J1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00" name="Rectangle 43"/>
            <p:cNvSpPr/>
            <p:nvPr/>
          </p:nvSpPr>
          <p:spPr>
            <a:xfrm>
              <a:off x="2681" y="2331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J2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01" name="Rectangle 44"/>
            <p:cNvSpPr/>
            <p:nvPr/>
          </p:nvSpPr>
          <p:spPr>
            <a:xfrm>
              <a:off x="2681" y="2013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J3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02" name="Rectangle 45"/>
            <p:cNvSpPr/>
            <p:nvPr/>
          </p:nvSpPr>
          <p:spPr>
            <a:xfrm>
              <a:off x="2681" y="1696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J4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7504" name="Text Box 48"/>
          <p:cNvSpPr txBox="1"/>
          <p:nvPr/>
        </p:nvSpPr>
        <p:spPr>
          <a:xfrm>
            <a:off x="1619250" y="6010275"/>
            <a:ext cx="2876550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真溢出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505" name="Text Box 49"/>
          <p:cNvSpPr txBox="1"/>
          <p:nvPr/>
        </p:nvSpPr>
        <p:spPr>
          <a:xfrm>
            <a:off x="4356100" y="6010275"/>
            <a:ext cx="2876550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假溢出</a:t>
            </a:r>
            <a:endParaRPr lang="zh-CN" altLang="zh-CN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04" grpId="0"/>
      <p:bldP spid="14750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解决方案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循环队列</a:t>
            </a:r>
            <a:endParaRPr lang="zh-CN" altLang="en-US" dirty="0"/>
          </a:p>
        </p:txBody>
      </p:sp>
      <p:grpSp>
        <p:nvGrpSpPr>
          <p:cNvPr id="80900" name="Group 117"/>
          <p:cNvGrpSpPr/>
          <p:nvPr/>
        </p:nvGrpSpPr>
        <p:grpSpPr>
          <a:xfrm>
            <a:off x="3803650" y="4724400"/>
            <a:ext cx="1344613" cy="603250"/>
            <a:chOff x="2289" y="3199"/>
            <a:chExt cx="847" cy="380"/>
          </a:xfrm>
        </p:grpSpPr>
        <p:sp>
          <p:nvSpPr>
            <p:cNvPr id="80953" name="Rectangle 17"/>
            <p:cNvSpPr/>
            <p:nvPr/>
          </p:nvSpPr>
          <p:spPr>
            <a:xfrm>
              <a:off x="2681" y="3411"/>
              <a:ext cx="302" cy="168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54" name="Rectangle 18"/>
            <p:cNvSpPr/>
            <p:nvPr/>
          </p:nvSpPr>
          <p:spPr>
            <a:xfrm>
              <a:off x="2626" y="3199"/>
              <a:ext cx="510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55" name="Freeform 53"/>
            <p:cNvSpPr/>
            <p:nvPr/>
          </p:nvSpPr>
          <p:spPr>
            <a:xfrm>
              <a:off x="2289" y="3444"/>
              <a:ext cx="46" cy="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16" y="0"/>
                </a:cxn>
                <a:cxn ang="0">
                  <a:pos x="14" y="143"/>
                </a:cxn>
                <a:cxn ang="0">
                  <a:pos x="16" y="269"/>
                </a:cxn>
                <a:cxn ang="0">
                  <a:pos x="0" y="143"/>
                </a:cxn>
              </a:cxnLst>
              <a:pathLst>
                <a:path w="51" h="46">
                  <a:moveTo>
                    <a:pt x="0" y="25"/>
                  </a:moveTo>
                  <a:lnTo>
                    <a:pt x="51" y="0"/>
                  </a:lnTo>
                  <a:lnTo>
                    <a:pt x="43" y="25"/>
                  </a:lnTo>
                  <a:lnTo>
                    <a:pt x="51" y="4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6" name="Line 52"/>
            <p:cNvSpPr/>
            <p:nvPr/>
          </p:nvSpPr>
          <p:spPr>
            <a:xfrm>
              <a:off x="2376" y="3497"/>
              <a:ext cx="501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80901" name="Group 116"/>
          <p:cNvGrpSpPr/>
          <p:nvPr/>
        </p:nvGrpSpPr>
        <p:grpSpPr>
          <a:xfrm>
            <a:off x="317500" y="4508500"/>
            <a:ext cx="1084263" cy="595313"/>
            <a:chOff x="117" y="2889"/>
            <a:chExt cx="683" cy="375"/>
          </a:xfrm>
        </p:grpSpPr>
        <p:sp>
          <p:nvSpPr>
            <p:cNvPr id="80950" name="Rectangle 15"/>
            <p:cNvSpPr/>
            <p:nvPr/>
          </p:nvSpPr>
          <p:spPr>
            <a:xfrm>
              <a:off x="138" y="3098"/>
              <a:ext cx="302" cy="166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51" name="Rectangle 16"/>
            <p:cNvSpPr/>
            <p:nvPr/>
          </p:nvSpPr>
          <p:spPr>
            <a:xfrm>
              <a:off x="117" y="2889"/>
              <a:ext cx="45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52" name="Line 54"/>
            <p:cNvSpPr/>
            <p:nvPr/>
          </p:nvSpPr>
          <p:spPr>
            <a:xfrm>
              <a:off x="328" y="3186"/>
              <a:ext cx="472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0902" name="Group 118"/>
          <p:cNvGrpSpPr/>
          <p:nvPr/>
        </p:nvGrpSpPr>
        <p:grpSpPr>
          <a:xfrm>
            <a:off x="1058863" y="2200275"/>
            <a:ext cx="3595687" cy="3389313"/>
            <a:chOff x="667" y="1386"/>
            <a:chExt cx="2050" cy="2300"/>
          </a:xfrm>
        </p:grpSpPr>
        <p:sp>
          <p:nvSpPr>
            <p:cNvPr id="80905" name="Freeform 5"/>
            <p:cNvSpPr/>
            <p:nvPr/>
          </p:nvSpPr>
          <p:spPr>
            <a:xfrm>
              <a:off x="671" y="1386"/>
              <a:ext cx="1975" cy="2300"/>
            </a:xfrm>
            <a:custGeom>
              <a:avLst/>
              <a:gdLst/>
              <a:ahLst/>
              <a:cxnLst>
                <a:cxn ang="0">
                  <a:pos x="0" y="5390"/>
                </a:cxn>
                <a:cxn ang="0">
                  <a:pos x="4" y="4759"/>
                </a:cxn>
                <a:cxn ang="0">
                  <a:pos x="9" y="4147"/>
                </a:cxn>
                <a:cxn ang="0">
                  <a:pos x="21" y="3535"/>
                </a:cxn>
                <a:cxn ang="0">
                  <a:pos x="37" y="2959"/>
                </a:cxn>
                <a:cxn ang="0">
                  <a:pos x="57" y="2424"/>
                </a:cxn>
                <a:cxn ang="0">
                  <a:pos x="82" y="1931"/>
                </a:cxn>
                <a:cxn ang="0">
                  <a:pos x="110" y="1467"/>
                </a:cxn>
                <a:cxn ang="0">
                  <a:pos x="141" y="1075"/>
                </a:cxn>
                <a:cxn ang="0">
                  <a:pos x="176" y="725"/>
                </a:cxn>
                <a:cxn ang="0">
                  <a:pos x="211" y="438"/>
                </a:cxn>
                <a:cxn ang="0">
                  <a:pos x="251" y="230"/>
                </a:cxn>
                <a:cxn ang="0">
                  <a:pos x="290" y="76"/>
                </a:cxn>
                <a:cxn ang="0">
                  <a:pos x="331" y="0"/>
                </a:cxn>
                <a:cxn ang="0">
                  <a:pos x="372" y="0"/>
                </a:cxn>
                <a:cxn ang="0">
                  <a:pos x="413" y="76"/>
                </a:cxn>
                <a:cxn ang="0">
                  <a:pos x="452" y="230"/>
                </a:cxn>
                <a:cxn ang="0">
                  <a:pos x="490" y="438"/>
                </a:cxn>
                <a:cxn ang="0">
                  <a:pos x="528" y="725"/>
                </a:cxn>
                <a:cxn ang="0">
                  <a:pos x="561" y="1075"/>
                </a:cxn>
                <a:cxn ang="0">
                  <a:pos x="593" y="1467"/>
                </a:cxn>
                <a:cxn ang="0">
                  <a:pos x="621" y="1931"/>
                </a:cxn>
                <a:cxn ang="0">
                  <a:pos x="644" y="2424"/>
                </a:cxn>
                <a:cxn ang="0">
                  <a:pos x="666" y="2959"/>
                </a:cxn>
                <a:cxn ang="0">
                  <a:pos x="682" y="3535"/>
                </a:cxn>
                <a:cxn ang="0">
                  <a:pos x="693" y="4147"/>
                </a:cxn>
                <a:cxn ang="0">
                  <a:pos x="701" y="4759"/>
                </a:cxn>
                <a:cxn ang="0">
                  <a:pos x="703" y="5390"/>
                </a:cxn>
                <a:cxn ang="0">
                  <a:pos x="701" y="6029"/>
                </a:cxn>
                <a:cxn ang="0">
                  <a:pos x="693" y="6639"/>
                </a:cxn>
                <a:cxn ang="0">
                  <a:pos x="682" y="7233"/>
                </a:cxn>
                <a:cxn ang="0">
                  <a:pos x="666" y="7822"/>
                </a:cxn>
                <a:cxn ang="0">
                  <a:pos x="644" y="8361"/>
                </a:cxn>
                <a:cxn ang="0">
                  <a:pos x="621" y="8862"/>
                </a:cxn>
                <a:cxn ang="0">
                  <a:pos x="593" y="9318"/>
                </a:cxn>
                <a:cxn ang="0">
                  <a:pos x="561" y="9711"/>
                </a:cxn>
                <a:cxn ang="0">
                  <a:pos x="528" y="10057"/>
                </a:cxn>
                <a:cxn ang="0">
                  <a:pos x="490" y="10345"/>
                </a:cxn>
                <a:cxn ang="0">
                  <a:pos x="452" y="10554"/>
                </a:cxn>
                <a:cxn ang="0">
                  <a:pos x="413" y="10710"/>
                </a:cxn>
                <a:cxn ang="0">
                  <a:pos x="372" y="10768"/>
                </a:cxn>
                <a:cxn ang="0">
                  <a:pos x="331" y="10768"/>
                </a:cxn>
                <a:cxn ang="0">
                  <a:pos x="290" y="10710"/>
                </a:cxn>
                <a:cxn ang="0">
                  <a:pos x="251" y="10554"/>
                </a:cxn>
                <a:cxn ang="0">
                  <a:pos x="211" y="10345"/>
                </a:cxn>
                <a:cxn ang="0">
                  <a:pos x="176" y="10057"/>
                </a:cxn>
                <a:cxn ang="0">
                  <a:pos x="141" y="9711"/>
                </a:cxn>
                <a:cxn ang="0">
                  <a:pos x="110" y="9318"/>
                </a:cxn>
                <a:cxn ang="0">
                  <a:pos x="82" y="8862"/>
                </a:cxn>
                <a:cxn ang="0">
                  <a:pos x="57" y="8361"/>
                </a:cxn>
                <a:cxn ang="0">
                  <a:pos x="37" y="7822"/>
                </a:cxn>
                <a:cxn ang="0">
                  <a:pos x="21" y="7233"/>
                </a:cxn>
                <a:cxn ang="0">
                  <a:pos x="9" y="6639"/>
                </a:cxn>
                <a:cxn ang="0">
                  <a:pos x="4" y="6029"/>
                </a:cxn>
                <a:cxn ang="0">
                  <a:pos x="0" y="5390"/>
                </a:cxn>
              </a:cxnLst>
              <a:pathLst>
                <a:path w="2190" h="1971">
                  <a:moveTo>
                    <a:pt x="0" y="987"/>
                  </a:moveTo>
                  <a:lnTo>
                    <a:pt x="4" y="871"/>
                  </a:lnTo>
                  <a:lnTo>
                    <a:pt x="27" y="759"/>
                  </a:lnTo>
                  <a:lnTo>
                    <a:pt x="66" y="647"/>
                  </a:lnTo>
                  <a:lnTo>
                    <a:pt x="116" y="542"/>
                  </a:lnTo>
                  <a:lnTo>
                    <a:pt x="179" y="444"/>
                  </a:lnTo>
                  <a:lnTo>
                    <a:pt x="256" y="353"/>
                  </a:lnTo>
                  <a:lnTo>
                    <a:pt x="342" y="269"/>
                  </a:lnTo>
                  <a:lnTo>
                    <a:pt x="439" y="196"/>
                  </a:lnTo>
                  <a:lnTo>
                    <a:pt x="548" y="133"/>
                  </a:lnTo>
                  <a:lnTo>
                    <a:pt x="660" y="80"/>
                  </a:lnTo>
                  <a:lnTo>
                    <a:pt x="781" y="42"/>
                  </a:lnTo>
                  <a:lnTo>
                    <a:pt x="905" y="14"/>
                  </a:lnTo>
                  <a:lnTo>
                    <a:pt x="1029" y="0"/>
                  </a:lnTo>
                  <a:lnTo>
                    <a:pt x="1157" y="0"/>
                  </a:lnTo>
                  <a:lnTo>
                    <a:pt x="1285" y="14"/>
                  </a:lnTo>
                  <a:lnTo>
                    <a:pt x="1406" y="42"/>
                  </a:lnTo>
                  <a:lnTo>
                    <a:pt x="1526" y="80"/>
                  </a:lnTo>
                  <a:lnTo>
                    <a:pt x="1643" y="133"/>
                  </a:lnTo>
                  <a:lnTo>
                    <a:pt x="1748" y="196"/>
                  </a:lnTo>
                  <a:lnTo>
                    <a:pt x="1845" y="269"/>
                  </a:lnTo>
                  <a:lnTo>
                    <a:pt x="1934" y="353"/>
                  </a:lnTo>
                  <a:lnTo>
                    <a:pt x="2008" y="444"/>
                  </a:lnTo>
                  <a:lnTo>
                    <a:pt x="2074" y="542"/>
                  </a:lnTo>
                  <a:lnTo>
                    <a:pt x="2124" y="647"/>
                  </a:lnTo>
                  <a:lnTo>
                    <a:pt x="2159" y="759"/>
                  </a:lnTo>
                  <a:lnTo>
                    <a:pt x="2183" y="871"/>
                  </a:lnTo>
                  <a:lnTo>
                    <a:pt x="2190" y="987"/>
                  </a:lnTo>
                  <a:lnTo>
                    <a:pt x="2183" y="1103"/>
                  </a:lnTo>
                  <a:lnTo>
                    <a:pt x="2159" y="1215"/>
                  </a:lnTo>
                  <a:lnTo>
                    <a:pt x="2124" y="1323"/>
                  </a:lnTo>
                  <a:lnTo>
                    <a:pt x="2074" y="1432"/>
                  </a:lnTo>
                  <a:lnTo>
                    <a:pt x="2008" y="1530"/>
                  </a:lnTo>
                  <a:lnTo>
                    <a:pt x="1934" y="1621"/>
                  </a:lnTo>
                  <a:lnTo>
                    <a:pt x="1845" y="1705"/>
                  </a:lnTo>
                  <a:lnTo>
                    <a:pt x="1748" y="1778"/>
                  </a:lnTo>
                  <a:lnTo>
                    <a:pt x="1643" y="1841"/>
                  </a:lnTo>
                  <a:lnTo>
                    <a:pt x="1526" y="1894"/>
                  </a:lnTo>
                  <a:lnTo>
                    <a:pt x="1406" y="1932"/>
                  </a:lnTo>
                  <a:lnTo>
                    <a:pt x="1285" y="1960"/>
                  </a:lnTo>
                  <a:lnTo>
                    <a:pt x="1157" y="1971"/>
                  </a:lnTo>
                  <a:lnTo>
                    <a:pt x="1029" y="1971"/>
                  </a:lnTo>
                  <a:lnTo>
                    <a:pt x="905" y="1960"/>
                  </a:lnTo>
                  <a:lnTo>
                    <a:pt x="781" y="1932"/>
                  </a:lnTo>
                  <a:lnTo>
                    <a:pt x="660" y="1894"/>
                  </a:lnTo>
                  <a:lnTo>
                    <a:pt x="548" y="1841"/>
                  </a:lnTo>
                  <a:lnTo>
                    <a:pt x="439" y="1778"/>
                  </a:lnTo>
                  <a:lnTo>
                    <a:pt x="342" y="1705"/>
                  </a:lnTo>
                  <a:lnTo>
                    <a:pt x="256" y="1621"/>
                  </a:lnTo>
                  <a:lnTo>
                    <a:pt x="179" y="1530"/>
                  </a:lnTo>
                  <a:lnTo>
                    <a:pt x="116" y="1432"/>
                  </a:lnTo>
                  <a:lnTo>
                    <a:pt x="66" y="1323"/>
                  </a:lnTo>
                  <a:lnTo>
                    <a:pt x="27" y="1215"/>
                  </a:lnTo>
                  <a:lnTo>
                    <a:pt x="4" y="1103"/>
                  </a:lnTo>
                  <a:lnTo>
                    <a:pt x="0" y="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06" name="Freeform 6"/>
            <p:cNvSpPr/>
            <p:nvPr/>
          </p:nvSpPr>
          <p:spPr>
            <a:xfrm>
              <a:off x="1238" y="2010"/>
              <a:ext cx="753" cy="936"/>
            </a:xfrm>
            <a:custGeom>
              <a:avLst/>
              <a:gdLst/>
              <a:ahLst/>
              <a:cxnLst>
                <a:cxn ang="0">
                  <a:pos x="0" y="2187"/>
                </a:cxn>
                <a:cxn ang="0">
                  <a:pos x="4" y="1779"/>
                </a:cxn>
                <a:cxn ang="0">
                  <a:pos x="9" y="1400"/>
                </a:cxn>
                <a:cxn ang="0">
                  <a:pos x="20" y="1036"/>
                </a:cxn>
                <a:cxn ang="0">
                  <a:pos x="34" y="712"/>
                </a:cxn>
                <a:cxn ang="0">
                  <a:pos x="51" y="448"/>
                </a:cxn>
                <a:cxn ang="0">
                  <a:pos x="74" y="230"/>
                </a:cxn>
                <a:cxn ang="0">
                  <a:pos x="96" y="76"/>
                </a:cxn>
                <a:cxn ang="0">
                  <a:pos x="121" y="0"/>
                </a:cxn>
                <a:cxn ang="0">
                  <a:pos x="145" y="0"/>
                </a:cxn>
                <a:cxn ang="0">
                  <a:pos x="170" y="76"/>
                </a:cxn>
                <a:cxn ang="0">
                  <a:pos x="194" y="230"/>
                </a:cxn>
                <a:cxn ang="0">
                  <a:pos x="215" y="448"/>
                </a:cxn>
                <a:cxn ang="0">
                  <a:pos x="234" y="712"/>
                </a:cxn>
                <a:cxn ang="0">
                  <a:pos x="248" y="1036"/>
                </a:cxn>
                <a:cxn ang="0">
                  <a:pos x="260" y="1400"/>
                </a:cxn>
                <a:cxn ang="0">
                  <a:pos x="265" y="1779"/>
                </a:cxn>
                <a:cxn ang="0">
                  <a:pos x="268" y="2187"/>
                </a:cxn>
                <a:cxn ang="0">
                  <a:pos x="265" y="2590"/>
                </a:cxn>
                <a:cxn ang="0">
                  <a:pos x="260" y="2990"/>
                </a:cxn>
                <a:cxn ang="0">
                  <a:pos x="248" y="3352"/>
                </a:cxn>
                <a:cxn ang="0">
                  <a:pos x="234" y="3680"/>
                </a:cxn>
                <a:cxn ang="0">
                  <a:pos x="215" y="3952"/>
                </a:cxn>
                <a:cxn ang="0">
                  <a:pos x="194" y="4159"/>
                </a:cxn>
                <a:cxn ang="0">
                  <a:pos x="170" y="4311"/>
                </a:cxn>
                <a:cxn ang="0">
                  <a:pos x="145" y="4385"/>
                </a:cxn>
                <a:cxn ang="0">
                  <a:pos x="121" y="4385"/>
                </a:cxn>
                <a:cxn ang="0">
                  <a:pos x="96" y="4311"/>
                </a:cxn>
                <a:cxn ang="0">
                  <a:pos x="74" y="4159"/>
                </a:cxn>
                <a:cxn ang="0">
                  <a:pos x="51" y="3952"/>
                </a:cxn>
                <a:cxn ang="0">
                  <a:pos x="34" y="3680"/>
                </a:cxn>
                <a:cxn ang="0">
                  <a:pos x="20" y="3352"/>
                </a:cxn>
                <a:cxn ang="0">
                  <a:pos x="9" y="2990"/>
                </a:cxn>
                <a:cxn ang="0">
                  <a:pos x="4" y="2590"/>
                </a:cxn>
                <a:cxn ang="0">
                  <a:pos x="0" y="2187"/>
                </a:cxn>
              </a:cxnLst>
              <a:pathLst>
                <a:path w="835" h="802">
                  <a:moveTo>
                    <a:pt x="0" y="399"/>
                  </a:moveTo>
                  <a:lnTo>
                    <a:pt x="4" y="326"/>
                  </a:lnTo>
                  <a:lnTo>
                    <a:pt x="27" y="256"/>
                  </a:lnTo>
                  <a:lnTo>
                    <a:pt x="62" y="189"/>
                  </a:lnTo>
                  <a:lnTo>
                    <a:pt x="109" y="130"/>
                  </a:lnTo>
                  <a:lnTo>
                    <a:pt x="163" y="81"/>
                  </a:lnTo>
                  <a:lnTo>
                    <a:pt x="229" y="42"/>
                  </a:lnTo>
                  <a:lnTo>
                    <a:pt x="303" y="14"/>
                  </a:lnTo>
                  <a:lnTo>
                    <a:pt x="377" y="0"/>
                  </a:lnTo>
                  <a:lnTo>
                    <a:pt x="454" y="0"/>
                  </a:lnTo>
                  <a:lnTo>
                    <a:pt x="532" y="14"/>
                  </a:lnTo>
                  <a:lnTo>
                    <a:pt x="602" y="42"/>
                  </a:lnTo>
                  <a:lnTo>
                    <a:pt x="668" y="81"/>
                  </a:lnTo>
                  <a:lnTo>
                    <a:pt x="726" y="130"/>
                  </a:lnTo>
                  <a:lnTo>
                    <a:pt x="773" y="189"/>
                  </a:lnTo>
                  <a:lnTo>
                    <a:pt x="808" y="256"/>
                  </a:lnTo>
                  <a:lnTo>
                    <a:pt x="827" y="326"/>
                  </a:lnTo>
                  <a:lnTo>
                    <a:pt x="835" y="399"/>
                  </a:lnTo>
                  <a:lnTo>
                    <a:pt x="827" y="473"/>
                  </a:lnTo>
                  <a:lnTo>
                    <a:pt x="808" y="547"/>
                  </a:lnTo>
                  <a:lnTo>
                    <a:pt x="773" y="613"/>
                  </a:lnTo>
                  <a:lnTo>
                    <a:pt x="726" y="673"/>
                  </a:lnTo>
                  <a:lnTo>
                    <a:pt x="668" y="722"/>
                  </a:lnTo>
                  <a:lnTo>
                    <a:pt x="602" y="760"/>
                  </a:lnTo>
                  <a:lnTo>
                    <a:pt x="532" y="788"/>
                  </a:lnTo>
                  <a:lnTo>
                    <a:pt x="454" y="802"/>
                  </a:lnTo>
                  <a:lnTo>
                    <a:pt x="377" y="802"/>
                  </a:lnTo>
                  <a:lnTo>
                    <a:pt x="303" y="788"/>
                  </a:lnTo>
                  <a:lnTo>
                    <a:pt x="229" y="760"/>
                  </a:lnTo>
                  <a:lnTo>
                    <a:pt x="163" y="722"/>
                  </a:lnTo>
                  <a:lnTo>
                    <a:pt x="109" y="673"/>
                  </a:lnTo>
                  <a:lnTo>
                    <a:pt x="62" y="613"/>
                  </a:lnTo>
                  <a:lnTo>
                    <a:pt x="27" y="547"/>
                  </a:lnTo>
                  <a:lnTo>
                    <a:pt x="4" y="473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07" name="Line 7"/>
            <p:cNvSpPr/>
            <p:nvPr/>
          </p:nvSpPr>
          <p:spPr>
            <a:xfrm flipH="1" flipV="1">
              <a:off x="1108" y="1585"/>
              <a:ext cx="309" cy="48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08" name="Line 8"/>
            <p:cNvSpPr/>
            <p:nvPr/>
          </p:nvSpPr>
          <p:spPr>
            <a:xfrm flipV="1">
              <a:off x="1796" y="1487"/>
              <a:ext cx="304" cy="5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09" name="Line 9"/>
            <p:cNvSpPr/>
            <p:nvPr/>
          </p:nvSpPr>
          <p:spPr>
            <a:xfrm>
              <a:off x="667" y="2484"/>
              <a:ext cx="571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0" name="Line 10"/>
            <p:cNvSpPr/>
            <p:nvPr/>
          </p:nvSpPr>
          <p:spPr>
            <a:xfrm flipH="1">
              <a:off x="968" y="2885"/>
              <a:ext cx="439" cy="46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1" name="Line 11"/>
            <p:cNvSpPr/>
            <p:nvPr/>
          </p:nvSpPr>
          <p:spPr>
            <a:xfrm>
              <a:off x="1802" y="2881"/>
              <a:ext cx="319" cy="62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2" name="Line 12"/>
            <p:cNvSpPr/>
            <p:nvPr/>
          </p:nvSpPr>
          <p:spPr>
            <a:xfrm flipV="1">
              <a:off x="1995" y="2484"/>
              <a:ext cx="599" cy="4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3" name="Rectangle 13"/>
            <p:cNvSpPr/>
            <p:nvPr/>
          </p:nvSpPr>
          <p:spPr>
            <a:xfrm>
              <a:off x="2640" y="2084"/>
              <a:ext cx="77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14" name="Rectangle 14"/>
            <p:cNvSpPr/>
            <p:nvPr/>
          </p:nvSpPr>
          <p:spPr>
            <a:xfrm>
              <a:off x="2415" y="1528"/>
              <a:ext cx="78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15" name="Line 19"/>
            <p:cNvSpPr/>
            <p:nvPr/>
          </p:nvSpPr>
          <p:spPr>
            <a:xfrm>
              <a:off x="1939" y="2717"/>
              <a:ext cx="519" cy="466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6" name="Line 20"/>
            <p:cNvSpPr/>
            <p:nvPr/>
          </p:nvSpPr>
          <p:spPr>
            <a:xfrm flipH="1">
              <a:off x="1063" y="3204"/>
              <a:ext cx="49" cy="245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7" name="Line 21"/>
            <p:cNvSpPr/>
            <p:nvPr/>
          </p:nvSpPr>
          <p:spPr>
            <a:xfrm flipH="1">
              <a:off x="1182" y="3057"/>
              <a:ext cx="74" cy="485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8" name="Line 22"/>
            <p:cNvSpPr/>
            <p:nvPr/>
          </p:nvSpPr>
          <p:spPr>
            <a:xfrm flipH="1">
              <a:off x="1221" y="2995"/>
              <a:ext cx="87" cy="56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9" name="Line 23"/>
            <p:cNvSpPr/>
            <p:nvPr/>
          </p:nvSpPr>
          <p:spPr>
            <a:xfrm flipH="1">
              <a:off x="1273" y="2946"/>
              <a:ext cx="91" cy="63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0" name="Line 24"/>
            <p:cNvSpPr/>
            <p:nvPr/>
          </p:nvSpPr>
          <p:spPr>
            <a:xfrm flipH="1">
              <a:off x="1322" y="2918"/>
              <a:ext cx="95" cy="694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1" name="Line 25"/>
            <p:cNvSpPr/>
            <p:nvPr/>
          </p:nvSpPr>
          <p:spPr>
            <a:xfrm flipH="1">
              <a:off x="1372" y="2918"/>
              <a:ext cx="91" cy="71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2" name="Line 26"/>
            <p:cNvSpPr/>
            <p:nvPr/>
          </p:nvSpPr>
          <p:spPr>
            <a:xfrm flipH="1">
              <a:off x="1967" y="2815"/>
              <a:ext cx="73" cy="81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3" name="Line 27"/>
            <p:cNvSpPr/>
            <p:nvPr/>
          </p:nvSpPr>
          <p:spPr>
            <a:xfrm flipH="1">
              <a:off x="1925" y="2799"/>
              <a:ext cx="87" cy="84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4" name="Line 28"/>
            <p:cNvSpPr/>
            <p:nvPr/>
          </p:nvSpPr>
          <p:spPr>
            <a:xfrm flipH="1">
              <a:off x="1529" y="2946"/>
              <a:ext cx="70" cy="72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5" name="Line 29"/>
            <p:cNvSpPr/>
            <p:nvPr/>
          </p:nvSpPr>
          <p:spPr>
            <a:xfrm flipH="1">
              <a:off x="1480" y="2959"/>
              <a:ext cx="70" cy="70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6" name="Line 30"/>
            <p:cNvSpPr/>
            <p:nvPr/>
          </p:nvSpPr>
          <p:spPr>
            <a:xfrm flipH="1">
              <a:off x="1887" y="2766"/>
              <a:ext cx="93" cy="88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7" name="Line 31"/>
            <p:cNvSpPr/>
            <p:nvPr/>
          </p:nvSpPr>
          <p:spPr>
            <a:xfrm flipH="1">
              <a:off x="1851" y="2746"/>
              <a:ext cx="92" cy="90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8" name="Line 32"/>
            <p:cNvSpPr/>
            <p:nvPr/>
          </p:nvSpPr>
          <p:spPr>
            <a:xfrm flipH="1">
              <a:off x="1809" y="2812"/>
              <a:ext cx="84" cy="85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9" name="Line 33"/>
            <p:cNvSpPr/>
            <p:nvPr/>
          </p:nvSpPr>
          <p:spPr>
            <a:xfrm flipH="1">
              <a:off x="1764" y="2861"/>
              <a:ext cx="84" cy="816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0" name="Line 34"/>
            <p:cNvSpPr/>
            <p:nvPr/>
          </p:nvSpPr>
          <p:spPr>
            <a:xfrm flipH="1">
              <a:off x="1725" y="2902"/>
              <a:ext cx="80" cy="77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1" name="Line 35"/>
            <p:cNvSpPr/>
            <p:nvPr/>
          </p:nvSpPr>
          <p:spPr>
            <a:xfrm flipH="1">
              <a:off x="1676" y="2934"/>
              <a:ext cx="74" cy="75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2" name="Line 36"/>
            <p:cNvSpPr/>
            <p:nvPr/>
          </p:nvSpPr>
          <p:spPr>
            <a:xfrm flipH="1">
              <a:off x="1627" y="2946"/>
              <a:ext cx="74" cy="74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3" name="Line 37"/>
            <p:cNvSpPr/>
            <p:nvPr/>
          </p:nvSpPr>
          <p:spPr>
            <a:xfrm flipH="1">
              <a:off x="1575" y="2954"/>
              <a:ext cx="76" cy="72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4" name="Line 38"/>
            <p:cNvSpPr/>
            <p:nvPr/>
          </p:nvSpPr>
          <p:spPr>
            <a:xfrm flipH="1">
              <a:off x="2296" y="3073"/>
              <a:ext cx="35" cy="33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5" name="Line 39"/>
            <p:cNvSpPr/>
            <p:nvPr/>
          </p:nvSpPr>
          <p:spPr>
            <a:xfrm flipH="1">
              <a:off x="2248" y="3032"/>
              <a:ext cx="41" cy="41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6" name="Line 40"/>
            <p:cNvSpPr/>
            <p:nvPr/>
          </p:nvSpPr>
          <p:spPr>
            <a:xfrm flipH="1">
              <a:off x="2212" y="3011"/>
              <a:ext cx="42" cy="45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7" name="Line 41"/>
            <p:cNvSpPr/>
            <p:nvPr/>
          </p:nvSpPr>
          <p:spPr>
            <a:xfrm flipH="1">
              <a:off x="2159" y="2970"/>
              <a:ext cx="57" cy="544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8" name="Line 42"/>
            <p:cNvSpPr/>
            <p:nvPr/>
          </p:nvSpPr>
          <p:spPr>
            <a:xfrm flipH="1">
              <a:off x="2097" y="2926"/>
              <a:ext cx="66" cy="63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9" name="Line 43"/>
            <p:cNvSpPr/>
            <p:nvPr/>
          </p:nvSpPr>
          <p:spPr>
            <a:xfrm flipH="1">
              <a:off x="2047" y="2885"/>
              <a:ext cx="67" cy="69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0" name="Line 44"/>
            <p:cNvSpPr/>
            <p:nvPr/>
          </p:nvSpPr>
          <p:spPr>
            <a:xfrm flipH="1">
              <a:off x="2002" y="2853"/>
              <a:ext cx="70" cy="746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1" name="Line 45"/>
            <p:cNvSpPr/>
            <p:nvPr/>
          </p:nvSpPr>
          <p:spPr>
            <a:xfrm flipH="1">
              <a:off x="2349" y="3101"/>
              <a:ext cx="24" cy="25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2" name="Line 46"/>
            <p:cNvSpPr/>
            <p:nvPr/>
          </p:nvSpPr>
          <p:spPr>
            <a:xfrm flipH="1">
              <a:off x="1427" y="2942"/>
              <a:ext cx="81" cy="71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3" name="Line 47"/>
            <p:cNvSpPr/>
            <p:nvPr/>
          </p:nvSpPr>
          <p:spPr>
            <a:xfrm flipH="1">
              <a:off x="1143" y="3101"/>
              <a:ext cx="67" cy="41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4" name="Line 48"/>
            <p:cNvSpPr/>
            <p:nvPr/>
          </p:nvSpPr>
          <p:spPr>
            <a:xfrm flipH="1">
              <a:off x="1105" y="3142"/>
              <a:ext cx="60" cy="34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5" name="Line 49"/>
            <p:cNvSpPr/>
            <p:nvPr/>
          </p:nvSpPr>
          <p:spPr>
            <a:xfrm flipH="1">
              <a:off x="1035" y="3261"/>
              <a:ext cx="28" cy="15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6" name="Line 50"/>
            <p:cNvSpPr/>
            <p:nvPr/>
          </p:nvSpPr>
          <p:spPr>
            <a:xfrm flipH="1">
              <a:off x="1007" y="3305"/>
              <a:ext cx="14" cy="9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7" name="Line 51"/>
            <p:cNvSpPr/>
            <p:nvPr/>
          </p:nvSpPr>
          <p:spPr>
            <a:xfrm flipV="1">
              <a:off x="1980" y="1904"/>
              <a:ext cx="513" cy="3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48" name="Rectangle 56"/>
            <p:cNvSpPr/>
            <p:nvPr/>
          </p:nvSpPr>
          <p:spPr>
            <a:xfrm rot="-4200000">
              <a:off x="2112" y="2648"/>
              <a:ext cx="365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....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949" name="Rectangle 57"/>
            <p:cNvSpPr/>
            <p:nvPr/>
          </p:nvSpPr>
          <p:spPr>
            <a:xfrm rot="-1200000">
              <a:off x="1488" y="1624"/>
              <a:ext cx="116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8594" name="Text Box 58"/>
          <p:cNvSpPr txBox="1"/>
          <p:nvPr/>
        </p:nvSpPr>
        <p:spPr>
          <a:xfrm>
            <a:off x="5195888" y="2205038"/>
            <a:ext cx="3768725" cy="903287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base[0]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接在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base[N-1]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之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后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rear+1==N 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则令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rear=0;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8595" name="Text Box 59"/>
          <p:cNvSpPr txBox="1"/>
          <p:nvPr/>
        </p:nvSpPr>
        <p:spPr>
          <a:xfrm>
            <a:off x="5195888" y="3213100"/>
            <a:ext cx="3768725" cy="3119438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实现：利用“模”运算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入队：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base[rear]=x;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rear=(rear+1)%N;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出队：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x=base[front];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front=(front+1)%N;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94" grpId="0" bldLvl="0" animBg="1"/>
      <p:bldP spid="14859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4355465" y="1268730"/>
            <a:ext cx="3395345" cy="2416810"/>
          </a:xfrm>
          <a:prstGeom prst="rect">
            <a:avLst/>
          </a:prstGeom>
          <a:solidFill>
            <a:srgbClr val="6C4C8F">
              <a:lumMod val="20000"/>
              <a:lumOff val="80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Picture 2" descr="03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192" b="9897"/>
          <a:stretch>
            <a:fillRect/>
          </a:stretch>
        </p:blipFill>
        <p:spPr>
          <a:xfrm>
            <a:off x="4787900" y="908685"/>
            <a:ext cx="2658110" cy="2726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83710" y="3839845"/>
            <a:ext cx="3435985" cy="2506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5182"/>
          <a:stretch>
            <a:fillRect/>
          </a:stretch>
        </p:blipFill>
        <p:spPr>
          <a:xfrm>
            <a:off x="611505" y="1268730"/>
            <a:ext cx="3297555" cy="2416810"/>
          </a:xfrm>
          <a:prstGeom prst="rect">
            <a:avLst/>
          </a:prstGeom>
          <a:noFill/>
          <a:ln w="381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933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1505" y="3860800"/>
            <a:ext cx="3311525" cy="2484755"/>
          </a:xfrm>
          <a:prstGeom prst="rect">
            <a:avLst/>
          </a:prstGeom>
          <a:noFill/>
          <a:ln w="381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84"/>
          <p:cNvGrpSpPr/>
          <p:nvPr/>
        </p:nvGrpSpPr>
        <p:grpSpPr>
          <a:xfrm>
            <a:off x="5002213" y="3500438"/>
            <a:ext cx="3095625" cy="2643187"/>
            <a:chOff x="3469" y="2341"/>
            <a:chExt cx="1906" cy="1543"/>
          </a:xfrm>
        </p:grpSpPr>
        <p:sp>
          <p:nvSpPr>
            <p:cNvPr id="81972" name="Text Box 22"/>
            <p:cNvSpPr txBox="1"/>
            <p:nvPr/>
          </p:nvSpPr>
          <p:spPr>
            <a:xfrm>
              <a:off x="3469" y="2478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3" name="Line 23"/>
            <p:cNvSpPr/>
            <p:nvPr/>
          </p:nvSpPr>
          <p:spPr>
            <a:xfrm>
              <a:off x="3923" y="2568"/>
              <a:ext cx="227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81974" name="Text Box 24"/>
            <p:cNvSpPr txBox="1"/>
            <p:nvPr/>
          </p:nvSpPr>
          <p:spPr>
            <a:xfrm>
              <a:off x="3633" y="234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1975" name="Group 82"/>
            <p:cNvGrpSpPr/>
            <p:nvPr/>
          </p:nvGrpSpPr>
          <p:grpSpPr>
            <a:xfrm>
              <a:off x="3930" y="2629"/>
              <a:ext cx="1445" cy="1255"/>
              <a:chOff x="3930" y="2629"/>
              <a:chExt cx="1445" cy="1255"/>
            </a:xfrm>
          </p:grpSpPr>
          <p:sp>
            <p:nvSpPr>
              <p:cNvPr id="81977" name="AutoShape 6"/>
              <p:cNvSpPr/>
              <p:nvPr/>
            </p:nvSpPr>
            <p:spPr>
              <a:xfrm>
                <a:off x="3941" y="2629"/>
                <a:ext cx="1434" cy="12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582" y="10800"/>
                    </a:moveTo>
                    <a:cubicBezTo>
                      <a:pt x="6582" y="13130"/>
                      <a:pt x="8470" y="15018"/>
                      <a:pt x="10800" y="15018"/>
                    </a:cubicBezTo>
                    <a:cubicBezTo>
                      <a:pt x="13130" y="15018"/>
                      <a:pt x="15018" y="13130"/>
                      <a:pt x="15018" y="10800"/>
                    </a:cubicBezTo>
                    <a:cubicBezTo>
                      <a:pt x="15018" y="8470"/>
                      <a:pt x="13130" y="6582"/>
                      <a:pt x="10800" y="6582"/>
                    </a:cubicBezTo>
                    <a:cubicBezTo>
                      <a:pt x="8470" y="6582"/>
                      <a:pt x="6582" y="8470"/>
                      <a:pt x="6582" y="108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78" name="Line 7"/>
              <p:cNvSpPr/>
              <p:nvPr/>
            </p:nvSpPr>
            <p:spPr>
              <a:xfrm>
                <a:off x="3930" y="3240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79" name="Line 8"/>
              <p:cNvSpPr/>
              <p:nvPr/>
            </p:nvSpPr>
            <p:spPr>
              <a:xfrm>
                <a:off x="4915" y="3269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80" name="Line 9"/>
              <p:cNvSpPr/>
              <p:nvPr/>
            </p:nvSpPr>
            <p:spPr>
              <a:xfrm>
                <a:off x="4297" y="2718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81" name="Line 10"/>
              <p:cNvSpPr/>
              <p:nvPr/>
            </p:nvSpPr>
            <p:spPr>
              <a:xfrm>
                <a:off x="4849" y="3458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82" name="Line 11"/>
              <p:cNvSpPr/>
              <p:nvPr/>
            </p:nvSpPr>
            <p:spPr>
              <a:xfrm flipH="1">
                <a:off x="4819" y="2729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83" name="Line 12"/>
              <p:cNvSpPr/>
              <p:nvPr/>
            </p:nvSpPr>
            <p:spPr>
              <a:xfrm flipH="1">
                <a:off x="4270" y="3470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84" name="Text Box 13"/>
              <p:cNvSpPr txBox="1"/>
              <p:nvPr/>
            </p:nvSpPr>
            <p:spPr>
              <a:xfrm>
                <a:off x="4057" y="2960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5" name="Text Box 14"/>
              <p:cNvSpPr txBox="1"/>
              <p:nvPr/>
            </p:nvSpPr>
            <p:spPr>
              <a:xfrm>
                <a:off x="4557" y="2715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6" name="Text Box 15"/>
              <p:cNvSpPr txBox="1"/>
              <p:nvPr/>
            </p:nvSpPr>
            <p:spPr>
              <a:xfrm>
                <a:off x="4946" y="2926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J6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7" name="Text Box 16"/>
              <p:cNvSpPr txBox="1"/>
              <p:nvPr/>
            </p:nvSpPr>
            <p:spPr>
              <a:xfrm>
                <a:off x="4778" y="3077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8" name="Text Box 17"/>
              <p:cNvSpPr txBox="1"/>
              <p:nvPr/>
            </p:nvSpPr>
            <p:spPr>
              <a:xfrm>
                <a:off x="4775" y="3250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9" name="Text Box 18"/>
              <p:cNvSpPr txBox="1"/>
              <p:nvPr/>
            </p:nvSpPr>
            <p:spPr>
              <a:xfrm>
                <a:off x="4586" y="3339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0" name="Text Box 19"/>
              <p:cNvSpPr txBox="1"/>
              <p:nvPr/>
            </p:nvSpPr>
            <p:spPr>
              <a:xfrm>
                <a:off x="4385" y="3240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1" name="Text Box 20"/>
              <p:cNvSpPr txBox="1"/>
              <p:nvPr/>
            </p:nvSpPr>
            <p:spPr>
              <a:xfrm>
                <a:off x="4396" y="3073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2" name="Text Box 21"/>
              <p:cNvSpPr txBox="1"/>
              <p:nvPr/>
            </p:nvSpPr>
            <p:spPr>
              <a:xfrm>
                <a:off x="4585" y="2984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3" name="Text Box 25"/>
              <p:cNvSpPr txBox="1"/>
              <p:nvPr/>
            </p:nvSpPr>
            <p:spPr>
              <a:xfrm>
                <a:off x="4086" y="3333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J9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4" name="Text Box 26"/>
              <p:cNvSpPr txBox="1"/>
              <p:nvPr/>
            </p:nvSpPr>
            <p:spPr>
              <a:xfrm>
                <a:off x="4520" y="3545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J8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5" name="Text Box 27"/>
              <p:cNvSpPr txBox="1"/>
              <p:nvPr/>
            </p:nvSpPr>
            <p:spPr>
              <a:xfrm>
                <a:off x="4953" y="3322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J7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76" name="Line 28"/>
            <p:cNvSpPr/>
            <p:nvPr/>
          </p:nvSpPr>
          <p:spPr>
            <a:xfrm>
              <a:off x="3787" y="2704"/>
              <a:ext cx="227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4" name="Group 80"/>
          <p:cNvGrpSpPr/>
          <p:nvPr/>
        </p:nvGrpSpPr>
        <p:grpSpPr>
          <a:xfrm>
            <a:off x="3100388" y="4076700"/>
            <a:ext cx="2479675" cy="711200"/>
            <a:chOff x="2474" y="2574"/>
            <a:chExt cx="1562" cy="448"/>
          </a:xfrm>
        </p:grpSpPr>
        <p:sp>
          <p:nvSpPr>
            <p:cNvPr id="81970" name="AutoShape 30"/>
            <p:cNvSpPr/>
            <p:nvPr/>
          </p:nvSpPr>
          <p:spPr>
            <a:xfrm rot="950072">
              <a:off x="2474" y="2574"/>
              <a:ext cx="1562" cy="448"/>
            </a:xfrm>
            <a:prstGeom prst="rightArrow">
              <a:avLst>
                <a:gd name="adj1" fmla="val 50000"/>
                <a:gd name="adj2" fmla="val 870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971" name="Text Box 31"/>
            <p:cNvSpPr txBox="1"/>
            <p:nvPr/>
          </p:nvSpPr>
          <p:spPr>
            <a:xfrm rot="914810">
              <a:off x="2562" y="2614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J7,J8,J9</a:t>
              </a:r>
              <a:r>
                <a: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入队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5984" name="AutoShape 32"/>
          <p:cNvSpPr/>
          <p:nvPr/>
        </p:nvSpPr>
        <p:spPr>
          <a:xfrm>
            <a:off x="649288" y="1065213"/>
            <a:ext cx="3059112" cy="841375"/>
          </a:xfrm>
          <a:prstGeom prst="wedgeRectCallout">
            <a:avLst>
              <a:gd name="adj1" fmla="val 109523"/>
              <a:gd name="adj2" fmla="val 104245"/>
            </a:avLst>
          </a:prstGeom>
          <a:solidFill>
            <a:srgbClr val="CCFFFF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队空：</a:t>
            </a:r>
            <a:r>
              <a:rPr lang="en-US" altLang="zh-CN" dirty="0">
                <a:latin typeface="Times New Roman" panose="02020603050405020304" pitchFamily="18" charset="0"/>
              </a:rPr>
              <a:t>front==rear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latin typeface="Times New Roman" panose="02020603050405020304" pitchFamily="18" charset="0"/>
              </a:rPr>
              <a:t>队满：</a:t>
            </a:r>
            <a:r>
              <a:rPr lang="en-US" altLang="zh-CN" dirty="0">
                <a:latin typeface="Times New Roman" panose="02020603050405020304" pitchFamily="18" charset="0"/>
              </a:rPr>
              <a:t>front==rear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" name="Group 85"/>
          <p:cNvGrpSpPr/>
          <p:nvPr/>
        </p:nvGrpSpPr>
        <p:grpSpPr>
          <a:xfrm>
            <a:off x="366713" y="2311400"/>
            <a:ext cx="2935287" cy="2701925"/>
            <a:chOff x="594" y="1434"/>
            <a:chExt cx="1923" cy="1702"/>
          </a:xfrm>
        </p:grpSpPr>
        <p:grpSp>
          <p:nvGrpSpPr>
            <p:cNvPr id="81949" name="Group 34"/>
            <p:cNvGrpSpPr/>
            <p:nvPr/>
          </p:nvGrpSpPr>
          <p:grpSpPr>
            <a:xfrm>
              <a:off x="845" y="1590"/>
              <a:ext cx="1445" cy="1255"/>
              <a:chOff x="1389" y="1311"/>
              <a:chExt cx="1445" cy="1255"/>
            </a:xfrm>
          </p:grpSpPr>
          <p:sp>
            <p:nvSpPr>
              <p:cNvPr id="81954" name="AutoShape 35"/>
              <p:cNvSpPr/>
              <p:nvPr/>
            </p:nvSpPr>
            <p:spPr>
              <a:xfrm>
                <a:off x="1400" y="1311"/>
                <a:ext cx="1434" cy="12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582" y="10800"/>
                    </a:moveTo>
                    <a:cubicBezTo>
                      <a:pt x="6582" y="13130"/>
                      <a:pt x="8470" y="15018"/>
                      <a:pt x="10800" y="15018"/>
                    </a:cubicBezTo>
                    <a:cubicBezTo>
                      <a:pt x="13130" y="15018"/>
                      <a:pt x="15018" y="13130"/>
                      <a:pt x="15018" y="10800"/>
                    </a:cubicBezTo>
                    <a:cubicBezTo>
                      <a:pt x="15018" y="8470"/>
                      <a:pt x="13130" y="6582"/>
                      <a:pt x="10800" y="6582"/>
                    </a:cubicBezTo>
                    <a:cubicBezTo>
                      <a:pt x="8470" y="6582"/>
                      <a:pt x="6582" y="8470"/>
                      <a:pt x="6582" y="108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55" name="Line 36"/>
              <p:cNvSpPr/>
              <p:nvPr/>
            </p:nvSpPr>
            <p:spPr>
              <a:xfrm>
                <a:off x="1389" y="1922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56" name="Line 37"/>
              <p:cNvSpPr/>
              <p:nvPr/>
            </p:nvSpPr>
            <p:spPr>
              <a:xfrm>
                <a:off x="2374" y="1951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57" name="Line 38"/>
              <p:cNvSpPr/>
              <p:nvPr/>
            </p:nvSpPr>
            <p:spPr>
              <a:xfrm>
                <a:off x="1756" y="1400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58" name="Line 39"/>
              <p:cNvSpPr/>
              <p:nvPr/>
            </p:nvSpPr>
            <p:spPr>
              <a:xfrm>
                <a:off x="2308" y="2140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59" name="Line 40"/>
              <p:cNvSpPr/>
              <p:nvPr/>
            </p:nvSpPr>
            <p:spPr>
              <a:xfrm flipH="1">
                <a:off x="2278" y="1411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60" name="Line 41"/>
              <p:cNvSpPr/>
              <p:nvPr/>
            </p:nvSpPr>
            <p:spPr>
              <a:xfrm flipH="1">
                <a:off x="1729" y="2152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961" name="Text Box 42"/>
              <p:cNvSpPr txBox="1"/>
              <p:nvPr/>
            </p:nvSpPr>
            <p:spPr>
              <a:xfrm>
                <a:off x="1516" y="1642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2" name="Text Box 43"/>
              <p:cNvSpPr txBox="1"/>
              <p:nvPr/>
            </p:nvSpPr>
            <p:spPr>
              <a:xfrm>
                <a:off x="2016" y="1397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3" name="Text Box 44"/>
              <p:cNvSpPr txBox="1"/>
              <p:nvPr/>
            </p:nvSpPr>
            <p:spPr>
              <a:xfrm>
                <a:off x="2405" y="1608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J6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4" name="Text Box 45"/>
              <p:cNvSpPr txBox="1"/>
              <p:nvPr/>
            </p:nvSpPr>
            <p:spPr>
              <a:xfrm>
                <a:off x="2237" y="1759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5" name="Text Box 46"/>
              <p:cNvSpPr txBox="1"/>
              <p:nvPr/>
            </p:nvSpPr>
            <p:spPr>
              <a:xfrm>
                <a:off x="2234" y="1932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6" name="Text Box 47"/>
              <p:cNvSpPr txBox="1"/>
              <p:nvPr/>
            </p:nvSpPr>
            <p:spPr>
              <a:xfrm>
                <a:off x="2045" y="2021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7" name="Text Box 48"/>
              <p:cNvSpPr txBox="1"/>
              <p:nvPr/>
            </p:nvSpPr>
            <p:spPr>
              <a:xfrm>
                <a:off x="1844" y="1922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8" name="Text Box 49"/>
              <p:cNvSpPr txBox="1"/>
              <p:nvPr/>
            </p:nvSpPr>
            <p:spPr>
              <a:xfrm>
                <a:off x="1855" y="1755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9" name="Text Box 50"/>
              <p:cNvSpPr txBox="1"/>
              <p:nvPr/>
            </p:nvSpPr>
            <p:spPr>
              <a:xfrm>
                <a:off x="2044" y="1666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50" name="Text Box 51"/>
            <p:cNvSpPr txBox="1"/>
            <p:nvPr/>
          </p:nvSpPr>
          <p:spPr>
            <a:xfrm>
              <a:off x="2153" y="2886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1" name="Line 52"/>
            <p:cNvSpPr/>
            <p:nvPr/>
          </p:nvSpPr>
          <p:spPr>
            <a:xfrm>
              <a:off x="793" y="1661"/>
              <a:ext cx="182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81952" name="Text Box 53"/>
            <p:cNvSpPr txBox="1"/>
            <p:nvPr/>
          </p:nvSpPr>
          <p:spPr>
            <a:xfrm>
              <a:off x="594" y="1434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3" name="Line 54"/>
            <p:cNvSpPr/>
            <p:nvPr/>
          </p:nvSpPr>
          <p:spPr>
            <a:xfrm>
              <a:off x="2064" y="2670"/>
              <a:ext cx="227" cy="26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lg" len="lg"/>
              <a:tailEnd type="none" w="med" len="med"/>
            </a:ln>
          </p:spPr>
        </p:sp>
      </p:grpSp>
      <p:grpSp>
        <p:nvGrpSpPr>
          <p:cNvPr id="7" name="Group 81"/>
          <p:cNvGrpSpPr/>
          <p:nvPr/>
        </p:nvGrpSpPr>
        <p:grpSpPr>
          <a:xfrm>
            <a:off x="3132138" y="2646363"/>
            <a:ext cx="2479675" cy="711200"/>
            <a:chOff x="2468" y="1658"/>
            <a:chExt cx="1562" cy="448"/>
          </a:xfrm>
        </p:grpSpPr>
        <p:sp>
          <p:nvSpPr>
            <p:cNvPr id="81947" name="AutoShape 71"/>
            <p:cNvSpPr/>
            <p:nvPr/>
          </p:nvSpPr>
          <p:spPr>
            <a:xfrm rot="-658666">
              <a:off x="2468" y="1658"/>
              <a:ext cx="1562" cy="448"/>
            </a:xfrm>
            <a:prstGeom prst="rightArrow">
              <a:avLst>
                <a:gd name="adj1" fmla="val 50000"/>
                <a:gd name="adj2" fmla="val 870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948" name="Text Box 72"/>
            <p:cNvSpPr txBox="1"/>
            <p:nvPr/>
          </p:nvSpPr>
          <p:spPr>
            <a:xfrm rot="-627854">
              <a:off x="2562" y="1774"/>
              <a:ext cx="9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J4,J5,J6</a:t>
              </a:r>
              <a:r>
                <a: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出队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5653088" y="1592263"/>
            <a:ext cx="2997200" cy="2268537"/>
            <a:chOff x="3768" y="663"/>
            <a:chExt cx="1970" cy="1429"/>
          </a:xfrm>
        </p:grpSpPr>
        <p:sp>
          <p:nvSpPr>
            <p:cNvPr id="81930" name="AutoShape 56"/>
            <p:cNvSpPr/>
            <p:nvPr/>
          </p:nvSpPr>
          <p:spPr>
            <a:xfrm>
              <a:off x="3779" y="663"/>
              <a:ext cx="1434" cy="12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1" name="Line 57"/>
            <p:cNvSpPr/>
            <p:nvPr/>
          </p:nvSpPr>
          <p:spPr>
            <a:xfrm>
              <a:off x="3768" y="1274"/>
              <a:ext cx="434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2" name="Line 58"/>
            <p:cNvSpPr/>
            <p:nvPr/>
          </p:nvSpPr>
          <p:spPr>
            <a:xfrm>
              <a:off x="4753" y="1303"/>
              <a:ext cx="434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3" name="Line 59"/>
            <p:cNvSpPr/>
            <p:nvPr/>
          </p:nvSpPr>
          <p:spPr>
            <a:xfrm>
              <a:off x="4135" y="752"/>
              <a:ext cx="222" cy="322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4" name="Line 60"/>
            <p:cNvSpPr/>
            <p:nvPr/>
          </p:nvSpPr>
          <p:spPr>
            <a:xfrm>
              <a:off x="4687" y="1492"/>
              <a:ext cx="222" cy="322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5" name="Line 61"/>
            <p:cNvSpPr/>
            <p:nvPr/>
          </p:nvSpPr>
          <p:spPr>
            <a:xfrm flipH="1">
              <a:off x="4657" y="763"/>
              <a:ext cx="233" cy="31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6" name="Line 62"/>
            <p:cNvSpPr/>
            <p:nvPr/>
          </p:nvSpPr>
          <p:spPr>
            <a:xfrm flipH="1">
              <a:off x="4108" y="1504"/>
              <a:ext cx="233" cy="31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37" name="Text Box 63"/>
            <p:cNvSpPr txBox="1"/>
            <p:nvPr/>
          </p:nvSpPr>
          <p:spPr>
            <a:xfrm>
              <a:off x="4616" y="1111"/>
              <a:ext cx="1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8" name="Text Box 64"/>
            <p:cNvSpPr txBox="1"/>
            <p:nvPr/>
          </p:nvSpPr>
          <p:spPr>
            <a:xfrm>
              <a:off x="4613" y="1284"/>
              <a:ext cx="1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9" name="Text Box 65"/>
            <p:cNvSpPr txBox="1"/>
            <p:nvPr/>
          </p:nvSpPr>
          <p:spPr>
            <a:xfrm>
              <a:off x="4424" y="1373"/>
              <a:ext cx="1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0" name="Text Box 66"/>
            <p:cNvSpPr txBox="1"/>
            <p:nvPr/>
          </p:nvSpPr>
          <p:spPr>
            <a:xfrm>
              <a:off x="4223" y="1274"/>
              <a:ext cx="1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1" name="Text Box 67"/>
            <p:cNvSpPr txBox="1"/>
            <p:nvPr/>
          </p:nvSpPr>
          <p:spPr>
            <a:xfrm>
              <a:off x="4234" y="1107"/>
              <a:ext cx="1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2" name="Text Box 68"/>
            <p:cNvSpPr txBox="1"/>
            <p:nvPr/>
          </p:nvSpPr>
          <p:spPr>
            <a:xfrm>
              <a:off x="4423" y="1018"/>
              <a:ext cx="1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3" name="Text Box 69"/>
            <p:cNvSpPr txBox="1"/>
            <p:nvPr/>
          </p:nvSpPr>
          <p:spPr>
            <a:xfrm>
              <a:off x="5312" y="166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4" name="Text Box 73"/>
            <p:cNvSpPr txBox="1"/>
            <p:nvPr/>
          </p:nvSpPr>
          <p:spPr>
            <a:xfrm>
              <a:off x="5283" y="1842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5" name="Line 74"/>
            <p:cNvSpPr/>
            <p:nvPr/>
          </p:nvSpPr>
          <p:spPr>
            <a:xfrm>
              <a:off x="5057" y="1708"/>
              <a:ext cx="227" cy="2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lg" len="lg"/>
              <a:tailEnd type="none" w="med" len="med"/>
            </a:ln>
          </p:spPr>
        </p:sp>
        <p:sp>
          <p:nvSpPr>
            <p:cNvPr id="81946" name="Line 75"/>
            <p:cNvSpPr/>
            <p:nvPr/>
          </p:nvSpPr>
          <p:spPr>
            <a:xfrm flipH="1" flipV="1">
              <a:off x="5148" y="1556"/>
              <a:ext cx="181" cy="1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765985" name="Text Box 33"/>
          <p:cNvSpPr txBox="1"/>
          <p:nvPr/>
        </p:nvSpPr>
        <p:spPr>
          <a:xfrm>
            <a:off x="250825" y="4651375"/>
            <a:ext cx="4983163" cy="193675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解决方案：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</a:rPr>
              <a:t>另外设一个标志以区别队空、队满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少用一个元素空间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队空：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front==rear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</a:rPr>
              <a:t>队满：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rear+1)%N==front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4" grpId="0" bldLvl="0" animBg="1"/>
      <p:bldP spid="765985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#define MAXQSIZE  100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最大队列长度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QElemType* base;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int front;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int rear;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}SqQueue;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最多只能使用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MAXQSIZE-1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个空间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队列不适宜增加空间，适合使用链队列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0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charRg st="105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31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charRg st="131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0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InitQueue(SqQueue &amp;Q){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/>
              <a:t>将</a:t>
            </a:r>
            <a:r>
              <a:rPr lang="en-US" altLang="zh-CN" dirty="0"/>
              <a:t>Q</a:t>
            </a:r>
            <a:r>
              <a:rPr lang="zh-CN" altLang="en-US" dirty="0"/>
              <a:t>置为一个空队列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Q.base=new QElemType[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MAXQSIZE</a:t>
            </a:r>
            <a:r>
              <a:rPr lang="en-US" altLang="zh-CN" b="1" dirty="0">
                <a:latin typeface="Times New Roman" panose="02020603050405020304" pitchFamily="18" charset="0"/>
              </a:rPr>
              <a:t>];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if(!Q.base) 	exit(OVERFLOW);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Q.front=Q.rear=0;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2" name="Text Box 6"/>
          <p:cNvSpPr txBox="1"/>
          <p:nvPr/>
        </p:nvSpPr>
        <p:spPr>
          <a:xfrm>
            <a:off x="7173913" y="2997200"/>
            <a:ext cx="10255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Line 7"/>
          <p:cNvSpPr/>
          <p:nvPr/>
        </p:nvSpPr>
        <p:spPr>
          <a:xfrm flipH="1">
            <a:off x="6804025" y="3325813"/>
            <a:ext cx="357188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74" name="Line 9"/>
          <p:cNvSpPr/>
          <p:nvPr/>
        </p:nvSpPr>
        <p:spPr>
          <a:xfrm flipH="1">
            <a:off x="6856413" y="3768725"/>
            <a:ext cx="406400" cy="14288"/>
          </a:xfrm>
          <a:prstGeom prst="line">
            <a:avLst/>
          </a:prstGeom>
          <a:ln w="1905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75" name="Text Box 10"/>
          <p:cNvSpPr txBox="1"/>
          <p:nvPr/>
        </p:nvSpPr>
        <p:spPr>
          <a:xfrm>
            <a:off x="7229475" y="3481388"/>
            <a:ext cx="8985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Oval 13"/>
          <p:cNvSpPr/>
          <p:nvPr/>
        </p:nvSpPr>
        <p:spPr>
          <a:xfrm>
            <a:off x="5076825" y="3125788"/>
            <a:ext cx="1800225" cy="18002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977" name="Line 14"/>
          <p:cNvSpPr/>
          <p:nvPr/>
        </p:nvSpPr>
        <p:spPr>
          <a:xfrm>
            <a:off x="5076825" y="4040188"/>
            <a:ext cx="180022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8" name="Line 15"/>
          <p:cNvSpPr/>
          <p:nvPr/>
        </p:nvSpPr>
        <p:spPr>
          <a:xfrm rot="3087143">
            <a:off x="5067300" y="4032250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9" name="Line 16"/>
          <p:cNvSpPr/>
          <p:nvPr/>
        </p:nvSpPr>
        <p:spPr>
          <a:xfrm rot="-3231486">
            <a:off x="5067300" y="4032250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80" name="Oval 17"/>
          <p:cNvSpPr/>
          <p:nvPr/>
        </p:nvSpPr>
        <p:spPr>
          <a:xfrm>
            <a:off x="5527675" y="3602038"/>
            <a:ext cx="863600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981" name="Text Box 19"/>
          <p:cNvSpPr txBox="1"/>
          <p:nvPr/>
        </p:nvSpPr>
        <p:spPr>
          <a:xfrm>
            <a:off x="6067425" y="3968750"/>
            <a:ext cx="592138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2" name="Text Box 21"/>
          <p:cNvSpPr txBox="1"/>
          <p:nvPr/>
        </p:nvSpPr>
        <p:spPr>
          <a:xfrm>
            <a:off x="6084888" y="3679825"/>
            <a:ext cx="5905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3" name="Text Box 24"/>
          <p:cNvSpPr txBox="1"/>
          <p:nvPr/>
        </p:nvSpPr>
        <p:spPr>
          <a:xfrm>
            <a:off x="5662613" y="3716338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4" name="Text Box 25"/>
          <p:cNvSpPr txBox="1"/>
          <p:nvPr/>
        </p:nvSpPr>
        <p:spPr>
          <a:xfrm>
            <a:off x="5651500" y="4005263"/>
            <a:ext cx="433388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5" name="Text Box 26"/>
          <p:cNvSpPr txBox="1"/>
          <p:nvPr/>
        </p:nvSpPr>
        <p:spPr>
          <a:xfrm>
            <a:off x="5932488" y="3582988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6" name="Text Box 27"/>
          <p:cNvSpPr txBox="1"/>
          <p:nvPr/>
        </p:nvSpPr>
        <p:spPr>
          <a:xfrm>
            <a:off x="5915025" y="413226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 QueueLength(SqQueue Q){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/>
              <a:t>求循环队列的长度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return (Q.rear-Q.front+MAXQSIZE)%MAXQSIZE;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4996" name="Text Box 6"/>
          <p:cNvSpPr txBox="1"/>
          <p:nvPr/>
        </p:nvSpPr>
        <p:spPr>
          <a:xfrm>
            <a:off x="3924300" y="3500438"/>
            <a:ext cx="10255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7" name="Line 7"/>
          <p:cNvSpPr/>
          <p:nvPr/>
        </p:nvSpPr>
        <p:spPr>
          <a:xfrm flipV="1">
            <a:off x="4716463" y="3757613"/>
            <a:ext cx="381000" cy="4762"/>
          </a:xfrm>
          <a:prstGeom prst="line">
            <a:avLst/>
          </a:prstGeom>
          <a:ln w="1905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998" name="Line 9"/>
          <p:cNvSpPr/>
          <p:nvPr/>
        </p:nvSpPr>
        <p:spPr>
          <a:xfrm flipH="1">
            <a:off x="6732588" y="4519613"/>
            <a:ext cx="493712" cy="3175"/>
          </a:xfrm>
          <a:prstGeom prst="line">
            <a:avLst/>
          </a:prstGeom>
          <a:ln w="1905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999" name="Text Box 10"/>
          <p:cNvSpPr txBox="1"/>
          <p:nvPr/>
        </p:nvSpPr>
        <p:spPr>
          <a:xfrm>
            <a:off x="7202488" y="4221163"/>
            <a:ext cx="8985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0" name="Oval 13"/>
          <p:cNvSpPr/>
          <p:nvPr/>
        </p:nvSpPr>
        <p:spPr>
          <a:xfrm>
            <a:off x="5076825" y="3125788"/>
            <a:ext cx="1800225" cy="18002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01" name="Line 14"/>
          <p:cNvSpPr/>
          <p:nvPr/>
        </p:nvSpPr>
        <p:spPr>
          <a:xfrm>
            <a:off x="5076825" y="4040188"/>
            <a:ext cx="180022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02" name="Line 15"/>
          <p:cNvSpPr/>
          <p:nvPr/>
        </p:nvSpPr>
        <p:spPr>
          <a:xfrm rot="3087143">
            <a:off x="5067300" y="4032250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03" name="Line 16"/>
          <p:cNvSpPr/>
          <p:nvPr/>
        </p:nvSpPr>
        <p:spPr>
          <a:xfrm rot="-3231486">
            <a:off x="5067300" y="4032250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04" name="Oval 17"/>
          <p:cNvSpPr/>
          <p:nvPr/>
        </p:nvSpPr>
        <p:spPr>
          <a:xfrm>
            <a:off x="5527675" y="3602038"/>
            <a:ext cx="863600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05" name="Text Box 19"/>
          <p:cNvSpPr txBox="1"/>
          <p:nvPr/>
        </p:nvSpPr>
        <p:spPr>
          <a:xfrm>
            <a:off x="6067425" y="3968750"/>
            <a:ext cx="592138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6" name="Text Box 21"/>
          <p:cNvSpPr txBox="1"/>
          <p:nvPr/>
        </p:nvSpPr>
        <p:spPr>
          <a:xfrm>
            <a:off x="6084888" y="3679825"/>
            <a:ext cx="5905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7" name="Text Box 24"/>
          <p:cNvSpPr txBox="1"/>
          <p:nvPr/>
        </p:nvSpPr>
        <p:spPr>
          <a:xfrm>
            <a:off x="5662613" y="3716338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8" name="Text Box 25"/>
          <p:cNvSpPr txBox="1"/>
          <p:nvPr/>
        </p:nvSpPr>
        <p:spPr>
          <a:xfrm>
            <a:off x="5651500" y="4005263"/>
            <a:ext cx="433388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9" name="Text Box 26"/>
          <p:cNvSpPr txBox="1"/>
          <p:nvPr/>
        </p:nvSpPr>
        <p:spPr>
          <a:xfrm>
            <a:off x="5932488" y="3582988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0" name="Text Box 27"/>
          <p:cNvSpPr txBox="1"/>
          <p:nvPr/>
        </p:nvSpPr>
        <p:spPr>
          <a:xfrm>
            <a:off x="5915025" y="413226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1" name="Text Box 10"/>
          <p:cNvSpPr txBox="1"/>
          <p:nvPr/>
        </p:nvSpPr>
        <p:spPr>
          <a:xfrm>
            <a:off x="6372225" y="4076700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2" name="Text Box 10"/>
          <p:cNvSpPr txBox="1"/>
          <p:nvPr/>
        </p:nvSpPr>
        <p:spPr>
          <a:xfrm>
            <a:off x="5795963" y="4484688"/>
            <a:ext cx="5032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3" name="Text Box 10"/>
          <p:cNvSpPr txBox="1"/>
          <p:nvPr/>
        </p:nvSpPr>
        <p:spPr>
          <a:xfrm>
            <a:off x="5221288" y="4076700"/>
            <a:ext cx="5032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EnQueue(SqQueue &amp;Q,QElemType e){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//</a:t>
            </a:r>
            <a:r>
              <a:rPr lang="zh-CN" altLang="en-US" dirty="0">
                <a:latin typeface="Times New Roman" panose="02020603050405020304" pitchFamily="18" charset="0"/>
              </a:rPr>
              <a:t>循环队列入队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if((Q.rear+1)%MAXQSIZE==Q.front)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ERROR;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Q.base[Q.rear]=e;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Q.rear=(Q.rear+1)%MAXQSIZE;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4787900" y="4987925"/>
            <a:ext cx="1173163" cy="457200"/>
            <a:chOff x="3016" y="3142"/>
            <a:chExt cx="739" cy="288"/>
          </a:xfrm>
        </p:grpSpPr>
        <p:sp>
          <p:nvSpPr>
            <p:cNvPr id="86038" name="Text Box 6"/>
            <p:cNvSpPr txBox="1"/>
            <p:nvPr/>
          </p:nvSpPr>
          <p:spPr>
            <a:xfrm>
              <a:off x="3016" y="3142"/>
              <a:ext cx="64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9" name="Line 7"/>
            <p:cNvSpPr/>
            <p:nvPr/>
          </p:nvSpPr>
          <p:spPr>
            <a:xfrm flipV="1">
              <a:off x="3515" y="3304"/>
              <a:ext cx="240" cy="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6021" name="Line 9"/>
          <p:cNvSpPr/>
          <p:nvPr/>
        </p:nvSpPr>
        <p:spPr>
          <a:xfrm flipH="1">
            <a:off x="7667625" y="4533900"/>
            <a:ext cx="431800" cy="3175"/>
          </a:xfrm>
          <a:prstGeom prst="line">
            <a:avLst/>
          </a:prstGeom>
          <a:ln w="1905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2" name="Text Box 10"/>
          <p:cNvSpPr txBox="1"/>
          <p:nvPr/>
        </p:nvSpPr>
        <p:spPr>
          <a:xfrm>
            <a:off x="8066088" y="4267200"/>
            <a:ext cx="8985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3" name="Oval 13"/>
          <p:cNvSpPr/>
          <p:nvPr/>
        </p:nvSpPr>
        <p:spPr>
          <a:xfrm>
            <a:off x="5940425" y="4005263"/>
            <a:ext cx="1800225" cy="18002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6024" name="Line 14"/>
          <p:cNvSpPr/>
          <p:nvPr/>
        </p:nvSpPr>
        <p:spPr>
          <a:xfrm>
            <a:off x="5940425" y="4919663"/>
            <a:ext cx="180022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5" name="Line 15"/>
          <p:cNvSpPr/>
          <p:nvPr/>
        </p:nvSpPr>
        <p:spPr>
          <a:xfrm rot="3087143">
            <a:off x="5930900" y="4911725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6" name="Line 16"/>
          <p:cNvSpPr/>
          <p:nvPr/>
        </p:nvSpPr>
        <p:spPr>
          <a:xfrm rot="-3231486">
            <a:off x="5930900" y="4911725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7" name="Oval 17"/>
          <p:cNvSpPr/>
          <p:nvPr/>
        </p:nvSpPr>
        <p:spPr>
          <a:xfrm>
            <a:off x="6391275" y="4481513"/>
            <a:ext cx="863600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6028" name="Text Box 19"/>
          <p:cNvSpPr txBox="1"/>
          <p:nvPr/>
        </p:nvSpPr>
        <p:spPr>
          <a:xfrm>
            <a:off x="6931025" y="4848225"/>
            <a:ext cx="592138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9" name="Text Box 21"/>
          <p:cNvSpPr txBox="1"/>
          <p:nvPr/>
        </p:nvSpPr>
        <p:spPr>
          <a:xfrm>
            <a:off x="6948488" y="4559300"/>
            <a:ext cx="5905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0" name="Text Box 24"/>
          <p:cNvSpPr txBox="1"/>
          <p:nvPr/>
        </p:nvSpPr>
        <p:spPr>
          <a:xfrm>
            <a:off x="6526213" y="4595813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1" name="Text Box 25"/>
          <p:cNvSpPr txBox="1"/>
          <p:nvPr/>
        </p:nvSpPr>
        <p:spPr>
          <a:xfrm>
            <a:off x="6515100" y="4884738"/>
            <a:ext cx="433388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2" name="Text Box 26"/>
          <p:cNvSpPr txBox="1"/>
          <p:nvPr/>
        </p:nvSpPr>
        <p:spPr>
          <a:xfrm>
            <a:off x="6796088" y="446246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3" name="Text Box 27"/>
          <p:cNvSpPr txBox="1"/>
          <p:nvPr/>
        </p:nvSpPr>
        <p:spPr>
          <a:xfrm>
            <a:off x="6778625" y="5011738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4" name="Text Box 10"/>
          <p:cNvSpPr txBox="1"/>
          <p:nvPr/>
        </p:nvSpPr>
        <p:spPr>
          <a:xfrm>
            <a:off x="7235825" y="4956175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5" name="Text Box 10"/>
          <p:cNvSpPr txBox="1"/>
          <p:nvPr/>
        </p:nvSpPr>
        <p:spPr>
          <a:xfrm>
            <a:off x="6659563" y="5364163"/>
            <a:ext cx="5032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97" name="Text Box 10"/>
          <p:cNvSpPr txBox="1"/>
          <p:nvPr/>
        </p:nvSpPr>
        <p:spPr>
          <a:xfrm>
            <a:off x="6084888" y="4956175"/>
            <a:ext cx="5032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7" name="Text Box 10"/>
          <p:cNvSpPr txBox="1"/>
          <p:nvPr/>
        </p:nvSpPr>
        <p:spPr>
          <a:xfrm>
            <a:off x="7308850" y="4365625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0.00104 -0.0925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"/>
          <p:cNvGrpSpPr/>
          <p:nvPr/>
        </p:nvGrpSpPr>
        <p:grpSpPr>
          <a:xfrm>
            <a:off x="6804025" y="3573463"/>
            <a:ext cx="1014413" cy="457200"/>
            <a:chOff x="7740352" y="3429000"/>
            <a:chExt cx="1014214" cy="457200"/>
          </a:xfrm>
        </p:grpSpPr>
        <p:sp>
          <p:nvSpPr>
            <p:cNvPr id="87067" name="矩形 1"/>
            <p:cNvSpPr/>
            <p:nvPr/>
          </p:nvSpPr>
          <p:spPr>
            <a:xfrm>
              <a:off x="8051304" y="3526160"/>
              <a:ext cx="703262" cy="2880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8" name="Text Box 10"/>
            <p:cNvSpPr txBox="1"/>
            <p:nvPr/>
          </p:nvSpPr>
          <p:spPr>
            <a:xfrm>
              <a:off x="7740352" y="3429000"/>
              <a:ext cx="50323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循环队列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DeQueue (LinkQueue &amp;Q, QElemType &amp;e){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/>
              <a:t>循环队列出队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if(Q.front==Q.rear)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ERROR;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e=Q.base[Q.front];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Q.front=(Q.front+1)%MAXQSIZE;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87045" name="Group 24"/>
          <p:cNvGrpSpPr/>
          <p:nvPr/>
        </p:nvGrpSpPr>
        <p:grpSpPr>
          <a:xfrm>
            <a:off x="4787900" y="4292600"/>
            <a:ext cx="1173163" cy="457200"/>
            <a:chOff x="3016" y="2704"/>
            <a:chExt cx="739" cy="288"/>
          </a:xfrm>
        </p:grpSpPr>
        <p:sp>
          <p:nvSpPr>
            <p:cNvPr id="87065" name="Text Box 6"/>
            <p:cNvSpPr txBox="1"/>
            <p:nvPr/>
          </p:nvSpPr>
          <p:spPr>
            <a:xfrm>
              <a:off x="3016" y="2704"/>
              <a:ext cx="64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066" name="Line 7"/>
            <p:cNvSpPr/>
            <p:nvPr/>
          </p:nvSpPr>
          <p:spPr>
            <a:xfrm flipV="1">
              <a:off x="3515" y="2866"/>
              <a:ext cx="240" cy="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组合 3"/>
          <p:cNvGrpSpPr/>
          <p:nvPr/>
        </p:nvGrpSpPr>
        <p:grpSpPr>
          <a:xfrm>
            <a:off x="7667625" y="4267200"/>
            <a:ext cx="1296988" cy="457200"/>
            <a:chOff x="7667625" y="4267200"/>
            <a:chExt cx="1296988" cy="457200"/>
          </a:xfrm>
        </p:grpSpPr>
        <p:sp>
          <p:nvSpPr>
            <p:cNvPr id="87063" name="Line 9"/>
            <p:cNvSpPr/>
            <p:nvPr/>
          </p:nvSpPr>
          <p:spPr>
            <a:xfrm flipH="1">
              <a:off x="7667625" y="4533900"/>
              <a:ext cx="431800" cy="3175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7064" name="Text Box 10"/>
            <p:cNvSpPr txBox="1"/>
            <p:nvPr/>
          </p:nvSpPr>
          <p:spPr>
            <a:xfrm>
              <a:off x="8066088" y="4267200"/>
              <a:ext cx="898525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47" name="Oval 13"/>
          <p:cNvSpPr/>
          <p:nvPr/>
        </p:nvSpPr>
        <p:spPr>
          <a:xfrm>
            <a:off x="5940425" y="4005263"/>
            <a:ext cx="1800225" cy="18002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48" name="Line 14"/>
          <p:cNvSpPr/>
          <p:nvPr/>
        </p:nvSpPr>
        <p:spPr>
          <a:xfrm>
            <a:off x="5940425" y="4919663"/>
            <a:ext cx="180022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9" name="Line 15"/>
          <p:cNvSpPr/>
          <p:nvPr/>
        </p:nvSpPr>
        <p:spPr>
          <a:xfrm rot="3087143">
            <a:off x="5930900" y="4911725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50" name="Line 16"/>
          <p:cNvSpPr/>
          <p:nvPr/>
        </p:nvSpPr>
        <p:spPr>
          <a:xfrm rot="-3231486">
            <a:off x="5930900" y="4911725"/>
            <a:ext cx="1800225" cy="1588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51" name="Oval 17"/>
          <p:cNvSpPr/>
          <p:nvPr/>
        </p:nvSpPr>
        <p:spPr>
          <a:xfrm>
            <a:off x="6391275" y="4481513"/>
            <a:ext cx="863600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052" name="Text Box 19"/>
          <p:cNvSpPr txBox="1"/>
          <p:nvPr/>
        </p:nvSpPr>
        <p:spPr>
          <a:xfrm>
            <a:off x="6931025" y="4848225"/>
            <a:ext cx="592138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3" name="Text Box 21"/>
          <p:cNvSpPr txBox="1"/>
          <p:nvPr/>
        </p:nvSpPr>
        <p:spPr>
          <a:xfrm>
            <a:off x="6948488" y="4559300"/>
            <a:ext cx="5905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4" name="Text Box 24"/>
          <p:cNvSpPr txBox="1"/>
          <p:nvPr/>
        </p:nvSpPr>
        <p:spPr>
          <a:xfrm>
            <a:off x="6526213" y="4595813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5" name="Text Box 25"/>
          <p:cNvSpPr txBox="1"/>
          <p:nvPr/>
        </p:nvSpPr>
        <p:spPr>
          <a:xfrm>
            <a:off x="6515100" y="4884738"/>
            <a:ext cx="433388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6" name="Text Box 26"/>
          <p:cNvSpPr txBox="1"/>
          <p:nvPr/>
        </p:nvSpPr>
        <p:spPr>
          <a:xfrm>
            <a:off x="6796088" y="4462463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7" name="Text Box 27"/>
          <p:cNvSpPr txBox="1"/>
          <p:nvPr/>
        </p:nvSpPr>
        <p:spPr>
          <a:xfrm>
            <a:off x="6778625" y="5011738"/>
            <a:ext cx="152400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8" name="Text Box 10"/>
          <p:cNvSpPr txBox="1"/>
          <p:nvPr/>
        </p:nvSpPr>
        <p:spPr>
          <a:xfrm>
            <a:off x="7235825" y="4956175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9" name="Text Box 10"/>
          <p:cNvSpPr txBox="1"/>
          <p:nvPr/>
        </p:nvSpPr>
        <p:spPr>
          <a:xfrm>
            <a:off x="6659563" y="5364163"/>
            <a:ext cx="5032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0" name="Text Box 10"/>
          <p:cNvSpPr txBox="1"/>
          <p:nvPr/>
        </p:nvSpPr>
        <p:spPr>
          <a:xfrm>
            <a:off x="6084888" y="4956175"/>
            <a:ext cx="5032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1" name="Text Box 10"/>
          <p:cNvSpPr txBox="1"/>
          <p:nvPr/>
        </p:nvSpPr>
        <p:spPr>
          <a:xfrm>
            <a:off x="7308850" y="4340225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0"/>
          <p:cNvSpPr txBox="1"/>
          <p:nvPr/>
        </p:nvSpPr>
        <p:spPr>
          <a:xfrm>
            <a:off x="7308850" y="4340225"/>
            <a:ext cx="5032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1713 L -0.00105 -0.113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017 0.1173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5"/>
          <p:cNvGrpSpPr/>
          <p:nvPr/>
        </p:nvGrpSpPr>
        <p:grpSpPr>
          <a:xfrm>
            <a:off x="834390" y="2466023"/>
            <a:ext cx="1595438" cy="792162"/>
            <a:chOff x="977900" y="2322513"/>
            <a:chExt cx="1595438" cy="792162"/>
          </a:xfrm>
        </p:grpSpPr>
        <p:grpSp>
          <p:nvGrpSpPr>
            <p:cNvPr id="68652" name="Group 39"/>
            <p:cNvGrpSpPr/>
            <p:nvPr/>
          </p:nvGrpSpPr>
          <p:grpSpPr>
            <a:xfrm>
              <a:off x="2116138" y="2378075"/>
              <a:ext cx="457200" cy="685800"/>
              <a:chOff x="1872" y="1562"/>
              <a:chExt cx="288" cy="432"/>
            </a:xfrm>
          </p:grpSpPr>
          <p:sp>
            <p:nvSpPr>
              <p:cNvPr id="4" name="Rectangle 40"/>
              <p:cNvSpPr>
                <a:spLocks noChangeArrowheads="1"/>
              </p:cNvSpPr>
              <p:nvPr/>
            </p:nvSpPr>
            <p:spPr bwMode="auto">
              <a:xfrm>
                <a:off x="1882" y="1562"/>
                <a:ext cx="278" cy="4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rnd">
                <a:solidFill>
                  <a:srgbClr val="99CCFF"/>
                </a:solidFill>
                <a:miter lim="800000"/>
              </a:ln>
            </p:spPr>
            <p:txBody>
              <a:bodyPr wrap="none" lIns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8656" name="Line 41"/>
              <p:cNvSpPr/>
              <p:nvPr/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254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653" name="Text Box 18"/>
            <p:cNvSpPr txBox="1"/>
            <p:nvPr/>
          </p:nvSpPr>
          <p:spPr>
            <a:xfrm>
              <a:off x="977900" y="2322513"/>
              <a:ext cx="143033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Text Box 19"/>
            <p:cNvSpPr txBox="1"/>
            <p:nvPr/>
          </p:nvSpPr>
          <p:spPr>
            <a:xfrm>
              <a:off x="977900" y="2657475"/>
              <a:ext cx="10541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119697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用链表表示的队列简称为</a:t>
            </a:r>
            <a:r>
              <a:rPr lang="zh-CN" altLang="en-US" dirty="0">
                <a:solidFill>
                  <a:srgbClr val="FF0000"/>
                </a:solidFill>
              </a:rPr>
              <a:t>链队列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一个链队列需要两个分别指示队头和队尾的指针。</a:t>
            </a:r>
            <a:endParaRPr lang="zh-CN" altLang="en-US" dirty="0"/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None/>
            </a:pPr>
            <a:endParaRPr lang="zh-CN" altLang="en-US" dirty="0"/>
          </a:p>
        </p:txBody>
      </p:sp>
      <p:sp>
        <p:nvSpPr>
          <p:cNvPr id="68613" name="Text Box 2"/>
          <p:cNvSpPr txBox="1"/>
          <p:nvPr/>
        </p:nvSpPr>
        <p:spPr>
          <a:xfrm>
            <a:off x="922655" y="3844290"/>
            <a:ext cx="21780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空链队列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2"/>
          <p:cNvGrpSpPr/>
          <p:nvPr/>
        </p:nvGrpSpPr>
        <p:grpSpPr>
          <a:xfrm>
            <a:off x="2975293" y="4520565"/>
            <a:ext cx="995362" cy="395288"/>
            <a:chOff x="3024188" y="4095750"/>
            <a:chExt cx="995362" cy="395288"/>
          </a:xfrm>
        </p:grpSpPr>
        <p:grpSp>
          <p:nvGrpSpPr>
            <p:cNvPr id="68645" name="Group 11"/>
            <p:cNvGrpSpPr/>
            <p:nvPr/>
          </p:nvGrpSpPr>
          <p:grpSpPr>
            <a:xfrm>
              <a:off x="3024188" y="4095750"/>
              <a:ext cx="995362" cy="395288"/>
              <a:chOff x="2109" y="3526"/>
              <a:chExt cx="627" cy="249"/>
            </a:xfrm>
          </p:grpSpPr>
          <p:sp>
            <p:nvSpPr>
              <p:cNvPr id="68649" name="Rectangle 12"/>
              <p:cNvSpPr/>
              <p:nvPr/>
            </p:nvSpPr>
            <p:spPr>
              <a:xfrm>
                <a:off x="2112" y="3526"/>
                <a:ext cx="624" cy="240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68650" name="Line 13"/>
              <p:cNvSpPr/>
              <p:nvPr/>
            </p:nvSpPr>
            <p:spPr>
              <a:xfrm>
                <a:off x="2424" y="3526"/>
                <a:ext cx="0" cy="240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1" name="Rectangle 14" descr="深色上对角线"/>
              <p:cNvSpPr/>
              <p:nvPr/>
            </p:nvSpPr>
            <p:spPr>
              <a:xfrm>
                <a:off x="2109" y="3526"/>
                <a:ext cx="317" cy="249"/>
              </a:xfrm>
              <a:prstGeom prst="rect">
                <a:avLst/>
              </a:prstGeom>
              <a:blipFill rotWithShape="0">
                <a:blip r:embed="rId1"/>
              </a:blipFill>
              <a:ln w="12700">
                <a:noFill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68646" name="Group 15"/>
            <p:cNvGrpSpPr/>
            <p:nvPr/>
          </p:nvGrpSpPr>
          <p:grpSpPr>
            <a:xfrm>
              <a:off x="3686175" y="4203700"/>
              <a:ext cx="234950" cy="190500"/>
              <a:chOff x="5616" y="2976"/>
              <a:chExt cx="192" cy="96"/>
            </a:xfrm>
          </p:grpSpPr>
          <p:sp>
            <p:nvSpPr>
              <p:cNvPr id="68647" name="Line 16"/>
              <p:cNvSpPr/>
              <p:nvPr/>
            </p:nvSpPr>
            <p:spPr>
              <a:xfrm>
                <a:off x="5712" y="2976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48" name="Line 17"/>
              <p:cNvSpPr/>
              <p:nvPr/>
            </p:nvSpPr>
            <p:spPr>
              <a:xfrm flipH="1">
                <a:off x="5616" y="2976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" name="组合 6"/>
          <p:cNvGrpSpPr/>
          <p:nvPr/>
        </p:nvGrpSpPr>
        <p:grpSpPr>
          <a:xfrm>
            <a:off x="909638" y="4363720"/>
            <a:ext cx="2043112" cy="792163"/>
            <a:chOff x="909638" y="4076700"/>
            <a:chExt cx="2043112" cy="792163"/>
          </a:xfrm>
        </p:grpSpPr>
        <p:grpSp>
          <p:nvGrpSpPr>
            <p:cNvPr id="68638" name="Group 6"/>
            <p:cNvGrpSpPr/>
            <p:nvPr/>
          </p:nvGrpSpPr>
          <p:grpSpPr>
            <a:xfrm>
              <a:off x="2038350" y="4092575"/>
              <a:ext cx="457200" cy="685800"/>
              <a:chOff x="1872" y="1562"/>
              <a:chExt cx="288" cy="432"/>
            </a:xfrm>
          </p:grpSpPr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1882" y="1562"/>
                <a:ext cx="278" cy="4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rnd">
                <a:solidFill>
                  <a:srgbClr val="99CCFF"/>
                </a:solidFill>
                <a:miter lim="800000"/>
              </a:ln>
            </p:spPr>
            <p:txBody>
              <a:bodyPr wrap="none" lIns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8644" name="Line 8"/>
              <p:cNvSpPr/>
              <p:nvPr/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254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8639" name="Line 9"/>
            <p:cNvSpPr/>
            <p:nvPr/>
          </p:nvSpPr>
          <p:spPr>
            <a:xfrm>
              <a:off x="2245678" y="4300855"/>
              <a:ext cx="703262" cy="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0" name="Line 10"/>
            <p:cNvSpPr/>
            <p:nvPr/>
          </p:nvSpPr>
          <p:spPr>
            <a:xfrm rot="1080000" flipV="1">
              <a:off x="2266950" y="4432300"/>
              <a:ext cx="685800" cy="22860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1" name="Text Box 18"/>
            <p:cNvSpPr txBox="1"/>
            <p:nvPr/>
          </p:nvSpPr>
          <p:spPr>
            <a:xfrm>
              <a:off x="909638" y="4076700"/>
              <a:ext cx="1430337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2" name="Text Box 19"/>
            <p:cNvSpPr txBox="1"/>
            <p:nvPr/>
          </p:nvSpPr>
          <p:spPr>
            <a:xfrm>
              <a:off x="909638" y="4411663"/>
              <a:ext cx="10541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16" name="Text Box 3"/>
          <p:cNvSpPr txBox="1"/>
          <p:nvPr/>
        </p:nvSpPr>
        <p:spPr>
          <a:xfrm>
            <a:off x="827723" y="1988185"/>
            <a:ext cx="297021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非空链队列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9" name="Line 44"/>
          <p:cNvSpPr/>
          <p:nvPr/>
        </p:nvSpPr>
        <p:spPr>
          <a:xfrm>
            <a:off x="2218690" y="2716848"/>
            <a:ext cx="609600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30" name="Freeform 45"/>
          <p:cNvSpPr/>
          <p:nvPr/>
        </p:nvSpPr>
        <p:spPr>
          <a:xfrm>
            <a:off x="2218690" y="2945448"/>
            <a:ext cx="4657725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" name="组合 1"/>
          <p:cNvGrpSpPr/>
          <p:nvPr/>
        </p:nvGrpSpPr>
        <p:grpSpPr>
          <a:xfrm>
            <a:off x="2828290" y="2493010"/>
            <a:ext cx="4768850" cy="434975"/>
            <a:chOff x="2971800" y="2349500"/>
            <a:chExt cx="4768850" cy="434975"/>
          </a:xfrm>
        </p:grpSpPr>
        <p:sp>
          <p:nvSpPr>
            <p:cNvPr id="68620" name="Rectangle 22"/>
            <p:cNvSpPr/>
            <p:nvPr/>
          </p:nvSpPr>
          <p:spPr>
            <a:xfrm>
              <a:off x="4267200" y="2379663"/>
              <a:ext cx="990600" cy="38100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8621" name="Line 23"/>
            <p:cNvSpPr/>
            <p:nvPr/>
          </p:nvSpPr>
          <p:spPr>
            <a:xfrm>
              <a:off x="4762500" y="2379663"/>
              <a:ext cx="0" cy="38100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2" name="Text Box 24"/>
            <p:cNvSpPr txBox="1"/>
            <p:nvPr/>
          </p:nvSpPr>
          <p:spPr>
            <a:xfrm>
              <a:off x="4375150" y="2389188"/>
              <a:ext cx="407988" cy="3651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a1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8623" name="Line 25"/>
            <p:cNvSpPr/>
            <p:nvPr/>
          </p:nvSpPr>
          <p:spPr>
            <a:xfrm>
              <a:off x="5029200" y="2608263"/>
              <a:ext cx="53975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24" name="Rectangle 27"/>
            <p:cNvSpPr/>
            <p:nvPr/>
          </p:nvSpPr>
          <p:spPr>
            <a:xfrm>
              <a:off x="6750050" y="2379663"/>
              <a:ext cx="990600" cy="38100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8625" name="Line 28"/>
            <p:cNvSpPr/>
            <p:nvPr/>
          </p:nvSpPr>
          <p:spPr>
            <a:xfrm>
              <a:off x="7245350" y="2379663"/>
              <a:ext cx="0" cy="38100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6" name="Text Box 29"/>
            <p:cNvSpPr txBox="1"/>
            <p:nvPr/>
          </p:nvSpPr>
          <p:spPr>
            <a:xfrm>
              <a:off x="6858000" y="2389188"/>
              <a:ext cx="407988" cy="3651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an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68627" name="Group 30"/>
            <p:cNvGrpSpPr/>
            <p:nvPr/>
          </p:nvGrpSpPr>
          <p:grpSpPr>
            <a:xfrm>
              <a:off x="7394575" y="2497138"/>
              <a:ext cx="234950" cy="190500"/>
              <a:chOff x="5616" y="2976"/>
              <a:chExt cx="192" cy="96"/>
            </a:xfrm>
          </p:grpSpPr>
          <p:sp>
            <p:nvSpPr>
              <p:cNvPr id="68636" name="Line 31"/>
              <p:cNvSpPr/>
              <p:nvPr/>
            </p:nvSpPr>
            <p:spPr>
              <a:xfrm>
                <a:off x="5712" y="2976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37" name="Line 32"/>
              <p:cNvSpPr/>
              <p:nvPr/>
            </p:nvSpPr>
            <p:spPr>
              <a:xfrm flipH="1">
                <a:off x="5616" y="2976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8628" name="Group 33"/>
            <p:cNvGrpSpPr/>
            <p:nvPr/>
          </p:nvGrpSpPr>
          <p:grpSpPr>
            <a:xfrm>
              <a:off x="2971800" y="2389188"/>
              <a:ext cx="1306513" cy="395287"/>
              <a:chOff x="2109" y="3526"/>
              <a:chExt cx="823" cy="249"/>
            </a:xfrm>
          </p:grpSpPr>
          <p:grpSp>
            <p:nvGrpSpPr>
              <p:cNvPr id="68631" name="Group 34"/>
              <p:cNvGrpSpPr/>
              <p:nvPr/>
            </p:nvGrpSpPr>
            <p:grpSpPr>
              <a:xfrm>
                <a:off x="2109" y="3526"/>
                <a:ext cx="627" cy="249"/>
                <a:chOff x="2109" y="3526"/>
                <a:chExt cx="627" cy="249"/>
              </a:xfrm>
            </p:grpSpPr>
            <p:sp>
              <p:nvSpPr>
                <p:cNvPr id="68633" name="Rectangle 35"/>
                <p:cNvSpPr/>
                <p:nvPr/>
              </p:nvSpPr>
              <p:spPr>
                <a:xfrm>
                  <a:off x="2112" y="3526"/>
                  <a:ext cx="624" cy="240"/>
                </a:xfrm>
                <a:prstGeom prst="rect">
                  <a:avLst/>
                </a:prstGeom>
                <a:solidFill>
                  <a:srgbClr val="99CCFF"/>
                </a:solidFill>
                <a:ln w="12700" cap="rnd" cmpd="sng">
                  <a:solidFill>
                    <a:srgbClr val="99C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68634" name="Line 36"/>
                <p:cNvSpPr/>
                <p:nvPr/>
              </p:nvSpPr>
              <p:spPr>
                <a:xfrm>
                  <a:off x="2424" y="3526"/>
                  <a:ext cx="0" cy="240"/>
                </a:xfrm>
                <a:prstGeom prst="line">
                  <a:avLst/>
                </a:prstGeom>
                <a:ln w="12700" cap="rnd" cmpd="sng">
                  <a:solidFill>
                    <a:schemeClr val="bg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8635" name="Rectangle 37" descr="深色上对角线"/>
                <p:cNvSpPr/>
                <p:nvPr/>
              </p:nvSpPr>
              <p:spPr>
                <a:xfrm>
                  <a:off x="2109" y="3526"/>
                  <a:ext cx="317" cy="249"/>
                </a:xfrm>
                <a:prstGeom prst="rect">
                  <a:avLst/>
                </a:prstGeom>
                <a:blipFill rotWithShape="0">
                  <a:blip r:embed="rId1"/>
                </a:blipFill>
                <a:ln w="12700">
                  <a:noFill/>
                </a:ln>
              </p:spPr>
              <p:txBody>
                <a:bodyPr wrap="none" l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68632" name="Line 38"/>
              <p:cNvSpPr/>
              <p:nvPr/>
            </p:nvSpPr>
            <p:spPr>
              <a:xfrm>
                <a:off x="2592" y="3648"/>
                <a:ext cx="340" cy="0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8629" name="Line 25"/>
            <p:cNvSpPr/>
            <p:nvPr/>
          </p:nvSpPr>
          <p:spPr>
            <a:xfrm>
              <a:off x="6192838" y="2611438"/>
              <a:ext cx="53975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30" name="Text Box 29"/>
            <p:cNvSpPr txBox="1"/>
            <p:nvPr/>
          </p:nvSpPr>
          <p:spPr>
            <a:xfrm>
              <a:off x="5748338" y="2349500"/>
              <a:ext cx="407988" cy="3651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0660" name="Rectangle 4"/>
          <p:cNvSpPr/>
          <p:nvPr/>
        </p:nvSpPr>
        <p:spPr>
          <a:xfrm>
            <a:off x="611188" y="1052513"/>
            <a:ext cx="2808287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链队列的有关操作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04800" y="1916113"/>
            <a:ext cx="3581400" cy="741362"/>
            <a:chOff x="432" y="1104"/>
            <a:chExt cx="2256" cy="467"/>
          </a:xfrm>
        </p:grpSpPr>
        <p:sp>
          <p:nvSpPr>
            <p:cNvPr id="70719" name="Text Box 6"/>
            <p:cNvSpPr txBox="1"/>
            <p:nvPr/>
          </p:nvSpPr>
          <p:spPr>
            <a:xfrm>
              <a:off x="432" y="1104"/>
              <a:ext cx="62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空队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720" name="Text Box 7"/>
            <p:cNvSpPr txBox="1"/>
            <p:nvPr/>
          </p:nvSpPr>
          <p:spPr>
            <a:xfrm>
              <a:off x="960" y="1104"/>
              <a:ext cx="720" cy="27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no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Q.front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21" name="Text Box 8"/>
            <p:cNvSpPr txBox="1"/>
            <p:nvPr/>
          </p:nvSpPr>
          <p:spPr>
            <a:xfrm>
              <a:off x="960" y="1302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Q.rear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22" name="Line 9"/>
            <p:cNvSpPr/>
            <p:nvPr/>
          </p:nvSpPr>
          <p:spPr>
            <a:xfrm flipV="1">
              <a:off x="1680" y="1296"/>
              <a:ext cx="336" cy="0"/>
            </a:xfrm>
            <a:prstGeom prst="line">
              <a:avLst/>
            </a:prstGeom>
            <a:ln w="2857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723" name="Line 10"/>
            <p:cNvSpPr/>
            <p:nvPr/>
          </p:nvSpPr>
          <p:spPr>
            <a:xfrm rot="1020000" flipV="1">
              <a:off x="1680" y="1382"/>
              <a:ext cx="336" cy="106"/>
            </a:xfrm>
            <a:prstGeom prst="line">
              <a:avLst/>
            </a:prstGeom>
            <a:ln w="28575" cap="rnd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0724" name="Group 11"/>
            <p:cNvGrpSpPr/>
            <p:nvPr/>
          </p:nvGrpSpPr>
          <p:grpSpPr>
            <a:xfrm>
              <a:off x="2016" y="1200"/>
              <a:ext cx="672" cy="288"/>
              <a:chOff x="960" y="3408"/>
              <a:chExt cx="672" cy="288"/>
            </a:xfrm>
          </p:grpSpPr>
          <p:sp>
            <p:nvSpPr>
              <p:cNvPr id="70725" name="Rectangle 12" descr="宽上对角线"/>
              <p:cNvSpPr/>
              <p:nvPr/>
            </p:nvSpPr>
            <p:spPr>
              <a:xfrm>
                <a:off x="960" y="3408"/>
                <a:ext cx="384" cy="288"/>
              </a:xfrm>
              <a:prstGeom prst="rect">
                <a:avLst/>
              </a:prstGeom>
              <a:blipFill rotWithShape="0">
                <a:blip r:embed="rId1"/>
              </a:blip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26" name="Rectangle 13"/>
              <p:cNvSpPr/>
              <p:nvPr/>
            </p:nvSpPr>
            <p:spPr>
              <a:xfrm>
                <a:off x="1344" y="3408"/>
                <a:ext cx="288" cy="288"/>
              </a:xfrm>
              <a:prstGeom prst="rect">
                <a:avLst/>
              </a:prstGeom>
              <a:solidFill>
                <a:srgbClr val="00CCFF"/>
              </a:solid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27" name="Text Box 14"/>
              <p:cNvSpPr txBox="1"/>
              <p:nvPr/>
            </p:nvSpPr>
            <p:spPr>
              <a:xfrm>
                <a:off x="1344" y="3408"/>
                <a:ext cx="24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∧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5"/>
          <p:cNvGrpSpPr/>
          <p:nvPr/>
        </p:nvGrpSpPr>
        <p:grpSpPr>
          <a:xfrm>
            <a:off x="4724400" y="1931988"/>
            <a:ext cx="3581400" cy="1219200"/>
            <a:chOff x="192" y="1661"/>
            <a:chExt cx="2256" cy="768"/>
          </a:xfrm>
        </p:grpSpPr>
        <p:grpSp>
          <p:nvGrpSpPr>
            <p:cNvPr id="70706" name="Group 16"/>
            <p:cNvGrpSpPr/>
            <p:nvPr/>
          </p:nvGrpSpPr>
          <p:grpSpPr>
            <a:xfrm>
              <a:off x="864" y="1680"/>
              <a:ext cx="672" cy="288"/>
              <a:chOff x="960" y="3408"/>
              <a:chExt cx="672" cy="288"/>
            </a:xfrm>
          </p:grpSpPr>
          <p:sp>
            <p:nvSpPr>
              <p:cNvPr id="70716" name="Rectangle 17" descr="宽上对角线"/>
              <p:cNvSpPr/>
              <p:nvPr/>
            </p:nvSpPr>
            <p:spPr>
              <a:xfrm>
                <a:off x="960" y="3408"/>
                <a:ext cx="384" cy="288"/>
              </a:xfrm>
              <a:prstGeom prst="rect">
                <a:avLst/>
              </a:prstGeom>
              <a:blipFill rotWithShape="0">
                <a:blip r:embed="rId1"/>
              </a:blip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17" name="Rectangle 18"/>
              <p:cNvSpPr/>
              <p:nvPr/>
            </p:nvSpPr>
            <p:spPr>
              <a:xfrm>
                <a:off x="1344" y="3408"/>
                <a:ext cx="288" cy="288"/>
              </a:xfrm>
              <a:prstGeom prst="rect">
                <a:avLst/>
              </a:prstGeom>
              <a:solidFill>
                <a:srgbClr val="00CCFF"/>
              </a:solid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18" name="Text Box 19"/>
              <p:cNvSpPr txBox="1"/>
              <p:nvPr/>
            </p:nvSpPr>
            <p:spPr>
              <a:xfrm>
                <a:off x="1344" y="3408"/>
                <a:ext cx="24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707" name="Rectangle 20"/>
            <p:cNvSpPr/>
            <p:nvPr/>
          </p:nvSpPr>
          <p:spPr>
            <a:xfrm>
              <a:off x="1776" y="1680"/>
              <a:ext cx="384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08" name="Rectangle 21"/>
            <p:cNvSpPr/>
            <p:nvPr/>
          </p:nvSpPr>
          <p:spPr>
            <a:xfrm>
              <a:off x="2160" y="1680"/>
              <a:ext cx="288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709" name="Line 22"/>
            <p:cNvSpPr/>
            <p:nvPr/>
          </p:nvSpPr>
          <p:spPr>
            <a:xfrm>
              <a:off x="1440" y="1824"/>
              <a:ext cx="33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0710" name="Line 23"/>
            <p:cNvSpPr/>
            <p:nvPr/>
          </p:nvSpPr>
          <p:spPr>
            <a:xfrm flipV="1">
              <a:off x="1056" y="1968"/>
              <a:ext cx="0" cy="240"/>
            </a:xfrm>
            <a:prstGeom prst="line">
              <a:avLst/>
            </a:prstGeom>
            <a:ln w="2857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711" name="Text Box 24"/>
            <p:cNvSpPr txBox="1"/>
            <p:nvPr/>
          </p:nvSpPr>
          <p:spPr>
            <a:xfrm>
              <a:off x="672" y="2160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Q.front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12" name="Text Box 25"/>
            <p:cNvSpPr txBox="1"/>
            <p:nvPr/>
          </p:nvSpPr>
          <p:spPr>
            <a:xfrm>
              <a:off x="2160" y="1709"/>
              <a:ext cx="24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713" name="Line 26"/>
            <p:cNvSpPr/>
            <p:nvPr/>
          </p:nvSpPr>
          <p:spPr>
            <a:xfrm flipV="1">
              <a:off x="1968" y="1973"/>
              <a:ext cx="0" cy="240"/>
            </a:xfrm>
            <a:prstGeom prst="line">
              <a:avLst/>
            </a:prstGeom>
            <a:ln w="28575" cap="rnd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714" name="Text Box 27"/>
            <p:cNvSpPr txBox="1"/>
            <p:nvPr/>
          </p:nvSpPr>
          <p:spPr>
            <a:xfrm>
              <a:off x="1632" y="2131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Q.rear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15" name="Text Box 28"/>
            <p:cNvSpPr txBox="1"/>
            <p:nvPr/>
          </p:nvSpPr>
          <p:spPr>
            <a:xfrm>
              <a:off x="192" y="1661"/>
              <a:ext cx="72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304800" y="3578225"/>
            <a:ext cx="4876800" cy="1219200"/>
            <a:chOff x="2544" y="1709"/>
            <a:chExt cx="3072" cy="768"/>
          </a:xfrm>
        </p:grpSpPr>
        <p:grpSp>
          <p:nvGrpSpPr>
            <p:cNvPr id="70690" name="Group 30"/>
            <p:cNvGrpSpPr/>
            <p:nvPr/>
          </p:nvGrpSpPr>
          <p:grpSpPr>
            <a:xfrm>
              <a:off x="3168" y="1728"/>
              <a:ext cx="672" cy="288"/>
              <a:chOff x="960" y="3408"/>
              <a:chExt cx="672" cy="288"/>
            </a:xfrm>
          </p:grpSpPr>
          <p:sp>
            <p:nvSpPr>
              <p:cNvPr id="70703" name="Rectangle 31" descr="宽上对角线"/>
              <p:cNvSpPr/>
              <p:nvPr/>
            </p:nvSpPr>
            <p:spPr>
              <a:xfrm>
                <a:off x="960" y="3408"/>
                <a:ext cx="384" cy="288"/>
              </a:xfrm>
              <a:prstGeom prst="rect">
                <a:avLst/>
              </a:prstGeom>
              <a:blipFill rotWithShape="0">
                <a:blip r:embed="rId1"/>
              </a:blip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04" name="Rectangle 32"/>
              <p:cNvSpPr/>
              <p:nvPr/>
            </p:nvSpPr>
            <p:spPr>
              <a:xfrm>
                <a:off x="1344" y="3408"/>
                <a:ext cx="288" cy="288"/>
              </a:xfrm>
              <a:prstGeom prst="rect">
                <a:avLst/>
              </a:prstGeom>
              <a:solidFill>
                <a:srgbClr val="00CCFF"/>
              </a:solid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05" name="Text Box 33"/>
              <p:cNvSpPr txBox="1"/>
              <p:nvPr/>
            </p:nvSpPr>
            <p:spPr>
              <a:xfrm>
                <a:off x="1344" y="3408"/>
                <a:ext cx="24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691" name="Rectangle 34"/>
            <p:cNvSpPr/>
            <p:nvPr/>
          </p:nvSpPr>
          <p:spPr>
            <a:xfrm>
              <a:off x="4944" y="1725"/>
              <a:ext cx="384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92" name="Rectangle 35"/>
            <p:cNvSpPr/>
            <p:nvPr/>
          </p:nvSpPr>
          <p:spPr>
            <a:xfrm>
              <a:off x="5328" y="1725"/>
              <a:ext cx="288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93" name="Line 36"/>
            <p:cNvSpPr/>
            <p:nvPr/>
          </p:nvSpPr>
          <p:spPr>
            <a:xfrm>
              <a:off x="3744" y="1872"/>
              <a:ext cx="33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0694" name="Line 37"/>
            <p:cNvSpPr/>
            <p:nvPr/>
          </p:nvSpPr>
          <p:spPr>
            <a:xfrm flipV="1">
              <a:off x="3360" y="2016"/>
              <a:ext cx="0" cy="240"/>
            </a:xfrm>
            <a:prstGeom prst="line">
              <a:avLst/>
            </a:prstGeom>
            <a:ln w="2857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95" name="Text Box 38"/>
            <p:cNvSpPr txBox="1"/>
            <p:nvPr/>
          </p:nvSpPr>
          <p:spPr>
            <a:xfrm>
              <a:off x="2976" y="2208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Q.front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96" name="Text Box 39"/>
            <p:cNvSpPr txBox="1"/>
            <p:nvPr/>
          </p:nvSpPr>
          <p:spPr>
            <a:xfrm>
              <a:off x="5328" y="1709"/>
              <a:ext cx="24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97" name="Line 40"/>
            <p:cNvSpPr/>
            <p:nvPr/>
          </p:nvSpPr>
          <p:spPr>
            <a:xfrm flipV="1">
              <a:off x="5136" y="2009"/>
              <a:ext cx="0" cy="240"/>
            </a:xfrm>
            <a:prstGeom prst="line">
              <a:avLst/>
            </a:prstGeom>
            <a:ln w="28575" cap="rnd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98" name="Text Box 41"/>
            <p:cNvSpPr txBox="1"/>
            <p:nvPr/>
          </p:nvSpPr>
          <p:spPr>
            <a:xfrm>
              <a:off x="4800" y="2160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Q.rear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99" name="Text Box 42"/>
            <p:cNvSpPr txBox="1"/>
            <p:nvPr/>
          </p:nvSpPr>
          <p:spPr>
            <a:xfrm>
              <a:off x="2544" y="1709"/>
              <a:ext cx="72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00" name="Rectangle 43"/>
            <p:cNvSpPr/>
            <p:nvPr/>
          </p:nvSpPr>
          <p:spPr>
            <a:xfrm>
              <a:off x="4080" y="1723"/>
              <a:ext cx="384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01" name="Rectangle 44"/>
            <p:cNvSpPr/>
            <p:nvPr/>
          </p:nvSpPr>
          <p:spPr>
            <a:xfrm>
              <a:off x="4464" y="1723"/>
              <a:ext cx="288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702" name="Line 45"/>
            <p:cNvSpPr/>
            <p:nvPr/>
          </p:nvSpPr>
          <p:spPr>
            <a:xfrm>
              <a:off x="4608" y="1872"/>
              <a:ext cx="33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8" name="Group 46"/>
          <p:cNvGrpSpPr/>
          <p:nvPr/>
        </p:nvGrpSpPr>
        <p:grpSpPr>
          <a:xfrm>
            <a:off x="304800" y="5376863"/>
            <a:ext cx="4876800" cy="1193800"/>
            <a:chOff x="192" y="2592"/>
            <a:chExt cx="3072" cy="752"/>
          </a:xfrm>
        </p:grpSpPr>
        <p:grpSp>
          <p:nvGrpSpPr>
            <p:cNvPr id="70675" name="Group 47"/>
            <p:cNvGrpSpPr/>
            <p:nvPr/>
          </p:nvGrpSpPr>
          <p:grpSpPr>
            <a:xfrm>
              <a:off x="816" y="2596"/>
              <a:ext cx="672" cy="294"/>
              <a:chOff x="960" y="3364"/>
              <a:chExt cx="672" cy="294"/>
            </a:xfrm>
          </p:grpSpPr>
          <p:sp>
            <p:nvSpPr>
              <p:cNvPr id="70687" name="Rectangle 48" descr="宽上对角线"/>
              <p:cNvSpPr/>
              <p:nvPr/>
            </p:nvSpPr>
            <p:spPr>
              <a:xfrm>
                <a:off x="960" y="3364"/>
                <a:ext cx="384" cy="288"/>
              </a:xfrm>
              <a:prstGeom prst="rect">
                <a:avLst/>
              </a:prstGeom>
              <a:blipFill rotWithShape="0">
                <a:blip r:embed="rId1"/>
              </a:blip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8" name="Rectangle 49"/>
              <p:cNvSpPr/>
              <p:nvPr/>
            </p:nvSpPr>
            <p:spPr>
              <a:xfrm>
                <a:off x="1344" y="3365"/>
                <a:ext cx="288" cy="288"/>
              </a:xfrm>
              <a:prstGeom prst="rect">
                <a:avLst/>
              </a:prstGeom>
              <a:solidFill>
                <a:srgbClr val="00CCFF"/>
              </a:solid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9" name="Text Box 50"/>
              <p:cNvSpPr txBox="1"/>
              <p:nvPr/>
            </p:nvSpPr>
            <p:spPr>
              <a:xfrm>
                <a:off x="1344" y="3408"/>
                <a:ext cx="24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676" name="Rectangle 51"/>
            <p:cNvSpPr/>
            <p:nvPr/>
          </p:nvSpPr>
          <p:spPr>
            <a:xfrm>
              <a:off x="2592" y="2592"/>
              <a:ext cx="384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77" name="Rectangle 52"/>
            <p:cNvSpPr/>
            <p:nvPr/>
          </p:nvSpPr>
          <p:spPr>
            <a:xfrm>
              <a:off x="2976" y="2592"/>
              <a:ext cx="288" cy="288"/>
            </a:xfrm>
            <a:prstGeom prst="rect">
              <a:avLst/>
            </a:prstGeom>
            <a:solidFill>
              <a:srgbClr val="00CCFF"/>
            </a:solidFill>
            <a:ln w="28575" cap="rnd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78" name="Line 53"/>
            <p:cNvSpPr/>
            <p:nvPr/>
          </p:nvSpPr>
          <p:spPr>
            <a:xfrm>
              <a:off x="1392" y="2784"/>
              <a:ext cx="0" cy="28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9" name="Line 54"/>
            <p:cNvSpPr/>
            <p:nvPr/>
          </p:nvSpPr>
          <p:spPr>
            <a:xfrm flipV="1">
              <a:off x="1008" y="2883"/>
              <a:ext cx="0" cy="240"/>
            </a:xfrm>
            <a:prstGeom prst="line">
              <a:avLst/>
            </a:prstGeom>
            <a:ln w="2857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0" name="Text Box 55"/>
            <p:cNvSpPr txBox="1"/>
            <p:nvPr/>
          </p:nvSpPr>
          <p:spPr>
            <a:xfrm>
              <a:off x="624" y="3075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Q.front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81" name="Text Box 56"/>
            <p:cNvSpPr txBox="1"/>
            <p:nvPr/>
          </p:nvSpPr>
          <p:spPr>
            <a:xfrm>
              <a:off x="2976" y="2621"/>
              <a:ext cx="24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82" name="Line 57"/>
            <p:cNvSpPr/>
            <p:nvPr/>
          </p:nvSpPr>
          <p:spPr>
            <a:xfrm flipV="1">
              <a:off x="2784" y="2861"/>
              <a:ext cx="0" cy="240"/>
            </a:xfrm>
            <a:prstGeom prst="line">
              <a:avLst/>
            </a:prstGeom>
            <a:ln w="28575" cap="rnd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83" name="Text Box 58"/>
            <p:cNvSpPr txBox="1"/>
            <p:nvPr/>
          </p:nvSpPr>
          <p:spPr>
            <a:xfrm>
              <a:off x="2448" y="3072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Q.rear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84" name="Text Box 59"/>
            <p:cNvSpPr txBox="1"/>
            <p:nvPr/>
          </p:nvSpPr>
          <p:spPr>
            <a:xfrm>
              <a:off x="192" y="2621"/>
              <a:ext cx="72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85" name="Line 62"/>
            <p:cNvSpPr/>
            <p:nvPr/>
          </p:nvSpPr>
          <p:spPr>
            <a:xfrm flipV="1">
              <a:off x="2688" y="2880"/>
              <a:ext cx="0" cy="19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0686" name="Line 63"/>
            <p:cNvSpPr/>
            <p:nvPr/>
          </p:nvSpPr>
          <p:spPr>
            <a:xfrm>
              <a:off x="1392" y="3072"/>
              <a:ext cx="1296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" name="Group 64"/>
          <p:cNvGrpSpPr/>
          <p:nvPr/>
        </p:nvGrpSpPr>
        <p:grpSpPr>
          <a:xfrm>
            <a:off x="5410200" y="5300663"/>
            <a:ext cx="3581400" cy="741362"/>
            <a:chOff x="3408" y="3168"/>
            <a:chExt cx="2256" cy="467"/>
          </a:xfrm>
        </p:grpSpPr>
        <p:sp>
          <p:nvSpPr>
            <p:cNvPr id="70666" name="Text Box 65"/>
            <p:cNvSpPr txBox="1"/>
            <p:nvPr/>
          </p:nvSpPr>
          <p:spPr>
            <a:xfrm>
              <a:off x="3408" y="3258"/>
              <a:ext cx="72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67" name="Text Box 66"/>
            <p:cNvSpPr txBox="1"/>
            <p:nvPr/>
          </p:nvSpPr>
          <p:spPr>
            <a:xfrm>
              <a:off x="3936" y="3168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Q.front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68" name="Text Box 67"/>
            <p:cNvSpPr txBox="1"/>
            <p:nvPr/>
          </p:nvSpPr>
          <p:spPr>
            <a:xfrm>
              <a:off x="3936" y="3366"/>
              <a:ext cx="720" cy="26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Q.rear</a:t>
              </a:r>
              <a:endPara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69" name="Line 68"/>
            <p:cNvSpPr/>
            <p:nvPr/>
          </p:nvSpPr>
          <p:spPr>
            <a:xfrm flipV="1">
              <a:off x="4656" y="3360"/>
              <a:ext cx="336" cy="0"/>
            </a:xfrm>
            <a:prstGeom prst="line">
              <a:avLst/>
            </a:prstGeom>
            <a:ln w="28575" cap="rnd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0" name="Line 69"/>
            <p:cNvSpPr/>
            <p:nvPr/>
          </p:nvSpPr>
          <p:spPr>
            <a:xfrm rot="1020000" flipV="1">
              <a:off x="4656" y="3446"/>
              <a:ext cx="336" cy="106"/>
            </a:xfrm>
            <a:prstGeom prst="line">
              <a:avLst/>
            </a:prstGeom>
            <a:ln w="28575" cap="rnd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0671" name="Group 70"/>
            <p:cNvGrpSpPr/>
            <p:nvPr/>
          </p:nvGrpSpPr>
          <p:grpSpPr>
            <a:xfrm>
              <a:off x="4992" y="3264"/>
              <a:ext cx="672" cy="288"/>
              <a:chOff x="960" y="3408"/>
              <a:chExt cx="672" cy="288"/>
            </a:xfrm>
          </p:grpSpPr>
          <p:sp>
            <p:nvSpPr>
              <p:cNvPr id="70672" name="Rectangle 71" descr="宽上对角线"/>
              <p:cNvSpPr/>
              <p:nvPr/>
            </p:nvSpPr>
            <p:spPr>
              <a:xfrm>
                <a:off x="960" y="3408"/>
                <a:ext cx="384" cy="288"/>
              </a:xfrm>
              <a:prstGeom prst="rect">
                <a:avLst/>
              </a:prstGeom>
              <a:blipFill rotWithShape="0">
                <a:blip r:embed="rId1"/>
              </a:blip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3" name="Rectangle 72"/>
              <p:cNvSpPr/>
              <p:nvPr/>
            </p:nvSpPr>
            <p:spPr>
              <a:xfrm>
                <a:off x="1344" y="3408"/>
                <a:ext cx="288" cy="288"/>
              </a:xfrm>
              <a:prstGeom prst="rect">
                <a:avLst/>
              </a:prstGeom>
              <a:solidFill>
                <a:srgbClr val="00CCFF"/>
              </a:solidFill>
              <a:ln w="28575" cap="rnd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4" name="Text Box 73"/>
              <p:cNvSpPr txBox="1"/>
              <p:nvPr/>
            </p:nvSpPr>
            <p:spPr>
              <a:xfrm>
                <a:off x="1344" y="3408"/>
                <a:ext cx="24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∧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结点类型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 QNode{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QElemType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struct QNode *next;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</a:rPr>
              <a:t>QNode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</a:rPr>
              <a:t>QueuePtr</a:t>
            </a:r>
            <a:r>
              <a:rPr lang="en-US" altLang="zh-CN" b="1" dirty="0">
                <a:latin typeface="Times New Roman" panose="02020603050405020304" pitchFamily="18" charset="0"/>
              </a:rPr>
              <a:t>;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69636" name="组合 136191"/>
          <p:cNvGrpSpPr/>
          <p:nvPr/>
        </p:nvGrpSpPr>
        <p:grpSpPr>
          <a:xfrm>
            <a:off x="977900" y="3932238"/>
            <a:ext cx="1595438" cy="792162"/>
            <a:chOff x="977602" y="3932535"/>
            <a:chExt cx="1595438" cy="792162"/>
          </a:xfrm>
        </p:grpSpPr>
        <p:grpSp>
          <p:nvGrpSpPr>
            <p:cNvPr id="69657" name="Group 39"/>
            <p:cNvGrpSpPr/>
            <p:nvPr/>
          </p:nvGrpSpPr>
          <p:grpSpPr>
            <a:xfrm>
              <a:off x="2115840" y="3988097"/>
              <a:ext cx="457200" cy="685800"/>
              <a:chOff x="1872" y="1562"/>
              <a:chExt cx="288" cy="432"/>
            </a:xfrm>
          </p:grpSpPr>
          <p:sp>
            <p:nvSpPr>
              <p:cNvPr id="8" name="Rectangle 40"/>
              <p:cNvSpPr>
                <a:spLocks noChangeArrowheads="1"/>
              </p:cNvSpPr>
              <p:nvPr/>
            </p:nvSpPr>
            <p:spPr bwMode="auto">
              <a:xfrm>
                <a:off x="1882" y="1562"/>
                <a:ext cx="278" cy="4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rnd">
                <a:solidFill>
                  <a:srgbClr val="99CCFF"/>
                </a:solidFill>
                <a:miter lim="800000"/>
              </a:ln>
            </p:spPr>
            <p:txBody>
              <a:bodyPr wrap="none" lIns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9661" name="Line 41"/>
              <p:cNvSpPr/>
              <p:nvPr/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254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9658" name="Text Box 18"/>
            <p:cNvSpPr txBox="1"/>
            <p:nvPr/>
          </p:nvSpPr>
          <p:spPr>
            <a:xfrm>
              <a:off x="977602" y="3932535"/>
              <a:ext cx="143033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9" name="Text Box 19"/>
            <p:cNvSpPr txBox="1"/>
            <p:nvPr/>
          </p:nvSpPr>
          <p:spPr>
            <a:xfrm>
              <a:off x="977602" y="4267497"/>
              <a:ext cx="1054100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37" name="Line 44"/>
          <p:cNvSpPr/>
          <p:nvPr/>
        </p:nvSpPr>
        <p:spPr>
          <a:xfrm>
            <a:off x="2362200" y="4183063"/>
            <a:ext cx="609600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38" name="Freeform 45"/>
          <p:cNvSpPr/>
          <p:nvPr/>
        </p:nvSpPr>
        <p:spPr>
          <a:xfrm>
            <a:off x="2362200" y="4437063"/>
            <a:ext cx="4056063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9639" name="组合 136192"/>
          <p:cNvGrpSpPr/>
          <p:nvPr/>
        </p:nvGrpSpPr>
        <p:grpSpPr>
          <a:xfrm>
            <a:off x="2971800" y="3989388"/>
            <a:ext cx="3616325" cy="404812"/>
            <a:chOff x="2971502" y="3989685"/>
            <a:chExt cx="3616722" cy="404812"/>
          </a:xfrm>
        </p:grpSpPr>
        <p:sp>
          <p:nvSpPr>
            <p:cNvPr id="69641" name="Rectangle 22"/>
            <p:cNvSpPr/>
            <p:nvPr/>
          </p:nvSpPr>
          <p:spPr>
            <a:xfrm>
              <a:off x="4266902" y="3989685"/>
              <a:ext cx="990600" cy="38100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9642" name="Line 23"/>
            <p:cNvSpPr/>
            <p:nvPr/>
          </p:nvSpPr>
          <p:spPr>
            <a:xfrm>
              <a:off x="4762202" y="3989685"/>
              <a:ext cx="0" cy="38100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3" name="Text Box 24"/>
            <p:cNvSpPr txBox="1"/>
            <p:nvPr/>
          </p:nvSpPr>
          <p:spPr>
            <a:xfrm>
              <a:off x="4374852" y="3999210"/>
              <a:ext cx="407988" cy="3651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a1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9644" name="Line 25"/>
            <p:cNvSpPr/>
            <p:nvPr/>
          </p:nvSpPr>
          <p:spPr>
            <a:xfrm>
              <a:off x="5028902" y="4218285"/>
              <a:ext cx="53975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5" name="Rectangle 27"/>
            <p:cNvSpPr/>
            <p:nvPr/>
          </p:nvSpPr>
          <p:spPr>
            <a:xfrm>
              <a:off x="5597624" y="3989685"/>
              <a:ext cx="990600" cy="38100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9646" name="Line 28"/>
            <p:cNvSpPr/>
            <p:nvPr/>
          </p:nvSpPr>
          <p:spPr>
            <a:xfrm>
              <a:off x="6092924" y="3989685"/>
              <a:ext cx="0" cy="38100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7" name="Text Box 29"/>
            <p:cNvSpPr txBox="1"/>
            <p:nvPr/>
          </p:nvSpPr>
          <p:spPr>
            <a:xfrm>
              <a:off x="5705574" y="3999210"/>
              <a:ext cx="40798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a2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69648" name="Group 30"/>
            <p:cNvGrpSpPr/>
            <p:nvPr/>
          </p:nvGrpSpPr>
          <p:grpSpPr>
            <a:xfrm>
              <a:off x="6242149" y="4107160"/>
              <a:ext cx="234950" cy="190500"/>
              <a:chOff x="5616" y="2976"/>
              <a:chExt cx="192" cy="96"/>
            </a:xfrm>
          </p:grpSpPr>
          <p:sp>
            <p:nvSpPr>
              <p:cNvPr id="69655" name="Line 31"/>
              <p:cNvSpPr/>
              <p:nvPr/>
            </p:nvSpPr>
            <p:spPr>
              <a:xfrm>
                <a:off x="5712" y="2976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56" name="Line 32"/>
              <p:cNvSpPr/>
              <p:nvPr/>
            </p:nvSpPr>
            <p:spPr>
              <a:xfrm flipH="1">
                <a:off x="5616" y="2976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9649" name="Group 33"/>
            <p:cNvGrpSpPr/>
            <p:nvPr/>
          </p:nvGrpSpPr>
          <p:grpSpPr>
            <a:xfrm>
              <a:off x="2971502" y="3999210"/>
              <a:ext cx="1306513" cy="395287"/>
              <a:chOff x="2109" y="3526"/>
              <a:chExt cx="823" cy="249"/>
            </a:xfrm>
          </p:grpSpPr>
          <p:grpSp>
            <p:nvGrpSpPr>
              <p:cNvPr id="69650" name="Group 34"/>
              <p:cNvGrpSpPr/>
              <p:nvPr/>
            </p:nvGrpSpPr>
            <p:grpSpPr>
              <a:xfrm>
                <a:off x="2109" y="3526"/>
                <a:ext cx="627" cy="249"/>
                <a:chOff x="2109" y="3526"/>
                <a:chExt cx="627" cy="249"/>
              </a:xfrm>
            </p:grpSpPr>
            <p:sp>
              <p:nvSpPr>
                <p:cNvPr id="69652" name="Rectangle 35"/>
                <p:cNvSpPr/>
                <p:nvPr/>
              </p:nvSpPr>
              <p:spPr>
                <a:xfrm>
                  <a:off x="2112" y="3526"/>
                  <a:ext cx="624" cy="240"/>
                </a:xfrm>
                <a:prstGeom prst="rect">
                  <a:avLst/>
                </a:prstGeom>
                <a:solidFill>
                  <a:srgbClr val="99CCFF"/>
                </a:solidFill>
                <a:ln w="12700" cap="rnd" cmpd="sng">
                  <a:solidFill>
                    <a:srgbClr val="99C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69653" name="Line 36"/>
                <p:cNvSpPr/>
                <p:nvPr/>
              </p:nvSpPr>
              <p:spPr>
                <a:xfrm>
                  <a:off x="2424" y="3526"/>
                  <a:ext cx="0" cy="240"/>
                </a:xfrm>
                <a:prstGeom prst="line">
                  <a:avLst/>
                </a:prstGeom>
                <a:ln w="12700" cap="rnd" cmpd="sng">
                  <a:solidFill>
                    <a:schemeClr val="bg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9654" name="Rectangle 37" descr="深色上对角线"/>
                <p:cNvSpPr/>
                <p:nvPr/>
              </p:nvSpPr>
              <p:spPr>
                <a:xfrm>
                  <a:off x="2109" y="3526"/>
                  <a:ext cx="317" cy="249"/>
                </a:xfrm>
                <a:prstGeom prst="rect">
                  <a:avLst/>
                </a:prstGeom>
                <a:blipFill rotWithShape="0">
                  <a:blip r:embed="rId1"/>
                </a:blipFill>
                <a:ln w="12700">
                  <a:noFill/>
                </a:ln>
              </p:spPr>
              <p:txBody>
                <a:bodyPr wrap="none" l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69651" name="Line 38"/>
              <p:cNvSpPr/>
              <p:nvPr/>
            </p:nvSpPr>
            <p:spPr>
              <a:xfrm>
                <a:off x="2592" y="3648"/>
                <a:ext cx="340" cy="0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69640" name="TextBox 2"/>
          <p:cNvSpPr txBox="1"/>
          <p:nvPr/>
        </p:nvSpPr>
        <p:spPr>
          <a:xfrm>
            <a:off x="3703638" y="1112838"/>
            <a:ext cx="4829175" cy="2309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黑体" panose="02010609060101010101" pitchFamily="49" charset="-122"/>
              </a:rPr>
              <a:t>//</a:t>
            </a:r>
            <a:r>
              <a:rPr lang="zh-CN" altLang="en-US" dirty="0">
                <a:latin typeface="黑体" panose="02010609060101010101" pitchFamily="49" charset="-122"/>
              </a:rPr>
              <a:t>链队列类型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QNode *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队头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QNode *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队尾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95373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LinkQueue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9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InitQueue (LinkQueue &amp;Q) {   </a:t>
            </a:r>
            <a:r>
              <a:rPr lang="en-US" altLang="zh-CN" dirty="0">
                <a:latin typeface="Times New Roman" panose="02020603050405020304" pitchFamily="18" charset="0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</a:rPr>
              <a:t>构造一个空队列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Q.front = Q.rear = new QNode;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 (!Q.front)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exit (OVERFLOW);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存储分配失败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Q.front-&gt;next = NULL;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284663" y="3429000"/>
            <a:ext cx="3744912" cy="969963"/>
            <a:chOff x="1344" y="1552"/>
            <a:chExt cx="1920" cy="442"/>
          </a:xfrm>
        </p:grpSpPr>
        <p:grpSp>
          <p:nvGrpSpPr>
            <p:cNvPr id="71685" name="Group 5"/>
            <p:cNvGrpSpPr/>
            <p:nvPr/>
          </p:nvGrpSpPr>
          <p:grpSpPr>
            <a:xfrm>
              <a:off x="2016" y="1562"/>
              <a:ext cx="288" cy="432"/>
              <a:chOff x="1872" y="1562"/>
              <a:chExt cx="288" cy="432"/>
            </a:xfrm>
          </p:grpSpPr>
          <p:sp>
            <p:nvSpPr>
              <p:cNvPr id="71697" name="Rectangle 6"/>
              <p:cNvSpPr/>
              <p:nvPr/>
            </p:nvSpPr>
            <p:spPr>
              <a:xfrm>
                <a:off x="1882" y="1562"/>
                <a:ext cx="278" cy="432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1698" name="Line 7"/>
              <p:cNvSpPr/>
              <p:nvPr/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686" name="Line 8"/>
            <p:cNvSpPr/>
            <p:nvPr/>
          </p:nvSpPr>
          <p:spPr>
            <a:xfrm>
              <a:off x="2157" y="1707"/>
              <a:ext cx="443" cy="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87" name="Line 9"/>
            <p:cNvSpPr/>
            <p:nvPr/>
          </p:nvSpPr>
          <p:spPr>
            <a:xfrm rot="1200000" flipV="1">
              <a:off x="2160" y="1776"/>
              <a:ext cx="432" cy="14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688" name="Group 10"/>
            <p:cNvGrpSpPr/>
            <p:nvPr/>
          </p:nvGrpSpPr>
          <p:grpSpPr>
            <a:xfrm>
              <a:off x="2637" y="1663"/>
              <a:ext cx="627" cy="244"/>
              <a:chOff x="2109" y="3625"/>
              <a:chExt cx="627" cy="244"/>
            </a:xfrm>
          </p:grpSpPr>
          <p:sp>
            <p:nvSpPr>
              <p:cNvPr id="71694" name="Rectangle 11"/>
              <p:cNvSpPr/>
              <p:nvPr/>
            </p:nvSpPr>
            <p:spPr>
              <a:xfrm>
                <a:off x="2112" y="3625"/>
                <a:ext cx="624" cy="240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rgbClr val="01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1696" name="Rectangle 13" descr="深色上对角线"/>
              <p:cNvSpPr/>
              <p:nvPr/>
            </p:nvSpPr>
            <p:spPr>
              <a:xfrm>
                <a:off x="2109" y="3625"/>
                <a:ext cx="316" cy="244"/>
              </a:xfrm>
              <a:prstGeom prst="rect">
                <a:avLst/>
              </a:prstGeom>
              <a:blipFill rotWithShape="0">
                <a:blip r:embed="rId1"/>
              </a:blipFill>
              <a:ln w="12700">
                <a:noFill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rgbClr val="01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71689" name="Group 14"/>
            <p:cNvGrpSpPr/>
            <p:nvPr/>
          </p:nvGrpSpPr>
          <p:grpSpPr>
            <a:xfrm>
              <a:off x="3042" y="1725"/>
              <a:ext cx="148" cy="120"/>
              <a:chOff x="5600" y="3050"/>
              <a:chExt cx="192" cy="96"/>
            </a:xfrm>
          </p:grpSpPr>
          <p:sp>
            <p:nvSpPr>
              <p:cNvPr id="71692" name="Line 15"/>
              <p:cNvSpPr/>
              <p:nvPr/>
            </p:nvSpPr>
            <p:spPr>
              <a:xfrm>
                <a:off x="5696" y="3050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3" name="Line 16"/>
              <p:cNvSpPr/>
              <p:nvPr/>
            </p:nvSpPr>
            <p:spPr>
              <a:xfrm flipH="1">
                <a:off x="5600" y="3050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690" name="Text Box 17"/>
            <p:cNvSpPr txBox="1"/>
            <p:nvPr/>
          </p:nvSpPr>
          <p:spPr>
            <a:xfrm>
              <a:off x="1344" y="1552"/>
              <a:ext cx="720" cy="20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91" name="Text Box 18"/>
            <p:cNvSpPr txBox="1"/>
            <p:nvPr/>
          </p:nvSpPr>
          <p:spPr>
            <a:xfrm>
              <a:off x="1344" y="1744"/>
              <a:ext cx="664" cy="20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4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charRg st="48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4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charRg st="145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矩形: 圆角 30"/>
          <p:cNvSpPr/>
          <p:nvPr>
            <p:custDataLst>
              <p:tags r:id="rId1"/>
            </p:custDataLst>
          </p:nvPr>
        </p:nvSpPr>
        <p:spPr bwMode="auto">
          <a:xfrm>
            <a:off x="390525" y="3041650"/>
            <a:ext cx="2098675" cy="661988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" name="矩形: 圆角 29"/>
          <p:cNvSpPr/>
          <p:nvPr>
            <p:custDataLst>
              <p:tags r:id="rId2"/>
            </p:custDataLst>
          </p:nvPr>
        </p:nvSpPr>
        <p:spPr bwMode="auto">
          <a:xfrm>
            <a:off x="390525" y="2095500"/>
            <a:ext cx="2098675" cy="661988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: 圆角 6"/>
          <p:cNvSpPr/>
          <p:nvPr>
            <p:custDataLst>
              <p:tags r:id="rId3"/>
            </p:custDataLst>
          </p:nvPr>
        </p:nvSpPr>
        <p:spPr bwMode="auto">
          <a:xfrm>
            <a:off x="390525" y="1135063"/>
            <a:ext cx="2098675" cy="661988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0" name="Rectangle 110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4438" y="1057275"/>
            <a:ext cx="110807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定义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3" name="Rectangle 11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1238" y="3105150"/>
            <a:ext cx="150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96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96D3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6" name="Rectangle 11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1238" y="2178050"/>
            <a:ext cx="1444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7" name="Rectangle 11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9200" y="1052513"/>
            <a:ext cx="64230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只能在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表的一端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）进行插入和删除运算的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线性表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0490" name="组合 28"/>
          <p:cNvGrpSpPr/>
          <p:nvPr/>
        </p:nvGrpSpPr>
        <p:grpSpPr>
          <a:xfrm>
            <a:off x="423863" y="1177925"/>
            <a:ext cx="590550" cy="627063"/>
            <a:chOff x="6242320" y="1105887"/>
            <a:chExt cx="589786" cy="626357"/>
          </a:xfrm>
        </p:grpSpPr>
        <p:sp>
          <p:nvSpPr>
            <p:cNvPr id="15" name="TextBox 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327934" y="1105887"/>
              <a:ext cx="475634" cy="49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文本框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42320" y="1516587"/>
              <a:ext cx="589786" cy="21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491" name="组合 45"/>
          <p:cNvGrpSpPr/>
          <p:nvPr/>
        </p:nvGrpSpPr>
        <p:grpSpPr>
          <a:xfrm>
            <a:off x="441325" y="2135188"/>
            <a:ext cx="590550" cy="631825"/>
            <a:chOff x="6242320" y="2373259"/>
            <a:chExt cx="589786" cy="631715"/>
          </a:xfrm>
        </p:grpSpPr>
        <p:sp>
          <p:nvSpPr>
            <p:cNvPr id="18" name="TextBox 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327934" y="2373259"/>
              <a:ext cx="458194" cy="49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文本框 2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42320" y="2789112"/>
              <a:ext cx="589786" cy="21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492" name="组合 48"/>
          <p:cNvGrpSpPr/>
          <p:nvPr/>
        </p:nvGrpSpPr>
        <p:grpSpPr>
          <a:xfrm>
            <a:off x="395288" y="3073400"/>
            <a:ext cx="590550" cy="620713"/>
            <a:chOff x="6242320" y="3640826"/>
            <a:chExt cx="589786" cy="620331"/>
          </a:xfrm>
        </p:grpSpPr>
        <p:sp>
          <p:nvSpPr>
            <p:cNvPr id="21" name="Text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327934" y="3640826"/>
              <a:ext cx="504172" cy="49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文本框 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42320" y="4045390"/>
              <a:ext cx="589786" cy="21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14"/>
            </p:custDataLst>
          </p:nvPr>
        </p:nvCxnSpPr>
        <p:spPr bwMode="auto">
          <a:xfrm>
            <a:off x="509588" y="1952625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Rectangle 110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89200" y="2201863"/>
            <a:ext cx="44942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与线性表相同，仍为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一对一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关系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" name="Rectangle 110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89200" y="3155950"/>
            <a:ext cx="635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顺序栈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链栈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存储均可，但以顺序栈更常见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7"/>
            </p:custDataLst>
          </p:nvPr>
        </p:nvCxnSpPr>
        <p:spPr bwMode="auto">
          <a:xfrm>
            <a:off x="509588" y="2881313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>
            <p:custDataLst>
              <p:tags r:id="rId18"/>
            </p:custDataLst>
          </p:nvPr>
        </p:nvCxnSpPr>
        <p:spPr bwMode="auto">
          <a:xfrm>
            <a:off x="509588" y="3824288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" name="矩形: 圆角 36"/>
          <p:cNvSpPr/>
          <p:nvPr>
            <p:custDataLst>
              <p:tags r:id="rId19"/>
            </p:custDataLst>
          </p:nvPr>
        </p:nvSpPr>
        <p:spPr bwMode="auto">
          <a:xfrm>
            <a:off x="390525" y="3916363"/>
            <a:ext cx="2098675" cy="660400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8" name="Rectangle 111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11238" y="3979863"/>
            <a:ext cx="150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0500" name="组合 48"/>
          <p:cNvGrpSpPr/>
          <p:nvPr/>
        </p:nvGrpSpPr>
        <p:grpSpPr>
          <a:xfrm>
            <a:off x="395288" y="3948113"/>
            <a:ext cx="590550" cy="620712"/>
            <a:chOff x="6242320" y="3640826"/>
            <a:chExt cx="589786" cy="620331"/>
          </a:xfrm>
        </p:grpSpPr>
        <p:sp>
          <p:nvSpPr>
            <p:cNvPr id="40" name="TextBox 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27934" y="3640826"/>
              <a:ext cx="504172" cy="49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" name="文本框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242320" y="4045390"/>
              <a:ext cx="589786" cy="21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2" name="Rectangle 110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89200" y="4029075"/>
            <a:ext cx="635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只能在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运算，且访问结点时依照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后进先出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LIFO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先进后出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FILO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24"/>
            </p:custDataLst>
          </p:nvPr>
        </p:nvCxnSpPr>
        <p:spPr bwMode="auto">
          <a:xfrm>
            <a:off x="509588" y="4976813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" name="矩形: 圆角 43"/>
          <p:cNvSpPr/>
          <p:nvPr>
            <p:custDataLst>
              <p:tags r:id="rId25"/>
            </p:custDataLst>
          </p:nvPr>
        </p:nvSpPr>
        <p:spPr bwMode="auto">
          <a:xfrm>
            <a:off x="390525" y="5156200"/>
            <a:ext cx="2098675" cy="660400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5" name="Rectangle 11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11238" y="5219700"/>
            <a:ext cx="150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实现方式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0505" name="组合 48"/>
          <p:cNvGrpSpPr/>
          <p:nvPr/>
        </p:nvGrpSpPr>
        <p:grpSpPr>
          <a:xfrm>
            <a:off x="395288" y="5187950"/>
            <a:ext cx="590550" cy="620713"/>
            <a:chOff x="6242320" y="3640826"/>
            <a:chExt cx="589786" cy="620331"/>
          </a:xfrm>
        </p:grpSpPr>
        <p:sp>
          <p:nvSpPr>
            <p:cNvPr id="47" name="TextBox 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327934" y="3640826"/>
              <a:ext cx="504172" cy="49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8" name="文本框 2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242320" y="4045390"/>
              <a:ext cx="589786" cy="21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9" name="Rectangle 110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489200" y="5157788"/>
            <a:ext cx="6502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关键是编写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入栈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出栈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函数，具体实现依顺序栈或链栈的不同而不同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基本操作有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入栈、出栈、读栈顶元素值、建栈、判断栈满、栈空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Status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EnQueue </a:t>
            </a:r>
            <a:r>
              <a:rPr lang="en-US" altLang="zh-CN" b="1" dirty="0">
                <a:latin typeface="Times New Roman" panose="02020603050405020304" pitchFamily="18" charset="0"/>
              </a:rPr>
              <a:t>(LinkQueue &amp;Q, QElemType e)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插入元素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的新的队尾元素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p = new QNode;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p-&gt;data = e;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p-&gt;next = NULL;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Q.rear-&gt;next = p;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Q.rear = p;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740650" y="3814763"/>
            <a:ext cx="1119188" cy="1177925"/>
            <a:chOff x="4987" y="2432"/>
            <a:chExt cx="705" cy="742"/>
          </a:xfrm>
        </p:grpSpPr>
        <p:sp>
          <p:nvSpPr>
            <p:cNvPr id="72738" name="Text Box 5"/>
            <p:cNvSpPr txBox="1"/>
            <p:nvPr/>
          </p:nvSpPr>
          <p:spPr>
            <a:xfrm>
              <a:off x="4987" y="243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9" name="Line 6"/>
            <p:cNvSpPr/>
            <p:nvPr/>
          </p:nvSpPr>
          <p:spPr>
            <a:xfrm rot="5400000">
              <a:off x="5029" y="2736"/>
              <a:ext cx="340" cy="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40" name="Rectangle 8"/>
            <p:cNvSpPr/>
            <p:nvPr/>
          </p:nvSpPr>
          <p:spPr>
            <a:xfrm>
              <a:off x="5068" y="2934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rgbClr val="01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2741" name="Line 9"/>
            <p:cNvSpPr/>
            <p:nvPr/>
          </p:nvSpPr>
          <p:spPr>
            <a:xfrm>
              <a:off x="5380" y="2934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0298" name="Text Box 10"/>
          <p:cNvSpPr txBox="1"/>
          <p:nvPr/>
        </p:nvSpPr>
        <p:spPr>
          <a:xfrm>
            <a:off x="8020050" y="4479925"/>
            <a:ext cx="407988" cy="487363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endParaRPr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2710" name="Group 12"/>
          <p:cNvGrpSpPr/>
          <p:nvPr/>
        </p:nvGrpSpPr>
        <p:grpSpPr>
          <a:xfrm>
            <a:off x="6565900" y="4508500"/>
            <a:ext cx="990600" cy="492125"/>
            <a:chOff x="1680" y="3386"/>
            <a:chExt cx="624" cy="310"/>
          </a:xfrm>
        </p:grpSpPr>
        <p:sp>
          <p:nvSpPr>
            <p:cNvPr id="72735" name="Rectangle 13"/>
            <p:cNvSpPr/>
            <p:nvPr/>
          </p:nvSpPr>
          <p:spPr>
            <a:xfrm>
              <a:off x="1680" y="345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2736" name="Line 14"/>
            <p:cNvSpPr/>
            <p:nvPr/>
          </p:nvSpPr>
          <p:spPr>
            <a:xfrm>
              <a:off x="1992" y="345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Text Box 15"/>
            <p:cNvSpPr txBox="1"/>
            <p:nvPr/>
          </p:nvSpPr>
          <p:spPr>
            <a:xfrm>
              <a:off x="1748" y="3386"/>
              <a:ext cx="257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72711" name="Group 16"/>
          <p:cNvGrpSpPr/>
          <p:nvPr/>
        </p:nvGrpSpPr>
        <p:grpSpPr>
          <a:xfrm>
            <a:off x="7192963" y="4737100"/>
            <a:ext cx="234950" cy="190500"/>
            <a:chOff x="5616" y="2976"/>
            <a:chExt cx="192" cy="96"/>
          </a:xfrm>
        </p:grpSpPr>
        <p:sp>
          <p:nvSpPr>
            <p:cNvPr id="72733" name="Line 17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4" name="Line 18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712" name="Group 19"/>
          <p:cNvGrpSpPr/>
          <p:nvPr/>
        </p:nvGrpSpPr>
        <p:grpSpPr>
          <a:xfrm>
            <a:off x="5270500" y="4629150"/>
            <a:ext cx="995363" cy="395288"/>
            <a:chOff x="2109" y="3526"/>
            <a:chExt cx="627" cy="249"/>
          </a:xfrm>
        </p:grpSpPr>
        <p:sp>
          <p:nvSpPr>
            <p:cNvPr id="72730" name="Rectangle 20"/>
            <p:cNvSpPr/>
            <p:nvPr/>
          </p:nvSpPr>
          <p:spPr>
            <a:xfrm>
              <a:off x="2112" y="352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2731" name="Line 21"/>
            <p:cNvSpPr/>
            <p:nvPr/>
          </p:nvSpPr>
          <p:spPr>
            <a:xfrm>
              <a:off x="2424" y="352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2" name="Rectangle 22" descr="深色上对角线"/>
            <p:cNvSpPr/>
            <p:nvPr/>
          </p:nvSpPr>
          <p:spPr>
            <a:xfrm>
              <a:off x="2109" y="3526"/>
              <a:ext cx="317" cy="249"/>
            </a:xfrm>
            <a:prstGeom prst="rect">
              <a:avLst/>
            </a:prstGeom>
            <a:blipFill rotWithShape="0">
              <a:blip r:embed="rId1"/>
            </a:blipFill>
            <a:ln w="12700">
              <a:noFill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72713" name="Line 23"/>
          <p:cNvSpPr/>
          <p:nvPr/>
        </p:nvSpPr>
        <p:spPr>
          <a:xfrm>
            <a:off x="6037263" y="4822825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2714" name="Group 24"/>
          <p:cNvGrpSpPr/>
          <p:nvPr/>
        </p:nvGrpSpPr>
        <p:grpSpPr>
          <a:xfrm>
            <a:off x="4414838" y="4618038"/>
            <a:ext cx="457200" cy="685800"/>
            <a:chOff x="1872" y="1562"/>
            <a:chExt cx="288" cy="432"/>
          </a:xfrm>
        </p:grpSpPr>
        <p:sp>
          <p:nvSpPr>
            <p:cNvPr id="72728" name="Rectangle 25"/>
            <p:cNvSpPr/>
            <p:nvPr/>
          </p:nvSpPr>
          <p:spPr>
            <a:xfrm>
              <a:off x="1882" y="1562"/>
              <a:ext cx="278" cy="432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2729" name="Line 26"/>
            <p:cNvSpPr/>
            <p:nvPr/>
          </p:nvSpPr>
          <p:spPr>
            <a:xfrm>
              <a:off x="1872" y="1778"/>
              <a:ext cx="28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15" name="Text Box 27"/>
          <p:cNvSpPr txBox="1"/>
          <p:nvPr/>
        </p:nvSpPr>
        <p:spPr>
          <a:xfrm>
            <a:off x="3348038" y="4602163"/>
            <a:ext cx="1143000" cy="4270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2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6" name="Text Box 28"/>
          <p:cNvSpPr txBox="1"/>
          <p:nvPr/>
        </p:nvSpPr>
        <p:spPr>
          <a:xfrm>
            <a:off x="3348038" y="4906963"/>
            <a:ext cx="1054100" cy="4270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2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7" name="Line 29"/>
          <p:cNvSpPr/>
          <p:nvPr/>
        </p:nvSpPr>
        <p:spPr>
          <a:xfrm>
            <a:off x="4660900" y="4813300"/>
            <a:ext cx="609600" cy="0"/>
          </a:xfrm>
          <a:prstGeom prst="line">
            <a:avLst/>
          </a:prstGeom>
          <a:ln w="38100" cap="rnd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8" name="Freeform 30"/>
          <p:cNvSpPr/>
          <p:nvPr/>
        </p:nvSpPr>
        <p:spPr>
          <a:xfrm>
            <a:off x="4660900" y="5084763"/>
            <a:ext cx="2192338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" name="Group 34"/>
          <p:cNvGrpSpPr/>
          <p:nvPr/>
        </p:nvGrpSpPr>
        <p:grpSpPr>
          <a:xfrm>
            <a:off x="7158038" y="4652963"/>
            <a:ext cx="709612" cy="346075"/>
            <a:chOff x="3552" y="2928"/>
            <a:chExt cx="447" cy="218"/>
          </a:xfrm>
        </p:grpSpPr>
        <p:sp>
          <p:nvSpPr>
            <p:cNvPr id="72726" name="Rectangle 35"/>
            <p:cNvSpPr/>
            <p:nvPr/>
          </p:nvSpPr>
          <p:spPr>
            <a:xfrm>
              <a:off x="3552" y="2928"/>
              <a:ext cx="240" cy="218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rgbClr val="01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2727" name="Line 36"/>
            <p:cNvSpPr/>
            <p:nvPr/>
          </p:nvSpPr>
          <p:spPr>
            <a:xfrm>
              <a:off x="3659" y="3035"/>
              <a:ext cx="34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37"/>
          <p:cNvGrpSpPr/>
          <p:nvPr/>
        </p:nvGrpSpPr>
        <p:grpSpPr>
          <a:xfrm>
            <a:off x="4667250" y="5084763"/>
            <a:ext cx="3505200" cy="457200"/>
            <a:chOff x="2784" y="3456"/>
            <a:chExt cx="2208" cy="288"/>
          </a:xfrm>
        </p:grpSpPr>
        <p:sp>
          <p:nvSpPr>
            <p:cNvPr id="72724" name="Rectangle 38"/>
            <p:cNvSpPr/>
            <p:nvPr/>
          </p:nvSpPr>
          <p:spPr>
            <a:xfrm>
              <a:off x="4080" y="3456"/>
              <a:ext cx="24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rgbClr val="01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2725" name="Freeform 39"/>
            <p:cNvSpPr/>
            <p:nvPr/>
          </p:nvSpPr>
          <p:spPr>
            <a:xfrm>
              <a:off x="2784" y="3456"/>
              <a:ext cx="220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288"/>
                </a:cxn>
                <a:cxn ang="0">
                  <a:pos x="2208" y="288"/>
                </a:cxn>
                <a:cxn ang="0">
                  <a:pos x="2208" y="0"/>
                </a:cxn>
              </a:cxnLst>
              <a:pathLst>
                <a:path w="2208" h="288">
                  <a:moveTo>
                    <a:pt x="0" y="48"/>
                  </a:moveTo>
                  <a:lnTo>
                    <a:pt x="0" y="288"/>
                  </a:lnTo>
                  <a:lnTo>
                    <a:pt x="2208" y="288"/>
                  </a:lnTo>
                  <a:lnTo>
                    <a:pt x="2208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8459788" y="4678363"/>
            <a:ext cx="234950" cy="190500"/>
            <a:chOff x="5616" y="2976"/>
            <a:chExt cx="192" cy="96"/>
          </a:xfrm>
        </p:grpSpPr>
        <p:sp>
          <p:nvSpPr>
            <p:cNvPr id="72722" name="Line 17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3" name="Line 18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8" grpId="0"/>
      <p:bldP spid="1403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1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DeQueue </a:t>
            </a:r>
            <a:r>
              <a:rPr lang="en-US" altLang="zh-CN" b="1" dirty="0">
                <a:latin typeface="Times New Roman" panose="02020603050405020304" pitchFamily="18" charset="0"/>
              </a:rPr>
              <a:t>(LinkQueue &amp;Q, QElemType &amp;e)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//</a:t>
            </a:r>
            <a:r>
              <a:rPr lang="zh-CN" altLang="en-US" dirty="0">
                <a:latin typeface="Times New Roman" panose="02020603050405020304" pitchFamily="18" charset="0"/>
              </a:rPr>
              <a:t>若队列不空，则删除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的队头元素，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返回其值，并返回</a:t>
            </a:r>
            <a:r>
              <a:rPr lang="en-US" altLang="zh-CN" dirty="0">
                <a:latin typeface="Times New Roman" panose="02020603050405020304" pitchFamily="18" charset="0"/>
              </a:rPr>
              <a:t>OK</a:t>
            </a:r>
            <a:r>
              <a:rPr lang="zh-CN" altLang="en-US" dirty="0">
                <a:latin typeface="Times New Roman" panose="02020603050405020304" pitchFamily="18" charset="0"/>
              </a:rPr>
              <a:t>；否则返回</a:t>
            </a:r>
            <a:r>
              <a:rPr lang="en-US" altLang="zh-CN" dirty="0">
                <a:latin typeface="Times New Roman" panose="02020603050405020304" pitchFamily="18" charset="0"/>
              </a:rPr>
              <a:t>ERROR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 (Q.front == Q.rear)    return ERROR;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p = Q.front-&gt;next;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e = p-&gt;data;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Q.front-&gt;next = p-&gt;next;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 (Q.rear == p) 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Q.rear = Q.front;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delete p;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486400" y="4959350"/>
            <a:ext cx="990600" cy="492125"/>
            <a:chOff x="1680" y="3386"/>
            <a:chExt cx="624" cy="310"/>
          </a:xfrm>
        </p:grpSpPr>
        <p:sp>
          <p:nvSpPr>
            <p:cNvPr id="73789" name="Rectangle 6"/>
            <p:cNvSpPr/>
            <p:nvPr/>
          </p:nvSpPr>
          <p:spPr>
            <a:xfrm>
              <a:off x="1680" y="345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90" name="Line 7"/>
            <p:cNvSpPr/>
            <p:nvPr/>
          </p:nvSpPr>
          <p:spPr>
            <a:xfrm>
              <a:off x="1992" y="345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91" name="Text Box 8"/>
            <p:cNvSpPr txBox="1"/>
            <p:nvPr/>
          </p:nvSpPr>
          <p:spPr>
            <a:xfrm>
              <a:off x="1748" y="3386"/>
              <a:ext cx="257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41322" name="Line 9"/>
          <p:cNvSpPr/>
          <p:nvPr/>
        </p:nvSpPr>
        <p:spPr>
          <a:xfrm>
            <a:off x="6248400" y="5299075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" name="Group 10"/>
          <p:cNvGrpSpPr/>
          <p:nvPr/>
        </p:nvGrpSpPr>
        <p:grpSpPr>
          <a:xfrm>
            <a:off x="6823075" y="4959350"/>
            <a:ext cx="990600" cy="492125"/>
            <a:chOff x="1680" y="3386"/>
            <a:chExt cx="624" cy="310"/>
          </a:xfrm>
        </p:grpSpPr>
        <p:sp>
          <p:nvSpPr>
            <p:cNvPr id="73786" name="Rectangle 11"/>
            <p:cNvSpPr/>
            <p:nvPr/>
          </p:nvSpPr>
          <p:spPr>
            <a:xfrm>
              <a:off x="1680" y="345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87" name="Line 12"/>
            <p:cNvSpPr/>
            <p:nvPr/>
          </p:nvSpPr>
          <p:spPr>
            <a:xfrm>
              <a:off x="1992" y="345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88" name="Text Box 13"/>
            <p:cNvSpPr txBox="1"/>
            <p:nvPr/>
          </p:nvSpPr>
          <p:spPr>
            <a:xfrm>
              <a:off x="1748" y="3386"/>
              <a:ext cx="257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4191000" y="5080000"/>
            <a:ext cx="995363" cy="395288"/>
            <a:chOff x="2109" y="3526"/>
            <a:chExt cx="627" cy="249"/>
          </a:xfrm>
        </p:grpSpPr>
        <p:sp>
          <p:nvSpPr>
            <p:cNvPr id="73783" name="Rectangle 19"/>
            <p:cNvSpPr/>
            <p:nvPr/>
          </p:nvSpPr>
          <p:spPr>
            <a:xfrm>
              <a:off x="2112" y="352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84" name="Line 20"/>
            <p:cNvSpPr/>
            <p:nvPr/>
          </p:nvSpPr>
          <p:spPr>
            <a:xfrm>
              <a:off x="2424" y="352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85" name="Rectangle 21" descr="深色上对角线"/>
            <p:cNvSpPr/>
            <p:nvPr/>
          </p:nvSpPr>
          <p:spPr>
            <a:xfrm>
              <a:off x="2109" y="3526"/>
              <a:ext cx="317" cy="249"/>
            </a:xfrm>
            <a:prstGeom prst="rect">
              <a:avLst/>
            </a:prstGeom>
            <a:blipFill rotWithShape="0">
              <a:blip r:embed="rId1"/>
            </a:blipFill>
            <a:ln w="12700">
              <a:noFill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41335" name="Line 22"/>
          <p:cNvSpPr/>
          <p:nvPr/>
        </p:nvSpPr>
        <p:spPr>
          <a:xfrm>
            <a:off x="4957763" y="5273675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" name="Group 23"/>
          <p:cNvGrpSpPr/>
          <p:nvPr/>
        </p:nvGrpSpPr>
        <p:grpSpPr>
          <a:xfrm>
            <a:off x="3335338" y="5068888"/>
            <a:ext cx="457200" cy="685800"/>
            <a:chOff x="1872" y="1562"/>
            <a:chExt cx="288" cy="432"/>
          </a:xfrm>
        </p:grpSpPr>
        <p:sp>
          <p:nvSpPr>
            <p:cNvPr id="73781" name="Rectangle 24"/>
            <p:cNvSpPr/>
            <p:nvPr/>
          </p:nvSpPr>
          <p:spPr>
            <a:xfrm>
              <a:off x="1882" y="1562"/>
              <a:ext cx="278" cy="432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82" name="Line 25"/>
            <p:cNvSpPr/>
            <p:nvPr/>
          </p:nvSpPr>
          <p:spPr>
            <a:xfrm>
              <a:off x="1872" y="1778"/>
              <a:ext cx="28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1339" name="Text Box 26"/>
          <p:cNvSpPr txBox="1"/>
          <p:nvPr/>
        </p:nvSpPr>
        <p:spPr>
          <a:xfrm>
            <a:off x="2268538" y="5053013"/>
            <a:ext cx="1143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40" name="Text Box 27"/>
          <p:cNvSpPr txBox="1"/>
          <p:nvPr/>
        </p:nvSpPr>
        <p:spPr>
          <a:xfrm>
            <a:off x="2268538" y="5357813"/>
            <a:ext cx="10541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41" name="Line 28"/>
          <p:cNvSpPr/>
          <p:nvPr/>
        </p:nvSpPr>
        <p:spPr>
          <a:xfrm>
            <a:off x="3581400" y="5264150"/>
            <a:ext cx="609600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1342" name="Freeform 29"/>
          <p:cNvSpPr/>
          <p:nvPr/>
        </p:nvSpPr>
        <p:spPr>
          <a:xfrm>
            <a:off x="3581400" y="5492750"/>
            <a:ext cx="4806950" cy="38417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" name="Group 30"/>
          <p:cNvGrpSpPr/>
          <p:nvPr/>
        </p:nvGrpSpPr>
        <p:grpSpPr>
          <a:xfrm>
            <a:off x="5651500" y="4322763"/>
            <a:ext cx="381000" cy="762000"/>
            <a:chOff x="4176" y="2640"/>
            <a:chExt cx="240" cy="480"/>
          </a:xfrm>
        </p:grpSpPr>
        <p:sp>
          <p:nvSpPr>
            <p:cNvPr id="73779" name="Text Box 31"/>
            <p:cNvSpPr txBox="1"/>
            <p:nvPr/>
          </p:nvSpPr>
          <p:spPr>
            <a:xfrm>
              <a:off x="4176" y="2640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80" name="Line 32"/>
            <p:cNvSpPr/>
            <p:nvPr/>
          </p:nvSpPr>
          <p:spPr>
            <a:xfrm rot="5400000">
              <a:off x="4218" y="2944"/>
              <a:ext cx="340" cy="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1350" name="Freeform 37"/>
          <p:cNvSpPr/>
          <p:nvPr/>
        </p:nvSpPr>
        <p:spPr>
          <a:xfrm>
            <a:off x="4987925" y="4365625"/>
            <a:ext cx="2057400" cy="86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296" h="624">
                <a:moveTo>
                  <a:pt x="0" y="624"/>
                </a:moveTo>
                <a:lnTo>
                  <a:pt x="0" y="0"/>
                </a:ln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28575" cap="rnd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" name="Group 10"/>
          <p:cNvGrpSpPr/>
          <p:nvPr/>
        </p:nvGrpSpPr>
        <p:grpSpPr>
          <a:xfrm>
            <a:off x="8101013" y="4933950"/>
            <a:ext cx="990600" cy="492125"/>
            <a:chOff x="1680" y="3386"/>
            <a:chExt cx="624" cy="310"/>
          </a:xfrm>
        </p:grpSpPr>
        <p:sp>
          <p:nvSpPr>
            <p:cNvPr id="73776" name="Rectangle 11"/>
            <p:cNvSpPr/>
            <p:nvPr/>
          </p:nvSpPr>
          <p:spPr>
            <a:xfrm>
              <a:off x="1680" y="345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77" name="Line 12"/>
            <p:cNvSpPr/>
            <p:nvPr/>
          </p:nvSpPr>
          <p:spPr>
            <a:xfrm>
              <a:off x="1992" y="345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78" name="Text Box 13"/>
            <p:cNvSpPr txBox="1"/>
            <p:nvPr/>
          </p:nvSpPr>
          <p:spPr>
            <a:xfrm>
              <a:off x="1748" y="3386"/>
              <a:ext cx="257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8739188" y="5162550"/>
            <a:ext cx="234950" cy="190500"/>
            <a:chOff x="5616" y="2976"/>
            <a:chExt cx="192" cy="96"/>
          </a:xfrm>
        </p:grpSpPr>
        <p:sp>
          <p:nvSpPr>
            <p:cNvPr id="73774" name="Line 15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75" name="Line 16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1358" name="Line 9"/>
          <p:cNvSpPr/>
          <p:nvPr/>
        </p:nvSpPr>
        <p:spPr>
          <a:xfrm>
            <a:off x="7561263" y="5281613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82" name="AutoShape 38"/>
          <p:cNvSpPr/>
          <p:nvPr/>
        </p:nvSpPr>
        <p:spPr>
          <a:xfrm>
            <a:off x="1765300" y="6040438"/>
            <a:ext cx="5902325" cy="412750"/>
          </a:xfrm>
          <a:prstGeom prst="wedgeRoundRectCallout">
            <a:avLst>
              <a:gd name="adj1" fmla="val -43301"/>
              <a:gd name="adj2" fmla="val -379616"/>
              <a:gd name="adj3" fmla="val 16667"/>
            </a:avLst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</a:rPr>
              <a:t>只有一个元素时，删除后要修改尾指针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9" name="Group 18"/>
          <p:cNvGrpSpPr/>
          <p:nvPr/>
        </p:nvGrpSpPr>
        <p:grpSpPr>
          <a:xfrm>
            <a:off x="6189663" y="3135313"/>
            <a:ext cx="995362" cy="395287"/>
            <a:chOff x="2109" y="3526"/>
            <a:chExt cx="627" cy="249"/>
          </a:xfrm>
        </p:grpSpPr>
        <p:sp>
          <p:nvSpPr>
            <p:cNvPr id="73771" name="Rectangle 19"/>
            <p:cNvSpPr/>
            <p:nvPr/>
          </p:nvSpPr>
          <p:spPr>
            <a:xfrm>
              <a:off x="2112" y="352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72" name="Line 20"/>
            <p:cNvSpPr/>
            <p:nvPr/>
          </p:nvSpPr>
          <p:spPr>
            <a:xfrm>
              <a:off x="2424" y="352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73" name="Rectangle 21" descr="深色上对角线"/>
            <p:cNvSpPr/>
            <p:nvPr/>
          </p:nvSpPr>
          <p:spPr>
            <a:xfrm>
              <a:off x="2109" y="3526"/>
              <a:ext cx="317" cy="249"/>
            </a:xfrm>
            <a:prstGeom prst="rect">
              <a:avLst/>
            </a:prstGeom>
            <a:blipFill rotWithShape="0">
              <a:blip r:embed="rId1"/>
            </a:blipFill>
            <a:ln w="12700">
              <a:noFill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0" name="Group 23"/>
          <p:cNvGrpSpPr/>
          <p:nvPr/>
        </p:nvGrpSpPr>
        <p:grpSpPr>
          <a:xfrm>
            <a:off x="5334000" y="3124200"/>
            <a:ext cx="457200" cy="685800"/>
            <a:chOff x="1872" y="1562"/>
            <a:chExt cx="288" cy="432"/>
          </a:xfrm>
        </p:grpSpPr>
        <p:sp>
          <p:nvSpPr>
            <p:cNvPr id="73769" name="Rectangle 24"/>
            <p:cNvSpPr/>
            <p:nvPr/>
          </p:nvSpPr>
          <p:spPr>
            <a:xfrm>
              <a:off x="1882" y="1562"/>
              <a:ext cx="278" cy="432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70" name="Line 25"/>
            <p:cNvSpPr/>
            <p:nvPr/>
          </p:nvSpPr>
          <p:spPr>
            <a:xfrm>
              <a:off x="1872" y="1778"/>
              <a:ext cx="28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1377" name="Text Box 26"/>
          <p:cNvSpPr txBox="1"/>
          <p:nvPr/>
        </p:nvSpPr>
        <p:spPr>
          <a:xfrm>
            <a:off x="4267200" y="3108325"/>
            <a:ext cx="1143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78" name="Text Box 27"/>
          <p:cNvSpPr txBox="1"/>
          <p:nvPr/>
        </p:nvSpPr>
        <p:spPr>
          <a:xfrm>
            <a:off x="4267200" y="3413125"/>
            <a:ext cx="10541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79" name="Line 28"/>
          <p:cNvSpPr/>
          <p:nvPr/>
        </p:nvSpPr>
        <p:spPr>
          <a:xfrm>
            <a:off x="5580063" y="3319463"/>
            <a:ext cx="609600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1380" name="Freeform 29"/>
          <p:cNvSpPr/>
          <p:nvPr/>
        </p:nvSpPr>
        <p:spPr>
          <a:xfrm>
            <a:off x="5580063" y="3571875"/>
            <a:ext cx="2719387" cy="3603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1" name="Group 30"/>
          <p:cNvGrpSpPr/>
          <p:nvPr/>
        </p:nvGrpSpPr>
        <p:grpSpPr>
          <a:xfrm>
            <a:off x="7989888" y="2276475"/>
            <a:ext cx="381000" cy="762000"/>
            <a:chOff x="4176" y="2640"/>
            <a:chExt cx="240" cy="480"/>
          </a:xfrm>
        </p:grpSpPr>
        <p:sp>
          <p:nvSpPr>
            <p:cNvPr id="73767" name="Text Box 31"/>
            <p:cNvSpPr txBox="1"/>
            <p:nvPr/>
          </p:nvSpPr>
          <p:spPr>
            <a:xfrm>
              <a:off x="4176" y="2640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8" name="Line 32"/>
            <p:cNvSpPr/>
            <p:nvPr/>
          </p:nvSpPr>
          <p:spPr>
            <a:xfrm rot="5400000">
              <a:off x="4218" y="2944"/>
              <a:ext cx="340" cy="1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" name="Group 10"/>
          <p:cNvGrpSpPr/>
          <p:nvPr/>
        </p:nvGrpSpPr>
        <p:grpSpPr>
          <a:xfrm>
            <a:off x="7758113" y="2989263"/>
            <a:ext cx="990600" cy="492125"/>
            <a:chOff x="1680" y="3386"/>
            <a:chExt cx="624" cy="310"/>
          </a:xfrm>
        </p:grpSpPr>
        <p:sp>
          <p:nvSpPr>
            <p:cNvPr id="73764" name="Rectangle 11"/>
            <p:cNvSpPr/>
            <p:nvPr/>
          </p:nvSpPr>
          <p:spPr>
            <a:xfrm>
              <a:off x="1680" y="345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765" name="Line 12"/>
            <p:cNvSpPr/>
            <p:nvPr/>
          </p:nvSpPr>
          <p:spPr>
            <a:xfrm>
              <a:off x="1992" y="345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66" name="Text Box 13"/>
            <p:cNvSpPr txBox="1"/>
            <p:nvPr/>
          </p:nvSpPr>
          <p:spPr>
            <a:xfrm>
              <a:off x="1748" y="3386"/>
              <a:ext cx="257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3" name="Group 14"/>
          <p:cNvGrpSpPr/>
          <p:nvPr/>
        </p:nvGrpSpPr>
        <p:grpSpPr>
          <a:xfrm>
            <a:off x="8396288" y="3165475"/>
            <a:ext cx="234950" cy="190500"/>
            <a:chOff x="5616" y="2976"/>
            <a:chExt cx="192" cy="96"/>
          </a:xfrm>
        </p:grpSpPr>
        <p:sp>
          <p:nvSpPr>
            <p:cNvPr id="73762" name="Line 15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63" name="Line 16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1392" name="Line 9"/>
          <p:cNvSpPr/>
          <p:nvPr/>
        </p:nvSpPr>
        <p:spPr>
          <a:xfrm>
            <a:off x="7218363" y="3336925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" name="Group 14"/>
          <p:cNvGrpSpPr/>
          <p:nvPr/>
        </p:nvGrpSpPr>
        <p:grpSpPr>
          <a:xfrm>
            <a:off x="6859588" y="3211513"/>
            <a:ext cx="234950" cy="190500"/>
            <a:chOff x="5616" y="2976"/>
            <a:chExt cx="192" cy="96"/>
          </a:xfrm>
        </p:grpSpPr>
        <p:sp>
          <p:nvSpPr>
            <p:cNvPr id="73760" name="Line 15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61" name="Line 16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1396" name="Freeform 29"/>
          <p:cNvSpPr/>
          <p:nvPr/>
        </p:nvSpPr>
        <p:spPr>
          <a:xfrm>
            <a:off x="5580063" y="3573463"/>
            <a:ext cx="1206500" cy="36036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9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charRg st="9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3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charRg st="133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5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315">
                                            <p:txEl>
                                              <p:charRg st="156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7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1315">
                                            <p:txEl>
                                              <p:charRg st="170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9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1315">
                                            <p:txEl>
                                              <p:charRg st="196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1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charRg st="216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3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1315">
                                            <p:txEl>
                                              <p:charRg st="236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41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" dur="500"/>
                                        <p:tgtEl>
                                          <p:spTgt spid="141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9" grpId="0"/>
      <p:bldP spid="141340" grpId="0"/>
      <p:bldP spid="287782" grpId="0" bldLvl="0" animBg="1"/>
      <p:bldP spid="141377" grpId="0"/>
      <p:bldP spid="14137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QElemType </a:t>
            </a:r>
            <a:r>
              <a:rPr lang="en-US" altLang="zh-CN" b="1" dirty="0">
                <a:latin typeface="Times New Roman" panose="02020603050405020304" pitchFamily="18" charset="0"/>
              </a:rPr>
              <a:t>GetHead(LinkQueue Q)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//</a:t>
            </a:r>
            <a:r>
              <a:rPr lang="zh-CN" altLang="en-US" dirty="0"/>
              <a:t>获取队头元素内容</a:t>
            </a:r>
            <a:r>
              <a:rPr lang="zh-CN" altLang="en-US" b="1" dirty="0"/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 (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Q.front != Q.rear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Q.front-&gt;next-&gt;data;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484438" y="4652963"/>
            <a:ext cx="5599112" cy="962025"/>
            <a:chOff x="1565" y="2931"/>
            <a:chExt cx="3527" cy="606"/>
          </a:xfrm>
        </p:grpSpPr>
        <p:sp>
          <p:nvSpPr>
            <p:cNvPr id="76809" name="Rectangle 22"/>
            <p:cNvSpPr/>
            <p:nvPr/>
          </p:nvSpPr>
          <p:spPr>
            <a:xfrm>
              <a:off x="3637" y="2967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6810" name="Line 23"/>
            <p:cNvSpPr/>
            <p:nvPr/>
          </p:nvSpPr>
          <p:spPr>
            <a:xfrm>
              <a:off x="3949" y="2967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1" name="Text Box 24"/>
            <p:cNvSpPr txBox="1"/>
            <p:nvPr/>
          </p:nvSpPr>
          <p:spPr>
            <a:xfrm>
              <a:off x="3705" y="2973"/>
              <a:ext cx="257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a1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6812" name="Line 25"/>
            <p:cNvSpPr/>
            <p:nvPr/>
          </p:nvSpPr>
          <p:spPr>
            <a:xfrm>
              <a:off x="4117" y="3111"/>
              <a:ext cx="34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813" name="Rectangle 27"/>
            <p:cNvSpPr/>
            <p:nvPr/>
          </p:nvSpPr>
          <p:spPr>
            <a:xfrm>
              <a:off x="4468" y="2967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6814" name="Line 28"/>
            <p:cNvSpPr/>
            <p:nvPr/>
          </p:nvSpPr>
          <p:spPr>
            <a:xfrm>
              <a:off x="4780" y="2954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5" name="Text Box 29"/>
            <p:cNvSpPr txBox="1"/>
            <p:nvPr/>
          </p:nvSpPr>
          <p:spPr>
            <a:xfrm>
              <a:off x="4536" y="2973"/>
              <a:ext cx="257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a2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76816" name="Group 34"/>
            <p:cNvGrpSpPr/>
            <p:nvPr/>
          </p:nvGrpSpPr>
          <p:grpSpPr>
            <a:xfrm>
              <a:off x="2821" y="2973"/>
              <a:ext cx="627" cy="249"/>
              <a:chOff x="2109" y="3526"/>
              <a:chExt cx="627" cy="249"/>
            </a:xfrm>
          </p:grpSpPr>
          <p:sp>
            <p:nvSpPr>
              <p:cNvPr id="76828" name="Rectangle 35"/>
              <p:cNvSpPr/>
              <p:nvPr/>
            </p:nvSpPr>
            <p:spPr>
              <a:xfrm>
                <a:off x="2112" y="3526"/>
                <a:ext cx="624" cy="240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6829" name="Line 36"/>
              <p:cNvSpPr/>
              <p:nvPr/>
            </p:nvSpPr>
            <p:spPr>
              <a:xfrm>
                <a:off x="2424" y="3526"/>
                <a:ext cx="0" cy="240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30" name="Rectangle 37" descr="深色上对角线"/>
              <p:cNvSpPr/>
              <p:nvPr/>
            </p:nvSpPr>
            <p:spPr>
              <a:xfrm>
                <a:off x="2109" y="3526"/>
                <a:ext cx="317" cy="249"/>
              </a:xfrm>
              <a:prstGeom prst="rect">
                <a:avLst/>
              </a:prstGeom>
              <a:blipFill rotWithShape="0">
                <a:blip r:embed="rId1"/>
              </a:blipFill>
              <a:ln w="12700">
                <a:noFill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76817" name="Line 38"/>
            <p:cNvSpPr/>
            <p:nvPr/>
          </p:nvSpPr>
          <p:spPr>
            <a:xfrm>
              <a:off x="3304" y="3095"/>
              <a:ext cx="34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6818" name="Group 39"/>
            <p:cNvGrpSpPr/>
            <p:nvPr/>
          </p:nvGrpSpPr>
          <p:grpSpPr>
            <a:xfrm>
              <a:off x="2282" y="2966"/>
              <a:ext cx="288" cy="432"/>
              <a:chOff x="1872" y="1562"/>
              <a:chExt cx="288" cy="432"/>
            </a:xfrm>
          </p:grpSpPr>
          <p:sp>
            <p:nvSpPr>
              <p:cNvPr id="76826" name="Rectangle 40"/>
              <p:cNvSpPr/>
              <p:nvPr/>
            </p:nvSpPr>
            <p:spPr>
              <a:xfrm>
                <a:off x="1882" y="1562"/>
                <a:ext cx="278" cy="432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6827" name="Line 41"/>
              <p:cNvSpPr/>
              <p:nvPr/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6819" name="Line 44"/>
            <p:cNvSpPr/>
            <p:nvPr/>
          </p:nvSpPr>
          <p:spPr>
            <a:xfrm>
              <a:off x="2437" y="3089"/>
              <a:ext cx="384" cy="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820" name="Text Box 18"/>
            <p:cNvSpPr txBox="1"/>
            <p:nvPr/>
          </p:nvSpPr>
          <p:spPr>
            <a:xfrm>
              <a:off x="1565" y="2931"/>
              <a:ext cx="90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1" name="Text Box 19"/>
            <p:cNvSpPr txBox="1"/>
            <p:nvPr/>
          </p:nvSpPr>
          <p:spPr>
            <a:xfrm>
              <a:off x="1565" y="3142"/>
              <a:ext cx="66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6822" name="Group 30"/>
            <p:cNvGrpSpPr/>
            <p:nvPr/>
          </p:nvGrpSpPr>
          <p:grpSpPr>
            <a:xfrm>
              <a:off x="4831" y="3022"/>
              <a:ext cx="148" cy="120"/>
              <a:chOff x="5616" y="2976"/>
              <a:chExt cx="192" cy="96"/>
            </a:xfrm>
          </p:grpSpPr>
          <p:sp>
            <p:nvSpPr>
              <p:cNvPr id="76824" name="Line 31"/>
              <p:cNvSpPr/>
              <p:nvPr/>
            </p:nvSpPr>
            <p:spPr>
              <a:xfrm>
                <a:off x="5712" y="2976"/>
                <a:ext cx="96" cy="96"/>
              </a:xfrm>
              <a:prstGeom prst="line">
                <a:avLst/>
              </a:prstGeom>
              <a:ln w="28575" cap="rnd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25" name="Line 32"/>
              <p:cNvSpPr/>
              <p:nvPr/>
            </p:nvSpPr>
            <p:spPr>
              <a:xfrm flipH="1">
                <a:off x="5616" y="2976"/>
                <a:ext cx="96" cy="96"/>
              </a:xfrm>
              <a:prstGeom prst="line">
                <a:avLst/>
              </a:prstGeom>
              <a:ln w="28575" cap="rnd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6823" name="Freeform 45"/>
            <p:cNvSpPr/>
            <p:nvPr/>
          </p:nvSpPr>
          <p:spPr>
            <a:xfrm>
              <a:off x="2427" y="3249"/>
              <a:ext cx="2313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288"/>
                </a:cxn>
                <a:cxn ang="0">
                  <a:pos x="3679" y="288"/>
                </a:cxn>
                <a:cxn ang="0">
                  <a:pos x="3679" y="0"/>
                </a:cxn>
              </a:cxnLst>
              <a:pathLst>
                <a:path w="2208" h="288">
                  <a:moveTo>
                    <a:pt x="0" y="48"/>
                  </a:moveTo>
                  <a:lnTo>
                    <a:pt x="0" y="288"/>
                  </a:lnTo>
                  <a:lnTo>
                    <a:pt x="2208" y="288"/>
                  </a:lnTo>
                  <a:lnTo>
                    <a:pt x="2208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5461000" y="3644900"/>
            <a:ext cx="766763" cy="381000"/>
            <a:chOff x="3424" y="2296"/>
            <a:chExt cx="483" cy="240"/>
          </a:xfrm>
        </p:grpSpPr>
        <p:sp>
          <p:nvSpPr>
            <p:cNvPr id="76807" name="Rectangle 22"/>
            <p:cNvSpPr/>
            <p:nvPr/>
          </p:nvSpPr>
          <p:spPr>
            <a:xfrm>
              <a:off x="3621" y="2296"/>
              <a:ext cx="286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6808" name="Text Box 24"/>
            <p:cNvSpPr txBox="1"/>
            <p:nvPr/>
          </p:nvSpPr>
          <p:spPr>
            <a:xfrm>
              <a:off x="3424" y="2296"/>
              <a:ext cx="257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e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08582" name="Text Box 24"/>
          <p:cNvSpPr txBox="1"/>
          <p:nvPr/>
        </p:nvSpPr>
        <p:spPr>
          <a:xfrm>
            <a:off x="5878513" y="4719638"/>
            <a:ext cx="407987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a1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12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547">
                                            <p:txEl>
                                              <p:charRg st="125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37 L 0.00035 -0.1583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2" grpId="0"/>
      <p:bldP spid="108582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2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DestroyQueue (LinkQueue &amp;Q){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</a:rPr>
              <a:t>//回收链队列动态申请的空间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	</a:t>
            </a:r>
            <a:r>
              <a:rPr lang="en-US" altLang="zh-CN" b="1" dirty="0">
                <a:latin typeface="Times New Roman" panose="02020603050405020304" pitchFamily="18" charset="0"/>
              </a:rPr>
              <a:t>while(Q.front != NULL){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Q.rear=Q.front-&gt;next;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free(Q.front);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Q.front=Q.rear;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2358" name="Rectangle 22"/>
          <p:cNvSpPr/>
          <p:nvPr/>
        </p:nvSpPr>
        <p:spPr>
          <a:xfrm>
            <a:off x="6510338" y="4710113"/>
            <a:ext cx="990600" cy="381000"/>
          </a:xfrm>
          <a:prstGeom prst="rect">
            <a:avLst/>
          </a:prstGeom>
          <a:solidFill>
            <a:srgbClr val="99CCFF"/>
          </a:solidFill>
          <a:ln w="12700" cap="rnd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b="1" dirty="0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2359" name="Line 23"/>
          <p:cNvSpPr/>
          <p:nvPr/>
        </p:nvSpPr>
        <p:spPr>
          <a:xfrm>
            <a:off x="7005638" y="4710113"/>
            <a:ext cx="0" cy="381000"/>
          </a:xfrm>
          <a:prstGeom prst="line">
            <a:avLst/>
          </a:prstGeom>
          <a:ln w="12700" cap="rnd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60" name="Text Box 24"/>
          <p:cNvSpPr txBox="1"/>
          <p:nvPr/>
        </p:nvSpPr>
        <p:spPr>
          <a:xfrm>
            <a:off x="6618288" y="4719638"/>
            <a:ext cx="407987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a1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2361" name="Line 25"/>
          <p:cNvSpPr/>
          <p:nvPr/>
        </p:nvSpPr>
        <p:spPr>
          <a:xfrm>
            <a:off x="7272338" y="4938713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2362" name="Rectangle 27"/>
          <p:cNvSpPr/>
          <p:nvPr/>
        </p:nvSpPr>
        <p:spPr>
          <a:xfrm>
            <a:off x="7829550" y="4710113"/>
            <a:ext cx="990600" cy="381000"/>
          </a:xfrm>
          <a:prstGeom prst="rect">
            <a:avLst/>
          </a:prstGeom>
          <a:solidFill>
            <a:srgbClr val="99CCFF"/>
          </a:solidFill>
          <a:ln w="12700" cap="rnd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b="1" dirty="0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2363" name="Line 28"/>
          <p:cNvSpPr/>
          <p:nvPr/>
        </p:nvSpPr>
        <p:spPr>
          <a:xfrm>
            <a:off x="8324850" y="4689475"/>
            <a:ext cx="0" cy="381000"/>
          </a:xfrm>
          <a:prstGeom prst="line">
            <a:avLst/>
          </a:prstGeom>
          <a:ln w="12700" cap="rnd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64" name="Text Box 29"/>
          <p:cNvSpPr txBox="1"/>
          <p:nvPr/>
        </p:nvSpPr>
        <p:spPr>
          <a:xfrm>
            <a:off x="7937500" y="4719638"/>
            <a:ext cx="407988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a2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5214938" y="4719638"/>
            <a:ext cx="995362" cy="395287"/>
            <a:chOff x="2109" y="3526"/>
            <a:chExt cx="627" cy="249"/>
          </a:xfrm>
        </p:grpSpPr>
        <p:sp>
          <p:nvSpPr>
            <p:cNvPr id="74785" name="Rectangle 35"/>
            <p:cNvSpPr/>
            <p:nvPr/>
          </p:nvSpPr>
          <p:spPr>
            <a:xfrm>
              <a:off x="2112" y="3526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4786" name="Line 36"/>
            <p:cNvSpPr/>
            <p:nvPr/>
          </p:nvSpPr>
          <p:spPr>
            <a:xfrm>
              <a:off x="2424" y="3526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7" name="Rectangle 37" descr="深色上对角线"/>
            <p:cNvSpPr/>
            <p:nvPr/>
          </p:nvSpPr>
          <p:spPr>
            <a:xfrm>
              <a:off x="2109" y="3526"/>
              <a:ext cx="317" cy="249"/>
            </a:xfrm>
            <a:prstGeom prst="rect">
              <a:avLst/>
            </a:prstGeom>
            <a:blipFill rotWithShape="0">
              <a:blip r:embed="rId1"/>
            </a:blipFill>
            <a:ln w="12700">
              <a:noFill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42373" name="Line 38"/>
          <p:cNvSpPr/>
          <p:nvPr/>
        </p:nvSpPr>
        <p:spPr>
          <a:xfrm>
            <a:off x="5981700" y="4913313"/>
            <a:ext cx="53975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4765" name="Group 39"/>
          <p:cNvGrpSpPr/>
          <p:nvPr/>
        </p:nvGrpSpPr>
        <p:grpSpPr>
          <a:xfrm>
            <a:off x="4359275" y="4708525"/>
            <a:ext cx="457200" cy="685800"/>
            <a:chOff x="1872" y="1562"/>
            <a:chExt cx="288" cy="432"/>
          </a:xfrm>
        </p:grpSpPr>
        <p:sp>
          <p:nvSpPr>
            <p:cNvPr id="74783" name="Rectangle 40"/>
            <p:cNvSpPr/>
            <p:nvPr/>
          </p:nvSpPr>
          <p:spPr>
            <a:xfrm>
              <a:off x="1882" y="1562"/>
              <a:ext cx="278" cy="432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4784" name="Line 41"/>
            <p:cNvSpPr/>
            <p:nvPr/>
          </p:nvSpPr>
          <p:spPr>
            <a:xfrm>
              <a:off x="1872" y="1778"/>
              <a:ext cx="28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2377" name="Line 44"/>
          <p:cNvSpPr/>
          <p:nvPr/>
        </p:nvSpPr>
        <p:spPr>
          <a:xfrm>
            <a:off x="4605338" y="4903788"/>
            <a:ext cx="609600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2378" name="Freeform 45"/>
          <p:cNvSpPr/>
          <p:nvPr/>
        </p:nvSpPr>
        <p:spPr>
          <a:xfrm>
            <a:off x="4605338" y="5132388"/>
            <a:ext cx="3656012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68" name="Text Box 18"/>
          <p:cNvSpPr txBox="1"/>
          <p:nvPr/>
        </p:nvSpPr>
        <p:spPr>
          <a:xfrm>
            <a:off x="3221038" y="4652963"/>
            <a:ext cx="14303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9" name="Text Box 19"/>
          <p:cNvSpPr txBox="1"/>
          <p:nvPr/>
        </p:nvSpPr>
        <p:spPr>
          <a:xfrm>
            <a:off x="3221038" y="4987925"/>
            <a:ext cx="10541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83" name="Freeform 45"/>
          <p:cNvSpPr/>
          <p:nvPr/>
        </p:nvSpPr>
        <p:spPr>
          <a:xfrm>
            <a:off x="4603750" y="5132388"/>
            <a:ext cx="2360613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2384" name="Freeform 45"/>
          <p:cNvSpPr/>
          <p:nvPr/>
        </p:nvSpPr>
        <p:spPr>
          <a:xfrm flipV="1">
            <a:off x="4516438" y="4365625"/>
            <a:ext cx="2447925" cy="3349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30"/>
          <p:cNvGrpSpPr/>
          <p:nvPr/>
        </p:nvGrpSpPr>
        <p:grpSpPr>
          <a:xfrm>
            <a:off x="8405813" y="4797425"/>
            <a:ext cx="234950" cy="190500"/>
            <a:chOff x="5616" y="2976"/>
            <a:chExt cx="192" cy="96"/>
          </a:xfrm>
        </p:grpSpPr>
        <p:sp>
          <p:nvSpPr>
            <p:cNvPr id="74781" name="Line 31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2" name="Line 32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2394" name="Freeform 45"/>
          <p:cNvSpPr/>
          <p:nvPr/>
        </p:nvSpPr>
        <p:spPr>
          <a:xfrm>
            <a:off x="4589463" y="5157788"/>
            <a:ext cx="3671887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2395" name="Freeform 45"/>
          <p:cNvSpPr/>
          <p:nvPr/>
        </p:nvSpPr>
        <p:spPr>
          <a:xfrm flipV="1">
            <a:off x="4516438" y="4365625"/>
            <a:ext cx="3744912" cy="33496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288">
                <a:moveTo>
                  <a:pt x="0" y="48"/>
                </a:moveTo>
                <a:lnTo>
                  <a:pt x="0" y="288"/>
                </a:lnTo>
                <a:lnTo>
                  <a:pt x="2208" y="288"/>
                </a:lnTo>
                <a:lnTo>
                  <a:pt x="2208" y="0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30"/>
          <p:cNvGrpSpPr/>
          <p:nvPr/>
        </p:nvGrpSpPr>
        <p:grpSpPr>
          <a:xfrm>
            <a:off x="8405813" y="4797425"/>
            <a:ext cx="234950" cy="190500"/>
            <a:chOff x="5616" y="2976"/>
            <a:chExt cx="192" cy="96"/>
          </a:xfrm>
        </p:grpSpPr>
        <p:sp>
          <p:nvSpPr>
            <p:cNvPr id="74779" name="Line 31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0" name="Line 32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30"/>
          <p:cNvGrpSpPr/>
          <p:nvPr/>
        </p:nvGrpSpPr>
        <p:grpSpPr>
          <a:xfrm>
            <a:off x="4497388" y="5110163"/>
            <a:ext cx="234950" cy="190500"/>
            <a:chOff x="5616" y="2976"/>
            <a:chExt cx="192" cy="96"/>
          </a:xfrm>
        </p:grpSpPr>
        <p:sp>
          <p:nvSpPr>
            <p:cNvPr id="74777" name="Line 31"/>
            <p:cNvSpPr/>
            <p:nvPr/>
          </p:nvSpPr>
          <p:spPr>
            <a:xfrm>
              <a:off x="5712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8" name="Line 32"/>
            <p:cNvSpPr/>
            <p:nvPr/>
          </p:nvSpPr>
          <p:spPr>
            <a:xfrm flipH="1">
              <a:off x="5616" y="2976"/>
              <a:ext cx="96" cy="96"/>
            </a:xfrm>
            <a:prstGeom prst="line">
              <a:avLst/>
            </a:prstGeom>
            <a:ln w="28575" cap="rnd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339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0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charRg st="103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2339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3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charRg st="138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142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142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348 L -0.43021 0.0525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142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694 L -0.00278 -0.0490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bldLvl="0" animBg="1"/>
      <p:bldP spid="142360" grpId="0"/>
      <p:bldP spid="142362" grpId="0" bldLvl="0" animBg="1"/>
      <p:bldP spid="14236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3.5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队列的表示和操作的实现</a:t>
            </a:r>
            <a:r>
              <a:rPr lang="en-US" altLang="zh-CN" sz="2000" noProof="0">
                <a:ln>
                  <a:noFill/>
                </a:ln>
                <a:uLnTx/>
                <a:uFillTx/>
                <a:sym typeface="+mn-ea"/>
              </a:rPr>
              <a:t>--</a:t>
            </a:r>
            <a:r>
              <a:rPr lang="zh-CN" altLang="en-US" sz="2000" noProof="0">
                <a:ln>
                  <a:noFill/>
                </a:ln>
                <a:uLnTx/>
                <a:uFillTx/>
                <a:sym typeface="+mn-ea"/>
              </a:rPr>
              <a:t>链队列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8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QueueEmpty(LinkQueue Q)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//</a:t>
            </a:r>
            <a:r>
              <a:rPr lang="zh-CN" altLang="en-US" dirty="0">
                <a:latin typeface="Times New Roman" panose="02020603050405020304" pitchFamily="18" charset="0"/>
              </a:rPr>
              <a:t>判断队列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是否为空，若队头指针等于队尾指针，则队为空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</a:rPr>
              <a:t>if (Q.front == Q.rear)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OK;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return FALSE;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4284663" y="3429000"/>
            <a:ext cx="3744912" cy="969963"/>
            <a:chOff x="1344" y="1552"/>
            <a:chExt cx="1920" cy="442"/>
          </a:xfrm>
        </p:grpSpPr>
        <p:grpSp>
          <p:nvGrpSpPr>
            <p:cNvPr id="71685" name="Group 5"/>
            <p:cNvGrpSpPr/>
            <p:nvPr/>
          </p:nvGrpSpPr>
          <p:grpSpPr>
            <a:xfrm>
              <a:off x="2016" y="1562"/>
              <a:ext cx="288" cy="432"/>
              <a:chOff x="1872" y="1562"/>
              <a:chExt cx="288" cy="432"/>
            </a:xfrm>
          </p:grpSpPr>
          <p:sp>
            <p:nvSpPr>
              <p:cNvPr id="71697" name="Rectangle 6"/>
              <p:cNvSpPr/>
              <p:nvPr>
                <p:custDataLst>
                  <p:tags r:id="rId1"/>
                </p:custDataLst>
              </p:nvPr>
            </p:nvSpPr>
            <p:spPr>
              <a:xfrm>
                <a:off x="1882" y="1562"/>
                <a:ext cx="278" cy="432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1698" name="Line 7"/>
              <p:cNvSpPr/>
              <p:nvPr>
                <p:custDataLst>
                  <p:tags r:id="rId2"/>
                </p:custDataLst>
              </p:nvPr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686" name="Line 8"/>
            <p:cNvSpPr/>
            <p:nvPr>
              <p:custDataLst>
                <p:tags r:id="rId3"/>
              </p:custDataLst>
            </p:nvPr>
          </p:nvSpPr>
          <p:spPr>
            <a:xfrm>
              <a:off x="2157" y="1707"/>
              <a:ext cx="443" cy="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87" name="Line 9"/>
            <p:cNvSpPr/>
            <p:nvPr>
              <p:custDataLst>
                <p:tags r:id="rId4"/>
              </p:custDataLst>
            </p:nvPr>
          </p:nvSpPr>
          <p:spPr>
            <a:xfrm rot="1200000" flipV="1">
              <a:off x="2160" y="1776"/>
              <a:ext cx="432" cy="14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688" name="Group 10"/>
            <p:cNvGrpSpPr/>
            <p:nvPr/>
          </p:nvGrpSpPr>
          <p:grpSpPr>
            <a:xfrm>
              <a:off x="2637" y="1663"/>
              <a:ext cx="627" cy="244"/>
              <a:chOff x="2109" y="3625"/>
              <a:chExt cx="627" cy="244"/>
            </a:xfrm>
          </p:grpSpPr>
          <p:sp>
            <p:nvSpPr>
              <p:cNvPr id="71694" name="Rectangle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2112" y="3625"/>
                <a:ext cx="624" cy="240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rgbClr val="01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1696" name="Rectangle 13" descr="深色上对角线"/>
              <p:cNvSpPr/>
              <p:nvPr>
                <p:custDataLst>
                  <p:tags r:id="rId6"/>
                </p:custDataLst>
              </p:nvPr>
            </p:nvSpPr>
            <p:spPr>
              <a:xfrm>
                <a:off x="2109" y="3625"/>
                <a:ext cx="316" cy="244"/>
              </a:xfrm>
              <a:prstGeom prst="rect">
                <a:avLst/>
              </a:prstGeom>
              <a:blipFill rotWithShape="0">
                <a:blip r:embed="rId7"/>
              </a:blipFill>
              <a:ln w="12700">
                <a:noFill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0" b="1" dirty="0">
                  <a:solidFill>
                    <a:srgbClr val="01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71689" name="Group 14"/>
            <p:cNvGrpSpPr/>
            <p:nvPr/>
          </p:nvGrpSpPr>
          <p:grpSpPr>
            <a:xfrm>
              <a:off x="3042" y="1725"/>
              <a:ext cx="148" cy="120"/>
              <a:chOff x="5600" y="3050"/>
              <a:chExt cx="192" cy="96"/>
            </a:xfrm>
          </p:grpSpPr>
          <p:sp>
            <p:nvSpPr>
              <p:cNvPr id="71692" name="Line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5696" y="3050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3" name="Line 16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5600" y="3050"/>
                <a:ext cx="96" cy="96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690" name="Text Box 17"/>
            <p:cNvSpPr txBox="1"/>
            <p:nvPr>
              <p:custDataLst>
                <p:tags r:id="rId10"/>
              </p:custDataLst>
            </p:nvPr>
          </p:nvSpPr>
          <p:spPr>
            <a:xfrm>
              <a:off x="1344" y="1552"/>
              <a:ext cx="720" cy="20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91" name="Text Box 18"/>
            <p:cNvSpPr txBox="1"/>
            <p:nvPr>
              <p:custDataLst>
                <p:tags r:id="rId11"/>
              </p:custDataLst>
            </p:nvPr>
          </p:nvSpPr>
          <p:spPr>
            <a:xfrm>
              <a:off x="1344" y="1744"/>
              <a:ext cx="664" cy="20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8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charRg st="89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0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charRg st="10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本章内容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grpSp>
        <p:nvGrpSpPr>
          <p:cNvPr id="5124" name="组合 42"/>
          <p:cNvGrpSpPr/>
          <p:nvPr/>
        </p:nvGrpSpPr>
        <p:grpSpPr>
          <a:xfrm>
            <a:off x="1003300" y="1484313"/>
            <a:ext cx="7240588" cy="679450"/>
            <a:chOff x="0" y="0"/>
            <a:chExt cx="7241884" cy="678766"/>
          </a:xfrm>
        </p:grpSpPr>
        <p:grpSp>
          <p:nvGrpSpPr>
            <p:cNvPr id="5157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9" name="矩形 4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60" name="椭圆 5"/>
              <p:cNvGrpSpPr/>
              <p:nvPr/>
            </p:nvGrpSpPr>
            <p:grpSpPr>
              <a:xfrm>
                <a:off x="104341" y="54601"/>
                <a:ext cx="308736" cy="335441"/>
                <a:chOff x="0" y="0"/>
                <a:chExt cx="548640" cy="505968"/>
              </a:xfrm>
            </p:grpSpPr>
            <p:pic>
              <p:nvPicPr>
                <p:cNvPr id="5162" name="椭圆 5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63" name="Text Box 9"/>
                <p:cNvSpPr txBox="1"/>
                <p:nvPr/>
              </p:nvSpPr>
              <p:spPr>
                <a:xfrm>
                  <a:off x="83789" y="77142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06" name="TextBox 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栈和队列的定义和特点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8" name="TextBox 2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5" name="组合 41"/>
          <p:cNvGrpSpPr/>
          <p:nvPr/>
        </p:nvGrpSpPr>
        <p:grpSpPr>
          <a:xfrm>
            <a:off x="1003300" y="2276475"/>
            <a:ext cx="7240588" cy="679450"/>
            <a:chOff x="0" y="0"/>
            <a:chExt cx="7241884" cy="678766"/>
          </a:xfrm>
        </p:grpSpPr>
        <p:grpSp>
          <p:nvGrpSpPr>
            <p:cNvPr id="5150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52" name="矩形 2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53" name="椭圆 26"/>
              <p:cNvGrpSpPr/>
              <p:nvPr/>
            </p:nvGrpSpPr>
            <p:grpSpPr>
              <a:xfrm>
                <a:off x="104341" y="54812"/>
                <a:ext cx="308736" cy="335441"/>
                <a:chOff x="0" y="0"/>
                <a:chExt cx="548640" cy="505968"/>
              </a:xfrm>
            </p:grpSpPr>
            <p:pic>
              <p:nvPicPr>
                <p:cNvPr id="5155" name="椭圆 26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56" name="Text Box 17"/>
                <p:cNvSpPr txBox="1"/>
                <p:nvPr/>
              </p:nvSpPr>
              <p:spPr>
                <a:xfrm>
                  <a:off x="83789" y="76824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14" name="TextBox 2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案例引入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51" name="TextBox 2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组合 40"/>
          <p:cNvGrpSpPr/>
          <p:nvPr/>
        </p:nvGrpSpPr>
        <p:grpSpPr>
          <a:xfrm>
            <a:off x="1003300" y="3068638"/>
            <a:ext cx="7240588" cy="679450"/>
            <a:chOff x="0" y="0"/>
            <a:chExt cx="7241884" cy="678766"/>
          </a:xfrm>
        </p:grpSpPr>
        <p:grpSp>
          <p:nvGrpSpPr>
            <p:cNvPr id="5143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45" name="矩形 30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46" name="椭圆 31"/>
              <p:cNvGrpSpPr/>
              <p:nvPr/>
            </p:nvGrpSpPr>
            <p:grpSpPr>
              <a:xfrm>
                <a:off x="104341" y="55022"/>
                <a:ext cx="308736" cy="335441"/>
                <a:chOff x="0" y="0"/>
                <a:chExt cx="548640" cy="505968"/>
              </a:xfrm>
            </p:grpSpPr>
            <p:pic>
              <p:nvPicPr>
                <p:cNvPr id="5148" name="椭圆 31"/>
                <p:cNvPicPr/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0" y="0"/>
                  <a:ext cx="548640" cy="5059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9" name="Text Box 25"/>
                <p:cNvSpPr txBox="1"/>
                <p:nvPr/>
              </p:nvSpPr>
              <p:spPr>
                <a:xfrm>
                  <a:off x="83789" y="76507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" name="TextBox 32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44" name="TextBox 33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组合 39"/>
          <p:cNvGrpSpPr/>
          <p:nvPr/>
        </p:nvGrpSpPr>
        <p:grpSpPr>
          <a:xfrm>
            <a:off x="1003300" y="3860800"/>
            <a:ext cx="7240588" cy="679450"/>
            <a:chOff x="0" y="0"/>
            <a:chExt cx="7241884" cy="678766"/>
          </a:xfrm>
        </p:grpSpPr>
        <p:grpSp>
          <p:nvGrpSpPr>
            <p:cNvPr id="5136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8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9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41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42" name="Text Box 33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130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栈与递归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7" name="TextBox 38"/>
            <p:cNvSpPr txBox="1"/>
            <p:nvPr/>
          </p:nvSpPr>
          <p:spPr>
            <a:xfrm>
              <a:off x="185100" y="114417"/>
              <a:ext cx="5760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8" name="组合 39"/>
          <p:cNvGrpSpPr/>
          <p:nvPr/>
        </p:nvGrpSpPr>
        <p:grpSpPr>
          <a:xfrm>
            <a:off x="1003300" y="4652963"/>
            <a:ext cx="7240588" cy="679450"/>
            <a:chOff x="0" y="0"/>
            <a:chExt cx="7241884" cy="678766"/>
          </a:xfrm>
        </p:grpSpPr>
        <p:grpSp>
          <p:nvGrpSpPr>
            <p:cNvPr id="5129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5131" name="矩形 35"/>
              <p:cNvSpPr/>
              <p:nvPr/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2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5134" name="椭圆 3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35" name="Text Box 41"/>
                <p:cNvSpPr txBox="1"/>
                <p:nvPr/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" name="TextBox 37"/>
              <p:cNvSpPr txBox="1">
                <a:spLocks noChangeArrowheads="1"/>
              </p:cNvSpPr>
              <p:nvPr/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队列的表示和操作实现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5130" name="TextBox 38"/>
            <p:cNvSpPr txBox="1"/>
            <p:nvPr/>
          </p:nvSpPr>
          <p:spPr>
            <a:xfrm>
              <a:off x="185771" y="114185"/>
              <a:ext cx="574778" cy="456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986790" y="5425758"/>
            <a:ext cx="7240588" cy="679450"/>
            <a:chOff x="0" y="0"/>
            <a:chExt cx="7241884" cy="678766"/>
          </a:xfrm>
        </p:grpSpPr>
        <p:grpSp>
          <p:nvGrpSpPr>
            <p:cNvPr id="5" name="组合 10"/>
            <p:cNvGrpSpPr/>
            <p:nvPr/>
          </p:nvGrpSpPr>
          <p:grpSpPr>
            <a:xfrm>
              <a:off x="0" y="0"/>
              <a:ext cx="7241884" cy="678766"/>
              <a:chOff x="0" y="0"/>
              <a:chExt cx="4074496" cy="450454"/>
            </a:xfrm>
          </p:grpSpPr>
          <p:sp>
            <p:nvSpPr>
              <p:cNvPr id="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074496" cy="4504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7" name="椭圆 36"/>
              <p:cNvGrpSpPr/>
              <p:nvPr/>
            </p:nvGrpSpPr>
            <p:grpSpPr>
              <a:xfrm>
                <a:off x="104341" y="55233"/>
                <a:ext cx="308736" cy="331399"/>
                <a:chOff x="0" y="0"/>
                <a:chExt cx="548640" cy="499872"/>
              </a:xfrm>
            </p:grpSpPr>
            <p:pic>
              <p:nvPicPr>
                <p:cNvPr id="8" name="椭圆 36"/>
                <p:cNvPicPr/>
                <p:nvPr>
                  <p:custDataLst>
                    <p:tags r:id="rId4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548640" cy="4998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9" name="Text Box 4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3789" y="76189"/>
                  <a:ext cx="382186" cy="348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 anchorCtr="0"/>
                <a:lstStyle>
                  <a:lvl1pPr marL="342900" indent="-3429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+mj-lt"/>
                      <a:ea typeface="楷体_GB2312" pitchFamily="49" charset="-122"/>
                    </a:defRPr>
                  </a:lvl3pPr>
                  <a:lvl4pPr marL="16002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1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26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" name="TextBox 3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9001" y="68410"/>
                <a:ext cx="3605495" cy="30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案例分析与实现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1" name="TextBox 38"/>
            <p:cNvSpPr txBox="1"/>
            <p:nvPr>
              <p:custDataLst>
                <p:tags r:id="rId7"/>
              </p:custDataLst>
            </p:nvPr>
          </p:nvSpPr>
          <p:spPr>
            <a:xfrm>
              <a:off x="185771" y="114185"/>
              <a:ext cx="574778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3.6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78355" y="1862836"/>
            <a:ext cx="8065357" cy="683952"/>
          </a:xfrm>
          <a:prstGeom prst="round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chemeClr val="accent2">
                  <a:lumMod val="50000"/>
                  <a:alpha val="64000"/>
                </a:scheme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 w="12700" cap="flat" cmpd="thickThin" algn="ctr">
            <a:gradFill>
              <a:gsLst>
                <a:gs pos="0">
                  <a:schemeClr val="accent2">
                    <a:lumMod val="75000"/>
                    <a:alpha val="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  <a:prstDash val="solid"/>
          </a:ln>
          <a:effectLst/>
        </p:spPr>
        <p:txBody>
          <a:bodyPr tIns="45711" rIns="91420" bIns="45711" anchor="ctr"/>
          <a:lstStyle>
            <a:lvl1pPr marL="285750" indent="-28575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249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+mn-ea"/>
              </a:rPr>
              <a:t>1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+mn-ea"/>
              </a:rPr>
              <a:t>数制转换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+mn-ea"/>
            </a:endParaRPr>
          </a:p>
        </p:txBody>
      </p:sp>
      <p:grpSp>
        <p:nvGrpSpPr>
          <p:cNvPr id="2" name="Rounded Rectangle 14"/>
          <p:cNvGrpSpPr/>
          <p:nvPr/>
        </p:nvGrpSpPr>
        <p:grpSpPr>
          <a:xfrm>
            <a:off x="468313" y="2451100"/>
            <a:ext cx="8083550" cy="714375"/>
            <a:chOff x="361" y="1379"/>
            <a:chExt cx="6962" cy="330"/>
          </a:xfrm>
        </p:grpSpPr>
        <p:pic>
          <p:nvPicPr>
            <p:cNvPr id="33809" name="Rounded Rectangl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1379"/>
              <a:ext cx="6962" cy="3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10" name="Text Box 9"/>
            <p:cNvSpPr txBox="1"/>
            <p:nvPr/>
          </p:nvSpPr>
          <p:spPr>
            <a:xfrm>
              <a:off x="385" y="1400"/>
              <a:ext cx="691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45711" rIns="91420" bIns="45711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85750" lvl="0" indent="-285750" algn="ctr" defTabSz="913130" eaLnBrk="1" hangingPunct="1">
                <a:lnSpc>
                  <a:spcPct val="90000"/>
                </a:lnSpc>
                <a:spcBef>
                  <a:spcPct val="20000"/>
                </a:spcBef>
                <a:buSzPct val="60000"/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 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括号匹配的检验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3" name="Rounded Rectangle 14"/>
          <p:cNvGrpSpPr/>
          <p:nvPr/>
        </p:nvGrpSpPr>
        <p:grpSpPr>
          <a:xfrm>
            <a:off x="468313" y="3048000"/>
            <a:ext cx="8083550" cy="714375"/>
            <a:chOff x="361" y="1379"/>
            <a:chExt cx="6962" cy="330"/>
          </a:xfrm>
        </p:grpSpPr>
        <p:pic>
          <p:nvPicPr>
            <p:cNvPr id="33807" name="Rounded Rectangl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1379"/>
              <a:ext cx="6962" cy="3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8" name="Text Box 12"/>
            <p:cNvSpPr txBox="1"/>
            <p:nvPr/>
          </p:nvSpPr>
          <p:spPr>
            <a:xfrm>
              <a:off x="385" y="1400"/>
              <a:ext cx="691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45711" rIns="91420" bIns="45711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85750" lvl="0" indent="-285750" algn="ctr" defTabSz="913130"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3 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表达式求值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4" name="Rounded Rectangle 14"/>
          <p:cNvGrpSpPr/>
          <p:nvPr/>
        </p:nvGrpSpPr>
        <p:grpSpPr>
          <a:xfrm>
            <a:off x="468313" y="3644900"/>
            <a:ext cx="8083550" cy="714375"/>
            <a:chOff x="361" y="1379"/>
            <a:chExt cx="6962" cy="330"/>
          </a:xfrm>
        </p:grpSpPr>
        <p:pic>
          <p:nvPicPr>
            <p:cNvPr id="33805" name="Rounded Rectangl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1379"/>
              <a:ext cx="6962" cy="3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6" name="Text Box 15"/>
            <p:cNvSpPr txBox="1"/>
            <p:nvPr/>
          </p:nvSpPr>
          <p:spPr>
            <a:xfrm>
              <a:off x="385" y="1400"/>
              <a:ext cx="691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45711" rIns="91420" bIns="45711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85750" lvl="0" indent="-285750" algn="ctr" defTabSz="913130"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4 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行编辑程序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 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5" name="Rounded Rectangle 14"/>
          <p:cNvGrpSpPr/>
          <p:nvPr/>
        </p:nvGrpSpPr>
        <p:grpSpPr>
          <a:xfrm>
            <a:off x="468313" y="4259263"/>
            <a:ext cx="8083550" cy="714375"/>
            <a:chOff x="361" y="1379"/>
            <a:chExt cx="6962" cy="330"/>
          </a:xfrm>
        </p:grpSpPr>
        <p:pic>
          <p:nvPicPr>
            <p:cNvPr id="33803" name="Rounded Rectangle 1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1379"/>
              <a:ext cx="6962" cy="3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4" name="Text Box 18"/>
            <p:cNvSpPr txBox="1"/>
            <p:nvPr/>
          </p:nvSpPr>
          <p:spPr>
            <a:xfrm>
              <a:off x="385" y="1400"/>
              <a:ext cx="691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45711" rIns="91420" bIns="45711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285750" lvl="0" indent="-285750" algn="ctr" defTabSz="913130"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5 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迷宫求解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260350"/>
            <a:ext cx="7643813" cy="5746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3.6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数制转换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8713787" cy="54721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十进制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和其它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进制数的转换原理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除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取余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</a:rPr>
              <a:t>= (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 div d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latin typeface="Times New Roman" panose="02020603050405020304" pitchFamily="18" charset="0"/>
              </a:rPr>
              <a:t>d + (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 mod d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(1348)</a:t>
            </a:r>
            <a:r>
              <a:rPr lang="en-US" altLang="zh-CN" baseline="-30000" dirty="0">
                <a:latin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</a:rPr>
              <a:t> = 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8+4 = (2504)</a:t>
            </a:r>
            <a:r>
              <a:rPr lang="en-US" altLang="zh-CN" baseline="-30000" dirty="0">
                <a:latin typeface="Times New Roman" panose="02020603050405020304" pitchFamily="18" charset="0"/>
              </a:rPr>
              <a:t>8</a:t>
            </a:r>
            <a:endParaRPr lang="en-US" altLang="zh-CN" baseline="-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baseline="-30000" dirty="0">
              <a:latin typeface="Times New Roman" panose="02020603050405020304" pitchFamily="18" charset="0"/>
            </a:endParaRPr>
          </a:p>
        </p:txBody>
      </p:sp>
      <p:sp>
        <p:nvSpPr>
          <p:cNvPr id="53282" name="Rectangle 34"/>
          <p:cNvSpPr/>
          <p:nvPr/>
        </p:nvSpPr>
        <p:spPr>
          <a:xfrm>
            <a:off x="3705225" y="4983163"/>
            <a:ext cx="14382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81" name="Rectangle 33"/>
          <p:cNvSpPr/>
          <p:nvPr/>
        </p:nvSpPr>
        <p:spPr>
          <a:xfrm>
            <a:off x="2265363" y="4983163"/>
            <a:ext cx="143986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0" name="Rectangle 32"/>
          <p:cNvSpPr/>
          <p:nvPr/>
        </p:nvSpPr>
        <p:spPr>
          <a:xfrm>
            <a:off x="827088" y="4983163"/>
            <a:ext cx="14382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9" name="Rectangle 31"/>
          <p:cNvSpPr/>
          <p:nvPr/>
        </p:nvSpPr>
        <p:spPr>
          <a:xfrm>
            <a:off x="3705225" y="4451350"/>
            <a:ext cx="1438275" cy="53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8" name="Rectangle 30"/>
          <p:cNvSpPr/>
          <p:nvPr/>
        </p:nvSpPr>
        <p:spPr>
          <a:xfrm>
            <a:off x="2265363" y="4451350"/>
            <a:ext cx="1439862" cy="53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7" name="Rectangle 29"/>
          <p:cNvSpPr/>
          <p:nvPr/>
        </p:nvSpPr>
        <p:spPr>
          <a:xfrm>
            <a:off x="827088" y="4451350"/>
            <a:ext cx="1438275" cy="53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6" name="Rectangle 28"/>
          <p:cNvSpPr/>
          <p:nvPr/>
        </p:nvSpPr>
        <p:spPr>
          <a:xfrm>
            <a:off x="3705225" y="3917950"/>
            <a:ext cx="14382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5" name="Rectangle 27"/>
          <p:cNvSpPr/>
          <p:nvPr/>
        </p:nvSpPr>
        <p:spPr>
          <a:xfrm>
            <a:off x="2265363" y="3917950"/>
            <a:ext cx="143986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4" name="Rectangle 26"/>
          <p:cNvSpPr/>
          <p:nvPr/>
        </p:nvSpPr>
        <p:spPr>
          <a:xfrm>
            <a:off x="827088" y="3917950"/>
            <a:ext cx="14382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168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3" name="Rectangle 25"/>
          <p:cNvSpPr/>
          <p:nvPr/>
        </p:nvSpPr>
        <p:spPr>
          <a:xfrm>
            <a:off x="3705225" y="3386138"/>
            <a:ext cx="1438275" cy="531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2" name="Rectangle 24"/>
          <p:cNvSpPr/>
          <p:nvPr/>
        </p:nvSpPr>
        <p:spPr>
          <a:xfrm>
            <a:off x="2265363" y="3386138"/>
            <a:ext cx="1439862" cy="531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168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3271" name="Rectangle 23"/>
          <p:cNvSpPr/>
          <p:nvPr/>
        </p:nvSpPr>
        <p:spPr>
          <a:xfrm>
            <a:off x="827088" y="3386138"/>
            <a:ext cx="1438275" cy="531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1348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4832" name="Rectangle 22"/>
          <p:cNvSpPr/>
          <p:nvPr/>
        </p:nvSpPr>
        <p:spPr>
          <a:xfrm>
            <a:off x="3705225" y="2852738"/>
            <a:ext cx="14382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N mod 8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3" name="Rectangle 21"/>
          <p:cNvSpPr/>
          <p:nvPr/>
        </p:nvSpPr>
        <p:spPr>
          <a:xfrm>
            <a:off x="2265363" y="2852738"/>
            <a:ext cx="143986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N div 8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4" name="Rectangle 20"/>
          <p:cNvSpPr/>
          <p:nvPr/>
        </p:nvSpPr>
        <p:spPr>
          <a:xfrm>
            <a:off x="827088" y="2852738"/>
            <a:ext cx="14382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5" name="Line 35"/>
          <p:cNvSpPr/>
          <p:nvPr/>
        </p:nvSpPr>
        <p:spPr>
          <a:xfrm>
            <a:off x="827088" y="2852738"/>
            <a:ext cx="431641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6" name="Line 36"/>
          <p:cNvSpPr/>
          <p:nvPr/>
        </p:nvSpPr>
        <p:spPr>
          <a:xfrm>
            <a:off x="827088" y="3386138"/>
            <a:ext cx="43164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7" name="Line 37"/>
          <p:cNvSpPr/>
          <p:nvPr/>
        </p:nvSpPr>
        <p:spPr>
          <a:xfrm>
            <a:off x="827088" y="3917950"/>
            <a:ext cx="43164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8" name="Line 38"/>
          <p:cNvSpPr/>
          <p:nvPr/>
        </p:nvSpPr>
        <p:spPr>
          <a:xfrm>
            <a:off x="827088" y="4451350"/>
            <a:ext cx="43164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9" name="Line 39"/>
          <p:cNvSpPr/>
          <p:nvPr/>
        </p:nvSpPr>
        <p:spPr>
          <a:xfrm>
            <a:off x="827088" y="4983163"/>
            <a:ext cx="43164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0" name="Line 40"/>
          <p:cNvSpPr/>
          <p:nvPr/>
        </p:nvSpPr>
        <p:spPr>
          <a:xfrm>
            <a:off x="827088" y="5516563"/>
            <a:ext cx="431641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1" name="Line 41"/>
          <p:cNvSpPr/>
          <p:nvPr/>
        </p:nvSpPr>
        <p:spPr>
          <a:xfrm>
            <a:off x="827088" y="2852738"/>
            <a:ext cx="0" cy="26638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2" name="Line 42"/>
          <p:cNvSpPr/>
          <p:nvPr/>
        </p:nvSpPr>
        <p:spPr>
          <a:xfrm>
            <a:off x="2265363" y="2852738"/>
            <a:ext cx="0" cy="2663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3" name="Line 43"/>
          <p:cNvSpPr/>
          <p:nvPr/>
        </p:nvSpPr>
        <p:spPr>
          <a:xfrm>
            <a:off x="3705225" y="2852738"/>
            <a:ext cx="0" cy="2663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4" name="Line 44"/>
          <p:cNvSpPr/>
          <p:nvPr/>
        </p:nvSpPr>
        <p:spPr>
          <a:xfrm>
            <a:off x="5143500" y="2852738"/>
            <a:ext cx="0" cy="26638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8" name="Text Box 5"/>
          <p:cNvSpPr txBox="1"/>
          <p:nvPr/>
        </p:nvSpPr>
        <p:spPr>
          <a:xfrm>
            <a:off x="898525" y="5661025"/>
            <a:ext cx="36734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结果：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2 5 0 4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29" name="AutoShape 13"/>
          <p:cNvSpPr/>
          <p:nvPr/>
        </p:nvSpPr>
        <p:spPr>
          <a:xfrm>
            <a:off x="5897563" y="3068638"/>
            <a:ext cx="2965450" cy="1206500"/>
          </a:xfrm>
          <a:prstGeom prst="borderCallout1">
            <a:avLst>
              <a:gd name="adj1" fmla="val 9472"/>
              <a:gd name="adj2" fmla="val -2569"/>
              <a:gd name="adj3" fmla="val 66843"/>
              <a:gd name="adj4" fmla="val -46681"/>
            </a:avLst>
          </a:prstGeom>
          <a:solidFill>
            <a:srgbClr val="CCFFFF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rIns="3600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计算时从低位到高位顺序产生八进制数的各个数位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47" name="Text Box 14"/>
          <p:cNvSpPr txBox="1"/>
          <p:nvPr/>
        </p:nvSpPr>
        <p:spPr>
          <a:xfrm>
            <a:off x="5175250" y="5334000"/>
            <a:ext cx="2039938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20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9631" name="AutoShape 15"/>
          <p:cNvSpPr/>
          <p:nvPr/>
        </p:nvSpPr>
        <p:spPr>
          <a:xfrm>
            <a:off x="5897563" y="5180013"/>
            <a:ext cx="2952750" cy="841375"/>
          </a:xfrm>
          <a:prstGeom prst="borderCallout1">
            <a:avLst>
              <a:gd name="adj1" fmla="val 13583"/>
              <a:gd name="adj2" fmla="val -2579"/>
              <a:gd name="adj3" fmla="val 33398"/>
              <a:gd name="adj4" fmla="val -39032"/>
            </a:avLst>
          </a:prstGeom>
          <a:solidFill>
            <a:srgbClr val="CCFFFF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rIns="3600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显示时按从高位到低位的顺序输出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9632" name="Line 16"/>
          <p:cNvSpPr/>
          <p:nvPr/>
        </p:nvSpPr>
        <p:spPr>
          <a:xfrm>
            <a:off x="4500563" y="3429000"/>
            <a:ext cx="0" cy="1871663"/>
          </a:xfrm>
          <a:prstGeom prst="line">
            <a:avLst/>
          </a:prstGeom>
          <a:ln w="57150" cap="rnd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9633" name="Line 17"/>
          <p:cNvSpPr/>
          <p:nvPr/>
        </p:nvSpPr>
        <p:spPr>
          <a:xfrm flipH="1" flipV="1">
            <a:off x="4729163" y="3830638"/>
            <a:ext cx="0" cy="1830387"/>
          </a:xfrm>
          <a:prstGeom prst="line">
            <a:avLst/>
          </a:prstGeom>
          <a:ln w="57150" cap="rnd" cmpd="sng">
            <a:solidFill>
              <a:srgbClr val="080CBA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/>
      <p:bldP spid="53281" grpId="0"/>
      <p:bldP spid="53280" grpId="0"/>
      <p:bldP spid="53279" grpId="0"/>
      <p:bldP spid="53278" grpId="0"/>
      <p:bldP spid="53277" grpId="0"/>
      <p:bldP spid="53276" grpId="0"/>
      <p:bldP spid="53275" grpId="0"/>
      <p:bldP spid="53274" grpId="0"/>
      <p:bldP spid="53273" grpId="0"/>
      <p:bldP spid="53272" grpId="0"/>
      <p:bldP spid="53271" grpId="0"/>
      <p:bldP spid="53298" grpId="0"/>
      <p:bldP spid="239629" grpId="0" animBg="1"/>
      <p:bldP spid="23963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260350"/>
            <a:ext cx="7643813" cy="5746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8713787" cy="5472112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 Conversion(int N){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InitStack(S);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while(N){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Push(S, N%8);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N=N/8;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while(!StackEmpty(S)){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Pop(S, e);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cout&lt;&lt;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e;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60"/>
          <p:cNvGrpSpPr/>
          <p:nvPr/>
        </p:nvGrpSpPr>
        <p:grpSpPr>
          <a:xfrm>
            <a:off x="5219700" y="4581525"/>
            <a:ext cx="1871663" cy="1295400"/>
            <a:chOff x="2699" y="2342"/>
            <a:chExt cx="1179" cy="816"/>
          </a:xfrm>
        </p:grpSpPr>
        <p:grpSp>
          <p:nvGrpSpPr>
            <p:cNvPr id="35884" name="Group 59"/>
            <p:cNvGrpSpPr/>
            <p:nvPr/>
          </p:nvGrpSpPr>
          <p:grpSpPr>
            <a:xfrm>
              <a:off x="2993" y="2342"/>
              <a:ext cx="885" cy="816"/>
              <a:chOff x="2993" y="2342"/>
              <a:chExt cx="885" cy="816"/>
            </a:xfrm>
          </p:grpSpPr>
          <p:sp>
            <p:nvSpPr>
              <p:cNvPr id="35886" name="Rectangle 7"/>
              <p:cNvSpPr/>
              <p:nvPr/>
            </p:nvSpPr>
            <p:spPr>
              <a:xfrm>
                <a:off x="2993" y="2886"/>
                <a:ext cx="885" cy="27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7" name="Rectangle 8"/>
              <p:cNvSpPr/>
              <p:nvPr/>
            </p:nvSpPr>
            <p:spPr>
              <a:xfrm>
                <a:off x="2993" y="2342"/>
                <a:ext cx="885" cy="27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8" name="Rectangle 9"/>
              <p:cNvSpPr/>
              <p:nvPr/>
            </p:nvSpPr>
            <p:spPr>
              <a:xfrm>
                <a:off x="2993" y="2614"/>
                <a:ext cx="885" cy="272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85" name="Text Box 13"/>
            <p:cNvSpPr txBox="1"/>
            <p:nvPr/>
          </p:nvSpPr>
          <p:spPr>
            <a:xfrm>
              <a:off x="2699" y="2709"/>
              <a:ext cx="24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3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74"/>
          <p:cNvGrpSpPr/>
          <p:nvPr/>
        </p:nvGrpSpPr>
        <p:grpSpPr>
          <a:xfrm>
            <a:off x="7378700" y="2852738"/>
            <a:ext cx="1404938" cy="3022600"/>
            <a:chOff x="4127" y="1072"/>
            <a:chExt cx="885" cy="1904"/>
          </a:xfrm>
        </p:grpSpPr>
        <p:sp>
          <p:nvSpPr>
            <p:cNvPr id="35877" name="Rectangle 7"/>
            <p:cNvSpPr/>
            <p:nvPr/>
          </p:nvSpPr>
          <p:spPr>
            <a:xfrm>
              <a:off x="4127" y="1888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8" name="Rectangle 8"/>
            <p:cNvSpPr/>
            <p:nvPr/>
          </p:nvSpPr>
          <p:spPr>
            <a:xfrm>
              <a:off x="4127" y="1344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9" name="Rectangle 9"/>
            <p:cNvSpPr/>
            <p:nvPr/>
          </p:nvSpPr>
          <p:spPr>
            <a:xfrm>
              <a:off x="4127" y="1616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0" name="Rectangle 7"/>
            <p:cNvSpPr/>
            <p:nvPr/>
          </p:nvSpPr>
          <p:spPr>
            <a:xfrm>
              <a:off x="4127" y="2704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1" name="Rectangle 8"/>
            <p:cNvSpPr/>
            <p:nvPr/>
          </p:nvSpPr>
          <p:spPr>
            <a:xfrm>
              <a:off x="4127" y="2160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2" name="Rectangle 9"/>
            <p:cNvSpPr/>
            <p:nvPr/>
          </p:nvSpPr>
          <p:spPr>
            <a:xfrm>
              <a:off x="4127" y="2432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3" name="Rectangle 8"/>
            <p:cNvSpPr/>
            <p:nvPr/>
          </p:nvSpPr>
          <p:spPr>
            <a:xfrm>
              <a:off x="4127" y="1072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17" name="Text Box 107"/>
          <p:cNvSpPr txBox="1"/>
          <p:nvPr/>
        </p:nvSpPr>
        <p:spPr>
          <a:xfrm>
            <a:off x="7775575" y="5510213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107"/>
          <p:cNvSpPr txBox="1"/>
          <p:nvPr/>
        </p:nvSpPr>
        <p:spPr>
          <a:xfrm>
            <a:off x="7777163" y="4579938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107"/>
          <p:cNvSpPr txBox="1"/>
          <p:nvPr/>
        </p:nvSpPr>
        <p:spPr>
          <a:xfrm>
            <a:off x="7775575" y="5011738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107"/>
          <p:cNvSpPr txBox="1"/>
          <p:nvPr/>
        </p:nvSpPr>
        <p:spPr>
          <a:xfrm>
            <a:off x="7775575" y="4148138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453" name="Rectangle 77"/>
          <p:cNvSpPr/>
          <p:nvPr/>
        </p:nvSpPr>
        <p:spPr>
          <a:xfrm>
            <a:off x="7451725" y="1339850"/>
            <a:ext cx="1368425" cy="576263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N=1348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104"/>
          <p:cNvGrpSpPr/>
          <p:nvPr/>
        </p:nvGrpSpPr>
        <p:grpSpPr>
          <a:xfrm>
            <a:off x="3994150" y="1117601"/>
            <a:ext cx="3455988" cy="2671762"/>
            <a:chOff x="975" y="1792"/>
            <a:chExt cx="2177" cy="1683"/>
          </a:xfrm>
        </p:grpSpPr>
        <p:sp>
          <p:nvSpPr>
            <p:cNvPr id="35852" name="Rectangle 105"/>
            <p:cNvSpPr/>
            <p:nvPr/>
          </p:nvSpPr>
          <p:spPr>
            <a:xfrm>
              <a:off x="2334" y="3139"/>
              <a:ext cx="81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3" name="Rectangle 106"/>
            <p:cNvSpPr/>
            <p:nvPr/>
          </p:nvSpPr>
          <p:spPr>
            <a:xfrm>
              <a:off x="1654" y="3139"/>
              <a:ext cx="72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4" name="Rectangle 107"/>
            <p:cNvSpPr/>
            <p:nvPr/>
          </p:nvSpPr>
          <p:spPr>
            <a:xfrm>
              <a:off x="1020" y="3139"/>
              <a:ext cx="54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5" name="Rectangle 108"/>
            <p:cNvSpPr/>
            <p:nvPr/>
          </p:nvSpPr>
          <p:spPr>
            <a:xfrm>
              <a:off x="2334" y="2804"/>
              <a:ext cx="818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5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6" name="Rectangle 109"/>
            <p:cNvSpPr/>
            <p:nvPr/>
          </p:nvSpPr>
          <p:spPr>
            <a:xfrm>
              <a:off x="1654" y="2804"/>
              <a:ext cx="72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7" name="Rectangle 110"/>
            <p:cNvSpPr/>
            <p:nvPr/>
          </p:nvSpPr>
          <p:spPr>
            <a:xfrm>
              <a:off x="1020" y="2804"/>
              <a:ext cx="545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21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8" name="Rectangle 111"/>
            <p:cNvSpPr/>
            <p:nvPr/>
          </p:nvSpPr>
          <p:spPr>
            <a:xfrm>
              <a:off x="2334" y="2468"/>
              <a:ext cx="81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9" name="Rectangle 112"/>
            <p:cNvSpPr/>
            <p:nvPr/>
          </p:nvSpPr>
          <p:spPr>
            <a:xfrm>
              <a:off x="1654" y="2468"/>
              <a:ext cx="72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21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0" name="Rectangle 113"/>
            <p:cNvSpPr/>
            <p:nvPr/>
          </p:nvSpPr>
          <p:spPr>
            <a:xfrm>
              <a:off x="1020" y="2468"/>
              <a:ext cx="54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168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1" name="Rectangle 114"/>
            <p:cNvSpPr/>
            <p:nvPr/>
          </p:nvSpPr>
          <p:spPr>
            <a:xfrm>
              <a:off x="2334" y="2133"/>
              <a:ext cx="818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4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2" name="Rectangle 115"/>
            <p:cNvSpPr/>
            <p:nvPr/>
          </p:nvSpPr>
          <p:spPr>
            <a:xfrm>
              <a:off x="1654" y="2133"/>
              <a:ext cx="727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168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3" name="Rectangle 116"/>
            <p:cNvSpPr/>
            <p:nvPr/>
          </p:nvSpPr>
          <p:spPr>
            <a:xfrm>
              <a:off x="1020" y="2133"/>
              <a:ext cx="545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1348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4" name="Rectangle 117"/>
            <p:cNvSpPr/>
            <p:nvPr/>
          </p:nvSpPr>
          <p:spPr>
            <a:xfrm>
              <a:off x="2334" y="1797"/>
              <a:ext cx="81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N %8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5" name="Rectangle 118"/>
            <p:cNvSpPr/>
            <p:nvPr/>
          </p:nvSpPr>
          <p:spPr>
            <a:xfrm>
              <a:off x="1654" y="1797"/>
              <a:ext cx="72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N div 8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6" name="Rectangle 119"/>
            <p:cNvSpPr/>
            <p:nvPr/>
          </p:nvSpPr>
          <p:spPr>
            <a:xfrm>
              <a:off x="1020" y="1797"/>
              <a:ext cx="54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N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67" name="Line 120"/>
            <p:cNvSpPr/>
            <p:nvPr/>
          </p:nvSpPr>
          <p:spPr>
            <a:xfrm>
              <a:off x="975" y="1792"/>
              <a:ext cx="2007" cy="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8" name="Line 121"/>
            <p:cNvSpPr/>
            <p:nvPr/>
          </p:nvSpPr>
          <p:spPr>
            <a:xfrm>
              <a:off x="975" y="2132"/>
              <a:ext cx="200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9" name="Line 122"/>
            <p:cNvSpPr/>
            <p:nvPr/>
          </p:nvSpPr>
          <p:spPr>
            <a:xfrm>
              <a:off x="975" y="2468"/>
              <a:ext cx="20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0" name="Line 123"/>
            <p:cNvSpPr/>
            <p:nvPr/>
          </p:nvSpPr>
          <p:spPr>
            <a:xfrm>
              <a:off x="975" y="2804"/>
              <a:ext cx="199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1" name="Line 124"/>
            <p:cNvSpPr/>
            <p:nvPr/>
          </p:nvSpPr>
          <p:spPr>
            <a:xfrm>
              <a:off x="975" y="3139"/>
              <a:ext cx="200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2" name="Line 125"/>
            <p:cNvSpPr/>
            <p:nvPr/>
          </p:nvSpPr>
          <p:spPr>
            <a:xfrm>
              <a:off x="975" y="3475"/>
              <a:ext cx="1995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3" name="Line 126"/>
            <p:cNvSpPr/>
            <p:nvPr/>
          </p:nvSpPr>
          <p:spPr>
            <a:xfrm>
              <a:off x="975" y="1797"/>
              <a:ext cx="0" cy="16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4" name="Line 127"/>
            <p:cNvSpPr/>
            <p:nvPr/>
          </p:nvSpPr>
          <p:spPr>
            <a:xfrm>
              <a:off x="1610" y="1797"/>
              <a:ext cx="0" cy="16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5" name="Line 128"/>
            <p:cNvSpPr/>
            <p:nvPr/>
          </p:nvSpPr>
          <p:spPr>
            <a:xfrm>
              <a:off x="2336" y="1797"/>
              <a:ext cx="0" cy="16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6" name="Line 129"/>
            <p:cNvSpPr/>
            <p:nvPr/>
          </p:nvSpPr>
          <p:spPr>
            <a:xfrm>
              <a:off x="2970" y="1797"/>
              <a:ext cx="0" cy="16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11841E-6 L -0.08263 -0.26781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944E-6 L -0.04341 -0.33071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-1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6827E-6 L -0.00382 -0.3936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73636E-6 L 0.03542 -0.4662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-2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/>
      <p:bldP spid="16417" grpId="1"/>
      <p:bldP spid="2" grpId="0"/>
      <p:bldP spid="2" grpId="1"/>
      <p:bldP spid="3" grpId="0"/>
      <p:bldP spid="3" grpId="1"/>
      <p:bldP spid="4" grpId="0"/>
      <p:bldP spid="4" grpId="1"/>
      <p:bldP spid="10145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括弧匹配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b="1" dirty="0">
                <a:latin typeface="Times New Roman" panose="02020603050405020304" pitchFamily="18" charset="0"/>
              </a:rPr>
              <a:t>[ ( [ ] [ ] ) ]</a:t>
            </a:r>
            <a:r>
              <a:rPr lang="zh-CN" altLang="en-US" b="1" dirty="0">
                <a:latin typeface="Times New Roman" panose="02020603050405020304" pitchFamily="18" charset="0"/>
              </a:rPr>
              <a:t>，  </a:t>
            </a:r>
            <a:r>
              <a:rPr lang="en-US" altLang="zh-CN" b="1" dirty="0">
                <a:latin typeface="Times New Roman" panose="02020603050405020304" pitchFamily="18" charset="0"/>
              </a:rPr>
              <a:t>( [ [ ] ] ) ]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实现算法</a:t>
            </a:r>
            <a:r>
              <a:rPr lang="en-US" altLang="zh-CN" dirty="0"/>
              <a:t>(</a:t>
            </a:r>
            <a:r>
              <a:rPr lang="zh-CN" altLang="en-US" dirty="0"/>
              <a:t>期待的急迫程度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若为左括弧则进栈</a:t>
            </a:r>
            <a:endParaRPr lang="en-US" altLang="zh-CN" dirty="0"/>
          </a:p>
          <a:p>
            <a:pPr lvl="1"/>
            <a:r>
              <a:rPr lang="zh-CN" altLang="en-US" dirty="0"/>
              <a:t>若为右括弧，则匹配栈顶，不匹配则不合法</a:t>
            </a:r>
            <a:endParaRPr lang="zh-CN" altLang="en-US" dirty="0"/>
          </a:p>
          <a:p>
            <a:pPr lvl="1"/>
            <a:r>
              <a:rPr lang="zh-CN" altLang="en-US" dirty="0"/>
              <a:t>输入结束判断栈是否空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275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44" name="Picture 14" descr="3D小人队列高清图片素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104" t="11368" r="848" b="9645"/>
          <a:stretch>
            <a:fillRect/>
          </a:stretch>
        </p:blipFill>
        <p:spPr>
          <a:xfrm>
            <a:off x="323215" y="1268730"/>
            <a:ext cx="4112895" cy="2511425"/>
          </a:xfrm>
          <a:prstGeom prst="rect">
            <a:avLst/>
          </a:prstGeom>
          <a:noFill/>
          <a:ln w="5715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5" name="Picture 11" descr="u=1184928351,156208397&amp;fm=52&amp;gp=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0" y="1268095"/>
            <a:ext cx="4151630" cy="25292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sp>
        <p:nvSpPr>
          <p:cNvPr id="76084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57045" y="41021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84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57045" y="50165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2061845" y="4144963"/>
            <a:ext cx="595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2871470" y="4145280"/>
            <a:ext cx="5949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846" name="Text Box 14"/>
          <p:cNvSpPr txBox="1">
            <a:spLocks noChangeArrowheads="1"/>
          </p:cNvSpPr>
          <p:nvPr/>
        </p:nvSpPr>
        <p:spPr bwMode="auto">
          <a:xfrm>
            <a:off x="3785870" y="4178300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5414645" y="4129405"/>
            <a:ext cx="6121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4500245" y="4052888"/>
            <a:ext cx="56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...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56070" y="4245610"/>
            <a:ext cx="1219200" cy="533400"/>
            <a:chOff x="11047" y="6573"/>
            <a:chExt cx="1920" cy="840"/>
          </a:xfrm>
        </p:grpSpPr>
        <p:sp>
          <p:nvSpPr>
            <p:cNvPr id="760849" name="Line 1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1167" y="7413"/>
              <a:ext cx="1800" cy="0"/>
            </a:xfrm>
            <a:prstGeom prst="line">
              <a:avLst/>
            </a:prstGeom>
            <a:noFill/>
            <a:ln w="57150">
              <a:solidFill>
                <a:srgbClr val="6C4C8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0850" name="Text Box 1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047" y="6573"/>
              <a:ext cx="173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入队列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66925" y="5016500"/>
            <a:ext cx="553720" cy="1195070"/>
            <a:chOff x="3255" y="7900"/>
            <a:chExt cx="872" cy="1882"/>
          </a:xfrm>
        </p:grpSpPr>
        <p:sp>
          <p:nvSpPr>
            <p:cNvPr id="760851" name="Line 1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607" y="7900"/>
              <a:ext cx="0" cy="6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0853" name="Text Box 2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55" y="8668"/>
              <a:ext cx="873" cy="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队头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0200" y="5016500"/>
            <a:ext cx="553720" cy="1164590"/>
            <a:chOff x="8520" y="7900"/>
            <a:chExt cx="872" cy="1834"/>
          </a:xfrm>
        </p:grpSpPr>
        <p:sp>
          <p:nvSpPr>
            <p:cNvPr id="760852" name="Line 2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007" y="7900"/>
              <a:ext cx="0" cy="6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0854" name="Text Box 2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520" y="8620"/>
              <a:ext cx="873" cy="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队尾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0415" y="4250055"/>
            <a:ext cx="1148080" cy="533400"/>
            <a:chOff x="1229" y="6693"/>
            <a:chExt cx="1808" cy="840"/>
          </a:xfrm>
        </p:grpSpPr>
        <p:sp>
          <p:nvSpPr>
            <p:cNvPr id="3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229" y="7533"/>
              <a:ext cx="1800" cy="0"/>
            </a:xfrm>
            <a:prstGeom prst="line">
              <a:avLst/>
            </a:prstGeom>
            <a:noFill/>
            <a:ln w="57150">
              <a:solidFill>
                <a:srgbClr val="6C4C8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9" y="6693"/>
              <a:ext cx="173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出队列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667 0 " pathEditMode="relative" ptsTypes="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4" grpId="0"/>
      <p:bldP spid="760845" grpId="0"/>
      <p:bldP spid="760846" grpId="0"/>
      <p:bldP spid="760848" grpId="0"/>
      <p:bldP spid="760847" grpId="0"/>
      <p:bldP spid="760844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Status Matching(){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InitStack(S)	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cin&gt;&gt;kh;	// ( -1   [ -2   ) 1   ] 2   0:</a:t>
            </a:r>
            <a:r>
              <a:rPr lang="zh-CN" altLang="en-US" b="1" dirty="0">
                <a:latin typeface="Times New Roman" panose="02020603050405020304" pitchFamily="18" charset="0"/>
              </a:rPr>
              <a:t>结束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</a:rPr>
              <a:t>while(kh){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if(kh&lt;0)	//</a:t>
            </a:r>
            <a:r>
              <a:rPr lang="zh-CN" altLang="en-US" b="1" dirty="0">
                <a:latin typeface="Times New Roman" panose="02020603050405020304" pitchFamily="18" charset="0"/>
              </a:rPr>
              <a:t>左括弧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Push(S,kh);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else {		//</a:t>
            </a:r>
            <a:r>
              <a:rPr lang="zh-CN" altLang="en-US" b="1" dirty="0">
                <a:latin typeface="Times New Roman" panose="02020603050405020304" pitchFamily="18" charset="0"/>
              </a:rPr>
              <a:t>右括弧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Pop(S,e);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	if(e+kh!=0)	return false;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cin&gt;&gt;kh;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if(StackEmpty(S))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true;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else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return false;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6443663" y="3359150"/>
            <a:ext cx="1404937" cy="3022600"/>
            <a:chOff x="4127" y="1072"/>
            <a:chExt cx="885" cy="1904"/>
          </a:xfrm>
        </p:grpSpPr>
        <p:sp>
          <p:nvSpPr>
            <p:cNvPr id="37900" name="Rectangle 7"/>
            <p:cNvSpPr/>
            <p:nvPr/>
          </p:nvSpPr>
          <p:spPr>
            <a:xfrm>
              <a:off x="4127" y="1888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Rectangle 8"/>
            <p:cNvSpPr/>
            <p:nvPr/>
          </p:nvSpPr>
          <p:spPr>
            <a:xfrm>
              <a:off x="4127" y="1344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Rectangle 9"/>
            <p:cNvSpPr/>
            <p:nvPr/>
          </p:nvSpPr>
          <p:spPr>
            <a:xfrm>
              <a:off x="4127" y="1616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Rectangle 7"/>
            <p:cNvSpPr/>
            <p:nvPr/>
          </p:nvSpPr>
          <p:spPr>
            <a:xfrm>
              <a:off x="4127" y="2704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Rectangle 8"/>
            <p:cNvSpPr/>
            <p:nvPr/>
          </p:nvSpPr>
          <p:spPr>
            <a:xfrm>
              <a:off x="4127" y="2160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9"/>
            <p:cNvSpPr/>
            <p:nvPr/>
          </p:nvSpPr>
          <p:spPr>
            <a:xfrm>
              <a:off x="4127" y="2432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8"/>
            <p:cNvSpPr/>
            <p:nvPr/>
          </p:nvSpPr>
          <p:spPr>
            <a:xfrm>
              <a:off x="4127" y="1072"/>
              <a:ext cx="885" cy="27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17" name="Text Box 107"/>
          <p:cNvSpPr txBox="1"/>
          <p:nvPr/>
        </p:nvSpPr>
        <p:spPr>
          <a:xfrm>
            <a:off x="6805613" y="5943600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Verdana" panose="020B0604030504040204" pitchFamily="34" charset="0"/>
              </a:rPr>
              <a:t>[</a:t>
            </a:r>
            <a:endParaRPr lang="en-US" altLang="zh-CN" b="1" dirty="0">
              <a:latin typeface="Verdana" panose="020B0604030504040204" pitchFamily="34" charset="0"/>
            </a:endParaRPr>
          </a:p>
        </p:txBody>
      </p:sp>
      <p:sp>
        <p:nvSpPr>
          <p:cNvPr id="102413" name="Text Box 13"/>
          <p:cNvSpPr txBox="1"/>
          <p:nvPr/>
        </p:nvSpPr>
        <p:spPr>
          <a:xfrm>
            <a:off x="5868988" y="2127250"/>
            <a:ext cx="266382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solidFill>
                  <a:schemeClr val="hlink"/>
                </a:solidFill>
                <a:latin typeface="Verdana" panose="020B0604030504040204" pitchFamily="34" charset="0"/>
              </a:rPr>
              <a:t>[ ( [ ] [ ] ) ]</a:t>
            </a:r>
            <a:endParaRPr lang="zh-CN" altLang="en-US" b="1" dirty="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 Box 107"/>
          <p:cNvSpPr txBox="1"/>
          <p:nvPr/>
        </p:nvSpPr>
        <p:spPr>
          <a:xfrm>
            <a:off x="6804025" y="5516563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Verdana" panose="020B0604030504040204" pitchFamily="34" charset="0"/>
              </a:rPr>
              <a:t>(</a:t>
            </a:r>
            <a:endParaRPr lang="en-US" altLang="zh-CN" b="1" dirty="0">
              <a:latin typeface="Verdana" panose="020B0604030504040204" pitchFamily="34" charset="0"/>
            </a:endParaRPr>
          </a:p>
        </p:txBody>
      </p:sp>
      <p:sp>
        <p:nvSpPr>
          <p:cNvPr id="3" name="Text Box 107"/>
          <p:cNvSpPr txBox="1"/>
          <p:nvPr/>
        </p:nvSpPr>
        <p:spPr>
          <a:xfrm>
            <a:off x="6804025" y="5080000"/>
            <a:ext cx="5746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latin typeface="Verdana" panose="020B0604030504040204" pitchFamily="34" charset="0"/>
              </a:rPr>
              <a:t>[</a:t>
            </a:r>
            <a:endParaRPr lang="en-US" altLang="zh-CN" b="1" dirty="0">
              <a:latin typeface="Verdana" panose="020B0604030504040204" pitchFamily="34" charset="0"/>
            </a:endParaRPr>
          </a:p>
        </p:txBody>
      </p:sp>
      <p:sp>
        <p:nvSpPr>
          <p:cNvPr id="4" name="Text Box 107"/>
          <p:cNvSpPr txBox="1"/>
          <p:nvPr/>
        </p:nvSpPr>
        <p:spPr>
          <a:xfrm>
            <a:off x="7092950" y="2789238"/>
            <a:ext cx="574675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solidFill>
                  <a:srgbClr val="0000CC"/>
                </a:solidFill>
                <a:latin typeface="Verdana" panose="020B0604030504040204" pitchFamily="34" charset="0"/>
              </a:rPr>
              <a:t>]</a:t>
            </a:r>
            <a:endParaRPr lang="en-US" altLang="zh-CN" b="1" dirty="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107"/>
          <p:cNvSpPr txBox="1"/>
          <p:nvPr/>
        </p:nvSpPr>
        <p:spPr>
          <a:xfrm>
            <a:off x="7092950" y="2781300"/>
            <a:ext cx="574675" cy="369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solidFill>
                  <a:srgbClr val="0000CC"/>
                </a:solidFill>
                <a:latin typeface="Verdana" panose="020B0604030504040204" pitchFamily="34" charset="0"/>
              </a:rPr>
              <a:t>)</a:t>
            </a:r>
            <a:endParaRPr lang="en-US" altLang="zh-CN" b="1" dirty="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 Box 107"/>
          <p:cNvSpPr txBox="1"/>
          <p:nvPr/>
        </p:nvSpPr>
        <p:spPr>
          <a:xfrm>
            <a:off x="7092950" y="2781300"/>
            <a:ext cx="574675" cy="369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zh-CN" b="1" dirty="0">
                <a:solidFill>
                  <a:srgbClr val="0000CC"/>
                </a:solidFill>
                <a:latin typeface="Verdana" panose="020B0604030504040204" pitchFamily="34" charset="0"/>
              </a:rPr>
              <a:t>]</a:t>
            </a:r>
            <a:endParaRPr lang="en-US" altLang="zh-CN" b="1" dirty="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324 L 0.00017 -0.3954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84551E-7 L -4.44444E-6 -0.4558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/>
      <p:bldP spid="16417" grpId="1"/>
      <p:bldP spid="16417" grpId="2"/>
      <p:bldP spid="102413" grpId="0"/>
      <p:bldP spid="2" grpId="0"/>
      <p:bldP spid="2" grpId="1"/>
      <p:bldP spid="2" grpId="2"/>
      <p:bldP spid="3" grpId="0"/>
      <p:bldP spid="3" grpId="1"/>
      <p:bldP spid="3" grpId="2"/>
      <p:bldP spid="3" grpId="3"/>
      <p:bldP spid="3" grpId="4"/>
      <p:bldP spid="3" grpId="5"/>
      <p:bldP spid="4" grpId="0"/>
      <p:bldP spid="4" grpId="1"/>
      <p:bldP spid="4" grpId="2"/>
      <p:bldP spid="4" grpId="3"/>
      <p:bldP spid="5" grpId="0"/>
      <p:bldP spid="5" grpId="1"/>
      <p:bldP spid="6" grpId="0"/>
      <p:bldP spid="6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表达式求值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3123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9625" y="1382713"/>
            <a:ext cx="411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算术四则运算规则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7388" y="2217738"/>
            <a:ext cx="2147887" cy="2890837"/>
            <a:chOff x="1088322" y="2217316"/>
            <a:chExt cx="2147157" cy="2890623"/>
          </a:xfrm>
        </p:grpSpPr>
        <p:sp>
          <p:nvSpPr>
            <p:cNvPr id="9" name="íṡľíḍè-Rectangle 22"/>
            <p:cNvSpPr/>
            <p:nvPr>
              <p:custDataLst>
                <p:tags r:id="rId2"/>
              </p:custDataLst>
            </p:nvPr>
          </p:nvSpPr>
          <p:spPr>
            <a:xfrm>
              <a:off x="1167670" y="2217316"/>
              <a:ext cx="1901179" cy="190168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íṡľíḍè-Freeform: Shape 23"/>
            <p:cNvSpPr/>
            <p:nvPr>
              <p:custDataLst>
                <p:tags r:id="rId3"/>
              </p:custDataLst>
            </p:nvPr>
          </p:nvSpPr>
          <p:spPr>
            <a:xfrm rot="10800000">
              <a:off x="1167670" y="3988835"/>
              <a:ext cx="1901179" cy="36986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îŝḷîḓé-Rectangle 38"/>
            <p:cNvSpPr/>
            <p:nvPr>
              <p:custDataLst>
                <p:tags r:id="rId4"/>
              </p:custDataLst>
            </p:nvPr>
          </p:nvSpPr>
          <p:spPr>
            <a:xfrm>
              <a:off x="1088322" y="4580928"/>
              <a:ext cx="2147157" cy="52701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先乘除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,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后加减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îŝḷîḓé-Freeform: Shape 42"/>
            <p:cNvSpPr/>
            <p:nvPr>
              <p:custDataLst>
                <p:tags r:id="rId5"/>
              </p:custDataLst>
            </p:nvPr>
          </p:nvSpPr>
          <p:spPr bwMode="auto">
            <a:xfrm>
              <a:off x="1689780" y="2469709"/>
              <a:ext cx="944242" cy="94449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92850" y="2217738"/>
            <a:ext cx="1900238" cy="2890837"/>
            <a:chOff x="9271092" y="2217316"/>
            <a:chExt cx="1901376" cy="2890623"/>
          </a:xfrm>
        </p:grpSpPr>
        <p:sp>
          <p:nvSpPr>
            <p:cNvPr id="14" name="íṡľíḍè-Rectangle 30"/>
            <p:cNvSpPr/>
            <p:nvPr>
              <p:custDataLst>
                <p:tags r:id="rId6"/>
              </p:custDataLst>
            </p:nvPr>
          </p:nvSpPr>
          <p:spPr>
            <a:xfrm>
              <a:off x="9271092" y="2217316"/>
              <a:ext cx="1901376" cy="1901684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" name="íṡľíḍè-Freeform: Shape 31"/>
            <p:cNvSpPr/>
            <p:nvPr>
              <p:custDataLst>
                <p:tags r:id="rId7"/>
              </p:custDataLst>
            </p:nvPr>
          </p:nvSpPr>
          <p:spPr>
            <a:xfrm rot="10800000">
              <a:off x="9271092" y="4028519"/>
              <a:ext cx="1901376" cy="369861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îŝḷîḓé-Rectangle 41"/>
            <p:cNvSpPr/>
            <p:nvPr>
              <p:custDataLst>
                <p:tags r:id="rId8"/>
              </p:custDataLst>
            </p:nvPr>
          </p:nvSpPr>
          <p:spPr>
            <a:xfrm>
              <a:off x="9271092" y="4580928"/>
              <a:ext cx="1901376" cy="52701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先括号内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,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后括号外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îŝḷîḓé-Freeform: Shape 43"/>
            <p:cNvSpPr/>
            <p:nvPr>
              <p:custDataLst>
                <p:tags r:id="rId9"/>
              </p:custDataLst>
            </p:nvPr>
          </p:nvSpPr>
          <p:spPr bwMode="auto">
            <a:xfrm>
              <a:off x="9761924" y="2560191"/>
              <a:ext cx="838702" cy="838138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57563" y="2217738"/>
            <a:ext cx="2146300" cy="2867025"/>
            <a:chOff x="3758030" y="2217316"/>
            <a:chExt cx="2147157" cy="2867868"/>
          </a:xfrm>
        </p:grpSpPr>
        <p:sp>
          <p:nvSpPr>
            <p:cNvPr id="19" name="íṡľíḍè-Rectangle 18"/>
            <p:cNvSpPr/>
            <p:nvPr>
              <p:custDataLst>
                <p:tags r:id="rId10"/>
              </p:custDataLst>
            </p:nvPr>
          </p:nvSpPr>
          <p:spPr>
            <a:xfrm>
              <a:off x="3869199" y="2217316"/>
              <a:ext cx="1900996" cy="1900796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íṡľíḍè-Freeform: Shape 19"/>
            <p:cNvSpPr/>
            <p:nvPr>
              <p:custDataLst>
                <p:tags r:id="rId11"/>
              </p:custDataLst>
            </p:nvPr>
          </p:nvSpPr>
          <p:spPr>
            <a:xfrm rot="10800000">
              <a:off x="3869199" y="3991074"/>
              <a:ext cx="1900996" cy="369997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1" name="îŝḷîḓé-Rectangle 39"/>
            <p:cNvSpPr/>
            <p:nvPr>
              <p:custDataLst>
                <p:tags r:id="rId12"/>
              </p:custDataLst>
            </p:nvPr>
          </p:nvSpPr>
          <p:spPr>
            <a:xfrm>
              <a:off x="3758030" y="4557979"/>
              <a:ext cx="2147157" cy="527205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从左算到右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îŝḷîḓé-Freeform: Shape 44"/>
            <p:cNvSpPr/>
            <p:nvPr>
              <p:custDataLst>
                <p:tags r:id="rId13"/>
              </p:custDataLst>
            </p:nvPr>
          </p:nvSpPr>
          <p:spPr bwMode="auto">
            <a:xfrm>
              <a:off x="4388519" y="2568256"/>
              <a:ext cx="851240" cy="85115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表达式求值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48482" name="矩形 57"/>
          <p:cNvSpPr/>
          <p:nvPr>
            <p:custDataLst>
              <p:tags r:id="rId1"/>
            </p:custDataLst>
          </p:nvPr>
        </p:nvSpPr>
        <p:spPr>
          <a:xfrm>
            <a:off x="6053138" y="5775325"/>
            <a:ext cx="1830387" cy="5715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8483" name="矩形 50"/>
          <p:cNvSpPr/>
          <p:nvPr>
            <p:custDataLst>
              <p:tags r:id="rId2"/>
            </p:custDataLst>
          </p:nvPr>
        </p:nvSpPr>
        <p:spPr>
          <a:xfrm>
            <a:off x="6053138" y="5165725"/>
            <a:ext cx="1830387" cy="5715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8484" name="矩形 49"/>
          <p:cNvSpPr/>
          <p:nvPr>
            <p:custDataLst>
              <p:tags r:id="rId3"/>
            </p:custDataLst>
          </p:nvPr>
        </p:nvSpPr>
        <p:spPr>
          <a:xfrm>
            <a:off x="6059488" y="4251325"/>
            <a:ext cx="1830387" cy="5715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8485" name="矩形 32"/>
          <p:cNvSpPr/>
          <p:nvPr>
            <p:custDataLst>
              <p:tags r:id="rId4"/>
            </p:custDataLst>
          </p:nvPr>
        </p:nvSpPr>
        <p:spPr>
          <a:xfrm>
            <a:off x="6059488" y="3652838"/>
            <a:ext cx="1830387" cy="5715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8486" name="矩形 31"/>
          <p:cNvSpPr/>
          <p:nvPr>
            <p:custDataLst>
              <p:tags r:id="rId5"/>
            </p:custDataLst>
          </p:nvPr>
        </p:nvSpPr>
        <p:spPr>
          <a:xfrm>
            <a:off x="6053138" y="3070225"/>
            <a:ext cx="1830387" cy="5715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8487" name="矩形 2"/>
          <p:cNvSpPr/>
          <p:nvPr>
            <p:custDataLst>
              <p:tags r:id="rId6"/>
            </p:custDataLst>
          </p:nvPr>
        </p:nvSpPr>
        <p:spPr>
          <a:xfrm>
            <a:off x="6053138" y="1990725"/>
            <a:ext cx="1830387" cy="5715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8488" name="矩形 1"/>
          <p:cNvSpPr/>
          <p:nvPr>
            <p:custDataLst>
              <p:tags r:id="rId7"/>
            </p:custDataLst>
          </p:nvPr>
        </p:nvSpPr>
        <p:spPr>
          <a:xfrm>
            <a:off x="261938" y="3514725"/>
            <a:ext cx="1295400" cy="519113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34147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1938" y="351472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表达式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48490" name="Group 7"/>
          <p:cNvGrpSpPr/>
          <p:nvPr/>
        </p:nvGrpSpPr>
        <p:grpSpPr>
          <a:xfrm>
            <a:off x="5519738" y="1304925"/>
            <a:ext cx="2363787" cy="1169988"/>
            <a:chOff x="4224" y="480"/>
            <a:chExt cx="1489" cy="737"/>
          </a:xfrm>
        </p:grpSpPr>
        <p:sp>
          <p:nvSpPr>
            <p:cNvPr id="134149" name="Text Box 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60" y="480"/>
              <a:ext cx="1153" cy="29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常数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0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60" y="927"/>
              <a:ext cx="115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标识符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1" name="Line 1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4224" y="672"/>
              <a:ext cx="28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2" name="Line 1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224" y="960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8491" name="Group 12"/>
          <p:cNvGrpSpPr/>
          <p:nvPr/>
        </p:nvGrpSpPr>
        <p:grpSpPr>
          <a:xfrm>
            <a:off x="1557338" y="1609725"/>
            <a:ext cx="3963987" cy="4346575"/>
            <a:chOff x="1056" y="720"/>
            <a:chExt cx="2497" cy="2738"/>
          </a:xfrm>
        </p:grpSpPr>
        <p:sp>
          <p:nvSpPr>
            <p:cNvPr id="134154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056" y="1008"/>
              <a:ext cx="768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5" name="Text Box 1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24" y="720"/>
              <a:ext cx="1729" cy="29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操作数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(operand)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7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056" y="211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8" name="Text Box 1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21" y="3168"/>
              <a:ext cx="1732" cy="29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界限符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(delimiter)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9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2256"/>
              <a:ext cx="768" cy="1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56" name="Text Box 1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21" y="1968"/>
              <a:ext cx="1680" cy="29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运算符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(operator)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8492" name="Group 19"/>
          <p:cNvGrpSpPr/>
          <p:nvPr/>
        </p:nvGrpSpPr>
        <p:grpSpPr>
          <a:xfrm>
            <a:off x="5438775" y="3133725"/>
            <a:ext cx="2444750" cy="1612900"/>
            <a:chOff x="4125" y="1680"/>
            <a:chExt cx="1540" cy="1016"/>
          </a:xfrm>
        </p:grpSpPr>
        <p:sp>
          <p:nvSpPr>
            <p:cNvPr id="134161" name="Text Box 2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08" y="1680"/>
              <a:ext cx="105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算术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62" name="Text Box 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608" y="2016"/>
              <a:ext cx="96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逻辑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63" name="Text Box 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08" y="2406"/>
              <a:ext cx="83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关系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64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4128" y="1905"/>
              <a:ext cx="384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65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128" y="216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66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25" y="2183"/>
              <a:ext cx="387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8493" name="Group 26"/>
          <p:cNvGrpSpPr/>
          <p:nvPr/>
        </p:nvGrpSpPr>
        <p:grpSpPr>
          <a:xfrm>
            <a:off x="5521325" y="5191125"/>
            <a:ext cx="2219325" cy="1069975"/>
            <a:chOff x="3553" y="3024"/>
            <a:chExt cx="1398" cy="674"/>
          </a:xfrm>
        </p:grpSpPr>
        <p:sp>
          <p:nvSpPr>
            <p:cNvPr id="134168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936" y="3024"/>
              <a:ext cx="10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括号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69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36" y="3408"/>
              <a:ext cx="10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结束符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70" name="Line 2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3553" y="3216"/>
              <a:ext cx="339" cy="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4171" name="Line 3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553" y="3471"/>
              <a:ext cx="339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表达式求值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graphicFrame>
        <p:nvGraphicFramePr>
          <p:cNvPr id="3" name="Object 12"/>
          <p:cNvGraphicFramePr/>
          <p:nvPr>
            <p:custDataLst>
              <p:tags r:id="rId1"/>
            </p:custDataLst>
          </p:nvPr>
        </p:nvGraphicFramePr>
        <p:xfrm>
          <a:off x="285750" y="1673860"/>
          <a:ext cx="8534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6967855" imgH="3793490" progId="Visio.Drawing.5">
                  <p:embed/>
                </p:oleObj>
              </mc:Choice>
              <mc:Fallback>
                <p:oleObj name="" r:id="rId2" imgW="6967855" imgH="3793490" progId="Visio.Drawing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" y="1673860"/>
                        <a:ext cx="8534400" cy="44196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14550" y="2550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81350" y="25882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71950" y="2550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62550" y="2550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53150" y="2550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38950" y="2588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77150" y="25882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14550" y="3121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81350" y="312166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48150" y="3121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62550" y="3121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53150" y="312166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38950" y="3121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77150" y="3121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114550" y="36550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81350" y="365506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248150" y="3655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62550" y="3655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" name="Rectangle 3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53150" y="36169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Rectangle 3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38950" y="36550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5" name="Rectangle 3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77150" y="3655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" name="Rectangle 3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114550" y="41122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7" name="Rectangle 3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81350" y="41122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Rectangle 3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248150" y="4074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9" name="Rectangle 37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162550" y="4074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" name="Rectangle 38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153150" y="4074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1" name="Rectangle 3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838950" y="40741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Rectangle 40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677150" y="4112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14550" y="4569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4" name="Rectangle 42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181350" y="456946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" name="Rectangle 43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248150" y="45313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6" name="Rectangle 44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162550" y="45313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7" name="Rectangle 45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153150" y="45313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8" name="Rectangle 4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838950" y="45313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9" name="Rectangle 47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114550" y="5026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Rectangle 4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181350" y="502666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1" name="Rectangle 49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248150" y="49885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2" name="Rectangle 5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162550" y="49885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3" name="Rectangle 51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153150" y="49885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x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4" name="Rectangle 52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838950" y="49885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5" name="Rectangle 53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677150" y="50266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6" name="Rectangle 54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114550" y="55219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7" name="Rectangle 55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181350" y="556006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8" name="Rectangle 56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248150" y="55219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9" name="Rectangle 57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162550" y="55219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0" name="Rectangle 58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153150" y="552196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1" name="Rectangle 59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677150" y="556006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2" name="Rectangle 60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677150" y="448532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3" name="Rectangle 61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838950" y="551751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x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4" name="Text Box 109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214563" y="1171575"/>
            <a:ext cx="4310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3.1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　算符间的优先关系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表达式求值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 bwMode="auto">
          <a:xfrm>
            <a:off x="-19050" y="1754188"/>
            <a:ext cx="9144000" cy="51038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ea"/>
            </a:endParaRPr>
          </a:p>
        </p:txBody>
      </p:sp>
      <p:sp>
        <p:nvSpPr>
          <p:cNvPr id="136195" name="Rectangle 4"/>
          <p:cNvSpPr>
            <a:spLocks noRot="1" noChangeArrowheads="1"/>
          </p:cNvSpPr>
          <p:nvPr>
            <p:custDataLst>
              <p:tags r:id="rId2"/>
            </p:custDataLst>
          </p:nvPr>
        </p:nvSpPr>
        <p:spPr bwMode="auto">
          <a:xfrm>
            <a:off x="231775" y="604838"/>
            <a:ext cx="889317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619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63" y="997903"/>
            <a:ext cx="2122488" cy="509588"/>
          </a:xfrm>
          <a:prstGeom prst="rect">
            <a:avLst/>
          </a:prstGeom>
          <a:solidFill>
            <a:srgbClr val="A78DC2"/>
          </a:solidFill>
          <a:ln>
            <a:noFill/>
          </a:ln>
        </p:spPr>
        <p:txBody>
          <a:bodyPr anchor="ctr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算法步骤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5981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7950" y="2061845"/>
            <a:ext cx="8799830" cy="421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540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indent="2540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indent="2540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541655" marR="0" lvl="0" indent="-28765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①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初始化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栈，将表达式起始符“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#</a:t>
            </a:r>
            <a:r>
              <a:rPr lang="zh-CN" altLang="en-US" sz="20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压入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541655" marR="0" lvl="0" indent="-28765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扫描表达式，读入第一个字符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，如果表达式没有扫描完毕至“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#</a:t>
            </a:r>
            <a:r>
              <a:rPr lang="zh-CN" altLang="en-US" sz="20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的栈顶元素不为“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#</a:t>
            </a:r>
            <a:r>
              <a:rPr lang="zh-CN" altLang="en-US" sz="20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时，则循环执行以下操作：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895350" marR="0" lvl="1" indent="-35433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若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不是运算符，则压入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栈，读入下一字符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895350" marR="0" lvl="1" indent="-35433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若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是运算符，则根据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的栈顶元素和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的优先级比较结果，做不同的处理：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914400" marR="0" lvl="2" indent="2540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若是小于，则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压入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栈，读入下一字符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1170305" marR="0" lvl="2" indent="-27495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若是大于，则弹出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栈顶的运算符，从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栈弹出两个数，进行相应运算，结果压入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1170305" marR="0" lvl="2" indent="-27495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若是等于，则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的栈顶元素是“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zh-CN" altLang="en-US" sz="20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且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是“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)</a:t>
            </a:r>
            <a:r>
              <a:rPr lang="zh-CN" altLang="en-US" sz="20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，这时弹出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栈顶的“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zh-CN" altLang="en-US" sz="20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，相当于括号匹配成功，然后读入下一字符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0" marR="0" lvl="0" indent="2540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栈顶元素即为表达式求值结果，返回此元素。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619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9725" y="1526540"/>
            <a:ext cx="8672830" cy="45974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>
            <a:no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设定两栈 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OPND-----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操作数或运算结果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OPTR------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5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表达式求值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7219" name="Text Box 5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827088"/>
            <a:ext cx="9144000" cy="6014720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OperandType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EvaluateExpression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( ) {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InitStack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(OPTR);  Push (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OPTR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，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'#') 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InitStack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(OPND); 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= getchar( );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while (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!= '#' ||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GetTop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(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OPTR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)! = '#') {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if (!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In(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){Push(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OPND,ch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);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= getchar(); }  //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不是运算符则进栈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else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switch (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Precede(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GetTop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(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OPTR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),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)) { //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比较优先权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case '&lt;' :    //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当前字符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压入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OPTR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栈，读入下一字符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      Push(OPTR,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); 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= getchar();  break;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case '&gt;' :    //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弹出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OPTR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栈顶的运算符运算，并将运算结果入栈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     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Pop(OPTR, theta);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      Pop(OPND, b);  Pop(OPND, a);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      Push(OPND,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Operate(a, theta, b)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); break;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case '=' :    //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脱括号并接收下一字符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      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Pop(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OPTR,x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);   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ch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= getchar();   break;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      } // switch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} // while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  return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GetTop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(OPND);} //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lt"/>
              </a:rPr>
              <a:t>EvaluateExpression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表达式求值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01650" y="1052513"/>
            <a:ext cx="8153400" cy="466725"/>
            <a:chOff x="340" y="494"/>
            <a:chExt cx="5136" cy="294"/>
          </a:xfrm>
        </p:grpSpPr>
        <p:sp>
          <p:nvSpPr>
            <p:cNvPr id="138244" name="Text Box 1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0" y="494"/>
              <a:ext cx="912" cy="294"/>
            </a:xfrm>
            <a:prstGeom prst="rect">
              <a:avLst/>
            </a:prstGeom>
            <a:solidFill>
              <a:srgbClr val="6C4C8F">
                <a:lumMod val="60000"/>
                <a:lumOff val="4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45" name="Text Box 1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88" y="494"/>
              <a:ext cx="912" cy="294"/>
            </a:xfrm>
            <a:prstGeom prst="rect">
              <a:avLst/>
            </a:prstGeom>
            <a:solidFill>
              <a:srgbClr val="6C4C8F">
                <a:lumMod val="60000"/>
                <a:lumOff val="4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OPND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46" name="Text Box 1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84" y="494"/>
              <a:ext cx="912" cy="294"/>
            </a:xfrm>
            <a:prstGeom prst="rect">
              <a:avLst/>
            </a:prstGeom>
            <a:solidFill>
              <a:srgbClr val="6C4C8F">
                <a:lumMod val="60000"/>
                <a:lumOff val="4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INPUT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47" name="Text Box 1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80" y="494"/>
              <a:ext cx="1296" cy="294"/>
            </a:xfrm>
            <a:prstGeom prst="rect">
              <a:avLst/>
            </a:prstGeom>
            <a:solidFill>
              <a:srgbClr val="6C4C8F">
                <a:lumMod val="60000"/>
                <a:lumOff val="4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OPERATE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01650" y="1620838"/>
            <a:ext cx="8153400" cy="466725"/>
            <a:chOff x="340" y="1022"/>
            <a:chExt cx="5136" cy="294"/>
          </a:xfrm>
        </p:grpSpPr>
        <p:sp>
          <p:nvSpPr>
            <p:cNvPr id="138249" name="Text Box 1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84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3*(7-2)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50" name="Text Box 1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80" y="102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Push(opnd,’3’)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51" name="Text Box 1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588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52" name="Text Box 1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0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01650" y="2078038"/>
            <a:ext cx="8153400" cy="466725"/>
            <a:chOff x="340" y="1310"/>
            <a:chExt cx="5136" cy="294"/>
          </a:xfrm>
        </p:grpSpPr>
        <p:sp>
          <p:nvSpPr>
            <p:cNvPr id="138254" name="Text Box 2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84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*(7-2)#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55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88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56" name="Text Box 2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40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57" name="Text Box 2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80" y="131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Push(optr,’*’)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501650" y="2535238"/>
            <a:ext cx="8153400" cy="466725"/>
            <a:chOff x="340" y="1598"/>
            <a:chExt cx="5136" cy="294"/>
          </a:xfrm>
        </p:grpSpPr>
        <p:sp>
          <p:nvSpPr>
            <p:cNvPr id="138259" name="Text Box 2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40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60" name="Text Box 2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88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61" name="Text Box 2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84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(7-2)#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62" name="Text Box 2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80" y="159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Push(optr,’(’)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501650" y="2992438"/>
            <a:ext cx="8153400" cy="466725"/>
            <a:chOff x="340" y="1886"/>
            <a:chExt cx="5136" cy="294"/>
          </a:xfrm>
        </p:grpSpPr>
        <p:sp>
          <p:nvSpPr>
            <p:cNvPr id="138264" name="Text Box 3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0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#,*,(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65" name="Text Box 3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66" name="Text Box 3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84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7-2)#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67" name="Text Box 3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180" y="188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Push(opnd,’7’)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501650" y="3449638"/>
            <a:ext cx="8153400" cy="466725"/>
            <a:chOff x="340" y="2174"/>
            <a:chExt cx="5136" cy="294"/>
          </a:xfrm>
        </p:grpSpPr>
        <p:sp>
          <p:nvSpPr>
            <p:cNvPr id="138269" name="Text Box 3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0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#,*,(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70" name="Text Box 3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88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3,7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71" name="Text Box 3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84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-2)#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72" name="Text Box 3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180" y="217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Push(optr,’-’)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501650" y="3906838"/>
            <a:ext cx="8153400" cy="466725"/>
            <a:chOff x="340" y="2462"/>
            <a:chExt cx="5136" cy="294"/>
          </a:xfrm>
        </p:grpSpPr>
        <p:sp>
          <p:nvSpPr>
            <p:cNvPr id="138274" name="Text Box 4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#,*,(,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－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75" name="Text Box 42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88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3,7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76" name="Text Box 43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884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2)#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77" name="Text Box 4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180" y="246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Push(opnd,’2’)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Group 45"/>
          <p:cNvGrpSpPr/>
          <p:nvPr/>
        </p:nvGrpSpPr>
        <p:grpSpPr>
          <a:xfrm>
            <a:off x="501650" y="4354513"/>
            <a:ext cx="8153400" cy="476250"/>
            <a:chOff x="340" y="2744"/>
            <a:chExt cx="5136" cy="300"/>
          </a:xfrm>
        </p:grpSpPr>
        <p:sp>
          <p:nvSpPr>
            <p:cNvPr id="138279" name="Text Box 4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#,*,(,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－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80" name="Text Box 4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588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3,7,2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81" name="Text Box 4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84" y="274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82" name="Text Box 4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180" y="275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Operate(7-2)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" name="Group 50"/>
          <p:cNvGrpSpPr/>
          <p:nvPr/>
        </p:nvGrpSpPr>
        <p:grpSpPr>
          <a:xfrm>
            <a:off x="501650" y="4821238"/>
            <a:ext cx="8153400" cy="466725"/>
            <a:chOff x="340" y="3038"/>
            <a:chExt cx="5136" cy="294"/>
          </a:xfrm>
        </p:grpSpPr>
        <p:sp>
          <p:nvSpPr>
            <p:cNvPr id="138284" name="Text Box 5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0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#,*,(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85" name="Text Box 5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588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3,5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86" name="Text Box 5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884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)#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87" name="Text Box 5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80" y="303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Pop(optr)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Group 55"/>
          <p:cNvGrpSpPr/>
          <p:nvPr/>
        </p:nvGrpSpPr>
        <p:grpSpPr>
          <a:xfrm>
            <a:off x="501650" y="5278438"/>
            <a:ext cx="8153400" cy="466725"/>
            <a:chOff x="340" y="3326"/>
            <a:chExt cx="5136" cy="294"/>
          </a:xfrm>
        </p:grpSpPr>
        <p:sp>
          <p:nvSpPr>
            <p:cNvPr id="138289" name="Text Box 56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0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#,*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90" name="Text Box 57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588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3,5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91" name="Text Box 58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884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92" name="Text Box 59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180" y="332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Operate(3*5)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501650" y="5735638"/>
            <a:ext cx="8153400" cy="466725"/>
            <a:chOff x="340" y="3614"/>
            <a:chExt cx="5136" cy="294"/>
          </a:xfrm>
        </p:grpSpPr>
        <p:sp>
          <p:nvSpPr>
            <p:cNvPr id="138294" name="Text Box 61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40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95" name="Text Box 62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588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15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96" name="Text Box 63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884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#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8297" name="Text Box 64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180" y="361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GetTop(opnd)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uLnTx/>
                <a:uFillTx/>
                <a:sym typeface="+mn-ea"/>
              </a:rPr>
              <a:t>行编辑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在用户输入一行字符的过程中，允许用户输入出差错，并在发现有误时可以及时更正。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设立一个</a:t>
            </a:r>
            <a:r>
              <a:rPr lang="zh-CN" altLang="en-US" dirty="0">
                <a:solidFill>
                  <a:srgbClr val="FF0000"/>
                </a:solidFill>
              </a:rPr>
              <a:t>输入缓冲区</a:t>
            </a:r>
            <a:r>
              <a:rPr lang="zh-CN" altLang="en-US" dirty="0"/>
              <a:t>，接受用户输入的一行字符，然后逐行存入用户数据区，并假设“</a:t>
            </a:r>
            <a:r>
              <a:rPr lang="en-US" altLang="zh-CN" dirty="0"/>
              <a:t>#”</a:t>
            </a:r>
            <a:r>
              <a:rPr lang="zh-CN" altLang="en-US" dirty="0"/>
              <a:t>为退格符，“</a:t>
            </a:r>
            <a:r>
              <a:rPr lang="en-US" altLang="zh-CN" dirty="0"/>
              <a:t>@”</a:t>
            </a:r>
            <a:r>
              <a:rPr lang="zh-CN" altLang="en-US" dirty="0"/>
              <a:t>为退行符。</a:t>
            </a:r>
            <a:endParaRPr lang="zh-CN" altLang="en-US" dirty="0"/>
          </a:p>
          <a:p>
            <a:r>
              <a:rPr lang="en-US" altLang="zh-CN" b="1" dirty="0">
                <a:latin typeface="Times New Roman" panose="02020603050405020304" pitchFamily="18" charset="0"/>
              </a:rPr>
              <a:t>whli##ilr#e (s#*s)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while (*s)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outcha@putchar(*s=#++);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putchar(*s++);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3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charRg st="3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9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charRg st="9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1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charRg st="11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2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charRg st="124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4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charRg st="148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算法思想：</a:t>
            </a:r>
            <a:endParaRPr lang="zh-CN" altLang="en-US" dirty="0"/>
          </a:p>
          <a:p>
            <a:pPr lvl="1"/>
            <a:r>
              <a:rPr lang="zh-CN" altLang="en-US" dirty="0"/>
              <a:t>输入一个字符</a:t>
            </a:r>
            <a:endParaRPr lang="zh-CN" altLang="en-US" dirty="0"/>
          </a:p>
          <a:p>
            <a:pPr lvl="2"/>
            <a:r>
              <a:rPr lang="zh-CN" altLang="en-US" dirty="0"/>
              <a:t>是全文结束符？</a:t>
            </a:r>
            <a:endParaRPr lang="zh-CN" altLang="en-US" dirty="0"/>
          </a:p>
          <a:p>
            <a:pPr lvl="2"/>
            <a:r>
              <a:rPr lang="zh-CN" altLang="en-US" dirty="0"/>
              <a:t>是行结束符？</a:t>
            </a:r>
            <a:endParaRPr lang="zh-CN" altLang="en-US" dirty="0"/>
          </a:p>
          <a:p>
            <a:pPr lvl="2"/>
            <a:r>
              <a:rPr lang="zh-CN" altLang="en-US" dirty="0"/>
              <a:t>＃退格，出栈</a:t>
            </a:r>
            <a:endParaRPr lang="zh-CN" altLang="en-US" dirty="0"/>
          </a:p>
          <a:p>
            <a:pPr lvl="2"/>
            <a:r>
              <a:rPr lang="en-US" altLang="zh-CN" dirty="0"/>
              <a:t>@</a:t>
            </a:r>
            <a:r>
              <a:rPr lang="zh-CN" altLang="en-US" dirty="0"/>
              <a:t>退行，清空栈</a:t>
            </a:r>
            <a:endParaRPr lang="zh-CN" altLang="en-US" dirty="0"/>
          </a:p>
          <a:p>
            <a:pPr lvl="2"/>
            <a:r>
              <a:rPr lang="zh-CN" altLang="en-US" dirty="0"/>
              <a:t>普通字符，进栈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427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427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2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charRg st="2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charRg st="3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427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 LineEdit( ){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SqStack S,T; char str[1000]; //S</a:t>
            </a:r>
            <a:r>
              <a:rPr lang="zh-CN" altLang="en-US" b="1" dirty="0">
                <a:latin typeface="Times New Roman" panose="02020603050405020304" pitchFamily="18" charset="0"/>
              </a:rPr>
              <a:t>是缓冲</a:t>
            </a:r>
            <a:r>
              <a:rPr lang="en-US" altLang="zh-CN" b="1" dirty="0">
                <a:latin typeface="Times New Roman" panose="02020603050405020304" pitchFamily="18" charset="0"/>
              </a:rPr>
              <a:t>,S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Times New Roman" panose="02020603050405020304" pitchFamily="18" charset="0"/>
              </a:rPr>
              <a:t>T,T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存储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strlen=0; char e; char ch;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InitStack(S);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InitStack(T);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ch=getchar();	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从键盘上输入字符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while(ch!=EOF)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while(ch!=EOF &amp;&amp; ch!='\n')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 switch(ch){ 	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根据字符确定操作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		</a:t>
            </a:r>
            <a:r>
              <a:rPr lang="en-US" altLang="zh-CN" b="1" dirty="0">
                <a:latin typeface="Times New Roman" panose="02020603050405020304" pitchFamily="18" charset="0"/>
              </a:rPr>
              <a:t>case '#': Pop(S,&amp;ch); break;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	case '@': ClearStack(S); break;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	default: Push(S,ch); break;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ch=getchar();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} 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6739">
                                            <p:txEl>
                                              <p:charRg st="1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9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6739">
                                            <p:txEl>
                                              <p:charRg st="95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1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6739">
                                            <p:txEl>
                                              <p:charRg st="11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2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charRg st="125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5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739">
                                            <p:txEl>
                                              <p:charRg st="151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6739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6739">
                                            <p:txEl>
                                              <p:charRg st="198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2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6739">
                                            <p:txEl>
                                              <p:charRg st="228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61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739">
                                            <p:txEl>
                                              <p:charRg st="261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97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6739">
                                            <p:txEl>
                                              <p:charRg st="297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32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6739">
                                            <p:txEl>
                                              <p:charRg st="329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336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6739">
                                            <p:txEl>
                                              <p:charRg st="336" end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355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6739">
                                            <p:txEl>
                                              <p:charRg st="355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队列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矩形: 圆角 30"/>
          <p:cNvSpPr/>
          <p:nvPr>
            <p:custDataLst>
              <p:tags r:id="rId1"/>
            </p:custDataLst>
          </p:nvPr>
        </p:nvSpPr>
        <p:spPr bwMode="auto">
          <a:xfrm>
            <a:off x="390525" y="3113088"/>
            <a:ext cx="2098675" cy="663575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" name="矩形: 圆角 29"/>
          <p:cNvSpPr/>
          <p:nvPr>
            <p:custDataLst>
              <p:tags r:id="rId2"/>
            </p:custDataLst>
          </p:nvPr>
        </p:nvSpPr>
        <p:spPr bwMode="auto">
          <a:xfrm>
            <a:off x="390525" y="2166938"/>
            <a:ext cx="2098675" cy="663575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: 圆角 6"/>
          <p:cNvSpPr/>
          <p:nvPr>
            <p:custDataLst>
              <p:tags r:id="rId3"/>
            </p:custDataLst>
          </p:nvPr>
        </p:nvSpPr>
        <p:spPr bwMode="auto">
          <a:xfrm>
            <a:off x="390525" y="1208088"/>
            <a:ext cx="2098675" cy="660400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0" name="Rectangle 110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4438" y="1128713"/>
            <a:ext cx="1108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定义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3" name="Rectangle 11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1238" y="3176588"/>
            <a:ext cx="150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96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96D3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6" name="Rectangle 11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1238" y="2249488"/>
            <a:ext cx="1444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逻辑结构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77" name="Rectangle 11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78113" y="1125538"/>
            <a:ext cx="60753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只能在表的一端（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队尾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）进行插入，在另一端（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队头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）进行删除运算的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线性表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8682" name="组合 28"/>
          <p:cNvGrpSpPr/>
          <p:nvPr/>
        </p:nvGrpSpPr>
        <p:grpSpPr>
          <a:xfrm>
            <a:off x="423863" y="1249363"/>
            <a:ext cx="590550" cy="628650"/>
            <a:chOff x="6242320" y="1105887"/>
            <a:chExt cx="589786" cy="626357"/>
          </a:xfrm>
        </p:grpSpPr>
        <p:sp>
          <p:nvSpPr>
            <p:cNvPr id="15" name="TextBox 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327934" y="1105887"/>
              <a:ext cx="475634" cy="49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文本框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42320" y="1517131"/>
              <a:ext cx="589786" cy="21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683" name="组合 45"/>
          <p:cNvGrpSpPr/>
          <p:nvPr/>
        </p:nvGrpSpPr>
        <p:grpSpPr>
          <a:xfrm>
            <a:off x="441325" y="2208213"/>
            <a:ext cx="590550" cy="631825"/>
            <a:chOff x="6242320" y="2373259"/>
            <a:chExt cx="589786" cy="631715"/>
          </a:xfrm>
        </p:grpSpPr>
        <p:sp>
          <p:nvSpPr>
            <p:cNvPr id="18" name="TextBox 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327934" y="2373259"/>
              <a:ext cx="458194" cy="49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文本框 2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42320" y="2789112"/>
              <a:ext cx="589786" cy="21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684" name="组合 48"/>
          <p:cNvGrpSpPr/>
          <p:nvPr/>
        </p:nvGrpSpPr>
        <p:grpSpPr>
          <a:xfrm>
            <a:off x="395288" y="3144838"/>
            <a:ext cx="590550" cy="622300"/>
            <a:chOff x="6242320" y="3640826"/>
            <a:chExt cx="589786" cy="620331"/>
          </a:xfrm>
        </p:grpSpPr>
        <p:sp>
          <p:nvSpPr>
            <p:cNvPr id="21" name="Text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327934" y="3640826"/>
              <a:ext cx="504172" cy="4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文本框 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42320" y="4045940"/>
              <a:ext cx="589786" cy="215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14"/>
            </p:custDataLst>
          </p:nvPr>
        </p:nvCxnSpPr>
        <p:spPr bwMode="auto">
          <a:xfrm>
            <a:off x="509588" y="2024063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Rectangle 110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78113" y="2274888"/>
            <a:ext cx="44942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与线性表相同，仍为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一对一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关系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" name="Rectangle 110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78113" y="3227388"/>
            <a:ext cx="635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顺序队列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链队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存储均可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7"/>
            </p:custDataLst>
          </p:nvPr>
        </p:nvCxnSpPr>
        <p:spPr bwMode="auto">
          <a:xfrm>
            <a:off x="509588" y="2954338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>
            <p:custDataLst>
              <p:tags r:id="rId18"/>
            </p:custDataLst>
          </p:nvPr>
        </p:nvCxnSpPr>
        <p:spPr bwMode="auto">
          <a:xfrm>
            <a:off x="509588" y="3897313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" name="矩形: 圆角 36"/>
          <p:cNvSpPr/>
          <p:nvPr>
            <p:custDataLst>
              <p:tags r:id="rId19"/>
            </p:custDataLst>
          </p:nvPr>
        </p:nvSpPr>
        <p:spPr bwMode="auto">
          <a:xfrm>
            <a:off x="390525" y="4137025"/>
            <a:ext cx="2098675" cy="660400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8" name="Rectangle 111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11238" y="4200525"/>
            <a:ext cx="150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运算规则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8692" name="组合 48"/>
          <p:cNvGrpSpPr/>
          <p:nvPr/>
        </p:nvGrpSpPr>
        <p:grpSpPr>
          <a:xfrm>
            <a:off x="395288" y="4168775"/>
            <a:ext cx="590550" cy="620713"/>
            <a:chOff x="6242320" y="3640826"/>
            <a:chExt cx="589786" cy="620331"/>
          </a:xfrm>
        </p:grpSpPr>
        <p:sp>
          <p:nvSpPr>
            <p:cNvPr id="40" name="TextBox 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27934" y="3640826"/>
              <a:ext cx="504172" cy="49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" name="文本框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242320" y="4045390"/>
              <a:ext cx="589786" cy="21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2" name="Rectangle 110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78113" y="4249738"/>
            <a:ext cx="635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先进先出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24"/>
            </p:custDataLst>
          </p:nvPr>
        </p:nvCxnSpPr>
        <p:spPr bwMode="auto">
          <a:xfrm>
            <a:off x="509588" y="5049838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" name="矩形: 圆角 43"/>
          <p:cNvSpPr/>
          <p:nvPr>
            <p:custDataLst>
              <p:tags r:id="rId25"/>
            </p:custDataLst>
          </p:nvPr>
        </p:nvSpPr>
        <p:spPr bwMode="auto">
          <a:xfrm>
            <a:off x="390525" y="5227638"/>
            <a:ext cx="2098675" cy="660400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5" name="Rectangle 111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11238" y="5291138"/>
            <a:ext cx="150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实现方式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8697" name="组合 48"/>
          <p:cNvGrpSpPr/>
          <p:nvPr/>
        </p:nvGrpSpPr>
        <p:grpSpPr>
          <a:xfrm>
            <a:off x="395288" y="5259388"/>
            <a:ext cx="590550" cy="622300"/>
            <a:chOff x="6242320" y="3640826"/>
            <a:chExt cx="589786" cy="620331"/>
          </a:xfrm>
        </p:grpSpPr>
        <p:sp>
          <p:nvSpPr>
            <p:cNvPr id="47" name="TextBox 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327934" y="3640826"/>
              <a:ext cx="504172" cy="4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05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8" name="文本框 2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242320" y="4045940"/>
              <a:ext cx="589786" cy="215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  <a:sym typeface="Times New Roman" panose="02020603050405020304" pitchFamily="18" charset="0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9" name="Rectangle 110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78113" y="5230813"/>
            <a:ext cx="62150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关键是编写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入队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出队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函数，具体实现依顺序队或链队的不同而不同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>
            <p:custDataLst>
              <p:tags r:id="rId30"/>
            </p:custDataLst>
          </p:nvPr>
        </p:nvCxnSpPr>
        <p:spPr bwMode="auto">
          <a:xfrm>
            <a:off x="481013" y="6237288"/>
            <a:ext cx="8482013" cy="0"/>
          </a:xfrm>
          <a:prstGeom prst="line">
            <a:avLst/>
          </a:prstGeom>
          <a:solidFill>
            <a:srgbClr val="6C4C8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if(ch=='\n') </a:t>
            </a:r>
            <a:r>
              <a:rPr lang="en-US" altLang="zh-CN" sz="2400" dirty="0">
                <a:latin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</a:rPr>
              <a:t>如果是换行符，入栈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Push(S,ch);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while(!StackEmpty(S)) { 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	Pop(S,&amp;e);  Push(T,e); 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} 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while(!StackEmpty(T)) {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Pop(T, &amp;e);  str[strlen++]=e;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ch=getchar();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b="1" dirty="0"/>
              <a:t>} </a:t>
            </a:r>
            <a:endParaRPr lang="en-US" altLang="zh-CN" b="1" dirty="0"/>
          </a:p>
          <a:p>
            <a:pPr lvl="2">
              <a:spcBef>
                <a:spcPct val="0"/>
              </a:spcBef>
              <a:buNone/>
            </a:pPr>
            <a:r>
              <a:rPr lang="en-US" altLang="zh-CN" b="1" dirty="0"/>
              <a:t>str[strlen]='\0'; </a:t>
            </a:r>
            <a:endParaRPr lang="en-US" altLang="zh-CN" b="1" dirty="0"/>
          </a:p>
          <a:p>
            <a:pPr lvl="2">
              <a:spcBef>
                <a:spcPct val="0"/>
              </a:spcBef>
              <a:buNone/>
            </a:pPr>
            <a:r>
              <a:rPr lang="en-US" altLang="zh-CN" b="1" dirty="0"/>
              <a:t>DestroyStack(S); </a:t>
            </a:r>
            <a:endParaRPr lang="en-US" altLang="zh-CN" b="1" dirty="0"/>
          </a:p>
          <a:p>
            <a:pPr lvl="2">
              <a:spcBef>
                <a:spcPct val="0"/>
              </a:spcBef>
              <a:buNone/>
            </a:pPr>
            <a:r>
              <a:rPr lang="en-US" altLang="zh-CN" b="1" dirty="0"/>
              <a:t>DestroyStack(T); </a:t>
            </a:r>
            <a:endParaRPr lang="en-US" altLang="zh-CN" b="1" dirty="0"/>
          </a:p>
          <a:p>
            <a:pPr lvl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63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6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7763">
                                            <p:txEl>
                                              <p:charRg st="64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8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763">
                                            <p:txEl>
                                              <p:charRg st="8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4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7763">
                                            <p:txEl>
                                              <p:charRg st="149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5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7763">
                                            <p:txEl>
                                              <p:charRg st="152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6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7763">
                                            <p:txEl>
                                              <p:charRg st="166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6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7763">
                                            <p:txEl>
                                              <p:charRg st="169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7763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06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763">
                                            <p:txEl>
                                              <p:charRg st="206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24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7763">
                                            <p:txEl>
                                              <p:charRg st="224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010" name="表格 43009"/>
          <p:cNvGraphicFramePr/>
          <p:nvPr/>
        </p:nvGraphicFramePr>
        <p:xfrm>
          <a:off x="612140" y="327025"/>
          <a:ext cx="8362950" cy="6270625"/>
        </p:xfrm>
        <a:graphic>
          <a:graphicData uri="http://schemas.openxmlformats.org/drawingml/2006/table">
            <a:tbl>
              <a:tblPr/>
              <a:tblGrid>
                <a:gridCol w="822325"/>
                <a:gridCol w="885825"/>
                <a:gridCol w="800100"/>
                <a:gridCol w="838200"/>
                <a:gridCol w="835025"/>
                <a:gridCol w="836613"/>
                <a:gridCol w="838200"/>
                <a:gridCol w="835025"/>
                <a:gridCol w="835025"/>
                <a:gridCol w="836612"/>
              </a:tblGrid>
              <a:tr h="6477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5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5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5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5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  <a:tr h="625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381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defTabSz="914400" eaLnBrk="0" hangingPunct="0">
                        <a:spcBef>
                          <a:spcPct val="1000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</a:tr>
            </a:tbl>
          </a:graphicData>
        </a:graphic>
      </p:graphicFrame>
      <p:pic>
        <p:nvPicPr>
          <p:cNvPr id="558355" name="Picture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041400"/>
            <a:ext cx="457200" cy="5715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56" name="Picture 2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112838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57" name="Picture 2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1041400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58" name="Picture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988" y="2336800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59" name="Picture 2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213" y="2408238"/>
            <a:ext cx="406400" cy="4318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0" name="Picture 2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188" y="1760538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1" name="Picture 2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5" y="1760538"/>
            <a:ext cx="406400" cy="4318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2" name="Picture 2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950" y="1112838"/>
            <a:ext cx="571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3" name="Picture 2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350" y="1141413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4" name="Picture 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13" y="1112838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5" name="Picture 2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275" y="1658938"/>
            <a:ext cx="571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6" name="Picture 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3" y="1760538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7" name="Picture 2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4188" y="2336800"/>
            <a:ext cx="571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8" name="Picture 2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2306638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69" name="Picture 2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0" y="3595688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70" name="Picture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325" y="3560763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71" name="Picture 2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25" y="4281488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72" name="Picture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675" y="4251325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73" name="Picture 2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560763"/>
            <a:ext cx="584200" cy="4699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74" name="Picture 2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00" y="3560763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375" name="Picture 29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750" y="4857750"/>
            <a:ext cx="406400" cy="43180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558376" name="AutoShape 296"/>
          <p:cNvSpPr/>
          <p:nvPr/>
        </p:nvSpPr>
        <p:spPr>
          <a:xfrm>
            <a:off x="982663" y="117951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8377" name="AutoShape 297"/>
          <p:cNvSpPr/>
          <p:nvPr/>
        </p:nvSpPr>
        <p:spPr>
          <a:xfrm>
            <a:off x="8326438" y="5500688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8378" name="Line 298"/>
          <p:cNvSpPr/>
          <p:nvPr/>
        </p:nvSpPr>
        <p:spPr>
          <a:xfrm>
            <a:off x="1485900" y="1395413"/>
            <a:ext cx="1296988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79" name="Line 299"/>
          <p:cNvSpPr/>
          <p:nvPr/>
        </p:nvSpPr>
        <p:spPr>
          <a:xfrm>
            <a:off x="2782888" y="1395413"/>
            <a:ext cx="1587" cy="1008062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80" name="Line 300"/>
          <p:cNvSpPr/>
          <p:nvPr/>
        </p:nvSpPr>
        <p:spPr>
          <a:xfrm>
            <a:off x="2782888" y="2403475"/>
            <a:ext cx="1511300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81" name="Line 301"/>
          <p:cNvSpPr/>
          <p:nvPr/>
        </p:nvSpPr>
        <p:spPr>
          <a:xfrm flipV="1">
            <a:off x="4294188" y="1827213"/>
            <a:ext cx="1587" cy="576262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dist="35921" dir="2699999" sy="50000" kx="2003315" algn="bl" rotWithShape="0">
              <a:srgbClr val="C0C0C0"/>
            </a:outerShdw>
          </a:effectLst>
        </p:spPr>
      </p:sp>
      <p:sp>
        <p:nvSpPr>
          <p:cNvPr id="558382" name="Line 302"/>
          <p:cNvSpPr/>
          <p:nvPr/>
        </p:nvSpPr>
        <p:spPr>
          <a:xfrm>
            <a:off x="4294188" y="1827213"/>
            <a:ext cx="1655762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83" name="Line 303"/>
          <p:cNvSpPr/>
          <p:nvPr/>
        </p:nvSpPr>
        <p:spPr>
          <a:xfrm flipV="1">
            <a:off x="5949950" y="1539875"/>
            <a:ext cx="1588" cy="28733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dist="35921" dir="2699999" sy="50000" kx="2003315" algn="bl" rotWithShape="0">
              <a:srgbClr val="C0C0C0"/>
            </a:outerShdw>
          </a:effectLst>
        </p:spPr>
      </p:sp>
      <p:sp>
        <p:nvSpPr>
          <p:cNvPr id="558384" name="Line 304"/>
          <p:cNvSpPr/>
          <p:nvPr/>
        </p:nvSpPr>
        <p:spPr>
          <a:xfrm flipH="1">
            <a:off x="4294188" y="1539875"/>
            <a:ext cx="1655762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85" name="Line 305"/>
          <p:cNvSpPr/>
          <p:nvPr/>
        </p:nvSpPr>
        <p:spPr>
          <a:xfrm>
            <a:off x="4294188" y="1395413"/>
            <a:ext cx="2016125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86" name="Line 306"/>
          <p:cNvSpPr/>
          <p:nvPr/>
        </p:nvSpPr>
        <p:spPr>
          <a:xfrm>
            <a:off x="6310313" y="1395413"/>
            <a:ext cx="1587" cy="6477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dist="35921" dir="2699999" sy="50000" kx="2003315" algn="bl" rotWithShape="0">
              <a:srgbClr val="C0C0C0"/>
            </a:outerShdw>
          </a:effectLst>
        </p:spPr>
      </p:sp>
      <p:sp>
        <p:nvSpPr>
          <p:cNvPr id="558387" name="Line 307"/>
          <p:cNvSpPr/>
          <p:nvPr/>
        </p:nvSpPr>
        <p:spPr>
          <a:xfrm flipH="1">
            <a:off x="4583113" y="2043113"/>
            <a:ext cx="1727200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88" name="Line 308"/>
          <p:cNvSpPr/>
          <p:nvPr/>
        </p:nvSpPr>
        <p:spPr>
          <a:xfrm>
            <a:off x="4583113" y="2043113"/>
            <a:ext cx="1587" cy="576262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dist="35921" dir="2699999" sy="50000" kx="2003315" algn="bl" rotWithShape="0">
              <a:srgbClr val="C0C0C0"/>
            </a:outerShdw>
          </a:effectLst>
        </p:spPr>
      </p:sp>
      <p:sp>
        <p:nvSpPr>
          <p:cNvPr id="558389" name="Line 309"/>
          <p:cNvSpPr/>
          <p:nvPr/>
        </p:nvSpPr>
        <p:spPr>
          <a:xfrm flipH="1">
            <a:off x="1917700" y="2619375"/>
            <a:ext cx="2665413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0" name="Line 310"/>
          <p:cNvSpPr/>
          <p:nvPr/>
        </p:nvSpPr>
        <p:spPr>
          <a:xfrm>
            <a:off x="1917700" y="2619375"/>
            <a:ext cx="1588" cy="1223963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1" name="Line 311"/>
          <p:cNvSpPr/>
          <p:nvPr/>
        </p:nvSpPr>
        <p:spPr>
          <a:xfrm>
            <a:off x="1917700" y="3843338"/>
            <a:ext cx="1512888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2" name="Line 312"/>
          <p:cNvSpPr/>
          <p:nvPr/>
        </p:nvSpPr>
        <p:spPr>
          <a:xfrm>
            <a:off x="3430588" y="3843338"/>
            <a:ext cx="1587" cy="6492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3" name="Line 313"/>
          <p:cNvSpPr/>
          <p:nvPr/>
        </p:nvSpPr>
        <p:spPr>
          <a:xfrm>
            <a:off x="3430588" y="4492625"/>
            <a:ext cx="1584325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4" name="Line 314"/>
          <p:cNvSpPr/>
          <p:nvPr/>
        </p:nvSpPr>
        <p:spPr>
          <a:xfrm>
            <a:off x="5014913" y="4492625"/>
            <a:ext cx="1587" cy="71913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5" name="Line 315"/>
          <p:cNvSpPr/>
          <p:nvPr/>
        </p:nvSpPr>
        <p:spPr>
          <a:xfrm>
            <a:off x="5014913" y="5211763"/>
            <a:ext cx="360362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6" name="Line 316"/>
          <p:cNvSpPr/>
          <p:nvPr/>
        </p:nvSpPr>
        <p:spPr>
          <a:xfrm flipV="1">
            <a:off x="5343525" y="3937000"/>
            <a:ext cx="1588" cy="13684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outerShdw dist="35921" dir="2699999" sy="50000" kx="2003315" algn="bl" rotWithShape="0">
              <a:srgbClr val="C0C0C0"/>
            </a:outerShdw>
          </a:effectLst>
        </p:spPr>
      </p:sp>
      <p:sp>
        <p:nvSpPr>
          <p:cNvPr id="558397" name="Line 317"/>
          <p:cNvSpPr/>
          <p:nvPr/>
        </p:nvSpPr>
        <p:spPr>
          <a:xfrm>
            <a:off x="5375275" y="3843338"/>
            <a:ext cx="2447925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8" name="Line 318"/>
          <p:cNvSpPr/>
          <p:nvPr/>
        </p:nvSpPr>
        <p:spPr>
          <a:xfrm>
            <a:off x="7823200" y="3843338"/>
            <a:ext cx="1588" cy="19446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399" name="Line 319"/>
          <p:cNvSpPr/>
          <p:nvPr/>
        </p:nvSpPr>
        <p:spPr>
          <a:xfrm>
            <a:off x="7823200" y="5788025"/>
            <a:ext cx="360363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8400" name="Line 320"/>
          <p:cNvSpPr/>
          <p:nvPr/>
        </p:nvSpPr>
        <p:spPr>
          <a:xfrm flipH="1">
            <a:off x="4294188" y="1395413"/>
            <a:ext cx="1587" cy="144462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dist="35921" dir="2699999" sy="50000" kx="2003315" algn="bl" rotWithShape="0">
              <a:srgbClr val="C0C0C0"/>
            </a:outerShdw>
          </a:effectLst>
        </p:spPr>
      </p:sp>
      <p:pic>
        <p:nvPicPr>
          <p:cNvPr id="558401" name="Picture 3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50" y="4289425"/>
            <a:ext cx="444500" cy="5334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558402" name="Picture 3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50" y="5356225"/>
            <a:ext cx="584200" cy="46990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5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5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376" grpId="0" animBg="1"/>
      <p:bldP spid="55837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179388" y="1125538"/>
            <a:ext cx="4248150" cy="5472112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int x;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int y;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}postype;//</a:t>
            </a:r>
            <a:r>
              <a:rPr lang="zh-CN" altLang="en-US" b="1" dirty="0">
                <a:latin typeface="Times New Roman" panose="02020603050405020304" pitchFamily="18" charset="0"/>
              </a:rPr>
              <a:t>位置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postype seat;//</a:t>
            </a:r>
            <a:r>
              <a:rPr lang="zh-CN" altLang="en-US" b="1" dirty="0">
                <a:latin typeface="Times New Roman" panose="02020603050405020304" pitchFamily="18" charset="0"/>
              </a:rPr>
              <a:t>位置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int id;	   //</a:t>
            </a:r>
            <a:r>
              <a:rPr lang="zh-CN" altLang="en-US" b="1" dirty="0">
                <a:latin typeface="Times New Roman" panose="02020603050405020304" pitchFamily="18" charset="0"/>
              </a:rPr>
              <a:t>走过几次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}elem;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4067175" y="1125538"/>
            <a:ext cx="475297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j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elem *base;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elem *top;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int size;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sqstack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int data;	//</a:t>
            </a:r>
            <a:r>
              <a:rPr lang="zh-CN" altLang="en-US" b="1" dirty="0">
                <a:latin typeface="Times New Roman" panose="02020603050405020304" pitchFamily="18" charset="0"/>
              </a:rPr>
              <a:t>位置能否通过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int flag;	//</a:t>
            </a:r>
            <a:r>
              <a:rPr lang="zh-CN" altLang="en-US" b="1" dirty="0">
                <a:latin typeface="Times New Roman" panose="02020603050405020304" pitchFamily="18" charset="0"/>
              </a:rPr>
              <a:t>位置是否已通过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}melem;//</a:t>
            </a:r>
            <a:r>
              <a:rPr lang="zh-CN" altLang="en-US" b="1" dirty="0">
                <a:latin typeface="Times New Roman" panose="02020603050405020304" pitchFamily="18" charset="0"/>
              </a:rPr>
              <a:t>路径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	init_stack(sqstack *s)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	push(sqstack *s,elem e)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	empty(sqstack *s)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elem	pop(sqstack *s)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	pass(postype e)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	foot(postype e)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postype nextpos(postype e,int n)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hlinkClick r:id="rId1" action="ppaction://hlinkfile"/>
              </a:rPr>
              <a:t>main( )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sqstack *s=NULL,*p=NULL;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elem e;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postype str={1,1},end={8,8};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s=(sqstack *)malloc(sizeof(sqstack));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init_stack(s);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do{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if(pass(str)){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foot(str);  e.seat=str;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e.id=1;  push(s,e);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if(str.x==end.x&amp;&amp;str.y==end.y) break;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str=nextpos(str,1);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else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if(!empty(s))  e=pop(s);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while(e.id==4&amp;&amp;!empty(s))  e=pop(s);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if(e.id&lt;4)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	e.id++;  push(s,e);  str=nextpos(e.seat,e.id);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	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}while(!empty(s));	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uLnTx/>
                <a:uFillTx/>
                <a:sym typeface="+mn-ea"/>
              </a:rPr>
              <a:t>3.6 </a:t>
            </a:r>
            <a:r>
              <a:rPr lang="zh-CN" altLang="en-US" noProof="0">
                <a:ln>
                  <a:noFill/>
                </a:ln>
                <a:uLnTx/>
                <a:uFillTx/>
                <a:sym typeface="+mn-ea"/>
              </a:rPr>
              <a:t>案例分析与实现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p=(sqstack *)malloc(sizeof(sqstack));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init_stack(p);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while(!empty(s))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push(p,pop(s));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while(!empty(p))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e=pop(p);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printf("(x,y):%d,%d\n",e.seat.x,e.seat.y);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小结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SElemtype *base;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栈底指针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SElemtype *top;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栈顶指针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int stacksize;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栈可使用的最大容量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}SqStack;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042988" y="2919413"/>
            <a:ext cx="4048125" cy="3462337"/>
            <a:chOff x="2915" y="1298"/>
            <a:chExt cx="2550" cy="2181"/>
          </a:xfrm>
        </p:grpSpPr>
        <p:sp>
          <p:nvSpPr>
            <p:cNvPr id="90117" name="Text Box 76"/>
            <p:cNvSpPr txBox="1"/>
            <p:nvPr/>
          </p:nvSpPr>
          <p:spPr>
            <a:xfrm>
              <a:off x="4501" y="3229"/>
              <a:ext cx="96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进栈后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18" name="Rectangle 95"/>
            <p:cNvSpPr/>
            <p:nvPr/>
          </p:nvSpPr>
          <p:spPr>
            <a:xfrm>
              <a:off x="4649" y="1298"/>
              <a:ext cx="722" cy="1894"/>
            </a:xfrm>
            <a:prstGeom prst="rect">
              <a:avLst/>
            </a:prstGeom>
            <a:solidFill>
              <a:srgbClr val="99CCFF"/>
            </a:solidFill>
            <a:ln w="2857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19" name="Line 96"/>
            <p:cNvSpPr/>
            <p:nvPr/>
          </p:nvSpPr>
          <p:spPr>
            <a:xfrm>
              <a:off x="4649" y="154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0" name="Line 97"/>
            <p:cNvSpPr/>
            <p:nvPr/>
          </p:nvSpPr>
          <p:spPr>
            <a:xfrm>
              <a:off x="4649" y="179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1" name="Line 98"/>
            <p:cNvSpPr/>
            <p:nvPr/>
          </p:nvSpPr>
          <p:spPr>
            <a:xfrm>
              <a:off x="4649" y="202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2" name="Line 99"/>
            <p:cNvSpPr/>
            <p:nvPr/>
          </p:nvSpPr>
          <p:spPr>
            <a:xfrm>
              <a:off x="4649" y="2482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3" name="Line 100"/>
            <p:cNvSpPr/>
            <p:nvPr/>
          </p:nvSpPr>
          <p:spPr>
            <a:xfrm>
              <a:off x="4649" y="2745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4" name="Line 101"/>
            <p:cNvSpPr/>
            <p:nvPr/>
          </p:nvSpPr>
          <p:spPr>
            <a:xfrm>
              <a:off x="4649" y="2974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5" name="Line 102"/>
            <p:cNvSpPr/>
            <p:nvPr/>
          </p:nvSpPr>
          <p:spPr>
            <a:xfrm>
              <a:off x="4649" y="2253"/>
              <a:ext cx="722" cy="0"/>
            </a:xfrm>
            <a:prstGeom prst="line">
              <a:avLst/>
            </a:prstGeom>
            <a:ln w="1905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126" name="Line 103"/>
            <p:cNvSpPr/>
            <p:nvPr/>
          </p:nvSpPr>
          <p:spPr>
            <a:xfrm>
              <a:off x="4996" y="1599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0127" name="Text Box 104"/>
            <p:cNvSpPr txBox="1"/>
            <p:nvPr/>
          </p:nvSpPr>
          <p:spPr>
            <a:xfrm>
              <a:off x="4686" y="2083"/>
              <a:ext cx="675" cy="11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lnSpc>
                  <a:spcPct val="3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n-1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5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lnSpc>
                  <a:spcPct val="30000"/>
                </a:lnSpc>
                <a:spcBef>
                  <a:spcPct val="15000"/>
                </a:spcBef>
                <a:buFont typeface="Arial" panose="020B0604020202020204" pitchFamily="34" charset="0"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0128" name="Line 106"/>
            <p:cNvSpPr/>
            <p:nvPr/>
          </p:nvSpPr>
          <p:spPr>
            <a:xfrm>
              <a:off x="4996" y="2554"/>
              <a:ext cx="0" cy="1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90129" name="Group 17"/>
            <p:cNvGrpSpPr/>
            <p:nvPr/>
          </p:nvGrpSpPr>
          <p:grpSpPr>
            <a:xfrm>
              <a:off x="2915" y="2345"/>
              <a:ext cx="1448" cy="853"/>
              <a:chOff x="1429" y="1625"/>
              <a:chExt cx="1448" cy="853"/>
            </a:xfrm>
          </p:grpSpPr>
          <p:sp>
            <p:nvSpPr>
              <p:cNvPr id="90132" name="Rectangle 7"/>
              <p:cNvSpPr/>
              <p:nvPr/>
            </p:nvSpPr>
            <p:spPr>
              <a:xfrm>
                <a:off x="1869" y="2160"/>
                <a:ext cx="1008" cy="31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base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3" name="Rectangle 8"/>
              <p:cNvSpPr/>
              <p:nvPr/>
            </p:nvSpPr>
            <p:spPr>
              <a:xfrm>
                <a:off x="1869" y="1625"/>
                <a:ext cx="1008" cy="240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stacksize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4" name="Rectangle 9"/>
              <p:cNvSpPr/>
              <p:nvPr/>
            </p:nvSpPr>
            <p:spPr>
              <a:xfrm>
                <a:off x="1869" y="1865"/>
                <a:ext cx="1008" cy="295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5" name="Text Box 13"/>
              <p:cNvSpPr txBox="1"/>
              <p:nvPr/>
            </p:nvSpPr>
            <p:spPr>
              <a:xfrm>
                <a:off x="1429" y="1797"/>
                <a:ext cx="24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36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6" name="AutoShape 22"/>
              <p:cNvSpPr/>
              <p:nvPr/>
            </p:nvSpPr>
            <p:spPr>
              <a:xfrm>
                <a:off x="1700" y="1661"/>
                <a:ext cx="91" cy="772"/>
              </a:xfrm>
              <a:prstGeom prst="leftBrace">
                <a:avLst>
                  <a:gd name="adj1" fmla="val 70499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130" name="Line 23"/>
            <p:cNvSpPr/>
            <p:nvPr/>
          </p:nvSpPr>
          <p:spPr>
            <a:xfrm>
              <a:off x="4230" y="3071"/>
              <a:ext cx="4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0131" name="Line 24"/>
            <p:cNvSpPr/>
            <p:nvPr/>
          </p:nvSpPr>
          <p:spPr>
            <a:xfrm flipV="1">
              <a:off x="4230" y="1979"/>
              <a:ext cx="374" cy="775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lg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小结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typedef struct{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QElemType* base;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int front;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int rear;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}SqQueue;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2164" name="Group 4"/>
          <p:cNvGrpSpPr/>
          <p:nvPr/>
        </p:nvGrpSpPr>
        <p:grpSpPr>
          <a:xfrm>
            <a:off x="900113" y="3476625"/>
            <a:ext cx="2663825" cy="2544763"/>
            <a:chOff x="3878" y="1056"/>
            <a:chExt cx="1678" cy="1603"/>
          </a:xfrm>
        </p:grpSpPr>
        <p:sp>
          <p:nvSpPr>
            <p:cNvPr id="92184" name="Text Box 6"/>
            <p:cNvSpPr txBox="1"/>
            <p:nvPr/>
          </p:nvSpPr>
          <p:spPr>
            <a:xfrm>
              <a:off x="4899" y="2096"/>
              <a:ext cx="20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5" name="Text Box 6"/>
            <p:cNvSpPr txBox="1"/>
            <p:nvPr/>
          </p:nvSpPr>
          <p:spPr>
            <a:xfrm>
              <a:off x="4899" y="1824"/>
              <a:ext cx="18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6" name="Line 5"/>
            <p:cNvSpPr/>
            <p:nvPr/>
          </p:nvSpPr>
          <p:spPr>
            <a:xfrm>
              <a:off x="4344" y="1714"/>
              <a:ext cx="28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87" name="Text Box 6"/>
            <p:cNvSpPr txBox="1"/>
            <p:nvPr/>
          </p:nvSpPr>
          <p:spPr>
            <a:xfrm>
              <a:off x="3923" y="1554"/>
              <a:ext cx="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188" name="Group 9"/>
            <p:cNvGrpSpPr/>
            <p:nvPr/>
          </p:nvGrpSpPr>
          <p:grpSpPr>
            <a:xfrm>
              <a:off x="4634" y="1056"/>
              <a:ext cx="922" cy="1513"/>
              <a:chOff x="1459" y="1888"/>
              <a:chExt cx="922" cy="1513"/>
            </a:xfrm>
          </p:grpSpPr>
          <p:sp>
            <p:nvSpPr>
              <p:cNvPr id="92192" name="Line 10"/>
              <p:cNvSpPr/>
              <p:nvPr/>
            </p:nvSpPr>
            <p:spPr>
              <a:xfrm>
                <a:off x="1459" y="2420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3" name="Line 11"/>
              <p:cNvSpPr/>
              <p:nvPr/>
            </p:nvSpPr>
            <p:spPr>
              <a:xfrm>
                <a:off x="1466" y="3153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4" name="Line 12"/>
              <p:cNvSpPr/>
              <p:nvPr/>
            </p:nvSpPr>
            <p:spPr>
              <a:xfrm>
                <a:off x="1466" y="2897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5" name="Line 13"/>
              <p:cNvSpPr/>
              <p:nvPr/>
            </p:nvSpPr>
            <p:spPr>
              <a:xfrm flipV="1">
                <a:off x="1465" y="2665"/>
                <a:ext cx="72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6" name="Line 14"/>
              <p:cNvSpPr/>
              <p:nvPr/>
            </p:nvSpPr>
            <p:spPr>
              <a:xfrm>
                <a:off x="1465" y="2165"/>
                <a:ext cx="7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7" name="Text Box 15"/>
              <p:cNvSpPr txBox="1"/>
              <p:nvPr/>
            </p:nvSpPr>
            <p:spPr>
              <a:xfrm>
                <a:off x="2178" y="289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198" name="Text Box 16"/>
              <p:cNvSpPr txBox="1"/>
              <p:nvPr/>
            </p:nvSpPr>
            <p:spPr>
              <a:xfrm>
                <a:off x="2178" y="26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199" name="Text Box 17"/>
              <p:cNvSpPr txBox="1"/>
              <p:nvPr/>
            </p:nvSpPr>
            <p:spPr>
              <a:xfrm>
                <a:off x="2178" y="2393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00" name="Text Box 18"/>
              <p:cNvSpPr txBox="1"/>
              <p:nvPr/>
            </p:nvSpPr>
            <p:spPr>
              <a:xfrm>
                <a:off x="2178" y="214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01" name="Text Box 19"/>
              <p:cNvSpPr txBox="1"/>
              <p:nvPr/>
            </p:nvSpPr>
            <p:spPr>
              <a:xfrm>
                <a:off x="2185" y="188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02" name="Text Box 20"/>
              <p:cNvSpPr txBox="1"/>
              <p:nvPr/>
            </p:nvSpPr>
            <p:spPr>
              <a:xfrm>
                <a:off x="2185" y="315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03" name="Rectangle 21"/>
              <p:cNvSpPr/>
              <p:nvPr/>
            </p:nvSpPr>
            <p:spPr>
              <a:xfrm>
                <a:off x="1465" y="1888"/>
                <a:ext cx="726" cy="149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189" name="Line 22"/>
            <p:cNvSpPr/>
            <p:nvPr/>
          </p:nvSpPr>
          <p:spPr>
            <a:xfrm>
              <a:off x="4367" y="2523"/>
              <a:ext cx="267" cy="0"/>
            </a:xfrm>
            <a:prstGeom prst="line">
              <a:avLst/>
            </a:prstGeom>
            <a:ln w="38100" cap="flat" cmpd="sng">
              <a:solidFill>
                <a:srgbClr val="080CB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90" name="Text Box 6"/>
            <p:cNvSpPr txBox="1"/>
            <p:nvPr/>
          </p:nvSpPr>
          <p:spPr>
            <a:xfrm>
              <a:off x="3878" y="2371"/>
              <a:ext cx="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91" name="Text Box 6"/>
            <p:cNvSpPr txBox="1"/>
            <p:nvPr/>
          </p:nvSpPr>
          <p:spPr>
            <a:xfrm>
              <a:off x="4910" y="2326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165" name="Group 43"/>
          <p:cNvGrpSpPr/>
          <p:nvPr/>
        </p:nvGrpSpPr>
        <p:grpSpPr>
          <a:xfrm>
            <a:off x="4356100" y="3917950"/>
            <a:ext cx="4176713" cy="1816100"/>
            <a:chOff x="2472" y="1969"/>
            <a:chExt cx="2631" cy="1144"/>
          </a:xfrm>
        </p:grpSpPr>
        <p:sp>
          <p:nvSpPr>
            <p:cNvPr id="92166" name="Text Box 6"/>
            <p:cNvSpPr txBox="1"/>
            <p:nvPr/>
          </p:nvSpPr>
          <p:spPr>
            <a:xfrm>
              <a:off x="2472" y="2205"/>
              <a:ext cx="64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7" name="Line 7"/>
            <p:cNvSpPr/>
            <p:nvPr/>
          </p:nvSpPr>
          <p:spPr>
            <a:xfrm flipV="1">
              <a:off x="2971" y="2367"/>
              <a:ext cx="240" cy="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68" name="Line 9"/>
            <p:cNvSpPr/>
            <p:nvPr/>
          </p:nvSpPr>
          <p:spPr>
            <a:xfrm flipH="1">
              <a:off x="4241" y="2847"/>
              <a:ext cx="311" cy="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69" name="Text Box 10"/>
            <p:cNvSpPr txBox="1"/>
            <p:nvPr/>
          </p:nvSpPr>
          <p:spPr>
            <a:xfrm>
              <a:off x="4537" y="2659"/>
              <a:ext cx="56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0" name="Oval 13"/>
            <p:cNvSpPr/>
            <p:nvPr/>
          </p:nvSpPr>
          <p:spPr>
            <a:xfrm>
              <a:off x="3198" y="1969"/>
              <a:ext cx="1134" cy="113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lIns="92075" tIns="46038" rIns="92075" bIns="46038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171" name="Line 14"/>
            <p:cNvSpPr/>
            <p:nvPr/>
          </p:nvSpPr>
          <p:spPr>
            <a:xfrm>
              <a:off x="3198" y="2545"/>
              <a:ext cx="1134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2" name="Line 15"/>
            <p:cNvSpPr/>
            <p:nvPr/>
          </p:nvSpPr>
          <p:spPr>
            <a:xfrm rot="3087143">
              <a:off x="3192" y="2540"/>
              <a:ext cx="1134" cy="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3" name="Line 16"/>
            <p:cNvSpPr/>
            <p:nvPr/>
          </p:nvSpPr>
          <p:spPr>
            <a:xfrm rot="-3231486">
              <a:off x="3192" y="2540"/>
              <a:ext cx="1134" cy="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4" name="Oval 17"/>
            <p:cNvSpPr/>
            <p:nvPr/>
          </p:nvSpPr>
          <p:spPr>
            <a:xfrm>
              <a:off x="3482" y="2269"/>
              <a:ext cx="544" cy="5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175" name="Text Box 19"/>
            <p:cNvSpPr txBox="1"/>
            <p:nvPr/>
          </p:nvSpPr>
          <p:spPr>
            <a:xfrm>
              <a:off x="3822" y="2500"/>
              <a:ext cx="373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6" name="Text Box 21"/>
            <p:cNvSpPr txBox="1"/>
            <p:nvPr/>
          </p:nvSpPr>
          <p:spPr>
            <a:xfrm>
              <a:off x="3833" y="2318"/>
              <a:ext cx="37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7" name="Text Box 24"/>
            <p:cNvSpPr txBox="1"/>
            <p:nvPr/>
          </p:nvSpPr>
          <p:spPr>
            <a:xfrm>
              <a:off x="3567" y="2341"/>
              <a:ext cx="4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8" name="Text Box 25"/>
            <p:cNvSpPr txBox="1"/>
            <p:nvPr/>
          </p:nvSpPr>
          <p:spPr>
            <a:xfrm>
              <a:off x="3560" y="2523"/>
              <a:ext cx="27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9" name="Text Box 26"/>
            <p:cNvSpPr txBox="1"/>
            <p:nvPr/>
          </p:nvSpPr>
          <p:spPr>
            <a:xfrm>
              <a:off x="3737" y="2257"/>
              <a:ext cx="9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0" name="Text Box 27"/>
            <p:cNvSpPr txBox="1"/>
            <p:nvPr/>
          </p:nvSpPr>
          <p:spPr>
            <a:xfrm>
              <a:off x="3726" y="2603"/>
              <a:ext cx="9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1" name="Text Box 10"/>
            <p:cNvSpPr txBox="1"/>
            <p:nvPr/>
          </p:nvSpPr>
          <p:spPr>
            <a:xfrm>
              <a:off x="4014" y="2568"/>
              <a:ext cx="31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2" name="Text Box 10"/>
            <p:cNvSpPr txBox="1"/>
            <p:nvPr/>
          </p:nvSpPr>
          <p:spPr>
            <a:xfrm>
              <a:off x="3651" y="2825"/>
              <a:ext cx="31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3" name="Text Box 10"/>
            <p:cNvSpPr txBox="1"/>
            <p:nvPr/>
          </p:nvSpPr>
          <p:spPr>
            <a:xfrm>
              <a:off x="3289" y="2568"/>
              <a:ext cx="31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小结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 QNode{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QElemType data;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struct QNode *next;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}QNode;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链队列类型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typedef struct 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 QNode * front;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 QNode * rear;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}LinkQueue;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grpSp>
        <p:nvGrpSpPr>
          <p:cNvPr id="91140" name="Group 4"/>
          <p:cNvGrpSpPr/>
          <p:nvPr/>
        </p:nvGrpSpPr>
        <p:grpSpPr>
          <a:xfrm>
            <a:off x="3294063" y="2852738"/>
            <a:ext cx="5599112" cy="962025"/>
            <a:chOff x="1565" y="2931"/>
            <a:chExt cx="3527" cy="606"/>
          </a:xfrm>
        </p:grpSpPr>
        <p:sp>
          <p:nvSpPr>
            <p:cNvPr id="91141" name="Rectangle 22"/>
            <p:cNvSpPr/>
            <p:nvPr/>
          </p:nvSpPr>
          <p:spPr>
            <a:xfrm>
              <a:off x="3637" y="2967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1142" name="Line 23"/>
            <p:cNvSpPr/>
            <p:nvPr/>
          </p:nvSpPr>
          <p:spPr>
            <a:xfrm>
              <a:off x="3949" y="2967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43" name="Text Box 24"/>
            <p:cNvSpPr txBox="1"/>
            <p:nvPr/>
          </p:nvSpPr>
          <p:spPr>
            <a:xfrm>
              <a:off x="3705" y="2973"/>
              <a:ext cx="257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a1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1144" name="Line 25"/>
            <p:cNvSpPr/>
            <p:nvPr/>
          </p:nvSpPr>
          <p:spPr>
            <a:xfrm>
              <a:off x="4117" y="3111"/>
              <a:ext cx="34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1145" name="Rectangle 27"/>
            <p:cNvSpPr/>
            <p:nvPr/>
          </p:nvSpPr>
          <p:spPr>
            <a:xfrm>
              <a:off x="4468" y="2967"/>
              <a:ext cx="624" cy="240"/>
            </a:xfrm>
            <a:prstGeom prst="rect">
              <a:avLst/>
            </a:prstGeom>
            <a:solidFill>
              <a:srgbClr val="99CCFF"/>
            </a:solidFill>
            <a:ln w="12700" cap="rnd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anchor="ctr" anchorCtr="0"/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1146" name="Line 28"/>
            <p:cNvSpPr/>
            <p:nvPr/>
          </p:nvSpPr>
          <p:spPr>
            <a:xfrm>
              <a:off x="4780" y="2954"/>
              <a:ext cx="0" cy="240"/>
            </a:xfrm>
            <a:prstGeom prst="line">
              <a:avLst/>
            </a:prstGeom>
            <a:ln w="12700" cap="rnd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47" name="Text Box 29"/>
            <p:cNvSpPr txBox="1"/>
            <p:nvPr/>
          </p:nvSpPr>
          <p:spPr>
            <a:xfrm>
              <a:off x="4536" y="2973"/>
              <a:ext cx="257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a2</a:t>
              </a:r>
              <a:endPara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91148" name="Group 34"/>
            <p:cNvGrpSpPr/>
            <p:nvPr/>
          </p:nvGrpSpPr>
          <p:grpSpPr>
            <a:xfrm>
              <a:off x="2821" y="2973"/>
              <a:ext cx="627" cy="249"/>
              <a:chOff x="2109" y="3526"/>
              <a:chExt cx="627" cy="249"/>
            </a:xfrm>
          </p:grpSpPr>
          <p:sp>
            <p:nvSpPr>
              <p:cNvPr id="91160" name="Rectangle 35"/>
              <p:cNvSpPr/>
              <p:nvPr/>
            </p:nvSpPr>
            <p:spPr>
              <a:xfrm>
                <a:off x="2112" y="3526"/>
                <a:ext cx="624" cy="240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1161" name="Line 36"/>
              <p:cNvSpPr/>
              <p:nvPr/>
            </p:nvSpPr>
            <p:spPr>
              <a:xfrm>
                <a:off x="2424" y="3526"/>
                <a:ext cx="0" cy="240"/>
              </a:xfrm>
              <a:prstGeom prst="line">
                <a:avLst/>
              </a:prstGeom>
              <a:ln w="12700" cap="rnd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162" name="Rectangle 37" descr="深色上对角线"/>
              <p:cNvSpPr/>
              <p:nvPr/>
            </p:nvSpPr>
            <p:spPr>
              <a:xfrm>
                <a:off x="2109" y="3526"/>
                <a:ext cx="317" cy="249"/>
              </a:xfrm>
              <a:prstGeom prst="rect">
                <a:avLst/>
              </a:prstGeom>
              <a:blipFill rotWithShape="0">
                <a:blip r:embed="rId1"/>
              </a:blipFill>
              <a:ln w="12700">
                <a:noFill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91149" name="Line 38"/>
            <p:cNvSpPr/>
            <p:nvPr/>
          </p:nvSpPr>
          <p:spPr>
            <a:xfrm>
              <a:off x="3304" y="3095"/>
              <a:ext cx="340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91150" name="Group 39"/>
            <p:cNvGrpSpPr/>
            <p:nvPr/>
          </p:nvGrpSpPr>
          <p:grpSpPr>
            <a:xfrm>
              <a:off x="2282" y="2966"/>
              <a:ext cx="288" cy="432"/>
              <a:chOff x="1872" y="1562"/>
              <a:chExt cx="288" cy="432"/>
            </a:xfrm>
          </p:grpSpPr>
          <p:sp>
            <p:nvSpPr>
              <p:cNvPr id="91158" name="Rectangle 40"/>
              <p:cNvSpPr/>
              <p:nvPr/>
            </p:nvSpPr>
            <p:spPr>
              <a:xfrm>
                <a:off x="1882" y="1562"/>
                <a:ext cx="278" cy="432"/>
              </a:xfrm>
              <a:prstGeom prst="rect">
                <a:avLst/>
              </a:prstGeom>
              <a:solidFill>
                <a:srgbClr val="99CCFF"/>
              </a:solidFill>
              <a:ln w="12700" cap="rnd" cmpd="sng">
                <a:solidFill>
                  <a:srgbClr val="99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anchor="ctr" anchorCtr="0"/>
              <a:lstStyle>
                <a:lvl1pPr marL="342900" indent="-3429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+mj-lt"/>
                    <a:ea typeface="楷体_GB2312" pitchFamily="49" charset="-122"/>
                  </a:defRPr>
                </a:lvl3pPr>
                <a:lvl4pPr marL="16002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1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1159" name="Line 41"/>
              <p:cNvSpPr/>
              <p:nvPr/>
            </p:nvSpPr>
            <p:spPr>
              <a:xfrm>
                <a:off x="1872" y="177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51" name="Line 44"/>
            <p:cNvSpPr/>
            <p:nvPr/>
          </p:nvSpPr>
          <p:spPr>
            <a:xfrm>
              <a:off x="2437" y="3089"/>
              <a:ext cx="384" cy="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1152" name="Text Box 18"/>
            <p:cNvSpPr txBox="1"/>
            <p:nvPr/>
          </p:nvSpPr>
          <p:spPr>
            <a:xfrm>
              <a:off x="1565" y="2931"/>
              <a:ext cx="90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Q.front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Text Box 19"/>
            <p:cNvSpPr txBox="1"/>
            <p:nvPr/>
          </p:nvSpPr>
          <p:spPr>
            <a:xfrm>
              <a:off x="1565" y="3142"/>
              <a:ext cx="66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+mj-lt"/>
                  <a:ea typeface="楷体_GB2312" pitchFamily="49" charset="-122"/>
                </a:defRPr>
              </a:lvl3pPr>
              <a:lvl4pPr marL="16002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1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Q.rear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54" name="Group 30"/>
            <p:cNvGrpSpPr/>
            <p:nvPr/>
          </p:nvGrpSpPr>
          <p:grpSpPr>
            <a:xfrm>
              <a:off x="4831" y="3022"/>
              <a:ext cx="148" cy="120"/>
              <a:chOff x="5616" y="2976"/>
              <a:chExt cx="192" cy="96"/>
            </a:xfrm>
          </p:grpSpPr>
          <p:sp>
            <p:nvSpPr>
              <p:cNvPr id="91156" name="Line 31"/>
              <p:cNvSpPr/>
              <p:nvPr/>
            </p:nvSpPr>
            <p:spPr>
              <a:xfrm>
                <a:off x="5712" y="2976"/>
                <a:ext cx="96" cy="96"/>
              </a:xfrm>
              <a:prstGeom prst="line">
                <a:avLst/>
              </a:prstGeom>
              <a:ln w="28575" cap="rnd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157" name="Line 32"/>
              <p:cNvSpPr/>
              <p:nvPr/>
            </p:nvSpPr>
            <p:spPr>
              <a:xfrm flipH="1">
                <a:off x="5616" y="2976"/>
                <a:ext cx="96" cy="96"/>
              </a:xfrm>
              <a:prstGeom prst="line">
                <a:avLst/>
              </a:prstGeom>
              <a:ln w="28575" cap="rnd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55" name="Freeform 45"/>
            <p:cNvSpPr/>
            <p:nvPr/>
          </p:nvSpPr>
          <p:spPr>
            <a:xfrm>
              <a:off x="2427" y="3249"/>
              <a:ext cx="2313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288"/>
                </a:cxn>
                <a:cxn ang="0">
                  <a:pos x="3679" y="288"/>
                </a:cxn>
                <a:cxn ang="0">
                  <a:pos x="3679" y="0"/>
                </a:cxn>
              </a:cxnLst>
              <a:pathLst>
                <a:path w="2208" h="288">
                  <a:moveTo>
                    <a:pt x="0" y="48"/>
                  </a:moveTo>
                  <a:lnTo>
                    <a:pt x="0" y="288"/>
                  </a:lnTo>
                  <a:lnTo>
                    <a:pt x="2208" y="288"/>
                  </a:lnTo>
                  <a:lnTo>
                    <a:pt x="2208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354" name="Picture 5" descr="E:\2013.3.28\2014\shutterstock_93559594.jpg"/>
          <p:cNvPicPr>
            <a:picLocks noChangeAspect="1"/>
          </p:cNvPicPr>
          <p:nvPr/>
        </p:nvPicPr>
        <p:blipFill>
          <a:blip r:embed="rId1"/>
          <a:srcRect l="694" t="3844" r="3870" b="719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130424"/>
            <a:ext cx="7772400" cy="1470025"/>
          </a:xfrm>
          <a:ln>
            <a:miter lim="800000"/>
          </a:ln>
          <a:scene3d>
            <a:camera prst="orthographicFront"/>
            <a:lightRig rig="balanced" dir="t"/>
          </a:scene3d>
          <a:sp3d prstMaterial="plastic"/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  <a:reflection blurRad="88900" stA="46000" endPos="57000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Thanks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 bwMode="auto">
          <a:xfrm>
            <a:off x="1154543" y="3717033"/>
            <a:ext cx="6834914" cy="108012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  <a:reflection blurRad="88900" stA="46000" endPos="57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Q &amp; A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COMMONDATA" val="eyJoZGlkIjoiODU4ZjAxODhiZTU5OTU1NzQyM2VhZjFlMDI5YmZlZmUifQ==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Times New Roman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15877</Words>
  <Application>WPS 演示</Application>
  <PresentationFormat>全屏显示(4:3)</PresentationFormat>
  <Paragraphs>2477</Paragraphs>
  <Slides>99</Slides>
  <Notes>2</Notes>
  <HiddenSlides>12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99</vt:i4>
      </vt:variant>
    </vt:vector>
  </HeadingPairs>
  <TitlesOfParts>
    <vt:vector size="130" baseType="lpstr">
      <vt:lpstr>Arial</vt:lpstr>
      <vt:lpstr>宋体</vt:lpstr>
      <vt:lpstr>Wingdings</vt:lpstr>
      <vt:lpstr>Calibri</vt:lpstr>
      <vt:lpstr>Times New Roman</vt:lpstr>
      <vt:lpstr>Gungsuh</vt:lpstr>
      <vt:lpstr>Malgun Gothic</vt:lpstr>
      <vt:lpstr>Cooper Black</vt:lpstr>
      <vt:lpstr>Cambria Math</vt:lpstr>
      <vt:lpstr>Aharoni</vt:lpstr>
      <vt:lpstr>Batang</vt:lpstr>
      <vt:lpstr>黑体</vt:lpstr>
      <vt:lpstr>楷体_GB2312</vt:lpstr>
      <vt:lpstr>微软雅黑</vt:lpstr>
      <vt:lpstr>新宋体</vt:lpstr>
      <vt:lpstr>华文楷体</vt:lpstr>
      <vt:lpstr>仿宋_GB2312</vt:lpstr>
      <vt:lpstr>Arial Unicode MS</vt:lpstr>
      <vt:lpstr>隶书</vt:lpstr>
      <vt:lpstr>Verdana</vt:lpstr>
      <vt:lpstr>Tahoma</vt:lpstr>
      <vt:lpstr>华文中宋</vt:lpstr>
      <vt:lpstr>Symbol</vt:lpstr>
      <vt:lpstr>Segoe Print</vt:lpstr>
      <vt:lpstr>Constantia</vt:lpstr>
      <vt:lpstr>2_Office 主题</vt:lpstr>
      <vt:lpstr>Equation.3</vt:lpstr>
      <vt:lpstr>Paint.Picture</vt:lpstr>
      <vt:lpstr>Equation.3</vt:lpstr>
      <vt:lpstr>Equation.3</vt:lpstr>
      <vt:lpstr>Visio.Drawing.5</vt:lpstr>
      <vt:lpstr>第三章 栈和队列</vt:lpstr>
      <vt:lpstr>本章内容</vt:lpstr>
      <vt:lpstr>本章目标</vt:lpstr>
      <vt:lpstr>本章目标</vt:lpstr>
      <vt:lpstr>本章内容</vt:lpstr>
      <vt:lpstr>3.1栈和队列的定义和特点</vt:lpstr>
      <vt:lpstr>3.1栈和队列的定义和特点--栈</vt:lpstr>
      <vt:lpstr>3.1栈和队列的定义和特点</vt:lpstr>
      <vt:lpstr>3.1栈和队列的定义和特点--队列</vt:lpstr>
      <vt:lpstr>3.1栈和队列的定义和特点</vt:lpstr>
      <vt:lpstr>本章内容</vt:lpstr>
      <vt:lpstr>3.2 案例引入</vt:lpstr>
      <vt:lpstr>本章内容</vt:lpstr>
      <vt:lpstr>3.3栈的表示和操作</vt:lpstr>
      <vt:lpstr>3.3栈的表示和操作</vt:lpstr>
      <vt:lpstr>3.3栈的表示和操作</vt:lpstr>
      <vt:lpstr>3.3栈的表示和操作</vt:lpstr>
      <vt:lpstr>3.3栈的表示和操作</vt:lpstr>
      <vt:lpstr>3.3栈的表示和操作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3.3栈的表示和操作--顺序栈</vt:lpstr>
      <vt:lpstr>3.3栈的表示和操作--链栈</vt:lpstr>
      <vt:lpstr>3.3栈的表示和操作--链栈</vt:lpstr>
      <vt:lpstr>3.3栈的表示和操作--链栈</vt:lpstr>
      <vt:lpstr>3.3栈的表示和操作--链栈</vt:lpstr>
      <vt:lpstr>本章内容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3.4 栈与递归</vt:lpstr>
      <vt:lpstr>本章内容</vt:lpstr>
      <vt:lpstr>3.5 队列的表示和操作的实现</vt:lpstr>
      <vt:lpstr>3.5 队列的表示和操作的实现--队列的类型定义</vt:lpstr>
      <vt:lpstr>3.5 队列的表示和操作的实现--队列的类型定义</vt:lpstr>
      <vt:lpstr>3.5 队列的表示和操作的实现--队列的类型定义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队列的表示和操作的实现--循环队列</vt:lpstr>
      <vt:lpstr>3.5 队列的表示和操作的实现--链队列</vt:lpstr>
      <vt:lpstr>3.5 队列的表示和操作的实现--链队列</vt:lpstr>
      <vt:lpstr>3.5 队列的表示和操作的实现--链队列</vt:lpstr>
      <vt:lpstr>3.5 队列的表示和操作的实现--链队列</vt:lpstr>
      <vt:lpstr>3.5 队列的表示和操作的实现--链队列</vt:lpstr>
      <vt:lpstr>3.5 队列的表示和操作的实现--链队列</vt:lpstr>
      <vt:lpstr>3.5 队列的表示和操作的实现--链队列</vt:lpstr>
      <vt:lpstr>3.5 队列的表示和操作的实现--链队列</vt:lpstr>
      <vt:lpstr>3.5 队列的表示和操作的实现--链队列</vt:lpstr>
      <vt:lpstr>本章内容</vt:lpstr>
      <vt:lpstr>3.6 案例分析与实现</vt:lpstr>
      <vt:lpstr>3.6 案例分析与实现-数制转换</vt:lpstr>
      <vt:lpstr>3.6 案例分析与实现</vt:lpstr>
      <vt:lpstr>3.6 案例分析与实现-括弧匹配</vt:lpstr>
      <vt:lpstr>3.6 案例分析与实现</vt:lpstr>
      <vt:lpstr>3.6 案例分析与实现-表达式求值</vt:lpstr>
      <vt:lpstr>3.6 案例分析与实现-表达式求值</vt:lpstr>
      <vt:lpstr>3.6 案例分析与实现-表达式求值</vt:lpstr>
      <vt:lpstr>3.6 案例分析与实现-表达式求值</vt:lpstr>
      <vt:lpstr>3.6 案例分析与实现-表达式求值</vt:lpstr>
      <vt:lpstr>3.6 案例分析与实现-表达式求值</vt:lpstr>
      <vt:lpstr>3.6 案例分析与实现-行编辑</vt:lpstr>
      <vt:lpstr>3.6 案例分析与实现</vt:lpstr>
      <vt:lpstr>3.6 案例分析与实现</vt:lpstr>
      <vt:lpstr>3.6 案例分析与实现</vt:lpstr>
      <vt:lpstr>3.6 案例分析与实现</vt:lpstr>
      <vt:lpstr>3.6 案例分析与实现</vt:lpstr>
      <vt:lpstr>3.6 案例分析与实现</vt:lpstr>
      <vt:lpstr>3.6 案例分析与实现</vt:lpstr>
      <vt:lpstr>3.6 案例分析与实现</vt:lpstr>
      <vt:lpstr>小结</vt:lpstr>
      <vt:lpstr>小结</vt:lpstr>
      <vt:lpstr>小结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zz</cp:lastModifiedBy>
  <cp:revision>965</cp:revision>
  <dcterms:created xsi:type="dcterms:W3CDTF">2014-08-19T12:36:00Z</dcterms:created>
  <dcterms:modified xsi:type="dcterms:W3CDTF">2023-10-02T01:13:13Z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34C4CEE5DBEB42EAB074CF346CCBC483_13</vt:lpwstr>
  </property>
</Properties>
</file>