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365" r:id="rId3"/>
    <p:sldId id="330" r:id="rId4"/>
    <p:sldId id="450" r:id="rId5"/>
    <p:sldId id="451" r:id="rId6"/>
    <p:sldId id="369" r:id="rId7"/>
    <p:sldId id="373" r:id="rId8"/>
    <p:sldId id="452" r:id="rId9"/>
    <p:sldId id="453" r:id="rId10"/>
    <p:sldId id="454" r:id="rId11"/>
    <p:sldId id="455" r:id="rId12"/>
    <p:sldId id="459" r:id="rId13"/>
    <p:sldId id="374" r:id="rId14"/>
    <p:sldId id="375" r:id="rId15"/>
    <p:sldId id="376" r:id="rId16"/>
    <p:sldId id="377" r:id="rId17"/>
    <p:sldId id="379" r:id="rId18"/>
    <p:sldId id="370" r:id="rId19"/>
    <p:sldId id="380" r:id="rId20"/>
    <p:sldId id="383" r:id="rId21"/>
    <p:sldId id="418" r:id="rId22"/>
    <p:sldId id="384" r:id="rId23"/>
    <p:sldId id="385" r:id="rId24"/>
    <p:sldId id="381" r:id="rId25"/>
    <p:sldId id="394" r:id="rId26"/>
    <p:sldId id="371" r:id="rId27"/>
    <p:sldId id="395" r:id="rId28"/>
    <p:sldId id="400" r:id="rId29"/>
    <p:sldId id="404" r:id="rId30"/>
    <p:sldId id="405" r:id="rId31"/>
    <p:sldId id="401" r:id="rId32"/>
    <p:sldId id="396" r:id="rId33"/>
    <p:sldId id="406" r:id="rId34"/>
    <p:sldId id="409" r:id="rId35"/>
    <p:sldId id="397" r:id="rId36"/>
    <p:sldId id="419" r:id="rId37"/>
    <p:sldId id="407" r:id="rId38"/>
    <p:sldId id="500" r:id="rId39"/>
    <p:sldId id="503" r:id="rId40"/>
    <p:sldId id="504" r:id="rId41"/>
    <p:sldId id="505" r:id="rId42"/>
    <p:sldId id="506" r:id="rId43"/>
    <p:sldId id="507" r:id="rId44"/>
    <p:sldId id="508" r:id="rId45"/>
    <p:sldId id="509" r:id="rId46"/>
    <p:sldId id="517" r:id="rId47"/>
    <p:sldId id="564" r:id="rId48"/>
    <p:sldId id="513" r:id="rId49"/>
    <p:sldId id="514" r:id="rId50"/>
    <p:sldId id="520" r:id="rId51"/>
    <p:sldId id="521" r:id="rId52"/>
    <p:sldId id="522" r:id="rId53"/>
    <p:sldId id="523" r:id="rId54"/>
    <p:sldId id="524" r:id="rId55"/>
    <p:sldId id="525" r:id="rId56"/>
    <p:sldId id="526" r:id="rId57"/>
    <p:sldId id="527" r:id="rId58"/>
    <p:sldId id="528" r:id="rId59"/>
    <p:sldId id="529" r:id="rId60"/>
    <p:sldId id="530" r:id="rId62"/>
    <p:sldId id="531" r:id="rId63"/>
    <p:sldId id="532" r:id="rId64"/>
    <p:sldId id="533" r:id="rId65"/>
    <p:sldId id="534" r:id="rId66"/>
    <p:sldId id="535" r:id="rId67"/>
    <p:sldId id="536" r:id="rId68"/>
    <p:sldId id="537" r:id="rId69"/>
    <p:sldId id="538" r:id="rId70"/>
    <p:sldId id="539" r:id="rId71"/>
    <p:sldId id="566" r:id="rId72"/>
    <p:sldId id="545" r:id="rId73"/>
    <p:sldId id="546" r:id="rId74"/>
    <p:sldId id="547" r:id="rId75"/>
    <p:sldId id="548" r:id="rId76"/>
    <p:sldId id="549" r:id="rId77"/>
    <p:sldId id="550" r:id="rId78"/>
    <p:sldId id="551" r:id="rId79"/>
    <p:sldId id="552" r:id="rId80"/>
    <p:sldId id="554" r:id="rId81"/>
    <p:sldId id="556" r:id="rId82"/>
    <p:sldId id="557" r:id="rId83"/>
    <p:sldId id="558" r:id="rId84"/>
    <p:sldId id="562" r:id="rId85"/>
    <p:sldId id="567" r:id="rId86"/>
    <p:sldId id="569" r:id="rId87"/>
    <p:sldId id="568" r:id="rId88"/>
    <p:sldId id="362" r:id="rId89"/>
  </p:sldIdLst>
  <p:sldSz cx="9144000" cy="6858000" type="screen4x3"/>
  <p:notesSz cx="6858000" cy="9144000"/>
  <p:custDataLst>
    <p:tags r:id="rId93"/>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8" userDrawn="1">
          <p15:clr>
            <a:srgbClr val="A4A3A4"/>
          </p15:clr>
        </p15:guide>
        <p15:guide id="2" pos="29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00"/>
    <a:srgbClr val="9900CC"/>
    <a:srgbClr val="66FFFF"/>
    <a:srgbClr val="8585FF"/>
    <a:srgbClr val="333333"/>
    <a:srgbClr val="CF3A34"/>
    <a:srgbClr val="1552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83" d="100"/>
          <a:sy n="83" d="100"/>
        </p:scale>
        <p:origin x="1378" y="62"/>
      </p:cViewPr>
      <p:guideLst>
        <p:guide orient="horz" pos="2128"/>
        <p:guide pos="298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gs" Target="tags/tag208.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notesMaster" Target="notesMasters/notesMaster1.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B88EC35-0FD5-4872-81D2-7FDD80B94AED}"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p:cNvSpPr>
          <p:nvPr>
            <p:ph type="sldImg"/>
          </p:nvPr>
        </p:nvSpPr>
        <p:spPr>
          <a:xfrm>
            <a:off x="1143000" y="685800"/>
            <a:ext cx="4572000" cy="3429000"/>
          </a:xfrm>
          <a:prstGeom prst="rect">
            <a:avLst/>
          </a:prstGeom>
          <a:noFill/>
          <a:ln w="9525">
            <a:noFill/>
          </a:ln>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TextEdit="1"/>
          </p:cNvSpPr>
          <p:nvPr>
            <p:ph type="sldImg"/>
          </p:nvPr>
        </p:nvSpPr>
        <p:spPr/>
      </p:sp>
      <p:sp>
        <p:nvSpPr>
          <p:cNvPr id="33795"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#include&lt;iostream&gt;</a:t>
            </a:r>
            <a:endParaRPr lang="zh-CN" altLang="en-US"/>
          </a:p>
          <a:p>
            <a:r>
              <a:rPr lang="zh-CN" altLang="en-US"/>
              <a:t>#include&lt;fstream&gt;</a:t>
            </a:r>
            <a:endParaRPr lang="zh-CN" altLang="en-US"/>
          </a:p>
          <a:p>
            <a:r>
              <a:rPr lang="zh-CN" altLang="en-US"/>
              <a:t>#include&lt;string.h&gt;</a:t>
            </a:r>
            <a:endParaRPr lang="zh-CN" altLang="en-US"/>
          </a:p>
          <a:p>
            <a:r>
              <a:rPr lang="zh-CN" altLang="en-US"/>
              <a:t>using namespace std;</a:t>
            </a:r>
            <a:endParaRPr lang="zh-CN" altLang="en-US"/>
          </a:p>
          <a:p>
            <a:endParaRPr lang="zh-CN" altLang="en-US"/>
          </a:p>
          <a:p>
            <a:r>
              <a:rPr lang="zh-CN" altLang="en-US"/>
              <a:t>typedef struct{   </a:t>
            </a:r>
            <a:endParaRPr lang="zh-CN" altLang="en-US"/>
          </a:p>
          <a:p>
            <a:r>
              <a:rPr lang="zh-CN" altLang="en-US"/>
              <a:t>	char ch[600];	//若是非空串，则按串长分配存储区，否则ch为NULL</a:t>
            </a:r>
            <a:endParaRPr lang="zh-CN" altLang="en-US"/>
          </a:p>
          <a:p>
            <a:r>
              <a:rPr lang="zh-CN" altLang="en-US"/>
              <a:t>	int len;		//串长度</a:t>
            </a:r>
            <a:endParaRPr lang="zh-CN" altLang="en-US"/>
          </a:p>
          <a:p>
            <a:r>
              <a:rPr lang="zh-CN" altLang="en-US"/>
              <a:t>}HString; </a:t>
            </a:r>
            <a:endParaRPr lang="zh-CN" altLang="en-US"/>
          </a:p>
          <a:p>
            <a:endParaRPr lang="zh-CN" altLang="en-US"/>
          </a:p>
          <a:p>
            <a:r>
              <a:rPr lang="zh-CN" altLang="en-US"/>
              <a:t>//返回模式T在主串S中第pos个字符开始第1次出现的位置。不存在则返回0</a:t>
            </a:r>
            <a:endParaRPr lang="zh-CN" altLang="en-US"/>
          </a:p>
          <a:p>
            <a:r>
              <a:rPr lang="zh-CN" altLang="en-US"/>
              <a:t>int Index_BF(HString S,HString T,int pos)</a:t>
            </a:r>
            <a:endParaRPr lang="zh-CN" altLang="en-US"/>
          </a:p>
          <a:p>
            <a:r>
              <a:rPr lang="zh-CN" altLang="en-US"/>
              <a:t>{</a:t>
            </a:r>
            <a:endParaRPr lang="zh-CN" altLang="en-US"/>
          </a:p>
          <a:p>
            <a:r>
              <a:rPr lang="zh-CN" altLang="en-US"/>
              <a:t>	int i,j;</a:t>
            </a:r>
            <a:endParaRPr lang="zh-CN" altLang="en-US"/>
          </a:p>
          <a:p>
            <a:r>
              <a:rPr lang="zh-CN" altLang="en-US"/>
              <a:t>	i=pos; j=1;   </a:t>
            </a:r>
            <a:endParaRPr lang="zh-CN" altLang="en-US"/>
          </a:p>
          <a:p>
            <a:r>
              <a:rPr lang="zh-CN" altLang="en-US"/>
              <a:t>	while(i&lt;=S.len&amp;&amp;j&lt;=T.len)</a:t>
            </a:r>
            <a:endParaRPr lang="zh-CN" altLang="en-US"/>
          </a:p>
          <a:p>
            <a:r>
              <a:rPr lang="zh-CN" altLang="en-US"/>
              <a:t>	{ </a:t>
            </a:r>
            <a:endParaRPr lang="zh-CN" altLang="en-US"/>
          </a:p>
          <a:p>
            <a:r>
              <a:rPr lang="zh-CN" altLang="en-US"/>
              <a:t>		if(S.ch[i]==T.ch[j]){//继续比较后继字符</a:t>
            </a:r>
            <a:endParaRPr lang="zh-CN" altLang="en-US"/>
          </a:p>
          <a:p>
            <a:r>
              <a:rPr lang="zh-CN" altLang="en-US"/>
              <a:t>			++i;++j;</a:t>
            </a:r>
            <a:endParaRPr lang="zh-CN" altLang="en-US"/>
          </a:p>
          <a:p>
            <a:r>
              <a:rPr lang="zh-CN" altLang="en-US"/>
              <a:t>		}	 </a:t>
            </a:r>
            <a:endParaRPr lang="zh-CN" altLang="en-US"/>
          </a:p>
          <a:p>
            <a:r>
              <a:rPr lang="zh-CN" altLang="en-US"/>
              <a:t>		else{//指针后退重新开始匹配</a:t>
            </a:r>
            <a:endParaRPr lang="zh-CN" altLang="en-US"/>
          </a:p>
          <a:p>
            <a:r>
              <a:rPr lang="zh-CN" altLang="en-US"/>
              <a:t>			i=i-j+2;j=1;</a:t>
            </a:r>
            <a:endParaRPr lang="zh-CN" altLang="en-US"/>
          </a:p>
          <a:p>
            <a:r>
              <a:rPr lang="zh-CN" altLang="en-US"/>
              <a:t>		}</a:t>
            </a:r>
            <a:endParaRPr lang="zh-CN" altLang="en-US"/>
          </a:p>
          <a:p>
            <a:r>
              <a:rPr lang="zh-CN" altLang="en-US"/>
              <a:t>	}   </a:t>
            </a:r>
            <a:endParaRPr lang="zh-CN" altLang="en-US"/>
          </a:p>
          <a:p>
            <a:r>
              <a:rPr lang="zh-CN" altLang="en-US"/>
              <a:t>	if(j&gt;T.len) return i-T.len;</a:t>
            </a:r>
            <a:endParaRPr lang="zh-CN" altLang="en-US"/>
          </a:p>
          <a:p>
            <a:r>
              <a:rPr lang="zh-CN" altLang="en-US"/>
              <a:t>	else return 0;   </a:t>
            </a:r>
            <a:endParaRPr lang="zh-CN" altLang="en-US"/>
          </a:p>
          <a:p>
            <a:r>
              <a:rPr lang="zh-CN" altLang="en-US"/>
              <a:t>} </a:t>
            </a:r>
            <a:endParaRPr lang="zh-CN" altLang="en-US"/>
          </a:p>
          <a:p>
            <a:endParaRPr lang="zh-CN" altLang="en-US"/>
          </a:p>
          <a:p>
            <a:r>
              <a:rPr lang="zh-CN" altLang="en-US"/>
              <a:t>void Virus_detection()</a:t>
            </a:r>
            <a:endParaRPr lang="zh-CN" altLang="en-US"/>
          </a:p>
          <a:p>
            <a:r>
              <a:rPr lang="zh-CN" altLang="en-US"/>
              <a:t>{ </a:t>
            </a:r>
            <a:endParaRPr lang="zh-CN" altLang="en-US"/>
          </a:p>
          <a:p>
            <a:r>
              <a:rPr lang="zh-CN" altLang="en-US"/>
              <a:t>	int num,m,flag,i,j; char Vir[600];</a:t>
            </a:r>
            <a:endParaRPr lang="zh-CN" altLang="en-US"/>
          </a:p>
          <a:p>
            <a:r>
              <a:rPr lang="zh-CN" altLang="en-US"/>
              <a:t>	HString Virus,Person,temp;</a:t>
            </a:r>
            <a:endParaRPr lang="zh-CN" altLang="en-US"/>
          </a:p>
          <a:p>
            <a:r>
              <a:rPr lang="zh-CN" altLang="en-US"/>
              <a:t>	ifstream inFile("病毒感染检测输入数据.txt");</a:t>
            </a:r>
            <a:endParaRPr lang="zh-CN" altLang="en-US"/>
          </a:p>
          <a:p>
            <a:r>
              <a:rPr lang="zh-CN" altLang="en-US"/>
              <a:t>	ofstream outFile("病毒感染检测输出结果.txt");</a:t>
            </a:r>
            <a:endParaRPr lang="zh-CN" altLang="en-US"/>
          </a:p>
          <a:p>
            <a:r>
              <a:rPr lang="zh-CN" altLang="en-US"/>
              <a:t>	inFile&gt;&gt;num;	//读取待检测的任务数</a:t>
            </a:r>
            <a:endParaRPr lang="zh-CN" altLang="en-US"/>
          </a:p>
          <a:p>
            <a:r>
              <a:rPr lang="zh-CN" altLang="en-US"/>
              <a:t>	while(num--)	//依次检测每对病毒DNA和人的DNA是否匹配</a:t>
            </a:r>
            <a:endParaRPr lang="zh-CN" altLang="en-US"/>
          </a:p>
          <a:p>
            <a:r>
              <a:rPr lang="zh-CN" altLang="en-US"/>
              <a:t>	{</a:t>
            </a:r>
            <a:endParaRPr lang="zh-CN" altLang="en-US"/>
          </a:p>
          <a:p>
            <a:r>
              <a:rPr lang="zh-CN" altLang="en-US"/>
              <a:t>		inFile&gt;&gt;Virus.ch+1;	//读取病毒DNA序列</a:t>
            </a:r>
            <a:endParaRPr lang="zh-CN" altLang="en-US"/>
          </a:p>
          <a:p>
            <a:r>
              <a:rPr lang="zh-CN" altLang="en-US"/>
              <a:t>		inFile&gt;&gt;Person.ch+1;//读取人的DNA序列</a:t>
            </a:r>
            <a:endParaRPr lang="zh-CN" altLang="en-US"/>
          </a:p>
          <a:p>
            <a:r>
              <a:rPr lang="zh-CN" altLang="en-US"/>
              <a:t>		strcpy(Vir,Virus.ch);</a:t>
            </a:r>
            <a:endParaRPr lang="zh-CN" altLang="en-US"/>
          </a:p>
          <a:p>
            <a:r>
              <a:rPr lang="zh-CN" altLang="en-US"/>
              <a:t>		Virus.len=strlen(Virus.ch)-1;</a:t>
            </a:r>
            <a:endParaRPr lang="zh-CN" altLang="en-US"/>
          </a:p>
          <a:p>
            <a:r>
              <a:rPr lang="zh-CN" altLang="en-US"/>
              <a:t>		Person.len=strlen(Person.ch)-1;</a:t>
            </a:r>
            <a:endParaRPr lang="zh-CN" altLang="en-US"/>
          </a:p>
          <a:p>
            <a:r>
              <a:rPr lang="zh-CN" altLang="en-US"/>
              <a:t>		flag=0;//用来标识是否匹配，初始为0，匹配后为非0</a:t>
            </a:r>
            <a:endParaRPr lang="zh-CN" altLang="en-US"/>
          </a:p>
          <a:p>
            <a:r>
              <a:rPr lang="zh-CN" altLang="en-US"/>
              <a:t>		m=Virus.len;</a:t>
            </a:r>
            <a:endParaRPr lang="zh-CN" altLang="en-US"/>
          </a:p>
          <a:p>
            <a:r>
              <a:rPr lang="zh-CN" altLang="en-US"/>
              <a:t>		for(i=m+1,j=1;j&lt;=m;j++) Virus.ch[i++]=Virus.ch[j];</a:t>
            </a:r>
            <a:endParaRPr lang="zh-CN" altLang="en-US"/>
          </a:p>
          <a:p>
            <a:r>
              <a:rPr lang="zh-CN" altLang="en-US"/>
              <a:t>		//因病毒为环状，故将病毒的长度扩大2倍</a:t>
            </a:r>
            <a:endParaRPr lang="zh-CN" altLang="en-US"/>
          </a:p>
          <a:p>
            <a:r>
              <a:rPr lang="zh-CN" altLang="en-US"/>
              <a:t>		//即可线性取到所有长度为Virus.len的字符串</a:t>
            </a:r>
            <a:endParaRPr lang="zh-CN" altLang="en-US"/>
          </a:p>
          <a:p>
            <a:r>
              <a:rPr lang="zh-CN" altLang="en-US"/>
              <a:t>		Virus.ch[2*m+1]='\0';				//添加结束符号</a:t>
            </a:r>
            <a:endParaRPr lang="zh-CN" altLang="en-US"/>
          </a:p>
          <a:p>
            <a:r>
              <a:rPr lang="zh-CN" altLang="en-US"/>
              <a:t>		for(i=0;i&lt;m;i++)</a:t>
            </a:r>
            <a:endParaRPr lang="zh-CN" altLang="en-US"/>
          </a:p>
          <a:p>
            <a:r>
              <a:rPr lang="zh-CN" altLang="en-US"/>
              <a:t>		{</a:t>
            </a:r>
            <a:endParaRPr lang="zh-CN" altLang="en-US"/>
          </a:p>
          <a:p>
            <a:r>
              <a:rPr lang="zh-CN" altLang="en-US"/>
              <a:t>			for(j=1;j&lt;=m;j++) temp.ch[j]=Virus.ch[i+j];</a:t>
            </a:r>
            <a:endParaRPr lang="zh-CN" altLang="en-US"/>
          </a:p>
          <a:p>
            <a:r>
              <a:rPr lang="zh-CN" altLang="en-US"/>
              <a:t>			//取长为Virus.len的环形字符串</a:t>
            </a:r>
            <a:endParaRPr lang="zh-CN" altLang="en-US"/>
          </a:p>
          <a:p>
            <a:r>
              <a:rPr lang="zh-CN" altLang="en-US"/>
              <a:t>			//即Virus.ch[0]-- Virus.ch[Virus.len-1],</a:t>
            </a:r>
            <a:endParaRPr lang="zh-CN" altLang="en-US"/>
          </a:p>
          <a:p>
            <a:r>
              <a:rPr lang="zh-CN" altLang="en-US"/>
              <a:t>			//Virus.ch[1]-- Virus.ch[0], Virus.ch[2]-- Virus.ch[1]...</a:t>
            </a:r>
            <a:endParaRPr lang="zh-CN" altLang="en-US"/>
          </a:p>
          <a:p>
            <a:r>
              <a:rPr lang="zh-CN" altLang="en-US"/>
              <a:t>			temp.ch[m+1]='\0';		//添加结束符号</a:t>
            </a:r>
            <a:endParaRPr lang="zh-CN" altLang="en-US"/>
          </a:p>
          <a:p>
            <a:r>
              <a:rPr lang="zh-CN" altLang="en-US"/>
              <a:t>			temp.len=strlen(temp.ch)-1;</a:t>
            </a:r>
            <a:endParaRPr lang="zh-CN" altLang="en-US"/>
          </a:p>
          <a:p>
            <a:r>
              <a:rPr lang="zh-CN" altLang="en-US"/>
              <a:t>			flag=Index_BF(Person,temp,1);	//模式匹配</a:t>
            </a:r>
            <a:endParaRPr lang="zh-CN" altLang="en-US"/>
          </a:p>
          <a:p>
            <a:r>
              <a:rPr lang="zh-CN" altLang="en-US"/>
              <a:t>			if(flag) break;				//匹配即可退出循环</a:t>
            </a:r>
            <a:endParaRPr lang="zh-CN" altLang="en-US"/>
          </a:p>
          <a:p>
            <a:r>
              <a:rPr lang="zh-CN" altLang="en-US"/>
              <a:t>		}</a:t>
            </a:r>
            <a:endParaRPr lang="zh-CN" altLang="en-US"/>
          </a:p>
          <a:p>
            <a:r>
              <a:rPr lang="zh-CN" altLang="en-US"/>
              <a:t>		if(flag)</a:t>
            </a:r>
            <a:endParaRPr lang="zh-CN" altLang="en-US"/>
          </a:p>
          <a:p>
            <a:r>
              <a:rPr lang="zh-CN" altLang="en-US"/>
              <a:t>			outFile&lt;&lt;Vir+1&lt;&lt;"	"&lt;&lt;Person.ch+1&lt;&lt;"	"&lt;&lt;"YES"&lt;&lt;endl;</a:t>
            </a:r>
            <a:endParaRPr lang="zh-CN" altLang="en-US"/>
          </a:p>
          <a:p>
            <a:r>
              <a:rPr lang="zh-CN" altLang="en-US"/>
              <a:t>		else</a:t>
            </a:r>
            <a:endParaRPr lang="zh-CN" altLang="en-US"/>
          </a:p>
          <a:p>
            <a:r>
              <a:rPr lang="zh-CN" altLang="en-US"/>
              <a:t>			outFile&lt;&lt;Vir+1&lt;&lt;"	"&lt;&lt;Person.ch+1&lt;&lt;"	"&lt;&lt;"NO"&lt;&lt;endl;</a:t>
            </a:r>
            <a:endParaRPr lang="zh-CN" altLang="en-US"/>
          </a:p>
          <a:p>
            <a:r>
              <a:rPr lang="zh-CN" altLang="en-US"/>
              <a:t>	}</a:t>
            </a:r>
            <a:endParaRPr lang="zh-CN" altLang="en-US"/>
          </a:p>
          <a:p>
            <a:r>
              <a:rPr lang="zh-CN" altLang="en-US"/>
              <a:t>}</a:t>
            </a:r>
            <a:endParaRPr lang="zh-CN" altLang="en-US"/>
          </a:p>
          <a:p>
            <a:endParaRPr lang="zh-CN" altLang="en-US"/>
          </a:p>
          <a:p>
            <a:r>
              <a:rPr lang="zh-CN" altLang="en-US"/>
              <a:t>int main()</a:t>
            </a:r>
            <a:endParaRPr lang="zh-CN" altLang="en-US"/>
          </a:p>
          <a:p>
            <a:r>
              <a:rPr lang="zh-CN" altLang="en-US"/>
              <a:t>{</a:t>
            </a:r>
            <a:endParaRPr lang="zh-CN" altLang="en-US"/>
          </a:p>
          <a:p>
            <a:r>
              <a:rPr lang="zh-CN" altLang="en-US"/>
              <a:t>	Virus_detection();</a:t>
            </a:r>
            <a:endParaRPr lang="zh-CN" altLang="en-US"/>
          </a:p>
          <a:p>
            <a:r>
              <a:rPr lang="zh-CN" altLang="en-US"/>
              <a:t>	return 0;</a:t>
            </a:r>
            <a:endParaRPr lang="zh-CN" altLang="en-US"/>
          </a:p>
          <a:p>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260350"/>
            <a:ext cx="2195513" cy="63373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179388" y="260350"/>
            <a:ext cx="6437312" cy="63373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44538" y="260350"/>
            <a:ext cx="7643812" cy="574675"/>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179388" y="1125538"/>
            <a:ext cx="4316412" cy="547211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125538"/>
            <a:ext cx="4316413" cy="547211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44538" y="260350"/>
            <a:ext cx="7643812" cy="574675"/>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179388" y="1125538"/>
            <a:ext cx="8785225" cy="547211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endParaRPr kumimoji="0" lang="zh-CN" altLang="en-US" sz="2400" b="0"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179388" y="1125538"/>
            <a:ext cx="4316412"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125538"/>
            <a:ext cx="4316413"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5"/>
          <p:cNvPicPr>
            <a:picLocks noChangeAspect="1"/>
          </p:cNvPicPr>
          <p:nvPr userDrawn="1"/>
        </p:nvPicPr>
        <p:blipFill>
          <a:blip r:embed="rId14"/>
          <a:srcRect l="3262" r="4797" b="8089"/>
          <a:stretch>
            <a:fillRect/>
          </a:stretch>
        </p:blipFill>
        <p:spPr>
          <a:xfrm>
            <a:off x="0" y="0"/>
            <a:ext cx="9144000" cy="6884988"/>
          </a:xfrm>
          <a:prstGeom prst="rect">
            <a:avLst/>
          </a:prstGeom>
          <a:noFill/>
          <a:ln w="9525">
            <a:noFill/>
          </a:ln>
        </p:spPr>
      </p:pic>
      <p:pic>
        <p:nvPicPr>
          <p:cNvPr id="1027" name="椭圆 6"/>
          <p:cNvPicPr/>
          <p:nvPr/>
        </p:nvPicPr>
        <p:blipFill>
          <a:blip r:embed="rId15"/>
          <a:stretch>
            <a:fillRect/>
          </a:stretch>
        </p:blipFill>
        <p:spPr>
          <a:xfrm>
            <a:off x="212725" y="292100"/>
            <a:ext cx="500063" cy="506413"/>
          </a:xfrm>
          <a:prstGeom prst="rect">
            <a:avLst/>
          </a:prstGeom>
          <a:noFill/>
          <a:ln w="9525">
            <a:noFill/>
          </a:ln>
        </p:spPr>
      </p:pic>
      <p:pic>
        <p:nvPicPr>
          <p:cNvPr id="1028" name="Picture 2" descr="H:\AUST-PPT模板\未命名-1.png"/>
          <p:cNvPicPr>
            <a:picLocks noChangeAspect="1"/>
          </p:cNvPicPr>
          <p:nvPr userDrawn="1"/>
        </p:nvPicPr>
        <p:blipFill>
          <a:blip r:embed="rId16"/>
          <a:stretch>
            <a:fillRect/>
          </a:stretch>
        </p:blipFill>
        <p:spPr>
          <a:xfrm>
            <a:off x="8459788" y="260350"/>
            <a:ext cx="576262" cy="576263"/>
          </a:xfrm>
          <a:prstGeom prst="rect">
            <a:avLst/>
          </a:prstGeom>
          <a:noFill/>
          <a:ln w="9525">
            <a:noFill/>
          </a:ln>
          <a:effectLst>
            <a:outerShdw dist="38100" dir="2699999" algn="ctr" rotWithShape="0">
              <a:srgbClr val="000000">
                <a:alpha val="37999"/>
              </a:srgbClr>
            </a:outerShdw>
          </a:effectLst>
        </p:spPr>
      </p:pic>
      <p:cxnSp>
        <p:nvCxnSpPr>
          <p:cNvPr id="1029" name="直接连接符 9"/>
          <p:cNvCxnSpPr/>
          <p:nvPr/>
        </p:nvCxnSpPr>
        <p:spPr>
          <a:xfrm>
            <a:off x="-14287" y="901700"/>
            <a:ext cx="9140825" cy="0"/>
          </a:xfrm>
          <a:prstGeom prst="line">
            <a:avLst/>
          </a:prstGeom>
          <a:ln w="3175" cap="flat" cmpd="sng">
            <a:solidFill>
              <a:srgbClr val="C00000"/>
            </a:solidFill>
            <a:prstDash val="solid"/>
            <a:headEnd type="none" w="med" len="med"/>
            <a:tailEnd type="none" w="med" len="med"/>
          </a:ln>
        </p:spPr>
      </p:cxnSp>
      <p:sp>
        <p:nvSpPr>
          <p:cNvPr id="1030" name="矩形 10"/>
          <p:cNvSpPr>
            <a:spLocks noChangeArrowheads="1"/>
          </p:cNvSpPr>
          <p:nvPr/>
        </p:nvSpPr>
        <p:spPr bwMode="auto">
          <a:xfrm>
            <a:off x="-23812" y="935038"/>
            <a:ext cx="9167813" cy="46038"/>
          </a:xfrm>
          <a:prstGeom prst="rect">
            <a:avLst/>
          </a:prstGeom>
          <a:solidFill>
            <a:srgbClr val="C00000"/>
          </a:solidFill>
          <a:ln>
            <a:noFill/>
          </a:ln>
          <a:effectLst>
            <a:outerShdw dist="38100" dir="2700000" algn="ctr" rotWithShape="0">
              <a:srgbClr val="000000">
                <a:alpha val="37999"/>
              </a:srgb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760000"/>
              </a:solidFill>
              <a:effectLst/>
              <a:uLnTx/>
              <a:uFillTx/>
              <a:latin typeface="Calibri" panose="020F0502020204030204" pitchFamily="34" charset="0"/>
              <a:ea typeface="宋体" panose="02010600030101010101" pitchFamily="2" charset="-122"/>
              <a:cs typeface="+mn-cs"/>
            </a:endParaRPr>
          </a:p>
        </p:txBody>
      </p:sp>
      <p:sp>
        <p:nvSpPr>
          <p:cNvPr id="1031" name="灯片编号占位符 5"/>
          <p:cNvSpPr txBox="1">
            <a:spLocks noChangeArrowheads="1"/>
          </p:cNvSpPr>
          <p:nvPr/>
        </p:nvSpPr>
        <p:spPr bwMode="auto">
          <a:xfrm>
            <a:off x="7313613" y="6348095"/>
            <a:ext cx="1150938" cy="365125"/>
          </a:xfrm>
          <a:prstGeom prst="rect">
            <a:avLst/>
          </a:prstGeom>
          <a:noFill/>
          <a:ln>
            <a:noFill/>
          </a:ln>
        </p:spPr>
        <p:txBody>
          <a:bodyPr/>
          <a:p>
            <a:pPr lvl="0" algn="ctr" eaLnBrk="1" hangingPunct="1">
              <a:buNone/>
            </a:pPr>
            <a:fld id="{9A0DB2DC-4C9A-4742-B13C-FB6460FD3503}" type="slidenum">
              <a:rPr lang="zh-CN" altLang="en-US" sz="1400" b="1" dirty="0">
                <a:solidFill>
                  <a:srgbClr val="4F6228"/>
                </a:solidFill>
                <a:latin typeface="Times New Roman" panose="02020603050405020304" pitchFamily="18" charset="0"/>
                <a:ea typeface="Gungsuh" pitchFamily="18" charset="-127"/>
              </a:rPr>
            </a:fld>
            <a:r>
              <a:rPr lang="en-US" altLang="zh-CN" sz="1400" b="1" dirty="0">
                <a:solidFill>
                  <a:srgbClr val="4F6228"/>
                </a:solidFill>
                <a:latin typeface="Times New Roman" panose="02020603050405020304" pitchFamily="18" charset="0"/>
                <a:ea typeface="Gungsuh" pitchFamily="18" charset="-127"/>
              </a:rPr>
              <a:t> / 87</a:t>
            </a:r>
            <a:endParaRPr lang="zh-CN" altLang="en-US" sz="1400" b="1" dirty="0">
              <a:solidFill>
                <a:srgbClr val="4F6228"/>
              </a:solidFill>
              <a:latin typeface="Times New Roman" panose="02020603050405020304" pitchFamily="18" charset="0"/>
              <a:ea typeface="Gungsuh" pitchFamily="18" charset="-127"/>
            </a:endParaRPr>
          </a:p>
        </p:txBody>
      </p:sp>
      <p:grpSp>
        <p:nvGrpSpPr>
          <p:cNvPr id="1032" name="Group 10"/>
          <p:cNvGrpSpPr/>
          <p:nvPr userDrawn="1"/>
        </p:nvGrpSpPr>
        <p:grpSpPr>
          <a:xfrm>
            <a:off x="0" y="6537325"/>
            <a:ext cx="9144000" cy="144463"/>
            <a:chOff x="0" y="0"/>
            <a:chExt cx="5760" cy="91"/>
          </a:xfrm>
        </p:grpSpPr>
        <p:cxnSp>
          <p:nvCxnSpPr>
            <p:cNvPr id="1036" name="直接连接符 12"/>
            <p:cNvCxnSpPr/>
            <p:nvPr userDrawn="1"/>
          </p:nvCxnSpPr>
          <p:spPr>
            <a:xfrm>
              <a:off x="0" y="83"/>
              <a:ext cx="5159" cy="6"/>
            </a:xfrm>
            <a:prstGeom prst="line">
              <a:avLst/>
            </a:prstGeom>
            <a:ln w="15875" cap="flat" cmpd="sng">
              <a:solidFill>
                <a:srgbClr val="C00000"/>
              </a:solidFill>
              <a:prstDash val="solid"/>
              <a:headEnd type="none" w="med" len="med"/>
              <a:tailEnd type="none" w="med" len="med"/>
            </a:ln>
          </p:spPr>
        </p:cxnSp>
        <p:grpSp>
          <p:nvGrpSpPr>
            <p:cNvPr id="1037" name="组合 72"/>
            <p:cNvGrpSpPr/>
            <p:nvPr userDrawn="1"/>
          </p:nvGrpSpPr>
          <p:grpSpPr>
            <a:xfrm>
              <a:off x="5148" y="0"/>
              <a:ext cx="612" cy="91"/>
              <a:chOff x="0" y="0"/>
              <a:chExt cx="971600" cy="144016"/>
            </a:xfrm>
          </p:grpSpPr>
          <p:cxnSp>
            <p:nvCxnSpPr>
              <p:cNvPr id="1038" name="直接连接符 14"/>
              <p:cNvCxnSpPr/>
              <p:nvPr userDrawn="1"/>
            </p:nvCxnSpPr>
            <p:spPr>
              <a:xfrm>
                <a:off x="216024" y="4761"/>
                <a:ext cx="755576" cy="0"/>
              </a:xfrm>
              <a:prstGeom prst="line">
                <a:avLst/>
              </a:prstGeom>
              <a:ln w="19050" cap="flat" cmpd="sng">
                <a:solidFill>
                  <a:srgbClr val="C00000"/>
                </a:solidFill>
                <a:prstDash val="solid"/>
                <a:headEnd type="none" w="med" len="med"/>
                <a:tailEnd type="none" w="med" len="med"/>
              </a:ln>
            </p:spPr>
          </p:cxnSp>
          <p:sp>
            <p:nvSpPr>
              <p:cNvPr id="1039" name="平行四边形 15"/>
              <p:cNvSpPr>
                <a:spLocks noChangeArrowheads="1"/>
              </p:cNvSpPr>
              <p:nvPr/>
            </p:nvSpPr>
            <p:spPr bwMode="auto">
              <a:xfrm>
                <a:off x="0" y="0"/>
                <a:ext cx="287353" cy="144016"/>
              </a:xfrm>
              <a:prstGeom prst="parallelogram">
                <a:avLst>
                  <a:gd name="adj" fmla="val 124204"/>
                </a:avLst>
              </a:prstGeom>
              <a:solidFill>
                <a:srgbClr val="FF0909"/>
              </a:solidFill>
              <a:ln w="12700">
                <a:solidFill>
                  <a:srgbClr val="C00000"/>
                </a:solid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sp>
        <p:nvSpPr>
          <p:cNvPr id="1033" name="文本占位符 2"/>
          <p:cNvSpPr>
            <a:spLocks noGrp="1"/>
          </p:cNvSpPr>
          <p:nvPr>
            <p:ph type="body"/>
          </p:nvPr>
        </p:nvSpPr>
        <p:spPr>
          <a:xfrm>
            <a:off x="179388" y="1125538"/>
            <a:ext cx="8785225" cy="547211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0" name="Rectangle 16"/>
          <p:cNvSpPr>
            <a:spLocks noGrp="1" noChangeArrowheads="1"/>
          </p:cNvSpPr>
          <p:nvPr>
            <p:ph type="title"/>
          </p:nvPr>
        </p:nvSpPr>
        <p:spPr bwMode="auto">
          <a:xfrm>
            <a:off x="744538" y="260350"/>
            <a:ext cx="7643813" cy="574675"/>
          </a:xfrm>
          <a:prstGeom prst="rect">
            <a:avLst/>
          </a:prstGeom>
          <a:noFill/>
          <a:ln>
            <a:noFill/>
          </a:ln>
          <a:effectLst/>
        </p:spPr>
        <p:txBody>
          <a:bodyPr vert="horz" wrap="square" lIns="91440" tIns="45720" rIns="91440" bIns="45720" numCol="1" anchor="ctr" anchorCtr="0" compatLnSpc="1"/>
          <a:lstStyle/>
          <a:p>
            <a:pPr lvl="0"/>
            <a:r>
              <a:rPr lang="zh-CN" noProof="1"/>
              <a:t>单击此处编辑母版标题样式</a:t>
            </a:r>
            <a:endParaRPr lang="zh-CN" noProof="1"/>
          </a:p>
        </p:txBody>
      </p:sp>
      <p:sp>
        <p:nvSpPr>
          <p:cNvPr id="17" name="TextBox 16"/>
          <p:cNvSpPr txBox="1">
            <a:spLocks noChangeArrowheads="1"/>
          </p:cNvSpPr>
          <p:nvPr/>
        </p:nvSpPr>
        <p:spPr bwMode="auto">
          <a:xfrm>
            <a:off x="228600" y="423863"/>
            <a:ext cx="492125" cy="2460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rgbClr val="66FFFF"/>
                </a:solidFill>
                <a:effectLst/>
                <a:uLnTx/>
                <a:uFillTx/>
                <a:latin typeface="Cooper Black" panose="0208090404030B020404" pitchFamily="18" charset="0"/>
                <a:ea typeface="Cambria Math" panose="02040503050406030204" pitchFamily="18" charset="0"/>
                <a:cs typeface="Aharoni" pitchFamily="2" charset="-79"/>
                <a:sym typeface="+mn-ea"/>
              </a:rPr>
              <a:t>DS</a:t>
            </a:r>
            <a:endParaRPr kumimoji="0" lang="zh-CN" altLang="en-US" sz="1000" b="0" i="0" u="none" strike="noStrike" kern="1200" cap="none" spc="0" normalizeH="0" baseline="0" noProof="0" dirty="0">
              <a:ln>
                <a:noFill/>
              </a:ln>
              <a:solidFill>
                <a:srgbClr val="66FFFF"/>
              </a:solidFill>
              <a:effectLst/>
              <a:uLnTx/>
              <a:uFillTx/>
              <a:latin typeface="Cooper Black" panose="0208090404030B020404" pitchFamily="18" charset="0"/>
              <a:ea typeface="Batang" pitchFamily="18" charset="-127"/>
              <a:cs typeface="Aharoni" pitchFamily="2" charset="-79"/>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transition>
  <p:hf sldNum="0" hdr="0" ftr="0" dt="0"/>
  <p:txStyles>
    <p:title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vl6pPr marL="25146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6pPr>
      <a:lvl7pPr marL="29718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7pPr>
      <a:lvl8pPr marL="34290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8pPr>
      <a:lvl9pPr marL="3886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image" Target="../media/image16.png"/><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image" Target="../media/image15.png"/><Relationship Id="rId3" Type="http://schemas.openxmlformats.org/officeDocument/2006/relationships/tags" Target="../tags/tag50.xml"/><Relationship Id="rId23" Type="http://schemas.openxmlformats.org/officeDocument/2006/relationships/slideLayout" Target="../slideLayouts/slideLayout2.xml"/><Relationship Id="rId22" Type="http://schemas.openxmlformats.org/officeDocument/2006/relationships/tags" Target="../tags/tag65.xml"/><Relationship Id="rId21" Type="http://schemas.openxmlformats.org/officeDocument/2006/relationships/image" Target="../media/image11.png"/><Relationship Id="rId20" Type="http://schemas.openxmlformats.org/officeDocument/2006/relationships/tags" Target="../tags/tag64.xml"/><Relationship Id="rId2" Type="http://schemas.openxmlformats.org/officeDocument/2006/relationships/tags" Target="../tags/tag49.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7.png"/><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8.xml"/></Relationships>
</file>

<file path=ppt/slides/_rels/slide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3.bin"/><Relationship Id="rId2" Type="http://schemas.openxmlformats.org/officeDocument/2006/relationships/image" Target="../media/image18.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4" Type="http://schemas.openxmlformats.org/officeDocument/2006/relationships/slideLayout" Target="../slideLayouts/slideLayout2.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6.xml"/></Relationships>
</file>

<file path=ppt/slides/_rels/slide18.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4" Type="http://schemas.openxmlformats.org/officeDocument/2006/relationships/slideLayout" Target="../slideLayouts/slideLayout2.xml"/><Relationship Id="rId23" Type="http://schemas.openxmlformats.org/officeDocument/2006/relationships/tags" Target="../tags/tag111.xml"/><Relationship Id="rId22" Type="http://schemas.openxmlformats.org/officeDocument/2006/relationships/tags" Target="../tags/tag110.xml"/><Relationship Id="rId21" Type="http://schemas.openxmlformats.org/officeDocument/2006/relationships/tags" Target="../tags/tag109.xml"/><Relationship Id="rId20" Type="http://schemas.openxmlformats.org/officeDocument/2006/relationships/tags" Target="../tags/tag108.xml"/><Relationship Id="rId2" Type="http://schemas.openxmlformats.org/officeDocument/2006/relationships/tags" Target="../tags/tag90.xml"/><Relationship Id="rId19" Type="http://schemas.openxmlformats.org/officeDocument/2006/relationships/tags" Target="../tags/tag107.xml"/><Relationship Id="rId18" Type="http://schemas.openxmlformats.org/officeDocument/2006/relationships/tags" Target="../tags/tag106.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media/image23.png"/><Relationship Id="rId7" Type="http://schemas.openxmlformats.org/officeDocument/2006/relationships/oleObject" Target="../embeddings/oleObject7.bin"/><Relationship Id="rId6" Type="http://schemas.openxmlformats.org/officeDocument/2006/relationships/image" Target="../media/image22.png"/><Relationship Id="rId5" Type="http://schemas.openxmlformats.org/officeDocument/2006/relationships/oleObject" Target="../embeddings/oleObject6.bin"/><Relationship Id="rId4" Type="http://schemas.openxmlformats.org/officeDocument/2006/relationships/image" Target="../media/image21.png"/><Relationship Id="rId3" Type="http://schemas.openxmlformats.org/officeDocument/2006/relationships/oleObject" Target="../embeddings/oleObject5.bin"/><Relationship Id="rId2" Type="http://schemas.openxmlformats.org/officeDocument/2006/relationships/image" Target="../media/image20.png"/><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3" Type="http://schemas.openxmlformats.org/officeDocument/2006/relationships/slideLayout" Target="../slideLayouts/slideLayout2.xml"/><Relationship Id="rId42" Type="http://schemas.openxmlformats.org/officeDocument/2006/relationships/tags" Target="../tags/tag153.xml"/><Relationship Id="rId41" Type="http://schemas.openxmlformats.org/officeDocument/2006/relationships/tags" Target="../tags/tag152.xml"/><Relationship Id="rId40" Type="http://schemas.openxmlformats.org/officeDocument/2006/relationships/tags" Target="../tags/tag151.xml"/><Relationship Id="rId4" Type="http://schemas.openxmlformats.org/officeDocument/2006/relationships/tags" Target="../tags/tag116.xml"/><Relationship Id="rId39" Type="http://schemas.openxmlformats.org/officeDocument/2006/relationships/tags" Target="../tags/tag150.xml"/><Relationship Id="rId38" Type="http://schemas.openxmlformats.org/officeDocument/2006/relationships/tags" Target="../tags/tag149.xml"/><Relationship Id="rId37" Type="http://schemas.openxmlformats.org/officeDocument/2006/relationships/tags" Target="../tags/tag148.xml"/><Relationship Id="rId36" Type="http://schemas.openxmlformats.org/officeDocument/2006/relationships/tags" Target="../tags/tag147.xml"/><Relationship Id="rId35" Type="http://schemas.openxmlformats.org/officeDocument/2006/relationships/tags" Target="../tags/tag146.xml"/><Relationship Id="rId34" Type="http://schemas.openxmlformats.org/officeDocument/2006/relationships/tags" Target="../tags/tag145.xml"/><Relationship Id="rId33" Type="http://schemas.openxmlformats.org/officeDocument/2006/relationships/tags" Target="../tags/tag144.xml"/><Relationship Id="rId32" Type="http://schemas.openxmlformats.org/officeDocument/2006/relationships/tags" Target="../tags/tag143.xml"/><Relationship Id="rId31" Type="http://schemas.openxmlformats.org/officeDocument/2006/relationships/tags" Target="../tags/tag142.xml"/><Relationship Id="rId30" Type="http://schemas.openxmlformats.org/officeDocument/2006/relationships/tags" Target="../tags/tag141.xml"/><Relationship Id="rId3" Type="http://schemas.openxmlformats.org/officeDocument/2006/relationships/tags" Target="../tags/tag115.xml"/><Relationship Id="rId29" Type="http://schemas.openxmlformats.org/officeDocument/2006/relationships/tags" Target="../tags/tag140.xml"/><Relationship Id="rId28" Type="http://schemas.openxmlformats.org/officeDocument/2006/relationships/tags" Target="../tags/tag139.xml"/><Relationship Id="rId27" Type="http://schemas.openxmlformats.org/officeDocument/2006/relationships/tags" Target="../tags/tag138.xml"/><Relationship Id="rId26" Type="http://schemas.openxmlformats.org/officeDocument/2006/relationships/tags" Target="../tags/tag137.xml"/><Relationship Id="rId25" Type="http://schemas.openxmlformats.org/officeDocument/2006/relationships/tags" Target="../tags/tag136.xml"/><Relationship Id="rId24" Type="http://schemas.openxmlformats.org/officeDocument/2006/relationships/tags" Target="../tags/tag135.xml"/><Relationship Id="rId23" Type="http://schemas.openxmlformats.org/officeDocument/2006/relationships/tags" Target="../tags/tag134.xml"/><Relationship Id="rId22" Type="http://schemas.openxmlformats.org/officeDocument/2006/relationships/tags" Target="../tags/tag133.xml"/><Relationship Id="rId21" Type="http://schemas.openxmlformats.org/officeDocument/2006/relationships/tags" Target="../tags/tag132.xml"/><Relationship Id="rId20" Type="http://schemas.openxmlformats.org/officeDocument/2006/relationships/tags" Target="../tags/tag131.xml"/><Relationship Id="rId2" Type="http://schemas.openxmlformats.org/officeDocument/2006/relationships/tags" Target="../tags/tag114.xml"/><Relationship Id="rId19" Type="http://schemas.openxmlformats.org/officeDocument/2006/relationships/tags" Target="../tags/tag130.xml"/><Relationship Id="rId18" Type="http://schemas.openxmlformats.org/officeDocument/2006/relationships/tags" Target="../tags/tag129.xml"/><Relationship Id="rId17" Type="http://schemas.openxmlformats.org/officeDocument/2006/relationships/tags" Target="../tags/tag128.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image" Target="../media/image24.png"/><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26.wmf"/><Relationship Id="rId1"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2.xml"/><Relationship Id="rId2" Type="http://schemas.openxmlformats.org/officeDocument/2006/relationships/image" Target="../media/image27.wmf"/><Relationship Id="rId1"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2" Type="http://schemas.openxmlformats.org/officeDocument/2006/relationships/slideLayout" Target="../slideLayouts/slideLayout2.xml"/><Relationship Id="rId11" Type="http://schemas.openxmlformats.org/officeDocument/2006/relationships/image" Target="../media/image38.png"/><Relationship Id="rId10" Type="http://schemas.openxmlformats.org/officeDocument/2006/relationships/image" Target="../media/image37.png"/><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12.bin"/><Relationship Id="rId4" Type="http://schemas.openxmlformats.org/officeDocument/2006/relationships/image" Target="../media/image40.wmf"/><Relationship Id="rId3" Type="http://schemas.openxmlformats.org/officeDocument/2006/relationships/oleObject" Target="../embeddings/oleObject11.bin"/><Relationship Id="rId2" Type="http://schemas.openxmlformats.org/officeDocument/2006/relationships/image" Target="../media/image39.wmf"/><Relationship Id="rId1"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oleObject" Target="../embeddings/oleObject17.bin"/><Relationship Id="rId7" Type="http://schemas.openxmlformats.org/officeDocument/2006/relationships/image" Target="../media/image44.wmf"/><Relationship Id="rId6" Type="http://schemas.openxmlformats.org/officeDocument/2006/relationships/oleObject" Target="../embeddings/oleObject16.bin"/><Relationship Id="rId5" Type="http://schemas.openxmlformats.org/officeDocument/2006/relationships/image" Target="../media/image43.wmf"/><Relationship Id="rId4" Type="http://schemas.openxmlformats.org/officeDocument/2006/relationships/oleObject" Target="../embeddings/oleObject15.bin"/><Relationship Id="rId3" Type="http://schemas.openxmlformats.org/officeDocument/2006/relationships/oleObject" Target="../embeddings/oleObject14.bin"/><Relationship Id="rId2" Type="http://schemas.openxmlformats.org/officeDocument/2006/relationships/image" Target="../media/image42.wmf"/><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2.xml"/><Relationship Id="rId2" Type="http://schemas.openxmlformats.org/officeDocument/2006/relationships/image" Target="../media/image51.wmf"/><Relationship Id="rId1"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image" Target="../media/image9.png"/><Relationship Id="rId4" Type="http://schemas.openxmlformats.org/officeDocument/2006/relationships/tags" Target="../tags/tag40.xml"/><Relationship Id="rId3" Type="http://schemas.openxmlformats.org/officeDocument/2006/relationships/image" Target="../media/image8.png"/><Relationship Id="rId2" Type="http://schemas.openxmlformats.org/officeDocument/2006/relationships/tags" Target="../tags/tag39.xml"/><Relationship Id="rId1" Type="http://schemas.openxmlformats.org/officeDocument/2006/relationships/tags" Target="../tags/tag3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image" Target="../media/image5.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3" Type="http://schemas.openxmlformats.org/officeDocument/2006/relationships/slideLayout" Target="../slideLayouts/slideLayout2.xml"/><Relationship Id="rId12" Type="http://schemas.openxmlformats.org/officeDocument/2006/relationships/tags" Target="../tags/tag207.xml"/><Relationship Id="rId11" Type="http://schemas.openxmlformats.org/officeDocument/2006/relationships/tags" Target="../tags/tag206.xml"/><Relationship Id="rId10" Type="http://schemas.openxmlformats.org/officeDocument/2006/relationships/tags" Target="../tags/tag205.xml"/><Relationship Id="rId1" Type="http://schemas.openxmlformats.org/officeDocument/2006/relationships/tags" Target="../tags/tag196.xml"/></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image" Target="../media/image14.jpeg"/><Relationship Id="rId7" Type="http://schemas.openxmlformats.org/officeDocument/2006/relationships/tags" Target="../tags/tag45.xml"/><Relationship Id="rId6" Type="http://schemas.openxmlformats.org/officeDocument/2006/relationships/image" Target="../media/image13.jpeg"/><Relationship Id="rId5" Type="http://schemas.openxmlformats.org/officeDocument/2006/relationships/tags" Target="../tags/tag44.xml"/><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image" Target="../media/image10.png"/><Relationship Id="rId11" Type="http://schemas.openxmlformats.org/officeDocument/2006/relationships/slideLayout" Target="../slideLayouts/slideLayout2.xml"/><Relationship Id="rId10" Type="http://schemas.openxmlformats.org/officeDocument/2006/relationships/tags" Target="../tags/tag47.xml"/><Relationship Id="rId1"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sp>
        <p:nvSpPr>
          <p:cNvPr id="4" name="标题 1"/>
          <p:cNvSpPr txBox="1"/>
          <p:nvPr/>
        </p:nvSpPr>
        <p:spPr bwMode="auto">
          <a:xfrm>
            <a:off x="685800" y="2679055"/>
            <a:ext cx="7772400" cy="1470025"/>
          </a:xfrm>
          <a:prstGeom prst="rect">
            <a:avLst/>
          </a:prstGeom>
          <a:noFill/>
          <a:ln>
            <a:noFill/>
            <a:miter lim="800000"/>
          </a:ln>
          <a:effectLst/>
        </p:spPr>
        <p:txBody>
          <a:bodyPr anchor="ctr"/>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800" b="1" i="0" u="none" strike="noStrike" kern="1200" cap="none" spc="0" normalizeH="0" baseline="0" noProof="0" dirty="0">
                <a:ln>
                  <a:noFill/>
                </a:ln>
                <a:solidFill>
                  <a:srgbClr val="C00000"/>
                </a:solidFill>
                <a:effectLst>
                  <a:innerShdw blurRad="114300">
                    <a:prstClr val="black"/>
                  </a:innerShdw>
                  <a:reflection blurRad="88900" stA="46000" endPos="57000" dir="5400000" sy="-100000" algn="bl" rotWithShape="0"/>
                </a:effectLst>
                <a:uLnTx/>
                <a:uFillTx/>
                <a:latin typeface="微软雅黑" panose="020B0503020204020204" pitchFamily="34" charset="-122"/>
                <a:ea typeface="微软雅黑" panose="020B0503020204020204" pitchFamily="34" charset="-122"/>
                <a:cs typeface="+mj-cs"/>
                <a:sym typeface="+mn-ea"/>
              </a:rPr>
              <a:t>第四章 串、数组和广义表</a:t>
            </a:r>
            <a:endParaRPr kumimoji="0" lang="zh-CN" altLang="en-US" sz="4800" b="1" i="0" u="none" strike="noStrike" kern="1200" cap="none" spc="0" normalizeH="0" baseline="0" noProof="0" dirty="0">
              <a:ln>
                <a:noFill/>
              </a:ln>
              <a:solidFill>
                <a:srgbClr val="C00000"/>
              </a:solidFill>
              <a:effectLst>
                <a:innerShdw blurRad="114300">
                  <a:prstClr val="black"/>
                </a:innerShdw>
                <a:reflection blurRad="88900" stA="46000" endPos="57000" dir="5400000" sy="-100000" algn="bl" rotWithShape="0"/>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4.2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 name="Rectangle 154"/>
          <p:cNvSpPr txBox="1"/>
          <p:nvPr>
            <p:custDataLst>
              <p:tags r:id="rId1"/>
            </p:custDataLst>
          </p:nvPr>
        </p:nvSpPr>
        <p:spPr>
          <a:xfrm>
            <a:off x="325120" y="1049973"/>
            <a:ext cx="4933950" cy="609600"/>
          </a:xfrm>
          <a:prstGeom prst="rect">
            <a:avLst/>
          </a:prstGeom>
          <a:noFill/>
          <a:ln w="9525">
            <a:noFill/>
          </a:ln>
        </p:spPr>
        <p:txBody>
          <a:bodyPr anchor="ctr" anchorCtr="0"/>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a:lnSpc>
                <a:spcPct val="100000"/>
              </a:lnSpc>
            </a:pPr>
            <a:r>
              <a:rPr lang="zh-CN" altLang="en-US"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rPr>
              <a:t>案例引入</a:t>
            </a:r>
            <a:r>
              <a:rPr lang="en-US" altLang="zh-CN"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rPr>
              <a:t>--</a:t>
            </a:r>
            <a:r>
              <a:rPr lang="zh-CN" altLang="en-US"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rPr>
              <a:t>病毒感染检测</a:t>
            </a:r>
            <a:endParaRPr lang="zh-CN" altLang="en-US"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16" name="组合 15"/>
          <p:cNvGrpSpPr/>
          <p:nvPr/>
        </p:nvGrpSpPr>
        <p:grpSpPr>
          <a:xfrm>
            <a:off x="675440" y="2161763"/>
            <a:ext cx="2998494" cy="571504"/>
            <a:chOff x="1000100" y="2144390"/>
            <a:chExt cx="2998494" cy="571504"/>
          </a:xfrm>
        </p:grpSpPr>
        <p:sp>
          <p:nvSpPr>
            <p:cNvPr id="17" name="云形标注 30"/>
            <p:cNvSpPr/>
            <p:nvPr>
              <p:custDataLst>
                <p:tags r:id="rId2"/>
              </p:custDataLst>
            </p:nvPr>
          </p:nvSpPr>
          <p:spPr bwMode="auto">
            <a:xfrm>
              <a:off x="2927024" y="2144390"/>
              <a:ext cx="1071570" cy="571504"/>
            </a:xfrm>
            <a:prstGeom prst="cloudCallout">
              <a:avLst>
                <a:gd name="adj1" fmla="val -128121"/>
                <a:gd name="adj2" fmla="val 52055"/>
              </a:avLst>
            </a:prstGeom>
            <a:solidFill>
              <a:schemeClr val="bg2">
                <a:lumMod val="60000"/>
                <a:lumOff val="40000"/>
                <a:alpha val="99000"/>
              </a:schemeClr>
            </a:solidFill>
            <a:ln w="9525" cap="flat" cmpd="sng" algn="ctr">
              <a:noFill/>
              <a:prstDash val="solid"/>
              <a:round/>
              <a:headEnd type="none" w="med" len="med"/>
              <a:tailEnd type="none" w="med" len="med"/>
            </a:ln>
            <a:effectLst/>
          </p:spPr>
          <p:txBody>
            <a:bodyPr/>
            <a:p>
              <a:pPr>
                <a:defRPr/>
              </a:pPr>
              <a:r>
                <a:rPr lang="zh-CN" altLang="en-US" sz="2000" dirty="0">
                  <a:latin typeface="微软雅黑" panose="020B0503020204020204" pitchFamily="34" charset="-122"/>
                  <a:ea typeface="微软雅黑" panose="020B0503020204020204" pitchFamily="34" charset="-122"/>
                </a:rPr>
                <a:t>感染</a:t>
              </a:r>
              <a:endParaRPr lang="zh-CN" altLang="en-US" sz="2000"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00100" y="2145695"/>
              <a:ext cx="1699582" cy="569248"/>
              <a:chOff x="1000100" y="2145695"/>
              <a:chExt cx="1699582" cy="569248"/>
            </a:xfrm>
          </p:grpSpPr>
          <p:pic>
            <p:nvPicPr>
              <p:cNvPr id="19" name="Picture 3"/>
              <p:cNvPicPr>
                <a:picLocks noChangeAspect="1" noChangeArrowheads="1"/>
              </p:cNvPicPr>
              <p:nvPr>
                <p:custDataLst>
                  <p:tags r:id="rId3"/>
                </p:custDataLst>
              </p:nvPr>
            </p:nvPicPr>
            <p:blipFill>
              <a:blip r:embed="rId4" cstate="print"/>
              <a:srcRect/>
              <a:stretch>
                <a:fillRect/>
              </a:stretch>
            </p:blipFill>
            <p:spPr bwMode="auto">
              <a:xfrm>
                <a:off x="1000100" y="2145695"/>
                <a:ext cx="551822" cy="569248"/>
              </a:xfrm>
              <a:prstGeom prst="rect">
                <a:avLst/>
              </a:prstGeom>
              <a:noFill/>
              <a:ln w="9525">
                <a:noFill/>
                <a:miter lim="800000"/>
                <a:headEnd/>
                <a:tailEnd/>
              </a:ln>
              <a:effectLst/>
            </p:spPr>
          </p:pic>
          <p:sp>
            <p:nvSpPr>
              <p:cNvPr id="20" name="矩形 19"/>
              <p:cNvSpPr/>
              <p:nvPr>
                <p:custDataLst>
                  <p:tags r:id="rId5"/>
                </p:custDataLst>
              </p:nvPr>
            </p:nvSpPr>
            <p:spPr>
              <a:xfrm>
                <a:off x="1643042" y="2214560"/>
                <a:ext cx="1056640" cy="460375"/>
              </a:xfrm>
              <a:prstGeom prst="rect">
                <a:avLst/>
              </a:prstGeom>
            </p:spPr>
            <p:txBody>
              <a:bodyPr wrap="none">
                <a:spAutoFit/>
              </a:bodyPr>
              <a:p>
                <a:r>
                  <a:rPr lang="en-US" altLang="zh-CN" sz="2400" b="1" dirty="0" err="1">
                    <a:latin typeface="微软雅黑" panose="020B0503020204020204" pitchFamily="34" charset="-122"/>
                    <a:ea typeface="微软雅黑" panose="020B0503020204020204" pitchFamily="34" charset="-122"/>
                  </a:rPr>
                  <a:t>bbb</a:t>
                </a:r>
                <a:r>
                  <a:rPr lang="en-US" altLang="zh-CN" sz="2400" b="1" u="sng" dirty="0" err="1">
                    <a:solidFill>
                      <a:srgbClr val="FF0505"/>
                    </a:solidFill>
                    <a:latin typeface="微软雅黑" panose="020B0503020204020204" pitchFamily="34" charset="-122"/>
                    <a:ea typeface="微软雅黑" panose="020B0503020204020204" pitchFamily="34" charset="-122"/>
                  </a:rPr>
                  <a:t>baa</a:t>
                </a:r>
                <a:endParaRPr lang="zh-CN" altLang="en-US" sz="2400" b="1" dirty="0">
                  <a:latin typeface="微软雅黑" panose="020B0503020204020204" pitchFamily="34" charset="-122"/>
                  <a:ea typeface="微软雅黑" panose="020B0503020204020204" pitchFamily="34" charset="-122"/>
                </a:endParaRPr>
              </a:p>
            </p:txBody>
          </p:sp>
        </p:grpSp>
      </p:grpSp>
      <p:grpSp>
        <p:nvGrpSpPr>
          <p:cNvPr id="21" name="组合 20"/>
          <p:cNvGrpSpPr/>
          <p:nvPr/>
        </p:nvGrpSpPr>
        <p:grpSpPr>
          <a:xfrm>
            <a:off x="675440" y="2946313"/>
            <a:ext cx="2998177" cy="643893"/>
            <a:chOff x="1000100" y="2928940"/>
            <a:chExt cx="2998177" cy="643893"/>
          </a:xfrm>
        </p:grpSpPr>
        <p:sp>
          <p:nvSpPr>
            <p:cNvPr id="22" name="云形标注 12"/>
            <p:cNvSpPr/>
            <p:nvPr>
              <p:custDataLst>
                <p:tags r:id="rId6"/>
              </p:custDataLst>
            </p:nvPr>
          </p:nvSpPr>
          <p:spPr bwMode="auto">
            <a:xfrm>
              <a:off x="2926707" y="2929891"/>
              <a:ext cx="1071570" cy="642942"/>
            </a:xfrm>
            <a:prstGeom prst="cloudCallout">
              <a:avLst>
                <a:gd name="adj1" fmla="val -128121"/>
                <a:gd name="adj2" fmla="val 52055"/>
              </a:avLst>
            </a:prstGeom>
            <a:solidFill>
              <a:schemeClr val="bg2">
                <a:lumMod val="60000"/>
                <a:lumOff val="40000"/>
                <a:alpha val="99000"/>
              </a:schemeClr>
            </a:solidFill>
            <a:ln w="9525" cap="flat" cmpd="sng" algn="ctr">
              <a:noFill/>
              <a:prstDash val="solid"/>
              <a:round/>
              <a:headEnd type="none" w="med" len="med"/>
              <a:tailEnd type="none" w="med" len="med"/>
            </a:ln>
            <a:effectLst/>
          </p:spPr>
          <p:txBody>
            <a:bodyPr/>
            <a:p>
              <a:pPr>
                <a:defRPr/>
              </a:pPr>
              <a:r>
                <a:rPr lang="zh-CN" altLang="en-US" sz="2000" dirty="0">
                  <a:latin typeface="微软雅黑" panose="020B0503020204020204" pitchFamily="34" charset="-122"/>
                  <a:ea typeface="微软雅黑" panose="020B0503020204020204" pitchFamily="34" charset="-122"/>
                </a:rPr>
                <a:t>感染</a:t>
              </a:r>
              <a:endParaRPr lang="zh-CN" altLang="en-US" sz="2000"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000100" y="2928940"/>
              <a:ext cx="1596394" cy="571503"/>
              <a:chOff x="1000100" y="2928940"/>
              <a:chExt cx="1596394" cy="571503"/>
            </a:xfrm>
          </p:grpSpPr>
          <p:pic>
            <p:nvPicPr>
              <p:cNvPr id="24" name="Picture 2"/>
              <p:cNvPicPr>
                <a:picLocks noChangeAspect="1" noChangeArrowheads="1"/>
              </p:cNvPicPr>
              <p:nvPr>
                <p:custDataLst>
                  <p:tags r:id="rId7"/>
                </p:custDataLst>
              </p:nvPr>
            </p:nvPicPr>
            <p:blipFill>
              <a:blip r:embed="rId8" cstate="print"/>
              <a:srcRect/>
              <a:stretch>
                <a:fillRect/>
              </a:stretch>
            </p:blipFill>
            <p:spPr bwMode="auto">
              <a:xfrm>
                <a:off x="1000100" y="2928940"/>
                <a:ext cx="513524" cy="571503"/>
              </a:xfrm>
              <a:prstGeom prst="rect">
                <a:avLst/>
              </a:prstGeom>
              <a:noFill/>
              <a:ln w="9525">
                <a:noFill/>
                <a:miter lim="800000"/>
                <a:headEnd/>
                <a:tailEnd/>
              </a:ln>
              <a:effectLst/>
            </p:spPr>
          </p:pic>
          <p:sp>
            <p:nvSpPr>
              <p:cNvPr id="25" name="矩形 24"/>
              <p:cNvSpPr/>
              <p:nvPr>
                <p:custDataLst>
                  <p:tags r:id="rId9"/>
                </p:custDataLst>
              </p:nvPr>
            </p:nvSpPr>
            <p:spPr>
              <a:xfrm>
                <a:off x="1571604" y="3000378"/>
                <a:ext cx="1024890" cy="460375"/>
              </a:xfrm>
              <a:prstGeom prst="rect">
                <a:avLst/>
              </a:prstGeom>
            </p:spPr>
            <p:txBody>
              <a:bodyPr wrap="none">
                <a:spAutoFit/>
              </a:bodyPr>
              <a:p>
                <a:r>
                  <a:rPr lang="en-US" altLang="zh-CN" sz="2400" b="1" dirty="0" err="1">
                    <a:latin typeface="微软雅黑" panose="020B0503020204020204" pitchFamily="34" charset="-122"/>
                    <a:ea typeface="微软雅黑" panose="020B0503020204020204" pitchFamily="34" charset="-122"/>
                  </a:rPr>
                  <a:t>a</a:t>
                </a:r>
                <a:r>
                  <a:rPr lang="en-US" altLang="zh-CN" sz="2400" b="1" u="sng" dirty="0" err="1">
                    <a:solidFill>
                      <a:srgbClr val="FF0000"/>
                    </a:solidFill>
                    <a:latin typeface="微软雅黑" panose="020B0503020204020204" pitchFamily="34" charset="-122"/>
                    <a:ea typeface="微软雅黑" panose="020B0503020204020204" pitchFamily="34" charset="-122"/>
                  </a:rPr>
                  <a:t>aab</a:t>
                </a:r>
                <a:r>
                  <a:rPr lang="en-US" altLang="zh-CN" sz="2400" b="1" dirty="0" err="1">
                    <a:latin typeface="微软雅黑" panose="020B0503020204020204" pitchFamily="34" charset="-122"/>
                    <a:ea typeface="微软雅黑" panose="020B0503020204020204" pitchFamily="34" charset="-122"/>
                  </a:rPr>
                  <a:t>bb</a:t>
                </a:r>
                <a:endParaRPr lang="zh-CN" altLang="en-US" sz="2400" b="1" dirty="0">
                  <a:latin typeface="微软雅黑" panose="020B0503020204020204" pitchFamily="34" charset="-122"/>
                  <a:ea typeface="微软雅黑" panose="020B0503020204020204" pitchFamily="34" charset="-122"/>
                </a:endParaRPr>
              </a:p>
            </p:txBody>
          </p:sp>
        </p:grpSp>
      </p:grpSp>
      <p:grpSp>
        <p:nvGrpSpPr>
          <p:cNvPr id="26" name="组合 25"/>
          <p:cNvGrpSpPr/>
          <p:nvPr/>
        </p:nvGrpSpPr>
        <p:grpSpPr>
          <a:xfrm>
            <a:off x="675440" y="3732448"/>
            <a:ext cx="3426488" cy="642942"/>
            <a:chOff x="1000100" y="3715075"/>
            <a:chExt cx="3426488" cy="642942"/>
          </a:xfrm>
        </p:grpSpPr>
        <p:sp>
          <p:nvSpPr>
            <p:cNvPr id="27" name="云形标注 18"/>
            <p:cNvSpPr/>
            <p:nvPr>
              <p:custDataLst>
                <p:tags r:id="rId10"/>
              </p:custDataLst>
            </p:nvPr>
          </p:nvSpPr>
          <p:spPr bwMode="auto">
            <a:xfrm>
              <a:off x="2926390" y="3715075"/>
              <a:ext cx="1500198" cy="642942"/>
            </a:xfrm>
            <a:prstGeom prst="cloudCallout">
              <a:avLst>
                <a:gd name="adj1" fmla="val -129739"/>
                <a:gd name="adj2" fmla="val 24366"/>
              </a:avLst>
            </a:prstGeom>
            <a:solidFill>
              <a:schemeClr val="bg2">
                <a:lumMod val="60000"/>
                <a:lumOff val="40000"/>
                <a:alpha val="99000"/>
              </a:schemeClr>
            </a:solidFill>
            <a:ln w="9525" cap="flat" cmpd="sng" algn="ctr">
              <a:noFill/>
              <a:prstDash val="solid"/>
              <a:round/>
              <a:headEnd type="none" w="med" len="med"/>
              <a:tailEnd type="none" w="med" len="med"/>
            </a:ln>
            <a:effectLst/>
          </p:spPr>
          <p:txBody>
            <a:bodyPr/>
            <a:p>
              <a:pPr>
                <a:defRPr/>
              </a:pPr>
              <a:r>
                <a:rPr lang="zh-CN" altLang="en-US" sz="2000" dirty="0">
                  <a:latin typeface="微软雅黑" panose="020B0503020204020204" pitchFamily="34" charset="-122"/>
                  <a:ea typeface="微软雅黑" panose="020B0503020204020204" pitchFamily="34" charset="-122"/>
                </a:rPr>
                <a:t>未感染</a:t>
              </a:r>
              <a:endParaRPr lang="zh-CN" altLang="en-US" sz="2000"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000100" y="3786196"/>
              <a:ext cx="1628144" cy="519671"/>
              <a:chOff x="1000100" y="3786196"/>
              <a:chExt cx="1628144" cy="519671"/>
            </a:xfrm>
          </p:grpSpPr>
          <p:pic>
            <p:nvPicPr>
              <p:cNvPr id="29" name="Picture 4"/>
              <p:cNvPicPr>
                <a:picLocks noChangeAspect="1" noChangeArrowheads="1"/>
              </p:cNvPicPr>
              <p:nvPr>
                <p:custDataLst>
                  <p:tags r:id="rId11"/>
                </p:custDataLst>
              </p:nvPr>
            </p:nvPicPr>
            <p:blipFill>
              <a:blip r:embed="rId12" cstate="print"/>
              <a:srcRect/>
              <a:stretch>
                <a:fillRect/>
              </a:stretch>
            </p:blipFill>
            <p:spPr bwMode="auto">
              <a:xfrm>
                <a:off x="1000100" y="3786196"/>
                <a:ext cx="500066" cy="500066"/>
              </a:xfrm>
              <a:prstGeom prst="rect">
                <a:avLst/>
              </a:prstGeom>
              <a:noFill/>
              <a:ln w="9525">
                <a:noFill/>
                <a:miter lim="800000"/>
                <a:headEnd/>
                <a:tailEnd/>
              </a:ln>
              <a:effectLst/>
            </p:spPr>
          </p:pic>
          <p:sp>
            <p:nvSpPr>
              <p:cNvPr id="30" name="矩形 29"/>
              <p:cNvSpPr/>
              <p:nvPr>
                <p:custDataLst>
                  <p:tags r:id="rId13"/>
                </p:custDataLst>
              </p:nvPr>
            </p:nvSpPr>
            <p:spPr>
              <a:xfrm>
                <a:off x="1571604" y="3845492"/>
                <a:ext cx="1056640" cy="460375"/>
              </a:xfrm>
              <a:prstGeom prst="rect">
                <a:avLst/>
              </a:prstGeom>
            </p:spPr>
            <p:txBody>
              <a:bodyPr wrap="none">
                <a:spAutoFit/>
              </a:bodyPr>
              <a:p>
                <a:r>
                  <a:rPr lang="en-US" altLang="zh-CN" sz="2400" b="1" dirty="0">
                    <a:latin typeface="微软雅黑" panose="020B0503020204020204" pitchFamily="34" charset="-122"/>
                    <a:ea typeface="微软雅黑" panose="020B0503020204020204" pitchFamily="34" charset="-122"/>
                  </a:rPr>
                  <a:t>babbba</a:t>
                </a:r>
                <a:endParaRPr lang="en-US" altLang="zh-CN" sz="2400" b="1" dirty="0">
                  <a:latin typeface="微软雅黑" panose="020B0503020204020204" pitchFamily="34" charset="-122"/>
                  <a:ea typeface="微软雅黑" panose="020B0503020204020204" pitchFamily="34" charset="-122"/>
                </a:endParaRPr>
              </a:p>
            </p:txBody>
          </p:sp>
        </p:grpSp>
      </p:grpSp>
      <p:grpSp>
        <p:nvGrpSpPr>
          <p:cNvPr id="2" name="组合 1"/>
          <p:cNvGrpSpPr/>
          <p:nvPr/>
        </p:nvGrpSpPr>
        <p:grpSpPr>
          <a:xfrm>
            <a:off x="5210810" y="2094865"/>
            <a:ext cx="1455420" cy="2350135"/>
            <a:chOff x="8206" y="3299"/>
            <a:chExt cx="2292" cy="3701"/>
          </a:xfrm>
        </p:grpSpPr>
        <p:grpSp>
          <p:nvGrpSpPr>
            <p:cNvPr id="8" name="组合 7"/>
            <p:cNvGrpSpPr/>
            <p:nvPr/>
          </p:nvGrpSpPr>
          <p:grpSpPr>
            <a:xfrm>
              <a:off x="8206" y="4304"/>
              <a:ext cx="2293" cy="2696"/>
              <a:chOff x="6325030" y="204087"/>
              <a:chExt cx="2206004" cy="2517790"/>
            </a:xfrm>
          </p:grpSpPr>
          <p:sp>
            <p:nvSpPr>
              <p:cNvPr id="9" name="右弧形箭头 40"/>
              <p:cNvSpPr/>
              <p:nvPr>
                <p:custDataLst>
                  <p:tags r:id="rId14"/>
                </p:custDataLst>
              </p:nvPr>
            </p:nvSpPr>
            <p:spPr>
              <a:xfrm rot="19597821">
                <a:off x="8011487" y="444625"/>
                <a:ext cx="519547" cy="1436706"/>
              </a:xfrm>
              <a:prstGeom prst="curvedLeftArrow">
                <a:avLst/>
              </a:prstGeom>
              <a:solidFill>
                <a:schemeClr val="accent6"/>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solidFill>
                    <a:schemeClr val="tx1"/>
                  </a:solidFill>
                </a:endParaRPr>
              </a:p>
            </p:txBody>
          </p:sp>
          <p:grpSp>
            <p:nvGrpSpPr>
              <p:cNvPr id="10" name="组合 9"/>
              <p:cNvGrpSpPr/>
              <p:nvPr/>
            </p:nvGrpSpPr>
            <p:grpSpPr>
              <a:xfrm>
                <a:off x="6325030" y="204087"/>
                <a:ext cx="2106960" cy="2517790"/>
                <a:chOff x="6325030" y="204087"/>
                <a:chExt cx="2106960" cy="2517790"/>
              </a:xfrm>
            </p:grpSpPr>
            <p:sp>
              <p:nvSpPr>
                <p:cNvPr id="11" name="矩形 10"/>
                <p:cNvSpPr/>
                <p:nvPr>
                  <p:custDataLst>
                    <p:tags r:id="rId15"/>
                  </p:custDataLst>
                </p:nvPr>
              </p:nvSpPr>
              <p:spPr>
                <a:xfrm>
                  <a:off x="7094615" y="204087"/>
                  <a:ext cx="556564" cy="1039428"/>
                </a:xfrm>
                <a:prstGeom prst="rect">
                  <a:avLst/>
                </a:prstGeom>
                <a:noFill/>
              </p:spPr>
              <p:txBody>
                <a:bodyPr wrap="square" lIns="91440" tIns="45720" rIns="91440" bIns="45720">
                  <a:spAutoFit/>
                </a:bodyPr>
                <a:p>
                  <a:pPr algn="ctr"/>
                  <a:r>
                    <a:rPr lang="en-US" altLang="zh-C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a:t>
                  </a:r>
                  <a:endParaRPr lang="en-US" altLang="zh-C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矩形 11"/>
                <p:cNvSpPr/>
                <p:nvPr>
                  <p:custDataLst>
                    <p:tags r:id="rId16"/>
                  </p:custDataLst>
                </p:nvPr>
              </p:nvSpPr>
              <p:spPr>
                <a:xfrm>
                  <a:off x="6421571" y="1413167"/>
                  <a:ext cx="526106" cy="1039428"/>
                </a:xfrm>
                <a:prstGeom prst="rect">
                  <a:avLst/>
                </a:prstGeom>
                <a:noFill/>
              </p:spPr>
              <p:txBody>
                <a:bodyPr wrap="square" lIns="91440" tIns="45720" rIns="91440" bIns="45720">
                  <a:spAutoFit/>
                </a:bodyPr>
                <a:p>
                  <a:pPr algn="ctr"/>
                  <a:r>
                    <a:rPr lang="en-US" altLang="zh-C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endParaRPr lang="en-US" altLang="zh-C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矩形 12"/>
                <p:cNvSpPr/>
                <p:nvPr>
                  <p:custDataLst>
                    <p:tags r:id="rId17"/>
                  </p:custDataLst>
                </p:nvPr>
              </p:nvSpPr>
              <p:spPr>
                <a:xfrm>
                  <a:off x="7905884" y="1413167"/>
                  <a:ext cx="526106" cy="1039428"/>
                </a:xfrm>
                <a:prstGeom prst="rect">
                  <a:avLst/>
                </a:prstGeom>
                <a:noFill/>
              </p:spPr>
              <p:txBody>
                <a:bodyPr wrap="square" lIns="91440" tIns="45720" rIns="91440" bIns="45720">
                  <a:spAutoFit/>
                </a:bodyPr>
                <a:p>
                  <a:pPr algn="ctr"/>
                  <a:r>
                    <a:rPr lang="en-US" altLang="zh-C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endParaRPr lang="en-US" altLang="zh-C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4" name="右弧形箭头 41"/>
                <p:cNvSpPr/>
                <p:nvPr>
                  <p:custDataLst>
                    <p:tags r:id="rId18"/>
                  </p:custDataLst>
                </p:nvPr>
              </p:nvSpPr>
              <p:spPr>
                <a:xfrm rot="5400000">
                  <a:off x="7207535" y="1743750"/>
                  <a:ext cx="519547" cy="1436706"/>
                </a:xfrm>
                <a:prstGeom prst="curvedLeftArrow">
                  <a:avLst/>
                </a:prstGeom>
                <a:solidFill>
                  <a:schemeClr val="accent6"/>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solidFill>
                      <a:schemeClr val="tx1"/>
                    </a:solidFill>
                  </a:endParaRPr>
                </a:p>
              </p:txBody>
            </p:sp>
            <p:sp>
              <p:nvSpPr>
                <p:cNvPr id="15" name="右弧形箭头 42"/>
                <p:cNvSpPr/>
                <p:nvPr>
                  <p:custDataLst>
                    <p:tags r:id="rId19"/>
                  </p:custDataLst>
                </p:nvPr>
              </p:nvSpPr>
              <p:spPr>
                <a:xfrm rot="12545682">
                  <a:off x="6325030" y="467683"/>
                  <a:ext cx="519547" cy="1436706"/>
                </a:xfrm>
                <a:prstGeom prst="curvedLeftArrow">
                  <a:avLst/>
                </a:prstGeom>
                <a:solidFill>
                  <a:schemeClr val="accent6"/>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solidFill>
                      <a:schemeClr val="tx1"/>
                    </a:solidFill>
                  </a:endParaRPr>
                </a:p>
              </p:txBody>
            </p:sp>
          </p:grpSp>
        </p:grpSp>
        <p:grpSp>
          <p:nvGrpSpPr>
            <p:cNvPr id="31" name="组合 30"/>
            <p:cNvGrpSpPr/>
            <p:nvPr/>
          </p:nvGrpSpPr>
          <p:grpSpPr>
            <a:xfrm>
              <a:off x="8277" y="3299"/>
              <a:ext cx="2030" cy="1009"/>
              <a:chOff x="3714744" y="785800"/>
              <a:chExt cx="1289050" cy="640715"/>
            </a:xfrm>
          </p:grpSpPr>
          <p:pic>
            <p:nvPicPr>
              <p:cNvPr id="32" name="Picture 5"/>
              <p:cNvPicPr>
                <a:picLocks noChangeAspect="1" noChangeArrowheads="1"/>
              </p:cNvPicPr>
              <p:nvPr>
                <p:custDataLst>
                  <p:tags r:id="rId20"/>
                </p:custDataLst>
              </p:nvPr>
            </p:nvPicPr>
            <p:blipFill>
              <a:blip r:embed="rId21"/>
              <a:srcRect/>
              <a:stretch>
                <a:fillRect/>
              </a:stretch>
            </p:blipFill>
            <p:spPr bwMode="auto">
              <a:xfrm>
                <a:off x="3714744" y="785800"/>
                <a:ext cx="603885" cy="640715"/>
              </a:xfrm>
              <a:prstGeom prst="rect">
                <a:avLst/>
              </a:prstGeom>
              <a:noFill/>
              <a:ln w="9525">
                <a:noFill/>
                <a:miter lim="800000"/>
                <a:headEnd/>
                <a:tailEnd/>
              </a:ln>
              <a:effectLst/>
            </p:spPr>
          </p:pic>
          <p:sp>
            <p:nvSpPr>
              <p:cNvPr id="33" name="矩形 32"/>
              <p:cNvSpPr/>
              <p:nvPr>
                <p:custDataLst>
                  <p:tags r:id="rId22"/>
                </p:custDataLst>
              </p:nvPr>
            </p:nvSpPr>
            <p:spPr>
              <a:xfrm>
                <a:off x="4357364" y="786435"/>
                <a:ext cx="646430" cy="640080"/>
              </a:xfrm>
              <a:prstGeom prst="rect">
                <a:avLst/>
              </a:prstGeom>
              <a:solidFill>
                <a:srgbClr val="FFC000"/>
              </a:solidFill>
            </p:spPr>
            <p:txBody>
              <a:bodyPr wrap="none">
                <a:noAutofit/>
              </a:bodyPr>
              <a:p>
                <a:pPr algn="ctr">
                  <a:lnSpc>
                    <a:spcPct val="130000"/>
                  </a:lnSpc>
                </a:pPr>
                <a:r>
                  <a:rPr lang="en-US" altLang="zh-CN" sz="2400" b="1" dirty="0">
                    <a:solidFill>
                      <a:srgbClr val="FF0505"/>
                    </a:solidFill>
                    <a:latin typeface="微软雅黑" panose="020B0503020204020204" pitchFamily="34" charset="-122"/>
                    <a:ea typeface="微软雅黑" panose="020B0503020204020204" pitchFamily="34" charset="-122"/>
                    <a:cs typeface="+mj-lt"/>
                  </a:rPr>
                  <a:t>baa</a:t>
                </a:r>
                <a:endParaRPr lang="en-US" altLang="zh-CN" sz="2400" b="1" dirty="0">
                  <a:solidFill>
                    <a:srgbClr val="FF0505"/>
                  </a:solidFill>
                  <a:latin typeface="微软雅黑" panose="020B0503020204020204" pitchFamily="34" charset="-122"/>
                  <a:ea typeface="微软雅黑" panose="020B0503020204020204" pitchFamily="34" charset="-122"/>
                  <a:cs typeface="+mj-lt"/>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4100" name="组合 42"/>
          <p:cNvGrpSpPr/>
          <p:nvPr/>
        </p:nvGrpSpPr>
        <p:grpSpPr>
          <a:xfrm>
            <a:off x="1003300" y="1484313"/>
            <a:ext cx="7240588" cy="679450"/>
            <a:chOff x="0" y="0"/>
            <a:chExt cx="7241884" cy="678766"/>
          </a:xfrm>
        </p:grpSpPr>
        <p:grpSp>
          <p:nvGrpSpPr>
            <p:cNvPr id="4125" name="组合 10"/>
            <p:cNvGrpSpPr/>
            <p:nvPr/>
          </p:nvGrpSpPr>
          <p:grpSpPr>
            <a:xfrm>
              <a:off x="0" y="0"/>
              <a:ext cx="7241884" cy="678766"/>
              <a:chOff x="0" y="0"/>
              <a:chExt cx="4074496" cy="450454"/>
            </a:xfrm>
          </p:grpSpPr>
          <p:sp>
            <p:nvSpPr>
              <p:cNvPr id="4127"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8" name="椭圆 5"/>
              <p:cNvGrpSpPr/>
              <p:nvPr/>
            </p:nvGrpSpPr>
            <p:grpSpPr>
              <a:xfrm>
                <a:off x="104341" y="54601"/>
                <a:ext cx="308736" cy="335441"/>
                <a:chOff x="0" y="0"/>
                <a:chExt cx="548640" cy="505968"/>
              </a:xfrm>
            </p:grpSpPr>
            <p:pic>
              <p:nvPicPr>
                <p:cNvPr id="4130" name="椭圆 5"/>
                <p:cNvPicPr/>
                <p:nvPr/>
              </p:nvPicPr>
              <p:blipFill>
                <a:blip r:embed="rId1"/>
                <a:stretch>
                  <a:fillRect/>
                </a:stretch>
              </p:blipFill>
              <p:spPr>
                <a:xfrm>
                  <a:off x="0" y="0"/>
                  <a:ext cx="548640" cy="505968"/>
                </a:xfrm>
                <a:prstGeom prst="rect">
                  <a:avLst/>
                </a:prstGeom>
                <a:noFill/>
                <a:ln w="9525">
                  <a:noFill/>
                </a:ln>
              </p:spPr>
            </p:pic>
            <p:sp>
              <p:nvSpPr>
                <p:cNvPr id="4131"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26"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4101" name="组合 41"/>
          <p:cNvGrpSpPr/>
          <p:nvPr/>
        </p:nvGrpSpPr>
        <p:grpSpPr>
          <a:xfrm>
            <a:off x="1003300" y="2276475"/>
            <a:ext cx="7240588" cy="679450"/>
            <a:chOff x="0" y="0"/>
            <a:chExt cx="7241884" cy="678766"/>
          </a:xfrm>
        </p:grpSpPr>
        <p:grpSp>
          <p:nvGrpSpPr>
            <p:cNvPr id="4118" name="组合 10"/>
            <p:cNvGrpSpPr/>
            <p:nvPr/>
          </p:nvGrpSpPr>
          <p:grpSpPr>
            <a:xfrm>
              <a:off x="0" y="0"/>
              <a:ext cx="7241884" cy="678766"/>
              <a:chOff x="0" y="0"/>
              <a:chExt cx="4074496" cy="450454"/>
            </a:xfrm>
          </p:grpSpPr>
          <p:sp>
            <p:nvSpPr>
              <p:cNvPr id="4120" name="矩形 2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1" name="椭圆 26"/>
              <p:cNvGrpSpPr/>
              <p:nvPr/>
            </p:nvGrpSpPr>
            <p:grpSpPr>
              <a:xfrm>
                <a:off x="104341" y="54812"/>
                <a:ext cx="308736" cy="335441"/>
                <a:chOff x="0" y="0"/>
                <a:chExt cx="548640" cy="505968"/>
              </a:xfrm>
            </p:grpSpPr>
            <p:pic>
              <p:nvPicPr>
                <p:cNvPr id="4123" name="椭圆 26"/>
                <p:cNvPicPr/>
                <p:nvPr/>
              </p:nvPicPr>
              <p:blipFill>
                <a:blip r:embed="rId1"/>
                <a:stretch>
                  <a:fillRect/>
                </a:stretch>
              </p:blipFill>
              <p:spPr>
                <a:xfrm>
                  <a:off x="0" y="0"/>
                  <a:ext cx="548640" cy="505968"/>
                </a:xfrm>
                <a:prstGeom prst="rect">
                  <a:avLst/>
                </a:prstGeom>
                <a:noFill/>
                <a:ln w="9525">
                  <a:noFill/>
                </a:ln>
              </p:spPr>
            </p:pic>
            <p:sp>
              <p:nvSpPr>
                <p:cNvPr id="4124"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9"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4102" name="组合 40"/>
          <p:cNvGrpSpPr/>
          <p:nvPr/>
        </p:nvGrpSpPr>
        <p:grpSpPr>
          <a:xfrm>
            <a:off x="1003300" y="3068638"/>
            <a:ext cx="7240588" cy="679450"/>
            <a:chOff x="0" y="0"/>
            <a:chExt cx="7241884" cy="678766"/>
          </a:xfrm>
        </p:grpSpPr>
        <p:grpSp>
          <p:nvGrpSpPr>
            <p:cNvPr id="4111" name="组合 10"/>
            <p:cNvGrpSpPr/>
            <p:nvPr/>
          </p:nvGrpSpPr>
          <p:grpSpPr>
            <a:xfrm>
              <a:off x="0" y="0"/>
              <a:ext cx="7241884" cy="678766"/>
              <a:chOff x="0" y="0"/>
              <a:chExt cx="4074496" cy="450454"/>
            </a:xfrm>
          </p:grpSpPr>
          <p:sp>
            <p:nvSpPr>
              <p:cNvPr id="4113" name="矩形 30"/>
              <p:cNvSpPr/>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14" name="椭圆 31"/>
              <p:cNvGrpSpPr/>
              <p:nvPr/>
            </p:nvGrpSpPr>
            <p:grpSpPr>
              <a:xfrm>
                <a:off x="104341" y="55022"/>
                <a:ext cx="308736" cy="335441"/>
                <a:chOff x="0" y="0"/>
                <a:chExt cx="548640" cy="505968"/>
              </a:xfrm>
            </p:grpSpPr>
            <p:pic>
              <p:nvPicPr>
                <p:cNvPr id="4116" name="椭圆 31"/>
                <p:cNvPicPr/>
                <p:nvPr/>
              </p:nvPicPr>
              <p:blipFill>
                <a:blip r:embed="rId1"/>
                <a:stretch>
                  <a:fillRect/>
                </a:stretch>
              </p:blipFill>
              <p:spPr>
                <a:xfrm>
                  <a:off x="0" y="0"/>
                  <a:ext cx="548640" cy="505968"/>
                </a:xfrm>
                <a:prstGeom prst="rect">
                  <a:avLst/>
                </a:prstGeom>
                <a:noFill/>
                <a:ln w="9525">
                  <a:noFill/>
                </a:ln>
              </p:spPr>
            </p:pic>
            <p:sp>
              <p:nvSpPr>
                <p:cNvPr id="411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串的类型定义、存储结构及其运算</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4103" name="组合 39"/>
          <p:cNvGrpSpPr/>
          <p:nvPr/>
        </p:nvGrpSpPr>
        <p:grpSpPr>
          <a:xfrm>
            <a:off x="1003300" y="3860800"/>
            <a:ext cx="7240588" cy="679450"/>
            <a:chOff x="0" y="0"/>
            <a:chExt cx="7241884" cy="678766"/>
          </a:xfrm>
        </p:grpSpPr>
        <p:grpSp>
          <p:nvGrpSpPr>
            <p:cNvPr id="4104" name="组合 10"/>
            <p:cNvGrpSpPr/>
            <p:nvPr/>
          </p:nvGrpSpPr>
          <p:grpSpPr>
            <a:xfrm>
              <a:off x="0" y="0"/>
              <a:ext cx="7241884" cy="678766"/>
              <a:chOff x="0" y="0"/>
              <a:chExt cx="4074496" cy="450454"/>
            </a:xfrm>
          </p:grpSpPr>
          <p:sp>
            <p:nvSpPr>
              <p:cNvPr id="4106" name="矩形 3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07" name="椭圆 36"/>
              <p:cNvGrpSpPr/>
              <p:nvPr/>
            </p:nvGrpSpPr>
            <p:grpSpPr>
              <a:xfrm>
                <a:off x="104341" y="55233"/>
                <a:ext cx="308736" cy="331399"/>
                <a:chOff x="0" y="0"/>
                <a:chExt cx="548640" cy="499872"/>
              </a:xfrm>
            </p:grpSpPr>
            <p:pic>
              <p:nvPicPr>
                <p:cNvPr id="4109" name="椭圆 36"/>
                <p:cNvPicPr/>
                <p:nvPr/>
              </p:nvPicPr>
              <p:blipFill>
                <a:blip r:embed="rId2"/>
                <a:stretch>
                  <a:fillRect/>
                </a:stretch>
              </p:blipFill>
              <p:spPr>
                <a:xfrm>
                  <a:off x="0" y="0"/>
                  <a:ext cx="548640" cy="499872"/>
                </a:xfrm>
                <a:prstGeom prst="rect">
                  <a:avLst/>
                </a:prstGeom>
                <a:noFill/>
                <a:ln w="9525">
                  <a:noFill/>
                </a:ln>
              </p:spPr>
            </p:pic>
            <p:sp>
              <p:nvSpPr>
                <p:cNvPr id="4110"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数组</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5"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2" name="组合 39"/>
          <p:cNvGrpSpPr/>
          <p:nvPr/>
        </p:nvGrpSpPr>
        <p:grpSpPr>
          <a:xfrm>
            <a:off x="986790" y="4633595"/>
            <a:ext cx="7240588" cy="679450"/>
            <a:chOff x="0" y="0"/>
            <a:chExt cx="7241884" cy="678766"/>
          </a:xfrm>
        </p:grpSpPr>
        <p:grpSp>
          <p:nvGrpSpPr>
            <p:cNvPr id="7" name="组合 10"/>
            <p:cNvGrpSpPr/>
            <p:nvPr/>
          </p:nvGrpSpPr>
          <p:grpSpPr>
            <a:xfrm>
              <a:off x="0" y="0"/>
              <a:ext cx="7241884" cy="678766"/>
              <a:chOff x="0" y="0"/>
              <a:chExt cx="4074496" cy="450454"/>
            </a:xfrm>
          </p:grpSpPr>
          <p:sp>
            <p:nvSpPr>
              <p:cNvPr id="8" name="矩形 35"/>
              <p:cNvSpPr/>
              <p:nvPr>
                <p:custDataLst>
                  <p:tags r:id="rId3"/>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9" name="椭圆 36"/>
              <p:cNvGrpSpPr/>
              <p:nvPr/>
            </p:nvGrpSpPr>
            <p:grpSpPr>
              <a:xfrm>
                <a:off x="104341" y="55233"/>
                <a:ext cx="308736" cy="331399"/>
                <a:chOff x="0" y="0"/>
                <a:chExt cx="548640" cy="499872"/>
              </a:xfrm>
            </p:grpSpPr>
            <p:pic>
              <p:nvPicPr>
                <p:cNvPr id="10"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1"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广义表</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14" name="组合 39"/>
          <p:cNvGrpSpPr/>
          <p:nvPr/>
        </p:nvGrpSpPr>
        <p:grpSpPr>
          <a:xfrm>
            <a:off x="970280" y="5406390"/>
            <a:ext cx="7240588" cy="679450"/>
            <a:chOff x="0" y="0"/>
            <a:chExt cx="7241884" cy="678766"/>
          </a:xfrm>
        </p:grpSpPr>
        <p:grpSp>
          <p:nvGrpSpPr>
            <p:cNvPr id="15" name="组合 10"/>
            <p:cNvGrpSpPr/>
            <p:nvPr/>
          </p:nvGrpSpPr>
          <p:grpSpPr>
            <a:xfrm>
              <a:off x="0" y="0"/>
              <a:ext cx="7241884" cy="678766"/>
              <a:chOff x="0" y="0"/>
              <a:chExt cx="4074496" cy="450454"/>
            </a:xfrm>
          </p:grpSpPr>
          <p:sp>
            <p:nvSpPr>
              <p:cNvPr id="16" name="矩形 35"/>
              <p:cNvSpPr/>
              <p:nvPr>
                <p:custDataLst>
                  <p:tags r:id="rId8"/>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7" name="椭圆 36"/>
              <p:cNvGrpSpPr/>
              <p:nvPr/>
            </p:nvGrpSpPr>
            <p:grpSpPr>
              <a:xfrm>
                <a:off x="104341" y="55233"/>
                <a:ext cx="308736" cy="331399"/>
                <a:chOff x="0" y="0"/>
                <a:chExt cx="548640" cy="499872"/>
              </a:xfrm>
            </p:grpSpPr>
            <p:pic>
              <p:nvPicPr>
                <p:cNvPr id="18"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19"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0"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1"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4.3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串的类型定义、存储结构及其运算</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219" name="Rectangle 3"/>
          <p:cNvSpPr>
            <a:spLocks noGrp="1"/>
          </p:cNvSpPr>
          <p:nvPr>
            <p:ph idx="1"/>
          </p:nvPr>
        </p:nvSpPr>
        <p:spPr/>
        <p:txBody>
          <a:bodyPr vert="horz" wrap="square" lIns="91440" tIns="45720" rIns="91440" bIns="45720" anchor="t" anchorCtr="0"/>
          <a:p>
            <a:pPr>
              <a:lnSpc>
                <a:spcPct val="10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串的抽象数据类型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ADT String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数据对象</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数据关系</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基本操作</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StrAssign(&amp;T,chars)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串赋值</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,chars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是常量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生成</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StrCopy(&amp;T,S)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串拷贝</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StrEmpty(S)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串判空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StrCompare(S,T)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串比较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StrLength(S)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求串长</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220" name="Object 4"/>
          <p:cNvGraphicFramePr>
            <a:graphicFrameLocks noChangeAspect="1"/>
          </p:cNvGraphicFramePr>
          <p:nvPr/>
        </p:nvGraphicFramePr>
        <p:xfrm>
          <a:off x="2157413" y="2014538"/>
          <a:ext cx="5943600" cy="477837"/>
        </p:xfrm>
        <a:graphic>
          <a:graphicData uri="http://schemas.openxmlformats.org/presentationml/2006/ole">
            <mc:AlternateContent xmlns:mc="http://schemas.openxmlformats.org/markup-compatibility/2006">
              <mc:Choice xmlns:v="urn:schemas-microsoft-com:vml" Requires="v">
                <p:oleObj spid="_x0000_s3076" name="" r:id="rId1" imgW="2844800" imgH="228600" progId="Equation.3">
                  <p:embed/>
                </p:oleObj>
              </mc:Choice>
              <mc:Fallback>
                <p:oleObj name="" r:id="rId1" imgW="2844800" imgH="228600" progId="Equation.3">
                  <p:embed/>
                  <p:pic>
                    <p:nvPicPr>
                      <p:cNvPr id="0" name="图片 3075"/>
                      <p:cNvPicPr/>
                      <p:nvPr/>
                    </p:nvPicPr>
                    <p:blipFill>
                      <a:blip r:embed="rId2"/>
                      <a:stretch>
                        <a:fillRect/>
                      </a:stretch>
                    </p:blipFill>
                    <p:spPr>
                      <a:xfrm>
                        <a:off x="2157413" y="2014538"/>
                        <a:ext cx="5943600" cy="477837"/>
                      </a:xfrm>
                      <a:prstGeom prst="rect">
                        <a:avLst/>
                      </a:prstGeom>
                      <a:noFill/>
                      <a:ln w="38100">
                        <a:noFill/>
                        <a:miter/>
                      </a:ln>
                    </p:spPr>
                  </p:pic>
                </p:oleObj>
              </mc:Fallback>
            </mc:AlternateContent>
          </a:graphicData>
        </a:graphic>
      </p:graphicFrame>
      <p:graphicFrame>
        <p:nvGraphicFramePr>
          <p:cNvPr id="9221" name="Object 5"/>
          <p:cNvGraphicFramePr>
            <a:graphicFrameLocks noChangeAspect="1"/>
          </p:cNvGraphicFramePr>
          <p:nvPr/>
        </p:nvGraphicFramePr>
        <p:xfrm>
          <a:off x="2157413" y="2681288"/>
          <a:ext cx="5943600" cy="531812"/>
        </p:xfrm>
        <a:graphic>
          <a:graphicData uri="http://schemas.openxmlformats.org/presentationml/2006/ole">
            <mc:AlternateContent xmlns:mc="http://schemas.openxmlformats.org/markup-compatibility/2006">
              <mc:Choice xmlns:v="urn:schemas-microsoft-com:vml" Requires="v">
                <p:oleObj spid="_x0000_s3077" name="" r:id="rId3" imgW="2490470" imgH="228600" progId="Equation.3">
                  <p:embed/>
                </p:oleObj>
              </mc:Choice>
              <mc:Fallback>
                <p:oleObj name="" r:id="rId3" imgW="2490470" imgH="228600" progId="Equation.3">
                  <p:embed/>
                  <p:pic>
                    <p:nvPicPr>
                      <p:cNvPr id="0" name="图片 3076"/>
                      <p:cNvPicPr/>
                      <p:nvPr/>
                    </p:nvPicPr>
                    <p:blipFill>
                      <a:blip r:embed="rId4"/>
                      <a:stretch>
                        <a:fillRect/>
                      </a:stretch>
                    </p:blipFill>
                    <p:spPr>
                      <a:xfrm>
                        <a:off x="2157413" y="2681288"/>
                        <a:ext cx="5943600" cy="53181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charRg st="42" end="82"/>
                                            </p:txEl>
                                          </p:spTgt>
                                        </p:tgtEl>
                                        <p:attrNameLst>
                                          <p:attrName>style.visibility</p:attrName>
                                        </p:attrNameLst>
                                      </p:cBhvr>
                                      <p:to>
                                        <p:strVal val="visible"/>
                                      </p:to>
                                    </p:set>
                                    <p:animEffect transition="in" filter="blinds(horizontal)">
                                      <p:cBhvr>
                                        <p:cTn id="7" dur="500"/>
                                        <p:tgtEl>
                                          <p:spTgt spid="9219">
                                            <p:txEl>
                                              <p:charRg st="42" end="8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charRg st="82" end="104"/>
                                            </p:txEl>
                                          </p:spTgt>
                                        </p:tgtEl>
                                        <p:attrNameLst>
                                          <p:attrName>style.visibility</p:attrName>
                                        </p:attrNameLst>
                                      </p:cBhvr>
                                      <p:to>
                                        <p:strVal val="visible"/>
                                      </p:to>
                                    </p:set>
                                    <p:animEffect transition="in" filter="blinds(horizontal)">
                                      <p:cBhvr>
                                        <p:cTn id="12" dur="500"/>
                                        <p:tgtEl>
                                          <p:spTgt spid="9219">
                                            <p:txEl>
                                              <p:charRg st="82"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charRg st="104" end="124"/>
                                            </p:txEl>
                                          </p:spTgt>
                                        </p:tgtEl>
                                        <p:attrNameLst>
                                          <p:attrName>style.visibility</p:attrName>
                                        </p:attrNameLst>
                                      </p:cBhvr>
                                      <p:to>
                                        <p:strVal val="visible"/>
                                      </p:to>
                                    </p:set>
                                    <p:animEffect transition="in" filter="blinds(horizontal)">
                                      <p:cBhvr>
                                        <p:cTn id="17" dur="500"/>
                                        <p:tgtEl>
                                          <p:spTgt spid="9219">
                                            <p:txEl>
                                              <p:charRg st="104"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xEl>
                                              <p:charRg st="124" end="147"/>
                                            </p:txEl>
                                          </p:spTgt>
                                        </p:tgtEl>
                                        <p:attrNameLst>
                                          <p:attrName>style.visibility</p:attrName>
                                        </p:attrNameLst>
                                      </p:cBhvr>
                                      <p:to>
                                        <p:strVal val="visible"/>
                                      </p:to>
                                    </p:set>
                                    <p:animEffect transition="in" filter="blinds(horizontal)">
                                      <p:cBhvr>
                                        <p:cTn id="22" dur="500"/>
                                        <p:tgtEl>
                                          <p:spTgt spid="9219">
                                            <p:txEl>
                                              <p:charRg st="124"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9">
                                            <p:txEl>
                                              <p:charRg st="147" end="168"/>
                                            </p:txEl>
                                          </p:spTgt>
                                        </p:tgtEl>
                                        <p:attrNameLst>
                                          <p:attrName>style.visibility</p:attrName>
                                        </p:attrNameLst>
                                      </p:cBhvr>
                                      <p:to>
                                        <p:strVal val="visible"/>
                                      </p:to>
                                    </p:set>
                                    <p:animEffect transition="in" filter="blinds(horizontal)">
                                      <p:cBhvr>
                                        <p:cTn id="27" dur="500"/>
                                        <p:tgtEl>
                                          <p:spTgt spid="9219">
                                            <p:txEl>
                                              <p:charRg st="147"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243" name="Rectangle 3"/>
          <p:cNvSpPr>
            <a:spLocks noGrp="1"/>
          </p:cNvSpPr>
          <p:nvPr>
            <p:ph idx="1"/>
          </p:nvPr>
        </p:nvSpPr>
        <p:spPr/>
        <p:txBody>
          <a:bodyPr vert="horz" wrap="square" lIns="91440" tIns="45720" rIns="91440" bIns="45720" anchor="t" anchorCtr="0"/>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ClearString(&amp;S)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清空串</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Concat(&amp;T,S1,S2)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串联</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T=S1S2</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SubString(&amp;Sub,S,pos,len)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求子串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,Sub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返回</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Index(S,T,pos)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pos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后的第一次位置</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Replace(&amp;S,T,V)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串替换</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替换</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StrInsert(&amp;S,pos,T)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pos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之前插入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StrDelete(&amp;S,pos,len)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删除从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pos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之后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len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个字符</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DestroyString(&amp;S)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串销毁</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}ADT String</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243">
                                            <p:txEl>
                                              <p:charRg st="0" end="24"/>
                                            </p:txEl>
                                          </p:spTgt>
                                        </p:tgtEl>
                                        <p:attrNameLst>
                                          <p:attrName>style.visibility</p:attrName>
                                        </p:attrNameLst>
                                      </p:cBhvr>
                                      <p:to>
                                        <p:strVal val="visible"/>
                                      </p:to>
                                    </p:set>
                                    <p:animEffect transition="in" filter="blinds(horizontal)">
                                      <p:cBhvr>
                                        <p:cTn id="7" dur="500"/>
                                        <p:tgtEl>
                                          <p:spTgt spid="10243">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charRg st="24" end="54"/>
                                            </p:txEl>
                                          </p:spTgt>
                                        </p:tgtEl>
                                        <p:attrNameLst>
                                          <p:attrName>style.visibility</p:attrName>
                                        </p:attrNameLst>
                                      </p:cBhvr>
                                      <p:to>
                                        <p:strVal val="visible"/>
                                      </p:to>
                                    </p:set>
                                    <p:animEffect transition="in" filter="blinds(horizontal)">
                                      <p:cBhvr>
                                        <p:cTn id="12" dur="500"/>
                                        <p:tgtEl>
                                          <p:spTgt spid="10243">
                                            <p:txEl>
                                              <p:charRg st="24"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charRg st="54" end="93"/>
                                            </p:txEl>
                                          </p:spTgt>
                                        </p:tgtEl>
                                        <p:attrNameLst>
                                          <p:attrName>style.visibility</p:attrName>
                                        </p:attrNameLst>
                                      </p:cBhvr>
                                      <p:to>
                                        <p:strVal val="visible"/>
                                      </p:to>
                                    </p:set>
                                    <p:animEffect transition="in" filter="blinds(horizontal)">
                                      <p:cBhvr>
                                        <p:cTn id="17" dur="500"/>
                                        <p:tgtEl>
                                          <p:spTgt spid="10243">
                                            <p:txEl>
                                              <p:charRg st="54"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43">
                                            <p:txEl>
                                              <p:charRg st="93" end="147"/>
                                            </p:txEl>
                                          </p:spTgt>
                                        </p:tgtEl>
                                        <p:attrNameLst>
                                          <p:attrName>style.visibility</p:attrName>
                                        </p:attrNameLst>
                                      </p:cBhvr>
                                      <p:to>
                                        <p:strVal val="visible"/>
                                      </p:to>
                                    </p:set>
                                    <p:animEffect transition="in" filter="blinds(horizontal)">
                                      <p:cBhvr>
                                        <p:cTn id="22" dur="500"/>
                                        <p:tgtEl>
                                          <p:spTgt spid="10243">
                                            <p:txEl>
                                              <p:charRg st="93"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3">
                                            <p:txEl>
                                              <p:charRg st="147" end="198"/>
                                            </p:txEl>
                                          </p:spTgt>
                                        </p:tgtEl>
                                        <p:attrNameLst>
                                          <p:attrName>style.visibility</p:attrName>
                                        </p:attrNameLst>
                                      </p:cBhvr>
                                      <p:to>
                                        <p:strVal val="visible"/>
                                      </p:to>
                                    </p:set>
                                    <p:animEffect transition="in" filter="blinds(horizontal)">
                                      <p:cBhvr>
                                        <p:cTn id="27" dur="500"/>
                                        <p:tgtEl>
                                          <p:spTgt spid="10243">
                                            <p:txEl>
                                              <p:charRg st="147" end="1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3">
                                            <p:txEl>
                                              <p:charRg st="198" end="248"/>
                                            </p:txEl>
                                          </p:spTgt>
                                        </p:tgtEl>
                                        <p:attrNameLst>
                                          <p:attrName>style.visibility</p:attrName>
                                        </p:attrNameLst>
                                      </p:cBhvr>
                                      <p:to>
                                        <p:strVal val="visible"/>
                                      </p:to>
                                    </p:set>
                                    <p:animEffect transition="in" filter="blinds(horizontal)">
                                      <p:cBhvr>
                                        <p:cTn id="32" dur="500"/>
                                        <p:tgtEl>
                                          <p:spTgt spid="10243">
                                            <p:txEl>
                                              <p:charRg st="198" end="24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43">
                                            <p:txEl>
                                              <p:charRg st="248" end="301"/>
                                            </p:txEl>
                                          </p:spTgt>
                                        </p:tgtEl>
                                        <p:attrNameLst>
                                          <p:attrName>style.visibility</p:attrName>
                                        </p:attrNameLst>
                                      </p:cBhvr>
                                      <p:to>
                                        <p:strVal val="visible"/>
                                      </p:to>
                                    </p:set>
                                    <p:animEffect transition="in" filter="blinds(horizontal)">
                                      <p:cBhvr>
                                        <p:cTn id="37" dur="500"/>
                                        <p:tgtEl>
                                          <p:spTgt spid="10243">
                                            <p:txEl>
                                              <p:charRg st="248" end="30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243">
                                            <p:txEl>
                                              <p:charRg st="301" end="342"/>
                                            </p:txEl>
                                          </p:spTgt>
                                        </p:tgtEl>
                                        <p:attrNameLst>
                                          <p:attrName>style.visibility</p:attrName>
                                        </p:attrNameLst>
                                      </p:cBhvr>
                                      <p:to>
                                        <p:strVal val="visible"/>
                                      </p:to>
                                    </p:set>
                                    <p:animEffect transition="in" filter="blinds(horizontal)">
                                      <p:cBhvr>
                                        <p:cTn id="42" dur="500"/>
                                        <p:tgtEl>
                                          <p:spTgt spid="10243">
                                            <p:txEl>
                                              <p:charRg st="301" end="342"/>
                                            </p:txEl>
                                          </p:spTgt>
                                        </p:tgtEl>
                                      </p:cBhvr>
                                    </p:animEffect>
                                  </p:childTnLst>
                                </p:cTn>
                              </p:par>
                            </p:childTnLst>
                          </p:cTn>
                        </p:par>
                        <p:par>
                          <p:cTn id="43" fill="hold">
                            <p:stCondLst>
                              <p:cond delay="500"/>
                            </p:stCondLst>
                            <p:childTnLst>
                              <p:par>
                                <p:cTn id="44" presetID="3" presetClass="entr" presetSubtype="10" fill="hold" nodeType="afterEffect">
                                  <p:stCondLst>
                                    <p:cond delay="0"/>
                                  </p:stCondLst>
                                  <p:childTnLst>
                                    <p:set>
                                      <p:cBhvr>
                                        <p:cTn id="45" dur="1" fill="hold">
                                          <p:stCondLst>
                                            <p:cond delay="0"/>
                                          </p:stCondLst>
                                        </p:cTn>
                                        <p:tgtEl>
                                          <p:spTgt spid="10243">
                                            <p:txEl>
                                              <p:charRg st="342" end="354"/>
                                            </p:txEl>
                                          </p:spTgt>
                                        </p:tgtEl>
                                        <p:attrNameLst>
                                          <p:attrName>style.visibility</p:attrName>
                                        </p:attrNameLst>
                                      </p:cBhvr>
                                      <p:to>
                                        <p:strVal val="visible"/>
                                      </p:to>
                                    </p:set>
                                    <p:animEffect transition="in" filter="blinds(horizontal)">
                                      <p:cBhvr>
                                        <p:cTn id="46" dur="500"/>
                                        <p:tgtEl>
                                          <p:spTgt spid="10243">
                                            <p:txEl>
                                              <p:charRg st="342" end="3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267" name="Rectangle 3"/>
          <p:cNvSpPr>
            <a:spLocks noGrp="1"/>
          </p:cNvSpPr>
          <p:nvPr>
            <p:ph idx="1"/>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串赋值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StrAssign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、串复制</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Strcopy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、串比较</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StrCompare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、求串长</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StrLength</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、串联接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Concat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和求子串</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SubString</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六种操作构成串类型的最小操作子集。这些操作不可能利用其他串操作来实现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其他串操作（除串清除</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ClearString</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和串销毁</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DestroyString</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外）可在这个最小操作子集上实现。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5000"/>
              </a:lnSpc>
              <a:spcBef>
                <a:spcPct val="0"/>
              </a:spcBef>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2291"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int Index(String S, String T, int pos)</a:t>
            </a:r>
            <a:endParaRPr lang="en-US" altLang="zh-CN" b="1" dirty="0">
              <a:latin typeface="Times New Roman" panose="02020603050405020304" pitchFamily="18" charset="0"/>
            </a:endParaRPr>
          </a:p>
          <a:p>
            <a:pPr>
              <a:buNone/>
            </a:pPr>
            <a:r>
              <a:rPr lang="en-US" altLang="zh-CN" dirty="0">
                <a:latin typeface="Times New Roman" panose="02020603050405020304" pitchFamily="18" charset="0"/>
              </a:rPr>
              <a:t>	//T</a:t>
            </a:r>
            <a:r>
              <a:rPr lang="zh-CN" altLang="en-US" dirty="0">
                <a:latin typeface="Times New Roman" panose="02020603050405020304" pitchFamily="18" charset="0"/>
              </a:rPr>
              <a:t>为非空串。若主串</a:t>
            </a:r>
            <a:r>
              <a:rPr lang="en-US" altLang="zh-CN" dirty="0">
                <a:latin typeface="Times New Roman" panose="02020603050405020304" pitchFamily="18" charset="0"/>
              </a:rPr>
              <a:t>S</a:t>
            </a:r>
            <a:r>
              <a:rPr lang="zh-CN" altLang="en-US" dirty="0">
                <a:latin typeface="Times New Roman" panose="02020603050405020304" pitchFamily="18" charset="0"/>
              </a:rPr>
              <a:t>中第</a:t>
            </a:r>
            <a:r>
              <a:rPr lang="en-US" altLang="zh-CN" dirty="0">
                <a:latin typeface="Times New Roman" panose="02020603050405020304" pitchFamily="18" charset="0"/>
              </a:rPr>
              <a:t>pos</a:t>
            </a:r>
            <a:r>
              <a:rPr lang="zh-CN" altLang="en-US" dirty="0">
                <a:latin typeface="Times New Roman" panose="02020603050405020304" pitchFamily="18" charset="0"/>
              </a:rPr>
              <a:t>个字符之后存在与</a:t>
            </a:r>
            <a:r>
              <a:rPr lang="en-US" altLang="zh-CN" dirty="0">
                <a:latin typeface="Times New Roman" panose="02020603050405020304" pitchFamily="18" charset="0"/>
              </a:rPr>
              <a:t>T</a:t>
            </a:r>
            <a:r>
              <a:rPr lang="zh-CN" altLang="en-US" dirty="0">
                <a:latin typeface="Times New Roman" panose="02020603050405020304" pitchFamily="18" charset="0"/>
              </a:rPr>
              <a:t>相等的子串，则返回第一个这样的子串在</a:t>
            </a:r>
            <a:r>
              <a:rPr lang="en-US" altLang="zh-CN" dirty="0">
                <a:latin typeface="Times New Roman" panose="02020603050405020304" pitchFamily="18" charset="0"/>
              </a:rPr>
              <a:t>S</a:t>
            </a:r>
            <a:r>
              <a:rPr lang="zh-CN" altLang="en-US" dirty="0">
                <a:latin typeface="Times New Roman" panose="02020603050405020304" pitchFamily="18" charset="0"/>
              </a:rPr>
              <a:t>中的位置，否则返回</a:t>
            </a:r>
            <a:r>
              <a:rPr lang="en-US" altLang="zh-CN" dirty="0">
                <a:latin typeface="Times New Roman" panose="02020603050405020304" pitchFamily="18" charset="0"/>
              </a:rPr>
              <a:t>0</a:t>
            </a:r>
            <a:endParaRPr lang="en-US" altLang="zh-CN" dirty="0">
              <a:latin typeface="Times New Roman" panose="02020603050405020304" pitchFamily="18" charset="0"/>
            </a:endParaRPr>
          </a:p>
          <a:p>
            <a:pPr>
              <a:buNone/>
            </a:pPr>
            <a:endParaRPr lang="zh-CN" altLang="en-US" dirty="0">
              <a:latin typeface="Times New Roman" panose="02020603050405020304" pitchFamily="18" charset="0"/>
            </a:endParaRPr>
          </a:p>
        </p:txBody>
      </p:sp>
      <p:sp>
        <p:nvSpPr>
          <p:cNvPr id="12292" name="Text Box 4"/>
          <p:cNvSpPr txBox="1"/>
          <p:nvPr/>
        </p:nvSpPr>
        <p:spPr>
          <a:xfrm>
            <a:off x="593725" y="3832225"/>
            <a:ext cx="7712075" cy="544513"/>
          </a:xfrm>
          <a:prstGeom prst="rect">
            <a:avLst/>
          </a:prstGeom>
          <a:solidFill>
            <a:srgbClr val="3366FF">
              <a:alpha val="50195"/>
            </a:srgbClr>
          </a:solidFill>
          <a:ln w="25400" cap="flat" cmpd="sng">
            <a:solidFill>
              <a:srgbClr val="00008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串</a:t>
            </a:r>
            <a:endParaRPr lang="zh-CN" altLang="en-US" sz="4000" b="1" dirty="0">
              <a:latin typeface="Times New Roman" panose="02020603050405020304" pitchFamily="18" charset="0"/>
            </a:endParaRPr>
          </a:p>
        </p:txBody>
      </p:sp>
      <p:sp>
        <p:nvSpPr>
          <p:cNvPr id="12293" name="Text Box 5"/>
          <p:cNvSpPr txBox="1"/>
          <p:nvPr/>
        </p:nvSpPr>
        <p:spPr>
          <a:xfrm>
            <a:off x="2193925" y="4375150"/>
            <a:ext cx="1158875" cy="538163"/>
          </a:xfrm>
          <a:prstGeom prst="rect">
            <a:avLst/>
          </a:prstGeom>
          <a:solidFill>
            <a:schemeClr val="accent2">
              <a:alpha val="50195"/>
            </a:schemeClr>
          </a:solidFill>
          <a:ln w="19050"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串</a:t>
            </a:r>
            <a:endParaRPr lang="zh-CN" altLang="en-US" sz="4000" b="1" dirty="0">
              <a:latin typeface="Times New Roman" panose="02020603050405020304" pitchFamily="18" charset="0"/>
            </a:endParaRPr>
          </a:p>
        </p:txBody>
      </p:sp>
      <p:sp>
        <p:nvSpPr>
          <p:cNvPr id="12294" name="Line 6"/>
          <p:cNvSpPr/>
          <p:nvPr/>
        </p:nvSpPr>
        <p:spPr>
          <a:xfrm>
            <a:off x="2209800" y="3008313"/>
            <a:ext cx="0" cy="838200"/>
          </a:xfrm>
          <a:prstGeom prst="line">
            <a:avLst/>
          </a:prstGeom>
          <a:ln w="31750" cap="flat" cmpd="sng">
            <a:solidFill>
              <a:srgbClr val="FF6600"/>
            </a:solidFill>
            <a:prstDash val="solid"/>
            <a:headEnd type="none" w="med" len="med"/>
            <a:tailEnd type="triangle" w="med" len="lg"/>
          </a:ln>
        </p:spPr>
      </p:sp>
      <p:sp>
        <p:nvSpPr>
          <p:cNvPr id="12295" name="Line 7"/>
          <p:cNvSpPr/>
          <p:nvPr/>
        </p:nvSpPr>
        <p:spPr>
          <a:xfrm>
            <a:off x="2209800" y="3846513"/>
            <a:ext cx="0" cy="533400"/>
          </a:xfrm>
          <a:prstGeom prst="line">
            <a:avLst/>
          </a:prstGeom>
          <a:ln w="9525" cap="flat" cmpd="sng">
            <a:solidFill>
              <a:schemeClr val="tx1"/>
            </a:solidFill>
            <a:prstDash val="sysDot"/>
            <a:headEnd type="none" w="med" len="med"/>
            <a:tailEnd type="none" w="med" len="med"/>
          </a:ln>
        </p:spPr>
      </p:sp>
      <p:sp>
        <p:nvSpPr>
          <p:cNvPr id="12296" name="Line 8"/>
          <p:cNvSpPr/>
          <p:nvPr/>
        </p:nvSpPr>
        <p:spPr>
          <a:xfrm>
            <a:off x="3352800" y="3846513"/>
            <a:ext cx="0" cy="533400"/>
          </a:xfrm>
          <a:prstGeom prst="line">
            <a:avLst/>
          </a:prstGeom>
          <a:ln w="9525" cap="flat" cmpd="sng">
            <a:solidFill>
              <a:schemeClr val="tx1"/>
            </a:solidFill>
            <a:prstDash val="sysDot"/>
            <a:headEnd type="none" w="med" len="med"/>
            <a:tailEnd type="none" w="med" len="med"/>
          </a:ln>
        </p:spPr>
      </p:sp>
      <p:sp>
        <p:nvSpPr>
          <p:cNvPr id="12297" name="Text Box 9"/>
          <p:cNvSpPr txBox="1"/>
          <p:nvPr/>
        </p:nvSpPr>
        <p:spPr>
          <a:xfrm>
            <a:off x="7146925" y="4379913"/>
            <a:ext cx="1158875" cy="538162"/>
          </a:xfrm>
          <a:prstGeom prst="rect">
            <a:avLst/>
          </a:prstGeom>
          <a:solidFill>
            <a:schemeClr val="accent2">
              <a:alpha val="50195"/>
            </a:schemeClr>
          </a:solidFill>
          <a:ln w="19050" cap="rnd" cmpd="sng">
            <a:solidFill>
              <a:schemeClr val="tx2"/>
            </a:solidFill>
            <a:prstDash val="sysDot"/>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串</a:t>
            </a:r>
            <a:endParaRPr lang="zh-CN" altLang="en-US" sz="4000" b="1" dirty="0">
              <a:latin typeface="Times New Roman" panose="02020603050405020304" pitchFamily="18" charset="0"/>
            </a:endParaRPr>
          </a:p>
        </p:txBody>
      </p:sp>
      <p:sp>
        <p:nvSpPr>
          <p:cNvPr id="12298" name="Line 10"/>
          <p:cNvSpPr/>
          <p:nvPr/>
        </p:nvSpPr>
        <p:spPr>
          <a:xfrm>
            <a:off x="7162800" y="3008313"/>
            <a:ext cx="0" cy="838200"/>
          </a:xfrm>
          <a:prstGeom prst="line">
            <a:avLst/>
          </a:prstGeom>
          <a:ln w="31750" cap="flat" cmpd="sng">
            <a:solidFill>
              <a:srgbClr val="FF9966"/>
            </a:solidFill>
            <a:prstDash val="solid"/>
            <a:headEnd type="none" w="med" len="med"/>
            <a:tailEnd type="triangle" w="med" len="lg"/>
          </a:ln>
        </p:spPr>
      </p:sp>
      <p:sp>
        <p:nvSpPr>
          <p:cNvPr id="12299" name="Line 11"/>
          <p:cNvSpPr/>
          <p:nvPr/>
        </p:nvSpPr>
        <p:spPr>
          <a:xfrm>
            <a:off x="2209800" y="3313113"/>
            <a:ext cx="4953000" cy="0"/>
          </a:xfrm>
          <a:prstGeom prst="line">
            <a:avLst/>
          </a:prstGeom>
          <a:ln w="25400" cap="flat" cmpd="sng">
            <a:solidFill>
              <a:srgbClr val="FF9966"/>
            </a:solidFill>
            <a:prstDash val="solid"/>
            <a:headEnd type="none" w="med" len="med"/>
            <a:tailEnd type="triangle" w="med" len="lg"/>
          </a:ln>
        </p:spPr>
      </p:sp>
      <p:sp>
        <p:nvSpPr>
          <p:cNvPr id="12300" name="Text Box 12"/>
          <p:cNvSpPr txBox="1"/>
          <p:nvPr/>
        </p:nvSpPr>
        <p:spPr>
          <a:xfrm>
            <a:off x="2209800" y="2852738"/>
            <a:ext cx="325438" cy="7016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4000" b="1" dirty="0">
                <a:latin typeface="Times New Roman" panose="02020603050405020304" pitchFamily="18" charset="0"/>
                <a:ea typeface="宋体" panose="02010600030101010101" pitchFamily="2" charset="-122"/>
              </a:rPr>
              <a:t>i</a:t>
            </a:r>
            <a:endParaRPr lang="en-US" altLang="zh-CN" sz="4000" b="1" dirty="0">
              <a:latin typeface="Times New Roman" panose="02020603050405020304" pitchFamily="18" charset="0"/>
              <a:ea typeface="宋体" panose="02010600030101010101" pitchFamily="2" charset="-122"/>
            </a:endParaRPr>
          </a:p>
        </p:txBody>
      </p:sp>
      <p:sp>
        <p:nvSpPr>
          <p:cNvPr id="12301" name="Text Box 13"/>
          <p:cNvSpPr txBox="1"/>
          <p:nvPr/>
        </p:nvSpPr>
        <p:spPr>
          <a:xfrm>
            <a:off x="1508125" y="4241800"/>
            <a:ext cx="698500" cy="5191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solidFill>
                  <a:srgbClr val="0000FF"/>
                </a:solidFill>
                <a:latin typeface="Times New Roman" panose="02020603050405020304" pitchFamily="18" charset="0"/>
                <a:ea typeface="宋体" panose="02010600030101010101" pitchFamily="2" charset="-122"/>
              </a:rPr>
              <a:t>pos</a:t>
            </a:r>
            <a:endParaRPr lang="en-US" altLang="zh-CN" sz="4000" b="1" dirty="0">
              <a:latin typeface="Times New Roman" panose="02020603050405020304" pitchFamily="18" charset="0"/>
              <a:ea typeface="宋体" panose="02010600030101010101" pitchFamily="2" charset="-122"/>
            </a:endParaRPr>
          </a:p>
        </p:txBody>
      </p:sp>
      <p:sp>
        <p:nvSpPr>
          <p:cNvPr id="12302" name="Line 14"/>
          <p:cNvSpPr/>
          <p:nvPr/>
        </p:nvSpPr>
        <p:spPr>
          <a:xfrm>
            <a:off x="2209800" y="4379913"/>
            <a:ext cx="0" cy="1066800"/>
          </a:xfrm>
          <a:prstGeom prst="line">
            <a:avLst/>
          </a:prstGeom>
          <a:ln w="31750" cap="flat" cmpd="sng">
            <a:solidFill>
              <a:srgbClr val="000099"/>
            </a:solidFill>
            <a:prstDash val="solid"/>
            <a:headEnd type="triangle" w="med" len="lg"/>
            <a:tailEnd type="none" w="med" len="med"/>
          </a:ln>
        </p:spPr>
      </p:sp>
      <p:sp>
        <p:nvSpPr>
          <p:cNvPr id="12303" name="Text Box 15"/>
          <p:cNvSpPr txBox="1"/>
          <p:nvPr/>
        </p:nvSpPr>
        <p:spPr>
          <a:xfrm>
            <a:off x="6011863" y="4318000"/>
            <a:ext cx="1179512" cy="5191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n-m+1</a:t>
            </a:r>
            <a:endParaRPr lang="en-US" altLang="zh-CN" sz="4000"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p:cTn id="7" dur="500" fill="hold"/>
                                        <p:tgtEl>
                                          <p:spTgt spid="12292"/>
                                        </p:tgtEl>
                                        <p:attrNameLst>
                                          <p:attrName>ppt_x</p:attrName>
                                        </p:attrNameLst>
                                      </p:cBhvr>
                                      <p:tavLst>
                                        <p:tav tm="0">
                                          <p:val>
                                            <p:strVal val="#ppt_x-#ppt_w/2"/>
                                          </p:val>
                                        </p:tav>
                                        <p:tav tm="100000">
                                          <p:val>
                                            <p:strVal val="#ppt_x"/>
                                          </p:val>
                                        </p:tav>
                                      </p:tavLst>
                                    </p:anim>
                                    <p:anim calcmode="lin" valueType="num">
                                      <p:cBhvr>
                                        <p:cTn id="8" dur="500" fill="hold"/>
                                        <p:tgtEl>
                                          <p:spTgt spid="12292"/>
                                        </p:tgtEl>
                                        <p:attrNameLst>
                                          <p:attrName>ppt_y</p:attrName>
                                        </p:attrNameLst>
                                      </p:cBhvr>
                                      <p:tavLst>
                                        <p:tav tm="0">
                                          <p:val>
                                            <p:strVal val="#ppt_y"/>
                                          </p:val>
                                        </p:tav>
                                        <p:tav tm="100000">
                                          <p:val>
                                            <p:strVal val="#ppt_y"/>
                                          </p:val>
                                        </p:tav>
                                      </p:tavLst>
                                    </p:anim>
                                    <p:anim calcmode="lin" valueType="num">
                                      <p:cBhvr>
                                        <p:cTn id="9" dur="500" fill="hold"/>
                                        <p:tgtEl>
                                          <p:spTgt spid="12292"/>
                                        </p:tgtEl>
                                        <p:attrNameLst>
                                          <p:attrName>ppt_w</p:attrName>
                                        </p:attrNameLst>
                                      </p:cBhvr>
                                      <p:tavLst>
                                        <p:tav tm="0">
                                          <p:val>
                                            <p:fltVal val="0.000000"/>
                                          </p:val>
                                        </p:tav>
                                        <p:tav tm="100000">
                                          <p:val>
                                            <p:strVal val="#ppt_w"/>
                                          </p:val>
                                        </p:tav>
                                      </p:tavLst>
                                    </p:anim>
                                    <p:anim calcmode="lin" valueType="num">
                                      <p:cBhvr>
                                        <p:cTn id="10" dur="500" fill="hold"/>
                                        <p:tgtEl>
                                          <p:spTgt spid="1229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293"/>
                                        </p:tgtEl>
                                        <p:attrNameLst>
                                          <p:attrName>style.visibility</p:attrName>
                                        </p:attrNameLst>
                                      </p:cBhvr>
                                      <p:to>
                                        <p:strVal val="visible"/>
                                      </p:to>
                                    </p:set>
                                    <p:anim calcmode="lin" valueType="num">
                                      <p:cBhvr>
                                        <p:cTn id="15" dur="500" fill="hold"/>
                                        <p:tgtEl>
                                          <p:spTgt spid="12293"/>
                                        </p:tgtEl>
                                        <p:attrNameLst>
                                          <p:attrName>ppt_x</p:attrName>
                                        </p:attrNameLst>
                                      </p:cBhvr>
                                      <p:tavLst>
                                        <p:tav tm="0">
                                          <p:val>
                                            <p:strVal val="#ppt_x-#ppt_w/2"/>
                                          </p:val>
                                        </p:tav>
                                        <p:tav tm="100000">
                                          <p:val>
                                            <p:strVal val="#ppt_x"/>
                                          </p:val>
                                        </p:tav>
                                      </p:tavLst>
                                    </p:anim>
                                    <p:anim calcmode="lin" valueType="num">
                                      <p:cBhvr>
                                        <p:cTn id="16" dur="500" fill="hold"/>
                                        <p:tgtEl>
                                          <p:spTgt spid="12293"/>
                                        </p:tgtEl>
                                        <p:attrNameLst>
                                          <p:attrName>ppt_y</p:attrName>
                                        </p:attrNameLst>
                                      </p:cBhvr>
                                      <p:tavLst>
                                        <p:tav tm="0">
                                          <p:val>
                                            <p:strVal val="#ppt_y"/>
                                          </p:val>
                                        </p:tav>
                                        <p:tav tm="100000">
                                          <p:val>
                                            <p:strVal val="#ppt_y"/>
                                          </p:val>
                                        </p:tav>
                                      </p:tavLst>
                                    </p:anim>
                                    <p:anim calcmode="lin" valueType="num">
                                      <p:cBhvr>
                                        <p:cTn id="17" dur="500" fill="hold"/>
                                        <p:tgtEl>
                                          <p:spTgt spid="12293"/>
                                        </p:tgtEl>
                                        <p:attrNameLst>
                                          <p:attrName>ppt_w</p:attrName>
                                        </p:attrNameLst>
                                      </p:cBhvr>
                                      <p:tavLst>
                                        <p:tav tm="0">
                                          <p:val>
                                            <p:fltVal val="0.000000"/>
                                          </p:val>
                                        </p:tav>
                                        <p:tav tm="100000">
                                          <p:val>
                                            <p:strVal val="#ppt_w"/>
                                          </p:val>
                                        </p:tav>
                                      </p:tavLst>
                                    </p:anim>
                                    <p:anim calcmode="lin" valueType="num">
                                      <p:cBhvr>
                                        <p:cTn id="18" dur="500" fill="hold"/>
                                        <p:tgtEl>
                                          <p:spTgt spid="12293"/>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2302"/>
                                        </p:tgtEl>
                                        <p:attrNameLst>
                                          <p:attrName>style.visibility</p:attrName>
                                        </p:attrNameLst>
                                      </p:cBhvr>
                                      <p:to>
                                        <p:strVal val="visible"/>
                                      </p:to>
                                    </p:set>
                                    <p:anim calcmode="lin" valueType="num">
                                      <p:cBhvr additive="base">
                                        <p:cTn id="22" dur="500" fill="hold"/>
                                        <p:tgtEl>
                                          <p:spTgt spid="12302"/>
                                        </p:tgtEl>
                                        <p:attrNameLst>
                                          <p:attrName>ppt_x</p:attrName>
                                        </p:attrNameLst>
                                      </p:cBhvr>
                                      <p:tavLst>
                                        <p:tav tm="0">
                                          <p:val>
                                            <p:strVal val="#ppt_x"/>
                                          </p:val>
                                        </p:tav>
                                        <p:tav tm="100000">
                                          <p:val>
                                            <p:strVal val="#ppt_x"/>
                                          </p:val>
                                        </p:tav>
                                      </p:tavLst>
                                    </p:anim>
                                    <p:anim calcmode="lin" valueType="num">
                                      <p:cBhvr additive="base">
                                        <p:cTn id="23" dur="500" fill="hold"/>
                                        <p:tgtEl>
                                          <p:spTgt spid="12302"/>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12301"/>
                                        </p:tgtEl>
                                        <p:attrNameLst>
                                          <p:attrName>style.visibility</p:attrName>
                                        </p:attrNameLst>
                                      </p:cBhvr>
                                      <p:to>
                                        <p:strVal val="visible"/>
                                      </p:to>
                                    </p:set>
                                    <p:anim calcmode="lin" valueType="num">
                                      <p:cBhvr additive="base">
                                        <p:cTn id="27" dur="500" fill="hold"/>
                                        <p:tgtEl>
                                          <p:spTgt spid="12301"/>
                                        </p:tgtEl>
                                        <p:attrNameLst>
                                          <p:attrName>ppt_x</p:attrName>
                                        </p:attrNameLst>
                                      </p:cBhvr>
                                      <p:tavLst>
                                        <p:tav tm="0">
                                          <p:val>
                                            <p:strVal val="0-#ppt_w/2"/>
                                          </p:val>
                                        </p:tav>
                                        <p:tav tm="100000">
                                          <p:val>
                                            <p:strVal val="#ppt_x"/>
                                          </p:val>
                                        </p:tav>
                                      </p:tavLst>
                                    </p:anim>
                                    <p:anim calcmode="lin" valueType="num">
                                      <p:cBhvr additive="base">
                                        <p:cTn id="28" dur="500" fill="hold"/>
                                        <p:tgtEl>
                                          <p:spTgt spid="1230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2294"/>
                                        </p:tgtEl>
                                        <p:attrNameLst>
                                          <p:attrName>style.visibility</p:attrName>
                                        </p:attrNameLst>
                                      </p:cBhvr>
                                      <p:to>
                                        <p:strVal val="visible"/>
                                      </p:to>
                                    </p:set>
                                    <p:anim calcmode="lin" valueType="num">
                                      <p:cBhvr additive="base">
                                        <p:cTn id="33" dur="500" fill="hold"/>
                                        <p:tgtEl>
                                          <p:spTgt spid="12294"/>
                                        </p:tgtEl>
                                        <p:attrNameLst>
                                          <p:attrName>ppt_x</p:attrName>
                                        </p:attrNameLst>
                                      </p:cBhvr>
                                      <p:tavLst>
                                        <p:tav tm="0">
                                          <p:val>
                                            <p:strVal val="0-#ppt_w/2"/>
                                          </p:val>
                                        </p:tav>
                                        <p:tav tm="100000">
                                          <p:val>
                                            <p:strVal val="#ppt_x"/>
                                          </p:val>
                                        </p:tav>
                                      </p:tavLst>
                                    </p:anim>
                                    <p:anim calcmode="lin" valueType="num">
                                      <p:cBhvr additive="base">
                                        <p:cTn id="34" dur="500" fill="hold"/>
                                        <p:tgtEl>
                                          <p:spTgt spid="12294"/>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17" presetClass="entr" presetSubtype="4" fill="hold" nodeType="afterEffect">
                                  <p:stCondLst>
                                    <p:cond delay="0"/>
                                  </p:stCondLst>
                                  <p:childTnLst>
                                    <p:set>
                                      <p:cBhvr>
                                        <p:cTn id="37" dur="1" fill="hold">
                                          <p:stCondLst>
                                            <p:cond delay="0"/>
                                          </p:stCondLst>
                                        </p:cTn>
                                        <p:tgtEl>
                                          <p:spTgt spid="12295"/>
                                        </p:tgtEl>
                                        <p:attrNameLst>
                                          <p:attrName>style.visibility</p:attrName>
                                        </p:attrNameLst>
                                      </p:cBhvr>
                                      <p:to>
                                        <p:strVal val="visible"/>
                                      </p:to>
                                    </p:set>
                                    <p:anim calcmode="lin" valueType="num">
                                      <p:cBhvr>
                                        <p:cTn id="38" dur="500" fill="hold"/>
                                        <p:tgtEl>
                                          <p:spTgt spid="12295"/>
                                        </p:tgtEl>
                                        <p:attrNameLst>
                                          <p:attrName>ppt_x</p:attrName>
                                        </p:attrNameLst>
                                      </p:cBhvr>
                                      <p:tavLst>
                                        <p:tav tm="0">
                                          <p:val>
                                            <p:strVal val="#ppt_x"/>
                                          </p:val>
                                        </p:tav>
                                        <p:tav tm="100000">
                                          <p:val>
                                            <p:strVal val="#ppt_x"/>
                                          </p:val>
                                        </p:tav>
                                      </p:tavLst>
                                    </p:anim>
                                    <p:anim calcmode="lin" valueType="num">
                                      <p:cBhvr>
                                        <p:cTn id="39" dur="500" fill="hold"/>
                                        <p:tgtEl>
                                          <p:spTgt spid="12295"/>
                                        </p:tgtEl>
                                        <p:attrNameLst>
                                          <p:attrName>ppt_y</p:attrName>
                                        </p:attrNameLst>
                                      </p:cBhvr>
                                      <p:tavLst>
                                        <p:tav tm="0">
                                          <p:val>
                                            <p:strVal val="#ppt_y+#ppt_h/2"/>
                                          </p:val>
                                        </p:tav>
                                        <p:tav tm="100000">
                                          <p:val>
                                            <p:strVal val="#ppt_y"/>
                                          </p:val>
                                        </p:tav>
                                      </p:tavLst>
                                    </p:anim>
                                    <p:anim calcmode="lin" valueType="num">
                                      <p:cBhvr>
                                        <p:cTn id="40" dur="500" fill="hold"/>
                                        <p:tgtEl>
                                          <p:spTgt spid="12295"/>
                                        </p:tgtEl>
                                        <p:attrNameLst>
                                          <p:attrName>ppt_w</p:attrName>
                                        </p:attrNameLst>
                                      </p:cBhvr>
                                      <p:tavLst>
                                        <p:tav tm="0">
                                          <p:val>
                                            <p:strVal val="#ppt_w"/>
                                          </p:val>
                                        </p:tav>
                                        <p:tav tm="100000">
                                          <p:val>
                                            <p:strVal val="#ppt_w"/>
                                          </p:val>
                                        </p:tav>
                                      </p:tavLst>
                                    </p:anim>
                                    <p:anim calcmode="lin" valueType="num">
                                      <p:cBhvr>
                                        <p:cTn id="41" dur="500" fill="hold"/>
                                        <p:tgtEl>
                                          <p:spTgt spid="12295"/>
                                        </p:tgtEl>
                                        <p:attrNameLst>
                                          <p:attrName>ppt_h</p:attrName>
                                        </p:attrNameLst>
                                      </p:cBhvr>
                                      <p:tavLst>
                                        <p:tav tm="0">
                                          <p:val>
                                            <p:fltVal val="0.000000"/>
                                          </p:val>
                                        </p:tav>
                                        <p:tav tm="100000">
                                          <p:val>
                                            <p:strVal val="#ppt_h"/>
                                          </p:val>
                                        </p:tav>
                                      </p:tavLst>
                                    </p:anim>
                                  </p:childTnLst>
                                </p:cTn>
                              </p:par>
                            </p:childTnLst>
                          </p:cTn>
                        </p:par>
                        <p:par>
                          <p:cTn id="42" fill="hold">
                            <p:stCondLst>
                              <p:cond delay="1000"/>
                            </p:stCondLst>
                            <p:childTnLst>
                              <p:par>
                                <p:cTn id="43" presetID="17" presetClass="entr" presetSubtype="4" fill="hold" nodeType="afterEffect">
                                  <p:stCondLst>
                                    <p:cond delay="0"/>
                                  </p:stCondLst>
                                  <p:childTnLst>
                                    <p:set>
                                      <p:cBhvr>
                                        <p:cTn id="44" dur="1" fill="hold">
                                          <p:stCondLst>
                                            <p:cond delay="0"/>
                                          </p:stCondLst>
                                        </p:cTn>
                                        <p:tgtEl>
                                          <p:spTgt spid="12296"/>
                                        </p:tgtEl>
                                        <p:attrNameLst>
                                          <p:attrName>style.visibility</p:attrName>
                                        </p:attrNameLst>
                                      </p:cBhvr>
                                      <p:to>
                                        <p:strVal val="visible"/>
                                      </p:to>
                                    </p:set>
                                    <p:anim calcmode="lin" valueType="num">
                                      <p:cBhvr>
                                        <p:cTn id="45" dur="500" fill="hold"/>
                                        <p:tgtEl>
                                          <p:spTgt spid="12296"/>
                                        </p:tgtEl>
                                        <p:attrNameLst>
                                          <p:attrName>ppt_x</p:attrName>
                                        </p:attrNameLst>
                                      </p:cBhvr>
                                      <p:tavLst>
                                        <p:tav tm="0">
                                          <p:val>
                                            <p:strVal val="#ppt_x"/>
                                          </p:val>
                                        </p:tav>
                                        <p:tav tm="100000">
                                          <p:val>
                                            <p:strVal val="#ppt_x"/>
                                          </p:val>
                                        </p:tav>
                                      </p:tavLst>
                                    </p:anim>
                                    <p:anim calcmode="lin" valueType="num">
                                      <p:cBhvr>
                                        <p:cTn id="46" dur="500" fill="hold"/>
                                        <p:tgtEl>
                                          <p:spTgt spid="12296"/>
                                        </p:tgtEl>
                                        <p:attrNameLst>
                                          <p:attrName>ppt_y</p:attrName>
                                        </p:attrNameLst>
                                      </p:cBhvr>
                                      <p:tavLst>
                                        <p:tav tm="0">
                                          <p:val>
                                            <p:strVal val="#ppt_y+#ppt_h/2"/>
                                          </p:val>
                                        </p:tav>
                                        <p:tav tm="100000">
                                          <p:val>
                                            <p:strVal val="#ppt_y"/>
                                          </p:val>
                                        </p:tav>
                                      </p:tavLst>
                                    </p:anim>
                                    <p:anim calcmode="lin" valueType="num">
                                      <p:cBhvr>
                                        <p:cTn id="47" dur="500" fill="hold"/>
                                        <p:tgtEl>
                                          <p:spTgt spid="12296"/>
                                        </p:tgtEl>
                                        <p:attrNameLst>
                                          <p:attrName>ppt_w</p:attrName>
                                        </p:attrNameLst>
                                      </p:cBhvr>
                                      <p:tavLst>
                                        <p:tav tm="0">
                                          <p:val>
                                            <p:strVal val="#ppt_w"/>
                                          </p:val>
                                        </p:tav>
                                        <p:tav tm="100000">
                                          <p:val>
                                            <p:strVal val="#ppt_w"/>
                                          </p:val>
                                        </p:tav>
                                      </p:tavLst>
                                    </p:anim>
                                    <p:anim calcmode="lin" valueType="num">
                                      <p:cBhvr>
                                        <p:cTn id="48" dur="500" fill="hold"/>
                                        <p:tgtEl>
                                          <p:spTgt spid="12296"/>
                                        </p:tgtEl>
                                        <p:attrNameLst>
                                          <p:attrName>ppt_h</p:attrName>
                                        </p:attrNameLst>
                                      </p:cBhvr>
                                      <p:tavLst>
                                        <p:tav tm="0">
                                          <p:val>
                                            <p:fltVal val="0.000000"/>
                                          </p:val>
                                        </p:tav>
                                        <p:tav tm="100000">
                                          <p:val>
                                            <p:strVal val="#ppt_h"/>
                                          </p:val>
                                        </p:tav>
                                      </p:tavLst>
                                    </p:anim>
                                  </p:childTnLst>
                                </p:cTn>
                              </p:par>
                            </p:childTnLst>
                          </p:cTn>
                        </p:par>
                        <p:par>
                          <p:cTn id="49" fill="hold">
                            <p:stCondLst>
                              <p:cond delay="1500"/>
                            </p:stCondLst>
                            <p:childTnLst>
                              <p:par>
                                <p:cTn id="50" presetID="2" presetClass="entr" presetSubtype="8" fill="hold" grpId="0" nodeType="afterEffect">
                                  <p:stCondLst>
                                    <p:cond delay="0"/>
                                  </p:stCondLst>
                                  <p:childTnLst>
                                    <p:set>
                                      <p:cBhvr>
                                        <p:cTn id="51" dur="1" fill="hold">
                                          <p:stCondLst>
                                            <p:cond delay="0"/>
                                          </p:stCondLst>
                                        </p:cTn>
                                        <p:tgtEl>
                                          <p:spTgt spid="12300"/>
                                        </p:tgtEl>
                                        <p:attrNameLst>
                                          <p:attrName>style.visibility</p:attrName>
                                        </p:attrNameLst>
                                      </p:cBhvr>
                                      <p:to>
                                        <p:strVal val="visible"/>
                                      </p:to>
                                    </p:set>
                                    <p:anim calcmode="lin" valueType="num">
                                      <p:cBhvr additive="base">
                                        <p:cTn id="52" dur="500" fill="hold"/>
                                        <p:tgtEl>
                                          <p:spTgt spid="12300"/>
                                        </p:tgtEl>
                                        <p:attrNameLst>
                                          <p:attrName>ppt_x</p:attrName>
                                        </p:attrNameLst>
                                      </p:cBhvr>
                                      <p:tavLst>
                                        <p:tav tm="0">
                                          <p:val>
                                            <p:strVal val="0-#ppt_w/2"/>
                                          </p:val>
                                        </p:tav>
                                        <p:tav tm="100000">
                                          <p:val>
                                            <p:strVal val="#ppt_x"/>
                                          </p:val>
                                        </p:tav>
                                      </p:tavLst>
                                    </p:anim>
                                    <p:anim calcmode="lin" valueType="num">
                                      <p:cBhvr additive="base">
                                        <p:cTn id="53" dur="500" fill="hold"/>
                                        <p:tgtEl>
                                          <p:spTgt spid="12300"/>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7" presetClass="entr" presetSubtype="8" fill="hold" nodeType="clickEffect">
                                  <p:stCondLst>
                                    <p:cond delay="0"/>
                                  </p:stCondLst>
                                  <p:childTnLst>
                                    <p:set>
                                      <p:cBhvr>
                                        <p:cTn id="57" dur="1" fill="hold">
                                          <p:stCondLst>
                                            <p:cond delay="0"/>
                                          </p:stCondLst>
                                        </p:cTn>
                                        <p:tgtEl>
                                          <p:spTgt spid="12299"/>
                                        </p:tgtEl>
                                        <p:attrNameLst>
                                          <p:attrName>style.visibility</p:attrName>
                                        </p:attrNameLst>
                                      </p:cBhvr>
                                      <p:to>
                                        <p:strVal val="visible"/>
                                      </p:to>
                                    </p:set>
                                    <p:anim calcmode="lin" valueType="num">
                                      <p:cBhvr>
                                        <p:cTn id="58" dur="500" fill="hold"/>
                                        <p:tgtEl>
                                          <p:spTgt spid="12299"/>
                                        </p:tgtEl>
                                        <p:attrNameLst>
                                          <p:attrName>ppt_x</p:attrName>
                                        </p:attrNameLst>
                                      </p:cBhvr>
                                      <p:tavLst>
                                        <p:tav tm="0">
                                          <p:val>
                                            <p:strVal val="#ppt_x-#ppt_w/2"/>
                                          </p:val>
                                        </p:tav>
                                        <p:tav tm="100000">
                                          <p:val>
                                            <p:strVal val="#ppt_x"/>
                                          </p:val>
                                        </p:tav>
                                      </p:tavLst>
                                    </p:anim>
                                    <p:anim calcmode="lin" valueType="num">
                                      <p:cBhvr>
                                        <p:cTn id="59" dur="500" fill="hold"/>
                                        <p:tgtEl>
                                          <p:spTgt spid="12299"/>
                                        </p:tgtEl>
                                        <p:attrNameLst>
                                          <p:attrName>ppt_y</p:attrName>
                                        </p:attrNameLst>
                                      </p:cBhvr>
                                      <p:tavLst>
                                        <p:tav tm="0">
                                          <p:val>
                                            <p:strVal val="#ppt_y"/>
                                          </p:val>
                                        </p:tav>
                                        <p:tav tm="100000">
                                          <p:val>
                                            <p:strVal val="#ppt_y"/>
                                          </p:val>
                                        </p:tav>
                                      </p:tavLst>
                                    </p:anim>
                                    <p:anim calcmode="lin" valueType="num">
                                      <p:cBhvr>
                                        <p:cTn id="60" dur="500" fill="hold"/>
                                        <p:tgtEl>
                                          <p:spTgt spid="12299"/>
                                        </p:tgtEl>
                                        <p:attrNameLst>
                                          <p:attrName>ppt_w</p:attrName>
                                        </p:attrNameLst>
                                      </p:cBhvr>
                                      <p:tavLst>
                                        <p:tav tm="0">
                                          <p:val>
                                            <p:fltVal val="0.000000"/>
                                          </p:val>
                                        </p:tav>
                                        <p:tav tm="100000">
                                          <p:val>
                                            <p:strVal val="#ppt_w"/>
                                          </p:val>
                                        </p:tav>
                                      </p:tavLst>
                                    </p:anim>
                                    <p:anim calcmode="lin" valueType="num">
                                      <p:cBhvr>
                                        <p:cTn id="61" dur="500" fill="hold"/>
                                        <p:tgtEl>
                                          <p:spTgt spid="12299"/>
                                        </p:tgtEl>
                                        <p:attrNameLst>
                                          <p:attrName>ppt_h</p:attrName>
                                        </p:attrNameLst>
                                      </p:cBhvr>
                                      <p:tavLst>
                                        <p:tav tm="0">
                                          <p:val>
                                            <p:strVal val="#ppt_h"/>
                                          </p:val>
                                        </p:tav>
                                        <p:tav tm="100000">
                                          <p:val>
                                            <p:strVal val="#ppt_h"/>
                                          </p:val>
                                        </p:tav>
                                      </p:tavLst>
                                    </p:anim>
                                  </p:childTnLst>
                                </p:cTn>
                              </p:par>
                            </p:childTnLst>
                          </p:cTn>
                        </p:par>
                        <p:par>
                          <p:cTn id="62" fill="hold">
                            <p:stCondLst>
                              <p:cond delay="500"/>
                            </p:stCondLst>
                            <p:childTnLst>
                              <p:par>
                                <p:cTn id="63" presetID="2" presetClass="entr" presetSubtype="8" fill="hold" grpId="0" nodeType="afterEffect">
                                  <p:stCondLst>
                                    <p:cond delay="0"/>
                                  </p:stCondLst>
                                  <p:childTnLst>
                                    <p:set>
                                      <p:cBhvr>
                                        <p:cTn id="64" dur="1" fill="hold">
                                          <p:stCondLst>
                                            <p:cond delay="0"/>
                                          </p:stCondLst>
                                        </p:cTn>
                                        <p:tgtEl>
                                          <p:spTgt spid="12297"/>
                                        </p:tgtEl>
                                        <p:attrNameLst>
                                          <p:attrName>style.visibility</p:attrName>
                                        </p:attrNameLst>
                                      </p:cBhvr>
                                      <p:to>
                                        <p:strVal val="visible"/>
                                      </p:to>
                                    </p:set>
                                    <p:anim calcmode="lin" valueType="num">
                                      <p:cBhvr additive="base">
                                        <p:cTn id="65" dur="500" fill="hold"/>
                                        <p:tgtEl>
                                          <p:spTgt spid="12297"/>
                                        </p:tgtEl>
                                        <p:attrNameLst>
                                          <p:attrName>ppt_x</p:attrName>
                                        </p:attrNameLst>
                                      </p:cBhvr>
                                      <p:tavLst>
                                        <p:tav tm="0">
                                          <p:val>
                                            <p:strVal val="0-#ppt_w/2"/>
                                          </p:val>
                                        </p:tav>
                                        <p:tav tm="100000">
                                          <p:val>
                                            <p:strVal val="#ppt_x"/>
                                          </p:val>
                                        </p:tav>
                                      </p:tavLst>
                                    </p:anim>
                                    <p:anim calcmode="lin" valueType="num">
                                      <p:cBhvr additive="base">
                                        <p:cTn id="66" dur="500" fill="hold"/>
                                        <p:tgtEl>
                                          <p:spTgt spid="12297"/>
                                        </p:tgtEl>
                                        <p:attrNameLst>
                                          <p:attrName>ppt_y</p:attrName>
                                        </p:attrNameLst>
                                      </p:cBhvr>
                                      <p:tavLst>
                                        <p:tav tm="0">
                                          <p:val>
                                            <p:strVal val="#ppt_y"/>
                                          </p:val>
                                        </p:tav>
                                        <p:tav tm="100000">
                                          <p:val>
                                            <p:strVal val="#ppt_y"/>
                                          </p:val>
                                        </p:tav>
                                      </p:tavLst>
                                    </p:anim>
                                  </p:childTnLst>
                                </p:cTn>
                              </p:par>
                            </p:childTnLst>
                          </p:cTn>
                        </p:par>
                        <p:par>
                          <p:cTn id="67" fill="hold">
                            <p:stCondLst>
                              <p:cond delay="1000"/>
                            </p:stCondLst>
                            <p:childTnLst>
                              <p:par>
                                <p:cTn id="68" presetID="17" presetClass="entr" presetSubtype="1" fill="hold" nodeType="afterEffect">
                                  <p:stCondLst>
                                    <p:cond delay="0"/>
                                  </p:stCondLst>
                                  <p:childTnLst>
                                    <p:set>
                                      <p:cBhvr>
                                        <p:cTn id="69" dur="1" fill="hold">
                                          <p:stCondLst>
                                            <p:cond delay="0"/>
                                          </p:stCondLst>
                                        </p:cTn>
                                        <p:tgtEl>
                                          <p:spTgt spid="12298"/>
                                        </p:tgtEl>
                                        <p:attrNameLst>
                                          <p:attrName>style.visibility</p:attrName>
                                        </p:attrNameLst>
                                      </p:cBhvr>
                                      <p:to>
                                        <p:strVal val="visible"/>
                                      </p:to>
                                    </p:set>
                                    <p:anim calcmode="lin" valueType="num">
                                      <p:cBhvr>
                                        <p:cTn id="70" dur="500" fill="hold"/>
                                        <p:tgtEl>
                                          <p:spTgt spid="12298"/>
                                        </p:tgtEl>
                                        <p:attrNameLst>
                                          <p:attrName>ppt_x</p:attrName>
                                        </p:attrNameLst>
                                      </p:cBhvr>
                                      <p:tavLst>
                                        <p:tav tm="0">
                                          <p:val>
                                            <p:strVal val="#ppt_x"/>
                                          </p:val>
                                        </p:tav>
                                        <p:tav tm="100000">
                                          <p:val>
                                            <p:strVal val="#ppt_x"/>
                                          </p:val>
                                        </p:tav>
                                      </p:tavLst>
                                    </p:anim>
                                    <p:anim calcmode="lin" valueType="num">
                                      <p:cBhvr>
                                        <p:cTn id="71" dur="500" fill="hold"/>
                                        <p:tgtEl>
                                          <p:spTgt spid="12298"/>
                                        </p:tgtEl>
                                        <p:attrNameLst>
                                          <p:attrName>ppt_y</p:attrName>
                                        </p:attrNameLst>
                                      </p:cBhvr>
                                      <p:tavLst>
                                        <p:tav tm="0">
                                          <p:val>
                                            <p:strVal val="#ppt_y-#ppt_h/2"/>
                                          </p:val>
                                        </p:tav>
                                        <p:tav tm="100000">
                                          <p:val>
                                            <p:strVal val="#ppt_y"/>
                                          </p:val>
                                        </p:tav>
                                      </p:tavLst>
                                    </p:anim>
                                    <p:anim calcmode="lin" valueType="num">
                                      <p:cBhvr>
                                        <p:cTn id="72" dur="500" fill="hold"/>
                                        <p:tgtEl>
                                          <p:spTgt spid="12298"/>
                                        </p:tgtEl>
                                        <p:attrNameLst>
                                          <p:attrName>ppt_w</p:attrName>
                                        </p:attrNameLst>
                                      </p:cBhvr>
                                      <p:tavLst>
                                        <p:tav tm="0">
                                          <p:val>
                                            <p:strVal val="#ppt_w"/>
                                          </p:val>
                                        </p:tav>
                                        <p:tav tm="100000">
                                          <p:val>
                                            <p:strVal val="#ppt_w"/>
                                          </p:val>
                                        </p:tav>
                                      </p:tavLst>
                                    </p:anim>
                                    <p:anim calcmode="lin" valueType="num">
                                      <p:cBhvr>
                                        <p:cTn id="73" dur="500" fill="hold"/>
                                        <p:tgtEl>
                                          <p:spTgt spid="12298"/>
                                        </p:tgtEl>
                                        <p:attrNameLst>
                                          <p:attrName>ppt_h</p:attrName>
                                        </p:attrNameLst>
                                      </p:cBhvr>
                                      <p:tavLst>
                                        <p:tav tm="0">
                                          <p:val>
                                            <p:fltVal val="0.00000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2303"/>
                                        </p:tgtEl>
                                        <p:attrNameLst>
                                          <p:attrName>style.visibility</p:attrName>
                                        </p:attrNameLst>
                                      </p:cBhvr>
                                      <p:to>
                                        <p:strVal val="visible"/>
                                      </p:to>
                                    </p:set>
                                    <p:anim calcmode="lin" valueType="num">
                                      <p:cBhvr additive="base">
                                        <p:cTn id="78" dur="500" fill="hold"/>
                                        <p:tgtEl>
                                          <p:spTgt spid="12303"/>
                                        </p:tgtEl>
                                        <p:attrNameLst>
                                          <p:attrName>ppt_x</p:attrName>
                                        </p:attrNameLst>
                                      </p:cBhvr>
                                      <p:tavLst>
                                        <p:tav tm="0">
                                          <p:val>
                                            <p:strVal val="#ppt_x"/>
                                          </p:val>
                                        </p:tav>
                                        <p:tav tm="100000">
                                          <p:val>
                                            <p:strVal val="#ppt_x"/>
                                          </p:val>
                                        </p:tav>
                                      </p:tavLst>
                                    </p:anim>
                                    <p:anim calcmode="lin" valueType="num">
                                      <p:cBhvr additive="base">
                                        <p:cTn id="79" dur="500" fill="hold"/>
                                        <p:tgtEl>
                                          <p:spTgt spid="123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3" grpId="0" animBg="1"/>
      <p:bldP spid="12297" grpId="0" animBg="1"/>
      <p:bldP spid="12300" grpId="0"/>
      <p:bldP spid="12301" grpId="0"/>
      <p:bldP spid="123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endParaRPr kumimoji="0" 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3315"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int Index(String S, String T, int pos)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if (pos &gt; 0){</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n = StrLength(S);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m = StrLength(T);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i = pos;</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altLang="zh-CN" b="1" dirty="0">
                <a:solidFill>
                  <a:srgbClr val="FF0909"/>
                </a:solidFill>
                <a:latin typeface="Times New Roman" panose="02020603050405020304" pitchFamily="18" charset="0"/>
              </a:rPr>
              <a:t>while ( i &lt;= n-m+1){</a:t>
            </a:r>
            <a:endParaRPr lang="en-US" altLang="zh-CN" b="1" dirty="0">
              <a:solidFill>
                <a:srgbClr val="FF0909"/>
              </a:solidFill>
              <a:latin typeface="Times New Roman" panose="02020603050405020304" pitchFamily="18" charset="0"/>
            </a:endParaRPr>
          </a:p>
          <a:p>
            <a:pPr>
              <a:buNone/>
            </a:pPr>
            <a:r>
              <a:rPr lang="en-US" altLang="zh-CN" b="1" dirty="0">
                <a:solidFill>
                  <a:srgbClr val="FF0909"/>
                </a:solidFill>
                <a:latin typeface="Times New Roman" panose="02020603050405020304" pitchFamily="18" charset="0"/>
              </a:rPr>
              <a:t>        	      SubString (sub, S, i, m);</a:t>
            </a:r>
            <a:r>
              <a:rPr lang="en-US" altLang="zh-CN" dirty="0">
                <a:solidFill>
                  <a:srgbClr val="FF0909"/>
                </a:solidFill>
                <a:latin typeface="Times New Roman" panose="02020603050405020304" pitchFamily="18" charset="0"/>
              </a:rPr>
              <a:t>//</a:t>
            </a:r>
            <a:r>
              <a:rPr lang="zh-CN" altLang="en-US" dirty="0">
                <a:solidFill>
                  <a:srgbClr val="FF0909"/>
                </a:solidFill>
                <a:latin typeface="Times New Roman" panose="02020603050405020304" pitchFamily="18" charset="0"/>
              </a:rPr>
              <a:t>取第</a:t>
            </a:r>
            <a:r>
              <a:rPr lang="en-US" altLang="zh-CN" dirty="0">
                <a:solidFill>
                  <a:srgbClr val="FF0909"/>
                </a:solidFill>
                <a:latin typeface="Times New Roman" panose="02020603050405020304" pitchFamily="18" charset="0"/>
              </a:rPr>
              <a:t>i~i+m-1</a:t>
            </a:r>
            <a:r>
              <a:rPr lang="zh-CN" altLang="en-US" dirty="0">
                <a:solidFill>
                  <a:srgbClr val="FF0909"/>
                </a:solidFill>
                <a:latin typeface="Times New Roman" panose="02020603050405020304" pitchFamily="18" charset="0"/>
              </a:rPr>
              <a:t>的串赋给</a:t>
            </a:r>
            <a:r>
              <a:rPr lang="en-US" altLang="zh-CN" dirty="0">
                <a:solidFill>
                  <a:srgbClr val="FF0909"/>
                </a:solidFill>
                <a:latin typeface="Times New Roman" panose="02020603050405020304" pitchFamily="18" charset="0"/>
              </a:rPr>
              <a:t>sub</a:t>
            </a:r>
            <a:endParaRPr lang="en-US" altLang="zh-CN" dirty="0">
              <a:solidFill>
                <a:srgbClr val="FF0909"/>
              </a:solidFill>
              <a:latin typeface="Times New Roman" panose="02020603050405020304" pitchFamily="18" charset="0"/>
            </a:endParaRPr>
          </a:p>
          <a:p>
            <a:pPr>
              <a:buNone/>
            </a:pPr>
            <a:r>
              <a:rPr lang="en-US" altLang="zh-CN" b="1" dirty="0">
                <a:solidFill>
                  <a:srgbClr val="FF0909"/>
                </a:solidFill>
                <a:latin typeface="Times New Roman" panose="02020603050405020304" pitchFamily="18" charset="0"/>
              </a:rPr>
              <a:t>        	      if (StrCompare(sub,T) != 0)   i++;</a:t>
            </a:r>
            <a:endParaRPr lang="en-US" altLang="zh-CN" b="1" dirty="0">
              <a:solidFill>
                <a:srgbClr val="FF0909"/>
              </a:solidFill>
              <a:latin typeface="Times New Roman" panose="02020603050405020304" pitchFamily="18" charset="0"/>
            </a:endParaRPr>
          </a:p>
          <a:p>
            <a:pPr>
              <a:buNone/>
            </a:pPr>
            <a:r>
              <a:rPr lang="en-US" altLang="zh-CN" b="1" dirty="0">
                <a:solidFill>
                  <a:srgbClr val="FF0909"/>
                </a:solidFill>
                <a:latin typeface="Times New Roman" panose="02020603050405020304" pitchFamily="18" charset="0"/>
              </a:rPr>
              <a:t>        	      else return i ;</a:t>
            </a:r>
            <a:endParaRPr lang="en-US" altLang="zh-CN" b="1" dirty="0">
              <a:solidFill>
                <a:srgbClr val="FF0909"/>
              </a:solidFill>
              <a:latin typeface="Times New Roman" panose="02020603050405020304" pitchFamily="18" charset="0"/>
            </a:endParaRPr>
          </a:p>
          <a:p>
            <a:pPr>
              <a:buNone/>
            </a:pPr>
            <a:r>
              <a:rPr lang="en-US" altLang="zh-CN" b="1" dirty="0">
                <a:solidFill>
                  <a:srgbClr val="FF0909"/>
                </a:solidFill>
                <a:latin typeface="Times New Roman" panose="02020603050405020304" pitchFamily="18" charset="0"/>
              </a:rPr>
              <a:t>    		}</a:t>
            </a:r>
            <a:endParaRPr lang="en-US" altLang="zh-CN" b="1" dirty="0">
              <a:solidFill>
                <a:srgbClr val="FF0909"/>
              </a:solidFill>
              <a:latin typeface="Times New Roman" panose="02020603050405020304" pitchFamily="18" charset="0"/>
            </a:endParaRPr>
          </a:p>
          <a:p>
            <a:pPr>
              <a:buNone/>
            </a:pPr>
            <a:r>
              <a:rPr lang="en-US" altLang="zh-CN" b="1" dirty="0">
                <a:latin typeface="Times New Roman" panose="02020603050405020304" pitchFamily="18" charset="0"/>
              </a:rPr>
              <a:t>  	}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return 0;</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grpSp>
        <p:nvGrpSpPr>
          <p:cNvPr id="13316" name="Group 4"/>
          <p:cNvGrpSpPr/>
          <p:nvPr/>
        </p:nvGrpSpPr>
        <p:grpSpPr>
          <a:xfrm>
            <a:off x="2166938" y="4652963"/>
            <a:ext cx="6221412" cy="1800225"/>
            <a:chOff x="0" y="0"/>
            <a:chExt cx="3919" cy="1134"/>
          </a:xfrm>
        </p:grpSpPr>
        <p:sp>
          <p:nvSpPr>
            <p:cNvPr id="13317" name="Text Box 5"/>
            <p:cNvSpPr txBox="1"/>
            <p:nvPr/>
          </p:nvSpPr>
          <p:spPr>
            <a:xfrm>
              <a:off x="104" y="389"/>
              <a:ext cx="3815" cy="304"/>
            </a:xfrm>
            <a:prstGeom prst="rect">
              <a:avLst/>
            </a:prstGeom>
            <a:solidFill>
              <a:srgbClr val="3366FF">
                <a:alpha val="50195"/>
              </a:srgbClr>
            </a:solidFill>
            <a:ln w="25400" cap="flat" cmpd="sng">
              <a:solidFill>
                <a:srgbClr val="00008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rPr>
                <a:t>S</a:t>
              </a:r>
              <a:r>
                <a:rPr lang="zh-CN" altLang="en-US" b="1" dirty="0">
                  <a:latin typeface="Times New Roman" panose="02020603050405020304" pitchFamily="18" charset="0"/>
                </a:rPr>
                <a:t>串</a:t>
              </a:r>
              <a:endParaRPr lang="zh-CN" altLang="en-US" b="1" dirty="0">
                <a:latin typeface="Times New Roman" panose="02020603050405020304" pitchFamily="18" charset="0"/>
              </a:endParaRPr>
            </a:p>
          </p:txBody>
        </p:sp>
        <p:sp>
          <p:nvSpPr>
            <p:cNvPr id="13318" name="Text Box 6"/>
            <p:cNvSpPr txBox="1"/>
            <p:nvPr/>
          </p:nvSpPr>
          <p:spPr>
            <a:xfrm>
              <a:off x="426" y="725"/>
              <a:ext cx="730" cy="300"/>
            </a:xfrm>
            <a:prstGeom prst="rect">
              <a:avLst/>
            </a:prstGeom>
            <a:solidFill>
              <a:schemeClr val="accent2">
                <a:alpha val="50195"/>
              </a:schemeClr>
            </a:solidFill>
            <a:ln w="19050"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rPr>
                <a:t>T</a:t>
              </a:r>
              <a:r>
                <a:rPr lang="zh-CN" altLang="en-US" b="1" dirty="0">
                  <a:latin typeface="Times New Roman" panose="02020603050405020304" pitchFamily="18" charset="0"/>
                </a:rPr>
                <a:t>串</a:t>
              </a:r>
              <a:endParaRPr lang="zh-CN" altLang="en-US" b="1" dirty="0">
                <a:latin typeface="Times New Roman" panose="02020603050405020304" pitchFamily="18" charset="0"/>
              </a:endParaRPr>
            </a:p>
          </p:txBody>
        </p:sp>
        <p:sp>
          <p:nvSpPr>
            <p:cNvPr id="13319" name="Line 7"/>
            <p:cNvSpPr/>
            <p:nvPr/>
          </p:nvSpPr>
          <p:spPr>
            <a:xfrm>
              <a:off x="442" y="181"/>
              <a:ext cx="0" cy="217"/>
            </a:xfrm>
            <a:prstGeom prst="line">
              <a:avLst/>
            </a:prstGeom>
            <a:ln w="31750" cap="flat" cmpd="sng">
              <a:solidFill>
                <a:srgbClr val="0000FF"/>
              </a:solidFill>
              <a:prstDash val="solid"/>
              <a:headEnd type="none" w="med" len="med"/>
              <a:tailEnd type="triangle" w="med" len="lg"/>
            </a:ln>
          </p:spPr>
        </p:sp>
        <p:sp>
          <p:nvSpPr>
            <p:cNvPr id="13320" name="Line 8"/>
            <p:cNvSpPr/>
            <p:nvPr/>
          </p:nvSpPr>
          <p:spPr>
            <a:xfrm>
              <a:off x="442" y="398"/>
              <a:ext cx="0" cy="336"/>
            </a:xfrm>
            <a:prstGeom prst="line">
              <a:avLst/>
            </a:prstGeom>
            <a:ln w="9525" cap="flat" cmpd="sng">
              <a:solidFill>
                <a:schemeClr val="tx1"/>
              </a:solidFill>
              <a:prstDash val="sysDot"/>
              <a:headEnd type="none" w="med" len="med"/>
              <a:tailEnd type="none" w="med" len="med"/>
            </a:ln>
          </p:spPr>
        </p:sp>
        <p:sp>
          <p:nvSpPr>
            <p:cNvPr id="13321" name="Line 9"/>
            <p:cNvSpPr/>
            <p:nvPr/>
          </p:nvSpPr>
          <p:spPr>
            <a:xfrm>
              <a:off x="1162" y="398"/>
              <a:ext cx="0" cy="336"/>
            </a:xfrm>
            <a:prstGeom prst="line">
              <a:avLst/>
            </a:prstGeom>
            <a:ln w="9525" cap="flat" cmpd="sng">
              <a:solidFill>
                <a:schemeClr val="tx1"/>
              </a:solidFill>
              <a:prstDash val="sysDot"/>
              <a:headEnd type="none" w="med" len="med"/>
              <a:tailEnd type="none" w="med" len="med"/>
            </a:ln>
          </p:spPr>
        </p:sp>
        <p:sp>
          <p:nvSpPr>
            <p:cNvPr id="13322" name="Text Box 10"/>
            <p:cNvSpPr txBox="1"/>
            <p:nvPr/>
          </p:nvSpPr>
          <p:spPr>
            <a:xfrm>
              <a:off x="3189" y="734"/>
              <a:ext cx="730" cy="300"/>
            </a:xfrm>
            <a:prstGeom prst="rect">
              <a:avLst/>
            </a:prstGeom>
            <a:solidFill>
              <a:schemeClr val="accent2">
                <a:alpha val="50195"/>
              </a:schemeClr>
            </a:solidFill>
            <a:ln w="19050" cap="rnd" cmpd="sng">
              <a:solidFill>
                <a:schemeClr val="tx2"/>
              </a:solidFill>
              <a:prstDash val="sysDot"/>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T</a:t>
              </a:r>
              <a:r>
                <a:rPr lang="zh-CN" altLang="en-US" b="1" dirty="0">
                  <a:latin typeface="Times New Roman" panose="02020603050405020304" pitchFamily="18" charset="0"/>
                </a:rPr>
                <a:t>串</a:t>
              </a:r>
              <a:endParaRPr lang="zh-CN" altLang="en-US" b="1" dirty="0">
                <a:latin typeface="Times New Roman" panose="02020603050405020304" pitchFamily="18" charset="0"/>
              </a:endParaRPr>
            </a:p>
          </p:txBody>
        </p:sp>
        <p:sp>
          <p:nvSpPr>
            <p:cNvPr id="13323" name="Line 11"/>
            <p:cNvSpPr/>
            <p:nvPr/>
          </p:nvSpPr>
          <p:spPr>
            <a:xfrm>
              <a:off x="3193" y="181"/>
              <a:ext cx="0" cy="217"/>
            </a:xfrm>
            <a:prstGeom prst="line">
              <a:avLst/>
            </a:prstGeom>
            <a:ln w="31750" cap="flat" cmpd="sng">
              <a:solidFill>
                <a:srgbClr val="0000FF"/>
              </a:solidFill>
              <a:prstDash val="solid"/>
              <a:headEnd type="none" w="med" len="med"/>
              <a:tailEnd type="triangle" w="med" len="lg"/>
            </a:ln>
          </p:spPr>
        </p:sp>
        <p:sp>
          <p:nvSpPr>
            <p:cNvPr id="13324" name="Line 12"/>
            <p:cNvSpPr/>
            <p:nvPr/>
          </p:nvSpPr>
          <p:spPr>
            <a:xfrm>
              <a:off x="442" y="272"/>
              <a:ext cx="2751" cy="0"/>
            </a:xfrm>
            <a:prstGeom prst="line">
              <a:avLst/>
            </a:prstGeom>
            <a:ln w="25400" cap="flat" cmpd="sng">
              <a:solidFill>
                <a:srgbClr val="0000FF"/>
              </a:solidFill>
              <a:prstDash val="solid"/>
              <a:headEnd type="none" w="med" len="med"/>
              <a:tailEnd type="triangle" w="med" len="lg"/>
            </a:ln>
          </p:spPr>
        </p:sp>
        <p:sp>
          <p:nvSpPr>
            <p:cNvPr id="13325" name="Text Box 13"/>
            <p:cNvSpPr txBox="1"/>
            <p:nvPr/>
          </p:nvSpPr>
          <p:spPr>
            <a:xfrm>
              <a:off x="484" y="0"/>
              <a:ext cx="169"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13326" name="Text Box 14"/>
            <p:cNvSpPr txBox="1"/>
            <p:nvPr/>
          </p:nvSpPr>
          <p:spPr>
            <a:xfrm>
              <a:off x="0" y="679"/>
              <a:ext cx="39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pos</a:t>
              </a:r>
              <a:endParaRPr lang="en-US" altLang="zh-CN" b="1" dirty="0">
                <a:latin typeface="Times New Roman" panose="02020603050405020304" pitchFamily="18" charset="0"/>
                <a:ea typeface="宋体" panose="02010600030101010101" pitchFamily="2" charset="-122"/>
              </a:endParaRPr>
            </a:p>
          </p:txBody>
        </p:sp>
        <p:sp>
          <p:nvSpPr>
            <p:cNvPr id="13327" name="Line 15"/>
            <p:cNvSpPr/>
            <p:nvPr/>
          </p:nvSpPr>
          <p:spPr>
            <a:xfrm>
              <a:off x="426" y="734"/>
              <a:ext cx="0" cy="400"/>
            </a:xfrm>
            <a:prstGeom prst="line">
              <a:avLst/>
            </a:prstGeom>
            <a:ln w="31750" cap="flat" cmpd="sng">
              <a:solidFill>
                <a:srgbClr val="000099"/>
              </a:solidFill>
              <a:prstDash val="solid"/>
              <a:headEnd type="triangle" w="med" len="lg"/>
              <a:tailEnd type="none" w="med" len="med"/>
            </a:ln>
          </p:spPr>
        </p:sp>
        <p:sp>
          <p:nvSpPr>
            <p:cNvPr id="13328" name="Text Box 16"/>
            <p:cNvSpPr txBox="1"/>
            <p:nvPr/>
          </p:nvSpPr>
          <p:spPr>
            <a:xfrm>
              <a:off x="2527" y="727"/>
              <a:ext cx="652"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n-m+1</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315">
                                            <p:txEl>
                                              <p:charRg st="41" end="56"/>
                                            </p:txEl>
                                          </p:spTgt>
                                        </p:tgtEl>
                                        <p:attrNameLst>
                                          <p:attrName>style.visibility</p:attrName>
                                        </p:attrNameLst>
                                      </p:cBhvr>
                                      <p:to>
                                        <p:strVal val="visible"/>
                                      </p:to>
                                    </p:set>
                                    <p:animEffect transition="in" filter="wipe(up)">
                                      <p:cBhvr>
                                        <p:cTn id="7" dur="500"/>
                                        <p:tgtEl>
                                          <p:spTgt spid="13315">
                                            <p:txEl>
                                              <p:charRg st="41" end="5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315">
                                            <p:txEl>
                                              <p:charRg st="56" end="82"/>
                                            </p:txEl>
                                          </p:spTgt>
                                        </p:tgtEl>
                                        <p:attrNameLst>
                                          <p:attrName>style.visibility</p:attrName>
                                        </p:attrNameLst>
                                      </p:cBhvr>
                                      <p:to>
                                        <p:strVal val="visible"/>
                                      </p:to>
                                    </p:set>
                                    <p:animEffect transition="in" filter="wipe(up)">
                                      <p:cBhvr>
                                        <p:cTn id="11" dur="500"/>
                                        <p:tgtEl>
                                          <p:spTgt spid="13315">
                                            <p:txEl>
                                              <p:charRg st="56" end="8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315">
                                            <p:txEl>
                                              <p:charRg st="82" end="104"/>
                                            </p:txEl>
                                          </p:spTgt>
                                        </p:tgtEl>
                                        <p:attrNameLst>
                                          <p:attrName>style.visibility</p:attrName>
                                        </p:attrNameLst>
                                      </p:cBhvr>
                                      <p:to>
                                        <p:strVal val="visible"/>
                                      </p:to>
                                    </p:set>
                                    <p:animEffect transition="in" filter="wipe(up)">
                                      <p:cBhvr>
                                        <p:cTn id="15" dur="500"/>
                                        <p:tgtEl>
                                          <p:spTgt spid="13315">
                                            <p:txEl>
                                              <p:charRg st="82" end="104"/>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315">
                                            <p:txEl>
                                              <p:charRg st="104" end="115"/>
                                            </p:txEl>
                                          </p:spTgt>
                                        </p:tgtEl>
                                        <p:attrNameLst>
                                          <p:attrName>style.visibility</p:attrName>
                                        </p:attrNameLst>
                                      </p:cBhvr>
                                      <p:to>
                                        <p:strVal val="visible"/>
                                      </p:to>
                                    </p:set>
                                    <p:animEffect transition="in" filter="wipe(up)">
                                      <p:cBhvr>
                                        <p:cTn id="19" dur="500"/>
                                        <p:tgtEl>
                                          <p:spTgt spid="13315">
                                            <p:txEl>
                                              <p:charRg st="104" end="115"/>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3315">
                                            <p:txEl>
                                              <p:charRg st="290" end="296"/>
                                            </p:txEl>
                                          </p:spTgt>
                                        </p:tgtEl>
                                        <p:attrNameLst>
                                          <p:attrName>style.visibility</p:attrName>
                                        </p:attrNameLst>
                                      </p:cBhvr>
                                      <p:to>
                                        <p:strVal val="visible"/>
                                      </p:to>
                                    </p:set>
                                    <p:animEffect transition="in" filter="wipe(up)">
                                      <p:cBhvr>
                                        <p:cTn id="23" dur="500"/>
                                        <p:tgtEl>
                                          <p:spTgt spid="13315">
                                            <p:txEl>
                                              <p:charRg st="290" end="29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3315">
                                            <p:txEl>
                                              <p:charRg st="115" end="142"/>
                                            </p:txEl>
                                          </p:spTgt>
                                        </p:tgtEl>
                                        <p:attrNameLst>
                                          <p:attrName>style.visibility</p:attrName>
                                        </p:attrNameLst>
                                      </p:cBhvr>
                                      <p:to>
                                        <p:strVal val="visible"/>
                                      </p:to>
                                    </p:set>
                                    <p:animEffect transition="in" filter="wipe(up)">
                                      <p:cBhvr>
                                        <p:cTn id="28" dur="500"/>
                                        <p:tgtEl>
                                          <p:spTgt spid="13315">
                                            <p:txEl>
                                              <p:charRg st="115" end="142"/>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13315">
                                            <p:txEl>
                                              <p:charRg st="142" end="201"/>
                                            </p:txEl>
                                          </p:spTgt>
                                        </p:tgtEl>
                                        <p:attrNameLst>
                                          <p:attrName>style.visibility</p:attrName>
                                        </p:attrNameLst>
                                      </p:cBhvr>
                                      <p:to>
                                        <p:strVal val="visible"/>
                                      </p:to>
                                    </p:set>
                                    <p:animEffect transition="in" filter="wipe(up)">
                                      <p:cBhvr>
                                        <p:cTn id="32" dur="500"/>
                                        <p:tgtEl>
                                          <p:spTgt spid="13315">
                                            <p:txEl>
                                              <p:charRg st="142" end="201"/>
                                            </p:txEl>
                                          </p:spTgt>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13315">
                                            <p:txEl>
                                              <p:charRg st="201" end="251"/>
                                            </p:txEl>
                                          </p:spTgt>
                                        </p:tgtEl>
                                        <p:attrNameLst>
                                          <p:attrName>style.visibility</p:attrName>
                                        </p:attrNameLst>
                                      </p:cBhvr>
                                      <p:to>
                                        <p:strVal val="visible"/>
                                      </p:to>
                                    </p:set>
                                    <p:animEffect transition="in" filter="wipe(up)">
                                      <p:cBhvr>
                                        <p:cTn id="36" dur="500"/>
                                        <p:tgtEl>
                                          <p:spTgt spid="13315">
                                            <p:txEl>
                                              <p:charRg st="201" end="251"/>
                                            </p:txEl>
                                          </p:spTgt>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13315">
                                            <p:txEl>
                                              <p:charRg st="251" end="282"/>
                                            </p:txEl>
                                          </p:spTgt>
                                        </p:tgtEl>
                                        <p:attrNameLst>
                                          <p:attrName>style.visibility</p:attrName>
                                        </p:attrNameLst>
                                      </p:cBhvr>
                                      <p:to>
                                        <p:strVal val="visible"/>
                                      </p:to>
                                    </p:set>
                                    <p:animEffect transition="in" filter="wipe(up)">
                                      <p:cBhvr>
                                        <p:cTn id="40" dur="500"/>
                                        <p:tgtEl>
                                          <p:spTgt spid="13315">
                                            <p:txEl>
                                              <p:charRg st="251" end="282"/>
                                            </p:txEl>
                                          </p:spTgt>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13315">
                                            <p:txEl>
                                              <p:charRg st="282" end="290"/>
                                            </p:txEl>
                                          </p:spTgt>
                                        </p:tgtEl>
                                        <p:attrNameLst>
                                          <p:attrName>style.visibility</p:attrName>
                                        </p:attrNameLst>
                                      </p:cBhvr>
                                      <p:to>
                                        <p:strVal val="visible"/>
                                      </p:to>
                                    </p:set>
                                    <p:animEffect transition="in" filter="wipe(up)">
                                      <p:cBhvr>
                                        <p:cTn id="44" dur="500"/>
                                        <p:tgtEl>
                                          <p:spTgt spid="13315">
                                            <p:txEl>
                                              <p:charRg st="282" end="2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4" name="组合 3"/>
          <p:cNvGrpSpPr/>
          <p:nvPr/>
        </p:nvGrpSpPr>
        <p:grpSpPr>
          <a:xfrm>
            <a:off x="4517390" y="2258060"/>
            <a:ext cx="2525395" cy="2218055"/>
            <a:chOff x="4561682" y="2200808"/>
            <a:chExt cx="3219450" cy="2697163"/>
          </a:xfrm>
        </p:grpSpPr>
        <p:sp>
          <p:nvSpPr>
            <p:cNvPr id="5" name="i$liḋe-Oval 12"/>
            <p:cNvSpPr/>
            <p:nvPr>
              <p:custDataLst>
                <p:tags r:id="rId1"/>
              </p:custDataLst>
            </p:nvPr>
          </p:nvSpPr>
          <p:spPr>
            <a:xfrm>
              <a:off x="4997099" y="2200808"/>
              <a:ext cx="2284528" cy="2284102"/>
            </a:xfrm>
            <a:prstGeom prst="ellipse">
              <a:avLst/>
            </a:prstGeom>
            <a:solidFill>
              <a:srgbClr val="6C4C8F"/>
            </a:solidFill>
            <a:ln w="50800" cap="flat" cmpd="sng">
              <a:solidFill>
                <a:srgbClr val="000000">
                  <a:alpha val="0"/>
                </a:srgbClr>
              </a:solidFill>
              <a:prstDash val="solid"/>
              <a:miter/>
              <a:headEnd type="none" w="med" len="med"/>
              <a:tailEnd type="none" w="med" len="med"/>
            </a:ln>
          </p:spPr>
          <p:txBody>
            <a:bodyPr wrap="none" lIns="0" tIns="0" rIns="0" bIns="0" anchor="ctr" anchorCtr="0"/>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b="1" i="0" u="none" strike="noStrike" kern="1200" cap="none" spc="0" normalizeH="0" baseline="0" noProof="0" dirty="0">
                  <a:ln>
                    <a:noFill/>
                  </a:ln>
                  <a:solidFill>
                    <a:srgbClr val="FEFFFF"/>
                  </a:solidFill>
                  <a:effectLst/>
                  <a:uLnTx/>
                  <a:uFillTx/>
                  <a:latin typeface="Times New Roman" panose="02020603050405020304"/>
                  <a:ea typeface="微软雅黑" panose="020B0503020204020204" pitchFamily="34" charset="-122"/>
                  <a:cs typeface="+mn-ea"/>
                  <a:sym typeface="Times New Roman" panose="02020603050405020304" pitchFamily="18" charset="0"/>
                </a:rPr>
                <a:t>链式存储</a:t>
              </a:r>
              <a:endParaRPr kumimoji="0" lang="zh-CN" altLang="en-US" b="1" i="0" u="none" strike="noStrike" kern="1200" cap="none" spc="0" normalizeH="0" baseline="0" noProof="0" dirty="0">
                <a:ln>
                  <a:noFill/>
                </a:ln>
                <a:solidFill>
                  <a:srgbClr val="FEFFFF"/>
                </a:solidFill>
                <a:effectLst/>
                <a:uLnTx/>
                <a:uFillTx/>
                <a:latin typeface="Times New Roman" panose="02020603050405020304"/>
                <a:ea typeface="微软雅黑" panose="020B0503020204020204" pitchFamily="34" charset="-122"/>
                <a:cs typeface="+mn-ea"/>
                <a:sym typeface="Times New Roman" panose="02020603050405020304" pitchFamily="18" charset="0"/>
              </a:endParaRPr>
            </a:p>
          </p:txBody>
        </p:sp>
        <p:sp>
          <p:nvSpPr>
            <p:cNvPr id="7" name="i$liḋe-Oval 14"/>
            <p:cNvSpPr/>
            <p:nvPr>
              <p:custDataLst>
                <p:tags r:id="rId2"/>
              </p:custDataLst>
            </p:nvPr>
          </p:nvSpPr>
          <p:spPr bwMode="auto">
            <a:xfrm>
              <a:off x="4561682" y="3047680"/>
              <a:ext cx="326091" cy="326300"/>
            </a:xfrm>
            <a:prstGeom prst="ellipse">
              <a:avLst/>
            </a:prstGeom>
            <a:solidFill>
              <a:srgbClr val="6C4C8F">
                <a:lumMod val="40000"/>
                <a:lumOff val="60000"/>
                <a:alpha val="20000"/>
              </a:srgbClr>
            </a:solidFill>
            <a:ln w="50800">
              <a:solidFill>
                <a:srgbClr val="000000">
                  <a:alpha val="0"/>
                </a:srgb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0" name="i$liḋe-Oval 15"/>
            <p:cNvSpPr/>
            <p:nvPr>
              <p:custDataLst>
                <p:tags r:id="rId3"/>
              </p:custDataLst>
            </p:nvPr>
          </p:nvSpPr>
          <p:spPr bwMode="auto">
            <a:xfrm>
              <a:off x="5877359" y="4354766"/>
              <a:ext cx="544742" cy="543205"/>
            </a:xfrm>
            <a:prstGeom prst="ellipse">
              <a:avLst/>
            </a:prstGeom>
            <a:solidFill>
              <a:srgbClr val="6C4C8F">
                <a:lumMod val="40000"/>
                <a:lumOff val="60000"/>
                <a:alpha val="20000"/>
              </a:srgbClr>
            </a:solidFill>
            <a:ln w="50800">
              <a:solidFill>
                <a:srgbClr val="000000">
                  <a:alpha val="0"/>
                </a:srgb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1" name="i$liḋe-Oval 16"/>
            <p:cNvSpPr/>
            <p:nvPr>
              <p:custDataLst>
                <p:tags r:id="rId4"/>
              </p:custDataLst>
            </p:nvPr>
          </p:nvSpPr>
          <p:spPr bwMode="auto">
            <a:xfrm>
              <a:off x="6857519" y="2221556"/>
              <a:ext cx="173413" cy="175409"/>
            </a:xfrm>
            <a:prstGeom prst="ellipse">
              <a:avLst/>
            </a:prstGeom>
            <a:solidFill>
              <a:srgbClr val="6C4C8F">
                <a:lumMod val="40000"/>
                <a:lumOff val="60000"/>
                <a:alpha val="20000"/>
              </a:srgbClr>
            </a:solidFill>
            <a:ln w="50800">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2" name="i$liḋe-Oval 17"/>
            <p:cNvSpPr/>
            <p:nvPr>
              <p:custDataLst>
                <p:tags r:id="rId5"/>
              </p:custDataLst>
            </p:nvPr>
          </p:nvSpPr>
          <p:spPr bwMode="auto">
            <a:xfrm>
              <a:off x="7117639" y="3907754"/>
              <a:ext cx="403374" cy="403631"/>
            </a:xfrm>
            <a:prstGeom prst="ellipse">
              <a:avLst/>
            </a:prstGeom>
            <a:solidFill>
              <a:srgbClr val="6C4C8F">
                <a:lumMod val="40000"/>
                <a:lumOff val="60000"/>
                <a:alpha val="20000"/>
              </a:srgbClr>
            </a:solidFill>
            <a:ln w="50800">
              <a:solidFill>
                <a:srgbClr val="000000">
                  <a:alpha val="0"/>
                </a:srgb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3" name="i$liḋe-Oval 18"/>
            <p:cNvSpPr/>
            <p:nvPr>
              <p:custDataLst>
                <p:tags r:id="rId6"/>
              </p:custDataLst>
            </p:nvPr>
          </p:nvSpPr>
          <p:spPr bwMode="auto">
            <a:xfrm>
              <a:off x="7292936" y="2940170"/>
              <a:ext cx="488196" cy="488508"/>
            </a:xfrm>
            <a:prstGeom prst="ellipse">
              <a:avLst/>
            </a:prstGeom>
            <a:solidFill>
              <a:srgbClr val="6C4C8F">
                <a:lumMod val="40000"/>
                <a:lumOff val="60000"/>
                <a:alpha val="20000"/>
              </a:srgbClr>
            </a:solidFill>
            <a:ln w="50800">
              <a:solidFill>
                <a:srgbClr val="000000">
                  <a:alpha val="0"/>
                </a:srgb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24" name="组合 23"/>
          <p:cNvGrpSpPr/>
          <p:nvPr/>
        </p:nvGrpSpPr>
        <p:grpSpPr>
          <a:xfrm>
            <a:off x="1138238" y="1972310"/>
            <a:ext cx="3000375" cy="2557463"/>
            <a:chOff x="755650" y="1929345"/>
            <a:chExt cx="3562350" cy="3037682"/>
          </a:xfrm>
        </p:grpSpPr>
        <p:sp>
          <p:nvSpPr>
            <p:cNvPr id="25" name="i$liḋe-Oval 4"/>
            <p:cNvSpPr/>
            <p:nvPr>
              <p:custDataLst>
                <p:tags r:id="rId7"/>
              </p:custDataLst>
            </p:nvPr>
          </p:nvSpPr>
          <p:spPr bwMode="auto">
            <a:xfrm>
              <a:off x="1560477" y="2263095"/>
              <a:ext cx="2222228" cy="2223107"/>
            </a:xfrm>
            <a:prstGeom prst="ellipse">
              <a:avLst/>
            </a:prstGeom>
            <a:solidFill>
              <a:srgbClr val="000000">
                <a:lumMod val="65000"/>
                <a:lumOff val="35000"/>
              </a:srgbClr>
            </a:solidFill>
            <a:ln w="50800" cap="flat">
              <a:solidFill>
                <a:srgbClr val="000000">
                  <a:alpha val="0"/>
                </a:srgbClr>
              </a:solidFill>
              <a:prstDash val="solid"/>
              <a:miter lim="800000"/>
              <a:headEnd type="none" w="med" len="med"/>
              <a:tailEnd type="none" w="med" len="med"/>
            </a:ln>
          </p:spPr>
          <p:txBody>
            <a:bodyPr wrap="none" lIns="0" tIns="0" rIns="0" bIns="0" anchor="ctr">
              <a:normAutofit/>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EFFFF"/>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顺序存储</a:t>
              </a:r>
              <a:endParaRPr kumimoji="0" lang="zh-CN" altLang="en-US" sz="2400" b="1" i="0" u="none" strike="noStrike" kern="1200" cap="none" spc="0" normalizeH="0" baseline="0" noProof="0" dirty="0">
                <a:ln>
                  <a:noFill/>
                </a:ln>
                <a:solidFill>
                  <a:srgbClr val="FEFFFF"/>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6" name="i$liḋe-Oval 6"/>
            <p:cNvSpPr/>
            <p:nvPr>
              <p:custDataLst>
                <p:tags r:id="rId8"/>
              </p:custDataLst>
            </p:nvPr>
          </p:nvSpPr>
          <p:spPr bwMode="auto">
            <a:xfrm>
              <a:off x="3967420" y="3601862"/>
              <a:ext cx="350580" cy="348833"/>
            </a:xfrm>
            <a:prstGeom prst="ellipse">
              <a:avLst/>
            </a:prstGeom>
            <a:solidFill>
              <a:srgbClr val="6C4C8F">
                <a:lumMod val="40000"/>
                <a:lumOff val="60000"/>
                <a:alpha val="39999"/>
              </a:srgbClr>
            </a:solidFill>
            <a:ln w="50800" cap="flat">
              <a:solidFill>
                <a:srgbClr val="000000">
                  <a:alpha val="0"/>
                </a:srgb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7" name="i$liḋe-Oval 7"/>
            <p:cNvSpPr/>
            <p:nvPr>
              <p:custDataLst>
                <p:tags r:id="rId9"/>
              </p:custDataLst>
            </p:nvPr>
          </p:nvSpPr>
          <p:spPr bwMode="auto">
            <a:xfrm>
              <a:off x="1524665" y="3835675"/>
              <a:ext cx="348695" cy="348833"/>
            </a:xfrm>
            <a:prstGeom prst="ellipse">
              <a:avLst/>
            </a:prstGeom>
            <a:solidFill>
              <a:srgbClr val="6C4C8F">
                <a:lumMod val="40000"/>
                <a:lumOff val="60000"/>
                <a:alpha val="39999"/>
              </a:srgbClr>
            </a:solidFill>
            <a:ln w="50800" cap="flat">
              <a:solidFill>
                <a:srgbClr val="000000">
                  <a:alpha val="0"/>
                </a:srgb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8" name="i$liḋe-Oval 8"/>
            <p:cNvSpPr/>
            <p:nvPr>
              <p:custDataLst>
                <p:tags r:id="rId10"/>
              </p:custDataLst>
            </p:nvPr>
          </p:nvSpPr>
          <p:spPr bwMode="auto">
            <a:xfrm>
              <a:off x="2010954" y="4363639"/>
              <a:ext cx="603149" cy="603388"/>
            </a:xfrm>
            <a:prstGeom prst="ellipse">
              <a:avLst/>
            </a:prstGeom>
            <a:solidFill>
              <a:srgbClr val="6C4C8F">
                <a:lumMod val="40000"/>
                <a:lumOff val="60000"/>
                <a:alpha val="39999"/>
              </a:srgbClr>
            </a:solidFill>
            <a:ln w="50800" cap="flat">
              <a:solidFill>
                <a:srgbClr val="000000">
                  <a:alpha val="0"/>
                </a:srgb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9" name="i$liḋe-Oval 9"/>
            <p:cNvSpPr/>
            <p:nvPr>
              <p:custDataLst>
                <p:tags r:id="rId11"/>
              </p:custDataLst>
            </p:nvPr>
          </p:nvSpPr>
          <p:spPr bwMode="auto">
            <a:xfrm>
              <a:off x="2485934" y="1929345"/>
              <a:ext cx="201677" cy="201758"/>
            </a:xfrm>
            <a:prstGeom prst="ellipse">
              <a:avLst/>
            </a:prstGeom>
            <a:solidFill>
              <a:srgbClr val="6C4C8F">
                <a:lumMod val="40000"/>
                <a:lumOff val="60000"/>
                <a:alpha val="39999"/>
              </a:srgbClr>
            </a:solidFill>
            <a:ln w="50800" cap="flat">
              <a:solidFill>
                <a:srgbClr val="000000">
                  <a:alpha val="0"/>
                </a:srgb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0" name="i$liḋe-Oval 10"/>
            <p:cNvSpPr/>
            <p:nvPr>
              <p:custDataLst>
                <p:tags r:id="rId12"/>
              </p:custDataLst>
            </p:nvPr>
          </p:nvSpPr>
          <p:spPr bwMode="auto">
            <a:xfrm>
              <a:off x="755650" y="3109723"/>
              <a:ext cx="433513" cy="435571"/>
            </a:xfrm>
            <a:prstGeom prst="ellipse">
              <a:avLst/>
            </a:prstGeom>
            <a:solidFill>
              <a:srgbClr val="6C4C8F">
                <a:lumMod val="40000"/>
                <a:lumOff val="60000"/>
                <a:alpha val="39999"/>
              </a:srgbClr>
            </a:solidFill>
            <a:ln w="50800" cap="flat">
              <a:solidFill>
                <a:srgbClr val="000000">
                  <a:alpha val="0"/>
                </a:srgb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18436" name="Rectangle 98"/>
          <p:cNvSpPr>
            <a:spLocks noChangeArrowheads="1"/>
          </p:cNvSpPr>
          <p:nvPr>
            <p:custDataLst>
              <p:tags r:id="rId13"/>
            </p:custDataLst>
          </p:nvPr>
        </p:nvSpPr>
        <p:spPr bwMode="auto">
          <a:xfrm>
            <a:off x="756603" y="1191578"/>
            <a:ext cx="52530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a:ea typeface="微软雅黑" panose="020B0503020204020204" pitchFamily="34" charset="-122"/>
                <a:cs typeface="+mn-ea"/>
                <a:sym typeface="+mn-lt"/>
              </a:rPr>
              <a:t>串的存储结构</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a:ea typeface="微软雅黑" panose="020B0503020204020204" pitchFamily="34" charset="-122"/>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顺序存储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
        <p:nvSpPr>
          <p:cNvPr id="16387"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#define  MAXLEN  255</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typedef struct{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char ch[MAXLEN+1];</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int length;</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a:t>
            </a:r>
            <a:r>
              <a:rPr lang="en-US" altLang="zh-CN" b="1" dirty="0">
                <a:solidFill>
                  <a:srgbClr val="FF0000"/>
                </a:solidFill>
                <a:latin typeface="Times New Roman" panose="02020603050405020304" pitchFamily="18" charset="0"/>
              </a:rPr>
              <a:t>SString</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buNone/>
            </a:pPr>
            <a:r>
              <a:rPr lang="en-US" altLang="zh-CN" dirty="0">
                <a:latin typeface="Times New Roman" panose="02020603050405020304" pitchFamily="18" charset="0"/>
              </a:rPr>
              <a:t>//</a:t>
            </a:r>
            <a:r>
              <a:rPr lang="zh-CN" altLang="en-US" dirty="0">
                <a:solidFill>
                  <a:srgbClr val="FF0909"/>
                </a:solidFill>
                <a:latin typeface="Times New Roman" panose="02020603050405020304" pitchFamily="18" charset="0"/>
              </a:rPr>
              <a:t>约定</a:t>
            </a:r>
            <a:r>
              <a:rPr lang="en-US" altLang="zh-CN" dirty="0">
                <a:solidFill>
                  <a:srgbClr val="FF0909"/>
                </a:solidFill>
                <a:latin typeface="Times New Roman" panose="02020603050405020304" pitchFamily="18" charset="0"/>
              </a:rPr>
              <a:t>0</a:t>
            </a:r>
            <a:r>
              <a:rPr lang="zh-CN" altLang="en-US" dirty="0">
                <a:solidFill>
                  <a:srgbClr val="FF0909"/>
                </a:solidFill>
                <a:latin typeface="Times New Roman" panose="02020603050405020304" pitchFamily="18" charset="0"/>
              </a:rPr>
              <a:t>号单元闲置不存字符</a:t>
            </a:r>
            <a:endParaRPr lang="zh-CN" altLang="en-US" dirty="0">
              <a:solidFill>
                <a:srgbClr val="FF0909"/>
              </a:solidFill>
              <a:latin typeface="Times New Roman" panose="02020603050405020304" pitchFamily="18" charset="0"/>
            </a:endParaRPr>
          </a:p>
          <a:p>
            <a:pPr>
              <a:buNone/>
            </a:pPr>
            <a:r>
              <a:rPr lang="en-US" altLang="zh-CN" b="1" dirty="0">
                <a:latin typeface="Times New Roman" panose="02020603050405020304" pitchFamily="18" charset="0"/>
              </a:rPr>
              <a:t>SString s1;</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s1.ch[1]='a';</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sym typeface="+mn-ea"/>
              </a:rPr>
              <a:t>s1.ch[2]='u';</a:t>
            </a:r>
            <a:endParaRPr lang="en-US" altLang="zh-CN" b="1" dirty="0">
              <a:latin typeface="Times New Roman" panose="02020603050405020304" pitchFamily="18" charset="0"/>
              <a:sym typeface="+mn-ea"/>
            </a:endParaRPr>
          </a:p>
          <a:p>
            <a:pPr>
              <a:buNone/>
            </a:pPr>
            <a:r>
              <a:rPr lang="en-US" altLang="zh-CN" b="1" dirty="0">
                <a:latin typeface="Times New Roman" panose="02020603050405020304" pitchFamily="18" charset="0"/>
                <a:sym typeface="+mn-ea"/>
              </a:rPr>
              <a:t>s1.ch[3]='s';</a:t>
            </a:r>
            <a:endParaRPr lang="en-US" altLang="zh-CN" b="1" dirty="0">
              <a:latin typeface="Times New Roman" panose="02020603050405020304" pitchFamily="18" charset="0"/>
              <a:sym typeface="+mn-ea"/>
            </a:endParaRPr>
          </a:p>
          <a:p>
            <a:pPr>
              <a:buNone/>
            </a:pPr>
            <a:r>
              <a:rPr lang="en-US" altLang="zh-CN" b="1" dirty="0">
                <a:latin typeface="Times New Roman" panose="02020603050405020304" pitchFamily="18" charset="0"/>
                <a:sym typeface="+mn-ea"/>
              </a:rPr>
              <a:t>s1.ch[4]='t';</a:t>
            </a:r>
            <a:endParaRPr lang="en-US" altLang="zh-CN" b="1" dirty="0">
              <a:latin typeface="Times New Roman" panose="02020603050405020304" pitchFamily="18" charset="0"/>
              <a:sym typeface="+mn-ea"/>
            </a:endParaRPr>
          </a:p>
          <a:p>
            <a:pPr>
              <a:buNone/>
            </a:pPr>
            <a:r>
              <a:rPr lang="en-US" altLang="zh-CN" b="1" dirty="0">
                <a:latin typeface="Times New Roman" panose="02020603050405020304" pitchFamily="18" charset="0"/>
                <a:sym typeface="+mn-ea"/>
              </a:rPr>
              <a:t>s1.length=4;</a:t>
            </a:r>
            <a:endParaRPr lang="zh-CN" altLang="en-US" b="1" dirty="0">
              <a:latin typeface="Times New Roman" panose="02020603050405020304" pitchFamily="18" charset="0"/>
            </a:endParaRPr>
          </a:p>
        </p:txBody>
      </p:sp>
      <p:grpSp>
        <p:nvGrpSpPr>
          <p:cNvPr id="11" name="组合 10"/>
          <p:cNvGrpSpPr/>
          <p:nvPr/>
        </p:nvGrpSpPr>
        <p:grpSpPr>
          <a:xfrm>
            <a:off x="4859020" y="2863850"/>
            <a:ext cx="863600" cy="2654935"/>
            <a:chOff x="7652" y="4510"/>
            <a:chExt cx="1360" cy="4181"/>
          </a:xfrm>
        </p:grpSpPr>
        <p:sp>
          <p:nvSpPr>
            <p:cNvPr id="16390" name="Rectangle 6"/>
            <p:cNvSpPr/>
            <p:nvPr/>
          </p:nvSpPr>
          <p:spPr>
            <a:xfrm>
              <a:off x="7652" y="4610"/>
              <a:ext cx="1360" cy="45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391" name="Rectangle 7"/>
            <p:cNvSpPr/>
            <p:nvPr/>
          </p:nvSpPr>
          <p:spPr>
            <a:xfrm>
              <a:off x="7652" y="5062"/>
              <a:ext cx="1360" cy="45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392" name="Rectangle 8"/>
            <p:cNvSpPr/>
            <p:nvPr/>
          </p:nvSpPr>
          <p:spPr>
            <a:xfrm>
              <a:off x="7652" y="5517"/>
              <a:ext cx="1360" cy="45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393" name="Rectangle 9"/>
            <p:cNvSpPr/>
            <p:nvPr/>
          </p:nvSpPr>
          <p:spPr>
            <a:xfrm>
              <a:off x="7652" y="5970"/>
              <a:ext cx="1360" cy="45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394" name="Rectangle 10"/>
            <p:cNvSpPr/>
            <p:nvPr/>
          </p:nvSpPr>
          <p:spPr>
            <a:xfrm>
              <a:off x="7652" y="6425"/>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395" name="Rectangle 11"/>
            <p:cNvSpPr/>
            <p:nvPr/>
          </p:nvSpPr>
          <p:spPr>
            <a:xfrm>
              <a:off x="7652" y="6877"/>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396" name="Rectangle 12"/>
            <p:cNvSpPr/>
            <p:nvPr/>
          </p:nvSpPr>
          <p:spPr>
            <a:xfrm>
              <a:off x="7652" y="7330"/>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397" name="Rectangle 13"/>
            <p:cNvSpPr/>
            <p:nvPr/>
          </p:nvSpPr>
          <p:spPr>
            <a:xfrm>
              <a:off x="7652" y="7785"/>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398" name="Rectangle 14"/>
            <p:cNvSpPr/>
            <p:nvPr/>
          </p:nvSpPr>
          <p:spPr>
            <a:xfrm>
              <a:off x="7652" y="8237"/>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 name="Text Box 15"/>
            <p:cNvSpPr txBox="1"/>
            <p:nvPr>
              <p:custDataLst>
                <p:tags r:id="rId1"/>
              </p:custDataLst>
            </p:nvPr>
          </p:nvSpPr>
          <p:spPr>
            <a:xfrm>
              <a:off x="7741" y="4510"/>
              <a:ext cx="1133" cy="5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a</a:t>
              </a:r>
              <a:endParaRPr lang="en-US" altLang="zh-CN" sz="1800" b="1" dirty="0">
                <a:latin typeface="Arial" panose="020B0604020202020204" pitchFamily="34" charset="0"/>
                <a:ea typeface="宋体" panose="02010600030101010101" pitchFamily="2" charset="-122"/>
              </a:endParaRPr>
            </a:p>
          </p:txBody>
        </p:sp>
        <p:sp>
          <p:nvSpPr>
            <p:cNvPr id="4" name="Text Box 15"/>
            <p:cNvSpPr txBox="1"/>
            <p:nvPr>
              <p:custDataLst>
                <p:tags r:id="rId2"/>
              </p:custDataLst>
            </p:nvPr>
          </p:nvSpPr>
          <p:spPr>
            <a:xfrm>
              <a:off x="7741" y="4953"/>
              <a:ext cx="1133" cy="5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u</a:t>
              </a:r>
              <a:endParaRPr lang="en-US" altLang="zh-CN" sz="1800" b="1" dirty="0">
                <a:latin typeface="Arial" panose="020B0604020202020204" pitchFamily="34" charset="0"/>
                <a:ea typeface="宋体" panose="02010600030101010101" pitchFamily="2" charset="-122"/>
              </a:endParaRPr>
            </a:p>
          </p:txBody>
        </p:sp>
        <p:sp>
          <p:nvSpPr>
            <p:cNvPr id="5" name="Text Box 15"/>
            <p:cNvSpPr txBox="1"/>
            <p:nvPr>
              <p:custDataLst>
                <p:tags r:id="rId3"/>
              </p:custDataLst>
            </p:nvPr>
          </p:nvSpPr>
          <p:spPr>
            <a:xfrm>
              <a:off x="7741" y="5454"/>
              <a:ext cx="1133" cy="5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s</a:t>
              </a:r>
              <a:endParaRPr lang="en-US" altLang="zh-CN" sz="1800" b="1" dirty="0">
                <a:latin typeface="Arial" panose="020B0604020202020204" pitchFamily="34" charset="0"/>
                <a:ea typeface="宋体" panose="02010600030101010101" pitchFamily="2" charset="-122"/>
              </a:endParaRPr>
            </a:p>
          </p:txBody>
        </p:sp>
        <p:sp>
          <p:nvSpPr>
            <p:cNvPr id="6" name="Text Box 15"/>
            <p:cNvSpPr txBox="1"/>
            <p:nvPr>
              <p:custDataLst>
                <p:tags r:id="rId4"/>
              </p:custDataLst>
            </p:nvPr>
          </p:nvSpPr>
          <p:spPr>
            <a:xfrm>
              <a:off x="7741" y="5906"/>
              <a:ext cx="1133" cy="5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t</a:t>
              </a:r>
              <a:endParaRPr lang="en-US" altLang="zh-CN" sz="1800" b="1" dirty="0">
                <a:latin typeface="Arial" panose="020B0604020202020204" pitchFamily="34" charset="0"/>
                <a:ea typeface="宋体" panose="02010600030101010101" pitchFamily="2" charset="-122"/>
              </a:endParaRPr>
            </a:p>
          </p:txBody>
        </p:sp>
      </p:grpSp>
      <p:grpSp>
        <p:nvGrpSpPr>
          <p:cNvPr id="12" name="组合 11"/>
          <p:cNvGrpSpPr/>
          <p:nvPr/>
        </p:nvGrpSpPr>
        <p:grpSpPr>
          <a:xfrm>
            <a:off x="4859020" y="5493385"/>
            <a:ext cx="863600" cy="318135"/>
            <a:chOff x="7652" y="8651"/>
            <a:chExt cx="1360" cy="501"/>
          </a:xfrm>
        </p:grpSpPr>
        <p:sp>
          <p:nvSpPr>
            <p:cNvPr id="16388" name="Rectangle 4"/>
            <p:cNvSpPr/>
            <p:nvPr/>
          </p:nvSpPr>
          <p:spPr>
            <a:xfrm>
              <a:off x="7652" y="8698"/>
              <a:ext cx="1360" cy="45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 name="Text Box 15"/>
            <p:cNvSpPr txBox="1"/>
            <p:nvPr>
              <p:custDataLst>
                <p:tags r:id="rId5"/>
              </p:custDataLst>
            </p:nvPr>
          </p:nvSpPr>
          <p:spPr>
            <a:xfrm>
              <a:off x="7755" y="8651"/>
              <a:ext cx="1133" cy="458"/>
            </a:xfrm>
            <a:prstGeom prst="rect">
              <a:avLst/>
            </a:prstGeom>
            <a:noFill/>
            <a:ln w="9525">
              <a:noFill/>
            </a:ln>
          </p:spPr>
          <p:txBody>
            <a:bodyPr>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solidFill>
                    <a:srgbClr val="FF0000"/>
                  </a:solidFill>
                  <a:latin typeface="Arial" panose="020B0604020202020204" pitchFamily="34" charset="0"/>
                  <a:ea typeface="宋体" panose="02010600030101010101" pitchFamily="2" charset="-122"/>
                </a:rPr>
                <a:t>4</a:t>
              </a:r>
              <a:endParaRPr lang="en-US" altLang="zh-CN" sz="1800" b="1" dirty="0">
                <a:solidFill>
                  <a:srgbClr val="FF0000"/>
                </a:solidFill>
                <a:latin typeface="Arial" panose="020B0604020202020204" pitchFamily="34" charset="0"/>
                <a:ea typeface="宋体" panose="02010600030101010101" pitchFamily="2" charset="-122"/>
              </a:endParaRPr>
            </a:p>
          </p:txBody>
        </p:sp>
      </p:grpSp>
      <p:grpSp>
        <p:nvGrpSpPr>
          <p:cNvPr id="13" name="组合 12"/>
          <p:cNvGrpSpPr/>
          <p:nvPr/>
        </p:nvGrpSpPr>
        <p:grpSpPr>
          <a:xfrm>
            <a:off x="5784850" y="2927985"/>
            <a:ext cx="658495" cy="2569210"/>
            <a:chOff x="9110" y="4611"/>
            <a:chExt cx="1037" cy="4046"/>
          </a:xfrm>
        </p:grpSpPr>
        <p:sp>
          <p:nvSpPr>
            <p:cNvPr id="2" name="Text Box 19"/>
            <p:cNvSpPr txBox="1"/>
            <p:nvPr/>
          </p:nvSpPr>
          <p:spPr>
            <a:xfrm>
              <a:off x="9113" y="4611"/>
              <a:ext cx="1034" cy="456"/>
            </a:xfrm>
            <a:prstGeom prst="rect">
              <a:avLst/>
            </a:prstGeom>
            <a:noFill/>
            <a:ln w="9525">
              <a:noFill/>
            </a:ln>
          </p:spPr>
          <p:txBody>
            <a:bodyPr>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1</a:t>
              </a:r>
              <a:endParaRPr lang="en-US" altLang="zh-CN" sz="1800" b="1" dirty="0">
                <a:latin typeface="Arial" panose="020B0604020202020204" pitchFamily="34" charset="0"/>
                <a:ea typeface="宋体" panose="02010600030101010101" pitchFamily="2" charset="-122"/>
              </a:endParaRPr>
            </a:p>
          </p:txBody>
        </p:sp>
        <p:sp>
          <p:nvSpPr>
            <p:cNvPr id="10" name="Text Box 19"/>
            <p:cNvSpPr txBox="1"/>
            <p:nvPr>
              <p:custDataLst>
                <p:tags r:id="rId6"/>
              </p:custDataLst>
            </p:nvPr>
          </p:nvSpPr>
          <p:spPr>
            <a:xfrm>
              <a:off x="9110" y="8201"/>
              <a:ext cx="1034" cy="456"/>
            </a:xfrm>
            <a:prstGeom prst="rect">
              <a:avLst/>
            </a:prstGeom>
            <a:noFill/>
            <a:ln w="9525">
              <a:noFill/>
            </a:ln>
          </p:spPr>
          <p:txBody>
            <a:bodyPr>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255</a:t>
              </a:r>
              <a:endParaRPr lang="en-US" altLang="zh-CN" sz="1800" b="1" dirty="0">
                <a:latin typeface="Arial" panose="020B0604020202020204" pitchFamily="34" charset="0"/>
                <a:ea typeface="宋体" panose="02010600030101010101" pitchFamily="2" charset="-122"/>
              </a:endParaRPr>
            </a:p>
          </p:txBody>
        </p:sp>
      </p:grpSp>
      <p:grpSp>
        <p:nvGrpSpPr>
          <p:cNvPr id="34" name="组合 33"/>
          <p:cNvGrpSpPr/>
          <p:nvPr/>
        </p:nvGrpSpPr>
        <p:grpSpPr>
          <a:xfrm>
            <a:off x="6564630" y="2893695"/>
            <a:ext cx="1583690" cy="2894965"/>
            <a:chOff x="10338" y="4557"/>
            <a:chExt cx="2494" cy="4559"/>
          </a:xfrm>
        </p:grpSpPr>
        <p:grpSp>
          <p:nvGrpSpPr>
            <p:cNvPr id="14" name="组合 13"/>
            <p:cNvGrpSpPr/>
            <p:nvPr/>
          </p:nvGrpSpPr>
          <p:grpSpPr>
            <a:xfrm>
              <a:off x="10338" y="4936"/>
              <a:ext cx="1360" cy="4181"/>
              <a:chOff x="7652" y="4510"/>
              <a:chExt cx="1360" cy="4181"/>
            </a:xfrm>
          </p:grpSpPr>
          <p:sp>
            <p:nvSpPr>
              <p:cNvPr id="15" name="Rectangle 6"/>
              <p:cNvSpPr/>
              <p:nvPr>
                <p:custDataLst>
                  <p:tags r:id="rId7"/>
                </p:custDataLst>
              </p:nvPr>
            </p:nvSpPr>
            <p:spPr>
              <a:xfrm>
                <a:off x="7652" y="4610"/>
                <a:ext cx="1360" cy="45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 name="Rectangle 7"/>
              <p:cNvSpPr/>
              <p:nvPr>
                <p:custDataLst>
                  <p:tags r:id="rId8"/>
                </p:custDataLst>
              </p:nvPr>
            </p:nvSpPr>
            <p:spPr>
              <a:xfrm>
                <a:off x="7652" y="5062"/>
                <a:ext cx="1360" cy="45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7" name="Rectangle 8"/>
              <p:cNvSpPr/>
              <p:nvPr>
                <p:custDataLst>
                  <p:tags r:id="rId9"/>
                </p:custDataLst>
              </p:nvPr>
            </p:nvSpPr>
            <p:spPr>
              <a:xfrm>
                <a:off x="7652" y="5517"/>
                <a:ext cx="1360" cy="45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8" name="Rectangle 9"/>
              <p:cNvSpPr/>
              <p:nvPr>
                <p:custDataLst>
                  <p:tags r:id="rId10"/>
                </p:custDataLst>
              </p:nvPr>
            </p:nvSpPr>
            <p:spPr>
              <a:xfrm>
                <a:off x="7652" y="5970"/>
                <a:ext cx="1360" cy="45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9" name="Rectangle 10"/>
              <p:cNvSpPr/>
              <p:nvPr>
                <p:custDataLst>
                  <p:tags r:id="rId11"/>
                </p:custDataLst>
              </p:nvPr>
            </p:nvSpPr>
            <p:spPr>
              <a:xfrm>
                <a:off x="7652" y="6425"/>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 name="Rectangle 11"/>
              <p:cNvSpPr/>
              <p:nvPr>
                <p:custDataLst>
                  <p:tags r:id="rId12"/>
                </p:custDataLst>
              </p:nvPr>
            </p:nvSpPr>
            <p:spPr>
              <a:xfrm>
                <a:off x="7652" y="6877"/>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1" name="Rectangle 12"/>
              <p:cNvSpPr/>
              <p:nvPr>
                <p:custDataLst>
                  <p:tags r:id="rId13"/>
                </p:custDataLst>
              </p:nvPr>
            </p:nvSpPr>
            <p:spPr>
              <a:xfrm>
                <a:off x="7652" y="7330"/>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2" name="Rectangle 13"/>
              <p:cNvSpPr/>
              <p:nvPr>
                <p:custDataLst>
                  <p:tags r:id="rId14"/>
                </p:custDataLst>
              </p:nvPr>
            </p:nvSpPr>
            <p:spPr>
              <a:xfrm>
                <a:off x="7652" y="7785"/>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3" name="Rectangle 14"/>
              <p:cNvSpPr/>
              <p:nvPr>
                <p:custDataLst>
                  <p:tags r:id="rId15"/>
                </p:custDataLst>
              </p:nvPr>
            </p:nvSpPr>
            <p:spPr>
              <a:xfrm>
                <a:off x="7652" y="8237"/>
                <a:ext cx="1360" cy="4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4" name="Text Box 15"/>
              <p:cNvSpPr txBox="1"/>
              <p:nvPr>
                <p:custDataLst>
                  <p:tags r:id="rId16"/>
                </p:custDataLst>
              </p:nvPr>
            </p:nvSpPr>
            <p:spPr>
              <a:xfrm>
                <a:off x="7741" y="4510"/>
                <a:ext cx="1133" cy="5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a</a:t>
                </a:r>
                <a:endParaRPr lang="en-US" altLang="zh-CN" sz="1800" b="1" dirty="0">
                  <a:latin typeface="Arial" panose="020B0604020202020204" pitchFamily="34" charset="0"/>
                  <a:ea typeface="宋体" panose="02010600030101010101" pitchFamily="2" charset="-122"/>
                </a:endParaRPr>
              </a:p>
            </p:txBody>
          </p:sp>
          <p:sp>
            <p:nvSpPr>
              <p:cNvPr id="25" name="Text Box 15"/>
              <p:cNvSpPr txBox="1"/>
              <p:nvPr>
                <p:custDataLst>
                  <p:tags r:id="rId17"/>
                </p:custDataLst>
              </p:nvPr>
            </p:nvSpPr>
            <p:spPr>
              <a:xfrm>
                <a:off x="7741" y="4953"/>
                <a:ext cx="1133" cy="5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u</a:t>
                </a:r>
                <a:endParaRPr lang="en-US" altLang="zh-CN" sz="1800" b="1" dirty="0">
                  <a:latin typeface="Arial" panose="020B0604020202020204" pitchFamily="34" charset="0"/>
                  <a:ea typeface="宋体" panose="02010600030101010101" pitchFamily="2" charset="-122"/>
                </a:endParaRPr>
              </a:p>
            </p:txBody>
          </p:sp>
          <p:sp>
            <p:nvSpPr>
              <p:cNvPr id="26" name="Text Box 15"/>
              <p:cNvSpPr txBox="1"/>
              <p:nvPr>
                <p:custDataLst>
                  <p:tags r:id="rId18"/>
                </p:custDataLst>
              </p:nvPr>
            </p:nvSpPr>
            <p:spPr>
              <a:xfrm>
                <a:off x="7741" y="5454"/>
                <a:ext cx="1133" cy="5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s</a:t>
                </a:r>
                <a:endParaRPr lang="en-US" altLang="zh-CN" sz="1800" b="1" dirty="0">
                  <a:latin typeface="Arial" panose="020B0604020202020204" pitchFamily="34" charset="0"/>
                  <a:ea typeface="宋体" panose="02010600030101010101" pitchFamily="2" charset="-122"/>
                </a:endParaRPr>
              </a:p>
            </p:txBody>
          </p:sp>
          <p:sp>
            <p:nvSpPr>
              <p:cNvPr id="27" name="Text Box 15"/>
              <p:cNvSpPr txBox="1"/>
              <p:nvPr>
                <p:custDataLst>
                  <p:tags r:id="rId19"/>
                </p:custDataLst>
              </p:nvPr>
            </p:nvSpPr>
            <p:spPr>
              <a:xfrm>
                <a:off x="7741" y="5906"/>
                <a:ext cx="1133" cy="5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t</a:t>
                </a:r>
                <a:endParaRPr lang="en-US" altLang="zh-CN" sz="1800" b="1" dirty="0">
                  <a:latin typeface="Arial" panose="020B0604020202020204" pitchFamily="34" charset="0"/>
                  <a:ea typeface="宋体" panose="02010600030101010101" pitchFamily="2" charset="-122"/>
                </a:endParaRPr>
              </a:p>
            </p:txBody>
          </p:sp>
        </p:grpSp>
        <p:grpSp>
          <p:nvGrpSpPr>
            <p:cNvPr id="28" name="组合 27"/>
            <p:cNvGrpSpPr/>
            <p:nvPr/>
          </p:nvGrpSpPr>
          <p:grpSpPr>
            <a:xfrm>
              <a:off x="10338" y="4557"/>
              <a:ext cx="1360" cy="501"/>
              <a:chOff x="7652" y="8651"/>
              <a:chExt cx="1360" cy="501"/>
            </a:xfrm>
          </p:grpSpPr>
          <p:sp>
            <p:nvSpPr>
              <p:cNvPr id="29" name="Rectangle 4"/>
              <p:cNvSpPr/>
              <p:nvPr>
                <p:custDataLst>
                  <p:tags r:id="rId20"/>
                </p:custDataLst>
              </p:nvPr>
            </p:nvSpPr>
            <p:spPr>
              <a:xfrm>
                <a:off x="7652" y="8698"/>
                <a:ext cx="1360" cy="45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0" name="Text Box 15"/>
              <p:cNvSpPr txBox="1"/>
              <p:nvPr>
                <p:custDataLst>
                  <p:tags r:id="rId21"/>
                </p:custDataLst>
              </p:nvPr>
            </p:nvSpPr>
            <p:spPr>
              <a:xfrm>
                <a:off x="7755" y="8651"/>
                <a:ext cx="1133" cy="458"/>
              </a:xfrm>
              <a:prstGeom prst="rect">
                <a:avLst/>
              </a:prstGeom>
              <a:noFill/>
              <a:ln w="9525">
                <a:noFill/>
              </a:ln>
            </p:spPr>
            <p:txBody>
              <a:bodyPr>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solidFill>
                      <a:srgbClr val="FF0000"/>
                    </a:solidFill>
                    <a:latin typeface="Arial" panose="020B0604020202020204" pitchFamily="34" charset="0"/>
                    <a:ea typeface="宋体" panose="02010600030101010101" pitchFamily="2" charset="-122"/>
                  </a:rPr>
                  <a:t>4</a:t>
                </a:r>
                <a:endParaRPr lang="en-US" altLang="zh-CN" sz="1800" b="1" dirty="0">
                  <a:solidFill>
                    <a:srgbClr val="FF0000"/>
                  </a:solidFill>
                  <a:latin typeface="Arial" panose="020B0604020202020204" pitchFamily="34" charset="0"/>
                  <a:ea typeface="宋体" panose="02010600030101010101" pitchFamily="2" charset="-122"/>
                </a:endParaRPr>
              </a:p>
            </p:txBody>
          </p:sp>
        </p:grpSp>
        <p:grpSp>
          <p:nvGrpSpPr>
            <p:cNvPr id="31" name="组合 30"/>
            <p:cNvGrpSpPr/>
            <p:nvPr/>
          </p:nvGrpSpPr>
          <p:grpSpPr>
            <a:xfrm>
              <a:off x="11796" y="5037"/>
              <a:ext cx="1037" cy="4046"/>
              <a:chOff x="9110" y="4611"/>
              <a:chExt cx="1037" cy="4046"/>
            </a:xfrm>
          </p:grpSpPr>
          <p:sp>
            <p:nvSpPr>
              <p:cNvPr id="32" name="Text Box 19"/>
              <p:cNvSpPr txBox="1"/>
              <p:nvPr>
                <p:custDataLst>
                  <p:tags r:id="rId22"/>
                </p:custDataLst>
              </p:nvPr>
            </p:nvSpPr>
            <p:spPr>
              <a:xfrm>
                <a:off x="9113" y="4611"/>
                <a:ext cx="1034" cy="456"/>
              </a:xfrm>
              <a:prstGeom prst="rect">
                <a:avLst/>
              </a:prstGeom>
              <a:noFill/>
              <a:ln w="9525">
                <a:noFill/>
              </a:ln>
            </p:spPr>
            <p:txBody>
              <a:bodyPr>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1</a:t>
                </a:r>
                <a:endParaRPr lang="en-US" altLang="zh-CN" sz="1800" b="1" dirty="0">
                  <a:latin typeface="Arial" panose="020B0604020202020204" pitchFamily="34" charset="0"/>
                  <a:ea typeface="宋体" panose="02010600030101010101" pitchFamily="2" charset="-122"/>
                </a:endParaRPr>
              </a:p>
            </p:txBody>
          </p:sp>
          <p:sp>
            <p:nvSpPr>
              <p:cNvPr id="33" name="Text Box 19"/>
              <p:cNvSpPr txBox="1"/>
              <p:nvPr>
                <p:custDataLst>
                  <p:tags r:id="rId23"/>
                </p:custDataLst>
              </p:nvPr>
            </p:nvSpPr>
            <p:spPr>
              <a:xfrm>
                <a:off x="9110" y="8201"/>
                <a:ext cx="1034" cy="456"/>
              </a:xfrm>
              <a:prstGeom prst="rect">
                <a:avLst/>
              </a:prstGeom>
              <a:noFill/>
              <a:ln w="9525">
                <a:noFill/>
              </a:ln>
            </p:spPr>
            <p:txBody>
              <a:bodyPr>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255</a:t>
                </a:r>
                <a:endParaRPr lang="en-US" altLang="zh-CN" sz="1800" b="1" dirty="0">
                  <a:latin typeface="Arial" panose="020B0604020202020204" pitchFamily="34" charset="0"/>
                  <a:ea typeface="宋体" panose="02010600030101010101"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6" end="6"/>
                                            </p:txEl>
                                          </p:spTgt>
                                        </p:tgtEl>
                                        <p:attrNameLst>
                                          <p:attrName>style.visibility</p:attrName>
                                        </p:attrNameLst>
                                      </p:cBhvr>
                                      <p:to>
                                        <p:strVal val="visible"/>
                                      </p:to>
                                    </p:set>
                                    <p:animEffect transition="in" filter="wipe(down)">
                                      <p:cBhvr>
                                        <p:cTn id="7" dur="500"/>
                                        <p:tgtEl>
                                          <p:spTgt spid="16387">
                                            <p:txEl>
                                              <p:pRg st="6" end="6"/>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387">
                                            <p:txEl>
                                              <p:pRg st="7" end="7"/>
                                            </p:txEl>
                                          </p:spTgt>
                                        </p:tgtEl>
                                        <p:attrNameLst>
                                          <p:attrName>style.visibility</p:attrName>
                                        </p:attrNameLst>
                                      </p:cBhvr>
                                      <p:to>
                                        <p:strVal val="visible"/>
                                      </p:to>
                                    </p:set>
                                    <p:animEffect transition="in" filter="wipe(down)">
                                      <p:cBhvr>
                                        <p:cTn id="10" dur="500"/>
                                        <p:tgtEl>
                                          <p:spTgt spid="16387">
                                            <p:txEl>
                                              <p:pRg st="7" end="7"/>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6387">
                                            <p:txEl>
                                              <p:pRg st="8" end="8"/>
                                            </p:txEl>
                                          </p:spTgt>
                                        </p:tgtEl>
                                        <p:attrNameLst>
                                          <p:attrName>style.visibility</p:attrName>
                                        </p:attrNameLst>
                                      </p:cBhvr>
                                      <p:to>
                                        <p:strVal val="visible"/>
                                      </p:to>
                                    </p:set>
                                    <p:animEffect transition="in" filter="wipe(down)">
                                      <p:cBhvr>
                                        <p:cTn id="13" dur="500"/>
                                        <p:tgtEl>
                                          <p:spTgt spid="16387">
                                            <p:txEl>
                                              <p:pRg st="8" end="8"/>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6387">
                                            <p:txEl>
                                              <p:pRg st="9" end="9"/>
                                            </p:txEl>
                                          </p:spTgt>
                                        </p:tgtEl>
                                        <p:attrNameLst>
                                          <p:attrName>style.visibility</p:attrName>
                                        </p:attrNameLst>
                                      </p:cBhvr>
                                      <p:to>
                                        <p:strVal val="visible"/>
                                      </p:to>
                                    </p:set>
                                    <p:animEffect transition="in" filter="wipe(down)">
                                      <p:cBhvr>
                                        <p:cTn id="16" dur="500"/>
                                        <p:tgtEl>
                                          <p:spTgt spid="16387">
                                            <p:txEl>
                                              <p:pRg st="9" end="9"/>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6387">
                                            <p:txEl>
                                              <p:pRg st="10" end="10"/>
                                            </p:txEl>
                                          </p:spTgt>
                                        </p:tgtEl>
                                        <p:attrNameLst>
                                          <p:attrName>style.visibility</p:attrName>
                                        </p:attrNameLst>
                                      </p:cBhvr>
                                      <p:to>
                                        <p:strVal val="visible"/>
                                      </p:to>
                                    </p:set>
                                    <p:animEffect transition="in" filter="wipe(down)">
                                      <p:cBhvr>
                                        <p:cTn id="19" dur="500"/>
                                        <p:tgtEl>
                                          <p:spTgt spid="16387">
                                            <p:txEl>
                                              <p:pRg st="10" end="1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6387">
                                            <p:txEl>
                                              <p:pRg st="11" end="11"/>
                                            </p:txEl>
                                          </p:spTgt>
                                        </p:tgtEl>
                                        <p:attrNameLst>
                                          <p:attrName>style.visibility</p:attrName>
                                        </p:attrNameLst>
                                      </p:cBhvr>
                                      <p:to>
                                        <p:strVal val="visible"/>
                                      </p:to>
                                    </p:set>
                                    <p:animEffect transition="in" filter="wipe(down)">
                                      <p:cBhvr>
                                        <p:cTn id="22" dur="500"/>
                                        <p:tgtEl>
                                          <p:spTgt spid="16387">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顺序存储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7411"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int Concat1(SString &amp;t, SString s1, SString s2){</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连接 </a:t>
            </a:r>
            <a:r>
              <a:rPr lang="en-US" altLang="zh-CN" dirty="0">
                <a:latin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rPr>
              <a:t>t</a:t>
            </a:r>
            <a:r>
              <a:rPr lang="en-US" altLang="zh-CN" dirty="0">
                <a:latin typeface="Times New Roman" panose="02020603050405020304" pitchFamily="18" charset="0"/>
              </a:rPr>
              <a:t> = </a:t>
            </a:r>
            <a:r>
              <a:rPr lang="en-US" altLang="zh-CN" b="1" dirty="0">
                <a:solidFill>
                  <a:srgbClr val="1552D1"/>
                </a:solidFill>
                <a:latin typeface="Times New Roman" panose="02020603050405020304" pitchFamily="18" charset="0"/>
              </a:rPr>
              <a:t>s1</a:t>
            </a:r>
            <a:r>
              <a:rPr lang="en-US" altLang="zh-CN" b="1" dirty="0">
                <a:solidFill>
                  <a:srgbClr val="0070C0"/>
                </a:solidFill>
                <a:latin typeface="Times New Roman" panose="02020603050405020304" pitchFamily="18" charset="0"/>
              </a:rPr>
              <a:t>s2</a:t>
            </a:r>
            <a:endParaRPr lang="en-US" altLang="zh-CN" b="1" dirty="0">
              <a:solidFill>
                <a:srgbClr val="0070C0"/>
              </a:solidFill>
              <a:latin typeface="Times New Roman" panose="02020603050405020304" pitchFamily="18" charset="0"/>
            </a:endParaRPr>
          </a:p>
          <a:p>
            <a:pPr>
              <a:buNone/>
            </a:pPr>
            <a:r>
              <a:rPr lang="en-US" altLang="zh-CN" b="1" dirty="0">
                <a:latin typeface="Times New Roman" panose="02020603050405020304" pitchFamily="18" charset="0"/>
              </a:rPr>
              <a:t>	if( s1.length+s2.length&lt;=MAXLEN )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for (i=1; i&lt;=s1</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 i++)</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t</a:t>
            </a:r>
            <a:r>
              <a:rPr lang="en-US" altLang="zh-CN" b="1" dirty="0">
                <a:solidFill>
                  <a:srgbClr val="FF0909"/>
                </a:solidFill>
                <a:latin typeface="Times New Roman" panose="02020603050405020304" pitchFamily="18" charset="0"/>
                <a:sym typeface="+mn-ea"/>
              </a:rPr>
              <a:t>.ch</a:t>
            </a:r>
            <a:r>
              <a:rPr lang="en-US" altLang="zh-CN" b="1" dirty="0">
                <a:latin typeface="Times New Roman" panose="02020603050405020304" pitchFamily="18" charset="0"/>
              </a:rPr>
              <a:t>[i]=s1</a:t>
            </a:r>
            <a:r>
              <a:rPr lang="en-US" altLang="zh-CN" b="1" dirty="0">
                <a:solidFill>
                  <a:srgbClr val="FF0909"/>
                </a:solidFill>
                <a:latin typeface="Times New Roman" panose="02020603050405020304" pitchFamily="18" charset="0"/>
                <a:sym typeface="+mn-ea"/>
              </a:rPr>
              <a:t>.ch</a:t>
            </a:r>
            <a:r>
              <a:rPr lang="en-US" altLang="zh-CN" b="1" dirty="0">
                <a:latin typeface="Times New Roman" panose="02020603050405020304" pitchFamily="18" charset="0"/>
              </a:rPr>
              <a:t>[i]; </a:t>
            </a:r>
            <a:endParaRPr lang="zh-CN" altLang="en-US" b="1" dirty="0">
              <a:latin typeface="Times New Roman" panose="02020603050405020304" pitchFamily="18" charset="0"/>
            </a:endParaRPr>
          </a:p>
          <a:p>
            <a:pPr>
              <a:buNone/>
            </a:pPr>
            <a:r>
              <a:rPr lang="en-US" altLang="zh-CN" b="1" dirty="0">
                <a:latin typeface="Times New Roman" panose="02020603050405020304" pitchFamily="18" charset="0"/>
              </a:rPr>
              <a:t>		for (j=1; j&lt;=s2</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 j++)</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altLang="zh-CN" b="1" dirty="0">
                <a:solidFill>
                  <a:srgbClr val="FF0909"/>
                </a:solidFill>
                <a:latin typeface="Times New Roman" panose="02020603050405020304" pitchFamily="18" charset="0"/>
              </a:rPr>
              <a:t>t.ch[ </a:t>
            </a:r>
            <a:r>
              <a:rPr lang="en-US" altLang="zh-CN" b="1" dirty="0">
                <a:solidFill>
                  <a:schemeClr val="hlink"/>
                </a:solidFill>
                <a:latin typeface="Times New Roman" panose="02020603050405020304" pitchFamily="18" charset="0"/>
              </a:rPr>
              <a:t>s1</a:t>
            </a:r>
            <a:r>
              <a:rPr lang="en-US" altLang="zh-CN" b="1" dirty="0">
                <a:latin typeface="Times New Roman" panose="02020603050405020304" pitchFamily="18" charset="0"/>
                <a:sym typeface="+mn-ea"/>
              </a:rPr>
              <a:t>.length</a:t>
            </a:r>
            <a:r>
              <a:rPr lang="en-US" altLang="zh-CN" b="1" dirty="0">
                <a:solidFill>
                  <a:srgbClr val="FF0909"/>
                </a:solidFill>
                <a:latin typeface="Times New Roman" panose="02020603050405020304" pitchFamily="18" charset="0"/>
              </a:rPr>
              <a:t> + j ]=s2</a:t>
            </a:r>
            <a:r>
              <a:rPr lang="en-US" altLang="zh-CN" b="1" dirty="0">
                <a:solidFill>
                  <a:srgbClr val="FF0909"/>
                </a:solidFill>
                <a:latin typeface="Times New Roman" panose="02020603050405020304" pitchFamily="18" charset="0"/>
                <a:sym typeface="+mn-ea"/>
              </a:rPr>
              <a:t>.ch</a:t>
            </a:r>
            <a:r>
              <a:rPr lang="en-US" altLang="zh-CN" b="1" dirty="0">
                <a:solidFill>
                  <a:srgbClr val="FF0909"/>
                </a:solidFill>
                <a:latin typeface="Times New Roman" panose="02020603050405020304" pitchFamily="18" charset="0"/>
              </a:rPr>
              <a:t>[j];</a:t>
            </a:r>
            <a:r>
              <a:rPr lang="en-US" altLang="zh-CN" b="1" dirty="0">
                <a:latin typeface="Times New Roman" panose="02020603050405020304" pitchFamily="18" charset="0"/>
              </a:rPr>
              <a:t> </a:t>
            </a:r>
            <a:endParaRPr lang="zh-CN" altLang="en-US" b="1" dirty="0">
              <a:latin typeface="Times New Roman" panose="02020603050405020304" pitchFamily="18" charset="0"/>
            </a:endParaRPr>
          </a:p>
          <a:p>
            <a:pPr>
              <a:buNone/>
            </a:pPr>
            <a:r>
              <a:rPr lang="en-US" altLang="zh-CN" b="1" dirty="0">
                <a:latin typeface="Times New Roman" panose="02020603050405020304" pitchFamily="18" charset="0"/>
              </a:rPr>
              <a:t>		t</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=s1</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+s2</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indent="457200">
              <a:buNone/>
            </a:pPr>
            <a:r>
              <a:rPr lang="en-US" altLang="zh-CN" b="1" dirty="0">
                <a:latin typeface="Times New Roman" panose="02020603050405020304" pitchFamily="18" charset="0"/>
              </a:rPr>
              <a:t> return 1;</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b="1" dirty="0">
                <a:latin typeface="Times New Roman" panose="02020603050405020304" pitchFamily="18" charset="0"/>
              </a:rPr>
              <a:t>return 0</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
        <p:nvSpPr>
          <p:cNvPr id="17412" name="Rectangle 4"/>
          <p:cNvSpPr/>
          <p:nvPr/>
        </p:nvSpPr>
        <p:spPr>
          <a:xfrm>
            <a:off x="4354513" y="5876925"/>
            <a:ext cx="4251325" cy="431800"/>
          </a:xfrm>
          <a:prstGeom prst="rect">
            <a:avLst/>
          </a:prstGeom>
          <a:solidFill>
            <a:srgbClr val="EAEAEA"/>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7413" name="Rectangle 5"/>
          <p:cNvSpPr/>
          <p:nvPr/>
        </p:nvSpPr>
        <p:spPr>
          <a:xfrm>
            <a:off x="3417888" y="5372100"/>
            <a:ext cx="2160587"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7414" name="Rectangle 6"/>
          <p:cNvSpPr/>
          <p:nvPr/>
        </p:nvSpPr>
        <p:spPr>
          <a:xfrm>
            <a:off x="5434013" y="4868863"/>
            <a:ext cx="1874837" cy="43180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17415" name="Rectangle 7"/>
          <p:cNvSpPr/>
          <p:nvPr/>
        </p:nvSpPr>
        <p:spPr>
          <a:xfrm>
            <a:off x="5434013" y="4868863"/>
            <a:ext cx="144462" cy="4318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17416" name="Rectangle 8"/>
          <p:cNvSpPr/>
          <p:nvPr/>
        </p:nvSpPr>
        <p:spPr>
          <a:xfrm>
            <a:off x="3417888" y="5372100"/>
            <a:ext cx="144462" cy="4318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17417" name="Text Box 9"/>
          <p:cNvSpPr txBox="1"/>
          <p:nvPr/>
        </p:nvSpPr>
        <p:spPr>
          <a:xfrm>
            <a:off x="2843213" y="5372100"/>
            <a:ext cx="647700" cy="3667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s1</a:t>
            </a:r>
            <a:endParaRPr lang="en-US" altLang="zh-CN" sz="1800" b="1" dirty="0">
              <a:latin typeface="Arial" panose="020B0604020202020204" pitchFamily="34" charset="0"/>
              <a:ea typeface="宋体" panose="02010600030101010101" pitchFamily="2" charset="-122"/>
            </a:endParaRPr>
          </a:p>
        </p:txBody>
      </p:sp>
      <p:sp>
        <p:nvSpPr>
          <p:cNvPr id="17418" name="Text Box 10"/>
          <p:cNvSpPr txBox="1"/>
          <p:nvPr/>
        </p:nvSpPr>
        <p:spPr>
          <a:xfrm>
            <a:off x="4859338" y="4868863"/>
            <a:ext cx="647700" cy="3667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s2</a:t>
            </a:r>
            <a:endParaRPr lang="en-US" altLang="zh-CN" sz="1800" b="1" dirty="0">
              <a:latin typeface="Arial" panose="020B0604020202020204" pitchFamily="34" charset="0"/>
              <a:ea typeface="宋体" panose="02010600030101010101" pitchFamily="2" charset="-122"/>
            </a:endParaRPr>
          </a:p>
        </p:txBody>
      </p:sp>
      <p:sp>
        <p:nvSpPr>
          <p:cNvPr id="17419" name="Text Box 11"/>
          <p:cNvSpPr txBox="1"/>
          <p:nvPr/>
        </p:nvSpPr>
        <p:spPr>
          <a:xfrm>
            <a:off x="2844800" y="5868988"/>
            <a:ext cx="647700" cy="3667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t</a:t>
            </a:r>
            <a:endParaRPr lang="en-US" altLang="zh-CN" sz="1800" b="1" dirty="0">
              <a:latin typeface="Arial" panose="020B0604020202020204" pitchFamily="34" charset="0"/>
              <a:ea typeface="宋体" panose="02010600030101010101" pitchFamily="2" charset="-122"/>
            </a:endParaRPr>
          </a:p>
        </p:txBody>
      </p:sp>
      <p:sp>
        <p:nvSpPr>
          <p:cNvPr id="17421" name="Rectangle 13"/>
          <p:cNvSpPr/>
          <p:nvPr/>
        </p:nvSpPr>
        <p:spPr>
          <a:xfrm>
            <a:off x="5580063" y="5876925"/>
            <a:ext cx="1728787" cy="43180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2" name="Rectangle 14"/>
          <p:cNvSpPr/>
          <p:nvPr/>
        </p:nvSpPr>
        <p:spPr>
          <a:xfrm>
            <a:off x="3430588" y="5876925"/>
            <a:ext cx="144462" cy="4318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15" name="Rectangle 14"/>
          <p:cNvSpPr>
            <a:spLocks noChangeArrowheads="1"/>
          </p:cNvSpPr>
          <p:nvPr/>
        </p:nvSpPr>
        <p:spPr bwMode="auto">
          <a:xfrm>
            <a:off x="3575050" y="5876925"/>
            <a:ext cx="925513" cy="431800"/>
          </a:xfrm>
          <a:prstGeom prst="rect">
            <a:avLst/>
          </a:prstGeom>
          <a:solidFill>
            <a:schemeClr val="accent2">
              <a:lumMod val="40000"/>
              <a:lumOff val="60000"/>
            </a:schemeClr>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12"/>
          <p:cNvSpPr/>
          <p:nvPr/>
        </p:nvSpPr>
        <p:spPr>
          <a:xfrm>
            <a:off x="3563938" y="5876925"/>
            <a:ext cx="2017712"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21"/>
                                        </p:tgtEl>
                                        <p:attrNameLst>
                                          <p:attrName>style.visibility</p:attrName>
                                        </p:attrNameLst>
                                      </p:cBhvr>
                                      <p:to>
                                        <p:strVal val="visible"/>
                                      </p:to>
                                    </p:set>
                                    <p:animEffect transition="in" filter="wipe(left)">
                                      <p:cBhvr>
                                        <p:cTn id="12" dur="500"/>
                                        <p:tgtEl>
                                          <p:spTgt spid="174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arn(inVertical)">
                                      <p:cBhvr>
                                        <p:cTn id="17" dur="500"/>
                                        <p:tgtEl>
                                          <p:spTgt spid="17411">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Effect transition="in" filter="barn(inVertical)">
                                      <p:cBhvr>
                                        <p:cTn id="20" dur="500"/>
                                        <p:tgtEl>
                                          <p:spTgt spid="17411">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barn(inVertical)">
                                      <p:cBhvr>
                                        <p:cTn id="23" dur="500"/>
                                        <p:tgtEl>
                                          <p:spTgt spid="17411">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barn(inVertical)">
                                      <p:cBhvr>
                                        <p:cTn id="26" dur="500"/>
                                        <p:tgtEl>
                                          <p:spTgt spid="17411">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17411">
                                            <p:txEl>
                                              <p:pRg st="6" end="6"/>
                                            </p:txEl>
                                          </p:spTgt>
                                        </p:tgtEl>
                                        <p:attrNameLst>
                                          <p:attrName>style.visibility</p:attrName>
                                        </p:attrNameLst>
                                      </p:cBhvr>
                                      <p:to>
                                        <p:strVal val="visible"/>
                                      </p:to>
                                    </p:set>
                                    <p:animEffect transition="in" filter="barn(inVertical)">
                                      <p:cBhvr>
                                        <p:cTn id="29" dur="500"/>
                                        <p:tgtEl>
                                          <p:spTgt spid="17411">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7411">
                                            <p:txEl>
                                              <p:pRg st="7" end="7"/>
                                            </p:txEl>
                                          </p:spTgt>
                                        </p:tgtEl>
                                        <p:attrNameLst>
                                          <p:attrName>style.visibility</p:attrName>
                                        </p:attrNameLst>
                                      </p:cBhvr>
                                      <p:to>
                                        <p:strVal val="visible"/>
                                      </p:to>
                                    </p:set>
                                    <p:animEffect transition="in" filter="barn(inVertical)">
                                      <p:cBhvr>
                                        <p:cTn id="32" dur="500"/>
                                        <p:tgtEl>
                                          <p:spTgt spid="17411">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animEffect transition="in" filter="barn(inVertical)">
                                      <p:cBhvr>
                                        <p:cTn id="35" dur="500"/>
                                        <p:tgtEl>
                                          <p:spTgt spid="17411">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17411">
                                            <p:txEl>
                                              <p:pRg st="9" end="9"/>
                                            </p:txEl>
                                          </p:spTgt>
                                        </p:tgtEl>
                                        <p:attrNameLst>
                                          <p:attrName>style.visibility</p:attrName>
                                        </p:attrNameLst>
                                      </p:cBhvr>
                                      <p:to>
                                        <p:strVal val="visible"/>
                                      </p:to>
                                    </p:set>
                                    <p:animEffect transition="in" filter="barn(inVertical)">
                                      <p:cBhvr>
                                        <p:cTn id="38" dur="500"/>
                                        <p:tgtEl>
                                          <p:spTgt spid="17411">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17411">
                                            <p:txEl>
                                              <p:pRg st="10" end="10"/>
                                            </p:txEl>
                                          </p:spTgt>
                                        </p:tgtEl>
                                        <p:attrNameLst>
                                          <p:attrName>style.visibility</p:attrName>
                                        </p:attrNameLst>
                                      </p:cBhvr>
                                      <p:to>
                                        <p:strVal val="visible"/>
                                      </p:to>
                                    </p:set>
                                    <p:animEffect transition="in" filter="barn(inVertical)">
                                      <p:cBhvr>
                                        <p:cTn id="41" dur="500"/>
                                        <p:tgtEl>
                                          <p:spTgt spid="17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1"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4100" name="组合 42"/>
          <p:cNvGrpSpPr/>
          <p:nvPr/>
        </p:nvGrpSpPr>
        <p:grpSpPr>
          <a:xfrm>
            <a:off x="1003300" y="1484313"/>
            <a:ext cx="7240588" cy="679450"/>
            <a:chOff x="0" y="0"/>
            <a:chExt cx="7241884" cy="678766"/>
          </a:xfrm>
        </p:grpSpPr>
        <p:grpSp>
          <p:nvGrpSpPr>
            <p:cNvPr id="4125" name="组合 10"/>
            <p:cNvGrpSpPr/>
            <p:nvPr/>
          </p:nvGrpSpPr>
          <p:grpSpPr>
            <a:xfrm>
              <a:off x="0" y="0"/>
              <a:ext cx="7241884" cy="678766"/>
              <a:chOff x="0" y="0"/>
              <a:chExt cx="4074496" cy="450454"/>
            </a:xfrm>
          </p:grpSpPr>
          <p:sp>
            <p:nvSpPr>
              <p:cNvPr id="4127" name="矩形 4"/>
              <p:cNvSpPr/>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8" name="椭圆 5"/>
              <p:cNvGrpSpPr/>
              <p:nvPr/>
            </p:nvGrpSpPr>
            <p:grpSpPr>
              <a:xfrm>
                <a:off x="104341" y="54601"/>
                <a:ext cx="308736" cy="335441"/>
                <a:chOff x="0" y="0"/>
                <a:chExt cx="548640" cy="505968"/>
              </a:xfrm>
            </p:grpSpPr>
            <p:pic>
              <p:nvPicPr>
                <p:cNvPr id="4130" name="椭圆 5"/>
                <p:cNvPicPr/>
                <p:nvPr/>
              </p:nvPicPr>
              <p:blipFill>
                <a:blip r:embed="rId1"/>
                <a:stretch>
                  <a:fillRect/>
                </a:stretch>
              </p:blipFill>
              <p:spPr>
                <a:xfrm>
                  <a:off x="0" y="0"/>
                  <a:ext cx="548640" cy="505968"/>
                </a:xfrm>
                <a:prstGeom prst="rect">
                  <a:avLst/>
                </a:prstGeom>
                <a:noFill/>
                <a:ln w="9525">
                  <a:noFill/>
                </a:ln>
              </p:spPr>
            </p:pic>
            <p:sp>
              <p:nvSpPr>
                <p:cNvPr id="4131"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26"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4101" name="组合 41"/>
          <p:cNvGrpSpPr/>
          <p:nvPr/>
        </p:nvGrpSpPr>
        <p:grpSpPr>
          <a:xfrm>
            <a:off x="1003300" y="2276475"/>
            <a:ext cx="7240588" cy="679450"/>
            <a:chOff x="0" y="0"/>
            <a:chExt cx="7241884" cy="678766"/>
          </a:xfrm>
        </p:grpSpPr>
        <p:grpSp>
          <p:nvGrpSpPr>
            <p:cNvPr id="4118" name="组合 10"/>
            <p:cNvGrpSpPr/>
            <p:nvPr/>
          </p:nvGrpSpPr>
          <p:grpSpPr>
            <a:xfrm>
              <a:off x="0" y="0"/>
              <a:ext cx="7241884" cy="678766"/>
              <a:chOff x="0" y="0"/>
              <a:chExt cx="4074496" cy="450454"/>
            </a:xfrm>
          </p:grpSpPr>
          <p:sp>
            <p:nvSpPr>
              <p:cNvPr id="4120" name="矩形 25"/>
              <p:cNvSpPr/>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1" name="椭圆 26"/>
              <p:cNvGrpSpPr/>
              <p:nvPr/>
            </p:nvGrpSpPr>
            <p:grpSpPr>
              <a:xfrm>
                <a:off x="104341" y="54812"/>
                <a:ext cx="308736" cy="335441"/>
                <a:chOff x="0" y="0"/>
                <a:chExt cx="548640" cy="505968"/>
              </a:xfrm>
            </p:grpSpPr>
            <p:pic>
              <p:nvPicPr>
                <p:cNvPr id="4123" name="椭圆 26"/>
                <p:cNvPicPr/>
                <p:nvPr/>
              </p:nvPicPr>
              <p:blipFill>
                <a:blip r:embed="rId1"/>
                <a:stretch>
                  <a:fillRect/>
                </a:stretch>
              </p:blipFill>
              <p:spPr>
                <a:xfrm>
                  <a:off x="0" y="0"/>
                  <a:ext cx="548640" cy="505968"/>
                </a:xfrm>
                <a:prstGeom prst="rect">
                  <a:avLst/>
                </a:prstGeom>
                <a:noFill/>
                <a:ln w="9525">
                  <a:noFill/>
                </a:ln>
              </p:spPr>
            </p:pic>
            <p:sp>
              <p:nvSpPr>
                <p:cNvPr id="4124"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9"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4102" name="组合 40"/>
          <p:cNvGrpSpPr/>
          <p:nvPr/>
        </p:nvGrpSpPr>
        <p:grpSpPr>
          <a:xfrm>
            <a:off x="1003300" y="3068638"/>
            <a:ext cx="7240588" cy="679450"/>
            <a:chOff x="0" y="0"/>
            <a:chExt cx="7241884" cy="678766"/>
          </a:xfrm>
        </p:grpSpPr>
        <p:grpSp>
          <p:nvGrpSpPr>
            <p:cNvPr id="4111" name="组合 10"/>
            <p:cNvGrpSpPr/>
            <p:nvPr/>
          </p:nvGrpSpPr>
          <p:grpSpPr>
            <a:xfrm>
              <a:off x="0" y="0"/>
              <a:ext cx="7241884" cy="678766"/>
              <a:chOff x="0" y="0"/>
              <a:chExt cx="4074496" cy="450454"/>
            </a:xfrm>
          </p:grpSpPr>
          <p:sp>
            <p:nvSpPr>
              <p:cNvPr id="4113" name="矩形 30"/>
              <p:cNvSpPr/>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14" name="椭圆 31"/>
              <p:cNvGrpSpPr/>
              <p:nvPr/>
            </p:nvGrpSpPr>
            <p:grpSpPr>
              <a:xfrm>
                <a:off x="104341" y="55022"/>
                <a:ext cx="308736" cy="335441"/>
                <a:chOff x="0" y="0"/>
                <a:chExt cx="548640" cy="505968"/>
              </a:xfrm>
            </p:grpSpPr>
            <p:pic>
              <p:nvPicPr>
                <p:cNvPr id="4116" name="椭圆 31"/>
                <p:cNvPicPr/>
                <p:nvPr/>
              </p:nvPicPr>
              <p:blipFill>
                <a:blip r:embed="rId1"/>
                <a:stretch>
                  <a:fillRect/>
                </a:stretch>
              </p:blipFill>
              <p:spPr>
                <a:xfrm>
                  <a:off x="0" y="0"/>
                  <a:ext cx="548640" cy="505968"/>
                </a:xfrm>
                <a:prstGeom prst="rect">
                  <a:avLst/>
                </a:prstGeom>
                <a:noFill/>
                <a:ln w="9525">
                  <a:noFill/>
                </a:ln>
              </p:spPr>
            </p:pic>
            <p:sp>
              <p:nvSpPr>
                <p:cNvPr id="411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串的类型定义、存储结构及其运算</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4103" name="组合 39"/>
          <p:cNvGrpSpPr/>
          <p:nvPr/>
        </p:nvGrpSpPr>
        <p:grpSpPr>
          <a:xfrm>
            <a:off x="1003300" y="3860800"/>
            <a:ext cx="7240588" cy="679450"/>
            <a:chOff x="0" y="0"/>
            <a:chExt cx="7241884" cy="678766"/>
          </a:xfrm>
        </p:grpSpPr>
        <p:grpSp>
          <p:nvGrpSpPr>
            <p:cNvPr id="4104" name="组合 10"/>
            <p:cNvGrpSpPr/>
            <p:nvPr/>
          </p:nvGrpSpPr>
          <p:grpSpPr>
            <a:xfrm>
              <a:off x="0" y="0"/>
              <a:ext cx="7241884" cy="678766"/>
              <a:chOff x="0" y="0"/>
              <a:chExt cx="4074496" cy="450454"/>
            </a:xfrm>
          </p:grpSpPr>
          <p:sp>
            <p:nvSpPr>
              <p:cNvPr id="4106" name="矩形 35"/>
              <p:cNvSpPr/>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07" name="椭圆 36"/>
              <p:cNvGrpSpPr/>
              <p:nvPr/>
            </p:nvGrpSpPr>
            <p:grpSpPr>
              <a:xfrm>
                <a:off x="104341" y="55233"/>
                <a:ext cx="308736" cy="331399"/>
                <a:chOff x="0" y="0"/>
                <a:chExt cx="548640" cy="499872"/>
              </a:xfrm>
            </p:grpSpPr>
            <p:pic>
              <p:nvPicPr>
                <p:cNvPr id="4109" name="椭圆 36"/>
                <p:cNvPicPr/>
                <p:nvPr/>
              </p:nvPicPr>
              <p:blipFill>
                <a:blip r:embed="rId2"/>
                <a:stretch>
                  <a:fillRect/>
                </a:stretch>
              </p:blipFill>
              <p:spPr>
                <a:xfrm>
                  <a:off x="0" y="0"/>
                  <a:ext cx="548640" cy="499872"/>
                </a:xfrm>
                <a:prstGeom prst="rect">
                  <a:avLst/>
                </a:prstGeom>
                <a:noFill/>
                <a:ln w="9525">
                  <a:noFill/>
                </a:ln>
              </p:spPr>
            </p:pic>
            <p:sp>
              <p:nvSpPr>
                <p:cNvPr id="4110"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数组</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5"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2" name="组合 39"/>
          <p:cNvGrpSpPr/>
          <p:nvPr/>
        </p:nvGrpSpPr>
        <p:grpSpPr>
          <a:xfrm>
            <a:off x="986790" y="4633595"/>
            <a:ext cx="7240588" cy="679450"/>
            <a:chOff x="0" y="0"/>
            <a:chExt cx="7241884" cy="678766"/>
          </a:xfrm>
        </p:grpSpPr>
        <p:grpSp>
          <p:nvGrpSpPr>
            <p:cNvPr id="7" name="组合 10"/>
            <p:cNvGrpSpPr/>
            <p:nvPr/>
          </p:nvGrpSpPr>
          <p:grpSpPr>
            <a:xfrm>
              <a:off x="0" y="0"/>
              <a:ext cx="7241884" cy="678766"/>
              <a:chOff x="0" y="0"/>
              <a:chExt cx="4074496" cy="450454"/>
            </a:xfrm>
          </p:grpSpPr>
          <p:sp>
            <p:nvSpPr>
              <p:cNvPr id="8" name="矩形 35"/>
              <p:cNvSpPr/>
              <p:nvPr>
                <p:custDataLst>
                  <p:tags r:id="rId3"/>
                </p:custDataLst>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9" name="椭圆 36"/>
              <p:cNvGrpSpPr/>
              <p:nvPr/>
            </p:nvGrpSpPr>
            <p:grpSpPr>
              <a:xfrm>
                <a:off x="104341" y="55233"/>
                <a:ext cx="308736" cy="331399"/>
                <a:chOff x="0" y="0"/>
                <a:chExt cx="548640" cy="499872"/>
              </a:xfrm>
            </p:grpSpPr>
            <p:pic>
              <p:nvPicPr>
                <p:cNvPr id="10"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1"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广义表</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14" name="组合 39"/>
          <p:cNvGrpSpPr/>
          <p:nvPr/>
        </p:nvGrpSpPr>
        <p:grpSpPr>
          <a:xfrm>
            <a:off x="970280" y="5406390"/>
            <a:ext cx="7240588" cy="679450"/>
            <a:chOff x="0" y="0"/>
            <a:chExt cx="7241884" cy="678766"/>
          </a:xfrm>
        </p:grpSpPr>
        <p:grpSp>
          <p:nvGrpSpPr>
            <p:cNvPr id="15" name="组合 10"/>
            <p:cNvGrpSpPr/>
            <p:nvPr/>
          </p:nvGrpSpPr>
          <p:grpSpPr>
            <a:xfrm>
              <a:off x="0" y="0"/>
              <a:ext cx="7241884" cy="678766"/>
              <a:chOff x="0" y="0"/>
              <a:chExt cx="4074496" cy="450454"/>
            </a:xfrm>
          </p:grpSpPr>
          <p:sp>
            <p:nvSpPr>
              <p:cNvPr id="16" name="矩形 35"/>
              <p:cNvSpPr/>
              <p:nvPr>
                <p:custDataLst>
                  <p:tags r:id="rId8"/>
                </p:custDataLst>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7" name="椭圆 36"/>
              <p:cNvGrpSpPr/>
              <p:nvPr/>
            </p:nvGrpSpPr>
            <p:grpSpPr>
              <a:xfrm>
                <a:off x="104341" y="55233"/>
                <a:ext cx="308736" cy="331399"/>
                <a:chOff x="0" y="0"/>
                <a:chExt cx="548640" cy="499872"/>
              </a:xfrm>
            </p:grpSpPr>
            <p:pic>
              <p:nvPicPr>
                <p:cNvPr id="18"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19"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0"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1"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顺序存储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8435"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int Concat2(SString &amp;t, SString s1, SString s2){</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连接 </a:t>
            </a:r>
            <a:r>
              <a:rPr lang="en-US" altLang="zh-CN" dirty="0">
                <a:latin typeface="Times New Roman" panose="02020603050405020304" pitchFamily="18" charset="0"/>
                <a:sym typeface="Wingdings" panose="05000000000000000000" pitchFamily="2" charset="2"/>
              </a:rPr>
              <a:t></a:t>
            </a:r>
            <a:r>
              <a:rPr lang="en-US" altLang="zh-CN" b="1" dirty="0">
                <a:latin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rPr>
              <a:t>t = </a:t>
            </a:r>
            <a:r>
              <a:rPr lang="en-US" altLang="zh-CN" b="1" dirty="0">
                <a:solidFill>
                  <a:srgbClr val="CF3A34"/>
                </a:solidFill>
                <a:latin typeface="Times New Roman" panose="02020603050405020304" pitchFamily="18" charset="0"/>
              </a:rPr>
              <a:t>t</a:t>
            </a:r>
            <a:r>
              <a:rPr lang="en-US" altLang="zh-CN" b="1" dirty="0">
                <a:solidFill>
                  <a:srgbClr val="1552D1"/>
                </a:solidFill>
                <a:latin typeface="Times New Roman" panose="02020603050405020304" pitchFamily="18" charset="0"/>
              </a:rPr>
              <a:t> s1 </a:t>
            </a:r>
            <a:r>
              <a:rPr lang="en-US" altLang="zh-CN" b="1" dirty="0">
                <a:solidFill>
                  <a:srgbClr val="558ED5"/>
                </a:solidFill>
                <a:latin typeface="Times New Roman" panose="02020603050405020304" pitchFamily="18" charset="0"/>
              </a:rPr>
              <a:t>s2</a:t>
            </a:r>
            <a:endParaRPr lang="en-US" altLang="zh-CN" b="1" dirty="0">
              <a:solidFill>
                <a:srgbClr val="1552D1"/>
              </a:solidFill>
              <a:latin typeface="Times New Roman" panose="02020603050405020304" pitchFamily="18" charset="0"/>
            </a:endParaRPr>
          </a:p>
          <a:p>
            <a:pPr>
              <a:buNone/>
            </a:pPr>
            <a:r>
              <a:rPr lang="en-US" altLang="zh-CN" b="1" dirty="0">
                <a:latin typeface="Times New Roman" panose="02020603050405020304" pitchFamily="18" charset="0"/>
              </a:rPr>
              <a:t>	if(s1</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+s2</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+t</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&lt;=MAXLEN){</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for (i=1; i&lt;=s1</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 i++)</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t.ch[ </a:t>
            </a:r>
            <a:r>
              <a:rPr lang="en-US" altLang="zh-CN" b="1" dirty="0">
                <a:solidFill>
                  <a:srgbClr val="0000CC"/>
                </a:solidFill>
                <a:latin typeface="Times New Roman" panose="02020603050405020304" pitchFamily="18" charset="0"/>
              </a:rPr>
              <a:t>t</a:t>
            </a:r>
            <a:r>
              <a:rPr lang="en-US" altLang="zh-CN" b="1" dirty="0">
                <a:latin typeface="Times New Roman" panose="02020603050405020304" pitchFamily="18" charset="0"/>
                <a:sym typeface="+mn-ea"/>
              </a:rPr>
              <a:t>.length</a:t>
            </a:r>
            <a:r>
              <a:rPr lang="en-US" altLang="zh-CN" b="1" dirty="0">
                <a:solidFill>
                  <a:srgbClr val="0000CC"/>
                </a:solidFill>
                <a:latin typeface="Times New Roman" panose="02020603050405020304" pitchFamily="18" charset="0"/>
              </a:rPr>
              <a:t> </a:t>
            </a:r>
            <a:r>
              <a:rPr lang="en-US" altLang="zh-CN" b="1" dirty="0">
                <a:latin typeface="Times New Roman" panose="02020603050405020304" pitchFamily="18" charset="0"/>
              </a:rPr>
              <a:t>+ i ]=s1</a:t>
            </a:r>
            <a:r>
              <a:rPr lang="en-US" altLang="zh-CN" b="1" dirty="0">
                <a:latin typeface="Times New Roman" panose="02020603050405020304" pitchFamily="18" charset="0"/>
                <a:sym typeface="+mn-ea"/>
              </a:rPr>
              <a:t>.ch</a:t>
            </a:r>
            <a:r>
              <a:rPr lang="en-US" altLang="zh-CN" b="1" dirty="0">
                <a:latin typeface="Times New Roman" panose="02020603050405020304" pitchFamily="18" charset="0"/>
              </a:rPr>
              <a:t>[i]; </a:t>
            </a:r>
            <a:endParaRPr lang="zh-CN" altLang="en-US" b="1" dirty="0">
              <a:latin typeface="Times New Roman" panose="02020603050405020304" pitchFamily="18" charset="0"/>
            </a:endParaRPr>
          </a:p>
          <a:p>
            <a:pPr>
              <a:buNone/>
            </a:pPr>
            <a:r>
              <a:rPr lang="en-US" altLang="zh-CN" b="1" dirty="0">
                <a:latin typeface="Times New Roman" panose="02020603050405020304" pitchFamily="18" charset="0"/>
              </a:rPr>
              <a:t>		for (j=1; j&lt;=s2</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 j++)</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altLang="zh-CN" b="1" dirty="0">
                <a:solidFill>
                  <a:srgbClr val="FF0909"/>
                </a:solidFill>
                <a:latin typeface="Times New Roman" panose="02020603050405020304" pitchFamily="18" charset="0"/>
              </a:rPr>
              <a:t>t</a:t>
            </a:r>
            <a:r>
              <a:rPr lang="en-US" altLang="zh-CN" b="1" dirty="0">
                <a:latin typeface="Times New Roman" panose="02020603050405020304" pitchFamily="18" charset="0"/>
                <a:sym typeface="+mn-ea"/>
              </a:rPr>
              <a:t>.ch</a:t>
            </a:r>
            <a:r>
              <a:rPr lang="en-US" altLang="zh-CN" b="1" dirty="0">
                <a:solidFill>
                  <a:srgbClr val="FF0909"/>
                </a:solidFill>
                <a:latin typeface="Times New Roman" panose="02020603050405020304" pitchFamily="18" charset="0"/>
              </a:rPr>
              <a:t>[ </a:t>
            </a:r>
            <a:r>
              <a:rPr lang="en-US" altLang="zh-CN" b="1" dirty="0">
                <a:solidFill>
                  <a:srgbClr val="0000CC"/>
                </a:solidFill>
                <a:latin typeface="Times New Roman" panose="02020603050405020304" pitchFamily="18" charset="0"/>
              </a:rPr>
              <a:t>t</a:t>
            </a:r>
            <a:r>
              <a:rPr lang="en-US" altLang="zh-CN" b="1" dirty="0">
                <a:latin typeface="Times New Roman" panose="02020603050405020304" pitchFamily="18" charset="0"/>
                <a:sym typeface="+mn-ea"/>
              </a:rPr>
              <a:t>.length</a:t>
            </a:r>
            <a:r>
              <a:rPr lang="en-US" altLang="zh-CN" b="1" dirty="0">
                <a:solidFill>
                  <a:srgbClr val="0000CC"/>
                </a:solidFill>
                <a:latin typeface="Times New Roman" panose="02020603050405020304" pitchFamily="18" charset="0"/>
              </a:rPr>
              <a:t> </a:t>
            </a:r>
            <a:r>
              <a:rPr lang="en-US" altLang="zh-CN" b="1" dirty="0">
                <a:latin typeface="Times New Roman" panose="02020603050405020304" pitchFamily="18" charset="0"/>
              </a:rPr>
              <a:t>+ </a:t>
            </a:r>
            <a:r>
              <a:rPr lang="en-US" altLang="zh-CN" b="1" dirty="0">
                <a:solidFill>
                  <a:schemeClr val="hlink"/>
                </a:solidFill>
                <a:latin typeface="Times New Roman" panose="02020603050405020304" pitchFamily="18" charset="0"/>
              </a:rPr>
              <a:t>s1</a:t>
            </a:r>
            <a:r>
              <a:rPr lang="en-US" altLang="zh-CN" b="1" dirty="0">
                <a:latin typeface="Times New Roman" panose="02020603050405020304" pitchFamily="18" charset="0"/>
                <a:sym typeface="+mn-ea"/>
              </a:rPr>
              <a:t>.length</a:t>
            </a:r>
            <a:r>
              <a:rPr lang="en-US" altLang="zh-CN" b="1" dirty="0">
                <a:solidFill>
                  <a:srgbClr val="FF0909"/>
                </a:solidFill>
                <a:latin typeface="Times New Roman" panose="02020603050405020304" pitchFamily="18" charset="0"/>
              </a:rPr>
              <a:t> + j ]=s2</a:t>
            </a:r>
            <a:r>
              <a:rPr lang="en-US" altLang="zh-CN" b="1" dirty="0">
                <a:latin typeface="Times New Roman" panose="02020603050405020304" pitchFamily="18" charset="0"/>
                <a:sym typeface="+mn-ea"/>
              </a:rPr>
              <a:t>.ch</a:t>
            </a:r>
            <a:r>
              <a:rPr lang="en-US" altLang="zh-CN" b="1" dirty="0">
                <a:solidFill>
                  <a:srgbClr val="FF0909"/>
                </a:solidFill>
                <a:latin typeface="Times New Roman" panose="02020603050405020304" pitchFamily="18" charset="0"/>
              </a:rPr>
              <a:t>[j];</a:t>
            </a:r>
            <a:r>
              <a:rPr lang="en-US" altLang="zh-CN" b="1" dirty="0">
                <a:latin typeface="Times New Roman" panose="02020603050405020304" pitchFamily="18" charset="0"/>
              </a:rPr>
              <a:t> </a:t>
            </a:r>
            <a:endParaRPr lang="zh-CN" altLang="en-US" b="1" dirty="0">
              <a:latin typeface="Times New Roman" panose="02020603050405020304" pitchFamily="18" charset="0"/>
            </a:endParaRPr>
          </a:p>
          <a:p>
            <a:pPr>
              <a:buNone/>
            </a:pPr>
            <a:r>
              <a:rPr lang="en-US" altLang="zh-CN" b="1" dirty="0">
                <a:latin typeface="Times New Roman" panose="02020603050405020304" pitchFamily="18" charset="0"/>
              </a:rPr>
              <a:t>		t</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=s1</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+s2</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+t</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indent="457200">
              <a:buNone/>
            </a:pPr>
            <a:r>
              <a:rPr lang="en-US" altLang="zh-CN" b="1" dirty="0">
                <a:latin typeface="Times New Roman" panose="02020603050405020304" pitchFamily="18" charset="0"/>
              </a:rPr>
              <a:t> return 1;</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b="1" dirty="0">
                <a:latin typeface="Times New Roman" panose="02020603050405020304" pitchFamily="18" charset="0"/>
              </a:rPr>
              <a:t>return 0</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
        <p:nvSpPr>
          <p:cNvPr id="18436" name="Rectangle 4"/>
          <p:cNvSpPr/>
          <p:nvPr/>
        </p:nvSpPr>
        <p:spPr>
          <a:xfrm>
            <a:off x="3417888" y="5876925"/>
            <a:ext cx="4262437" cy="431800"/>
          </a:xfrm>
          <a:prstGeom prst="rect">
            <a:avLst/>
          </a:prstGeom>
          <a:solidFill>
            <a:srgbClr val="EAEAEA"/>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7413" name="Rectangle 5"/>
          <p:cNvSpPr/>
          <p:nvPr/>
        </p:nvSpPr>
        <p:spPr>
          <a:xfrm>
            <a:off x="3417888" y="5372100"/>
            <a:ext cx="2160587"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7414" name="Rectangle 6"/>
          <p:cNvSpPr/>
          <p:nvPr/>
        </p:nvSpPr>
        <p:spPr>
          <a:xfrm>
            <a:off x="5434013" y="4868863"/>
            <a:ext cx="1874837" cy="43180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17415" name="Rectangle 7"/>
          <p:cNvSpPr/>
          <p:nvPr/>
        </p:nvSpPr>
        <p:spPr>
          <a:xfrm>
            <a:off x="5434013" y="4868863"/>
            <a:ext cx="144462" cy="4318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17416" name="Rectangle 8"/>
          <p:cNvSpPr/>
          <p:nvPr/>
        </p:nvSpPr>
        <p:spPr>
          <a:xfrm>
            <a:off x="3417888" y="5372100"/>
            <a:ext cx="144462" cy="4318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17417" name="Text Box 9"/>
          <p:cNvSpPr txBox="1"/>
          <p:nvPr/>
        </p:nvSpPr>
        <p:spPr>
          <a:xfrm>
            <a:off x="2843213" y="5372100"/>
            <a:ext cx="647700" cy="3667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s1</a:t>
            </a:r>
            <a:endParaRPr lang="en-US" altLang="zh-CN" sz="1800" b="1" dirty="0">
              <a:latin typeface="Arial" panose="020B0604020202020204" pitchFamily="34" charset="0"/>
              <a:ea typeface="宋体" panose="02010600030101010101" pitchFamily="2" charset="-122"/>
            </a:endParaRPr>
          </a:p>
        </p:txBody>
      </p:sp>
      <p:sp>
        <p:nvSpPr>
          <p:cNvPr id="17418" name="Text Box 10"/>
          <p:cNvSpPr txBox="1"/>
          <p:nvPr/>
        </p:nvSpPr>
        <p:spPr>
          <a:xfrm>
            <a:off x="4859338" y="4868863"/>
            <a:ext cx="647700" cy="3667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s2</a:t>
            </a:r>
            <a:endParaRPr lang="en-US" altLang="zh-CN" sz="1800" b="1" dirty="0">
              <a:latin typeface="Arial" panose="020B0604020202020204" pitchFamily="34" charset="0"/>
              <a:ea typeface="宋体" panose="02010600030101010101" pitchFamily="2" charset="-122"/>
            </a:endParaRPr>
          </a:p>
        </p:txBody>
      </p:sp>
      <p:sp>
        <p:nvSpPr>
          <p:cNvPr id="18443" name="Text Box 11"/>
          <p:cNvSpPr txBox="1"/>
          <p:nvPr/>
        </p:nvSpPr>
        <p:spPr>
          <a:xfrm>
            <a:off x="1979613" y="5868988"/>
            <a:ext cx="647700" cy="3667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t</a:t>
            </a:r>
            <a:endParaRPr lang="en-US" altLang="zh-CN" sz="1800" b="1" dirty="0">
              <a:latin typeface="Arial" panose="020B0604020202020204" pitchFamily="34" charset="0"/>
              <a:ea typeface="宋体" panose="02010600030101010101" pitchFamily="2" charset="-122"/>
            </a:endParaRPr>
          </a:p>
        </p:txBody>
      </p:sp>
      <p:sp>
        <p:nvSpPr>
          <p:cNvPr id="17420" name="Rectangle 12"/>
          <p:cNvSpPr/>
          <p:nvPr/>
        </p:nvSpPr>
        <p:spPr>
          <a:xfrm>
            <a:off x="3419475" y="5876925"/>
            <a:ext cx="2160588"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7421" name="Rectangle 13"/>
          <p:cNvSpPr/>
          <p:nvPr/>
        </p:nvSpPr>
        <p:spPr>
          <a:xfrm>
            <a:off x="5580063" y="5876925"/>
            <a:ext cx="1728787" cy="43180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18446" name="Rectangle 14"/>
          <p:cNvSpPr/>
          <p:nvPr/>
        </p:nvSpPr>
        <p:spPr>
          <a:xfrm>
            <a:off x="2493963" y="5876925"/>
            <a:ext cx="144462" cy="4318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1800" dirty="0">
              <a:latin typeface="Arial" panose="020B0604020202020204" pitchFamily="34" charset="0"/>
              <a:ea typeface="宋体" panose="02010600030101010101" pitchFamily="2" charset="-122"/>
            </a:endParaRPr>
          </a:p>
        </p:txBody>
      </p:sp>
      <p:sp>
        <p:nvSpPr>
          <p:cNvPr id="15" name="Rectangle 14"/>
          <p:cNvSpPr>
            <a:spLocks noChangeArrowheads="1"/>
          </p:cNvSpPr>
          <p:nvPr/>
        </p:nvSpPr>
        <p:spPr bwMode="auto">
          <a:xfrm>
            <a:off x="2638425" y="5876925"/>
            <a:ext cx="925513" cy="431800"/>
          </a:xfrm>
          <a:prstGeom prst="rect">
            <a:avLst/>
          </a:prstGeom>
          <a:solidFill>
            <a:schemeClr val="accent2">
              <a:lumMod val="40000"/>
              <a:lumOff val="60000"/>
            </a:schemeClr>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20"/>
                                        </p:tgtEl>
                                        <p:attrNameLst>
                                          <p:attrName>style.visibility</p:attrName>
                                        </p:attrNameLst>
                                      </p:cBhvr>
                                      <p:to>
                                        <p:strVal val="visible"/>
                                      </p:to>
                                    </p:set>
                                    <p:animEffect transition="in" filter="wipe(left)">
                                      <p:cBhvr>
                                        <p:cTn id="7" dur="500"/>
                                        <p:tgtEl>
                                          <p:spTgt spid="17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21"/>
                                        </p:tgtEl>
                                        <p:attrNameLst>
                                          <p:attrName>style.visibility</p:attrName>
                                        </p:attrNameLst>
                                      </p:cBhvr>
                                      <p:to>
                                        <p:strVal val="visible"/>
                                      </p:to>
                                    </p:set>
                                    <p:animEffect transition="in" filter="wipe(left)">
                                      <p:cBhvr>
                                        <p:cTn id="12" dur="500"/>
                                        <p:tgtEl>
                                          <p:spTgt spid="174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arn(inVertical)">
                                      <p:cBhvr>
                                        <p:cTn id="17" dur="500"/>
                                        <p:tgtEl>
                                          <p:spTgt spid="18435">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barn(inVertical)">
                                      <p:cBhvr>
                                        <p:cTn id="20" dur="500"/>
                                        <p:tgtEl>
                                          <p:spTgt spid="18435">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barn(inVertical)">
                                      <p:cBhvr>
                                        <p:cTn id="23" dur="500"/>
                                        <p:tgtEl>
                                          <p:spTgt spid="18435">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8435">
                                            <p:txEl>
                                              <p:pRg st="5" end="5"/>
                                            </p:txEl>
                                          </p:spTgt>
                                        </p:tgtEl>
                                        <p:attrNameLst>
                                          <p:attrName>style.visibility</p:attrName>
                                        </p:attrNameLst>
                                      </p:cBhvr>
                                      <p:to>
                                        <p:strVal val="visible"/>
                                      </p:to>
                                    </p:set>
                                    <p:animEffect transition="in" filter="barn(inVertical)">
                                      <p:cBhvr>
                                        <p:cTn id="26" dur="500"/>
                                        <p:tgtEl>
                                          <p:spTgt spid="18435">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animEffect transition="in" filter="barn(inVertical)">
                                      <p:cBhvr>
                                        <p:cTn id="29" dur="500"/>
                                        <p:tgtEl>
                                          <p:spTgt spid="18435">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8435">
                                            <p:txEl>
                                              <p:pRg st="7" end="7"/>
                                            </p:txEl>
                                          </p:spTgt>
                                        </p:tgtEl>
                                        <p:attrNameLst>
                                          <p:attrName>style.visibility</p:attrName>
                                        </p:attrNameLst>
                                      </p:cBhvr>
                                      <p:to>
                                        <p:strVal val="visible"/>
                                      </p:to>
                                    </p:set>
                                    <p:animEffect transition="in" filter="barn(inVertical)">
                                      <p:cBhvr>
                                        <p:cTn id="32" dur="500"/>
                                        <p:tgtEl>
                                          <p:spTgt spid="18435">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18435">
                                            <p:txEl>
                                              <p:pRg st="8" end="8"/>
                                            </p:txEl>
                                          </p:spTgt>
                                        </p:tgtEl>
                                        <p:attrNameLst>
                                          <p:attrName>style.visibility</p:attrName>
                                        </p:attrNameLst>
                                      </p:cBhvr>
                                      <p:to>
                                        <p:strVal val="visible"/>
                                      </p:to>
                                    </p:set>
                                    <p:animEffect transition="in" filter="barn(inVertical)">
                                      <p:cBhvr>
                                        <p:cTn id="35" dur="500"/>
                                        <p:tgtEl>
                                          <p:spTgt spid="18435">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18435">
                                            <p:txEl>
                                              <p:pRg st="9" end="9"/>
                                            </p:txEl>
                                          </p:spTgt>
                                        </p:tgtEl>
                                        <p:attrNameLst>
                                          <p:attrName>style.visibility</p:attrName>
                                        </p:attrNameLst>
                                      </p:cBhvr>
                                      <p:to>
                                        <p:strVal val="visible"/>
                                      </p:to>
                                    </p:set>
                                    <p:animEffect transition="in" filter="barn(inVertical)">
                                      <p:cBhvr>
                                        <p:cTn id="38" dur="500"/>
                                        <p:tgtEl>
                                          <p:spTgt spid="18435">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18435">
                                            <p:txEl>
                                              <p:pRg st="10" end="10"/>
                                            </p:txEl>
                                          </p:spTgt>
                                        </p:tgtEl>
                                        <p:attrNameLst>
                                          <p:attrName>style.visibility</p:attrName>
                                        </p:attrNameLst>
                                      </p:cBhvr>
                                      <p:to>
                                        <p:strVal val="visible"/>
                                      </p:to>
                                    </p:set>
                                    <p:animEffect transition="in" filter="barn(inVertical)">
                                      <p:cBhvr>
                                        <p:cTn id="41" dur="500"/>
                                        <p:tgtEl>
                                          <p:spTgt spid="184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0" grpId="0" animBg="1"/>
      <p:bldP spid="174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顺序存储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8435"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int SubString (SString sub, SString s, int pos, int len){</a:t>
            </a:r>
            <a:endParaRPr lang="en-US" altLang="zh-CN" b="1" dirty="0">
              <a:latin typeface="Times New Roman" panose="02020603050405020304" pitchFamily="18" charset="0"/>
            </a:endParaRPr>
          </a:p>
          <a:p>
            <a:pPr>
              <a:buNone/>
            </a:pPr>
            <a:r>
              <a:rPr lang="en-US" altLang="zh-CN" dirty="0">
                <a:latin typeface="Times New Roman" panose="02020603050405020304" pitchFamily="18" charset="0"/>
              </a:rPr>
              <a:t>	//</a:t>
            </a:r>
            <a:r>
              <a:rPr lang="zh-CN" altLang="en-US" dirty="0">
                <a:latin typeface="Times New Roman" panose="02020603050405020304" pitchFamily="18" charset="0"/>
              </a:rPr>
              <a:t>从串</a:t>
            </a:r>
            <a:r>
              <a:rPr lang="en-US" altLang="zh-CN" dirty="0">
                <a:latin typeface="Times New Roman" panose="02020603050405020304" pitchFamily="18" charset="0"/>
              </a:rPr>
              <a:t>s</a:t>
            </a:r>
            <a:r>
              <a:rPr lang="zh-CN" altLang="en-US" dirty="0">
                <a:latin typeface="Times New Roman" panose="02020603050405020304" pitchFamily="18" charset="0"/>
              </a:rPr>
              <a:t>中的第</a:t>
            </a:r>
            <a:r>
              <a:rPr lang="en-US" altLang="zh-CN" dirty="0">
                <a:latin typeface="Times New Roman" panose="02020603050405020304" pitchFamily="18" charset="0"/>
              </a:rPr>
              <a:t>pos</a:t>
            </a:r>
            <a:r>
              <a:rPr lang="zh-CN" altLang="en-US" dirty="0">
                <a:latin typeface="Times New Roman" panose="02020603050405020304" pitchFamily="18" charset="0"/>
              </a:rPr>
              <a:t>个字符开始，把连续</a:t>
            </a:r>
            <a:r>
              <a:rPr lang="en-US" altLang="zh-CN" dirty="0">
                <a:latin typeface="Times New Roman" panose="02020603050405020304" pitchFamily="18" charset="0"/>
              </a:rPr>
              <a:t>len</a:t>
            </a:r>
            <a:r>
              <a:rPr lang="zh-CN" altLang="en-US" dirty="0">
                <a:latin typeface="Times New Roman" panose="02020603050405020304" pitchFamily="18" charset="0"/>
              </a:rPr>
              <a:t>个字符子串赋给</a:t>
            </a:r>
            <a:r>
              <a:rPr lang="en-US" altLang="zh-CN" dirty="0">
                <a:latin typeface="Times New Roman" panose="02020603050405020304" pitchFamily="18" charset="0"/>
              </a:rPr>
              <a:t>sub</a:t>
            </a:r>
            <a:endParaRPr lang="en-US" altLang="zh-CN" dirty="0">
              <a:latin typeface="Times New Roman" panose="02020603050405020304" pitchFamily="18" charset="0"/>
            </a:endParaRPr>
          </a:p>
          <a:p>
            <a:pPr>
              <a:buNone/>
            </a:pPr>
            <a:r>
              <a:rPr lang="en-US" altLang="zh-CN" b="1" dirty="0">
                <a:latin typeface="Times New Roman" panose="02020603050405020304" pitchFamily="18" charset="0"/>
              </a:rPr>
              <a:t>	if((pos+len)&gt;s</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+1||pos&lt;1||pos&gt;s</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||len&lt;0)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b="1" dirty="0">
                <a:latin typeface="Times New Roman" panose="02020603050405020304" pitchFamily="18" charset="0"/>
              </a:rPr>
              <a:t>return 0</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else{</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altLang="zh-CN" b="1" dirty="0">
                <a:solidFill>
                  <a:srgbClr val="FF0909"/>
                </a:solidFill>
                <a:latin typeface="Times New Roman" panose="02020603050405020304" pitchFamily="18" charset="0"/>
              </a:rPr>
              <a:t>for (i=1; i&lt;=len; i++)</a:t>
            </a:r>
            <a:endParaRPr lang="en-US" altLang="zh-CN" b="1" dirty="0">
              <a:solidFill>
                <a:srgbClr val="FF0909"/>
              </a:solidFill>
              <a:latin typeface="Times New Roman" panose="02020603050405020304" pitchFamily="18" charset="0"/>
            </a:endParaRPr>
          </a:p>
          <a:p>
            <a:pPr>
              <a:buNone/>
            </a:pPr>
            <a:r>
              <a:rPr lang="en-US" altLang="zh-CN" b="1" dirty="0">
                <a:solidFill>
                  <a:srgbClr val="FF0909"/>
                </a:solidFill>
                <a:latin typeface="Times New Roman" panose="02020603050405020304" pitchFamily="18" charset="0"/>
              </a:rPr>
              <a:t>		</a:t>
            </a:r>
            <a:r>
              <a:rPr lang="zh-CN" altLang="en-US" b="1" dirty="0">
                <a:solidFill>
                  <a:srgbClr val="FF0909"/>
                </a:solidFill>
                <a:latin typeface="Times New Roman" panose="02020603050405020304" pitchFamily="18" charset="0"/>
              </a:rPr>
              <a:t>　   </a:t>
            </a:r>
            <a:r>
              <a:rPr lang="en-US" altLang="zh-CN" b="1" dirty="0">
                <a:solidFill>
                  <a:srgbClr val="FF0909"/>
                </a:solidFill>
                <a:latin typeface="Times New Roman" panose="02020603050405020304" pitchFamily="18" charset="0"/>
              </a:rPr>
              <a:t>sub.ch[i]=s.ch[</a:t>
            </a:r>
            <a:r>
              <a:rPr lang="en-US" altLang="zh-CN" b="1" dirty="0">
                <a:solidFill>
                  <a:schemeClr val="hlink"/>
                </a:solidFill>
                <a:latin typeface="Times New Roman" panose="02020603050405020304" pitchFamily="18" charset="0"/>
              </a:rPr>
              <a:t>pos</a:t>
            </a:r>
            <a:r>
              <a:rPr lang="en-US" altLang="zh-CN" b="1" dirty="0">
                <a:solidFill>
                  <a:srgbClr val="FF0909"/>
                </a:solidFill>
                <a:latin typeface="Times New Roman" panose="02020603050405020304" pitchFamily="18" charset="0"/>
              </a:rPr>
              <a:t>+i-1];</a:t>
            </a:r>
            <a:endParaRPr lang="en-US" altLang="zh-CN" b="1" dirty="0">
              <a:solidFill>
                <a:srgbClr val="FF0909"/>
              </a:solidFill>
              <a:latin typeface="Times New Roman" panose="02020603050405020304" pitchFamily="18" charset="0"/>
            </a:endParaRPr>
          </a:p>
          <a:p>
            <a:pPr>
              <a:buNone/>
            </a:pPr>
            <a:r>
              <a:rPr lang="en-US" altLang="zh-CN" b="1" dirty="0">
                <a:latin typeface="Times New Roman" panose="02020603050405020304" pitchFamily="18" charset="0"/>
              </a:rPr>
              <a:t>		sub</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=len;</a:t>
            </a:r>
            <a:endParaRPr lang="en-US" altLang="zh-CN" b="1" dirty="0">
              <a:latin typeface="Times New Roman" panose="02020603050405020304" pitchFamily="18" charset="0"/>
            </a:endParaRPr>
          </a:p>
          <a:p>
            <a:pPr indent="457200">
              <a:buNone/>
            </a:pPr>
            <a:r>
              <a:rPr lang="en-US" altLang="zh-CN" b="1" dirty="0">
                <a:latin typeface="Times New Roman" panose="02020603050405020304" pitchFamily="18" charset="0"/>
              </a:rPr>
              <a:t> return 1;</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
        <p:nvSpPr>
          <p:cNvPr id="19460" name="Rectangle 4"/>
          <p:cNvSpPr/>
          <p:nvPr/>
        </p:nvSpPr>
        <p:spPr>
          <a:xfrm>
            <a:off x="3348038" y="5302250"/>
            <a:ext cx="5257800" cy="431800"/>
          </a:xfrm>
          <a:prstGeom prst="rect">
            <a:avLst/>
          </a:prstGeom>
          <a:solidFill>
            <a:srgbClr val="EAEAEA"/>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p:nvSpPr>
          <p:cNvPr id="19461" name="Rectangle 5"/>
          <p:cNvSpPr/>
          <p:nvPr/>
        </p:nvSpPr>
        <p:spPr>
          <a:xfrm>
            <a:off x="3348038" y="4652963"/>
            <a:ext cx="5257800" cy="431800"/>
          </a:xfrm>
          <a:prstGeom prst="rect">
            <a:avLst/>
          </a:prstGeom>
          <a:solidFill>
            <a:srgbClr val="EAEAEA"/>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p:nvSpPr>
          <p:cNvPr id="19462" name="Rectangle 6"/>
          <p:cNvSpPr/>
          <p:nvPr/>
        </p:nvSpPr>
        <p:spPr>
          <a:xfrm>
            <a:off x="3348038" y="4652963"/>
            <a:ext cx="144462" cy="4318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19463" name="Rectangle 7"/>
          <p:cNvSpPr/>
          <p:nvPr/>
        </p:nvSpPr>
        <p:spPr>
          <a:xfrm>
            <a:off x="3349625" y="5302250"/>
            <a:ext cx="3959225"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p:nvSpPr>
          <p:cNvPr id="19464" name="Rectangle 8"/>
          <p:cNvSpPr/>
          <p:nvPr/>
        </p:nvSpPr>
        <p:spPr>
          <a:xfrm>
            <a:off x="3348038" y="5302250"/>
            <a:ext cx="144462" cy="4318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19465" name="Rectangle 9"/>
          <p:cNvSpPr/>
          <p:nvPr/>
        </p:nvSpPr>
        <p:spPr>
          <a:xfrm>
            <a:off x="4572000" y="5300663"/>
            <a:ext cx="1512888" cy="433387"/>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p:nvSpPr>
          <p:cNvPr id="19466" name="Line 10"/>
          <p:cNvSpPr/>
          <p:nvPr/>
        </p:nvSpPr>
        <p:spPr>
          <a:xfrm flipV="1">
            <a:off x="4572000" y="5734050"/>
            <a:ext cx="0" cy="431800"/>
          </a:xfrm>
          <a:prstGeom prst="line">
            <a:avLst/>
          </a:prstGeom>
          <a:ln w="9525" cap="flat" cmpd="sng">
            <a:solidFill>
              <a:schemeClr val="tx1"/>
            </a:solidFill>
            <a:prstDash val="solid"/>
            <a:headEnd type="none" w="med" len="med"/>
            <a:tailEnd type="triangle" w="med" len="med"/>
          </a:ln>
        </p:spPr>
      </p:sp>
      <p:grpSp>
        <p:nvGrpSpPr>
          <p:cNvPr id="19467" name="Group 11"/>
          <p:cNvGrpSpPr/>
          <p:nvPr/>
        </p:nvGrpSpPr>
        <p:grpSpPr>
          <a:xfrm>
            <a:off x="4572000" y="5948363"/>
            <a:ext cx="1512888" cy="73025"/>
            <a:chOff x="0" y="0"/>
            <a:chExt cx="726" cy="0"/>
          </a:xfrm>
        </p:grpSpPr>
        <p:sp>
          <p:nvSpPr>
            <p:cNvPr id="19473" name="Line 12"/>
            <p:cNvSpPr/>
            <p:nvPr/>
          </p:nvSpPr>
          <p:spPr>
            <a:xfrm>
              <a:off x="0" y="0"/>
              <a:ext cx="726" cy="0"/>
            </a:xfrm>
            <a:prstGeom prst="line">
              <a:avLst/>
            </a:prstGeom>
            <a:ln w="9525" cap="flat" cmpd="sng">
              <a:solidFill>
                <a:schemeClr val="tx1"/>
              </a:solidFill>
              <a:prstDash val="solid"/>
              <a:headEnd type="none" w="med" len="med"/>
              <a:tailEnd type="triangle" w="med" len="med"/>
            </a:ln>
          </p:spPr>
        </p:sp>
        <p:sp>
          <p:nvSpPr>
            <p:cNvPr id="19474" name="Line 13"/>
            <p:cNvSpPr/>
            <p:nvPr/>
          </p:nvSpPr>
          <p:spPr>
            <a:xfrm flipH="1">
              <a:off x="0" y="0"/>
              <a:ext cx="181" cy="0"/>
            </a:xfrm>
            <a:prstGeom prst="line">
              <a:avLst/>
            </a:prstGeom>
            <a:ln w="9525" cap="flat" cmpd="sng">
              <a:solidFill>
                <a:schemeClr val="tx1"/>
              </a:solidFill>
              <a:prstDash val="solid"/>
              <a:headEnd type="none" w="med" len="med"/>
              <a:tailEnd type="triangle" w="med" len="med"/>
            </a:ln>
          </p:spPr>
        </p:sp>
      </p:grpSp>
      <p:sp>
        <p:nvSpPr>
          <p:cNvPr id="18446" name="Rectangle 14"/>
          <p:cNvSpPr/>
          <p:nvPr/>
        </p:nvSpPr>
        <p:spPr>
          <a:xfrm>
            <a:off x="3492500" y="4652963"/>
            <a:ext cx="1366838" cy="433387"/>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p:nvSpPr>
          <p:cNvPr id="19469" name="Text Box 15"/>
          <p:cNvSpPr txBox="1"/>
          <p:nvPr/>
        </p:nvSpPr>
        <p:spPr>
          <a:xfrm>
            <a:off x="2554288" y="5300663"/>
            <a:ext cx="865187"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endParaRPr lang="en-US" altLang="zh-CN" b="1" dirty="0">
              <a:latin typeface="Times New Roman" panose="02020603050405020304" pitchFamily="18" charset="0"/>
              <a:ea typeface="宋体" panose="02010600030101010101" pitchFamily="2" charset="-122"/>
            </a:endParaRPr>
          </a:p>
        </p:txBody>
      </p:sp>
      <p:sp>
        <p:nvSpPr>
          <p:cNvPr id="19470" name="Text Box 16"/>
          <p:cNvSpPr txBox="1"/>
          <p:nvPr/>
        </p:nvSpPr>
        <p:spPr>
          <a:xfrm>
            <a:off x="2554288" y="4724400"/>
            <a:ext cx="865187"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sub</a:t>
            </a:r>
            <a:endParaRPr lang="en-US" altLang="zh-CN" b="1" dirty="0">
              <a:latin typeface="Times New Roman" panose="02020603050405020304" pitchFamily="18" charset="0"/>
              <a:ea typeface="宋体" panose="02010600030101010101" pitchFamily="2" charset="-122"/>
            </a:endParaRPr>
          </a:p>
        </p:txBody>
      </p:sp>
      <p:sp>
        <p:nvSpPr>
          <p:cNvPr id="19471" name="Text Box 17"/>
          <p:cNvSpPr txBox="1"/>
          <p:nvPr/>
        </p:nvSpPr>
        <p:spPr>
          <a:xfrm>
            <a:off x="4138613" y="6092825"/>
            <a:ext cx="865187"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pos</a:t>
            </a:r>
            <a:endParaRPr lang="en-US" altLang="zh-CN" b="1" dirty="0">
              <a:latin typeface="Times New Roman" panose="02020603050405020304" pitchFamily="18" charset="0"/>
              <a:ea typeface="宋体" panose="02010600030101010101" pitchFamily="2" charset="-122"/>
            </a:endParaRPr>
          </a:p>
        </p:txBody>
      </p:sp>
      <p:sp>
        <p:nvSpPr>
          <p:cNvPr id="19472" name="Text Box 18"/>
          <p:cNvSpPr txBox="1"/>
          <p:nvPr/>
        </p:nvSpPr>
        <p:spPr>
          <a:xfrm>
            <a:off x="4786313" y="5942013"/>
            <a:ext cx="865187"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len</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46"/>
                                        </p:tgtEl>
                                        <p:attrNameLst>
                                          <p:attrName>style.visibility</p:attrName>
                                        </p:attrNameLst>
                                      </p:cBhvr>
                                      <p:to>
                                        <p:strVal val="visible"/>
                                      </p:to>
                                    </p:set>
                                    <p:animEffect transition="in" filter="wipe(left)">
                                      <p:cBhvr>
                                        <p:cTn id="7" dur="500"/>
                                        <p:tgtEl>
                                          <p:spTgt spid="184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barn(inVertical)">
                                      <p:cBhvr>
                                        <p:cTn id="12" dur="500"/>
                                        <p:tgtEl>
                                          <p:spTgt spid="18435">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Effect transition="in" filter="barn(inVertical)">
                                      <p:cBhvr>
                                        <p:cTn id="15" dur="500"/>
                                        <p:tgtEl>
                                          <p:spTgt spid="1843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8435">
                                            <p:txEl>
                                              <p:pRg st="4" end="4"/>
                                            </p:txEl>
                                          </p:spTgt>
                                        </p:tgtEl>
                                        <p:attrNameLst>
                                          <p:attrName>style.visibility</p:attrName>
                                        </p:attrNameLst>
                                      </p:cBhvr>
                                      <p:to>
                                        <p:strVal val="visible"/>
                                      </p:to>
                                    </p:set>
                                    <p:animEffect transition="in" filter="barn(inVertical)">
                                      <p:cBhvr>
                                        <p:cTn id="18" dur="500"/>
                                        <p:tgtEl>
                                          <p:spTgt spid="18435">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animEffect transition="in" filter="barn(inVertical)">
                                      <p:cBhvr>
                                        <p:cTn id="21" dur="500"/>
                                        <p:tgtEl>
                                          <p:spTgt spid="18435">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8435">
                                            <p:txEl>
                                              <p:pRg st="6" end="6"/>
                                            </p:txEl>
                                          </p:spTgt>
                                        </p:tgtEl>
                                        <p:attrNameLst>
                                          <p:attrName>style.visibility</p:attrName>
                                        </p:attrNameLst>
                                      </p:cBhvr>
                                      <p:to>
                                        <p:strVal val="visible"/>
                                      </p:to>
                                    </p:set>
                                    <p:animEffect transition="in" filter="barn(inVertical)">
                                      <p:cBhvr>
                                        <p:cTn id="24" dur="500"/>
                                        <p:tgtEl>
                                          <p:spTgt spid="18435">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8435">
                                            <p:txEl>
                                              <p:pRg st="7" end="7"/>
                                            </p:txEl>
                                          </p:spTgt>
                                        </p:tgtEl>
                                        <p:attrNameLst>
                                          <p:attrName>style.visibility</p:attrName>
                                        </p:attrNameLst>
                                      </p:cBhvr>
                                      <p:to>
                                        <p:strVal val="visible"/>
                                      </p:to>
                                    </p:set>
                                    <p:animEffect transition="in" filter="barn(inVertical)">
                                      <p:cBhvr>
                                        <p:cTn id="27" dur="500"/>
                                        <p:tgtEl>
                                          <p:spTgt spid="18435">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8435">
                                            <p:txEl>
                                              <p:pRg st="8" end="8"/>
                                            </p:txEl>
                                          </p:spTgt>
                                        </p:tgtEl>
                                        <p:attrNameLst>
                                          <p:attrName>style.visibility</p:attrName>
                                        </p:attrNameLst>
                                      </p:cBhvr>
                                      <p:to>
                                        <p:strVal val="visible"/>
                                      </p:to>
                                    </p:set>
                                    <p:animEffect transition="in" filter="barn(inVertical)">
                                      <p:cBhvr>
                                        <p:cTn id="30" dur="500"/>
                                        <p:tgtEl>
                                          <p:spTgt spid="18435">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8435">
                                            <p:txEl>
                                              <p:pRg st="9" end="9"/>
                                            </p:txEl>
                                          </p:spTgt>
                                        </p:tgtEl>
                                        <p:attrNameLst>
                                          <p:attrName>style.visibility</p:attrName>
                                        </p:attrNameLst>
                                      </p:cBhvr>
                                      <p:to>
                                        <p:strVal val="visible"/>
                                      </p:to>
                                    </p:set>
                                    <p:animEffect transition="in" filter="barn(inVertical)">
                                      <p:cBhvr>
                                        <p:cTn id="33"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顺序存储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9459" name="Rectangle 3"/>
          <p:cNvSpPr>
            <a:spLocks noGrp="1"/>
          </p:cNvSpPr>
          <p:nvPr>
            <p:ph idx="1"/>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思考：假设串采用定长顺序存储，设计以下算法。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把串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中所有字符按反序存放在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void ReverseString (SString S)</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Font typeface="Wingdings" panose="05000000000000000000" charset="0"/>
              <a:buChar char="Ø"/>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中删除其值等于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ch</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的所有字符。</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void DelString (SString S, char ch)</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对象 1"/>
          <p:cNvGraphicFramePr/>
          <p:nvPr/>
        </p:nvGraphicFramePr>
        <p:xfrm>
          <a:off x="1207135" y="2407920"/>
          <a:ext cx="4137025" cy="563880"/>
        </p:xfrm>
        <a:graphic>
          <a:graphicData uri="http://schemas.openxmlformats.org/presentationml/2006/ole">
            <mc:AlternateContent xmlns:mc="http://schemas.openxmlformats.org/markup-compatibility/2006">
              <mc:Choice xmlns:v="urn:schemas-microsoft-com:vml" Requires="v">
                <p:oleObj spid="_x0000_s3077" name="" r:id="rId1" imgW="4124325" imgH="561975" progId="Paint.Picture">
                  <p:embed/>
                </p:oleObj>
              </mc:Choice>
              <mc:Fallback>
                <p:oleObj name="" r:id="rId1" imgW="4124325" imgH="561975" progId="Paint.Picture">
                  <p:embed/>
                  <p:pic>
                    <p:nvPicPr>
                      <p:cNvPr id="0" name="图片 3076"/>
                      <p:cNvPicPr/>
                      <p:nvPr/>
                    </p:nvPicPr>
                    <p:blipFill>
                      <a:blip r:embed="rId2"/>
                      <a:stretch>
                        <a:fillRect/>
                      </a:stretch>
                    </p:blipFill>
                    <p:spPr>
                      <a:xfrm>
                        <a:off x="1207135" y="2407920"/>
                        <a:ext cx="4137025" cy="563880"/>
                      </a:xfrm>
                      <a:prstGeom prst="rect">
                        <a:avLst/>
                      </a:prstGeom>
                      <a:noFill/>
                      <a:ln w="38100">
                        <a:noFill/>
                        <a:miter/>
                      </a:ln>
                    </p:spPr>
                  </p:pic>
                </p:oleObj>
              </mc:Fallback>
            </mc:AlternateContent>
          </a:graphicData>
        </a:graphic>
      </p:graphicFrame>
      <p:graphicFrame>
        <p:nvGraphicFramePr>
          <p:cNvPr id="4" name="对象 3"/>
          <p:cNvGraphicFramePr/>
          <p:nvPr/>
        </p:nvGraphicFramePr>
        <p:xfrm>
          <a:off x="1207135" y="2955925"/>
          <a:ext cx="4137025" cy="515620"/>
        </p:xfrm>
        <a:graphic>
          <a:graphicData uri="http://schemas.openxmlformats.org/presentationml/2006/ole">
            <mc:AlternateContent xmlns:mc="http://schemas.openxmlformats.org/markup-compatibility/2006">
              <mc:Choice xmlns:v="urn:schemas-microsoft-com:vml" Requires="v">
                <p:oleObj spid="_x0000_s3079" name="" r:id="rId3" imgW="4095750" imgH="514350" progId="Paint.Picture">
                  <p:embed/>
                </p:oleObj>
              </mc:Choice>
              <mc:Fallback>
                <p:oleObj name="" r:id="rId3" imgW="4095750" imgH="514350" progId="Paint.Picture">
                  <p:embed/>
                  <p:pic>
                    <p:nvPicPr>
                      <p:cNvPr id="0" name="图片 3078"/>
                      <p:cNvPicPr/>
                      <p:nvPr/>
                    </p:nvPicPr>
                    <p:blipFill>
                      <a:blip r:embed="rId4"/>
                      <a:stretch>
                        <a:fillRect/>
                      </a:stretch>
                    </p:blipFill>
                    <p:spPr>
                      <a:xfrm>
                        <a:off x="1207135" y="2955925"/>
                        <a:ext cx="4137025" cy="515620"/>
                      </a:xfrm>
                      <a:prstGeom prst="rect">
                        <a:avLst/>
                      </a:prstGeom>
                      <a:noFill/>
                      <a:ln w="38100">
                        <a:noFill/>
                        <a:miter/>
                      </a:ln>
                    </p:spPr>
                  </p:pic>
                </p:oleObj>
              </mc:Fallback>
            </mc:AlternateContent>
          </a:graphicData>
        </a:graphic>
      </p:graphicFrame>
      <p:graphicFrame>
        <p:nvGraphicFramePr>
          <p:cNvPr id="6" name="对象 5"/>
          <p:cNvGraphicFramePr/>
          <p:nvPr/>
        </p:nvGraphicFramePr>
        <p:xfrm>
          <a:off x="1206818" y="4456748"/>
          <a:ext cx="4117975" cy="534987"/>
        </p:xfrm>
        <a:graphic>
          <a:graphicData uri="http://schemas.openxmlformats.org/presentationml/2006/ole">
            <mc:AlternateContent xmlns:mc="http://schemas.openxmlformats.org/markup-compatibility/2006">
              <mc:Choice xmlns:v="urn:schemas-microsoft-com:vml" Requires="v">
                <p:oleObj spid="_x0000_s3076" name="" r:id="rId5" imgW="4114800" imgH="533400" progId="Paint.Picture">
                  <p:embed/>
                </p:oleObj>
              </mc:Choice>
              <mc:Fallback>
                <p:oleObj name="" r:id="rId5" imgW="4114800" imgH="533400" progId="Paint.Picture">
                  <p:embed/>
                  <p:pic>
                    <p:nvPicPr>
                      <p:cNvPr id="0" name="图片 3075"/>
                      <p:cNvPicPr/>
                      <p:nvPr/>
                    </p:nvPicPr>
                    <p:blipFill>
                      <a:blip r:embed="rId6"/>
                      <a:stretch>
                        <a:fillRect/>
                      </a:stretch>
                    </p:blipFill>
                    <p:spPr>
                      <a:xfrm>
                        <a:off x="1206818" y="4456748"/>
                        <a:ext cx="4117975" cy="534987"/>
                      </a:xfrm>
                      <a:prstGeom prst="rect">
                        <a:avLst/>
                      </a:prstGeom>
                      <a:noFill/>
                      <a:ln w="38100">
                        <a:noFill/>
                        <a:miter/>
                      </a:ln>
                    </p:spPr>
                  </p:pic>
                </p:oleObj>
              </mc:Fallback>
            </mc:AlternateContent>
          </a:graphicData>
        </a:graphic>
      </p:graphicFrame>
      <p:graphicFrame>
        <p:nvGraphicFramePr>
          <p:cNvPr id="8" name="对象 7"/>
          <p:cNvGraphicFramePr/>
          <p:nvPr/>
        </p:nvGraphicFramePr>
        <p:xfrm>
          <a:off x="1207135" y="5001260"/>
          <a:ext cx="4117975" cy="495300"/>
        </p:xfrm>
        <a:graphic>
          <a:graphicData uri="http://schemas.openxmlformats.org/presentationml/2006/ole">
            <mc:AlternateContent xmlns:mc="http://schemas.openxmlformats.org/markup-compatibility/2006">
              <mc:Choice xmlns:v="urn:schemas-microsoft-com:vml" Requires="v">
                <p:oleObj spid="_x0000_s3078" name="" r:id="rId7" imgW="4086225" imgH="495300" progId="Paint.Picture">
                  <p:embed/>
                </p:oleObj>
              </mc:Choice>
              <mc:Fallback>
                <p:oleObj name="" r:id="rId7" imgW="4086225" imgH="495300" progId="Paint.Picture">
                  <p:embed/>
                  <p:pic>
                    <p:nvPicPr>
                      <p:cNvPr id="0" name="图片 3077"/>
                      <p:cNvPicPr/>
                      <p:nvPr/>
                    </p:nvPicPr>
                    <p:blipFill>
                      <a:blip r:embed="rId8"/>
                      <a:stretch>
                        <a:fillRect/>
                      </a:stretch>
                    </p:blipFill>
                    <p:spPr>
                      <a:xfrm>
                        <a:off x="1207135" y="5001260"/>
                        <a:ext cx="4117975" cy="495300"/>
                      </a:xfrm>
                      <a:prstGeom prst="rect">
                        <a:avLst/>
                      </a:prstGeom>
                      <a:noFill/>
                      <a:ln w="38100">
                        <a:noFill/>
                        <a:miter/>
                      </a:ln>
                    </p:spPr>
                  </p:pic>
                </p:oleObj>
              </mc:Fallback>
            </mc:AlternateContent>
          </a:graphicData>
        </a:graphic>
      </p:graphicFrame>
      <p:grpSp>
        <p:nvGrpSpPr>
          <p:cNvPr id="7" name="组合 6"/>
          <p:cNvGrpSpPr/>
          <p:nvPr/>
        </p:nvGrpSpPr>
        <p:grpSpPr>
          <a:xfrm>
            <a:off x="5579745" y="4509135"/>
            <a:ext cx="1062355" cy="349250"/>
            <a:chOff x="8787" y="7101"/>
            <a:chExt cx="1673" cy="550"/>
          </a:xfrm>
        </p:grpSpPr>
        <p:sp>
          <p:nvSpPr>
            <p:cNvPr id="3" name="矩形 2"/>
            <p:cNvSpPr/>
            <p:nvPr/>
          </p:nvSpPr>
          <p:spPr>
            <a:xfrm>
              <a:off x="8787" y="7101"/>
              <a:ext cx="837" cy="5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rgbClr val="FFFF00"/>
                  </a:solidFill>
                  <a:effectLst/>
                  <a:latin typeface="Arial" panose="020B0604020202020204" pitchFamily="34" charset="0"/>
                  <a:ea typeface="宋体" panose="02010600030101010101" pitchFamily="2" charset="-122"/>
                </a:rPr>
                <a:t>a</a:t>
              </a:r>
              <a:endParaRPr kumimoji="0" lang="en-US" altLang="zh-CN" sz="2400" b="1"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5" name="矩形 4"/>
            <p:cNvSpPr/>
            <p:nvPr>
              <p:custDataLst>
                <p:tags r:id="rId9"/>
              </p:custDataLst>
            </p:nvPr>
          </p:nvSpPr>
          <p:spPr>
            <a:xfrm>
              <a:off x="9624" y="7101"/>
              <a:ext cx="837" cy="550"/>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459">
                                            <p:txEl>
                                              <p:charRg st="23" end="43"/>
                                            </p:txEl>
                                          </p:spTgt>
                                        </p:tgtEl>
                                        <p:attrNameLst>
                                          <p:attrName>style.visibility</p:attrName>
                                        </p:attrNameLst>
                                      </p:cBhvr>
                                      <p:to>
                                        <p:strVal val="visible"/>
                                      </p:to>
                                    </p:set>
                                    <p:animEffect transition="in" filter="wipe(up)">
                                      <p:cBhvr>
                                        <p:cTn id="7" dur="500"/>
                                        <p:tgtEl>
                                          <p:spTgt spid="19459">
                                            <p:txEl>
                                              <p:charRg st="23" end="4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459">
                                            <p:txEl>
                                              <p:charRg st="43" end="76"/>
                                            </p:txEl>
                                          </p:spTgt>
                                        </p:tgtEl>
                                        <p:attrNameLst>
                                          <p:attrName>style.visibility</p:attrName>
                                        </p:attrNameLst>
                                      </p:cBhvr>
                                      <p:to>
                                        <p:strVal val="visible"/>
                                      </p:to>
                                    </p:set>
                                    <p:animEffect transition="in" filter="wipe(up)">
                                      <p:cBhvr>
                                        <p:cTn id="11" dur="500"/>
                                        <p:tgtEl>
                                          <p:spTgt spid="19459">
                                            <p:txEl>
                                              <p:charRg st="43" end="7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459">
                                            <p:txEl>
                                              <p:pRg st="6" end="6"/>
                                            </p:txEl>
                                          </p:spTgt>
                                        </p:tgtEl>
                                        <p:attrNameLst>
                                          <p:attrName>style.visibility</p:attrName>
                                        </p:attrNameLst>
                                      </p:cBhvr>
                                      <p:to>
                                        <p:strVal val="visible"/>
                                      </p:to>
                                    </p:set>
                                    <p:animEffect transition="in" filter="wipe(down)">
                                      <p:cBhvr>
                                        <p:cTn id="26" dur="500"/>
                                        <p:tgtEl>
                                          <p:spTgt spid="19459">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19459">
                                            <p:txEl>
                                              <p:pRg st="7" end="7"/>
                                            </p:txEl>
                                          </p:spTgt>
                                        </p:tgtEl>
                                        <p:attrNameLst>
                                          <p:attrName>style.visibility</p:attrName>
                                        </p:attrNameLst>
                                      </p:cBhvr>
                                      <p:to>
                                        <p:strVal val="visible"/>
                                      </p:to>
                                    </p:set>
                                    <p:animEffect transition="in" filter="wipe(down)">
                                      <p:cBhvr>
                                        <p:cTn id="29" dur="500"/>
                                        <p:tgtEl>
                                          <p:spTgt spid="19459">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par>
                                <p:cTn id="35" presetID="16" presetClass="entr" presetSubtype="21"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500"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链式存储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25604" name="Group 4"/>
          <p:cNvGrpSpPr/>
          <p:nvPr/>
        </p:nvGrpSpPr>
        <p:grpSpPr>
          <a:xfrm>
            <a:off x="2513648" y="1627505"/>
            <a:ext cx="838200" cy="384175"/>
            <a:chOff x="0" y="0"/>
            <a:chExt cx="528" cy="242"/>
          </a:xfrm>
        </p:grpSpPr>
        <p:sp>
          <p:nvSpPr>
            <p:cNvPr id="26703" name="Rectangle 5"/>
            <p:cNvSpPr/>
            <p:nvPr>
              <p:custDataLst>
                <p:tags r:id="rId1"/>
              </p:custDataLst>
            </p:nvPr>
          </p:nvSpPr>
          <p:spPr>
            <a:xfrm>
              <a:off x="0" y="2"/>
              <a:ext cx="528"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endParaRPr lang="zh-CN" altLang="en-US" b="1" dirty="0">
                <a:latin typeface="Times New Roman" panose="02020603050405020304" pitchFamily="18" charset="0"/>
                <a:ea typeface="隶书" panose="02010509060101010101" pitchFamily="49" charset="-122"/>
              </a:endParaRPr>
            </a:p>
          </p:txBody>
        </p:sp>
        <p:sp>
          <p:nvSpPr>
            <p:cNvPr id="26704" name="Line 6"/>
            <p:cNvSpPr/>
            <p:nvPr>
              <p:custDataLst>
                <p:tags r:id="rId2"/>
              </p:custDataLst>
            </p:nvPr>
          </p:nvSpPr>
          <p:spPr>
            <a:xfrm>
              <a:off x="264" y="2"/>
              <a:ext cx="0" cy="240"/>
            </a:xfrm>
            <a:prstGeom prst="line">
              <a:avLst/>
            </a:prstGeom>
            <a:ln w="12700" cap="rnd" cmpd="sng">
              <a:solidFill>
                <a:schemeClr val="bg2"/>
              </a:solidFill>
              <a:prstDash val="solid"/>
              <a:headEnd type="none" w="med" len="med"/>
              <a:tailEnd type="none" w="med" len="med"/>
            </a:ln>
          </p:spPr>
        </p:sp>
        <p:sp>
          <p:nvSpPr>
            <p:cNvPr id="26705" name="Text Box 7"/>
            <p:cNvSpPr txBox="1"/>
            <p:nvPr>
              <p:custDataLst>
                <p:tags r:id="rId3"/>
              </p:custDataLst>
            </p:nvPr>
          </p:nvSpPr>
          <p:spPr>
            <a:xfrm>
              <a:off x="76" y="0"/>
              <a:ext cx="217" cy="230"/>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a</a:t>
              </a:r>
              <a:endParaRPr lang="en-US" altLang="zh-CN" b="1" dirty="0">
                <a:latin typeface="Times New Roman" panose="02020603050405020304" pitchFamily="18" charset="0"/>
                <a:ea typeface="隶书" panose="02010509060101010101" pitchFamily="49" charset="-122"/>
              </a:endParaRPr>
            </a:p>
          </p:txBody>
        </p:sp>
      </p:grpSp>
      <p:sp>
        <p:nvSpPr>
          <p:cNvPr id="25608" name="Line 8"/>
          <p:cNvSpPr/>
          <p:nvPr>
            <p:custDataLst>
              <p:tags r:id="rId4"/>
            </p:custDataLst>
          </p:nvPr>
        </p:nvSpPr>
        <p:spPr>
          <a:xfrm>
            <a:off x="3275648" y="1859280"/>
            <a:ext cx="539750" cy="0"/>
          </a:xfrm>
          <a:prstGeom prst="line">
            <a:avLst/>
          </a:prstGeom>
          <a:ln w="38100" cap="rnd" cmpd="sng">
            <a:solidFill>
              <a:schemeClr val="tx1"/>
            </a:solidFill>
            <a:prstDash val="solid"/>
            <a:headEnd type="none" w="med" len="med"/>
            <a:tailEnd type="triangle" w="med" len="med"/>
          </a:ln>
        </p:spPr>
      </p:sp>
      <p:grpSp>
        <p:nvGrpSpPr>
          <p:cNvPr id="25609" name="Group 9"/>
          <p:cNvGrpSpPr/>
          <p:nvPr/>
        </p:nvGrpSpPr>
        <p:grpSpPr>
          <a:xfrm>
            <a:off x="3843973" y="1627505"/>
            <a:ext cx="879475" cy="384175"/>
            <a:chOff x="0" y="0"/>
            <a:chExt cx="554" cy="242"/>
          </a:xfrm>
        </p:grpSpPr>
        <p:sp>
          <p:nvSpPr>
            <p:cNvPr id="26700" name="Rectangle 10"/>
            <p:cNvSpPr/>
            <p:nvPr>
              <p:custDataLst>
                <p:tags r:id="rId5"/>
              </p:custDataLst>
            </p:nvPr>
          </p:nvSpPr>
          <p:spPr>
            <a:xfrm>
              <a:off x="0" y="2"/>
              <a:ext cx="554"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endParaRPr lang="zh-CN" altLang="en-US" b="1" dirty="0">
                <a:latin typeface="Times New Roman" panose="02020603050405020304" pitchFamily="18" charset="0"/>
                <a:ea typeface="隶书" panose="02010509060101010101" pitchFamily="49" charset="-122"/>
              </a:endParaRPr>
            </a:p>
          </p:txBody>
        </p:sp>
        <p:sp>
          <p:nvSpPr>
            <p:cNvPr id="26701" name="Line 11"/>
            <p:cNvSpPr/>
            <p:nvPr>
              <p:custDataLst>
                <p:tags r:id="rId6"/>
              </p:custDataLst>
            </p:nvPr>
          </p:nvSpPr>
          <p:spPr>
            <a:xfrm>
              <a:off x="277" y="2"/>
              <a:ext cx="0" cy="240"/>
            </a:xfrm>
            <a:prstGeom prst="line">
              <a:avLst/>
            </a:prstGeom>
            <a:ln w="12700" cap="rnd" cmpd="sng">
              <a:solidFill>
                <a:schemeClr val="bg2"/>
              </a:solidFill>
              <a:prstDash val="solid"/>
              <a:headEnd type="none" w="med" len="med"/>
              <a:tailEnd type="none" w="med" len="med"/>
            </a:ln>
          </p:spPr>
        </p:sp>
        <p:sp>
          <p:nvSpPr>
            <p:cNvPr id="26702" name="Text Box 12"/>
            <p:cNvSpPr txBox="1"/>
            <p:nvPr>
              <p:custDataLst>
                <p:tags r:id="rId7"/>
              </p:custDataLst>
            </p:nvPr>
          </p:nvSpPr>
          <p:spPr>
            <a:xfrm>
              <a:off x="88" y="0"/>
              <a:ext cx="229" cy="230"/>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b</a:t>
              </a:r>
              <a:endParaRPr lang="en-US" altLang="zh-CN" b="1" dirty="0">
                <a:latin typeface="Times New Roman" panose="02020603050405020304" pitchFamily="18" charset="0"/>
                <a:ea typeface="隶书" panose="02010509060101010101" pitchFamily="49" charset="-122"/>
              </a:endParaRPr>
            </a:p>
          </p:txBody>
        </p:sp>
      </p:grpSp>
      <p:grpSp>
        <p:nvGrpSpPr>
          <p:cNvPr id="25613" name="Group 13"/>
          <p:cNvGrpSpPr/>
          <p:nvPr/>
        </p:nvGrpSpPr>
        <p:grpSpPr>
          <a:xfrm>
            <a:off x="405448" y="1344930"/>
            <a:ext cx="2119312" cy="690563"/>
            <a:chOff x="0" y="0"/>
            <a:chExt cx="1335" cy="435"/>
          </a:xfrm>
        </p:grpSpPr>
        <p:sp>
          <p:nvSpPr>
            <p:cNvPr id="26693" name="Text Box 14"/>
            <p:cNvSpPr txBox="1"/>
            <p:nvPr>
              <p:custDataLst>
                <p:tags r:id="rId8"/>
              </p:custDataLst>
            </p:nvPr>
          </p:nvSpPr>
          <p:spPr>
            <a:xfrm>
              <a:off x="0" y="0"/>
              <a:ext cx="53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head</a:t>
              </a:r>
              <a:endParaRPr lang="en-US" altLang="zh-CN" b="1" dirty="0">
                <a:latin typeface="Times New Roman" panose="02020603050405020304" pitchFamily="18" charset="0"/>
                <a:ea typeface="宋体" panose="02010600030101010101" pitchFamily="2" charset="-122"/>
              </a:endParaRPr>
            </a:p>
          </p:txBody>
        </p:sp>
        <p:sp>
          <p:nvSpPr>
            <p:cNvPr id="26694" name="Line 15"/>
            <p:cNvSpPr/>
            <p:nvPr>
              <p:custDataLst>
                <p:tags r:id="rId9"/>
              </p:custDataLst>
            </p:nvPr>
          </p:nvSpPr>
          <p:spPr>
            <a:xfrm>
              <a:off x="285" y="302"/>
              <a:ext cx="227" cy="0"/>
            </a:xfrm>
            <a:prstGeom prst="line">
              <a:avLst/>
            </a:prstGeom>
            <a:ln w="38100" cap="rnd" cmpd="sng">
              <a:solidFill>
                <a:schemeClr val="tx1"/>
              </a:solidFill>
              <a:prstDash val="solid"/>
              <a:headEnd type="none" w="med" len="med"/>
              <a:tailEnd type="triangle" w="med" len="med"/>
            </a:ln>
          </p:spPr>
        </p:sp>
        <p:grpSp>
          <p:nvGrpSpPr>
            <p:cNvPr id="26695" name="Group 16"/>
            <p:cNvGrpSpPr/>
            <p:nvPr/>
          </p:nvGrpSpPr>
          <p:grpSpPr>
            <a:xfrm>
              <a:off x="512" y="186"/>
              <a:ext cx="627" cy="249"/>
              <a:chOff x="0" y="0"/>
              <a:chExt cx="627" cy="249"/>
            </a:xfrm>
          </p:grpSpPr>
          <p:sp>
            <p:nvSpPr>
              <p:cNvPr id="26697" name="Rectangle 17"/>
              <p:cNvSpPr/>
              <p:nvPr>
                <p:custDataLst>
                  <p:tags r:id="rId10"/>
                </p:custDataLst>
              </p:nvPr>
            </p:nvSpPr>
            <p:spPr>
              <a:xfrm>
                <a:off x="3" y="0"/>
                <a:ext cx="624"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endParaRPr lang="zh-CN" altLang="en-US" b="1" dirty="0">
                  <a:latin typeface="Times New Roman" panose="02020603050405020304" pitchFamily="18" charset="0"/>
                  <a:ea typeface="隶书" panose="02010509060101010101" pitchFamily="49" charset="-122"/>
                </a:endParaRPr>
              </a:p>
            </p:txBody>
          </p:sp>
          <p:sp>
            <p:nvSpPr>
              <p:cNvPr id="26698" name="Line 18"/>
              <p:cNvSpPr/>
              <p:nvPr>
                <p:custDataLst>
                  <p:tags r:id="rId11"/>
                </p:custDataLst>
              </p:nvPr>
            </p:nvSpPr>
            <p:spPr>
              <a:xfrm>
                <a:off x="315" y="0"/>
                <a:ext cx="0" cy="240"/>
              </a:xfrm>
              <a:prstGeom prst="line">
                <a:avLst/>
              </a:prstGeom>
              <a:ln w="12700" cap="rnd" cmpd="sng">
                <a:solidFill>
                  <a:schemeClr val="bg2"/>
                </a:solidFill>
                <a:prstDash val="solid"/>
                <a:headEnd type="none" w="med" len="med"/>
                <a:tailEnd type="none" w="med" len="med"/>
              </a:ln>
            </p:spPr>
          </p:sp>
          <p:sp>
            <p:nvSpPr>
              <p:cNvPr id="26699" name="Rectangle 19" descr="深色上对角线"/>
              <p:cNvSpPr/>
              <p:nvPr>
                <p:custDataLst>
                  <p:tags r:id="rId12"/>
                </p:custDataLst>
              </p:nvPr>
            </p:nvSpPr>
            <p:spPr>
              <a:xfrm>
                <a:off x="0" y="0"/>
                <a:ext cx="317" cy="249"/>
              </a:xfrm>
              <a:prstGeom prst="rect">
                <a:avLst/>
              </a:prstGeom>
              <a:blipFill rotWithShape="0">
                <a:blip r:embed="rId13"/>
              </a:blipFill>
              <a:ln w="9525">
                <a:noFill/>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endParaRPr lang="zh-CN" altLang="en-US" b="1" dirty="0">
                  <a:latin typeface="Times New Roman" panose="02020603050405020304" pitchFamily="18" charset="0"/>
                  <a:ea typeface="隶书" panose="02010509060101010101" pitchFamily="49" charset="-122"/>
                </a:endParaRPr>
              </a:p>
            </p:txBody>
          </p:sp>
        </p:grpSp>
        <p:sp>
          <p:nvSpPr>
            <p:cNvPr id="26696" name="Line 20"/>
            <p:cNvSpPr/>
            <p:nvPr>
              <p:custDataLst>
                <p:tags r:id="rId14"/>
              </p:custDataLst>
            </p:nvPr>
          </p:nvSpPr>
          <p:spPr>
            <a:xfrm>
              <a:off x="995" y="308"/>
              <a:ext cx="340" cy="0"/>
            </a:xfrm>
            <a:prstGeom prst="line">
              <a:avLst/>
            </a:prstGeom>
            <a:ln w="38100" cap="rnd" cmpd="sng">
              <a:solidFill>
                <a:schemeClr val="tx1"/>
              </a:solidFill>
              <a:prstDash val="solid"/>
              <a:headEnd type="none" w="med" len="med"/>
              <a:tailEnd type="triangle" w="med" len="med"/>
            </a:ln>
          </p:spPr>
        </p:sp>
      </p:grpSp>
      <p:grpSp>
        <p:nvGrpSpPr>
          <p:cNvPr id="25621" name="Group 21"/>
          <p:cNvGrpSpPr/>
          <p:nvPr/>
        </p:nvGrpSpPr>
        <p:grpSpPr>
          <a:xfrm>
            <a:off x="4571048" y="1627505"/>
            <a:ext cx="3962400" cy="384175"/>
            <a:chOff x="0" y="0"/>
            <a:chExt cx="2496" cy="242"/>
          </a:xfrm>
        </p:grpSpPr>
        <p:sp>
          <p:nvSpPr>
            <p:cNvPr id="26680" name="Line 22"/>
            <p:cNvSpPr/>
            <p:nvPr>
              <p:custDataLst>
                <p:tags r:id="rId15"/>
              </p:custDataLst>
            </p:nvPr>
          </p:nvSpPr>
          <p:spPr>
            <a:xfrm>
              <a:off x="0" y="146"/>
              <a:ext cx="340" cy="0"/>
            </a:xfrm>
            <a:prstGeom prst="line">
              <a:avLst/>
            </a:prstGeom>
            <a:ln w="38100" cap="rnd" cmpd="sng">
              <a:solidFill>
                <a:schemeClr val="tx1"/>
              </a:solidFill>
              <a:prstDash val="solid"/>
              <a:headEnd type="none" w="med" len="med"/>
              <a:tailEnd type="triangle" w="med" len="med"/>
            </a:ln>
          </p:spPr>
        </p:sp>
        <p:sp>
          <p:nvSpPr>
            <p:cNvPr id="26681" name="Rectangle 23"/>
            <p:cNvSpPr/>
            <p:nvPr>
              <p:custDataLst>
                <p:tags r:id="rId16"/>
              </p:custDataLst>
            </p:nvPr>
          </p:nvSpPr>
          <p:spPr>
            <a:xfrm>
              <a:off x="1968" y="2"/>
              <a:ext cx="528"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endParaRPr lang="zh-CN" altLang="en-US" b="1" dirty="0">
                <a:latin typeface="Times New Roman" panose="02020603050405020304" pitchFamily="18" charset="0"/>
                <a:ea typeface="隶书" panose="02010509060101010101" pitchFamily="49" charset="-122"/>
              </a:endParaRPr>
            </a:p>
          </p:txBody>
        </p:sp>
        <p:sp>
          <p:nvSpPr>
            <p:cNvPr id="26682" name="Line 24"/>
            <p:cNvSpPr/>
            <p:nvPr>
              <p:custDataLst>
                <p:tags r:id="rId17"/>
              </p:custDataLst>
            </p:nvPr>
          </p:nvSpPr>
          <p:spPr>
            <a:xfrm>
              <a:off x="2232" y="2"/>
              <a:ext cx="0" cy="240"/>
            </a:xfrm>
            <a:prstGeom prst="line">
              <a:avLst/>
            </a:prstGeom>
            <a:ln w="12700" cap="rnd" cmpd="sng">
              <a:solidFill>
                <a:schemeClr val="bg2"/>
              </a:solidFill>
              <a:prstDash val="solid"/>
              <a:headEnd type="none" w="med" len="med"/>
              <a:tailEnd type="none" w="med" len="med"/>
            </a:ln>
          </p:spPr>
        </p:sp>
        <p:sp>
          <p:nvSpPr>
            <p:cNvPr id="26683" name="Text Box 25"/>
            <p:cNvSpPr txBox="1"/>
            <p:nvPr>
              <p:custDataLst>
                <p:tags r:id="rId18"/>
              </p:custDataLst>
            </p:nvPr>
          </p:nvSpPr>
          <p:spPr>
            <a:xfrm>
              <a:off x="2081" y="0"/>
              <a:ext cx="217" cy="230"/>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e</a:t>
              </a:r>
              <a:endParaRPr lang="en-US" altLang="zh-CN" b="1" dirty="0">
                <a:latin typeface="Times New Roman" panose="02020603050405020304" pitchFamily="18" charset="0"/>
                <a:ea typeface="隶书" panose="02010509060101010101" pitchFamily="49" charset="-122"/>
              </a:endParaRPr>
            </a:p>
          </p:txBody>
        </p:sp>
        <p:sp>
          <p:nvSpPr>
            <p:cNvPr id="26684" name="Rectangle 26"/>
            <p:cNvSpPr/>
            <p:nvPr>
              <p:custDataLst>
                <p:tags r:id="rId19"/>
              </p:custDataLst>
            </p:nvPr>
          </p:nvSpPr>
          <p:spPr>
            <a:xfrm>
              <a:off x="336" y="2"/>
              <a:ext cx="576"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endParaRPr lang="zh-CN" altLang="en-US" b="1" dirty="0">
                <a:latin typeface="Times New Roman" panose="02020603050405020304" pitchFamily="18" charset="0"/>
                <a:ea typeface="隶书" panose="02010509060101010101" pitchFamily="49" charset="-122"/>
              </a:endParaRPr>
            </a:p>
          </p:txBody>
        </p:sp>
        <p:sp>
          <p:nvSpPr>
            <p:cNvPr id="26685" name="Line 27"/>
            <p:cNvSpPr/>
            <p:nvPr>
              <p:custDataLst>
                <p:tags r:id="rId20"/>
              </p:custDataLst>
            </p:nvPr>
          </p:nvSpPr>
          <p:spPr>
            <a:xfrm>
              <a:off x="624" y="2"/>
              <a:ext cx="0" cy="240"/>
            </a:xfrm>
            <a:prstGeom prst="line">
              <a:avLst/>
            </a:prstGeom>
            <a:ln w="12700" cap="rnd" cmpd="sng">
              <a:solidFill>
                <a:schemeClr val="bg2"/>
              </a:solidFill>
              <a:prstDash val="solid"/>
              <a:headEnd type="none" w="med" len="med"/>
              <a:tailEnd type="none" w="med" len="med"/>
            </a:ln>
          </p:spPr>
        </p:sp>
        <p:sp>
          <p:nvSpPr>
            <p:cNvPr id="26686" name="Text Box 28"/>
            <p:cNvSpPr txBox="1"/>
            <p:nvPr>
              <p:custDataLst>
                <p:tags r:id="rId21"/>
              </p:custDataLst>
            </p:nvPr>
          </p:nvSpPr>
          <p:spPr>
            <a:xfrm>
              <a:off x="438" y="0"/>
              <a:ext cx="237" cy="230"/>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c</a:t>
              </a:r>
              <a:endParaRPr lang="en-US" altLang="zh-CN" b="1" dirty="0">
                <a:latin typeface="Times New Roman" panose="02020603050405020304" pitchFamily="18" charset="0"/>
                <a:ea typeface="隶书" panose="02010509060101010101" pitchFamily="49" charset="-122"/>
              </a:endParaRPr>
            </a:p>
          </p:txBody>
        </p:sp>
        <p:sp>
          <p:nvSpPr>
            <p:cNvPr id="26687" name="Line 29"/>
            <p:cNvSpPr/>
            <p:nvPr>
              <p:custDataLst>
                <p:tags r:id="rId22"/>
              </p:custDataLst>
            </p:nvPr>
          </p:nvSpPr>
          <p:spPr>
            <a:xfrm>
              <a:off x="816" y="146"/>
              <a:ext cx="340" cy="0"/>
            </a:xfrm>
            <a:prstGeom prst="line">
              <a:avLst/>
            </a:prstGeom>
            <a:ln w="38100" cap="rnd" cmpd="sng">
              <a:solidFill>
                <a:schemeClr val="tx1"/>
              </a:solidFill>
              <a:prstDash val="solid"/>
              <a:headEnd type="none" w="med" len="med"/>
              <a:tailEnd type="triangle" w="med" len="med"/>
            </a:ln>
          </p:spPr>
        </p:sp>
        <p:grpSp>
          <p:nvGrpSpPr>
            <p:cNvPr id="26688" name="Group 30"/>
            <p:cNvGrpSpPr/>
            <p:nvPr/>
          </p:nvGrpSpPr>
          <p:grpSpPr>
            <a:xfrm>
              <a:off x="1174" y="0"/>
              <a:ext cx="554" cy="242"/>
              <a:chOff x="0" y="0"/>
              <a:chExt cx="554" cy="242"/>
            </a:xfrm>
          </p:grpSpPr>
          <p:sp>
            <p:nvSpPr>
              <p:cNvPr id="26690" name="Rectangle 31"/>
              <p:cNvSpPr/>
              <p:nvPr>
                <p:custDataLst>
                  <p:tags r:id="rId23"/>
                </p:custDataLst>
              </p:nvPr>
            </p:nvSpPr>
            <p:spPr>
              <a:xfrm>
                <a:off x="0" y="2"/>
                <a:ext cx="554"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endParaRPr lang="zh-CN" altLang="en-US" b="1" dirty="0">
                  <a:latin typeface="Times New Roman" panose="02020603050405020304" pitchFamily="18" charset="0"/>
                  <a:ea typeface="隶书" panose="02010509060101010101" pitchFamily="49" charset="-122"/>
                </a:endParaRPr>
              </a:p>
            </p:txBody>
          </p:sp>
          <p:sp>
            <p:nvSpPr>
              <p:cNvPr id="26691" name="Line 32"/>
              <p:cNvSpPr/>
              <p:nvPr>
                <p:custDataLst>
                  <p:tags r:id="rId24"/>
                </p:custDataLst>
              </p:nvPr>
            </p:nvSpPr>
            <p:spPr>
              <a:xfrm>
                <a:off x="277" y="2"/>
                <a:ext cx="0" cy="240"/>
              </a:xfrm>
              <a:prstGeom prst="line">
                <a:avLst/>
              </a:prstGeom>
              <a:ln w="12700" cap="rnd" cmpd="sng">
                <a:solidFill>
                  <a:schemeClr val="bg2"/>
                </a:solidFill>
                <a:prstDash val="solid"/>
                <a:headEnd type="none" w="med" len="med"/>
                <a:tailEnd type="none" w="med" len="med"/>
              </a:ln>
            </p:spPr>
          </p:sp>
          <p:sp>
            <p:nvSpPr>
              <p:cNvPr id="26692" name="Text Box 33"/>
              <p:cNvSpPr txBox="1"/>
              <p:nvPr>
                <p:custDataLst>
                  <p:tags r:id="rId25"/>
                </p:custDataLst>
              </p:nvPr>
            </p:nvSpPr>
            <p:spPr>
              <a:xfrm>
                <a:off x="89" y="0"/>
                <a:ext cx="229" cy="230"/>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d</a:t>
                </a:r>
                <a:endParaRPr lang="en-US" altLang="zh-CN" b="1" dirty="0">
                  <a:latin typeface="Times New Roman" panose="02020603050405020304" pitchFamily="18" charset="0"/>
                  <a:ea typeface="隶书" panose="02010509060101010101" pitchFamily="49" charset="-122"/>
                </a:endParaRPr>
              </a:p>
            </p:txBody>
          </p:sp>
        </p:grpSp>
        <p:sp>
          <p:nvSpPr>
            <p:cNvPr id="26689" name="Line 34"/>
            <p:cNvSpPr/>
            <p:nvPr>
              <p:custDataLst>
                <p:tags r:id="rId26"/>
              </p:custDataLst>
            </p:nvPr>
          </p:nvSpPr>
          <p:spPr>
            <a:xfrm>
              <a:off x="1632" y="146"/>
              <a:ext cx="340" cy="0"/>
            </a:xfrm>
            <a:prstGeom prst="line">
              <a:avLst/>
            </a:prstGeom>
            <a:ln w="38100" cap="rnd" cmpd="sng">
              <a:solidFill>
                <a:schemeClr val="tx1"/>
              </a:solidFill>
              <a:prstDash val="solid"/>
              <a:headEnd type="none" w="med" len="med"/>
              <a:tailEnd type="triangle" w="med" len="med"/>
            </a:ln>
          </p:spPr>
        </p:sp>
      </p:grpSp>
      <p:grpSp>
        <p:nvGrpSpPr>
          <p:cNvPr id="25635" name="Group 35"/>
          <p:cNvGrpSpPr/>
          <p:nvPr/>
        </p:nvGrpSpPr>
        <p:grpSpPr>
          <a:xfrm>
            <a:off x="8222298" y="1705293"/>
            <a:ext cx="234950" cy="190500"/>
            <a:chOff x="0" y="0"/>
            <a:chExt cx="148" cy="120"/>
          </a:xfrm>
        </p:grpSpPr>
        <p:sp>
          <p:nvSpPr>
            <p:cNvPr id="26678" name="Line 36"/>
            <p:cNvSpPr/>
            <p:nvPr>
              <p:custDataLst>
                <p:tags r:id="rId27"/>
              </p:custDataLst>
            </p:nvPr>
          </p:nvSpPr>
          <p:spPr>
            <a:xfrm>
              <a:off x="74" y="0"/>
              <a:ext cx="74" cy="120"/>
            </a:xfrm>
            <a:prstGeom prst="line">
              <a:avLst/>
            </a:prstGeom>
            <a:ln w="28575" cap="rnd" cmpd="sng">
              <a:solidFill>
                <a:schemeClr val="tx1"/>
              </a:solidFill>
              <a:prstDash val="solid"/>
              <a:headEnd type="none" w="med" len="med"/>
              <a:tailEnd type="none" w="med" len="med"/>
            </a:ln>
          </p:spPr>
        </p:sp>
        <p:sp>
          <p:nvSpPr>
            <p:cNvPr id="26679" name="Line 37"/>
            <p:cNvSpPr/>
            <p:nvPr>
              <p:custDataLst>
                <p:tags r:id="rId28"/>
              </p:custDataLst>
            </p:nvPr>
          </p:nvSpPr>
          <p:spPr>
            <a:xfrm flipH="1">
              <a:off x="0" y="0"/>
              <a:ext cx="74" cy="120"/>
            </a:xfrm>
            <a:prstGeom prst="line">
              <a:avLst/>
            </a:prstGeom>
            <a:ln w="28575" cap="rnd" cmpd="sng">
              <a:solidFill>
                <a:schemeClr val="tx1"/>
              </a:solidFill>
              <a:prstDash val="solid"/>
              <a:headEnd type="none" w="med" len="med"/>
              <a:tailEnd type="none" w="med" len="med"/>
            </a:ln>
          </p:spPr>
        </p:sp>
      </p:grpSp>
      <p:graphicFrame>
        <p:nvGraphicFramePr>
          <p:cNvPr id="25638" name="Group 38"/>
          <p:cNvGraphicFramePr>
            <a:graphicFrameLocks noGrp="1"/>
          </p:cNvGraphicFramePr>
          <p:nvPr>
            <p:custDataLst>
              <p:tags r:id="rId29"/>
            </p:custDataLst>
          </p:nvPr>
        </p:nvGraphicFramePr>
        <p:xfrm>
          <a:off x="1315085" y="2548573"/>
          <a:ext cx="1981200" cy="457200"/>
        </p:xfrm>
        <a:graphic>
          <a:graphicData uri="http://schemas.openxmlformats.org/drawingml/2006/table">
            <a:tbl>
              <a:tblPr/>
              <a:tblGrid>
                <a:gridCol w="495300"/>
                <a:gridCol w="495300"/>
                <a:gridCol w="495300"/>
                <a:gridCol w="495300"/>
              </a:tblGrid>
              <a:tr h="457200">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endPar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endPar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c</a:t>
                      </a:r>
                      <a:endPar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graphicFrame>
        <p:nvGraphicFramePr>
          <p:cNvPr id="25650" name="Group 50"/>
          <p:cNvGraphicFramePr>
            <a:graphicFrameLocks noGrp="1"/>
          </p:cNvGraphicFramePr>
          <p:nvPr>
            <p:custDataLst>
              <p:tags r:id="rId30"/>
            </p:custDataLst>
          </p:nvPr>
        </p:nvGraphicFramePr>
        <p:xfrm>
          <a:off x="3753485" y="2548573"/>
          <a:ext cx="1981200" cy="457200"/>
        </p:xfrm>
        <a:graphic>
          <a:graphicData uri="http://schemas.openxmlformats.org/drawingml/2006/table">
            <a:tbl>
              <a:tblPr/>
              <a:tblGrid>
                <a:gridCol w="495300"/>
                <a:gridCol w="495300"/>
                <a:gridCol w="495300"/>
                <a:gridCol w="495300"/>
              </a:tblGrid>
              <a:tr h="457200">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
                      </a:r>
                      <a:endPar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endPar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f</a:t>
                      </a:r>
                      <a:endPar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graphicFrame>
        <p:nvGraphicFramePr>
          <p:cNvPr id="2" name="Group 62"/>
          <p:cNvGraphicFramePr>
            <a:graphicFrameLocks noGrp="1"/>
          </p:cNvGraphicFramePr>
          <p:nvPr>
            <p:custDataLst>
              <p:tags r:id="rId31"/>
            </p:custDataLst>
          </p:nvPr>
        </p:nvGraphicFramePr>
        <p:xfrm>
          <a:off x="6191885" y="2548573"/>
          <a:ext cx="1981200" cy="457200"/>
        </p:xfrm>
        <a:graphic>
          <a:graphicData uri="http://schemas.openxmlformats.org/drawingml/2006/table">
            <a:tbl>
              <a:tblPr/>
              <a:tblGrid>
                <a:gridCol w="495300"/>
                <a:gridCol w="495300"/>
                <a:gridCol w="495300"/>
                <a:gridCol w="495300"/>
              </a:tblGrid>
              <a:tr h="457200">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g  </a:t>
                      </a:r>
                      <a:endPar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h</a:t>
                      </a:r>
                      <a:endPar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Line 74"/>
          <p:cNvSpPr/>
          <p:nvPr>
            <p:custDataLst>
              <p:tags r:id="rId32"/>
            </p:custDataLst>
          </p:nvPr>
        </p:nvSpPr>
        <p:spPr>
          <a:xfrm>
            <a:off x="3143885" y="2813685"/>
            <a:ext cx="609600" cy="0"/>
          </a:xfrm>
          <a:prstGeom prst="line">
            <a:avLst/>
          </a:prstGeom>
          <a:ln w="25400" cap="sq" cmpd="sng">
            <a:solidFill>
              <a:schemeClr val="tx1"/>
            </a:solidFill>
            <a:prstDash val="solid"/>
            <a:headEnd type="none" w="med" len="med"/>
            <a:tailEnd type="triangle" w="med" len="med"/>
          </a:ln>
        </p:spPr>
      </p:sp>
      <p:sp>
        <p:nvSpPr>
          <p:cNvPr id="4" name="Line 75"/>
          <p:cNvSpPr/>
          <p:nvPr>
            <p:custDataLst>
              <p:tags r:id="rId33"/>
            </p:custDataLst>
          </p:nvPr>
        </p:nvSpPr>
        <p:spPr>
          <a:xfrm>
            <a:off x="5582285" y="2813685"/>
            <a:ext cx="609600" cy="0"/>
          </a:xfrm>
          <a:prstGeom prst="line">
            <a:avLst/>
          </a:prstGeom>
          <a:ln w="25400" cap="sq" cmpd="sng">
            <a:solidFill>
              <a:schemeClr val="tx1"/>
            </a:solidFill>
            <a:prstDash val="solid"/>
            <a:headEnd type="none" w="med" len="med"/>
            <a:tailEnd type="triangle" w="med" len="med"/>
          </a:ln>
        </p:spPr>
      </p:sp>
      <p:sp>
        <p:nvSpPr>
          <p:cNvPr id="5" name="Text Box 76"/>
          <p:cNvSpPr txBox="1"/>
          <p:nvPr>
            <p:custDataLst>
              <p:tags r:id="rId34"/>
            </p:custDataLst>
          </p:nvPr>
        </p:nvSpPr>
        <p:spPr>
          <a:xfrm>
            <a:off x="475298" y="2356485"/>
            <a:ext cx="811212"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head</a:t>
            </a:r>
            <a:endParaRPr lang="en-US" altLang="zh-CN" b="1" dirty="0">
              <a:latin typeface="Times New Roman" panose="02020603050405020304" pitchFamily="18" charset="0"/>
              <a:ea typeface="宋体" panose="02010600030101010101" pitchFamily="2" charset="-122"/>
            </a:endParaRPr>
          </a:p>
        </p:txBody>
      </p:sp>
      <p:sp>
        <p:nvSpPr>
          <p:cNvPr id="6" name="Line 77"/>
          <p:cNvSpPr/>
          <p:nvPr>
            <p:custDataLst>
              <p:tags r:id="rId35"/>
            </p:custDataLst>
          </p:nvPr>
        </p:nvSpPr>
        <p:spPr>
          <a:xfrm>
            <a:off x="907098" y="2813685"/>
            <a:ext cx="360362" cy="0"/>
          </a:xfrm>
          <a:prstGeom prst="line">
            <a:avLst/>
          </a:prstGeom>
          <a:ln w="38100" cap="rnd" cmpd="sng">
            <a:solidFill>
              <a:schemeClr val="tx1"/>
            </a:solidFill>
            <a:prstDash val="solid"/>
            <a:headEnd type="none" w="med" len="med"/>
            <a:tailEnd type="triangle" w="med" len="med"/>
          </a:ln>
        </p:spPr>
      </p:sp>
      <p:sp>
        <p:nvSpPr>
          <p:cNvPr id="7" name="Text Box 78"/>
          <p:cNvSpPr txBox="1"/>
          <p:nvPr>
            <p:custDataLst>
              <p:tags r:id="rId36"/>
            </p:custDataLst>
          </p:nvPr>
        </p:nvSpPr>
        <p:spPr>
          <a:xfrm>
            <a:off x="7220585" y="2577148"/>
            <a:ext cx="376238"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FF0909"/>
                </a:solidFill>
                <a:latin typeface="Times New Roman" panose="02020603050405020304" pitchFamily="18" charset="0"/>
                <a:ea typeface="隶书" panose="02010509060101010101" pitchFamily="49" charset="-122"/>
              </a:rPr>
              <a:t>#</a:t>
            </a:r>
            <a:endParaRPr lang="en-US" altLang="zh-CN" b="1" dirty="0">
              <a:solidFill>
                <a:srgbClr val="FF0909"/>
              </a:solidFill>
              <a:latin typeface="Times New Roman" panose="02020603050405020304" pitchFamily="18" charset="0"/>
              <a:ea typeface="隶书" panose="02010509060101010101" pitchFamily="49" charset="-122"/>
            </a:endParaRPr>
          </a:p>
        </p:txBody>
      </p:sp>
      <p:grpSp>
        <p:nvGrpSpPr>
          <p:cNvPr id="8" name="Group 79"/>
          <p:cNvGrpSpPr/>
          <p:nvPr/>
        </p:nvGrpSpPr>
        <p:grpSpPr>
          <a:xfrm>
            <a:off x="7819073" y="2670810"/>
            <a:ext cx="234950" cy="190500"/>
            <a:chOff x="0" y="0"/>
            <a:chExt cx="148" cy="120"/>
          </a:xfrm>
        </p:grpSpPr>
        <p:sp>
          <p:nvSpPr>
            <p:cNvPr id="26676" name="Line 80"/>
            <p:cNvSpPr/>
            <p:nvPr>
              <p:custDataLst>
                <p:tags r:id="rId37"/>
              </p:custDataLst>
            </p:nvPr>
          </p:nvSpPr>
          <p:spPr>
            <a:xfrm>
              <a:off x="74" y="0"/>
              <a:ext cx="74" cy="120"/>
            </a:xfrm>
            <a:prstGeom prst="line">
              <a:avLst/>
            </a:prstGeom>
            <a:ln w="28575" cap="rnd" cmpd="sng">
              <a:solidFill>
                <a:schemeClr val="tx1"/>
              </a:solidFill>
              <a:prstDash val="solid"/>
              <a:headEnd type="none" w="med" len="med"/>
              <a:tailEnd type="none" w="med" len="med"/>
            </a:ln>
          </p:spPr>
        </p:sp>
        <p:sp>
          <p:nvSpPr>
            <p:cNvPr id="26677" name="Line 81"/>
            <p:cNvSpPr/>
            <p:nvPr>
              <p:custDataLst>
                <p:tags r:id="rId38"/>
              </p:custDataLst>
            </p:nvPr>
          </p:nvSpPr>
          <p:spPr>
            <a:xfrm flipH="1">
              <a:off x="0" y="0"/>
              <a:ext cx="74" cy="120"/>
            </a:xfrm>
            <a:prstGeom prst="line">
              <a:avLst/>
            </a:prstGeom>
            <a:ln w="28575" cap="rnd" cmpd="sng">
              <a:solidFill>
                <a:schemeClr val="tx1"/>
              </a:solidFill>
              <a:prstDash val="solid"/>
              <a:headEnd type="none" w="med" len="med"/>
              <a:tailEnd type="none" w="med" len="med"/>
            </a:ln>
          </p:spPr>
        </p:sp>
      </p:grpSp>
      <p:grpSp>
        <p:nvGrpSpPr>
          <p:cNvPr id="9" name="Group 61"/>
          <p:cNvGrpSpPr/>
          <p:nvPr/>
        </p:nvGrpSpPr>
        <p:grpSpPr>
          <a:xfrm>
            <a:off x="1763078" y="3526473"/>
            <a:ext cx="4508500" cy="917575"/>
            <a:chOff x="0" y="0"/>
            <a:chExt cx="2840" cy="578"/>
          </a:xfrm>
        </p:grpSpPr>
        <p:sp>
          <p:nvSpPr>
            <p:cNvPr id="27664" name="Text Box 62"/>
            <p:cNvSpPr txBox="1"/>
            <p:nvPr>
              <p:custDataLst>
                <p:tags r:id="rId39"/>
              </p:custDataLst>
            </p:nvPr>
          </p:nvSpPr>
          <p:spPr>
            <a:xfrm>
              <a:off x="0" y="154"/>
              <a:ext cx="980"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黑体" panose="02010609060101010101" pitchFamily="49" charset="-122"/>
                </a:rPr>
                <a:t>存储密度</a:t>
              </a:r>
              <a:r>
                <a:rPr lang="en-US" altLang="zh-CN" dirty="0">
                  <a:latin typeface="黑体" panose="02010609060101010101" pitchFamily="49" charset="-122"/>
                </a:rPr>
                <a:t>=</a:t>
              </a:r>
              <a:endParaRPr lang="en-US" altLang="zh-CN" dirty="0">
                <a:latin typeface="黑体" panose="02010609060101010101" pitchFamily="49" charset="-122"/>
              </a:endParaRPr>
            </a:p>
          </p:txBody>
        </p:sp>
        <p:sp>
          <p:nvSpPr>
            <p:cNvPr id="27665" name="Line 63"/>
            <p:cNvSpPr/>
            <p:nvPr>
              <p:custDataLst>
                <p:tags r:id="rId40"/>
              </p:custDataLst>
            </p:nvPr>
          </p:nvSpPr>
          <p:spPr>
            <a:xfrm>
              <a:off x="946" y="305"/>
              <a:ext cx="1894" cy="1"/>
            </a:xfrm>
            <a:prstGeom prst="line">
              <a:avLst/>
            </a:prstGeom>
            <a:ln w="9525" cap="flat" cmpd="sng">
              <a:solidFill>
                <a:schemeClr val="tx1"/>
              </a:solidFill>
              <a:prstDash val="solid"/>
              <a:headEnd type="none" w="med" len="med"/>
              <a:tailEnd type="none" w="med" len="med"/>
            </a:ln>
          </p:spPr>
        </p:sp>
        <p:sp>
          <p:nvSpPr>
            <p:cNvPr id="27666" name="Text Box 64"/>
            <p:cNvSpPr txBox="1"/>
            <p:nvPr>
              <p:custDataLst>
                <p:tags r:id="rId41"/>
              </p:custDataLst>
            </p:nvPr>
          </p:nvSpPr>
          <p:spPr>
            <a:xfrm>
              <a:off x="984" y="0"/>
              <a:ext cx="184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黑体" panose="02010609060101010101" pitchFamily="49" charset="-122"/>
                </a:rPr>
                <a:t>数据元素所占存储位</a:t>
              </a:r>
              <a:endParaRPr lang="zh-CN" altLang="en-US" dirty="0">
                <a:latin typeface="黑体" panose="02010609060101010101" pitchFamily="49" charset="-122"/>
              </a:endParaRPr>
            </a:p>
          </p:txBody>
        </p:sp>
        <p:sp>
          <p:nvSpPr>
            <p:cNvPr id="27667" name="Text Box 65"/>
            <p:cNvSpPr txBox="1"/>
            <p:nvPr>
              <p:custDataLst>
                <p:tags r:id="rId42"/>
              </p:custDataLst>
            </p:nvPr>
          </p:nvSpPr>
          <p:spPr>
            <a:xfrm>
              <a:off x="1070" y="290"/>
              <a:ext cx="1652"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黑体" panose="02010609060101010101" pitchFamily="49" charset="-122"/>
                </a:rPr>
                <a:t>实际分配的存储位</a:t>
              </a:r>
              <a:endParaRPr lang="zh-CN" altLang="en-US" dirty="0">
                <a:latin typeface="黑体" panose="02010609060101010101"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5608"/>
                                        </p:tgtEl>
                                        <p:attrNameLst>
                                          <p:attrName>style.visibility</p:attrName>
                                        </p:attrNameLst>
                                      </p:cBhvr>
                                      <p:to>
                                        <p:strVal val="visible"/>
                                      </p:to>
                                    </p:set>
                                    <p:animEffect transition="in" filter="wipe(left)">
                                      <p:cBhvr>
                                        <p:cTn id="11" dur="500"/>
                                        <p:tgtEl>
                                          <p:spTgt spid="2560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5609"/>
                                        </p:tgtEl>
                                        <p:attrNameLst>
                                          <p:attrName>style.visibility</p:attrName>
                                        </p:attrNameLst>
                                      </p:cBhvr>
                                      <p:to>
                                        <p:strVal val="visible"/>
                                      </p:to>
                                    </p:set>
                                    <p:animEffect transition="in" filter="wipe(down)">
                                      <p:cBhvr>
                                        <p:cTn id="16" dur="500"/>
                                        <p:tgtEl>
                                          <p:spTgt spid="2560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621"/>
                                        </p:tgtEl>
                                        <p:attrNameLst>
                                          <p:attrName>style.visibility</p:attrName>
                                        </p:attrNameLst>
                                      </p:cBhvr>
                                      <p:to>
                                        <p:strVal val="visible"/>
                                      </p:to>
                                    </p:set>
                                    <p:animEffect transition="in" filter="wipe(left)">
                                      <p:cBhvr>
                                        <p:cTn id="21" dur="500"/>
                                        <p:tgtEl>
                                          <p:spTgt spid="2562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nodeType="clickEffect">
                                  <p:stCondLst>
                                    <p:cond delay="0"/>
                                  </p:stCondLst>
                                  <p:childTnLst>
                                    <p:set>
                                      <p:cBhvr>
                                        <p:cTn id="25" dur="1" fill="hold">
                                          <p:stCondLst>
                                            <p:cond delay="0"/>
                                          </p:stCondLst>
                                        </p:cTn>
                                        <p:tgtEl>
                                          <p:spTgt spid="25635"/>
                                        </p:tgtEl>
                                        <p:attrNameLst>
                                          <p:attrName>style.visibility</p:attrName>
                                        </p:attrNameLst>
                                      </p:cBhvr>
                                      <p:to>
                                        <p:strVal val="visible"/>
                                      </p:to>
                                    </p:set>
                                    <p:anim calcmode="lin" valueType="num">
                                      <p:cBhvr additive="base">
                                        <p:cTn id="26" dur="500" fill="hold"/>
                                        <p:tgtEl>
                                          <p:spTgt spid="25635"/>
                                        </p:tgtEl>
                                        <p:attrNameLst>
                                          <p:attrName>ppt_x</p:attrName>
                                        </p:attrNameLst>
                                      </p:cBhvr>
                                      <p:tavLst>
                                        <p:tav tm="0">
                                          <p:val>
                                            <p:strVal val="#ppt_x"/>
                                          </p:val>
                                        </p:tav>
                                        <p:tav tm="100000">
                                          <p:val>
                                            <p:strVal val="#ppt_x"/>
                                          </p:val>
                                        </p:tav>
                                      </p:tavLst>
                                    </p:anim>
                                    <p:anim calcmode="lin" valueType="num">
                                      <p:cBhvr additive="base">
                                        <p:cTn id="27" dur="500" fill="hold"/>
                                        <p:tgtEl>
                                          <p:spTgt spid="25635"/>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13"/>
                                        </p:tgtEl>
                                        <p:attrNameLst>
                                          <p:attrName>style.visibility</p:attrName>
                                        </p:attrNameLst>
                                      </p:cBhvr>
                                      <p:to>
                                        <p:strVal val="visible"/>
                                      </p:to>
                                    </p:set>
                                    <p:animEffect transition="in" filter="wipe(left)">
                                      <p:cBhvr>
                                        <p:cTn id="32" dur="500"/>
                                        <p:tgtEl>
                                          <p:spTgt spid="256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638"/>
                                        </p:tgtEl>
                                        <p:attrNameLst>
                                          <p:attrName>style.visibility</p:attrName>
                                        </p:attrNameLst>
                                      </p:cBhvr>
                                      <p:to>
                                        <p:strVal val="visible"/>
                                      </p:to>
                                    </p:set>
                                    <p:animEffect transition="in" filter="wipe(left)">
                                      <p:cBhvr>
                                        <p:cTn id="37" dur="500"/>
                                        <p:tgtEl>
                                          <p:spTgt spid="256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650"/>
                                        </p:tgtEl>
                                        <p:attrNameLst>
                                          <p:attrName>style.visibility</p:attrName>
                                        </p:attrNameLst>
                                      </p:cBhvr>
                                      <p:to>
                                        <p:strVal val="visible"/>
                                      </p:to>
                                    </p:set>
                                    <p:animEffect transition="in" filter="wipe(left)">
                                      <p:cBhvr>
                                        <p:cTn id="42" dur="500"/>
                                        <p:tgtEl>
                                          <p:spTgt spid="256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par>
                                <p:cTn id="53" presetID="22" presetClass="entr" presetSubtype="8"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ppt_x"/>
                                          </p:val>
                                        </p:tav>
                                        <p:tav tm="100000">
                                          <p:val>
                                            <p:strVal val="#ppt_x"/>
                                          </p:val>
                                        </p:tav>
                                      </p:tavLst>
                                    </p:anim>
                                    <p:anim calcmode="lin" valueType="num">
                                      <p:cBhvr additive="base">
                                        <p:cTn id="6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500" fill="hold"/>
                                        <p:tgtEl>
                                          <p:spTgt spid="7"/>
                                        </p:tgtEl>
                                        <p:attrNameLst>
                                          <p:attrName>ppt_x</p:attrName>
                                        </p:attrNameLst>
                                      </p:cBhvr>
                                      <p:tavLst>
                                        <p:tav tm="0">
                                          <p:val>
                                            <p:strVal val="#ppt_x"/>
                                          </p:val>
                                        </p:tav>
                                        <p:tav tm="100000">
                                          <p:val>
                                            <p:strVal val="#ppt_x"/>
                                          </p:val>
                                        </p:tav>
                                      </p:tavLst>
                                    </p:anim>
                                    <p:anim calcmode="lin" valueType="num">
                                      <p:cBhvr additive="base">
                                        <p:cTn id="6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down)">
                                      <p:cBhvr>
                                        <p:cTn id="72" dur="500"/>
                                        <p:tgtEl>
                                          <p:spTgt spid="5"/>
                                        </p:tgtEl>
                                      </p:cBhvr>
                                    </p:animEffect>
                                  </p:childTnLst>
                                </p:cTn>
                              </p:par>
                              <p:par>
                                <p:cTn id="73" presetID="22" presetClass="entr" presetSubtype="4" fill="hold" nodeType="with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down)">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left)">
                                      <p:cBhvr>
                                        <p:cTn id="8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链式存储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7651"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#define  CHUNKSIZE  80  </a:t>
            </a:r>
            <a:r>
              <a:rPr lang="en-US" altLang="zh-CN" dirty="0">
                <a:latin typeface="Times New Roman" panose="02020603050405020304" pitchFamily="18" charset="0"/>
              </a:rPr>
              <a:t>//</a:t>
            </a:r>
            <a:r>
              <a:rPr lang="zh-CN" altLang="en-US" dirty="0">
                <a:latin typeface="Times New Roman" panose="02020603050405020304" pitchFamily="18" charset="0"/>
              </a:rPr>
              <a:t>可由用户定义的块大小</a:t>
            </a:r>
            <a:endParaRPr lang="zh-CN" altLang="en-US" dirty="0">
              <a:latin typeface="Times New Roman" panose="02020603050405020304" pitchFamily="18" charset="0"/>
            </a:endParaRPr>
          </a:p>
          <a:p>
            <a:pPr>
              <a:buNone/>
            </a:pPr>
            <a:r>
              <a:rPr lang="en-US" altLang="zh-CN" dirty="0">
                <a:latin typeface="Times New Roman" panose="02020603050405020304" pitchFamily="18" charset="0"/>
              </a:rPr>
              <a:t>//</a:t>
            </a:r>
            <a:r>
              <a:rPr lang="zh-CN" altLang="en-US" dirty="0">
                <a:latin typeface="Times New Roman" panose="02020603050405020304" pitchFamily="18" charset="0"/>
              </a:rPr>
              <a:t>结点结构</a:t>
            </a:r>
            <a:endParaRPr lang="en-US" altLang="zh-CN" dirty="0">
              <a:latin typeface="Times New Roman" panose="02020603050405020304" pitchFamily="18" charset="0"/>
            </a:endParaRPr>
          </a:p>
          <a:p>
            <a:pPr>
              <a:buNone/>
            </a:pPr>
            <a:r>
              <a:rPr lang="en-US" altLang="zh-CN" b="1" dirty="0">
                <a:latin typeface="Times New Roman" panose="02020603050405020304" pitchFamily="18" charset="0"/>
              </a:rPr>
              <a:t>typedef  struct Chunk { </a:t>
            </a:r>
            <a:endParaRPr lang="zh-CN" altLang="en-US" b="1" dirty="0">
              <a:latin typeface="Times New Roman" panose="02020603050405020304" pitchFamily="18" charset="0"/>
            </a:endParaRPr>
          </a:p>
          <a:p>
            <a:pPr>
              <a:buNone/>
            </a:pPr>
            <a:r>
              <a:rPr lang="zh-CN" altLang="en-US" b="1" dirty="0">
                <a:latin typeface="Times New Roman" panose="02020603050405020304" pitchFamily="18" charset="0"/>
              </a:rPr>
              <a:t>	</a:t>
            </a:r>
            <a:r>
              <a:rPr lang="en-US" altLang="zh-CN" b="1" dirty="0">
                <a:latin typeface="Times New Roman" panose="02020603050405020304" pitchFamily="18" charset="0"/>
              </a:rPr>
              <a:t>char  ch[CHUNKSIZE];</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struct Chunk  *next;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Chunk;</a:t>
            </a:r>
            <a:endParaRPr lang="en-US" altLang="zh-CN" b="1" dirty="0">
              <a:latin typeface="Times New Roman" panose="02020603050405020304" pitchFamily="18" charset="0"/>
            </a:endParaRPr>
          </a:p>
          <a:p>
            <a:pPr>
              <a:buNone/>
            </a:pP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typedef struct {  	    </a:t>
            </a:r>
            <a:r>
              <a:rPr lang="en-US" altLang="zh-CN" dirty="0">
                <a:latin typeface="Times New Roman" panose="02020603050405020304" pitchFamily="18" charset="0"/>
              </a:rPr>
              <a:t>//</a:t>
            </a:r>
            <a:r>
              <a:rPr lang="zh-CN" altLang="en-US" dirty="0">
                <a:latin typeface="Times New Roman" panose="02020603050405020304" pitchFamily="18" charset="0"/>
              </a:rPr>
              <a:t>串的链表结构</a:t>
            </a:r>
            <a:endParaRPr lang="zh-CN" altLang="en-US" dirty="0">
              <a:latin typeface="Times New Roman" panose="02020603050405020304" pitchFamily="18" charset="0"/>
            </a:endParaRPr>
          </a:p>
          <a:p>
            <a:pPr>
              <a:buNone/>
            </a:pPr>
            <a:r>
              <a:rPr lang="zh-CN" altLang="en-US" b="1" dirty="0">
                <a:latin typeface="Times New Roman" panose="02020603050405020304" pitchFamily="18" charset="0"/>
              </a:rPr>
              <a:t>	</a:t>
            </a:r>
            <a:r>
              <a:rPr lang="en-US" altLang="zh-CN" b="1" dirty="0">
                <a:latin typeface="Times New Roman" panose="02020603050405020304" pitchFamily="18" charset="0"/>
              </a:rPr>
              <a:t>Chunk *head, *tail; </a:t>
            </a:r>
            <a:r>
              <a:rPr lang="en-US" altLang="zh-CN" dirty="0">
                <a:latin typeface="Times New Roman" panose="02020603050405020304" pitchFamily="18" charset="0"/>
              </a:rPr>
              <a:t>//</a:t>
            </a:r>
            <a:r>
              <a:rPr lang="zh-CN" altLang="en-US" dirty="0">
                <a:latin typeface="Times New Roman" panose="02020603050405020304" pitchFamily="18" charset="0"/>
              </a:rPr>
              <a:t>串的头和尾指针</a:t>
            </a:r>
            <a:endParaRPr lang="zh-CN" altLang="en-US" dirty="0">
              <a:latin typeface="Times New Roman" panose="02020603050405020304" pitchFamily="18" charset="0"/>
            </a:endParaRPr>
          </a:p>
          <a:p>
            <a:pPr>
              <a:buNone/>
            </a:pPr>
            <a:r>
              <a:rPr lang="zh-CN" altLang="en-US" b="1" dirty="0">
                <a:latin typeface="Times New Roman" panose="02020603050405020304" pitchFamily="18" charset="0"/>
              </a:rPr>
              <a:t>	</a:t>
            </a:r>
            <a:r>
              <a:rPr lang="en-US" altLang="zh-CN" b="1" dirty="0">
                <a:latin typeface="Times New Roman" panose="02020603050405020304" pitchFamily="18" charset="0"/>
              </a:rPr>
              <a:t>int length;		    </a:t>
            </a:r>
            <a:r>
              <a:rPr lang="en-US" altLang="zh-CN" dirty="0">
                <a:latin typeface="Times New Roman" panose="02020603050405020304" pitchFamily="18" charset="0"/>
              </a:rPr>
              <a:t>//</a:t>
            </a:r>
            <a:r>
              <a:rPr lang="zh-CN" altLang="en-US" dirty="0">
                <a:latin typeface="Times New Roman" panose="02020603050405020304" pitchFamily="18" charset="0"/>
              </a:rPr>
              <a:t>串的当前长度</a:t>
            </a:r>
            <a:endParaRPr lang="zh-CN" altLang="en-US" dirty="0">
              <a:latin typeface="Times New Roman" panose="02020603050405020304" pitchFamily="18" charset="0"/>
            </a:endParaRPr>
          </a:p>
          <a:p>
            <a:pPr>
              <a:buNone/>
            </a:pPr>
            <a:r>
              <a:rPr lang="en-US" altLang="zh-CN" b="1" dirty="0">
                <a:latin typeface="Times New Roman" panose="02020603050405020304" pitchFamily="18" charset="0"/>
              </a:rPr>
              <a:t>}</a:t>
            </a:r>
            <a:r>
              <a:rPr lang="en-US" altLang="zh-CN" b="1" dirty="0">
                <a:solidFill>
                  <a:srgbClr val="FF0000"/>
                </a:solidFill>
                <a:latin typeface="Times New Roman" panose="02020603050405020304" pitchFamily="18" charset="0"/>
              </a:rPr>
              <a:t>LString</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26628" name="Text Box 4"/>
          <p:cNvSpPr txBox="1"/>
          <p:nvPr/>
        </p:nvSpPr>
        <p:spPr>
          <a:xfrm>
            <a:off x="4716463" y="1843088"/>
            <a:ext cx="574675" cy="3667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s1</a:t>
            </a:r>
            <a:endParaRPr lang="en-US" altLang="zh-CN" sz="1800" b="1" dirty="0">
              <a:latin typeface="Arial" panose="020B0604020202020204" pitchFamily="34" charset="0"/>
              <a:ea typeface="宋体" panose="02010600030101010101" pitchFamily="2" charset="-122"/>
            </a:endParaRPr>
          </a:p>
        </p:txBody>
      </p:sp>
      <p:sp>
        <p:nvSpPr>
          <p:cNvPr id="26629" name="Text Box 5"/>
          <p:cNvSpPr txBox="1"/>
          <p:nvPr/>
        </p:nvSpPr>
        <p:spPr>
          <a:xfrm>
            <a:off x="6084888" y="2289175"/>
            <a:ext cx="574675" cy="29781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105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a:p>
            <a:pPr marL="0" lvl="0" indent="0" algn="ctr" eaLnBrk="1" hangingPunct="1">
              <a:lnSpc>
                <a:spcPct val="105000"/>
              </a:lnSpc>
              <a:spcBef>
                <a:spcPct val="0"/>
              </a:spcBef>
              <a:buFont typeface="Arial" panose="020B0604020202020204" pitchFamily="34" charset="0"/>
              <a:buNone/>
            </a:pPr>
            <a:endParaRPr lang="en-US" altLang="zh-CN" sz="2000" b="1" dirty="0">
              <a:latin typeface="Times New Roman" panose="02020603050405020304" pitchFamily="18" charset="0"/>
              <a:ea typeface="宋体" panose="02010600030101010101" pitchFamily="2" charset="-122"/>
            </a:endParaRPr>
          </a:p>
          <a:p>
            <a:pPr marL="0" lvl="0" indent="0" algn="ctr" eaLnBrk="1" hangingPunct="1">
              <a:lnSpc>
                <a:spcPct val="105000"/>
              </a:lnSpc>
              <a:spcBef>
                <a:spcPct val="0"/>
              </a:spcBef>
              <a:buFont typeface="Arial" panose="020B0604020202020204" pitchFamily="34" charset="0"/>
              <a:buNone/>
            </a:pPr>
            <a:endParaRPr lang="en-US" altLang="zh-CN" sz="2000" b="1" dirty="0">
              <a:latin typeface="Times New Roman" panose="02020603050405020304" pitchFamily="18" charset="0"/>
              <a:ea typeface="宋体" panose="02010600030101010101" pitchFamily="2" charset="-122"/>
            </a:endParaRPr>
          </a:p>
          <a:p>
            <a:pPr marL="0" lvl="0" indent="0" algn="ctr" eaLnBrk="1" hangingPunct="1">
              <a:lnSpc>
                <a:spcPct val="105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marL="0" lvl="0" indent="0" algn="ctr" eaLnBrk="1" hangingPunct="1">
              <a:lnSpc>
                <a:spcPct val="105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marL="0" lvl="0" indent="0" algn="ctr" eaLnBrk="1" hangingPunct="1">
              <a:lnSpc>
                <a:spcPct val="105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marL="0" lvl="0" indent="0" algn="ctr" eaLnBrk="1" hangingPunct="1">
              <a:lnSpc>
                <a:spcPct val="105000"/>
              </a:lnSpc>
              <a:spcBef>
                <a:spcPct val="0"/>
              </a:spcBef>
              <a:buFont typeface="Arial" panose="020B0604020202020204" pitchFamily="34" charset="0"/>
              <a:buNone/>
            </a:pPr>
            <a:endParaRPr lang="en-US" altLang="zh-CN" sz="2000" b="1" dirty="0">
              <a:latin typeface="Times New Roman" panose="02020603050405020304" pitchFamily="18" charset="0"/>
              <a:ea typeface="宋体" panose="02010600030101010101" pitchFamily="2" charset="-122"/>
            </a:endParaRPr>
          </a:p>
          <a:p>
            <a:pPr marL="0" lvl="0" indent="0" algn="ctr" eaLnBrk="1" hangingPunct="1">
              <a:lnSpc>
                <a:spcPct val="105000"/>
              </a:lnSpc>
              <a:spcBef>
                <a:spcPct val="0"/>
              </a:spcBef>
              <a:buFont typeface="Arial" panose="020B0604020202020204" pitchFamily="34" charset="0"/>
              <a:buNone/>
            </a:pPr>
            <a:endParaRPr lang="en-US" altLang="zh-CN" sz="2000" b="1" dirty="0">
              <a:latin typeface="Times New Roman" panose="02020603050405020304" pitchFamily="18" charset="0"/>
              <a:ea typeface="宋体" panose="02010600030101010101" pitchFamily="2" charset="-122"/>
            </a:endParaRPr>
          </a:p>
          <a:p>
            <a:pPr marL="0" lvl="0" indent="0" algn="ctr" eaLnBrk="1" hangingPunct="1">
              <a:lnSpc>
                <a:spcPct val="105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79</a:t>
            </a:r>
            <a:endParaRPr lang="en-US" altLang="zh-CN" sz="2000" b="1" dirty="0">
              <a:latin typeface="Times New Roman" panose="02020603050405020304" pitchFamily="18" charset="0"/>
              <a:ea typeface="宋体" panose="02010600030101010101" pitchFamily="2" charset="-122"/>
            </a:endParaRPr>
          </a:p>
        </p:txBody>
      </p:sp>
      <p:grpSp>
        <p:nvGrpSpPr>
          <p:cNvPr id="26630" name="Group 6"/>
          <p:cNvGrpSpPr/>
          <p:nvPr/>
        </p:nvGrpSpPr>
        <p:grpSpPr>
          <a:xfrm>
            <a:off x="5218113" y="1633538"/>
            <a:ext cx="865187" cy="860425"/>
            <a:chOff x="0" y="0"/>
            <a:chExt cx="545" cy="542"/>
          </a:xfrm>
        </p:grpSpPr>
        <p:sp>
          <p:nvSpPr>
            <p:cNvPr id="27711" name="Rectangle 7"/>
            <p:cNvSpPr/>
            <p:nvPr/>
          </p:nvSpPr>
          <p:spPr>
            <a:xfrm>
              <a:off x="1" y="360"/>
              <a:ext cx="544"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12" name="Rectangle 8"/>
            <p:cNvSpPr/>
            <p:nvPr/>
          </p:nvSpPr>
          <p:spPr>
            <a:xfrm>
              <a:off x="1" y="180"/>
              <a:ext cx="544"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13" name="Rectangle 9"/>
            <p:cNvSpPr/>
            <p:nvPr/>
          </p:nvSpPr>
          <p:spPr>
            <a:xfrm>
              <a:off x="0" y="0"/>
              <a:ext cx="544"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6634" name="Group 10"/>
          <p:cNvGrpSpPr/>
          <p:nvPr/>
        </p:nvGrpSpPr>
        <p:grpSpPr>
          <a:xfrm>
            <a:off x="6588125" y="2360613"/>
            <a:ext cx="503238" cy="3163887"/>
            <a:chOff x="0" y="0"/>
            <a:chExt cx="317" cy="1993"/>
          </a:xfrm>
        </p:grpSpPr>
        <p:sp>
          <p:nvSpPr>
            <p:cNvPr id="27700" name="Rectangle 11"/>
            <p:cNvSpPr/>
            <p:nvPr/>
          </p:nvSpPr>
          <p:spPr>
            <a:xfrm>
              <a:off x="1" y="0"/>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01" name="Rectangle 12"/>
            <p:cNvSpPr/>
            <p:nvPr/>
          </p:nvSpPr>
          <p:spPr>
            <a:xfrm>
              <a:off x="1" y="181"/>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02" name="Rectangle 13"/>
            <p:cNvSpPr/>
            <p:nvPr/>
          </p:nvSpPr>
          <p:spPr>
            <a:xfrm>
              <a:off x="1" y="363"/>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03" name="Rectangle 14"/>
            <p:cNvSpPr/>
            <p:nvPr/>
          </p:nvSpPr>
          <p:spPr>
            <a:xfrm>
              <a:off x="1" y="544"/>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04" name="Rectangle 15"/>
            <p:cNvSpPr/>
            <p:nvPr/>
          </p:nvSpPr>
          <p:spPr>
            <a:xfrm>
              <a:off x="0" y="728"/>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05" name="Rectangle 16"/>
            <p:cNvSpPr/>
            <p:nvPr/>
          </p:nvSpPr>
          <p:spPr>
            <a:xfrm>
              <a:off x="0" y="909"/>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06" name="Rectangle 17"/>
            <p:cNvSpPr/>
            <p:nvPr/>
          </p:nvSpPr>
          <p:spPr>
            <a:xfrm>
              <a:off x="0" y="1091"/>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07" name="Rectangle 18"/>
            <p:cNvSpPr/>
            <p:nvPr/>
          </p:nvSpPr>
          <p:spPr>
            <a:xfrm>
              <a:off x="0" y="1272"/>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08" name="Rectangle 19"/>
            <p:cNvSpPr/>
            <p:nvPr/>
          </p:nvSpPr>
          <p:spPr>
            <a:xfrm>
              <a:off x="0" y="1449"/>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09" name="Rectangle 20"/>
            <p:cNvSpPr/>
            <p:nvPr/>
          </p:nvSpPr>
          <p:spPr>
            <a:xfrm>
              <a:off x="0" y="1630"/>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710" name="Rectangle 21"/>
            <p:cNvSpPr/>
            <p:nvPr/>
          </p:nvSpPr>
          <p:spPr>
            <a:xfrm>
              <a:off x="0" y="1811"/>
              <a:ext cx="316" cy="18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6646" name="Group 22"/>
          <p:cNvGrpSpPr/>
          <p:nvPr/>
        </p:nvGrpSpPr>
        <p:grpSpPr>
          <a:xfrm>
            <a:off x="7451725" y="2352675"/>
            <a:ext cx="503238" cy="3163888"/>
            <a:chOff x="0" y="0"/>
            <a:chExt cx="317" cy="1993"/>
          </a:xfrm>
        </p:grpSpPr>
        <p:sp>
          <p:nvSpPr>
            <p:cNvPr id="27689" name="Rectangle 23"/>
            <p:cNvSpPr/>
            <p:nvPr/>
          </p:nvSpPr>
          <p:spPr>
            <a:xfrm>
              <a:off x="1" y="0"/>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0" name="Rectangle 24"/>
            <p:cNvSpPr/>
            <p:nvPr/>
          </p:nvSpPr>
          <p:spPr>
            <a:xfrm>
              <a:off x="1" y="181"/>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1" name="Rectangle 25"/>
            <p:cNvSpPr/>
            <p:nvPr/>
          </p:nvSpPr>
          <p:spPr>
            <a:xfrm>
              <a:off x="1" y="363"/>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2" name="Rectangle 26"/>
            <p:cNvSpPr/>
            <p:nvPr/>
          </p:nvSpPr>
          <p:spPr>
            <a:xfrm>
              <a:off x="1" y="544"/>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3" name="Rectangle 27"/>
            <p:cNvSpPr/>
            <p:nvPr/>
          </p:nvSpPr>
          <p:spPr>
            <a:xfrm>
              <a:off x="0" y="728"/>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4" name="Rectangle 28"/>
            <p:cNvSpPr/>
            <p:nvPr/>
          </p:nvSpPr>
          <p:spPr>
            <a:xfrm>
              <a:off x="0" y="909"/>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5" name="Rectangle 29"/>
            <p:cNvSpPr/>
            <p:nvPr/>
          </p:nvSpPr>
          <p:spPr>
            <a:xfrm>
              <a:off x="0" y="1091"/>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6" name="Rectangle 30"/>
            <p:cNvSpPr/>
            <p:nvPr/>
          </p:nvSpPr>
          <p:spPr>
            <a:xfrm>
              <a:off x="0" y="1272"/>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7" name="Rectangle 31"/>
            <p:cNvSpPr/>
            <p:nvPr/>
          </p:nvSpPr>
          <p:spPr>
            <a:xfrm>
              <a:off x="0" y="1449"/>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8" name="Rectangle 32"/>
            <p:cNvSpPr/>
            <p:nvPr/>
          </p:nvSpPr>
          <p:spPr>
            <a:xfrm>
              <a:off x="0" y="1630"/>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99" name="Rectangle 33"/>
            <p:cNvSpPr/>
            <p:nvPr/>
          </p:nvSpPr>
          <p:spPr>
            <a:xfrm>
              <a:off x="0" y="1811"/>
              <a:ext cx="316" cy="18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6658" name="Group 34"/>
          <p:cNvGrpSpPr/>
          <p:nvPr/>
        </p:nvGrpSpPr>
        <p:grpSpPr>
          <a:xfrm>
            <a:off x="8245475" y="2352675"/>
            <a:ext cx="503238" cy="3163888"/>
            <a:chOff x="0" y="0"/>
            <a:chExt cx="317" cy="1993"/>
          </a:xfrm>
        </p:grpSpPr>
        <p:sp>
          <p:nvSpPr>
            <p:cNvPr id="27678" name="Rectangle 35"/>
            <p:cNvSpPr/>
            <p:nvPr/>
          </p:nvSpPr>
          <p:spPr>
            <a:xfrm>
              <a:off x="1" y="0"/>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79" name="Rectangle 36"/>
            <p:cNvSpPr/>
            <p:nvPr/>
          </p:nvSpPr>
          <p:spPr>
            <a:xfrm>
              <a:off x="1" y="181"/>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80" name="Rectangle 37"/>
            <p:cNvSpPr/>
            <p:nvPr/>
          </p:nvSpPr>
          <p:spPr>
            <a:xfrm>
              <a:off x="1" y="363"/>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81" name="Rectangle 38"/>
            <p:cNvSpPr/>
            <p:nvPr/>
          </p:nvSpPr>
          <p:spPr>
            <a:xfrm>
              <a:off x="1" y="544"/>
              <a:ext cx="316" cy="18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82" name="Rectangle 39"/>
            <p:cNvSpPr/>
            <p:nvPr/>
          </p:nvSpPr>
          <p:spPr>
            <a:xfrm>
              <a:off x="0" y="728"/>
              <a:ext cx="316" cy="18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83" name="Rectangle 40"/>
            <p:cNvSpPr/>
            <p:nvPr/>
          </p:nvSpPr>
          <p:spPr>
            <a:xfrm>
              <a:off x="0" y="909"/>
              <a:ext cx="316" cy="18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84" name="Rectangle 41"/>
            <p:cNvSpPr/>
            <p:nvPr/>
          </p:nvSpPr>
          <p:spPr>
            <a:xfrm>
              <a:off x="0" y="1091"/>
              <a:ext cx="316" cy="18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85" name="Rectangle 42"/>
            <p:cNvSpPr/>
            <p:nvPr/>
          </p:nvSpPr>
          <p:spPr>
            <a:xfrm>
              <a:off x="0" y="1272"/>
              <a:ext cx="316" cy="18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86" name="Rectangle 43"/>
            <p:cNvSpPr/>
            <p:nvPr/>
          </p:nvSpPr>
          <p:spPr>
            <a:xfrm>
              <a:off x="0" y="1449"/>
              <a:ext cx="316" cy="18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87" name="Rectangle 44"/>
            <p:cNvSpPr/>
            <p:nvPr/>
          </p:nvSpPr>
          <p:spPr>
            <a:xfrm>
              <a:off x="0" y="1630"/>
              <a:ext cx="316" cy="18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88" name="Rectangle 45"/>
            <p:cNvSpPr/>
            <p:nvPr/>
          </p:nvSpPr>
          <p:spPr>
            <a:xfrm>
              <a:off x="0" y="1811"/>
              <a:ext cx="316" cy="18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3" name="Group 46"/>
          <p:cNvGrpSpPr/>
          <p:nvPr/>
        </p:nvGrpSpPr>
        <p:grpSpPr>
          <a:xfrm>
            <a:off x="6875463" y="2497138"/>
            <a:ext cx="576262" cy="2879725"/>
            <a:chOff x="0" y="0"/>
            <a:chExt cx="363" cy="2132"/>
          </a:xfrm>
        </p:grpSpPr>
        <p:sp>
          <p:nvSpPr>
            <p:cNvPr id="27675" name="Line 47"/>
            <p:cNvSpPr/>
            <p:nvPr/>
          </p:nvSpPr>
          <p:spPr>
            <a:xfrm>
              <a:off x="0" y="2132"/>
              <a:ext cx="226" cy="0"/>
            </a:xfrm>
            <a:prstGeom prst="line">
              <a:avLst/>
            </a:prstGeom>
            <a:ln w="19050" cap="flat" cmpd="sng">
              <a:solidFill>
                <a:schemeClr val="tx1"/>
              </a:solidFill>
              <a:prstDash val="solid"/>
              <a:headEnd type="none" w="med" len="med"/>
              <a:tailEnd type="none" w="med" len="med"/>
            </a:ln>
          </p:spPr>
        </p:sp>
        <p:sp>
          <p:nvSpPr>
            <p:cNvPr id="27676" name="Line 48"/>
            <p:cNvSpPr/>
            <p:nvPr/>
          </p:nvSpPr>
          <p:spPr>
            <a:xfrm flipV="1">
              <a:off x="226" y="0"/>
              <a:ext cx="0" cy="2132"/>
            </a:xfrm>
            <a:prstGeom prst="line">
              <a:avLst/>
            </a:prstGeom>
            <a:ln w="19050" cap="flat" cmpd="sng">
              <a:solidFill>
                <a:schemeClr val="tx1"/>
              </a:solidFill>
              <a:prstDash val="solid"/>
              <a:headEnd type="none" w="med" len="med"/>
              <a:tailEnd type="none" w="med" len="med"/>
            </a:ln>
          </p:spPr>
        </p:sp>
        <p:sp>
          <p:nvSpPr>
            <p:cNvPr id="27677" name="Line 49"/>
            <p:cNvSpPr/>
            <p:nvPr/>
          </p:nvSpPr>
          <p:spPr>
            <a:xfrm>
              <a:off x="227" y="0"/>
              <a:ext cx="136" cy="0"/>
            </a:xfrm>
            <a:prstGeom prst="line">
              <a:avLst/>
            </a:prstGeom>
            <a:ln w="19050" cap="flat" cmpd="sng">
              <a:solidFill>
                <a:schemeClr val="tx1"/>
              </a:solidFill>
              <a:prstDash val="solid"/>
              <a:headEnd type="none" w="med" len="med"/>
              <a:tailEnd type="triangle" w="lg" len="lg"/>
            </a:ln>
          </p:spPr>
        </p:sp>
      </p:grpSp>
      <p:grpSp>
        <p:nvGrpSpPr>
          <p:cNvPr id="4" name="Group 50"/>
          <p:cNvGrpSpPr/>
          <p:nvPr/>
        </p:nvGrpSpPr>
        <p:grpSpPr>
          <a:xfrm>
            <a:off x="7739063" y="2497138"/>
            <a:ext cx="576262" cy="2879725"/>
            <a:chOff x="0" y="0"/>
            <a:chExt cx="363" cy="2132"/>
          </a:xfrm>
        </p:grpSpPr>
        <p:sp>
          <p:nvSpPr>
            <p:cNvPr id="27672" name="Line 51"/>
            <p:cNvSpPr/>
            <p:nvPr/>
          </p:nvSpPr>
          <p:spPr>
            <a:xfrm>
              <a:off x="0" y="2132"/>
              <a:ext cx="226" cy="0"/>
            </a:xfrm>
            <a:prstGeom prst="line">
              <a:avLst/>
            </a:prstGeom>
            <a:ln w="19050" cap="flat" cmpd="sng">
              <a:solidFill>
                <a:schemeClr val="tx1"/>
              </a:solidFill>
              <a:prstDash val="solid"/>
              <a:headEnd type="none" w="med" len="med"/>
              <a:tailEnd type="none" w="med" len="med"/>
            </a:ln>
          </p:spPr>
        </p:sp>
        <p:sp>
          <p:nvSpPr>
            <p:cNvPr id="27673" name="Line 52"/>
            <p:cNvSpPr/>
            <p:nvPr/>
          </p:nvSpPr>
          <p:spPr>
            <a:xfrm flipV="1">
              <a:off x="226" y="0"/>
              <a:ext cx="0" cy="2132"/>
            </a:xfrm>
            <a:prstGeom prst="line">
              <a:avLst/>
            </a:prstGeom>
            <a:ln w="19050" cap="flat" cmpd="sng">
              <a:solidFill>
                <a:schemeClr val="tx1"/>
              </a:solidFill>
              <a:prstDash val="solid"/>
              <a:headEnd type="none" w="med" len="med"/>
              <a:tailEnd type="none" w="med" len="med"/>
            </a:ln>
          </p:spPr>
        </p:sp>
        <p:sp>
          <p:nvSpPr>
            <p:cNvPr id="27674" name="Line 53"/>
            <p:cNvSpPr/>
            <p:nvPr/>
          </p:nvSpPr>
          <p:spPr>
            <a:xfrm>
              <a:off x="227" y="0"/>
              <a:ext cx="136" cy="0"/>
            </a:xfrm>
            <a:prstGeom prst="line">
              <a:avLst/>
            </a:prstGeom>
            <a:ln w="19050" cap="flat" cmpd="sng">
              <a:solidFill>
                <a:schemeClr val="tx1"/>
              </a:solidFill>
              <a:prstDash val="solid"/>
              <a:headEnd type="none" w="med" len="med"/>
              <a:tailEnd type="triangle" w="lg" len="lg"/>
            </a:ln>
          </p:spPr>
        </p:sp>
      </p:grpSp>
      <p:grpSp>
        <p:nvGrpSpPr>
          <p:cNvPr id="5" name="Group 54"/>
          <p:cNvGrpSpPr/>
          <p:nvPr/>
        </p:nvGrpSpPr>
        <p:grpSpPr>
          <a:xfrm>
            <a:off x="5795963" y="1778000"/>
            <a:ext cx="2663825" cy="571500"/>
            <a:chOff x="0" y="0"/>
            <a:chExt cx="1678" cy="272"/>
          </a:xfrm>
        </p:grpSpPr>
        <p:sp>
          <p:nvSpPr>
            <p:cNvPr id="27670" name="Line 55"/>
            <p:cNvSpPr/>
            <p:nvPr/>
          </p:nvSpPr>
          <p:spPr>
            <a:xfrm>
              <a:off x="1678" y="0"/>
              <a:ext cx="0" cy="272"/>
            </a:xfrm>
            <a:prstGeom prst="line">
              <a:avLst/>
            </a:prstGeom>
            <a:ln w="28575" cap="flat" cmpd="sng">
              <a:solidFill>
                <a:schemeClr val="tx1"/>
              </a:solidFill>
              <a:prstDash val="solid"/>
              <a:headEnd type="none" w="med" len="med"/>
              <a:tailEnd type="triangle" w="lg" len="med"/>
            </a:ln>
          </p:spPr>
        </p:sp>
        <p:sp>
          <p:nvSpPr>
            <p:cNvPr id="27671" name="Line 56"/>
            <p:cNvSpPr/>
            <p:nvPr/>
          </p:nvSpPr>
          <p:spPr>
            <a:xfrm>
              <a:off x="0" y="0"/>
              <a:ext cx="1678" cy="0"/>
            </a:xfrm>
            <a:prstGeom prst="line">
              <a:avLst/>
            </a:prstGeom>
            <a:ln w="28575" cap="flat" cmpd="sng">
              <a:solidFill>
                <a:schemeClr val="tx1"/>
              </a:solidFill>
              <a:prstDash val="solid"/>
              <a:headEnd type="none" w="med" len="med"/>
              <a:tailEnd type="none" w="med" len="med"/>
            </a:ln>
          </p:spPr>
        </p:sp>
      </p:grpSp>
      <p:grpSp>
        <p:nvGrpSpPr>
          <p:cNvPr id="7" name="Group 57"/>
          <p:cNvGrpSpPr/>
          <p:nvPr/>
        </p:nvGrpSpPr>
        <p:grpSpPr>
          <a:xfrm>
            <a:off x="5795963" y="2065338"/>
            <a:ext cx="1079500" cy="215900"/>
            <a:chOff x="0" y="0"/>
            <a:chExt cx="1678" cy="272"/>
          </a:xfrm>
        </p:grpSpPr>
        <p:sp>
          <p:nvSpPr>
            <p:cNvPr id="27668" name="Line 58"/>
            <p:cNvSpPr/>
            <p:nvPr/>
          </p:nvSpPr>
          <p:spPr>
            <a:xfrm>
              <a:off x="1678" y="0"/>
              <a:ext cx="0" cy="272"/>
            </a:xfrm>
            <a:prstGeom prst="line">
              <a:avLst/>
            </a:prstGeom>
            <a:ln w="28575" cap="flat" cmpd="sng">
              <a:solidFill>
                <a:schemeClr val="tx1"/>
              </a:solidFill>
              <a:prstDash val="solid"/>
              <a:headEnd type="none" w="med" len="med"/>
              <a:tailEnd type="triangle" w="lg" len="med"/>
            </a:ln>
          </p:spPr>
        </p:sp>
        <p:sp>
          <p:nvSpPr>
            <p:cNvPr id="27669" name="Line 59"/>
            <p:cNvSpPr/>
            <p:nvPr/>
          </p:nvSpPr>
          <p:spPr>
            <a:xfrm>
              <a:off x="0" y="0"/>
              <a:ext cx="1678" cy="0"/>
            </a:xfrm>
            <a:prstGeom prst="line">
              <a:avLst/>
            </a:prstGeom>
            <a:ln w="28575" cap="flat" cmpd="sng">
              <a:solidFill>
                <a:schemeClr val="tx1"/>
              </a:solidFill>
              <a:prstDash val="solid"/>
              <a:headEnd type="none" w="med" len="med"/>
              <a:tailEnd type="none" w="med" len="med"/>
            </a:ln>
          </p:spPr>
        </p:sp>
      </p:grpSp>
      <p:sp>
        <p:nvSpPr>
          <p:cNvPr id="8" name="Text Box 60"/>
          <p:cNvSpPr txBox="1"/>
          <p:nvPr/>
        </p:nvSpPr>
        <p:spPr>
          <a:xfrm>
            <a:off x="5292725" y="2171700"/>
            <a:ext cx="719138" cy="3667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1800" b="1" dirty="0">
                <a:latin typeface="Arial" panose="020B0604020202020204" pitchFamily="34" charset="0"/>
                <a:ea typeface="宋体" panose="02010600030101010101" pitchFamily="2" charset="-122"/>
              </a:rPr>
              <a:t>164</a:t>
            </a:r>
            <a:endParaRPr lang="en-US" altLang="zh-CN" sz="1800" b="1"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634"/>
                                        </p:tgtEl>
                                        <p:attrNameLst>
                                          <p:attrName>style.visibility</p:attrName>
                                        </p:attrNameLst>
                                      </p:cBhvr>
                                      <p:to>
                                        <p:strVal val="visible"/>
                                      </p:to>
                                    </p:set>
                                    <p:animEffect transition="in" filter="wipe(up)">
                                      <p:cBhvr>
                                        <p:cTn id="7" dur="500"/>
                                        <p:tgtEl>
                                          <p:spTgt spid="26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wipe(up)">
                                      <p:cBhvr>
                                        <p:cTn id="12" dur="500"/>
                                        <p:tgtEl>
                                          <p:spTgt spid="266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646"/>
                                        </p:tgtEl>
                                        <p:attrNameLst>
                                          <p:attrName>style.visibility</p:attrName>
                                        </p:attrNameLst>
                                      </p:cBhvr>
                                      <p:to>
                                        <p:strVal val="visible"/>
                                      </p:to>
                                    </p:set>
                                    <p:animEffect transition="in" filter="wipe(up)">
                                      <p:cBhvr>
                                        <p:cTn id="17" dur="500"/>
                                        <p:tgtEl>
                                          <p:spTgt spid="266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6658"/>
                                        </p:tgtEl>
                                        <p:attrNameLst>
                                          <p:attrName>style.visibility</p:attrName>
                                        </p:attrNameLst>
                                      </p:cBhvr>
                                      <p:to>
                                        <p:strVal val="visible"/>
                                      </p:to>
                                    </p:set>
                                    <p:animEffect transition="in" filter="wipe(up)">
                                      <p:cBhvr>
                                        <p:cTn id="22" dur="500"/>
                                        <p:tgtEl>
                                          <p:spTgt spid="266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6630"/>
                                        </p:tgtEl>
                                        <p:attrNameLst>
                                          <p:attrName>style.visibility</p:attrName>
                                        </p:attrNameLst>
                                      </p:cBhvr>
                                      <p:to>
                                        <p:strVal val="visible"/>
                                      </p:to>
                                    </p:set>
                                    <p:animEffect transition="in" filter="wipe(down)">
                                      <p:cBhvr>
                                        <p:cTn id="37" dur="500"/>
                                        <p:tgtEl>
                                          <p:spTgt spid="26630"/>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66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1+#ppt_w/2"/>
                                          </p:val>
                                        </p:tav>
                                        <p:tav tm="100000">
                                          <p:val>
                                            <p:strVal val="#ppt_x"/>
                                          </p:val>
                                        </p:tav>
                                      </p:tavLst>
                                    </p:anim>
                                    <p:anim calcmode="lin" valueType="num">
                                      <p:cBhvr additive="base">
                                        <p:cTn id="5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sym typeface="+mn-ea"/>
            </a:endParaRPr>
          </a:p>
        </p:txBody>
      </p:sp>
      <p:grpSp>
        <p:nvGrpSpPr>
          <p:cNvPr id="28676" name="Rounded Rectangle 14"/>
          <p:cNvGrpSpPr/>
          <p:nvPr/>
        </p:nvGrpSpPr>
        <p:grpSpPr>
          <a:xfrm>
            <a:off x="468313" y="1851025"/>
            <a:ext cx="8083550" cy="714375"/>
            <a:chOff x="0" y="0"/>
            <a:chExt cx="6962" cy="330"/>
          </a:xfrm>
        </p:grpSpPr>
        <p:pic>
          <p:nvPicPr>
            <p:cNvPr id="29704" name="Rounded Rectangle 14"/>
            <p:cNvPicPr/>
            <p:nvPr/>
          </p:nvPicPr>
          <p:blipFill>
            <a:blip r:embed="rId1"/>
            <a:stretch>
              <a:fillRect/>
            </a:stretch>
          </p:blipFill>
          <p:spPr>
            <a:xfrm>
              <a:off x="0" y="0"/>
              <a:ext cx="6962" cy="330"/>
            </a:xfrm>
            <a:prstGeom prst="rect">
              <a:avLst/>
            </a:prstGeom>
            <a:noFill/>
            <a:ln w="9525">
              <a:noFill/>
            </a:ln>
          </p:spPr>
        </p:pic>
        <p:sp>
          <p:nvSpPr>
            <p:cNvPr id="29705" name="Text Box 6"/>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Font typeface="Arial" panose="020B0604020202020204" pitchFamily="34" charset="0"/>
                <a:buNone/>
              </a:pPr>
              <a:r>
                <a:rPr lang="en-US" altLang="zh-CN" b="1" dirty="0">
                  <a:solidFill>
                    <a:srgbClr val="FFFF00"/>
                  </a:solidFill>
                  <a:latin typeface="Times New Roman" panose="02020603050405020304" pitchFamily="18" charset="0"/>
                  <a:ea typeface="华文中宋" panose="02010600040101010101" pitchFamily="2" charset="-122"/>
                </a:rPr>
                <a:t>1 BF</a:t>
              </a:r>
              <a:r>
                <a:rPr lang="zh-CN" altLang="en-US" b="1" dirty="0">
                  <a:solidFill>
                    <a:srgbClr val="FFFF00"/>
                  </a:solidFill>
                  <a:latin typeface="Times New Roman" panose="02020603050405020304" pitchFamily="18" charset="0"/>
                  <a:ea typeface="华文中宋" panose="02010600040101010101" pitchFamily="2" charset="-122"/>
                </a:rPr>
                <a:t>算法</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grpSp>
        <p:nvGrpSpPr>
          <p:cNvPr id="28679" name="Rounded Rectangle 14"/>
          <p:cNvGrpSpPr/>
          <p:nvPr/>
        </p:nvGrpSpPr>
        <p:grpSpPr>
          <a:xfrm>
            <a:off x="468313" y="2451100"/>
            <a:ext cx="8083550" cy="714375"/>
            <a:chOff x="0" y="0"/>
            <a:chExt cx="6962" cy="330"/>
          </a:xfrm>
        </p:grpSpPr>
        <p:pic>
          <p:nvPicPr>
            <p:cNvPr id="29702" name="Rounded Rectangle 14"/>
            <p:cNvPicPr/>
            <p:nvPr/>
          </p:nvPicPr>
          <p:blipFill>
            <a:blip r:embed="rId1"/>
            <a:stretch>
              <a:fillRect/>
            </a:stretch>
          </p:blipFill>
          <p:spPr>
            <a:xfrm>
              <a:off x="0" y="0"/>
              <a:ext cx="6962" cy="330"/>
            </a:xfrm>
            <a:prstGeom prst="rect">
              <a:avLst/>
            </a:prstGeom>
            <a:noFill/>
            <a:ln w="9525">
              <a:noFill/>
            </a:ln>
          </p:spPr>
        </p:pic>
        <p:sp>
          <p:nvSpPr>
            <p:cNvPr id="29703" name="Text Box 9"/>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Font typeface="Arial" panose="020B0604020202020204" pitchFamily="34" charset="0"/>
                <a:buNone/>
              </a:pPr>
              <a:r>
                <a:rPr lang="en-US" altLang="zh-CN" b="1" dirty="0">
                  <a:solidFill>
                    <a:srgbClr val="FFFF00"/>
                  </a:solidFill>
                  <a:latin typeface="Times New Roman" panose="02020603050405020304" pitchFamily="18" charset="0"/>
                  <a:ea typeface="华文中宋" panose="02010600040101010101" pitchFamily="2" charset="-122"/>
                </a:rPr>
                <a:t>2 KMP</a:t>
              </a:r>
              <a:r>
                <a:rPr lang="zh-CN" altLang="en-US" b="1" dirty="0">
                  <a:solidFill>
                    <a:srgbClr val="FFFF00"/>
                  </a:solidFill>
                  <a:latin typeface="Times New Roman" panose="02020603050405020304" pitchFamily="18" charset="0"/>
                  <a:ea typeface="华文中宋" panose="02010600040101010101" pitchFamily="2" charset="-122"/>
                </a:rPr>
                <a:t>算法</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500"/>
                                        <p:tgtEl>
                                          <p:spTgt spid="286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679"/>
                                        </p:tgtEl>
                                        <p:attrNameLst>
                                          <p:attrName>style.visibility</p:attrName>
                                        </p:attrNameLst>
                                      </p:cBhvr>
                                      <p:to>
                                        <p:strVal val="visible"/>
                                      </p:to>
                                    </p:set>
                                    <p:animEffect transition="in" filter="fade">
                                      <p:cBhvr>
                                        <p:cTn id="11"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9699" name="Rectangle 3"/>
          <p:cNvSpPr>
            <a:spLocks noGrp="1"/>
          </p:cNvSpPr>
          <p:nvPr>
            <p:ph idx="1"/>
          </p:nvPr>
        </p:nvSpPr>
        <p:spPr/>
        <p:txBody>
          <a:bodyPr vert="horz" wrap="square" lIns="91440" tIns="45720" rIns="91440" bIns="45720" anchor="t" anchorCtr="0"/>
          <a:p>
            <a:pPr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T="b</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，在主串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中找出一个与子串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相同的子串。把从串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中查找模式为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的子串的过程称为“</a:t>
            </a:r>
            <a:r>
              <a:rPr lang="zh-CN" altLang="en-US" dirty="0">
                <a:solidFill>
                  <a:srgbClr val="FF0909"/>
                </a:solidFill>
                <a:latin typeface="Times New Roman" panose="02020603050405020304" pitchFamily="18" charset="0"/>
                <a:ea typeface="微软雅黑" panose="020B0503020204020204" pitchFamily="34" charset="-122"/>
                <a:cs typeface="Times New Roman" panose="02020603050405020304" pitchFamily="18" charset="0"/>
              </a:rPr>
              <a:t>模式匹配</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中有模式为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的子串，就返回该子串在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中第一个位置，匹配成功；若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中无模式为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的子串，返回值为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，匹配失败。</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基本匹配算法：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将主串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pos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个字符和模式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个字符比较：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若相等，继续逐个比较后续字符</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若不等，从主串的下一字符起，重新与第一个字符比较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直到主串的一个连续子串字符序列与模式相等。返回值为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匹配的子序列第一个字符的序号，即匹配成功。否则，匹配失败，返回值</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699">
                                            <p:txEl>
                                              <p:charRg st="0" end="79"/>
                                            </p:txEl>
                                          </p:spTgt>
                                        </p:tgtEl>
                                        <p:attrNameLst>
                                          <p:attrName>style.visibility</p:attrName>
                                        </p:attrNameLst>
                                      </p:cBhvr>
                                      <p:to>
                                        <p:strVal val="visible"/>
                                      </p:to>
                                    </p:set>
                                    <p:animEffect transition="in" filter="wipe(up)">
                                      <p:cBhvr>
                                        <p:cTn id="7" dur="500"/>
                                        <p:tgtEl>
                                          <p:spTgt spid="29699">
                                            <p:txEl>
                                              <p:charRg st="0" end="7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699">
                                            <p:txEl>
                                              <p:charRg st="79" end="135"/>
                                            </p:txEl>
                                          </p:spTgt>
                                        </p:tgtEl>
                                        <p:attrNameLst>
                                          <p:attrName>style.visibility</p:attrName>
                                        </p:attrNameLst>
                                      </p:cBhvr>
                                      <p:to>
                                        <p:strVal val="visible"/>
                                      </p:to>
                                    </p:set>
                                    <p:animEffect transition="in" filter="wipe(up)">
                                      <p:cBhvr>
                                        <p:cTn id="11" dur="500"/>
                                        <p:tgtEl>
                                          <p:spTgt spid="29699">
                                            <p:txEl>
                                              <p:charRg st="79" end="135"/>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9699">
                                            <p:txEl>
                                              <p:charRg st="135" end="143"/>
                                            </p:txEl>
                                          </p:spTgt>
                                        </p:tgtEl>
                                        <p:attrNameLst>
                                          <p:attrName>style.visibility</p:attrName>
                                        </p:attrNameLst>
                                      </p:cBhvr>
                                      <p:to>
                                        <p:strVal val="visible"/>
                                      </p:to>
                                    </p:set>
                                    <p:animEffect transition="in" filter="wipe(up)">
                                      <p:cBhvr>
                                        <p:cTn id="15" dur="500"/>
                                        <p:tgtEl>
                                          <p:spTgt spid="29699">
                                            <p:txEl>
                                              <p:charRg st="135" end="143"/>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9699">
                                            <p:txEl>
                                              <p:charRg st="143" end="172"/>
                                            </p:txEl>
                                          </p:spTgt>
                                        </p:tgtEl>
                                        <p:attrNameLst>
                                          <p:attrName>style.visibility</p:attrName>
                                        </p:attrNameLst>
                                      </p:cBhvr>
                                      <p:to>
                                        <p:strVal val="visible"/>
                                      </p:to>
                                    </p:set>
                                    <p:animEffect transition="in" filter="wipe(up)">
                                      <p:cBhvr>
                                        <p:cTn id="19" dur="500"/>
                                        <p:tgtEl>
                                          <p:spTgt spid="29699">
                                            <p:txEl>
                                              <p:charRg st="143" end="172"/>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9699">
                                            <p:txEl>
                                              <p:charRg st="172" end="187"/>
                                            </p:txEl>
                                          </p:spTgt>
                                        </p:tgtEl>
                                        <p:attrNameLst>
                                          <p:attrName>style.visibility</p:attrName>
                                        </p:attrNameLst>
                                      </p:cBhvr>
                                      <p:to>
                                        <p:strVal val="visible"/>
                                      </p:to>
                                    </p:set>
                                    <p:animEffect transition="in" filter="wipe(up)">
                                      <p:cBhvr>
                                        <p:cTn id="23" dur="500"/>
                                        <p:tgtEl>
                                          <p:spTgt spid="29699">
                                            <p:txEl>
                                              <p:charRg st="172" end="187"/>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9699">
                                            <p:txEl>
                                              <p:charRg st="187" end="214"/>
                                            </p:txEl>
                                          </p:spTgt>
                                        </p:tgtEl>
                                        <p:attrNameLst>
                                          <p:attrName>style.visibility</p:attrName>
                                        </p:attrNameLst>
                                      </p:cBhvr>
                                      <p:to>
                                        <p:strVal val="visible"/>
                                      </p:to>
                                    </p:set>
                                    <p:animEffect transition="in" filter="wipe(up)">
                                      <p:cBhvr>
                                        <p:cTn id="27" dur="500"/>
                                        <p:tgtEl>
                                          <p:spTgt spid="29699">
                                            <p:txEl>
                                              <p:charRg st="187" end="214"/>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9699">
                                            <p:txEl>
                                              <p:charRg st="214" end="281"/>
                                            </p:txEl>
                                          </p:spTgt>
                                        </p:tgtEl>
                                        <p:attrNameLst>
                                          <p:attrName>style.visibility</p:attrName>
                                        </p:attrNameLst>
                                      </p:cBhvr>
                                      <p:to>
                                        <p:strVal val="visible"/>
                                      </p:to>
                                    </p:set>
                                    <p:animEffect transition="in" filter="wipe(up)">
                                      <p:cBhvr>
                                        <p:cTn id="31" dur="500"/>
                                        <p:tgtEl>
                                          <p:spTgt spid="29699">
                                            <p:txEl>
                                              <p:charRg st="214"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0723"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Index(S,T,5)</a:t>
            </a:r>
            <a:endParaRPr lang="zh-CN" altLang="en-US" b="1" dirty="0">
              <a:latin typeface="Times New Roman" panose="02020603050405020304" pitchFamily="18" charset="0"/>
            </a:endParaRPr>
          </a:p>
          <a:p>
            <a:pPr>
              <a:buNone/>
            </a:pPr>
            <a:r>
              <a:rPr lang="zh-CN" altLang="en-US" b="1" dirty="0">
                <a:latin typeface="Times New Roman" panose="02020603050405020304" pitchFamily="18" charset="0"/>
              </a:rPr>
              <a:t>第</a:t>
            </a:r>
            <a:r>
              <a:rPr lang="en-US" altLang="zh-CN" b="1" dirty="0">
                <a:latin typeface="Times New Roman" panose="02020603050405020304" pitchFamily="18" charset="0"/>
              </a:rPr>
              <a:t>1</a:t>
            </a:r>
            <a:r>
              <a:rPr lang="zh-CN" altLang="en-US" b="1" dirty="0">
                <a:latin typeface="Times New Roman" panose="02020603050405020304" pitchFamily="18" charset="0"/>
              </a:rPr>
              <a:t>趟	</a:t>
            </a:r>
            <a:r>
              <a:rPr lang="en-US" altLang="zh-CN" b="1" dirty="0">
                <a:latin typeface="Times New Roman" panose="02020603050405020304" pitchFamily="18" charset="0"/>
              </a:rPr>
              <a:t>S	 a b c d a b b a b a a b a b a b</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 b a	</a:t>
            </a:r>
            <a:endParaRPr lang="en-US" altLang="zh-CN" b="1" dirty="0">
              <a:latin typeface="Times New Roman" panose="02020603050405020304" pitchFamily="18" charset="0"/>
            </a:endParaRPr>
          </a:p>
          <a:p>
            <a:pPr>
              <a:buNone/>
            </a:pPr>
            <a:endParaRPr lang="en-US" altLang="zh-CN" b="1" dirty="0">
              <a:latin typeface="Times New Roman" panose="02020603050405020304" pitchFamily="18" charset="0"/>
            </a:endParaRPr>
          </a:p>
          <a:p>
            <a:pPr>
              <a:buNone/>
            </a:pPr>
            <a:r>
              <a:rPr lang="zh-CN" altLang="en-US" b="1" dirty="0">
                <a:latin typeface="Times New Roman" panose="02020603050405020304" pitchFamily="18" charset="0"/>
              </a:rPr>
              <a:t>第</a:t>
            </a:r>
            <a:r>
              <a:rPr lang="en-US" altLang="zh-CN" b="1" dirty="0">
                <a:latin typeface="Times New Roman" panose="02020603050405020304" pitchFamily="18" charset="0"/>
              </a:rPr>
              <a:t>2</a:t>
            </a:r>
            <a:r>
              <a:rPr lang="zh-CN" altLang="en-US" b="1" dirty="0">
                <a:latin typeface="Times New Roman" panose="02020603050405020304" pitchFamily="18" charset="0"/>
              </a:rPr>
              <a:t>趟	</a:t>
            </a:r>
            <a:r>
              <a:rPr lang="en-US" altLang="zh-CN" b="1" dirty="0">
                <a:latin typeface="Times New Roman" panose="02020603050405020304" pitchFamily="18" charset="0"/>
              </a:rPr>
              <a:t>S	 a b c d a b b a b a a b a b a b</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 b a</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buNone/>
            </a:pPr>
            <a:r>
              <a:rPr lang="zh-CN" altLang="en-US" b="1" dirty="0">
                <a:latin typeface="Times New Roman" panose="02020603050405020304" pitchFamily="18" charset="0"/>
              </a:rPr>
              <a:t>第</a:t>
            </a:r>
            <a:r>
              <a:rPr lang="en-US" altLang="zh-CN" b="1" dirty="0">
                <a:latin typeface="Times New Roman" panose="02020603050405020304" pitchFamily="18" charset="0"/>
              </a:rPr>
              <a:t>3</a:t>
            </a:r>
            <a:r>
              <a:rPr lang="zh-CN" altLang="en-US" b="1" dirty="0">
                <a:latin typeface="Times New Roman" panose="02020603050405020304" pitchFamily="18" charset="0"/>
              </a:rPr>
              <a:t>趟	</a:t>
            </a:r>
            <a:r>
              <a:rPr lang="en-US" altLang="zh-CN" b="1" dirty="0">
                <a:latin typeface="Times New Roman" panose="02020603050405020304" pitchFamily="18" charset="0"/>
              </a:rPr>
              <a:t>S	 a b c d a b b a b a a b a b a b</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 b a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endParaRPr lang="en-US" altLang="zh-CN" b="1" dirty="0">
              <a:latin typeface="Times New Roman" panose="02020603050405020304" pitchFamily="18" charset="0"/>
              <a:sym typeface="Symbol" panose="05050102010706020507" pitchFamily="18" charset="2"/>
            </a:endParaRPr>
          </a:p>
          <a:p>
            <a:pPr>
              <a:buNone/>
            </a:pPr>
            <a:r>
              <a:rPr lang="zh-CN" altLang="en-US" b="1" dirty="0">
                <a:latin typeface="Times New Roman" panose="02020603050405020304" pitchFamily="18" charset="0"/>
              </a:rPr>
              <a:t>第</a:t>
            </a:r>
            <a:r>
              <a:rPr lang="en-US" altLang="zh-CN" b="1" dirty="0">
                <a:latin typeface="Times New Roman" panose="02020603050405020304" pitchFamily="18" charset="0"/>
              </a:rPr>
              <a:t>4</a:t>
            </a:r>
            <a:r>
              <a:rPr lang="zh-CN" altLang="en-US" b="1" dirty="0">
                <a:latin typeface="Times New Roman" panose="02020603050405020304" pitchFamily="18" charset="0"/>
              </a:rPr>
              <a:t>趟	</a:t>
            </a:r>
            <a:r>
              <a:rPr lang="en-US" altLang="zh-CN" b="1" dirty="0">
                <a:latin typeface="Times New Roman" panose="02020603050405020304" pitchFamily="18" charset="0"/>
              </a:rPr>
              <a:t>S	 a b c d a b b a b a a b a b a b</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 b a  	</a:t>
            </a:r>
            <a:endParaRPr lang="zh-CN" altLang="en-US" b="1" dirty="0">
              <a:latin typeface="Times New Roman" panose="02020603050405020304" pitchFamily="18" charset="0"/>
            </a:endParaRPr>
          </a:p>
        </p:txBody>
      </p:sp>
      <p:sp>
        <p:nvSpPr>
          <p:cNvPr id="30724" name="Line 4"/>
          <p:cNvSpPr/>
          <p:nvPr/>
        </p:nvSpPr>
        <p:spPr>
          <a:xfrm>
            <a:off x="3203575" y="1341438"/>
            <a:ext cx="0" cy="304800"/>
          </a:xfrm>
          <a:prstGeom prst="line">
            <a:avLst/>
          </a:prstGeom>
          <a:ln w="28575" cap="flat" cmpd="sng">
            <a:solidFill>
              <a:srgbClr val="1552D1"/>
            </a:solidFill>
            <a:prstDash val="solid"/>
            <a:headEnd type="none" w="med" len="med"/>
            <a:tailEnd type="triangle" w="lg" len="med"/>
          </a:ln>
        </p:spPr>
      </p:sp>
      <p:sp>
        <p:nvSpPr>
          <p:cNvPr id="30725" name="Rectangle 5"/>
          <p:cNvSpPr/>
          <p:nvPr/>
        </p:nvSpPr>
        <p:spPr>
          <a:xfrm>
            <a:off x="2771775" y="955675"/>
            <a:ext cx="1066800" cy="457200"/>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Pos=5</a:t>
            </a:r>
            <a:endParaRPr lang="en-US" altLang="zh-CN" b="1" dirty="0">
              <a:latin typeface="Times New Roman" panose="02020603050405020304" pitchFamily="18" charset="0"/>
              <a:ea typeface="宋体" panose="02010600030101010101" pitchFamily="2" charset="-122"/>
            </a:endParaRPr>
          </a:p>
        </p:txBody>
      </p:sp>
      <p:sp>
        <p:nvSpPr>
          <p:cNvPr id="30726" name="Line 6"/>
          <p:cNvSpPr/>
          <p:nvPr/>
        </p:nvSpPr>
        <p:spPr>
          <a:xfrm>
            <a:off x="3406775" y="2492375"/>
            <a:ext cx="0" cy="304800"/>
          </a:xfrm>
          <a:prstGeom prst="line">
            <a:avLst/>
          </a:prstGeom>
          <a:ln w="28575" cap="flat" cmpd="sng">
            <a:solidFill>
              <a:srgbClr val="1552D1"/>
            </a:solidFill>
            <a:prstDash val="solid"/>
            <a:headEnd type="none" w="med" len="med"/>
            <a:tailEnd type="triangle" w="lg" len="med"/>
          </a:ln>
        </p:spPr>
      </p:sp>
      <p:sp>
        <p:nvSpPr>
          <p:cNvPr id="30727" name="Line 7"/>
          <p:cNvSpPr/>
          <p:nvPr/>
        </p:nvSpPr>
        <p:spPr>
          <a:xfrm>
            <a:off x="3635375" y="3700463"/>
            <a:ext cx="0" cy="304800"/>
          </a:xfrm>
          <a:prstGeom prst="line">
            <a:avLst/>
          </a:prstGeom>
          <a:ln w="28575" cap="flat" cmpd="sng">
            <a:solidFill>
              <a:srgbClr val="1552D1"/>
            </a:solidFill>
            <a:prstDash val="solid"/>
            <a:headEnd type="none" w="med" len="med"/>
            <a:tailEnd type="triangle" w="lg" len="med"/>
          </a:ln>
        </p:spPr>
      </p:sp>
      <p:sp>
        <p:nvSpPr>
          <p:cNvPr id="30728" name="Line 8"/>
          <p:cNvSpPr/>
          <p:nvPr/>
        </p:nvSpPr>
        <p:spPr>
          <a:xfrm>
            <a:off x="3898900" y="4941888"/>
            <a:ext cx="0" cy="304800"/>
          </a:xfrm>
          <a:prstGeom prst="line">
            <a:avLst/>
          </a:prstGeom>
          <a:ln w="28575" cap="flat" cmpd="sng">
            <a:solidFill>
              <a:srgbClr val="0000CC"/>
            </a:solidFill>
            <a:prstDash val="solid"/>
            <a:headEnd type="none" w="med" len="med"/>
            <a:tailEnd type="triangle" w="lg" len="med"/>
          </a:ln>
        </p:spPr>
      </p:sp>
      <p:sp>
        <p:nvSpPr>
          <p:cNvPr id="30729" name="Rectangle 9"/>
          <p:cNvSpPr/>
          <p:nvPr/>
        </p:nvSpPr>
        <p:spPr>
          <a:xfrm>
            <a:off x="1042988" y="1963738"/>
            <a:ext cx="1066800" cy="457200"/>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T=aba</a:t>
            </a:r>
            <a:endParaRPr lang="en-US" altLang="zh-CN" b="1" dirty="0">
              <a:latin typeface="Times New Roman" panose="02020603050405020304" pitchFamily="18" charset="0"/>
              <a:ea typeface="宋体" panose="02010600030101010101" pitchFamily="2" charset="-122"/>
            </a:endParaRPr>
          </a:p>
        </p:txBody>
      </p:sp>
      <p:sp>
        <p:nvSpPr>
          <p:cNvPr id="30730" name="Rectangle 10"/>
          <p:cNvSpPr/>
          <p:nvPr/>
        </p:nvSpPr>
        <p:spPr>
          <a:xfrm>
            <a:off x="5003800" y="1125538"/>
            <a:ext cx="3960813" cy="4318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 b c d a b b a b a a b a b a b</a:t>
            </a:r>
            <a:endParaRPr lang="zh-CN" altLang="en-US" b="1" dirty="0">
              <a:latin typeface="Times New Roman" panose="02020603050405020304" pitchFamily="18" charset="0"/>
              <a:ea typeface="宋体" panose="02010600030101010101" pitchFamily="2" charset="-122"/>
            </a:endParaRPr>
          </a:p>
        </p:txBody>
      </p:sp>
      <p:grpSp>
        <p:nvGrpSpPr>
          <p:cNvPr id="30731" name="Group 11"/>
          <p:cNvGrpSpPr/>
          <p:nvPr/>
        </p:nvGrpSpPr>
        <p:grpSpPr>
          <a:xfrm>
            <a:off x="6084888" y="1557338"/>
            <a:ext cx="647700" cy="792162"/>
            <a:chOff x="0" y="0"/>
            <a:chExt cx="408" cy="499"/>
          </a:xfrm>
        </p:grpSpPr>
        <p:grpSp>
          <p:nvGrpSpPr>
            <p:cNvPr id="31760" name="Group 12"/>
            <p:cNvGrpSpPr/>
            <p:nvPr/>
          </p:nvGrpSpPr>
          <p:grpSpPr>
            <a:xfrm>
              <a:off x="0" y="273"/>
              <a:ext cx="408" cy="226"/>
              <a:chOff x="0" y="0"/>
              <a:chExt cx="408" cy="226"/>
            </a:xfrm>
          </p:grpSpPr>
          <p:sp>
            <p:nvSpPr>
              <p:cNvPr id="31762" name="Rectangle 13"/>
              <p:cNvSpPr/>
              <p:nvPr/>
            </p:nvSpPr>
            <p:spPr>
              <a:xfrm>
                <a:off x="136" y="0"/>
                <a:ext cx="136" cy="22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31763" name="Rectangle 14"/>
              <p:cNvSpPr/>
              <p:nvPr/>
            </p:nvSpPr>
            <p:spPr>
              <a:xfrm>
                <a:off x="0" y="0"/>
                <a:ext cx="136" cy="22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31764" name="Rectangle 15"/>
              <p:cNvSpPr/>
              <p:nvPr/>
            </p:nvSpPr>
            <p:spPr>
              <a:xfrm>
                <a:off x="272" y="0"/>
                <a:ext cx="136" cy="22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grpSp>
        <p:sp>
          <p:nvSpPr>
            <p:cNvPr id="31761" name="Line 16"/>
            <p:cNvSpPr/>
            <p:nvPr/>
          </p:nvSpPr>
          <p:spPr>
            <a:xfrm flipV="1">
              <a:off x="45" y="0"/>
              <a:ext cx="0" cy="272"/>
            </a:xfrm>
            <a:prstGeom prst="line">
              <a:avLst/>
            </a:prstGeom>
            <a:ln w="19050" cap="flat" cmpd="sng">
              <a:solidFill>
                <a:schemeClr val="tx1"/>
              </a:solidFill>
              <a:prstDash val="solid"/>
              <a:headEnd type="triangle" w="lg" len="med"/>
              <a:tailEnd type="triangle" w="lg" len="med"/>
            </a:ln>
          </p:spPr>
        </p:sp>
      </p:grpSp>
      <p:sp>
        <p:nvSpPr>
          <p:cNvPr id="2" name="Rectangle 17"/>
          <p:cNvSpPr/>
          <p:nvPr/>
        </p:nvSpPr>
        <p:spPr>
          <a:xfrm>
            <a:off x="3505200" y="1557338"/>
            <a:ext cx="288925" cy="792162"/>
          </a:xfrm>
          <a:prstGeom prst="rect">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 name="Rectangle 18"/>
          <p:cNvSpPr/>
          <p:nvPr/>
        </p:nvSpPr>
        <p:spPr>
          <a:xfrm>
            <a:off x="3254375" y="2801938"/>
            <a:ext cx="288925" cy="792162"/>
          </a:xfrm>
          <a:prstGeom prst="rect">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4" name="Rectangle 19"/>
          <p:cNvSpPr/>
          <p:nvPr/>
        </p:nvSpPr>
        <p:spPr>
          <a:xfrm>
            <a:off x="3517900" y="4008438"/>
            <a:ext cx="288925" cy="792162"/>
          </a:xfrm>
          <a:prstGeom prst="rect">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5" name="Rectangle 20"/>
          <p:cNvSpPr/>
          <p:nvPr/>
        </p:nvSpPr>
        <p:spPr>
          <a:xfrm>
            <a:off x="3759200" y="5238750"/>
            <a:ext cx="766763" cy="719138"/>
          </a:xfrm>
          <a:prstGeom prst="rect">
            <a:avLst/>
          </a:prstGeom>
          <a:noFill/>
          <a:ln w="3810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wipe(left)">
                                      <p:cBhvr>
                                        <p:cTn id="7" dur="500"/>
                                        <p:tgtEl>
                                          <p:spTgt spid="307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31"/>
                                        </p:tgtEl>
                                        <p:attrNameLst>
                                          <p:attrName>style.visibility</p:attrName>
                                        </p:attrNameLst>
                                      </p:cBhvr>
                                      <p:to>
                                        <p:strVal val="visible"/>
                                      </p:to>
                                    </p:set>
                                    <p:animEffect transition="in" filter="wipe(down)">
                                      <p:cBhvr>
                                        <p:cTn id="12" dur="500"/>
                                        <p:tgtEl>
                                          <p:spTgt spid="30731"/>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1.94444E-6 -2.22222E-6 L 0.08264 -2.22222E-6 " pathEditMode="relative" rAng="0" ptsTypes="AA">
                                      <p:cBhvr>
                                        <p:cTn id="16" dur="2000" fill="hold"/>
                                        <p:tgtEl>
                                          <p:spTgt spid="30731"/>
                                        </p:tgtEl>
                                        <p:attrNameLst>
                                          <p:attrName>ppt_x</p:attrName>
                                          <p:attrName>ppt_y</p:attrName>
                                        </p:attrNameLst>
                                      </p:cBhvr>
                                      <p:rCtr x="4100" y="0"/>
                                    </p:animMotion>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0723">
                                            <p:txEl>
                                              <p:charRg st="13" end="52"/>
                                            </p:txEl>
                                          </p:spTgt>
                                        </p:tgtEl>
                                        <p:attrNameLst>
                                          <p:attrName>style.visibility</p:attrName>
                                        </p:attrNameLst>
                                      </p:cBhvr>
                                      <p:to>
                                        <p:strVal val="visible"/>
                                      </p:to>
                                    </p:set>
                                    <p:animEffect transition="in" filter="blinds(horizontal)">
                                      <p:cBhvr>
                                        <p:cTn id="21" dur="500"/>
                                        <p:tgtEl>
                                          <p:spTgt spid="30723">
                                            <p:txEl>
                                              <p:charRg st="13" end="5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729"/>
                                        </p:tgtEl>
                                        <p:attrNameLst>
                                          <p:attrName>style.visibility</p:attrName>
                                        </p:attrNameLst>
                                      </p:cBhvr>
                                      <p:to>
                                        <p:strVal val="visible"/>
                                      </p:to>
                                    </p:set>
                                    <p:animEffect transition="in" filter="blinds(horizontal)">
                                      <p:cBhvr>
                                        <p:cTn id="24" dur="500"/>
                                        <p:tgtEl>
                                          <p:spTgt spid="307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725"/>
                                        </p:tgtEl>
                                        <p:attrNameLst>
                                          <p:attrName>style.visibility</p:attrName>
                                        </p:attrNameLst>
                                      </p:cBhvr>
                                      <p:to>
                                        <p:strVal val="visible"/>
                                      </p:to>
                                    </p:set>
                                    <p:animEffect transition="in" filter="blinds(horizontal)">
                                      <p:cBhvr>
                                        <p:cTn id="27" dur="500"/>
                                        <p:tgtEl>
                                          <p:spTgt spid="307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724"/>
                                        </p:tgtEl>
                                        <p:attrNameLst>
                                          <p:attrName>style.visibility</p:attrName>
                                        </p:attrNameLst>
                                      </p:cBhvr>
                                      <p:to>
                                        <p:strVal val="visible"/>
                                      </p:to>
                                    </p:set>
                                    <p:animEffect transition="in" filter="wipe(up)">
                                      <p:cBhvr>
                                        <p:cTn id="32" dur="500"/>
                                        <p:tgtEl>
                                          <p:spTgt spid="307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723">
                                            <p:txEl>
                                              <p:charRg st="52" end="75"/>
                                            </p:txEl>
                                          </p:spTgt>
                                        </p:tgtEl>
                                        <p:attrNameLst>
                                          <p:attrName>style.visibility</p:attrName>
                                        </p:attrNameLst>
                                      </p:cBhvr>
                                      <p:to>
                                        <p:strVal val="visible"/>
                                      </p:to>
                                    </p:set>
                                    <p:animEffect transition="in" filter="blinds(horizontal)">
                                      <p:cBhvr>
                                        <p:cTn id="37" dur="500"/>
                                        <p:tgtEl>
                                          <p:spTgt spid="30723">
                                            <p:txEl>
                                              <p:charRg st="52" end="7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0723">
                                            <p:txEl>
                                              <p:charRg st="76" end="115"/>
                                            </p:txEl>
                                          </p:spTgt>
                                        </p:tgtEl>
                                        <p:attrNameLst>
                                          <p:attrName>style.visibility</p:attrName>
                                        </p:attrNameLst>
                                      </p:cBhvr>
                                      <p:to>
                                        <p:strVal val="visible"/>
                                      </p:to>
                                    </p:set>
                                    <p:animEffect transition="in" filter="blinds(horizontal)">
                                      <p:cBhvr>
                                        <p:cTn id="47" dur="500"/>
                                        <p:tgtEl>
                                          <p:spTgt spid="30723">
                                            <p:txEl>
                                              <p:charRg st="76" end="1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726"/>
                                        </p:tgtEl>
                                        <p:attrNameLst>
                                          <p:attrName>style.visibility</p:attrName>
                                        </p:attrNameLst>
                                      </p:cBhvr>
                                      <p:to>
                                        <p:strVal val="visible"/>
                                      </p:to>
                                    </p:set>
                                    <p:animEffect transition="in" filter="wipe(up)">
                                      <p:cBhvr>
                                        <p:cTn id="52" dur="500"/>
                                        <p:tgtEl>
                                          <p:spTgt spid="3072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0723">
                                            <p:txEl>
                                              <p:charRg st="115" end="141"/>
                                            </p:txEl>
                                          </p:spTgt>
                                        </p:tgtEl>
                                        <p:attrNameLst>
                                          <p:attrName>style.visibility</p:attrName>
                                        </p:attrNameLst>
                                      </p:cBhvr>
                                      <p:to>
                                        <p:strVal val="visible"/>
                                      </p:to>
                                    </p:set>
                                    <p:animEffect transition="in" filter="blinds(horizontal)">
                                      <p:cBhvr>
                                        <p:cTn id="57" dur="500"/>
                                        <p:tgtEl>
                                          <p:spTgt spid="30723">
                                            <p:txEl>
                                              <p:charRg st="115" end="14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down)">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0723">
                                            <p:txEl>
                                              <p:charRg st="150" end="189"/>
                                            </p:txEl>
                                          </p:spTgt>
                                        </p:tgtEl>
                                        <p:attrNameLst>
                                          <p:attrName>style.visibility</p:attrName>
                                        </p:attrNameLst>
                                      </p:cBhvr>
                                      <p:to>
                                        <p:strVal val="visible"/>
                                      </p:to>
                                    </p:set>
                                    <p:animEffect transition="in" filter="blinds(horizontal)">
                                      <p:cBhvr>
                                        <p:cTn id="67" dur="500"/>
                                        <p:tgtEl>
                                          <p:spTgt spid="30723">
                                            <p:txEl>
                                              <p:charRg st="150" end="18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727"/>
                                        </p:tgtEl>
                                        <p:attrNameLst>
                                          <p:attrName>style.visibility</p:attrName>
                                        </p:attrNameLst>
                                      </p:cBhvr>
                                      <p:to>
                                        <p:strVal val="visible"/>
                                      </p:to>
                                    </p:set>
                                    <p:animEffect transition="in" filter="wipe(up)">
                                      <p:cBhvr>
                                        <p:cTn id="72" dur="500"/>
                                        <p:tgtEl>
                                          <p:spTgt spid="3072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0723">
                                            <p:txEl>
                                              <p:charRg st="189" end="220"/>
                                            </p:txEl>
                                          </p:spTgt>
                                        </p:tgtEl>
                                        <p:attrNameLst>
                                          <p:attrName>style.visibility</p:attrName>
                                        </p:attrNameLst>
                                      </p:cBhvr>
                                      <p:to>
                                        <p:strVal val="visible"/>
                                      </p:to>
                                    </p:set>
                                    <p:animEffect transition="in" filter="blinds(horizontal)">
                                      <p:cBhvr>
                                        <p:cTn id="77" dur="500"/>
                                        <p:tgtEl>
                                          <p:spTgt spid="30723">
                                            <p:txEl>
                                              <p:charRg st="189" end="22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ipe(down)">
                                      <p:cBhvr>
                                        <p:cTn id="82" dur="500"/>
                                        <p:tgtEl>
                                          <p:spTgt spid="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0723">
                                            <p:txEl>
                                              <p:charRg st="222" end="261"/>
                                            </p:txEl>
                                          </p:spTgt>
                                        </p:tgtEl>
                                        <p:attrNameLst>
                                          <p:attrName>style.visibility</p:attrName>
                                        </p:attrNameLst>
                                      </p:cBhvr>
                                      <p:to>
                                        <p:strVal val="visible"/>
                                      </p:to>
                                    </p:set>
                                    <p:animEffect transition="in" filter="blinds(horizontal)">
                                      <p:cBhvr>
                                        <p:cTn id="87" dur="500"/>
                                        <p:tgtEl>
                                          <p:spTgt spid="30723">
                                            <p:txEl>
                                              <p:charRg st="222" end="26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30728"/>
                                        </p:tgtEl>
                                        <p:attrNameLst>
                                          <p:attrName>style.visibility</p:attrName>
                                        </p:attrNameLst>
                                      </p:cBhvr>
                                      <p:to>
                                        <p:strVal val="visible"/>
                                      </p:to>
                                    </p:set>
                                    <p:animEffect transition="in" filter="wipe(up)">
                                      <p:cBhvr>
                                        <p:cTn id="92" dur="500"/>
                                        <p:tgtEl>
                                          <p:spTgt spid="3072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0723">
                                            <p:txEl>
                                              <p:charRg st="261" end="307"/>
                                            </p:txEl>
                                          </p:spTgt>
                                        </p:tgtEl>
                                        <p:attrNameLst>
                                          <p:attrName>style.visibility</p:attrName>
                                        </p:attrNameLst>
                                      </p:cBhvr>
                                      <p:to>
                                        <p:strVal val="visible"/>
                                      </p:to>
                                    </p:set>
                                    <p:animEffect transition="in" filter="blinds(horizontal)">
                                      <p:cBhvr>
                                        <p:cTn id="97" dur="500"/>
                                        <p:tgtEl>
                                          <p:spTgt spid="30723">
                                            <p:txEl>
                                              <p:charRg st="261" end="30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wipe(left)">
                                      <p:cBhvr>
                                        <p:cTn id="10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9" grpId="0"/>
      <p:bldP spid="30730" grpId="0" animBg="1"/>
      <p:bldP spid="2" grpId="0" animBg="1"/>
      <p:bldP spid="3" grpId="0" animBg="1"/>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2771" name="Rectangle 3"/>
          <p:cNvSpPr>
            <a:spLocks noGrp="1"/>
          </p:cNvSpPr>
          <p:nvPr>
            <p:ph idx="1"/>
          </p:nvPr>
        </p:nvSpPr>
        <p:spPr/>
        <p:txBody>
          <a:bodyPr vert="horz" wrap="square" lIns="91440" tIns="45720" rIns="91440" bIns="45720" anchor="t" anchorCtr="0"/>
          <a:p>
            <a:pPr>
              <a:spcBef>
                <a:spcPct val="0"/>
              </a:spcBef>
              <a:buNone/>
            </a:pPr>
            <a:r>
              <a:rPr lang="en-US" altLang="zh-CN" b="1" dirty="0">
                <a:latin typeface="Times New Roman" panose="02020603050405020304" pitchFamily="18" charset="0"/>
              </a:rPr>
              <a:t>int Index_BF(SString S, SString T, int pos) {</a:t>
            </a:r>
            <a:endParaRPr lang="en-US" altLang="zh-CN" b="1" dirty="0">
              <a:latin typeface="Times New Roman" panose="02020603050405020304" pitchFamily="18" charset="0"/>
            </a:endParaRPr>
          </a:p>
          <a:p>
            <a:pPr>
              <a:spcBef>
                <a:spcPct val="0"/>
              </a:spcBef>
              <a:buNone/>
            </a:pPr>
            <a:r>
              <a:rPr lang="en-US" altLang="zh-CN" dirty="0">
                <a:latin typeface="Times New Roman" panose="02020603050405020304" pitchFamily="18" charset="0"/>
              </a:rPr>
              <a:t>	//</a:t>
            </a:r>
            <a:r>
              <a:rPr lang="zh-CN" altLang="en-US" dirty="0">
                <a:latin typeface="Times New Roman" panose="02020603050405020304" pitchFamily="18" charset="0"/>
              </a:rPr>
              <a:t>返回子串</a:t>
            </a:r>
            <a:r>
              <a:rPr lang="en-US" altLang="zh-CN" dirty="0">
                <a:latin typeface="Times New Roman" panose="02020603050405020304" pitchFamily="18" charset="0"/>
              </a:rPr>
              <a:t>T</a:t>
            </a:r>
            <a:r>
              <a:rPr lang="zh-CN" altLang="en-US" dirty="0">
                <a:latin typeface="Times New Roman" panose="02020603050405020304" pitchFamily="18" charset="0"/>
              </a:rPr>
              <a:t>在主串</a:t>
            </a:r>
            <a:r>
              <a:rPr lang="en-US" altLang="zh-CN" dirty="0">
                <a:latin typeface="Times New Roman" panose="02020603050405020304" pitchFamily="18" charset="0"/>
              </a:rPr>
              <a:t>S</a:t>
            </a:r>
            <a:r>
              <a:rPr lang="zh-CN" altLang="en-US" dirty="0">
                <a:latin typeface="Times New Roman" panose="02020603050405020304" pitchFamily="18" charset="0"/>
              </a:rPr>
              <a:t>中第</a:t>
            </a:r>
            <a:r>
              <a:rPr lang="en-US" altLang="zh-CN" dirty="0">
                <a:latin typeface="Times New Roman" panose="02020603050405020304" pitchFamily="18" charset="0"/>
              </a:rPr>
              <a:t>pos</a:t>
            </a:r>
            <a:r>
              <a:rPr lang="zh-CN" altLang="en-US" dirty="0">
                <a:latin typeface="Times New Roman" panose="02020603050405020304" pitchFamily="18" charset="0"/>
              </a:rPr>
              <a:t>个字符之后的位置。</a:t>
            </a:r>
            <a:endParaRPr lang="zh-CN" altLang="en-US" dirty="0">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i = pos;   j = 1;</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while (i &lt;= S.length &amp;&amp; j &lt;= T.length) {</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if (S.ch[i] == T.ch[j]){ </a:t>
            </a:r>
            <a:r>
              <a:rPr lang="en-US" altLang="zh-CN" dirty="0">
                <a:latin typeface="Times New Roman" panose="02020603050405020304" pitchFamily="18" charset="0"/>
              </a:rPr>
              <a:t>//</a:t>
            </a:r>
            <a:r>
              <a:rPr lang="zh-CN" altLang="en-US" dirty="0">
                <a:latin typeface="Times New Roman" panose="02020603050405020304" pitchFamily="18" charset="0"/>
              </a:rPr>
              <a:t>继续比较后继字符</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i++;  j++; </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a:t>
            </a:r>
            <a:endParaRPr lang="zh-CN" altLang="en-US" dirty="0">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	else{ </a:t>
            </a:r>
            <a:r>
              <a:rPr lang="en-US" altLang="zh-CN" dirty="0">
                <a:latin typeface="Times New Roman" panose="02020603050405020304" pitchFamily="18" charset="0"/>
              </a:rPr>
              <a:t>//</a:t>
            </a:r>
            <a:r>
              <a:rPr lang="zh-CN" altLang="en-US" dirty="0">
                <a:latin typeface="Times New Roman" panose="02020603050405020304" pitchFamily="18" charset="0"/>
              </a:rPr>
              <a:t>指针后退重新开始匹配</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a:t>
            </a:r>
            <a:r>
              <a:rPr lang="en-US" altLang="zh-CN" b="1" dirty="0">
                <a:solidFill>
                  <a:srgbClr val="FF0909"/>
                </a:solidFill>
                <a:latin typeface="Times New Roman" panose="02020603050405020304" pitchFamily="18" charset="0"/>
              </a:rPr>
              <a:t>i = i-j+2;   j = 1;</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a:t>
            </a:r>
            <a:endParaRPr lang="zh-CN" altLang="en-US"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if (j &gt;T.length)  return  </a:t>
            </a:r>
            <a:r>
              <a:rPr lang="en-US" altLang="zh-CN" b="1" dirty="0">
                <a:solidFill>
                  <a:srgbClr val="FF0000"/>
                </a:solidFill>
                <a:latin typeface="Times New Roman" panose="02020603050405020304" pitchFamily="18" charset="0"/>
              </a:rPr>
              <a:t>i-T.length</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else return 0;</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32772" name="Group 4"/>
          <p:cNvGrpSpPr/>
          <p:nvPr/>
        </p:nvGrpSpPr>
        <p:grpSpPr>
          <a:xfrm>
            <a:off x="4357053" y="4289108"/>
            <a:ext cx="4464050" cy="457200"/>
            <a:chOff x="0" y="0"/>
            <a:chExt cx="2812" cy="288"/>
          </a:xfrm>
        </p:grpSpPr>
        <p:sp>
          <p:nvSpPr>
            <p:cNvPr id="32785" name="Rectangle 5"/>
            <p:cNvSpPr/>
            <p:nvPr/>
          </p:nvSpPr>
          <p:spPr>
            <a:xfrm>
              <a:off x="317" y="0"/>
              <a:ext cx="2495" cy="272"/>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 b c d a b b a b a a b a b a b</a:t>
              </a:r>
              <a:endParaRPr lang="zh-CN" altLang="en-US" b="1" dirty="0">
                <a:latin typeface="Times New Roman" panose="02020603050405020304" pitchFamily="18" charset="0"/>
                <a:ea typeface="宋体" panose="02010600030101010101" pitchFamily="2" charset="-122"/>
              </a:endParaRPr>
            </a:p>
          </p:txBody>
        </p:sp>
        <p:sp>
          <p:nvSpPr>
            <p:cNvPr id="32786" name="Text Box 6"/>
            <p:cNvSpPr txBox="1"/>
            <p:nvPr/>
          </p:nvSpPr>
          <p:spPr>
            <a:xfrm>
              <a:off x="0" y="0"/>
              <a:ext cx="408"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endParaRPr lang="en-US" altLang="zh-CN" b="1" dirty="0">
                <a:latin typeface="Times New Roman" panose="02020603050405020304" pitchFamily="18" charset="0"/>
                <a:ea typeface="宋体" panose="02010600030101010101" pitchFamily="2" charset="-122"/>
              </a:endParaRPr>
            </a:p>
          </p:txBody>
        </p:sp>
      </p:grpSp>
      <p:grpSp>
        <p:nvGrpSpPr>
          <p:cNvPr id="32773" name="Group 7"/>
          <p:cNvGrpSpPr/>
          <p:nvPr/>
        </p:nvGrpSpPr>
        <p:grpSpPr>
          <a:xfrm>
            <a:off x="5469890" y="4865370"/>
            <a:ext cx="1079500" cy="457200"/>
            <a:chOff x="0" y="0"/>
            <a:chExt cx="680" cy="288"/>
          </a:xfrm>
        </p:grpSpPr>
        <p:grpSp>
          <p:nvGrpSpPr>
            <p:cNvPr id="32780" name="Group 8"/>
            <p:cNvGrpSpPr/>
            <p:nvPr/>
          </p:nvGrpSpPr>
          <p:grpSpPr>
            <a:xfrm>
              <a:off x="272" y="17"/>
              <a:ext cx="408" cy="226"/>
              <a:chOff x="0" y="0"/>
              <a:chExt cx="408" cy="226"/>
            </a:xfrm>
          </p:grpSpPr>
          <p:sp>
            <p:nvSpPr>
              <p:cNvPr id="32782" name="Rectangle 9"/>
              <p:cNvSpPr/>
              <p:nvPr/>
            </p:nvSpPr>
            <p:spPr>
              <a:xfrm>
                <a:off x="136" y="0"/>
                <a:ext cx="136" cy="22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32783" name="Rectangle 10"/>
              <p:cNvSpPr/>
              <p:nvPr/>
            </p:nvSpPr>
            <p:spPr>
              <a:xfrm>
                <a:off x="0" y="0"/>
                <a:ext cx="136" cy="22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32784" name="Rectangle 11"/>
              <p:cNvSpPr/>
              <p:nvPr/>
            </p:nvSpPr>
            <p:spPr>
              <a:xfrm>
                <a:off x="272" y="0"/>
                <a:ext cx="136" cy="22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grpSp>
        <p:sp>
          <p:nvSpPr>
            <p:cNvPr id="32781" name="Text Box 12"/>
            <p:cNvSpPr txBox="1"/>
            <p:nvPr/>
          </p:nvSpPr>
          <p:spPr>
            <a:xfrm>
              <a:off x="0"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a:t>
              </a:r>
              <a:endParaRPr lang="en-US" altLang="zh-CN" b="1" dirty="0">
                <a:latin typeface="Times New Roman" panose="02020603050405020304" pitchFamily="18" charset="0"/>
                <a:ea typeface="宋体" panose="02010600030101010101" pitchFamily="2" charset="-122"/>
              </a:endParaRPr>
            </a:p>
          </p:txBody>
        </p:sp>
      </p:grpSp>
      <p:grpSp>
        <p:nvGrpSpPr>
          <p:cNvPr id="32774" name="Group 13"/>
          <p:cNvGrpSpPr/>
          <p:nvPr/>
        </p:nvGrpSpPr>
        <p:grpSpPr>
          <a:xfrm>
            <a:off x="5914390" y="3641408"/>
            <a:ext cx="504825" cy="576262"/>
            <a:chOff x="0" y="0"/>
            <a:chExt cx="318" cy="363"/>
          </a:xfrm>
        </p:grpSpPr>
        <p:sp>
          <p:nvSpPr>
            <p:cNvPr id="32778" name="Line 14"/>
            <p:cNvSpPr/>
            <p:nvPr/>
          </p:nvSpPr>
          <p:spPr>
            <a:xfrm>
              <a:off x="46" y="136"/>
              <a:ext cx="0" cy="227"/>
            </a:xfrm>
            <a:prstGeom prst="line">
              <a:avLst/>
            </a:prstGeom>
            <a:ln w="19050" cap="flat" cmpd="sng">
              <a:solidFill>
                <a:schemeClr val="tx1"/>
              </a:solidFill>
              <a:prstDash val="solid"/>
              <a:headEnd type="none" w="med" len="med"/>
              <a:tailEnd type="triangle" w="lg" len="med"/>
            </a:ln>
          </p:spPr>
        </p:sp>
        <p:sp>
          <p:nvSpPr>
            <p:cNvPr id="32779" name="Text Box 15"/>
            <p:cNvSpPr txBox="1"/>
            <p:nvPr/>
          </p:nvSpPr>
          <p:spPr>
            <a:xfrm>
              <a:off x="0" y="0"/>
              <a:ext cx="318"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grpSp>
      <p:grpSp>
        <p:nvGrpSpPr>
          <p:cNvPr id="32775" name="Group 16"/>
          <p:cNvGrpSpPr/>
          <p:nvPr/>
        </p:nvGrpSpPr>
        <p:grpSpPr>
          <a:xfrm>
            <a:off x="5941378" y="5297170"/>
            <a:ext cx="504825" cy="504825"/>
            <a:chOff x="0" y="0"/>
            <a:chExt cx="318" cy="318"/>
          </a:xfrm>
        </p:grpSpPr>
        <p:sp>
          <p:nvSpPr>
            <p:cNvPr id="32776" name="Text Box 17"/>
            <p:cNvSpPr txBox="1"/>
            <p:nvPr/>
          </p:nvSpPr>
          <p:spPr>
            <a:xfrm>
              <a:off x="0" y="30"/>
              <a:ext cx="318"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j</a:t>
              </a:r>
              <a:endParaRPr lang="en-US" altLang="zh-CN" b="1" dirty="0">
                <a:latin typeface="Times New Roman" panose="02020603050405020304" pitchFamily="18" charset="0"/>
                <a:ea typeface="宋体" panose="02010600030101010101" pitchFamily="2" charset="-122"/>
              </a:endParaRPr>
            </a:p>
          </p:txBody>
        </p:sp>
        <p:sp>
          <p:nvSpPr>
            <p:cNvPr id="32777" name="Line 18"/>
            <p:cNvSpPr/>
            <p:nvPr/>
          </p:nvSpPr>
          <p:spPr>
            <a:xfrm flipV="1">
              <a:off x="46" y="0"/>
              <a:ext cx="0" cy="227"/>
            </a:xfrm>
            <a:prstGeom prst="line">
              <a:avLst/>
            </a:prstGeom>
            <a:ln w="19050" cap="flat" cmpd="sng">
              <a:solidFill>
                <a:schemeClr val="tx1"/>
              </a:solidFill>
              <a:prstDash val="solid"/>
              <a:headEnd type="none" w="med" len="med"/>
              <a:tailEnd type="triangle" w="lg" len="med"/>
            </a:ln>
          </p:spPr>
        </p:sp>
      </p:gr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2771" name="Rectangle 3"/>
          <p:cNvSpPr>
            <a:spLocks noGrp="1"/>
          </p:cNvSpPr>
          <p:nvPr>
            <p:ph type="body" sz="half" idx="1"/>
          </p:nvPr>
        </p:nvSpPr>
        <p:spPr>
          <a:xfrm>
            <a:off x="179388" y="1125538"/>
            <a:ext cx="8713787" cy="5472112"/>
          </a:xfrm>
        </p:spPr>
        <p:txBody>
          <a:bodyPr vert="horz" wrap="square" lIns="91440" tIns="45720" rIns="91440" bIns="45720" anchor="t" anchorCtr="0"/>
          <a:p>
            <a:pPr>
              <a:buClrTx/>
              <a:buSzTx/>
              <a:buFont typeface="Wingdings" panose="05000000000000000000" pitchFamily="2" charset="2"/>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算法分析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最好情况</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设串</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长度为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，串</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长度为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。每趟与第一对字符的匹配都不成功。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例如</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s = "aaaaaaaaaabc"</a:t>
            </a:r>
            <a:br>
              <a:rPr lang="en-US" altLang="zh-CN" b="1" dirty="0">
                <a:latin typeface="微软雅黑" panose="020B0503020204020204" pitchFamily="34" charset="-122"/>
                <a:ea typeface="微软雅黑" panose="020B0503020204020204" pitchFamily="34" charset="-122"/>
                <a:cs typeface="微软雅黑" panose="020B0503020204020204" pitchFamily="34" charset="-122"/>
              </a:rPr>
            </a:b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t = "bc"</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平均比较的次数：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buClrTx/>
              <a:buSzTx/>
              <a:buFont typeface="Wingdings" panose="05000000000000000000" pitchFamily="2" charset="2"/>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buClrTx/>
              <a:buSzTx/>
              <a:buFont typeface="Wingdings" panose="05000000000000000000" pitchFamily="2" charset="2"/>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最好情况下的时间复杂度是</a:t>
            </a:r>
            <a:r>
              <a:rPr lang="en-US" altLang="zh-CN" b="1"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O(n+m)</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buClrTx/>
              <a:buSzTx/>
              <a:buFont typeface="Wingdings" panose="05000000000000000000" pitchFamily="2" charset="2"/>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2772" name="Object 4"/>
          <p:cNvGraphicFramePr>
            <a:graphicFrameLocks noGrp="1" noChangeAspect="1"/>
          </p:cNvGraphicFramePr>
          <p:nvPr>
            <p:ph sz="half" idx="2"/>
          </p:nvPr>
        </p:nvGraphicFramePr>
        <p:xfrm>
          <a:off x="1619250" y="3465513"/>
          <a:ext cx="6227763" cy="827087"/>
        </p:xfrm>
        <a:graphic>
          <a:graphicData uri="http://schemas.openxmlformats.org/presentationml/2006/ole">
            <mc:AlternateContent xmlns:mc="http://schemas.openxmlformats.org/markup-compatibility/2006">
              <mc:Choice xmlns:v="urn:schemas-microsoft-com:vml" Requires="v">
                <p:oleObj spid="_x0000_s3080" name="" r:id="rId1" imgW="3249930" imgH="431800" progId="Equation.3">
                  <p:embed/>
                </p:oleObj>
              </mc:Choice>
              <mc:Fallback>
                <p:oleObj name="" r:id="rId1" imgW="3249930" imgH="431800" progId="Equation.3">
                  <p:embed/>
                  <p:pic>
                    <p:nvPicPr>
                      <p:cNvPr id="0" name="图片 3079"/>
                      <p:cNvPicPr/>
                      <p:nvPr/>
                    </p:nvPicPr>
                    <p:blipFill>
                      <a:blip r:embed="rId2"/>
                      <a:srcRect/>
                      <a:stretch>
                        <a:fillRect/>
                      </a:stretch>
                    </p:blipFill>
                    <p:spPr>
                      <a:xfrm>
                        <a:off x="1619250" y="3465513"/>
                        <a:ext cx="6227763" cy="827087"/>
                      </a:xfrm>
                      <a:prstGeom prst="rect">
                        <a:avLst/>
                      </a:prstGeom>
                      <a:noFill/>
                      <a:ln w="38100">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2771">
                                            <p:txEl>
                                              <p:charRg st="11" end="43"/>
                                            </p:txEl>
                                          </p:spTgt>
                                        </p:tgtEl>
                                        <p:attrNameLst>
                                          <p:attrName>style.visibility</p:attrName>
                                        </p:attrNameLst>
                                      </p:cBhvr>
                                      <p:to>
                                        <p:strVal val="visible"/>
                                      </p:to>
                                    </p:set>
                                    <p:animEffect transition="in" filter="wipe(up)">
                                      <p:cBhvr>
                                        <p:cTn id="7" dur="500"/>
                                        <p:tgtEl>
                                          <p:spTgt spid="32771">
                                            <p:txEl>
                                              <p:charRg st="11" end="4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2771">
                                            <p:txEl>
                                              <p:charRg st="43" end="92"/>
                                            </p:txEl>
                                          </p:spTgt>
                                        </p:tgtEl>
                                        <p:attrNameLst>
                                          <p:attrName>style.visibility</p:attrName>
                                        </p:attrNameLst>
                                      </p:cBhvr>
                                      <p:to>
                                        <p:strVal val="visible"/>
                                      </p:to>
                                    </p:set>
                                    <p:animEffect transition="in" filter="wipe(up)">
                                      <p:cBhvr>
                                        <p:cTn id="11" dur="500"/>
                                        <p:tgtEl>
                                          <p:spTgt spid="32771">
                                            <p:txEl>
                                              <p:charRg st="43" end="9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2771">
                                            <p:txEl>
                                              <p:charRg st="92" end="102"/>
                                            </p:txEl>
                                          </p:spTgt>
                                        </p:tgtEl>
                                        <p:attrNameLst>
                                          <p:attrName>style.visibility</p:attrName>
                                        </p:attrNameLst>
                                      </p:cBhvr>
                                      <p:to>
                                        <p:strVal val="visible"/>
                                      </p:to>
                                    </p:set>
                                    <p:animEffect transition="in" filter="wipe(down)">
                                      <p:cBhvr>
                                        <p:cTn id="16" dur="500"/>
                                        <p:tgtEl>
                                          <p:spTgt spid="32771">
                                            <p:txEl>
                                              <p:charRg st="92" end="10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2772"/>
                                        </p:tgtEl>
                                        <p:attrNameLst>
                                          <p:attrName>style.visibility</p:attrName>
                                        </p:attrNameLst>
                                      </p:cBhvr>
                                      <p:to>
                                        <p:strVal val="visible"/>
                                      </p:to>
                                    </p:set>
                                    <p:animEffect transition="in" filter="wipe(left)">
                                      <p:cBhvr>
                                        <p:cTn id="20" dur="500"/>
                                        <p:tgtEl>
                                          <p:spTgt spid="327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2771">
                                            <p:txEl>
                                              <p:charRg st="104" end="123"/>
                                            </p:txEl>
                                          </p:spTgt>
                                        </p:tgtEl>
                                        <p:attrNameLst>
                                          <p:attrName>style.visibility</p:attrName>
                                        </p:attrNameLst>
                                      </p:cBhvr>
                                      <p:to>
                                        <p:strVal val="visible"/>
                                      </p:to>
                                    </p:set>
                                    <p:animEffect transition="in" filter="wipe(down)">
                                      <p:cBhvr>
                                        <p:cTn id="25" dur="500"/>
                                        <p:tgtEl>
                                          <p:spTgt spid="32771">
                                            <p:txEl>
                                              <p:charRg st="104"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25" name="矩形 24"/>
          <p:cNvSpPr/>
          <p:nvPr>
            <p:custDataLst>
              <p:tags r:id="rId1"/>
            </p:custDataLst>
          </p:nvPr>
        </p:nvSpPr>
        <p:spPr>
          <a:xfrm>
            <a:off x="1060450" y="1434465"/>
            <a:ext cx="7832725" cy="2643505"/>
          </a:xfrm>
          <a:prstGeom prst="rect">
            <a:avLst/>
          </a:prstGeom>
        </p:spPr>
        <p:txBody>
          <a:bodyPr>
            <a:spAutoFit/>
          </a:bodyPr>
          <a:lstStyle/>
          <a:p>
            <a:pPr marL="0" marR="0" lvl="0" indent="0" algn="l" defTabSz="914400" rtl="0" eaLnBrk="1" fontAlgn="base" latinLnBrk="0" hangingPunct="1">
              <a:lnSpc>
                <a:spcPct val="130000"/>
              </a:lnSpc>
              <a:spcBef>
                <a:spcPts val="600"/>
              </a:spcBef>
              <a:spcAft>
                <a:spcPct val="0"/>
              </a:spcAft>
              <a:buClrTx/>
              <a:buSzTx/>
              <a:buFont typeface="Arial" panose="020B0604020202020204" pitchFamily="34" charset="0"/>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掌握串的存储方法，掌握</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BF</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算法和</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KMP</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算法</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1" fontAlgn="base" latinLnBrk="0" hangingPunct="1">
              <a:lnSpc>
                <a:spcPct val="130000"/>
              </a:lnSpc>
              <a:spcBef>
                <a:spcPts val="600"/>
              </a:spcBef>
              <a:spcAft>
                <a:spcPct val="0"/>
              </a:spcAft>
              <a:buClrTx/>
              <a:buSzTx/>
              <a:buFont typeface="Arial" panose="020B0604020202020204" pitchFamily="34" charset="0"/>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明确数组和广义表这两种数据结构的特点，掌握</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数组地址计算方法</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，掌握几种特殊矩（对称矩阵，对角矩阵，三角矩阵，稀疏矩阵等）</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压缩存储方法</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1" fontAlgn="base" latinLnBrk="0" hangingPunct="1">
              <a:lnSpc>
                <a:spcPct val="130000"/>
              </a:lnSpc>
              <a:spcBef>
                <a:spcPts val="600"/>
              </a:spcBef>
              <a:spcAft>
                <a:spcPct val="0"/>
              </a:spcAft>
              <a:buClrTx/>
              <a:buSzTx/>
              <a:buFont typeface="Arial" panose="020B0604020202020204" pitchFamily="34" charset="0"/>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掌握广义表的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求表头和求表尾</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基本操作。</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19463" name="组合 28"/>
          <p:cNvGrpSpPr/>
          <p:nvPr/>
        </p:nvGrpSpPr>
        <p:grpSpPr>
          <a:xfrm>
            <a:off x="423863" y="1445578"/>
            <a:ext cx="590550" cy="627062"/>
            <a:chOff x="6242320" y="1105727"/>
            <a:chExt cx="589786" cy="626517"/>
          </a:xfrm>
        </p:grpSpPr>
        <p:sp>
          <p:nvSpPr>
            <p:cNvPr id="19478" name="TextBox 6"/>
            <p:cNvSpPr txBox="1"/>
            <p:nvPr>
              <p:custDataLst>
                <p:tags r:id="rId2"/>
              </p:custDataLst>
            </p:nvPr>
          </p:nvSpPr>
          <p:spPr>
            <a:xfrm>
              <a:off x="6327934" y="1105727"/>
              <a:ext cx="447096" cy="491697"/>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3200" b="1" dirty="0">
                  <a:solidFill>
                    <a:srgbClr val="FF9900"/>
                  </a:solidFill>
                  <a:sym typeface="Times New Roman" panose="02020603050405020304" pitchFamily="18" charset="0"/>
                </a:rPr>
                <a:t>01</a:t>
              </a:r>
              <a:endParaRPr lang="zh-CN" altLang="en-US" sz="3200" b="1" dirty="0">
                <a:solidFill>
                  <a:srgbClr val="FF9900"/>
                </a:solidFill>
                <a:sym typeface="Times New Roman" panose="02020603050405020304" pitchFamily="18" charset="0"/>
              </a:endParaRPr>
            </a:p>
          </p:txBody>
        </p:sp>
        <p:sp>
          <p:nvSpPr>
            <p:cNvPr id="19479" name="文本框 22"/>
            <p:cNvSpPr txBox="1"/>
            <p:nvPr>
              <p:custDataLst>
                <p:tags r:id="rId3"/>
              </p:custDataLst>
            </p:nvPr>
          </p:nvSpPr>
          <p:spPr>
            <a:xfrm>
              <a:off x="6242320" y="1516532"/>
              <a:ext cx="589786" cy="215712"/>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800" b="1" dirty="0">
                  <a:solidFill>
                    <a:srgbClr val="818181"/>
                  </a:solidFill>
                  <a:sym typeface="Times New Roman" panose="02020603050405020304" pitchFamily="18" charset="0"/>
                </a:rPr>
                <a:t>OPTION</a:t>
              </a:r>
              <a:endParaRPr lang="zh-CN" altLang="en-US" sz="800" b="1" dirty="0">
                <a:solidFill>
                  <a:srgbClr val="818181"/>
                </a:solidFill>
                <a:sym typeface="Times New Roman" panose="02020603050405020304" pitchFamily="18" charset="0"/>
              </a:endParaRPr>
            </a:p>
          </p:txBody>
        </p:sp>
      </p:grpSp>
      <p:grpSp>
        <p:nvGrpSpPr>
          <p:cNvPr id="19464" name="组合 45"/>
          <p:cNvGrpSpPr/>
          <p:nvPr/>
        </p:nvGrpSpPr>
        <p:grpSpPr>
          <a:xfrm>
            <a:off x="423863" y="2040890"/>
            <a:ext cx="590550" cy="631825"/>
            <a:chOff x="6242320" y="2373233"/>
            <a:chExt cx="589786" cy="631741"/>
          </a:xfrm>
        </p:grpSpPr>
        <p:sp>
          <p:nvSpPr>
            <p:cNvPr id="19476" name="TextBox 6"/>
            <p:cNvSpPr txBox="1"/>
            <p:nvPr>
              <p:custDataLst>
                <p:tags r:id="rId4"/>
              </p:custDataLst>
            </p:nvPr>
          </p:nvSpPr>
          <p:spPr>
            <a:xfrm>
              <a:off x="6327934" y="2373233"/>
              <a:ext cx="447096" cy="492060"/>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3200" b="1" dirty="0">
                  <a:solidFill>
                    <a:srgbClr val="6C4C8F"/>
                  </a:solidFill>
                  <a:sym typeface="Times New Roman" panose="02020603050405020304" pitchFamily="18" charset="0"/>
                </a:rPr>
                <a:t>02</a:t>
              </a:r>
              <a:endParaRPr lang="zh-CN" altLang="en-US" sz="3200" b="1" dirty="0">
                <a:solidFill>
                  <a:srgbClr val="6C4C8F"/>
                </a:solidFill>
                <a:sym typeface="Times New Roman" panose="02020603050405020304" pitchFamily="18" charset="0"/>
              </a:endParaRPr>
            </a:p>
          </p:txBody>
        </p:sp>
        <p:sp>
          <p:nvSpPr>
            <p:cNvPr id="19477" name="文本框 23"/>
            <p:cNvSpPr txBox="1"/>
            <p:nvPr>
              <p:custDataLst>
                <p:tags r:id="rId5"/>
              </p:custDataLst>
            </p:nvPr>
          </p:nvSpPr>
          <p:spPr>
            <a:xfrm>
              <a:off x="6242320" y="2789103"/>
              <a:ext cx="589786" cy="215871"/>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800" b="1" dirty="0">
                  <a:solidFill>
                    <a:srgbClr val="818181"/>
                  </a:solidFill>
                  <a:sym typeface="Times New Roman" panose="02020603050405020304" pitchFamily="18" charset="0"/>
                </a:rPr>
                <a:t>OPTION</a:t>
              </a:r>
              <a:endParaRPr lang="zh-CN" altLang="en-US" sz="800" b="1" dirty="0">
                <a:solidFill>
                  <a:srgbClr val="818181"/>
                </a:solidFill>
                <a:sym typeface="Times New Roman" panose="02020603050405020304" pitchFamily="18" charset="0"/>
              </a:endParaRPr>
            </a:p>
          </p:txBody>
        </p:sp>
      </p:grpSp>
      <p:grpSp>
        <p:nvGrpSpPr>
          <p:cNvPr id="19465" name="组合 48"/>
          <p:cNvGrpSpPr/>
          <p:nvPr/>
        </p:nvGrpSpPr>
        <p:grpSpPr>
          <a:xfrm>
            <a:off x="423863" y="2999740"/>
            <a:ext cx="590550" cy="620713"/>
            <a:chOff x="6242320" y="3640739"/>
            <a:chExt cx="589786" cy="620418"/>
          </a:xfrm>
        </p:grpSpPr>
        <p:sp>
          <p:nvSpPr>
            <p:cNvPr id="19474" name="TextBox 6"/>
            <p:cNvSpPr txBox="1"/>
            <p:nvPr>
              <p:custDataLst>
                <p:tags r:id="rId6"/>
              </p:custDataLst>
            </p:nvPr>
          </p:nvSpPr>
          <p:spPr>
            <a:xfrm>
              <a:off x="6327934" y="3640739"/>
              <a:ext cx="447096" cy="491891"/>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3200" b="1" dirty="0">
                  <a:solidFill>
                    <a:srgbClr val="76AEDD"/>
                  </a:solidFill>
                  <a:sym typeface="Times New Roman" panose="02020603050405020304" pitchFamily="18" charset="0"/>
                </a:rPr>
                <a:t>03</a:t>
              </a:r>
              <a:endParaRPr lang="zh-CN" altLang="en-US" sz="3200" b="1" dirty="0">
                <a:solidFill>
                  <a:srgbClr val="76AEDD"/>
                </a:solidFill>
                <a:sym typeface="Times New Roman" panose="02020603050405020304" pitchFamily="18" charset="0"/>
              </a:endParaRPr>
            </a:p>
          </p:txBody>
        </p:sp>
        <p:sp>
          <p:nvSpPr>
            <p:cNvPr id="19475" name="文本框 24"/>
            <p:cNvSpPr txBox="1"/>
            <p:nvPr>
              <p:custDataLst>
                <p:tags r:id="rId7"/>
              </p:custDataLst>
            </p:nvPr>
          </p:nvSpPr>
          <p:spPr>
            <a:xfrm>
              <a:off x="6242320" y="4045360"/>
              <a:ext cx="589786" cy="215797"/>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800" b="1" dirty="0">
                  <a:solidFill>
                    <a:srgbClr val="818181"/>
                  </a:solidFill>
                  <a:sym typeface="Times New Roman" panose="02020603050405020304" pitchFamily="18" charset="0"/>
                </a:rPr>
                <a:t>OPTION</a:t>
              </a:r>
              <a:endParaRPr lang="zh-CN" altLang="en-US" sz="800" b="1" dirty="0">
                <a:solidFill>
                  <a:srgbClr val="818181"/>
                </a:solidFill>
                <a:sym typeface="Times New Roman" panose="02020603050405020304" pitchFamily="18" charset="0"/>
              </a:endParaRPr>
            </a:p>
          </p:txBody>
        </p:sp>
      </p:gr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3795" name="Rectangle 3"/>
          <p:cNvSpPr>
            <a:spLocks noGrp="1"/>
          </p:cNvSpPr>
          <p:nvPr>
            <p:ph type="body" sz="half" idx="1"/>
          </p:nvPr>
        </p:nvSpPr>
        <p:spPr>
          <a:xfrm>
            <a:off x="179388" y="1125538"/>
            <a:ext cx="8713787" cy="5472112"/>
          </a:xfrm>
        </p:spPr>
        <p:txBody>
          <a:bodyPr vert="horz" wrap="square" lIns="91440" tIns="45720" rIns="91440" bIns="45720" anchor="t" anchorCtr="0"/>
          <a:p>
            <a:pPr>
              <a:buClrTx/>
              <a:buSzTx/>
              <a:buFont typeface="Wingdings" panose="05000000000000000000" pitchFamily="2" charset="2"/>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算法分析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最坏情况</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每趟不成功的匹配都发生在模式串</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的最后一个字符：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例如：</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s="aaaaaaaaaaab"</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t="aaab"</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a:buClrTx/>
              <a:buSzTx/>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buClrTx/>
              <a:buSzTx/>
              <a:buFont typeface="Wingdings" panose="05000000000000000000" pitchFamily="2" charset="2"/>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buClrTx/>
              <a:buSzTx/>
              <a:buFont typeface="Wingdings" panose="05000000000000000000" pitchFamily="2" charset="2"/>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最坏情况下的时间复杂度是</a:t>
            </a:r>
            <a:r>
              <a:rPr lang="en-US" altLang="zh-CN" b="1"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O(n*m)</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20000"/>
              </a:spcBef>
              <a:buClrTx/>
              <a:buSzTx/>
              <a:buFont typeface="Wingdings" panose="05000000000000000000" pitchFamily="2" charset="2"/>
              <a:buNone/>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3796" name="Object 4"/>
          <p:cNvGraphicFramePr>
            <a:graphicFrameLocks noGrp="1" noChangeAspect="1"/>
          </p:cNvGraphicFramePr>
          <p:nvPr>
            <p:ph sz="half" idx="2"/>
          </p:nvPr>
        </p:nvGraphicFramePr>
        <p:xfrm>
          <a:off x="1042988" y="2782888"/>
          <a:ext cx="7273925" cy="1006475"/>
        </p:xfrm>
        <a:graphic>
          <a:graphicData uri="http://schemas.openxmlformats.org/presentationml/2006/ole">
            <mc:AlternateContent xmlns:mc="http://schemas.openxmlformats.org/markup-compatibility/2006">
              <mc:Choice xmlns:v="urn:schemas-microsoft-com:vml" Requires="v">
                <p:oleObj spid="_x0000_s3081" name="" r:id="rId1" imgW="3122930" imgH="431800" progId="Equation.3">
                  <p:embed/>
                </p:oleObj>
              </mc:Choice>
              <mc:Fallback>
                <p:oleObj name="" r:id="rId1" imgW="3122930" imgH="431800" progId="Equation.3">
                  <p:embed/>
                  <p:pic>
                    <p:nvPicPr>
                      <p:cNvPr id="0" name="图片 3080"/>
                      <p:cNvPicPr/>
                      <p:nvPr/>
                    </p:nvPicPr>
                    <p:blipFill>
                      <a:blip r:embed="rId2">
                        <a:biLevel thresh="50000"/>
                        <a:grayscl/>
                      </a:blip>
                      <a:srcRect/>
                      <a:stretch>
                        <a:fillRect/>
                      </a:stretch>
                    </p:blipFill>
                    <p:spPr>
                      <a:xfrm>
                        <a:off x="1042988" y="2782888"/>
                        <a:ext cx="7273925" cy="1006475"/>
                      </a:xfrm>
                      <a:prstGeom prst="rect">
                        <a:avLst/>
                      </a:prstGeom>
                      <a:noFill/>
                      <a:ln w="38100">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795">
                                            <p:txEl>
                                              <p:charRg st="11" end="37"/>
                                            </p:txEl>
                                          </p:spTgt>
                                        </p:tgtEl>
                                        <p:attrNameLst>
                                          <p:attrName>style.visibility</p:attrName>
                                        </p:attrNameLst>
                                      </p:cBhvr>
                                      <p:to>
                                        <p:strVal val="visible"/>
                                      </p:to>
                                    </p:set>
                                    <p:animEffect transition="in" filter="wipe(up)">
                                      <p:cBhvr>
                                        <p:cTn id="7" dur="500"/>
                                        <p:tgtEl>
                                          <p:spTgt spid="33795">
                                            <p:txEl>
                                              <p:charRg st="11" end="37"/>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3795">
                                            <p:txEl>
                                              <p:charRg st="37" end="58"/>
                                            </p:txEl>
                                          </p:spTgt>
                                        </p:tgtEl>
                                        <p:attrNameLst>
                                          <p:attrName>style.visibility</p:attrName>
                                        </p:attrNameLst>
                                      </p:cBhvr>
                                      <p:to>
                                        <p:strVal val="visible"/>
                                      </p:to>
                                    </p:set>
                                    <p:animEffect transition="in" filter="wipe(up)">
                                      <p:cBhvr>
                                        <p:cTn id="11" dur="500"/>
                                        <p:tgtEl>
                                          <p:spTgt spid="33795">
                                            <p:txEl>
                                              <p:charRg st="37" end="58"/>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795">
                                            <p:txEl>
                                              <p:charRg st="58" end="79"/>
                                            </p:txEl>
                                          </p:spTgt>
                                        </p:tgtEl>
                                        <p:attrNameLst>
                                          <p:attrName>style.visibility</p:attrName>
                                        </p:attrNameLst>
                                      </p:cBhvr>
                                      <p:to>
                                        <p:strVal val="visible"/>
                                      </p:to>
                                    </p:set>
                                    <p:animEffect transition="in" filter="wipe(up)">
                                      <p:cBhvr>
                                        <p:cTn id="15" dur="500"/>
                                        <p:tgtEl>
                                          <p:spTgt spid="33795">
                                            <p:txEl>
                                              <p:charRg st="58" end="7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3796"/>
                                        </p:tgtEl>
                                        <p:attrNameLst>
                                          <p:attrName>style.visibility</p:attrName>
                                        </p:attrNameLst>
                                      </p:cBhvr>
                                      <p:to>
                                        <p:strVal val="visible"/>
                                      </p:to>
                                    </p:set>
                                    <p:animEffect transition="in" filter="wipe(left)">
                                      <p:cBhvr>
                                        <p:cTn id="20" dur="500"/>
                                        <p:tgtEl>
                                          <p:spTgt spid="33796"/>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33795">
                                            <p:txEl>
                                              <p:charRg st="83" end="102"/>
                                            </p:txEl>
                                          </p:spTgt>
                                        </p:tgtEl>
                                        <p:attrNameLst>
                                          <p:attrName>style.visibility</p:attrName>
                                        </p:attrNameLst>
                                      </p:cBhvr>
                                      <p:to>
                                        <p:strVal val="visible"/>
                                      </p:to>
                                    </p:set>
                                    <p:animEffect transition="in" filter="wipe(down)">
                                      <p:cBhvr>
                                        <p:cTn id="24" dur="500"/>
                                        <p:tgtEl>
                                          <p:spTgt spid="33795">
                                            <p:txEl>
                                              <p:charRg st="83"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4819" name="Rectangle 3"/>
          <p:cNvSpPr>
            <a:spLocks noGrp="1"/>
          </p:cNvSpPr>
          <p:nvPr>
            <p:ph idx="1"/>
          </p:nvPr>
        </p:nvSpPr>
        <p:spPr/>
        <p:txBody>
          <a:bodyPr vert="horz" wrap="square" lIns="91440" tIns="45720" rIns="91440" bIns="45720" anchor="t" anchorCtr="0"/>
          <a:p>
            <a:pPr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Index</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搜索算法中没有利用模式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和已匹配部分的信息，在每一趟匹配失败时，总是从子串的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第一个字符</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开始匹配。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改进</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每当一趟匹配过程中出现字符比较不相等时，不回溯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指针，而是利用模式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的特征和已经得到的“部分匹配”的结果，将模式串向右“滑动”一段距离后继续比较。时间复杂度是</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O(n+m)</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需要解决的问题：</a:t>
            </a:r>
            <a:r>
              <a:rPr lang="en-US" altLang="zh-CN"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向右“滑动”多少呢</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4819">
                                            <p:txEl>
                                              <p:charRg st="0" end="57"/>
                                            </p:txEl>
                                          </p:spTgt>
                                        </p:tgtEl>
                                        <p:attrNameLst>
                                          <p:attrName>style.visibility</p:attrName>
                                        </p:attrNameLst>
                                      </p:cBhvr>
                                      <p:to>
                                        <p:strVal val="visible"/>
                                      </p:to>
                                    </p:set>
                                    <p:animEffect transition="in" filter="wipe(up)">
                                      <p:cBhvr>
                                        <p:cTn id="7" dur="500"/>
                                        <p:tgtEl>
                                          <p:spTgt spid="34819">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charRg st="57" end="60"/>
                                            </p:txEl>
                                          </p:spTgt>
                                        </p:tgtEl>
                                        <p:attrNameLst>
                                          <p:attrName>style.visibility</p:attrName>
                                        </p:attrNameLst>
                                      </p:cBhvr>
                                      <p:to>
                                        <p:strVal val="visible"/>
                                      </p:to>
                                    </p:set>
                                    <p:animEffect transition="in" filter="blinds(horizontal)">
                                      <p:cBhvr>
                                        <p:cTn id="12" dur="500"/>
                                        <p:tgtEl>
                                          <p:spTgt spid="34819">
                                            <p:txEl>
                                              <p:charRg st="57" end="60"/>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4819">
                                            <p:txEl>
                                              <p:charRg st="60" end="143"/>
                                            </p:txEl>
                                          </p:spTgt>
                                        </p:tgtEl>
                                        <p:attrNameLst>
                                          <p:attrName>style.visibility</p:attrName>
                                        </p:attrNameLst>
                                      </p:cBhvr>
                                      <p:to>
                                        <p:strVal val="visible"/>
                                      </p:to>
                                    </p:set>
                                    <p:animEffect transition="in" filter="wipe(up)">
                                      <p:cBhvr>
                                        <p:cTn id="16" dur="500"/>
                                        <p:tgtEl>
                                          <p:spTgt spid="34819">
                                            <p:txEl>
                                              <p:charRg st="60" end="14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4819">
                                            <p:txEl>
                                              <p:charRg st="143" end="163"/>
                                            </p:txEl>
                                          </p:spTgt>
                                        </p:tgtEl>
                                        <p:attrNameLst>
                                          <p:attrName>style.visibility</p:attrName>
                                        </p:attrNameLst>
                                      </p:cBhvr>
                                      <p:to>
                                        <p:strVal val="visible"/>
                                      </p:to>
                                    </p:set>
                                    <p:animEffect transition="in" filter="wipe(down)">
                                      <p:cBhvr>
                                        <p:cTn id="21" dur="500"/>
                                        <p:tgtEl>
                                          <p:spTgt spid="34819">
                                            <p:txEl>
                                              <p:charRg st="143" end="1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6867" name="Rectangle 3"/>
          <p:cNvSpPr>
            <a:spLocks noGrp="1"/>
          </p:cNvSpPr>
          <p:nvPr>
            <p:ph idx="1"/>
          </p:nvPr>
        </p:nvSpPr>
        <p:spPr/>
        <p:txBody>
          <a:bodyPr vert="horz" wrap="square" lIns="91440" tIns="45720" rIns="91440" bIns="45720" anchor="t" anchorCtr="0"/>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主串</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与子串</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m</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比较，</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baseline="-25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不一致，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不回溯，假设使</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主串第</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个字符与</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子串第</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(k&lt;j)</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个继续比较，要使主串的第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字符与个子串的第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个比较，须满足：</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p</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k-1</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i-(k-1)</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i-1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存在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个相等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endParaRPr>
          </a:p>
          <a:p>
            <a:pPr algn="jus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且已有：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spcBef>
                <a:spcPct val="0"/>
              </a:spcBef>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j-(k-1)</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j-1</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i-(k-1)</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i-1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已经比较过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个相等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endParaRPr>
          </a:p>
          <a:p>
            <a:pPr algn="just">
              <a:spcBef>
                <a:spcPct val="20000"/>
              </a:spcBef>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则要使</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向右滑动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，必须满足：</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b="1" baseline="-25000"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b="1"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b="1" baseline="-25000"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k-1</a:t>
            </a:r>
            <a:r>
              <a:rPr lang="en-US" altLang="zh-CN" b="1"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b="1" baseline="-25000"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j-(k-1)</a:t>
            </a:r>
            <a:r>
              <a:rPr lang="en-US" altLang="zh-CN" b="1"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b="1" baseline="-25000"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j-1</a:t>
            </a:r>
            <a:endParaRPr lang="en-US" altLang="zh-CN" b="1" baseline="-25000"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如何确定</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间的关系？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令</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next[j]=k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，即位置</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失配时重新开始比</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较的位置为</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rPr>
              <a:t>k</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868" name="AutoShape 4"/>
          <p:cNvSpPr/>
          <p:nvPr/>
        </p:nvSpPr>
        <p:spPr>
          <a:xfrm>
            <a:off x="2195513" y="4367213"/>
            <a:ext cx="215900" cy="214312"/>
          </a:xfrm>
          <a:prstGeom prst="triangle">
            <a:avLst>
              <a:gd name="adj" fmla="val 50000"/>
            </a:avLst>
          </a:prstGeom>
          <a:solidFill>
            <a:schemeClr val="hlink"/>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6869" name="AutoShape 5"/>
          <p:cNvSpPr/>
          <p:nvPr/>
        </p:nvSpPr>
        <p:spPr>
          <a:xfrm>
            <a:off x="4427538" y="4367213"/>
            <a:ext cx="215900" cy="214312"/>
          </a:xfrm>
          <a:prstGeom prst="triangle">
            <a:avLst>
              <a:gd name="adj" fmla="val 50000"/>
            </a:avLst>
          </a:prstGeom>
          <a:solidFill>
            <a:schemeClr val="hlink"/>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7891" name="Rectangle 3"/>
          <p:cNvSpPr>
            <a:spLocks noGrp="1"/>
          </p:cNvSpPr>
          <p:nvPr>
            <p:ph idx="1"/>
          </p:nvPr>
        </p:nvSpPr>
        <p:spPr/>
        <p:txBody>
          <a:bodyPr vert="horz" wrap="square" lIns="91440" tIns="45720" rIns="91440" bIns="45720" anchor="t" anchorCtr="0"/>
          <a:p>
            <a:r>
              <a:rPr lang="en-US" altLang="zh-CN" b="1" dirty="0">
                <a:latin typeface="Times New Roman" panose="02020603050405020304" pitchFamily="18" charset="0"/>
              </a:rPr>
              <a:t>next</a:t>
            </a:r>
            <a:r>
              <a:rPr lang="zh-CN" altLang="en-US" dirty="0">
                <a:latin typeface="Times New Roman" panose="02020603050405020304" pitchFamily="18" charset="0"/>
              </a:rPr>
              <a:t>函数定义如下 ： </a:t>
            </a:r>
            <a:endParaRPr lang="zh-CN" altLang="en-US" dirty="0">
              <a:latin typeface="Times New Roman" panose="02020603050405020304" pitchFamily="18" charset="0"/>
            </a:endParaRPr>
          </a:p>
          <a:p>
            <a:endParaRPr lang="en-US" altLang="zh-CN" dirty="0">
              <a:latin typeface="Times New Roman" panose="02020603050405020304" pitchFamily="18" charset="0"/>
            </a:endParaRPr>
          </a:p>
        </p:txBody>
      </p:sp>
      <p:sp>
        <p:nvSpPr>
          <p:cNvPr id="37892" name="Text Box 4"/>
          <p:cNvSpPr txBox="1"/>
          <p:nvPr/>
        </p:nvSpPr>
        <p:spPr>
          <a:xfrm>
            <a:off x="1908175" y="1701800"/>
            <a:ext cx="7489825" cy="17716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lnSpc>
                <a:spcPct val="120000"/>
              </a:lnSpc>
              <a:spcBef>
                <a:spcPct val="50000"/>
              </a:spcBef>
              <a:buFont typeface="Arial" panose="020B0604020202020204" pitchFamily="34" charset="0"/>
              <a:buNone/>
            </a:pPr>
            <a:r>
              <a:rPr lang="en-US" altLang="zh-CN" b="1" dirty="0">
                <a:solidFill>
                  <a:srgbClr val="0000FF"/>
                </a:solidFill>
                <a:latin typeface="Times New Roman" panose="02020603050405020304" pitchFamily="18" charset="0"/>
              </a:rPr>
              <a:t>0   	</a:t>
            </a:r>
            <a:r>
              <a:rPr lang="zh-CN" altLang="en-US" dirty="0">
                <a:latin typeface="Times New Roman" panose="02020603050405020304" pitchFamily="18" charset="0"/>
              </a:rPr>
              <a:t>当</a:t>
            </a:r>
            <a:r>
              <a:rPr lang="en-US" altLang="zh-CN" dirty="0">
                <a:latin typeface="Times New Roman" panose="02020603050405020304" pitchFamily="18" charset="0"/>
              </a:rPr>
              <a:t>j=1</a:t>
            </a:r>
            <a:endParaRPr lang="en-US" altLang="zh-CN" dirty="0">
              <a:latin typeface="Times New Roman" panose="02020603050405020304" pitchFamily="18" charset="0"/>
            </a:endParaRPr>
          </a:p>
          <a:p>
            <a:pPr marL="0" lvl="0" indent="0" eaLnBrk="1" hangingPunct="1">
              <a:lnSpc>
                <a:spcPct val="120000"/>
              </a:lnSpc>
              <a:spcBef>
                <a:spcPct val="50000"/>
              </a:spcBef>
              <a:buFont typeface="Arial" panose="020B0604020202020204" pitchFamily="34" charset="0"/>
              <a:buNone/>
            </a:pPr>
            <a:r>
              <a:rPr lang="en-US" altLang="zh-CN" b="1" dirty="0">
                <a:latin typeface="Times New Roman" panose="02020603050405020304" pitchFamily="18" charset="0"/>
              </a:rPr>
              <a:t>max {k | 1&lt;k&lt;j </a:t>
            </a:r>
            <a:r>
              <a:rPr lang="zh-CN" altLang="en-US" dirty="0">
                <a:latin typeface="Times New Roman" panose="02020603050405020304" pitchFamily="18" charset="0"/>
              </a:rPr>
              <a:t>且</a:t>
            </a:r>
            <a:r>
              <a:rPr lang="zh-CN" altLang="en-US" b="1" dirty="0">
                <a:solidFill>
                  <a:srgbClr val="FF0000"/>
                </a:solidFill>
                <a:latin typeface="Times New Roman" panose="02020603050405020304" pitchFamily="18" charset="0"/>
              </a:rPr>
              <a:t> </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1</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2</a:t>
            </a:r>
            <a:r>
              <a:rPr lang="en-US" altLang="zh-CN" b="1" dirty="0">
                <a:solidFill>
                  <a:srgbClr val="FF0000"/>
                </a:solidFill>
                <a:latin typeface="Times New Roman" panose="02020603050405020304" pitchFamily="18" charset="0"/>
              </a:rPr>
              <a:t> … p</a:t>
            </a:r>
            <a:r>
              <a:rPr lang="en-US" altLang="zh-CN" b="1" baseline="-30000" dirty="0">
                <a:solidFill>
                  <a:srgbClr val="FF0000"/>
                </a:solidFill>
                <a:latin typeface="Times New Roman" panose="02020603050405020304" pitchFamily="18" charset="0"/>
              </a:rPr>
              <a:t>k-1</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j-(k-1)</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j-(k-2)</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j-1</a:t>
            </a:r>
            <a:endParaRPr lang="en-US" altLang="zh-CN" b="1" dirty="0">
              <a:solidFill>
                <a:srgbClr val="FF0000"/>
              </a:solidFill>
              <a:latin typeface="Times New Roman" panose="02020603050405020304" pitchFamily="18" charset="0"/>
            </a:endParaRPr>
          </a:p>
          <a:p>
            <a:pPr marL="0" lvl="0" indent="0" algn="just" eaLnBrk="1" hangingPunct="1">
              <a:lnSpc>
                <a:spcPct val="120000"/>
              </a:lnSpc>
              <a:spcBef>
                <a:spcPct val="50000"/>
              </a:spcBef>
              <a:buFont typeface="Arial" panose="020B0604020202020204" pitchFamily="34" charset="0"/>
              <a:buNone/>
            </a:pPr>
            <a:r>
              <a:rPr lang="en-US" altLang="zh-CN" b="1" dirty="0">
                <a:solidFill>
                  <a:srgbClr val="008000"/>
                </a:solidFill>
                <a:latin typeface="Times New Roman" panose="02020603050405020304" pitchFamily="18" charset="0"/>
              </a:rPr>
              <a:t>1  </a:t>
            </a:r>
            <a:r>
              <a:rPr lang="en-US" altLang="zh-CN" b="1" dirty="0">
                <a:latin typeface="Times New Roman" panose="02020603050405020304" pitchFamily="18" charset="0"/>
              </a:rPr>
              <a:t>  	</a:t>
            </a:r>
            <a:r>
              <a:rPr lang="zh-CN" altLang="en-US" dirty="0">
                <a:latin typeface="Times New Roman" panose="02020603050405020304" pitchFamily="18" charset="0"/>
              </a:rPr>
              <a:t>其他情况</a:t>
            </a:r>
            <a:endParaRPr lang="zh-CN" altLang="en-US" dirty="0">
              <a:latin typeface="Times New Roman" panose="02020603050405020304" pitchFamily="18" charset="0"/>
            </a:endParaRPr>
          </a:p>
        </p:txBody>
      </p:sp>
      <p:sp>
        <p:nvSpPr>
          <p:cNvPr id="37893" name="Text Box 5"/>
          <p:cNvSpPr txBox="1"/>
          <p:nvPr/>
        </p:nvSpPr>
        <p:spPr>
          <a:xfrm>
            <a:off x="323850" y="2349500"/>
            <a:ext cx="136842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next[j] =</a:t>
            </a:r>
            <a:endParaRPr lang="en-US" altLang="zh-CN" b="1" dirty="0">
              <a:latin typeface="Times New Roman" panose="02020603050405020304" pitchFamily="18" charset="0"/>
              <a:ea typeface="宋体" panose="02010600030101010101" pitchFamily="2" charset="-122"/>
            </a:endParaRPr>
          </a:p>
        </p:txBody>
      </p:sp>
      <p:sp>
        <p:nvSpPr>
          <p:cNvPr id="37894" name="AutoShape 6"/>
          <p:cNvSpPr/>
          <p:nvPr/>
        </p:nvSpPr>
        <p:spPr>
          <a:xfrm>
            <a:off x="1692275" y="1917700"/>
            <a:ext cx="142875" cy="1368425"/>
          </a:xfrm>
          <a:prstGeom prst="leftBrace">
            <a:avLst>
              <a:gd name="adj1" fmla="val 79726"/>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3600" b="1" dirty="0">
              <a:latin typeface="Arial" panose="020B0604020202020204" pitchFamily="34" charset="0"/>
              <a:ea typeface="宋体" panose="02010600030101010101" pitchFamily="2" charset="-122"/>
            </a:endParaRPr>
          </a:p>
        </p:txBody>
      </p:sp>
      <p:sp>
        <p:nvSpPr>
          <p:cNvPr id="36871" name="Rectangle 7"/>
          <p:cNvSpPr/>
          <p:nvPr/>
        </p:nvSpPr>
        <p:spPr>
          <a:xfrm>
            <a:off x="3852863" y="1484313"/>
            <a:ext cx="4751387" cy="792162"/>
          </a:xfrm>
          <a:prstGeom prst="rect">
            <a:avLst/>
          </a:prstGeom>
          <a:solidFill>
            <a:srgbClr val="CCFFFF"/>
          </a:solidFill>
          <a:ln w="12700"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buFont typeface="Arial" panose="020B0604020202020204" pitchFamily="34" charset="0"/>
              <a:buNone/>
            </a:pPr>
            <a:r>
              <a:rPr lang="zh-CN" altLang="en-US" sz="2200" dirty="0">
                <a:solidFill>
                  <a:srgbClr val="0000FF"/>
                </a:solidFill>
                <a:latin typeface="Times New Roman" panose="02020603050405020304" pitchFamily="18" charset="0"/>
              </a:rPr>
              <a:t>当第</a:t>
            </a:r>
            <a:r>
              <a:rPr lang="en-US" altLang="zh-CN" sz="2200" dirty="0">
                <a:solidFill>
                  <a:srgbClr val="0000FF"/>
                </a:solidFill>
                <a:latin typeface="Times New Roman" panose="02020603050405020304" pitchFamily="18" charset="0"/>
              </a:rPr>
              <a:t>1</a:t>
            </a:r>
            <a:r>
              <a:rPr lang="zh-CN" altLang="en-US" sz="2200" dirty="0">
                <a:solidFill>
                  <a:srgbClr val="0000FF"/>
                </a:solidFill>
                <a:latin typeface="Times New Roman" panose="02020603050405020304" pitchFamily="18" charset="0"/>
              </a:rPr>
              <a:t>位与</a:t>
            </a:r>
            <a:r>
              <a:rPr lang="en-US" altLang="zh-CN" sz="2200" dirty="0">
                <a:solidFill>
                  <a:srgbClr val="0000FF"/>
                </a:solidFill>
                <a:latin typeface="Times New Roman" panose="02020603050405020304" pitchFamily="18" charset="0"/>
              </a:rPr>
              <a:t>j</a:t>
            </a:r>
            <a:r>
              <a:rPr lang="zh-CN" altLang="en-US" sz="2200" dirty="0">
                <a:solidFill>
                  <a:srgbClr val="0000FF"/>
                </a:solidFill>
                <a:latin typeface="Times New Roman" panose="02020603050405020304" pitchFamily="18" charset="0"/>
              </a:rPr>
              <a:t>不匹配时，</a:t>
            </a:r>
            <a:r>
              <a:rPr lang="en-US" altLang="zh-CN" sz="2200" dirty="0">
                <a:solidFill>
                  <a:srgbClr val="0000FF"/>
                </a:solidFill>
                <a:latin typeface="Times New Roman" panose="02020603050405020304" pitchFamily="18" charset="0"/>
              </a:rPr>
              <a:t>p</a:t>
            </a:r>
            <a:r>
              <a:rPr lang="zh-CN" altLang="en-US" sz="2200" dirty="0">
                <a:solidFill>
                  <a:srgbClr val="0000FF"/>
                </a:solidFill>
                <a:latin typeface="Times New Roman" panose="02020603050405020304" pitchFamily="18" charset="0"/>
              </a:rPr>
              <a:t>后移一位，相当于第</a:t>
            </a:r>
            <a:r>
              <a:rPr lang="en-US" altLang="zh-CN" sz="2200" dirty="0">
                <a:solidFill>
                  <a:srgbClr val="0000FF"/>
                </a:solidFill>
                <a:latin typeface="Times New Roman" panose="02020603050405020304" pitchFamily="18" charset="0"/>
              </a:rPr>
              <a:t>0</a:t>
            </a:r>
            <a:r>
              <a:rPr lang="zh-CN" altLang="en-US" sz="2200" dirty="0">
                <a:solidFill>
                  <a:srgbClr val="0000FF"/>
                </a:solidFill>
                <a:latin typeface="Times New Roman" panose="02020603050405020304" pitchFamily="18" charset="0"/>
              </a:rPr>
              <a:t>个字符与第</a:t>
            </a:r>
            <a:r>
              <a:rPr lang="en-US" altLang="zh-CN" sz="2200" dirty="0">
                <a:solidFill>
                  <a:srgbClr val="0000FF"/>
                </a:solidFill>
                <a:latin typeface="Times New Roman" panose="02020603050405020304" pitchFamily="18" charset="0"/>
              </a:rPr>
              <a:t>i</a:t>
            </a:r>
            <a:r>
              <a:rPr lang="zh-CN" altLang="en-US" sz="2200" dirty="0">
                <a:solidFill>
                  <a:srgbClr val="0000FF"/>
                </a:solidFill>
                <a:latin typeface="Times New Roman" panose="02020603050405020304" pitchFamily="18" charset="0"/>
              </a:rPr>
              <a:t>个字符对齐</a:t>
            </a:r>
            <a:endParaRPr lang="zh-CN" altLang="en-US" sz="2200" dirty="0">
              <a:latin typeface="Times New Roman" panose="02020603050405020304" pitchFamily="18" charset="0"/>
            </a:endParaRPr>
          </a:p>
        </p:txBody>
      </p:sp>
      <p:sp>
        <p:nvSpPr>
          <p:cNvPr id="36872" name="Rectangle 8"/>
          <p:cNvSpPr/>
          <p:nvPr/>
        </p:nvSpPr>
        <p:spPr>
          <a:xfrm>
            <a:off x="5149850" y="3140075"/>
            <a:ext cx="3743325" cy="793750"/>
          </a:xfrm>
          <a:prstGeom prst="rect">
            <a:avLst/>
          </a:prstGeom>
          <a:solidFill>
            <a:srgbClr val="CCFFFF"/>
          </a:solidFill>
          <a:ln w="12700"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buFont typeface="Arial" panose="020B0604020202020204" pitchFamily="34" charset="0"/>
              <a:buNone/>
            </a:pPr>
            <a:r>
              <a:rPr lang="zh-CN" altLang="en-US" sz="2200" dirty="0">
                <a:solidFill>
                  <a:srgbClr val="FF0000"/>
                </a:solidFill>
                <a:latin typeface="Times New Roman" panose="02020603050405020304" pitchFamily="18" charset="0"/>
              </a:rPr>
              <a:t>有若干符合条件的子串，取最长一个</a:t>
            </a:r>
            <a:endParaRPr lang="zh-CN" altLang="en-US" sz="2200" dirty="0">
              <a:solidFill>
                <a:srgbClr val="FF0000"/>
              </a:solidFill>
              <a:latin typeface="Times New Roman" panose="02020603050405020304" pitchFamily="18" charset="0"/>
            </a:endParaRPr>
          </a:p>
        </p:txBody>
      </p:sp>
      <p:sp>
        <p:nvSpPr>
          <p:cNvPr id="36873" name="Rectangle 9"/>
          <p:cNvSpPr/>
          <p:nvPr/>
        </p:nvSpPr>
        <p:spPr>
          <a:xfrm>
            <a:off x="1979613" y="3500438"/>
            <a:ext cx="2952750" cy="792162"/>
          </a:xfrm>
          <a:prstGeom prst="rect">
            <a:avLst/>
          </a:prstGeom>
          <a:solidFill>
            <a:srgbClr val="CCFFFF"/>
          </a:solidFill>
          <a:ln w="12700"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buFont typeface="Arial" panose="020B0604020202020204" pitchFamily="34" charset="0"/>
              <a:buNone/>
            </a:pPr>
            <a:r>
              <a:rPr lang="en-US" altLang="zh-CN" sz="2200" dirty="0">
                <a:solidFill>
                  <a:srgbClr val="008000"/>
                </a:solidFill>
                <a:latin typeface="Times New Roman" panose="02020603050405020304" pitchFamily="18" charset="0"/>
              </a:rPr>
              <a:t>p</a:t>
            </a:r>
            <a:r>
              <a:rPr lang="en-US" altLang="zh-CN" sz="2200" baseline="-25000" dirty="0">
                <a:solidFill>
                  <a:srgbClr val="008000"/>
                </a:solidFill>
                <a:latin typeface="Times New Roman" panose="02020603050405020304" pitchFamily="18" charset="0"/>
              </a:rPr>
              <a:t>j</a:t>
            </a:r>
            <a:r>
              <a:rPr lang="zh-CN" altLang="en-US" sz="2200" dirty="0">
                <a:solidFill>
                  <a:srgbClr val="008000"/>
                </a:solidFill>
                <a:latin typeface="Times New Roman" panose="02020603050405020304" pitchFamily="18" charset="0"/>
              </a:rPr>
              <a:t>前无满足条件的子串，使</a:t>
            </a:r>
            <a:r>
              <a:rPr lang="en-US" altLang="zh-CN" sz="2200" dirty="0">
                <a:solidFill>
                  <a:srgbClr val="008000"/>
                </a:solidFill>
                <a:latin typeface="Times New Roman" panose="02020603050405020304" pitchFamily="18" charset="0"/>
              </a:rPr>
              <a:t>p</a:t>
            </a:r>
            <a:r>
              <a:rPr lang="en-US" altLang="zh-CN" sz="2200" baseline="-25000" dirty="0">
                <a:solidFill>
                  <a:srgbClr val="008000"/>
                </a:solidFill>
                <a:latin typeface="Times New Roman" panose="02020603050405020304" pitchFamily="18" charset="0"/>
              </a:rPr>
              <a:t>1</a:t>
            </a:r>
            <a:r>
              <a:rPr lang="zh-CN" altLang="en-US" sz="2200" dirty="0">
                <a:solidFill>
                  <a:srgbClr val="008000"/>
                </a:solidFill>
                <a:latin typeface="Times New Roman" panose="02020603050405020304" pitchFamily="18" charset="0"/>
              </a:rPr>
              <a:t>与之对齐</a:t>
            </a:r>
            <a:endParaRPr lang="zh-CN" altLang="en-US" sz="2200" dirty="0">
              <a:solidFill>
                <a:srgbClr val="008000"/>
              </a:solidFill>
              <a:latin typeface="Times New Roman" panose="02020603050405020304" pitchFamily="18" charset="0"/>
            </a:endParaRPr>
          </a:p>
        </p:txBody>
      </p:sp>
      <p:sp>
        <p:nvSpPr>
          <p:cNvPr id="36874" name="AutoShape 10"/>
          <p:cNvSpPr/>
          <p:nvPr/>
        </p:nvSpPr>
        <p:spPr>
          <a:xfrm>
            <a:off x="4492625" y="2859088"/>
            <a:ext cx="215900" cy="214312"/>
          </a:xfrm>
          <a:prstGeom prst="triangle">
            <a:avLst>
              <a:gd name="adj" fmla="val 50000"/>
            </a:avLst>
          </a:prstGeom>
          <a:solidFill>
            <a:schemeClr val="hlink"/>
          </a:solidFill>
          <a:ln w="9525" cap="flat" cmpd="sng">
            <a:solidFill>
              <a:schemeClr val="hlink"/>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6875" name="AutoShape 11"/>
          <p:cNvSpPr/>
          <p:nvPr/>
        </p:nvSpPr>
        <p:spPr>
          <a:xfrm>
            <a:off x="7800975" y="2857500"/>
            <a:ext cx="215900" cy="214313"/>
          </a:xfrm>
          <a:prstGeom prst="triangle">
            <a:avLst>
              <a:gd name="adj" fmla="val 50000"/>
            </a:avLst>
          </a:prstGeom>
          <a:solidFill>
            <a:schemeClr val="hlink"/>
          </a:solidFill>
          <a:ln w="9525" cap="flat" cmpd="sng">
            <a:solidFill>
              <a:schemeClr val="hlink"/>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 name="TextBox 1"/>
          <p:cNvSpPr txBox="1"/>
          <p:nvPr/>
        </p:nvSpPr>
        <p:spPr>
          <a:xfrm>
            <a:off x="5507038" y="4581525"/>
            <a:ext cx="3457575" cy="12001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dirty="0">
                <a:latin typeface="Arial" panose="020B0604020202020204" pitchFamily="34" charset="0"/>
                <a:ea typeface="宋体" panose="02010600030101010101" pitchFamily="2" charset="-122"/>
              </a:rPr>
              <a:t>k=2</a:t>
            </a:r>
            <a:r>
              <a:rPr lang="en-US" altLang="zh-CN" dirty="0">
                <a:latin typeface="Arial" panose="020B0604020202020204" pitchFamily="34" charset="0"/>
                <a:ea typeface="宋体" panose="02010600030101010101" pitchFamily="2" charset="-122"/>
                <a:sym typeface="Wingdings" panose="05000000000000000000" pitchFamily="2" charset="2"/>
              </a:rPr>
              <a:t></a:t>
            </a:r>
            <a:r>
              <a:rPr lang="en-US" altLang="zh-CN" b="1" dirty="0">
                <a:solidFill>
                  <a:srgbClr val="FF0000"/>
                </a:solidFill>
                <a:latin typeface="Times New Roman" panose="02020603050405020304" pitchFamily="18" charset="0"/>
              </a:rPr>
              <a:t> p</a:t>
            </a:r>
            <a:r>
              <a:rPr lang="en-US" altLang="zh-CN" b="1" baseline="-30000" dirty="0">
                <a:solidFill>
                  <a:srgbClr val="FF0000"/>
                </a:solidFill>
                <a:latin typeface="Times New Roman" panose="02020603050405020304" pitchFamily="18" charset="0"/>
              </a:rPr>
              <a:t>1</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j-1</a:t>
            </a:r>
            <a:endParaRPr lang="en-US" altLang="zh-CN" b="1" baseline="-30000" dirty="0">
              <a:solidFill>
                <a:srgbClr val="FF0000"/>
              </a:solidFill>
              <a:latin typeface="Times New Roman" panose="02020603050405020304" pitchFamily="18" charset="0"/>
            </a:endParaRPr>
          </a:p>
          <a:p>
            <a:pPr marL="0" lvl="0" indent="0" eaLnBrk="1" hangingPunct="1">
              <a:spcBef>
                <a:spcPct val="0"/>
              </a:spcBef>
              <a:buFont typeface="Arial" panose="020B0604020202020204" pitchFamily="34" charset="0"/>
              <a:buNone/>
            </a:pPr>
            <a:r>
              <a:rPr lang="en-US" altLang="zh-CN" dirty="0">
                <a:latin typeface="Arial" panose="020B0604020202020204" pitchFamily="34" charset="0"/>
                <a:ea typeface="宋体" panose="02010600030101010101" pitchFamily="2" charset="-122"/>
              </a:rPr>
              <a:t>k=3</a:t>
            </a:r>
            <a:r>
              <a:rPr lang="en-US" altLang="zh-CN" dirty="0">
                <a:latin typeface="Arial" panose="020B0604020202020204" pitchFamily="34" charset="0"/>
                <a:ea typeface="宋体" panose="02010600030101010101" pitchFamily="2" charset="-122"/>
                <a:sym typeface="Wingdings" panose="05000000000000000000" pitchFamily="2" charset="2"/>
              </a:rPr>
              <a:t> </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1</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2</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j-2</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j-1</a:t>
            </a:r>
            <a:endParaRPr lang="en-US" altLang="zh-CN" b="1" baseline="-30000" dirty="0">
              <a:solidFill>
                <a:srgbClr val="FF0000"/>
              </a:solidFill>
              <a:latin typeface="Times New Roman" panose="02020603050405020304" pitchFamily="18" charset="0"/>
            </a:endParaRPr>
          </a:p>
          <a:p>
            <a:pPr marL="0" lvl="0" indent="0" eaLnBrk="1" hangingPunct="1">
              <a:spcBef>
                <a:spcPct val="0"/>
              </a:spcBef>
              <a:buFont typeface="Arial" panose="020B0604020202020204" pitchFamily="34" charset="0"/>
              <a:buNone/>
            </a:pPr>
            <a:r>
              <a:rPr lang="en-US" altLang="zh-CN" dirty="0">
                <a:latin typeface="Arial" panose="020B0604020202020204" pitchFamily="34" charset="0"/>
                <a:ea typeface="宋体" panose="02010600030101010101" pitchFamily="2" charset="-122"/>
              </a:rPr>
              <a:t>k=4</a:t>
            </a:r>
            <a:r>
              <a:rPr lang="en-US" altLang="zh-CN" dirty="0">
                <a:latin typeface="Arial" panose="020B0604020202020204" pitchFamily="34" charset="0"/>
                <a:ea typeface="宋体" panose="02010600030101010101" pitchFamily="2" charset="-122"/>
                <a:sym typeface="Wingdings" panose="05000000000000000000" pitchFamily="2" charset="2"/>
              </a:rPr>
              <a:t> </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1</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2</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3</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j-3</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j-2</a:t>
            </a:r>
            <a:r>
              <a:rPr lang="en-US" altLang="zh-CN" b="1" dirty="0">
                <a:solidFill>
                  <a:srgbClr val="FF0000"/>
                </a:solidFill>
                <a:latin typeface="Times New Roman" panose="02020603050405020304" pitchFamily="18" charset="0"/>
              </a:rPr>
              <a:t>p</a:t>
            </a:r>
            <a:r>
              <a:rPr lang="en-US" altLang="zh-CN" b="1" baseline="-30000" dirty="0">
                <a:solidFill>
                  <a:srgbClr val="FF0000"/>
                </a:solidFill>
                <a:latin typeface="Times New Roman" panose="02020603050405020304" pitchFamily="18" charset="0"/>
              </a:rPr>
              <a:t>j-1</a:t>
            </a:r>
            <a:endParaRPr lang="zh-CN" altLang="en-US" dirty="0">
              <a:latin typeface="Arial" panose="020B0604020202020204" pitchFamily="34" charset="0"/>
              <a:ea typeface="宋体" panose="02010600030101010101" pitchFamily="2" charset="-122"/>
            </a:endParaRPr>
          </a:p>
        </p:txBody>
      </p:sp>
      <p:sp>
        <p:nvSpPr>
          <p:cNvPr id="13" name="TextBox 12"/>
          <p:cNvSpPr txBox="1"/>
          <p:nvPr/>
        </p:nvSpPr>
        <p:spPr>
          <a:xfrm>
            <a:off x="250825" y="4365625"/>
            <a:ext cx="5257800" cy="230822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r>
              <a:rPr lang="en-US" altLang="zh-CN" b="1" baseline="-25000" dirty="0">
                <a:latin typeface="Times New Roman" panose="02020603050405020304" pitchFamily="18" charset="0"/>
                <a:ea typeface="宋体" panose="02010600030101010101" pitchFamily="2" charset="-122"/>
              </a:rPr>
              <a:t>i</a:t>
            </a:r>
            <a:r>
              <a:rPr lang="zh-CN" altLang="en-US" b="1" baseline="-25000"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p</a:t>
            </a:r>
            <a:r>
              <a:rPr lang="en-US" altLang="zh-CN" b="1" baseline="-25000" dirty="0">
                <a:latin typeface="Times New Roman" panose="02020603050405020304" pitchFamily="18" charset="0"/>
                <a:ea typeface="宋体" panose="02010600030101010101" pitchFamily="2" charset="-122"/>
              </a:rPr>
              <a:t>j</a:t>
            </a:r>
            <a:r>
              <a:rPr lang="zh-CN" altLang="en-US" b="1" dirty="0">
                <a:latin typeface="Arial" panose="020B0604020202020204" pitchFamily="34" charset="0"/>
                <a:ea typeface="宋体" panose="02010600030101010101" pitchFamily="2" charset="-122"/>
              </a:rPr>
              <a:t>匹配失败，移动规则：</a:t>
            </a:r>
            <a:endParaRPr lang="en-US" altLang="zh-CN" b="1" dirty="0">
              <a:latin typeface="Arial" panose="020B0604020202020204" pitchFamily="34"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1.next[j]=0,</a:t>
            </a:r>
            <a:r>
              <a:rPr lang="zh-CN" altLang="en-US" b="1" dirty="0">
                <a:latin typeface="Arial" panose="020B0604020202020204" pitchFamily="34" charset="0"/>
                <a:ea typeface="宋体" panose="02010600030101010101" pitchFamily="2" charset="-122"/>
              </a:rPr>
              <a:t>代表第一个字符就不匹配，将模式串右移</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个</a:t>
            </a:r>
            <a:endParaRPr lang="en-US" altLang="zh-CN" b="1" dirty="0">
              <a:latin typeface="Arial" panose="020B0604020202020204" pitchFamily="34"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 next[j]=k,</a:t>
            </a:r>
            <a:r>
              <a:rPr lang="zh-CN" altLang="en-US" b="1" dirty="0">
                <a:latin typeface="Arial" panose="020B0604020202020204" pitchFamily="34" charset="0"/>
                <a:ea typeface="宋体" panose="02010600030101010101" pitchFamily="2" charset="-122"/>
              </a:rPr>
              <a:t>代表之前有部分匹配，将模式串的第</a:t>
            </a:r>
            <a:r>
              <a:rPr lang="en-US" altLang="zh-CN" b="1" dirty="0">
                <a:latin typeface="Arial" panose="020B0604020202020204" pitchFamily="34" charset="0"/>
                <a:ea typeface="宋体" panose="02010600030101010101" pitchFamily="2" charset="-122"/>
              </a:rPr>
              <a:t>k</a:t>
            </a:r>
            <a:r>
              <a:rPr lang="zh-CN" altLang="en-US" b="1" dirty="0">
                <a:latin typeface="Arial" panose="020B0604020202020204" pitchFamily="34" charset="0"/>
                <a:ea typeface="宋体" panose="02010600030101010101" pitchFamily="2" charset="-122"/>
              </a:rPr>
              <a:t>位对齐当前失配的位置（前</a:t>
            </a:r>
            <a:r>
              <a:rPr lang="en-US" altLang="zh-CN" b="1" dirty="0">
                <a:latin typeface="Arial" panose="020B0604020202020204" pitchFamily="34" charset="0"/>
                <a:ea typeface="宋体" panose="02010600030101010101" pitchFamily="2" charset="-122"/>
              </a:rPr>
              <a:t>k-1</a:t>
            </a:r>
            <a:r>
              <a:rPr lang="zh-CN" altLang="en-US" b="1" dirty="0">
                <a:latin typeface="Arial" panose="020B0604020202020204" pitchFamily="34" charset="0"/>
                <a:ea typeface="宋体" panose="02010600030101010101" pitchFamily="2" charset="-122"/>
              </a:rPr>
              <a:t>位不用匹配）</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strips(downLeft)">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6872"/>
                                        </p:tgtEl>
                                        <p:attrNameLst>
                                          <p:attrName>style.visibility</p:attrName>
                                        </p:attrNameLst>
                                      </p:cBhvr>
                                      <p:to>
                                        <p:strVal val="visible"/>
                                      </p:to>
                                    </p:set>
                                    <p:animEffect transition="in" filter="strips(downLeft)">
                                      <p:cBhvr>
                                        <p:cTn id="12" dur="500"/>
                                        <p:tgtEl>
                                          <p:spTgt spid="368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4"/>
                                        </p:tgtEl>
                                        <p:attrNameLst>
                                          <p:attrName>style.visibility</p:attrName>
                                        </p:attrNameLst>
                                      </p:cBhvr>
                                      <p:to>
                                        <p:strVal val="visible"/>
                                      </p:to>
                                    </p:set>
                                    <p:animEffect transition="in" filter="blinds(horizontal)">
                                      <p:cBhvr>
                                        <p:cTn id="17" dur="500"/>
                                        <p:tgtEl>
                                          <p:spTgt spid="3687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6875"/>
                                        </p:tgtEl>
                                        <p:attrNameLst>
                                          <p:attrName>style.visibility</p:attrName>
                                        </p:attrNameLst>
                                      </p:cBhvr>
                                      <p:to>
                                        <p:strVal val="visible"/>
                                      </p:to>
                                    </p:set>
                                    <p:animEffect transition="in" filter="blinds(horizontal)">
                                      <p:cBhvr>
                                        <p:cTn id="20" dur="500"/>
                                        <p:tgtEl>
                                          <p:spTgt spid="3687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36873"/>
                                        </p:tgtEl>
                                        <p:attrNameLst>
                                          <p:attrName>style.visibility</p:attrName>
                                        </p:attrNameLst>
                                      </p:cBhvr>
                                      <p:to>
                                        <p:strVal val="visible"/>
                                      </p:to>
                                    </p:set>
                                    <p:animEffect transition="in" filter="strips(downLeft)">
                                      <p:cBhvr>
                                        <p:cTn id="30" dur="500"/>
                                        <p:tgtEl>
                                          <p:spTgt spid="3687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p:bldP spid="36872" grpId="0" bldLvl="0" animBg="1"/>
      <p:bldP spid="36873" grpId="0" animBg="1"/>
      <p:bldP spid="36874" grpId="0" animBg="1"/>
      <p:bldP spid="36875" grpId="0" animBg="1"/>
      <p:bldP spid="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37892" name="Group 5"/>
          <p:cNvGrpSpPr/>
          <p:nvPr/>
        </p:nvGrpSpPr>
        <p:grpSpPr>
          <a:xfrm>
            <a:off x="2627313" y="1573213"/>
            <a:ext cx="4419600" cy="1219200"/>
            <a:chOff x="0" y="0"/>
            <a:chExt cx="2784" cy="768"/>
          </a:xfrm>
        </p:grpSpPr>
        <p:sp>
          <p:nvSpPr>
            <p:cNvPr id="38951" name="Line 6"/>
            <p:cNvSpPr/>
            <p:nvPr/>
          </p:nvSpPr>
          <p:spPr>
            <a:xfrm flipV="1">
              <a:off x="2784" y="0"/>
              <a:ext cx="0" cy="96"/>
            </a:xfrm>
            <a:prstGeom prst="line">
              <a:avLst/>
            </a:prstGeom>
            <a:ln w="9525" cap="flat" cmpd="sng">
              <a:solidFill>
                <a:schemeClr val="tx1"/>
              </a:solidFill>
              <a:prstDash val="solid"/>
              <a:headEnd type="none" w="med" len="med"/>
              <a:tailEnd type="none" w="med" len="med"/>
            </a:ln>
          </p:spPr>
        </p:sp>
        <p:sp>
          <p:nvSpPr>
            <p:cNvPr id="38952" name="Line 7"/>
            <p:cNvSpPr/>
            <p:nvPr/>
          </p:nvSpPr>
          <p:spPr>
            <a:xfrm flipH="1">
              <a:off x="0" y="0"/>
              <a:ext cx="2784" cy="768"/>
            </a:xfrm>
            <a:prstGeom prst="line">
              <a:avLst/>
            </a:prstGeom>
            <a:ln w="9525" cap="flat" cmpd="sng">
              <a:solidFill>
                <a:schemeClr val="tx1"/>
              </a:solidFill>
              <a:prstDash val="solid"/>
              <a:headEnd type="none" w="med" len="med"/>
              <a:tailEnd type="triangle" w="med" len="med"/>
            </a:ln>
          </p:spPr>
        </p:sp>
      </p:grpSp>
      <p:sp>
        <p:nvSpPr>
          <p:cNvPr id="37895" name="Rectangle 9"/>
          <p:cNvSpPr/>
          <p:nvPr/>
        </p:nvSpPr>
        <p:spPr>
          <a:xfrm>
            <a:off x="188913" y="1649413"/>
            <a:ext cx="4572000" cy="5191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latin typeface="Times New Roman" panose="02020603050405020304" pitchFamily="18" charset="0"/>
              </a:rPr>
              <a:t>S= a b a b c a b c a c b a b</a:t>
            </a:r>
            <a:endParaRPr lang="en-US" altLang="zh-CN" sz="2800" b="1" dirty="0">
              <a:latin typeface="Times New Roman" panose="02020603050405020304" pitchFamily="18" charset="0"/>
            </a:endParaRPr>
          </a:p>
        </p:txBody>
      </p:sp>
      <p:sp>
        <p:nvSpPr>
          <p:cNvPr id="37896" name="Rectangle 10"/>
          <p:cNvSpPr/>
          <p:nvPr/>
        </p:nvSpPr>
        <p:spPr>
          <a:xfrm>
            <a:off x="179388" y="2030413"/>
            <a:ext cx="1936750" cy="5191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T= </a:t>
            </a:r>
            <a:r>
              <a:rPr lang="en-US" altLang="zh-CN" sz="2800" b="1" dirty="0">
                <a:latin typeface="Times New Roman" panose="02020603050405020304" pitchFamily="18" charset="0"/>
              </a:rPr>
              <a:t>a b c a c</a:t>
            </a:r>
            <a:endParaRPr lang="en-US" altLang="zh-CN" sz="2800" b="1" dirty="0">
              <a:latin typeface="宋体" panose="02010600030101010101" pitchFamily="2" charset="-122"/>
              <a:ea typeface="宋体" panose="02010600030101010101" pitchFamily="2" charset="-122"/>
            </a:endParaRPr>
          </a:p>
        </p:txBody>
      </p:sp>
      <p:sp>
        <p:nvSpPr>
          <p:cNvPr id="37897" name="Rectangle 11"/>
          <p:cNvSpPr/>
          <p:nvPr/>
        </p:nvSpPr>
        <p:spPr>
          <a:xfrm>
            <a:off x="4760913" y="1649413"/>
            <a:ext cx="4306887" cy="5191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latin typeface="Times New Roman" panose="02020603050405020304" pitchFamily="18" charset="0"/>
              </a:rPr>
              <a:t>S= </a:t>
            </a:r>
            <a:r>
              <a:rPr lang="en-US" altLang="zh-CN" sz="2800" b="1" dirty="0">
                <a:solidFill>
                  <a:schemeClr val="accent2"/>
                </a:solidFill>
                <a:latin typeface="Times New Roman" panose="02020603050405020304" pitchFamily="18" charset="0"/>
              </a:rPr>
              <a:t>a b</a:t>
            </a:r>
            <a:r>
              <a:rPr lang="en-US" altLang="zh-CN" sz="2800" b="1" dirty="0">
                <a:latin typeface="Times New Roman" panose="02020603050405020304" pitchFamily="18" charset="0"/>
              </a:rPr>
              <a:t> </a:t>
            </a:r>
            <a:r>
              <a:rPr lang="en-US" altLang="zh-CN" sz="2800" b="1" dirty="0">
                <a:solidFill>
                  <a:srgbClr val="66FF33"/>
                </a:solidFill>
                <a:latin typeface="Times New Roman" panose="02020603050405020304" pitchFamily="18" charset="0"/>
              </a:rPr>
              <a:t>a b c a</a:t>
            </a:r>
            <a:r>
              <a:rPr lang="en-US" altLang="zh-CN" sz="2800" b="1" dirty="0">
                <a:latin typeface="Times New Roman" panose="02020603050405020304" pitchFamily="18" charset="0"/>
              </a:rPr>
              <a:t> </a:t>
            </a:r>
            <a:r>
              <a:rPr lang="en-US" altLang="zh-CN" sz="2800" b="1" dirty="0">
                <a:solidFill>
                  <a:schemeClr val="accent1"/>
                </a:solidFill>
                <a:latin typeface="Times New Roman" panose="02020603050405020304" pitchFamily="18" charset="0"/>
              </a:rPr>
              <a:t>b</a:t>
            </a:r>
            <a:r>
              <a:rPr lang="en-US" altLang="zh-CN" sz="2800" b="1" dirty="0">
                <a:latin typeface="Times New Roman" panose="02020603050405020304" pitchFamily="18" charset="0"/>
              </a:rPr>
              <a:t> c a c b a b</a:t>
            </a:r>
            <a:endParaRPr lang="en-US" altLang="zh-CN" sz="2800" b="1" dirty="0">
              <a:latin typeface="Times New Roman" panose="02020603050405020304" pitchFamily="18" charset="0"/>
            </a:endParaRPr>
          </a:p>
        </p:txBody>
      </p:sp>
      <p:sp>
        <p:nvSpPr>
          <p:cNvPr id="37898" name="Rectangle 12"/>
          <p:cNvSpPr/>
          <p:nvPr/>
        </p:nvSpPr>
        <p:spPr>
          <a:xfrm>
            <a:off x="5292725" y="2030413"/>
            <a:ext cx="1936750" cy="5191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T= </a:t>
            </a:r>
            <a:r>
              <a:rPr lang="en-US" altLang="zh-CN" sz="2800" b="1" dirty="0">
                <a:solidFill>
                  <a:srgbClr val="66FF33"/>
                </a:solidFill>
                <a:latin typeface="Times New Roman" panose="02020603050405020304" pitchFamily="18" charset="0"/>
              </a:rPr>
              <a:t>a b c a</a:t>
            </a:r>
            <a:r>
              <a:rPr lang="en-US" altLang="zh-CN" sz="2800" b="1" dirty="0">
                <a:latin typeface="Times New Roman" panose="02020603050405020304" pitchFamily="18" charset="0"/>
              </a:rPr>
              <a:t> </a:t>
            </a:r>
            <a:r>
              <a:rPr lang="en-US" altLang="zh-CN" sz="2800" b="1" dirty="0">
                <a:solidFill>
                  <a:schemeClr val="accent1"/>
                </a:solidFill>
                <a:latin typeface="Times New Roman" panose="02020603050405020304" pitchFamily="18" charset="0"/>
              </a:rPr>
              <a:t>c</a:t>
            </a:r>
            <a:endParaRPr lang="en-US" altLang="zh-CN" sz="2800" b="1" dirty="0">
              <a:latin typeface="宋体" panose="02010600030101010101" pitchFamily="2" charset="-122"/>
              <a:ea typeface="宋体" panose="02010600030101010101" pitchFamily="2" charset="-122"/>
            </a:endParaRPr>
          </a:p>
        </p:txBody>
      </p:sp>
      <p:sp>
        <p:nvSpPr>
          <p:cNvPr id="37899" name="Rectangle 13"/>
          <p:cNvSpPr/>
          <p:nvPr/>
        </p:nvSpPr>
        <p:spPr>
          <a:xfrm>
            <a:off x="188913" y="2716213"/>
            <a:ext cx="4572000" cy="5191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latin typeface="Times New Roman" panose="02020603050405020304" pitchFamily="18" charset="0"/>
              </a:rPr>
              <a:t>S= </a:t>
            </a:r>
            <a:r>
              <a:rPr lang="en-US" altLang="zh-CN" sz="2800" b="1" dirty="0">
                <a:solidFill>
                  <a:schemeClr val="accent2"/>
                </a:solidFill>
                <a:latin typeface="Times New Roman" panose="02020603050405020304" pitchFamily="18" charset="0"/>
              </a:rPr>
              <a:t>a b</a:t>
            </a:r>
            <a:r>
              <a:rPr lang="en-US" altLang="zh-CN" sz="2800" b="1" dirty="0">
                <a:latin typeface="Times New Roman" panose="02020603050405020304" pitchFamily="18" charset="0"/>
              </a:rPr>
              <a:t> </a:t>
            </a:r>
            <a:r>
              <a:rPr lang="en-US" altLang="zh-CN" sz="2800" b="1" dirty="0">
                <a:solidFill>
                  <a:schemeClr val="accent2"/>
                </a:solidFill>
                <a:latin typeface="Times New Roman" panose="02020603050405020304" pitchFamily="18" charset="0"/>
              </a:rPr>
              <a:t>a b c a</a:t>
            </a:r>
            <a:r>
              <a:rPr lang="en-US" altLang="zh-CN" sz="2800" b="1" dirty="0">
                <a:solidFill>
                  <a:srgbClr val="66FF33"/>
                </a:solidFill>
                <a:latin typeface="Times New Roman" panose="02020603050405020304" pitchFamily="18" charset="0"/>
              </a:rPr>
              <a:t> b c a c</a:t>
            </a:r>
            <a:r>
              <a:rPr lang="en-US" altLang="zh-CN" sz="2800" b="1" dirty="0">
                <a:latin typeface="Times New Roman" panose="02020603050405020304" pitchFamily="18" charset="0"/>
              </a:rPr>
              <a:t> b a b</a:t>
            </a:r>
            <a:endParaRPr lang="en-US" altLang="zh-CN" sz="2800" b="1" dirty="0">
              <a:latin typeface="Times New Roman" panose="02020603050405020304" pitchFamily="18" charset="0"/>
            </a:endParaRPr>
          </a:p>
        </p:txBody>
      </p:sp>
      <p:sp>
        <p:nvSpPr>
          <p:cNvPr id="37900" name="Rectangle 14"/>
          <p:cNvSpPr/>
          <p:nvPr/>
        </p:nvSpPr>
        <p:spPr>
          <a:xfrm>
            <a:off x="1482725" y="3243263"/>
            <a:ext cx="1936750" cy="5191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T= </a:t>
            </a:r>
            <a:r>
              <a:rPr lang="en-US" altLang="zh-CN" sz="2800" b="1" dirty="0">
                <a:solidFill>
                  <a:schemeClr val="accent2"/>
                </a:solidFill>
                <a:latin typeface="Times New Roman" panose="02020603050405020304" pitchFamily="18" charset="0"/>
              </a:rPr>
              <a:t>a</a:t>
            </a:r>
            <a:r>
              <a:rPr lang="en-US" altLang="zh-CN" sz="2800" b="1" dirty="0">
                <a:solidFill>
                  <a:srgbClr val="66FF33"/>
                </a:solidFill>
                <a:latin typeface="Times New Roman" panose="02020603050405020304" pitchFamily="18" charset="0"/>
              </a:rPr>
              <a:t> b c a c</a:t>
            </a:r>
            <a:endParaRPr lang="en-US" altLang="zh-CN" sz="2800" b="1" dirty="0">
              <a:latin typeface="宋体" panose="02010600030101010101" pitchFamily="2" charset="-122"/>
              <a:ea typeface="宋体" panose="02010600030101010101" pitchFamily="2" charset="-122"/>
            </a:endParaRPr>
          </a:p>
        </p:txBody>
      </p:sp>
      <p:grpSp>
        <p:nvGrpSpPr>
          <p:cNvPr id="37901" name="Group 17"/>
          <p:cNvGrpSpPr/>
          <p:nvPr/>
        </p:nvGrpSpPr>
        <p:grpSpPr>
          <a:xfrm>
            <a:off x="5892800" y="1268413"/>
            <a:ext cx="228600" cy="533400"/>
            <a:chOff x="0" y="0"/>
            <a:chExt cx="144" cy="336"/>
          </a:xfrm>
        </p:grpSpPr>
        <p:sp>
          <p:nvSpPr>
            <p:cNvPr id="38949" name="Rectangle 18"/>
            <p:cNvSpPr/>
            <p:nvPr/>
          </p:nvSpPr>
          <p:spPr>
            <a:xfrm>
              <a:off x="0" y="0"/>
              <a:ext cx="144" cy="23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chemeClr val="accent1"/>
                  </a:solidFill>
                  <a:latin typeface="楷体_GB2312" pitchFamily="49" charset="-122"/>
                  <a:ea typeface="楷体_GB2312" pitchFamily="49" charset="-122"/>
                </a:rPr>
                <a:t>i</a:t>
              </a:r>
              <a:endParaRPr lang="en-US" altLang="zh-CN" sz="1800" b="1" dirty="0">
                <a:solidFill>
                  <a:schemeClr val="accent1"/>
                </a:solidFill>
                <a:latin typeface="楷体_GB2312" pitchFamily="49" charset="-122"/>
                <a:ea typeface="楷体_GB2312" pitchFamily="49" charset="-122"/>
              </a:endParaRPr>
            </a:p>
          </p:txBody>
        </p:sp>
        <p:sp>
          <p:nvSpPr>
            <p:cNvPr id="38950" name="Line 19"/>
            <p:cNvSpPr/>
            <p:nvPr/>
          </p:nvSpPr>
          <p:spPr>
            <a:xfrm>
              <a:off x="96" y="192"/>
              <a:ext cx="0" cy="144"/>
            </a:xfrm>
            <a:prstGeom prst="line">
              <a:avLst/>
            </a:prstGeom>
            <a:ln w="9525" cap="flat" cmpd="sng">
              <a:solidFill>
                <a:schemeClr val="hlink"/>
              </a:solidFill>
              <a:prstDash val="solid"/>
              <a:headEnd type="none" w="med" len="med"/>
              <a:tailEnd type="triangle" w="med" len="med"/>
            </a:ln>
          </p:spPr>
        </p:sp>
      </p:grpSp>
      <p:grpSp>
        <p:nvGrpSpPr>
          <p:cNvPr id="37904" name="Group 20"/>
          <p:cNvGrpSpPr/>
          <p:nvPr/>
        </p:nvGrpSpPr>
        <p:grpSpPr>
          <a:xfrm>
            <a:off x="722313" y="1268413"/>
            <a:ext cx="228600" cy="533400"/>
            <a:chOff x="0" y="0"/>
            <a:chExt cx="144" cy="336"/>
          </a:xfrm>
        </p:grpSpPr>
        <p:sp>
          <p:nvSpPr>
            <p:cNvPr id="38947" name="Rectangle 21"/>
            <p:cNvSpPr/>
            <p:nvPr/>
          </p:nvSpPr>
          <p:spPr>
            <a:xfrm>
              <a:off x="0" y="0"/>
              <a:ext cx="144" cy="23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chemeClr val="accent1"/>
                  </a:solidFill>
                  <a:latin typeface="楷体_GB2312" pitchFamily="49" charset="-122"/>
                  <a:ea typeface="楷体_GB2312" pitchFamily="49" charset="-122"/>
                </a:rPr>
                <a:t>i</a:t>
              </a:r>
              <a:endParaRPr lang="en-US" altLang="zh-CN" sz="1800" b="1" dirty="0">
                <a:solidFill>
                  <a:schemeClr val="accent1"/>
                </a:solidFill>
                <a:latin typeface="楷体_GB2312" pitchFamily="49" charset="-122"/>
                <a:ea typeface="楷体_GB2312" pitchFamily="49" charset="-122"/>
              </a:endParaRPr>
            </a:p>
          </p:txBody>
        </p:sp>
        <p:sp>
          <p:nvSpPr>
            <p:cNvPr id="38948" name="Line 22"/>
            <p:cNvSpPr/>
            <p:nvPr/>
          </p:nvSpPr>
          <p:spPr>
            <a:xfrm>
              <a:off x="96" y="192"/>
              <a:ext cx="0" cy="144"/>
            </a:xfrm>
            <a:prstGeom prst="line">
              <a:avLst/>
            </a:prstGeom>
            <a:ln w="9525" cap="flat" cmpd="sng">
              <a:solidFill>
                <a:schemeClr val="hlink"/>
              </a:solidFill>
              <a:prstDash val="solid"/>
              <a:headEnd type="none" w="med" len="med"/>
              <a:tailEnd type="triangle" w="med" len="med"/>
            </a:ln>
          </p:spPr>
        </p:sp>
      </p:grpSp>
      <p:grpSp>
        <p:nvGrpSpPr>
          <p:cNvPr id="37907" name="Group 23"/>
          <p:cNvGrpSpPr/>
          <p:nvPr/>
        </p:nvGrpSpPr>
        <p:grpSpPr>
          <a:xfrm>
            <a:off x="2339975" y="2335213"/>
            <a:ext cx="228600" cy="533400"/>
            <a:chOff x="0" y="0"/>
            <a:chExt cx="144" cy="336"/>
          </a:xfrm>
        </p:grpSpPr>
        <p:sp>
          <p:nvSpPr>
            <p:cNvPr id="38945" name="Rectangle 24"/>
            <p:cNvSpPr/>
            <p:nvPr/>
          </p:nvSpPr>
          <p:spPr>
            <a:xfrm>
              <a:off x="0" y="0"/>
              <a:ext cx="144" cy="23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chemeClr val="accent1"/>
                  </a:solidFill>
                  <a:latin typeface="楷体_GB2312" pitchFamily="49" charset="-122"/>
                  <a:ea typeface="楷体_GB2312" pitchFamily="49" charset="-122"/>
                </a:rPr>
                <a:t>i</a:t>
              </a:r>
              <a:endParaRPr lang="en-US" altLang="zh-CN" sz="1800" b="1" dirty="0">
                <a:solidFill>
                  <a:schemeClr val="accent1"/>
                </a:solidFill>
                <a:latin typeface="楷体_GB2312" pitchFamily="49" charset="-122"/>
                <a:ea typeface="楷体_GB2312" pitchFamily="49" charset="-122"/>
              </a:endParaRPr>
            </a:p>
          </p:txBody>
        </p:sp>
        <p:sp>
          <p:nvSpPr>
            <p:cNvPr id="38946" name="Line 25"/>
            <p:cNvSpPr/>
            <p:nvPr/>
          </p:nvSpPr>
          <p:spPr>
            <a:xfrm>
              <a:off x="96" y="192"/>
              <a:ext cx="0" cy="144"/>
            </a:xfrm>
            <a:prstGeom prst="line">
              <a:avLst/>
            </a:prstGeom>
            <a:ln w="9525" cap="flat" cmpd="sng">
              <a:solidFill>
                <a:schemeClr val="hlink"/>
              </a:solidFill>
              <a:prstDash val="solid"/>
              <a:headEnd type="none" w="med" len="med"/>
              <a:tailEnd type="triangle" w="med" len="med"/>
            </a:ln>
          </p:spPr>
        </p:sp>
      </p:grpSp>
      <p:grpSp>
        <p:nvGrpSpPr>
          <p:cNvPr id="37910" name="Group 26"/>
          <p:cNvGrpSpPr/>
          <p:nvPr/>
        </p:nvGrpSpPr>
        <p:grpSpPr>
          <a:xfrm>
            <a:off x="2322513" y="3700463"/>
            <a:ext cx="244475" cy="520700"/>
            <a:chOff x="0" y="0"/>
            <a:chExt cx="154" cy="328"/>
          </a:xfrm>
        </p:grpSpPr>
        <p:sp>
          <p:nvSpPr>
            <p:cNvPr id="38943" name="Rectangle 27"/>
            <p:cNvSpPr/>
            <p:nvPr/>
          </p:nvSpPr>
          <p:spPr>
            <a:xfrm>
              <a:off x="0" y="97"/>
              <a:ext cx="154" cy="23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chemeClr val="accent1"/>
                  </a:solidFill>
                  <a:latin typeface="楷体_GB2312" pitchFamily="49" charset="-122"/>
                  <a:ea typeface="楷体_GB2312" pitchFamily="49" charset="-122"/>
                </a:rPr>
                <a:t>k</a:t>
              </a:r>
              <a:endParaRPr lang="en-US" altLang="zh-CN" sz="1800" b="1" dirty="0">
                <a:solidFill>
                  <a:schemeClr val="accent1"/>
                </a:solidFill>
                <a:latin typeface="楷体_GB2312" pitchFamily="49" charset="-122"/>
                <a:ea typeface="楷体_GB2312" pitchFamily="49" charset="-122"/>
              </a:endParaRPr>
            </a:p>
          </p:txBody>
        </p:sp>
        <p:sp>
          <p:nvSpPr>
            <p:cNvPr id="38944" name="Line 28"/>
            <p:cNvSpPr/>
            <p:nvPr/>
          </p:nvSpPr>
          <p:spPr>
            <a:xfrm flipV="1">
              <a:off x="96" y="0"/>
              <a:ext cx="0" cy="144"/>
            </a:xfrm>
            <a:prstGeom prst="line">
              <a:avLst/>
            </a:prstGeom>
            <a:ln w="9525" cap="flat" cmpd="sng">
              <a:solidFill>
                <a:schemeClr val="accent1"/>
              </a:solidFill>
              <a:prstDash val="solid"/>
              <a:headEnd type="none" w="med" len="med"/>
              <a:tailEnd type="triangle" w="med" len="med"/>
            </a:ln>
          </p:spPr>
        </p:sp>
      </p:grpSp>
      <p:grpSp>
        <p:nvGrpSpPr>
          <p:cNvPr id="37913" name="Group 29"/>
          <p:cNvGrpSpPr/>
          <p:nvPr/>
        </p:nvGrpSpPr>
        <p:grpSpPr>
          <a:xfrm>
            <a:off x="5840413" y="2476500"/>
            <a:ext cx="244475" cy="520700"/>
            <a:chOff x="0" y="0"/>
            <a:chExt cx="154" cy="328"/>
          </a:xfrm>
        </p:grpSpPr>
        <p:sp>
          <p:nvSpPr>
            <p:cNvPr id="38941" name="Rectangle 30"/>
            <p:cNvSpPr/>
            <p:nvPr/>
          </p:nvSpPr>
          <p:spPr>
            <a:xfrm>
              <a:off x="0" y="97"/>
              <a:ext cx="154" cy="23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chemeClr val="accent1"/>
                  </a:solidFill>
                  <a:latin typeface="楷体_GB2312" pitchFamily="49" charset="-122"/>
                  <a:ea typeface="楷体_GB2312" pitchFamily="49" charset="-122"/>
                </a:rPr>
                <a:t>k</a:t>
              </a:r>
              <a:endParaRPr lang="en-US" altLang="zh-CN" sz="1800" b="1" dirty="0">
                <a:solidFill>
                  <a:schemeClr val="accent1"/>
                </a:solidFill>
                <a:latin typeface="楷体_GB2312" pitchFamily="49" charset="-122"/>
                <a:ea typeface="楷体_GB2312" pitchFamily="49" charset="-122"/>
              </a:endParaRPr>
            </a:p>
          </p:txBody>
        </p:sp>
        <p:sp>
          <p:nvSpPr>
            <p:cNvPr id="38942" name="Line 31"/>
            <p:cNvSpPr/>
            <p:nvPr/>
          </p:nvSpPr>
          <p:spPr>
            <a:xfrm flipV="1">
              <a:off x="96" y="0"/>
              <a:ext cx="0" cy="144"/>
            </a:xfrm>
            <a:prstGeom prst="line">
              <a:avLst/>
            </a:prstGeom>
            <a:ln w="9525" cap="flat" cmpd="sng">
              <a:solidFill>
                <a:schemeClr val="accent1"/>
              </a:solidFill>
              <a:prstDash val="solid"/>
              <a:headEnd type="none" w="med" len="med"/>
              <a:tailEnd type="triangle" w="med" len="med"/>
            </a:ln>
          </p:spPr>
        </p:sp>
      </p:grpSp>
      <p:sp>
        <p:nvSpPr>
          <p:cNvPr id="37916" name="Rectangle 32"/>
          <p:cNvSpPr/>
          <p:nvPr/>
        </p:nvSpPr>
        <p:spPr>
          <a:xfrm>
            <a:off x="593725" y="1649413"/>
            <a:ext cx="1004888" cy="5191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latin typeface="Times New Roman" panose="02020603050405020304" pitchFamily="18" charset="0"/>
              </a:rPr>
              <a:t> </a:t>
            </a:r>
            <a:r>
              <a:rPr lang="en-US" altLang="zh-CN" sz="2800" b="1" dirty="0">
                <a:solidFill>
                  <a:srgbClr val="66FF33"/>
                </a:solidFill>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solidFill>
                  <a:srgbClr val="66FF33"/>
                </a:solidFill>
                <a:latin typeface="Times New Roman" panose="02020603050405020304" pitchFamily="18" charset="0"/>
              </a:rPr>
              <a:t>b</a:t>
            </a:r>
            <a:r>
              <a:rPr lang="en-US" altLang="zh-CN" sz="2800" b="1" dirty="0">
                <a:latin typeface="Times New Roman" panose="02020603050405020304" pitchFamily="18" charset="0"/>
              </a:rPr>
              <a:t> </a:t>
            </a:r>
            <a:r>
              <a:rPr lang="en-US" altLang="zh-CN" sz="2800" b="1" dirty="0">
                <a:solidFill>
                  <a:schemeClr val="accent1"/>
                </a:solidFill>
                <a:latin typeface="Times New Roman" panose="02020603050405020304" pitchFamily="18" charset="0"/>
              </a:rPr>
              <a:t>a</a:t>
            </a:r>
            <a:endParaRPr lang="en-US" altLang="zh-CN" sz="2800" b="1" dirty="0">
              <a:solidFill>
                <a:schemeClr val="accent1"/>
              </a:solidFill>
              <a:latin typeface="Times New Roman" panose="02020603050405020304" pitchFamily="18" charset="0"/>
            </a:endParaRPr>
          </a:p>
        </p:txBody>
      </p:sp>
      <p:sp>
        <p:nvSpPr>
          <p:cNvPr id="2" name="Rectangle 33"/>
          <p:cNvSpPr/>
          <p:nvPr/>
        </p:nvSpPr>
        <p:spPr>
          <a:xfrm>
            <a:off x="704850" y="2030413"/>
            <a:ext cx="895350" cy="5191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solidFill>
                  <a:srgbClr val="66FF33"/>
                </a:solidFill>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solidFill>
                  <a:srgbClr val="66FF33"/>
                </a:solidFill>
                <a:latin typeface="Times New Roman" panose="02020603050405020304" pitchFamily="18" charset="0"/>
              </a:rPr>
              <a:t>b</a:t>
            </a:r>
            <a:r>
              <a:rPr lang="en-US" altLang="zh-CN" sz="2800" b="1" dirty="0">
                <a:latin typeface="Times New Roman" panose="02020603050405020304" pitchFamily="18" charset="0"/>
              </a:rPr>
              <a:t> </a:t>
            </a:r>
            <a:r>
              <a:rPr lang="en-US" altLang="zh-CN" sz="2800" b="1" dirty="0">
                <a:solidFill>
                  <a:schemeClr val="accent1"/>
                </a:solidFill>
                <a:latin typeface="Times New Roman" panose="02020603050405020304" pitchFamily="18" charset="0"/>
              </a:rPr>
              <a:t>c</a:t>
            </a:r>
            <a:endParaRPr lang="en-US" altLang="zh-CN" sz="2800" b="1" dirty="0">
              <a:solidFill>
                <a:schemeClr val="accent1"/>
              </a:solidFill>
              <a:latin typeface="Times New Roman" panose="02020603050405020304" pitchFamily="18" charset="0"/>
            </a:endParaRPr>
          </a:p>
        </p:txBody>
      </p:sp>
      <p:grpSp>
        <p:nvGrpSpPr>
          <p:cNvPr id="3" name="Group 34"/>
          <p:cNvGrpSpPr/>
          <p:nvPr/>
        </p:nvGrpSpPr>
        <p:grpSpPr>
          <a:xfrm>
            <a:off x="1408113" y="1497013"/>
            <a:ext cx="4572000" cy="304800"/>
            <a:chOff x="0" y="0"/>
            <a:chExt cx="2880" cy="192"/>
          </a:xfrm>
        </p:grpSpPr>
        <p:sp>
          <p:nvSpPr>
            <p:cNvPr id="38938" name="Line 35"/>
            <p:cNvSpPr/>
            <p:nvPr/>
          </p:nvSpPr>
          <p:spPr>
            <a:xfrm flipV="1">
              <a:off x="0" y="0"/>
              <a:ext cx="0" cy="192"/>
            </a:xfrm>
            <a:prstGeom prst="line">
              <a:avLst/>
            </a:prstGeom>
            <a:ln w="9525" cap="flat" cmpd="sng">
              <a:solidFill>
                <a:schemeClr val="tx1"/>
              </a:solidFill>
              <a:prstDash val="solid"/>
              <a:headEnd type="none" w="med" len="med"/>
              <a:tailEnd type="none" w="med" len="med"/>
            </a:ln>
          </p:spPr>
        </p:sp>
        <p:sp>
          <p:nvSpPr>
            <p:cNvPr id="38939" name="Line 36"/>
            <p:cNvSpPr/>
            <p:nvPr/>
          </p:nvSpPr>
          <p:spPr>
            <a:xfrm>
              <a:off x="0" y="0"/>
              <a:ext cx="2880" cy="0"/>
            </a:xfrm>
            <a:prstGeom prst="line">
              <a:avLst/>
            </a:prstGeom>
            <a:ln w="9525" cap="flat" cmpd="sng">
              <a:solidFill>
                <a:schemeClr val="tx1"/>
              </a:solidFill>
              <a:prstDash val="solid"/>
              <a:headEnd type="none" w="med" len="med"/>
              <a:tailEnd type="none" w="med" len="med"/>
            </a:ln>
          </p:spPr>
        </p:sp>
        <p:sp>
          <p:nvSpPr>
            <p:cNvPr id="38940" name="Line 37"/>
            <p:cNvSpPr/>
            <p:nvPr/>
          </p:nvSpPr>
          <p:spPr>
            <a:xfrm>
              <a:off x="2880" y="0"/>
              <a:ext cx="0" cy="192"/>
            </a:xfrm>
            <a:prstGeom prst="line">
              <a:avLst/>
            </a:prstGeom>
            <a:ln w="9525" cap="flat" cmpd="sng">
              <a:solidFill>
                <a:schemeClr val="tx1"/>
              </a:solidFill>
              <a:prstDash val="solid"/>
              <a:headEnd type="none" w="med" len="med"/>
              <a:tailEnd type="triangle" w="med" len="med"/>
            </a:ln>
          </p:spPr>
        </p:sp>
      </p:grpSp>
      <p:grpSp>
        <p:nvGrpSpPr>
          <p:cNvPr id="5" name="Group 43"/>
          <p:cNvGrpSpPr/>
          <p:nvPr/>
        </p:nvGrpSpPr>
        <p:grpSpPr>
          <a:xfrm>
            <a:off x="722313" y="2411413"/>
            <a:ext cx="244475" cy="520700"/>
            <a:chOff x="0" y="0"/>
            <a:chExt cx="154" cy="328"/>
          </a:xfrm>
        </p:grpSpPr>
        <p:sp>
          <p:nvSpPr>
            <p:cNvPr id="38936" name="Rectangle 44"/>
            <p:cNvSpPr/>
            <p:nvPr/>
          </p:nvSpPr>
          <p:spPr>
            <a:xfrm>
              <a:off x="0" y="97"/>
              <a:ext cx="154" cy="23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chemeClr val="accent1"/>
                  </a:solidFill>
                  <a:latin typeface="楷体_GB2312" pitchFamily="49" charset="-122"/>
                  <a:ea typeface="楷体_GB2312" pitchFamily="49" charset="-122"/>
                </a:rPr>
                <a:t>k</a:t>
              </a:r>
              <a:endParaRPr lang="en-US" altLang="zh-CN" sz="1800" b="1" dirty="0">
                <a:solidFill>
                  <a:schemeClr val="accent1"/>
                </a:solidFill>
                <a:latin typeface="楷体_GB2312" pitchFamily="49" charset="-122"/>
                <a:ea typeface="楷体_GB2312" pitchFamily="49" charset="-122"/>
              </a:endParaRPr>
            </a:p>
          </p:txBody>
        </p:sp>
        <p:sp>
          <p:nvSpPr>
            <p:cNvPr id="38937" name="Line 45"/>
            <p:cNvSpPr/>
            <p:nvPr/>
          </p:nvSpPr>
          <p:spPr>
            <a:xfrm flipV="1">
              <a:off x="96" y="0"/>
              <a:ext cx="0" cy="144"/>
            </a:xfrm>
            <a:prstGeom prst="line">
              <a:avLst/>
            </a:prstGeom>
            <a:ln w="9525" cap="flat" cmpd="sng">
              <a:solidFill>
                <a:schemeClr val="accent1"/>
              </a:solidFill>
              <a:prstDash val="solid"/>
              <a:headEnd type="none" w="med" len="med"/>
              <a:tailEnd type="triangle" w="med" len="med"/>
            </a:ln>
          </p:spPr>
        </p:sp>
      </p:grpSp>
      <p:grpSp>
        <p:nvGrpSpPr>
          <p:cNvPr id="7" name="Group 37"/>
          <p:cNvGrpSpPr/>
          <p:nvPr/>
        </p:nvGrpSpPr>
        <p:grpSpPr>
          <a:xfrm>
            <a:off x="1042988" y="4997450"/>
            <a:ext cx="2735262" cy="879475"/>
            <a:chOff x="0" y="0"/>
            <a:chExt cx="1723" cy="554"/>
          </a:xfrm>
        </p:grpSpPr>
        <p:sp>
          <p:nvSpPr>
            <p:cNvPr id="38933" name="Rectangle 14"/>
            <p:cNvSpPr/>
            <p:nvPr/>
          </p:nvSpPr>
          <p:spPr>
            <a:xfrm>
              <a:off x="474" y="0"/>
              <a:ext cx="1110"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 = </a:t>
              </a:r>
              <a:r>
                <a:rPr lang="en-US" altLang="zh-CN" b="1" dirty="0">
                  <a:latin typeface="Times New Roman" panose="02020603050405020304" pitchFamily="18" charset="0"/>
                </a:rPr>
                <a:t>a b c a c</a:t>
              </a:r>
              <a:endParaRPr lang="en-US" altLang="zh-CN" b="1" dirty="0">
                <a:latin typeface="Times New Roman" panose="02020603050405020304" pitchFamily="18" charset="0"/>
                <a:ea typeface="宋体" panose="02010600030101010101" pitchFamily="2" charset="-122"/>
              </a:endParaRPr>
            </a:p>
          </p:txBody>
        </p:sp>
        <p:sp>
          <p:nvSpPr>
            <p:cNvPr id="38934" name="Rectangle 14"/>
            <p:cNvSpPr/>
            <p:nvPr/>
          </p:nvSpPr>
          <p:spPr>
            <a:xfrm>
              <a:off x="61" y="266"/>
              <a:ext cx="1537"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next[j] = </a:t>
              </a:r>
              <a:r>
                <a:rPr lang="en-US" altLang="zh-CN" b="1" dirty="0">
                  <a:latin typeface="Times New Roman" panose="02020603050405020304" pitchFamily="18" charset="0"/>
                </a:rPr>
                <a:t>0 1 1 1 2</a:t>
              </a:r>
              <a:endParaRPr lang="en-US" altLang="zh-CN" b="1" dirty="0">
                <a:latin typeface="Times New Roman" panose="02020603050405020304" pitchFamily="18" charset="0"/>
                <a:ea typeface="宋体" panose="02010600030101010101" pitchFamily="2" charset="-122"/>
              </a:endParaRPr>
            </a:p>
          </p:txBody>
        </p:sp>
        <p:sp>
          <p:nvSpPr>
            <p:cNvPr id="38935" name="Line 40"/>
            <p:cNvSpPr/>
            <p:nvPr/>
          </p:nvSpPr>
          <p:spPr>
            <a:xfrm>
              <a:off x="0" y="282"/>
              <a:ext cx="1723" cy="0"/>
            </a:xfrm>
            <a:prstGeom prst="line">
              <a:avLst/>
            </a:prstGeom>
            <a:ln w="9525" cap="flat" cmpd="sng">
              <a:solidFill>
                <a:schemeClr val="tx1"/>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789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789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7904"/>
                                        </p:tgtEl>
                                        <p:attrNameLst>
                                          <p:attrName>style.visibility</p:attrName>
                                        </p:attrNameLst>
                                      </p:cBhvr>
                                      <p:to>
                                        <p:strVal val="visible"/>
                                      </p:to>
                                    </p:set>
                                  </p:childTnLst>
                                  <p:subTnLst>
                                    <p:animClr clrSpc="rgb" dir="cw">
                                      <p:cBhvr override="childStyle">
                                        <p:cTn dur="1" fill="hold" display="0" masterRel="nextClick" afterEffect="1"/>
                                        <p:tgtEl>
                                          <p:spTgt spid="37904"/>
                                        </p:tgtEl>
                                        <p:attrNameLst>
                                          <p:attrName>ppt_c</p:attrName>
                                        </p:attrNameLst>
                                      </p:cBhvr>
                                      <p:to>
                                        <a:srgbClr val="FF9900"/>
                                      </p:to>
                                    </p:animClr>
                                  </p:sub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37916"/>
                                        </p:tgtEl>
                                        <p:attrNameLst>
                                          <p:attrName>style.visibility</p:attrName>
                                        </p:attrNameLst>
                                      </p:cBhvr>
                                      <p:to>
                                        <p:strVal val="visible"/>
                                      </p:to>
                                    </p:set>
                                  </p:childTnLst>
                                </p:cTn>
                              </p:par>
                            </p:childTnLst>
                          </p:cTn>
                        </p:par>
                        <p:par>
                          <p:cTn id="25" fill="hold">
                            <p:stCondLst>
                              <p:cond delay="450"/>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7897"/>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499"/>
                                          </p:stCondLst>
                                        </p:cTn>
                                        <p:tgtEl>
                                          <p:spTgt spid="37901"/>
                                        </p:tgtEl>
                                        <p:attrNameLst>
                                          <p:attrName>style.visibility</p:attrName>
                                        </p:attrNameLst>
                                      </p:cBhvr>
                                      <p:to>
                                        <p:strVal val="visible"/>
                                      </p:to>
                                    </p:set>
                                  </p:childTnLst>
                                  <p:subTnLst>
                                    <p:animClr clrSpc="rgb" dir="cw">
                                      <p:cBhvr override="childStyle">
                                        <p:cTn dur="1" fill="hold" display="0" masterRel="nextClick" afterEffect="1"/>
                                        <p:tgtEl>
                                          <p:spTgt spid="37901"/>
                                        </p:tgtEl>
                                        <p:attrNameLst>
                                          <p:attrName>ppt_c</p:attrName>
                                        </p:attrNameLst>
                                      </p:cBhvr>
                                      <p:to>
                                        <a:schemeClr val="accent1"/>
                                      </p:to>
                                    </p:animClr>
                                  </p:subTnLst>
                                </p:cTn>
                              </p:par>
                            </p:childTnLst>
                          </p:cTn>
                        </p:par>
                        <p:par>
                          <p:cTn id="40" fill="hold">
                            <p:stCondLst>
                              <p:cond delay="10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7898"/>
                                        </p:tgtEl>
                                        <p:attrNameLst>
                                          <p:attrName>style.visibility</p:attrName>
                                        </p:attrNameLst>
                                      </p:cBhvr>
                                      <p:to>
                                        <p:strVal val="visible"/>
                                      </p:to>
                                    </p:set>
                                  </p:childTnLst>
                                </p:cTn>
                              </p:par>
                            </p:childTnLst>
                          </p:cTn>
                        </p:par>
                        <p:par>
                          <p:cTn id="43" fill="hold">
                            <p:stCondLst>
                              <p:cond delay="1900"/>
                            </p:stCondLst>
                            <p:childTnLst>
                              <p:par>
                                <p:cTn id="44" presetID="1" presetClass="entr" presetSubtype="0" fill="hold" nodeType="afterEffect">
                                  <p:stCondLst>
                                    <p:cond delay="0"/>
                                  </p:stCondLst>
                                  <p:childTnLst>
                                    <p:set>
                                      <p:cBhvr>
                                        <p:cTn id="45" dur="1" fill="hold">
                                          <p:stCondLst>
                                            <p:cond delay="499"/>
                                          </p:stCondLst>
                                        </p:cTn>
                                        <p:tgtEl>
                                          <p:spTgt spid="379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37892"/>
                                        </p:tgtEl>
                                        <p:attrNameLst>
                                          <p:attrName>style.visibility</p:attrName>
                                        </p:attrNameLst>
                                      </p:cBhvr>
                                      <p:to>
                                        <p:strVal val="visible"/>
                                      </p:to>
                                    </p:set>
                                    <p:animEffect transition="in" filter="wipe(right)">
                                      <p:cBhvr>
                                        <p:cTn id="50" dur="500"/>
                                        <p:tgtEl>
                                          <p:spTgt spid="3789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7899"/>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499"/>
                                          </p:stCondLst>
                                        </p:cTn>
                                        <p:tgtEl>
                                          <p:spTgt spid="37907"/>
                                        </p:tgtEl>
                                        <p:attrNameLst>
                                          <p:attrName>style.visibility</p:attrName>
                                        </p:attrNameLst>
                                      </p:cBhvr>
                                      <p:to>
                                        <p:strVal val="visible"/>
                                      </p:to>
                                    </p:set>
                                  </p:childTnLst>
                                  <p:subTnLst>
                                    <p:animClr clrSpc="rgb" dir="cw">
                                      <p:cBhvr override="childStyle">
                                        <p:cTn dur="1" fill="hold" display="0" masterRel="nextClick" afterEffect="1"/>
                                        <p:tgtEl>
                                          <p:spTgt spid="37907"/>
                                        </p:tgtEl>
                                        <p:attrNameLst>
                                          <p:attrName>ppt_c</p:attrName>
                                        </p:attrNameLst>
                                      </p:cBhvr>
                                      <p:to>
                                        <a:schemeClr val="accent1"/>
                                      </p:to>
                                    </p:animClr>
                                  </p:sub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75"/>
                                  </p:iterate>
                                  <p:childTnLst>
                                    <p:set>
                                      <p:cBhvr>
                                        <p:cTn id="61" dur="1" fill="hold">
                                          <p:stCondLst>
                                            <p:cond delay="74"/>
                                          </p:stCondLst>
                                        </p:cTn>
                                        <p:tgtEl>
                                          <p:spTgt spid="37900"/>
                                        </p:tgtEl>
                                        <p:attrNameLst>
                                          <p:attrName>style.visibility</p:attrName>
                                        </p:attrNameLst>
                                      </p:cBhvr>
                                      <p:to>
                                        <p:strVal val="visible"/>
                                      </p:to>
                                    </p:set>
                                  </p:childTnLst>
                                </p:cTn>
                              </p:par>
                            </p:childTnLst>
                          </p:cTn>
                        </p:par>
                        <p:par>
                          <p:cTn id="62" fill="hold">
                            <p:stCondLst>
                              <p:cond delay="900"/>
                            </p:stCondLst>
                            <p:childTnLst>
                              <p:par>
                                <p:cTn id="63" presetID="1" presetClass="entr" presetSubtype="0" fill="hold" nodeType="afterEffect">
                                  <p:stCondLst>
                                    <p:cond delay="0"/>
                                  </p:stCondLst>
                                  <p:childTnLst>
                                    <p:set>
                                      <p:cBhvr>
                                        <p:cTn id="64" dur="1" fill="hold">
                                          <p:stCondLst>
                                            <p:cond delay="499"/>
                                          </p:stCondLst>
                                        </p:cTn>
                                        <p:tgtEl>
                                          <p:spTgt spid="37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P spid="37896" grpId="0"/>
      <p:bldP spid="37897" grpId="0"/>
      <p:bldP spid="37898" grpId="0"/>
      <p:bldP spid="37899" grpId="0"/>
      <p:bldP spid="37900" grpId="0"/>
      <p:bldP spid="37916"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pic>
        <p:nvPicPr>
          <p:cNvPr id="39939" name="Picture 3"/>
          <p:cNvPicPr>
            <a:picLocks noChangeAspect="1"/>
          </p:cNvPicPr>
          <p:nvPr/>
        </p:nvPicPr>
        <p:blipFill>
          <a:blip r:embed="rId1"/>
          <a:srcRect b="74734"/>
          <a:stretch>
            <a:fillRect/>
          </a:stretch>
        </p:blipFill>
        <p:spPr>
          <a:xfrm>
            <a:off x="323850" y="1557338"/>
            <a:ext cx="8532813" cy="454025"/>
          </a:xfrm>
          <a:prstGeom prst="rect">
            <a:avLst/>
          </a:prstGeom>
          <a:noFill/>
          <a:ln w="9525">
            <a:noFill/>
          </a:ln>
        </p:spPr>
      </p:pic>
      <p:pic>
        <p:nvPicPr>
          <p:cNvPr id="39940" name="Picture 4"/>
          <p:cNvPicPr>
            <a:picLocks noChangeAspect="1"/>
          </p:cNvPicPr>
          <p:nvPr/>
        </p:nvPicPr>
        <p:blipFill>
          <a:blip r:embed="rId2"/>
          <a:stretch>
            <a:fillRect/>
          </a:stretch>
        </p:blipFill>
        <p:spPr>
          <a:xfrm>
            <a:off x="323850" y="1052513"/>
            <a:ext cx="2717800" cy="500062"/>
          </a:xfrm>
          <a:prstGeom prst="rect">
            <a:avLst/>
          </a:prstGeom>
          <a:noFill/>
          <a:ln w="9525">
            <a:noFill/>
          </a:ln>
        </p:spPr>
      </p:pic>
      <p:pic>
        <p:nvPicPr>
          <p:cNvPr id="44" name="Picture 3"/>
          <p:cNvPicPr>
            <a:picLocks noChangeAspect="1"/>
          </p:cNvPicPr>
          <p:nvPr/>
        </p:nvPicPr>
        <p:blipFill>
          <a:blip r:embed="rId1"/>
          <a:srcRect t="36090" r="55241"/>
          <a:stretch>
            <a:fillRect/>
          </a:stretch>
        </p:blipFill>
        <p:spPr>
          <a:xfrm>
            <a:off x="4927600" y="479425"/>
            <a:ext cx="3819525" cy="1149350"/>
          </a:xfrm>
          <a:prstGeom prst="rect">
            <a:avLst/>
          </a:prstGeom>
          <a:noFill/>
          <a:ln w="9525">
            <a:noFill/>
          </a:ln>
        </p:spPr>
      </p:pic>
      <p:pic>
        <p:nvPicPr>
          <p:cNvPr id="39942" name="Picture 5"/>
          <p:cNvPicPr>
            <a:picLocks noChangeAspect="1"/>
          </p:cNvPicPr>
          <p:nvPr/>
        </p:nvPicPr>
        <p:blipFill>
          <a:blip r:embed="rId3"/>
          <a:stretch>
            <a:fillRect/>
          </a:stretch>
        </p:blipFill>
        <p:spPr>
          <a:xfrm>
            <a:off x="323850" y="2060575"/>
            <a:ext cx="7089775" cy="679450"/>
          </a:xfrm>
          <a:prstGeom prst="rect">
            <a:avLst/>
          </a:prstGeom>
          <a:noFill/>
          <a:ln w="9525">
            <a:noFill/>
          </a:ln>
        </p:spPr>
      </p:pic>
      <p:pic>
        <p:nvPicPr>
          <p:cNvPr id="50182" name="Picture 6"/>
          <p:cNvPicPr>
            <a:picLocks noChangeAspect="1"/>
          </p:cNvPicPr>
          <p:nvPr/>
        </p:nvPicPr>
        <p:blipFill>
          <a:blip r:embed="rId4"/>
          <a:stretch>
            <a:fillRect/>
          </a:stretch>
        </p:blipFill>
        <p:spPr>
          <a:xfrm>
            <a:off x="315913" y="2451100"/>
            <a:ext cx="7135812" cy="690563"/>
          </a:xfrm>
          <a:prstGeom prst="rect">
            <a:avLst/>
          </a:prstGeom>
          <a:noFill/>
          <a:ln w="9525">
            <a:noFill/>
          </a:ln>
        </p:spPr>
      </p:pic>
      <p:pic>
        <p:nvPicPr>
          <p:cNvPr id="50183" name="Picture 7"/>
          <p:cNvPicPr>
            <a:picLocks noChangeAspect="1"/>
          </p:cNvPicPr>
          <p:nvPr/>
        </p:nvPicPr>
        <p:blipFill>
          <a:blip r:embed="rId5"/>
          <a:stretch>
            <a:fillRect/>
          </a:stretch>
        </p:blipFill>
        <p:spPr>
          <a:xfrm>
            <a:off x="323850" y="2852738"/>
            <a:ext cx="7100888" cy="644525"/>
          </a:xfrm>
          <a:prstGeom prst="rect">
            <a:avLst/>
          </a:prstGeom>
          <a:noFill/>
          <a:ln w="9525">
            <a:noFill/>
          </a:ln>
        </p:spPr>
      </p:pic>
      <p:pic>
        <p:nvPicPr>
          <p:cNvPr id="50184" name="Picture 8"/>
          <p:cNvPicPr>
            <a:picLocks noChangeAspect="1"/>
          </p:cNvPicPr>
          <p:nvPr/>
        </p:nvPicPr>
        <p:blipFill>
          <a:blip r:embed="rId6"/>
          <a:stretch>
            <a:fillRect/>
          </a:stretch>
        </p:blipFill>
        <p:spPr>
          <a:xfrm>
            <a:off x="328613" y="3213100"/>
            <a:ext cx="7123112" cy="633413"/>
          </a:xfrm>
          <a:prstGeom prst="rect">
            <a:avLst/>
          </a:prstGeom>
          <a:noFill/>
          <a:ln w="9525">
            <a:noFill/>
          </a:ln>
        </p:spPr>
      </p:pic>
      <p:pic>
        <p:nvPicPr>
          <p:cNvPr id="50185" name="Picture 9"/>
          <p:cNvPicPr>
            <a:picLocks noChangeAspect="1"/>
          </p:cNvPicPr>
          <p:nvPr/>
        </p:nvPicPr>
        <p:blipFill>
          <a:blip r:embed="rId7"/>
          <a:stretch>
            <a:fillRect/>
          </a:stretch>
        </p:blipFill>
        <p:spPr>
          <a:xfrm>
            <a:off x="323850" y="3587750"/>
            <a:ext cx="7146925" cy="633413"/>
          </a:xfrm>
          <a:prstGeom prst="rect">
            <a:avLst/>
          </a:prstGeom>
          <a:noFill/>
          <a:ln w="9525">
            <a:noFill/>
          </a:ln>
        </p:spPr>
      </p:pic>
      <p:pic>
        <p:nvPicPr>
          <p:cNvPr id="50186" name="Picture 10"/>
          <p:cNvPicPr>
            <a:picLocks noChangeAspect="1"/>
          </p:cNvPicPr>
          <p:nvPr/>
        </p:nvPicPr>
        <p:blipFill>
          <a:blip r:embed="rId8"/>
          <a:stretch>
            <a:fillRect/>
          </a:stretch>
        </p:blipFill>
        <p:spPr>
          <a:xfrm>
            <a:off x="323850" y="4221163"/>
            <a:ext cx="7100888" cy="633412"/>
          </a:xfrm>
          <a:prstGeom prst="rect">
            <a:avLst/>
          </a:prstGeom>
          <a:noFill/>
          <a:ln w="9525">
            <a:noFill/>
          </a:ln>
        </p:spPr>
      </p:pic>
      <p:pic>
        <p:nvPicPr>
          <p:cNvPr id="50187" name="Picture 11"/>
          <p:cNvPicPr>
            <a:picLocks noChangeAspect="1"/>
          </p:cNvPicPr>
          <p:nvPr/>
        </p:nvPicPr>
        <p:blipFill>
          <a:blip r:embed="rId9"/>
          <a:stretch>
            <a:fillRect/>
          </a:stretch>
        </p:blipFill>
        <p:spPr>
          <a:xfrm>
            <a:off x="323850" y="4797425"/>
            <a:ext cx="7089775" cy="598488"/>
          </a:xfrm>
          <a:prstGeom prst="rect">
            <a:avLst/>
          </a:prstGeom>
          <a:noFill/>
          <a:ln w="9525">
            <a:noFill/>
          </a:ln>
        </p:spPr>
      </p:pic>
      <p:pic>
        <p:nvPicPr>
          <p:cNvPr id="50188" name="Picture 12"/>
          <p:cNvPicPr>
            <a:picLocks noChangeAspect="1"/>
          </p:cNvPicPr>
          <p:nvPr/>
        </p:nvPicPr>
        <p:blipFill>
          <a:blip r:embed="rId10"/>
          <a:stretch>
            <a:fillRect/>
          </a:stretch>
        </p:blipFill>
        <p:spPr>
          <a:xfrm>
            <a:off x="323850" y="5395913"/>
            <a:ext cx="7100888" cy="633412"/>
          </a:xfrm>
          <a:prstGeom prst="rect">
            <a:avLst/>
          </a:prstGeom>
          <a:noFill/>
          <a:ln w="9525">
            <a:noFill/>
          </a:ln>
        </p:spPr>
      </p:pic>
      <p:pic>
        <p:nvPicPr>
          <p:cNvPr id="50189" name="Picture 13"/>
          <p:cNvPicPr>
            <a:picLocks noChangeAspect="1"/>
          </p:cNvPicPr>
          <p:nvPr/>
        </p:nvPicPr>
        <p:blipFill>
          <a:blip r:embed="rId11"/>
          <a:stretch>
            <a:fillRect/>
          </a:stretch>
        </p:blipFill>
        <p:spPr>
          <a:xfrm>
            <a:off x="339725" y="6013450"/>
            <a:ext cx="7112000" cy="655638"/>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182"/>
                                        </p:tgtEl>
                                        <p:attrNameLst>
                                          <p:attrName>style.visibility</p:attrName>
                                        </p:attrNameLst>
                                      </p:cBhvr>
                                      <p:to>
                                        <p:strVal val="visible"/>
                                      </p:to>
                                    </p:set>
                                    <p:animEffect transition="in" filter="barn(inVertical)">
                                      <p:cBhvr>
                                        <p:cTn id="12" dur="500"/>
                                        <p:tgtEl>
                                          <p:spTgt spid="5018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183"/>
                                        </p:tgtEl>
                                        <p:attrNameLst>
                                          <p:attrName>style.visibility</p:attrName>
                                        </p:attrNameLst>
                                      </p:cBhvr>
                                      <p:to>
                                        <p:strVal val="visible"/>
                                      </p:to>
                                    </p:set>
                                    <p:animEffect transition="in" filter="barn(inVertical)">
                                      <p:cBhvr>
                                        <p:cTn id="17" dur="500"/>
                                        <p:tgtEl>
                                          <p:spTgt spid="5018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0184"/>
                                        </p:tgtEl>
                                        <p:attrNameLst>
                                          <p:attrName>style.visibility</p:attrName>
                                        </p:attrNameLst>
                                      </p:cBhvr>
                                      <p:to>
                                        <p:strVal val="visible"/>
                                      </p:to>
                                    </p:set>
                                    <p:animEffect transition="in" filter="barn(inVertical)">
                                      <p:cBhvr>
                                        <p:cTn id="22" dur="500"/>
                                        <p:tgtEl>
                                          <p:spTgt spid="5018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0185"/>
                                        </p:tgtEl>
                                        <p:attrNameLst>
                                          <p:attrName>style.visibility</p:attrName>
                                        </p:attrNameLst>
                                      </p:cBhvr>
                                      <p:to>
                                        <p:strVal val="visible"/>
                                      </p:to>
                                    </p:set>
                                    <p:animEffect transition="in" filter="barn(inVertical)">
                                      <p:cBhvr>
                                        <p:cTn id="27" dur="500"/>
                                        <p:tgtEl>
                                          <p:spTgt spid="5018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0186"/>
                                        </p:tgtEl>
                                        <p:attrNameLst>
                                          <p:attrName>style.visibility</p:attrName>
                                        </p:attrNameLst>
                                      </p:cBhvr>
                                      <p:to>
                                        <p:strVal val="visible"/>
                                      </p:to>
                                    </p:set>
                                    <p:animEffect transition="in" filter="barn(inVertical)">
                                      <p:cBhvr>
                                        <p:cTn id="32" dur="500"/>
                                        <p:tgtEl>
                                          <p:spTgt spid="5018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0187"/>
                                        </p:tgtEl>
                                        <p:attrNameLst>
                                          <p:attrName>style.visibility</p:attrName>
                                        </p:attrNameLst>
                                      </p:cBhvr>
                                      <p:to>
                                        <p:strVal val="visible"/>
                                      </p:to>
                                    </p:set>
                                    <p:animEffect transition="in" filter="barn(inVertical)">
                                      <p:cBhvr>
                                        <p:cTn id="37" dur="500"/>
                                        <p:tgtEl>
                                          <p:spTgt spid="5018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0188"/>
                                        </p:tgtEl>
                                        <p:attrNameLst>
                                          <p:attrName>style.visibility</p:attrName>
                                        </p:attrNameLst>
                                      </p:cBhvr>
                                      <p:to>
                                        <p:strVal val="visible"/>
                                      </p:to>
                                    </p:set>
                                    <p:animEffect transition="in" filter="barn(inVertical)">
                                      <p:cBhvr>
                                        <p:cTn id="42" dur="500"/>
                                        <p:tgtEl>
                                          <p:spTgt spid="5018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0189"/>
                                        </p:tgtEl>
                                        <p:attrNameLst>
                                          <p:attrName>style.visibility</p:attrName>
                                        </p:attrNameLst>
                                      </p:cBhvr>
                                      <p:to>
                                        <p:strVal val="visible"/>
                                      </p:to>
                                    </p:set>
                                    <p:animEffect transition="in" filter="barn(inVertical)">
                                      <p:cBhvr>
                                        <p:cTn id="47" dur="500"/>
                                        <p:tgtEl>
                                          <p:spTgt spid="50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4.3 </a:t>
            </a:r>
            <a:r>
              <a:rPr lang="zh-CN" altLang="en-US" noProof="0">
                <a:ln>
                  <a:noFill/>
                </a:ln>
                <a:uLnTx/>
                <a:uFillTx/>
                <a:sym typeface="+mn-ea"/>
              </a:rPr>
              <a:t>串的类型定义、存储结构及其运算</a:t>
            </a:r>
            <a:r>
              <a:rPr lang="en-US" altLang="zh-CN" sz="2000" noProof="0">
                <a:ln>
                  <a:noFill/>
                </a:ln>
                <a:uLnTx/>
                <a:uFillTx/>
                <a:sym typeface="+mn-ea"/>
              </a:rPr>
              <a:t>--</a:t>
            </a:r>
            <a:r>
              <a:rPr lang="zh-CN" altLang="en-US" sz="2000" noProof="0">
                <a:ln>
                  <a:noFill/>
                </a:ln>
                <a:uLnTx/>
                <a:uFillTx/>
                <a:sym typeface="+mn-ea"/>
              </a:rPr>
              <a:t>串的模式匹配算法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0963"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int Index_KMP(SString S, SString T, int pos){</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i=pos; j=1;</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while (i&lt;=S.length&amp;&amp;j&lt;=T</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if (j==0||</a:t>
            </a:r>
            <a:r>
              <a:rPr lang="en-US" altLang="zh-CN" b="1" dirty="0">
                <a:solidFill>
                  <a:srgbClr val="FF0909"/>
                </a:solidFill>
                <a:latin typeface="Times New Roman" panose="02020603050405020304" pitchFamily="18" charset="0"/>
              </a:rPr>
              <a:t>S.ch[i]==T.ch[j]</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++i; ++j;</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else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j=next[j];</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if (j&gt;T</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return i-T</a:t>
            </a:r>
            <a:r>
              <a:rPr lang="en-US" altLang="zh-CN" b="1" dirty="0">
                <a:latin typeface="Times New Roman" panose="02020603050405020304" pitchFamily="18" charset="0"/>
                <a:sym typeface="+mn-ea"/>
              </a:rPr>
              <a:t>.length</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else return 0;</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38916" name="Rectangle 4"/>
          <p:cNvSpPr/>
          <p:nvPr/>
        </p:nvSpPr>
        <p:spPr>
          <a:xfrm>
            <a:off x="4068763" y="2779395"/>
            <a:ext cx="4895850" cy="3744913"/>
          </a:xfrm>
          <a:prstGeom prst="rect">
            <a:avLst/>
          </a:prstGeom>
          <a:solidFill>
            <a:srgbClr val="CCFFFF"/>
          </a:solidFill>
          <a:ln w="9525"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42900" lvl="0" indent="-342900">
              <a:buFont typeface="Arial" panose="020B0604020202020204" pitchFamily="34" charset="0"/>
              <a:buNone/>
            </a:pPr>
            <a:r>
              <a:rPr lang="en-US" altLang="zh-CN" b="1" dirty="0">
                <a:latin typeface="Times New Roman" panose="02020603050405020304" pitchFamily="18" charset="0"/>
              </a:rPr>
              <a:t>void Get_Next(SString T,int next[]){</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	i=1; j=0; next[1]=0;</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	while (i&lt;T.length)</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		if (j==0||T.ch[i]==T.ch[j]){</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		      ++i; ++j;	</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		      next[i]=j;</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		else    j=next[j];</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38917" name="Rectangle 10"/>
          <p:cNvSpPr/>
          <p:nvPr/>
        </p:nvSpPr>
        <p:spPr>
          <a:xfrm>
            <a:off x="4932363" y="1700213"/>
            <a:ext cx="1771650" cy="466725"/>
          </a:xfrm>
          <a:prstGeom prst="rect">
            <a:avLst/>
          </a:prstGeom>
          <a:solidFill>
            <a:srgbClr val="CCFFCC"/>
          </a:solidFill>
          <a:ln w="9525" cap="flat" cmpd="sng">
            <a:solidFill>
              <a:schemeClr val="hlink"/>
            </a:solidFill>
            <a:prstDash val="solid"/>
            <a:miter/>
            <a:headEnd type="none" w="med" len="med"/>
            <a:tailEnd type="none" w="med" len="med"/>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 = </a:t>
            </a:r>
            <a:r>
              <a:rPr lang="en-US" altLang="zh-CN" b="1" dirty="0">
                <a:latin typeface="Times New Roman" panose="02020603050405020304" pitchFamily="18" charset="0"/>
              </a:rPr>
              <a:t>a b c a c</a:t>
            </a:r>
            <a:endParaRPr lang="en-US" altLang="zh-CN" b="1" dirty="0">
              <a:latin typeface="Times New Roman" panose="02020603050405020304" pitchFamily="18" charset="0"/>
              <a:ea typeface="宋体" panose="02010600030101010101" pitchFamily="2" charset="-122"/>
            </a:endParaRPr>
          </a:p>
        </p:txBody>
      </p:sp>
      <p:sp>
        <p:nvSpPr>
          <p:cNvPr id="38918" name="Rectangle 9"/>
          <p:cNvSpPr/>
          <p:nvPr/>
        </p:nvSpPr>
        <p:spPr>
          <a:xfrm>
            <a:off x="4932363" y="1162050"/>
            <a:ext cx="3708400" cy="466725"/>
          </a:xfrm>
          <a:prstGeom prst="rect">
            <a:avLst/>
          </a:prstGeom>
          <a:solidFill>
            <a:srgbClr val="CCFFFF"/>
          </a:solid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S = a b a b c a b c a c b a b</a:t>
            </a:r>
            <a:endParaRPr lang="en-US" altLang="zh-CN"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wipe(up)">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891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ldLvl="0" animBg="1"/>
      <p:bldP spid="38917" grpId="0" animBg="1"/>
      <p:bldP spid="389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4100" name="组合 42"/>
          <p:cNvGrpSpPr/>
          <p:nvPr/>
        </p:nvGrpSpPr>
        <p:grpSpPr>
          <a:xfrm>
            <a:off x="1003300" y="1484313"/>
            <a:ext cx="7240588" cy="679450"/>
            <a:chOff x="0" y="0"/>
            <a:chExt cx="7241884" cy="678766"/>
          </a:xfrm>
        </p:grpSpPr>
        <p:grpSp>
          <p:nvGrpSpPr>
            <p:cNvPr id="4125" name="组合 10"/>
            <p:cNvGrpSpPr/>
            <p:nvPr/>
          </p:nvGrpSpPr>
          <p:grpSpPr>
            <a:xfrm>
              <a:off x="0" y="0"/>
              <a:ext cx="7241884" cy="678766"/>
              <a:chOff x="0" y="0"/>
              <a:chExt cx="4074496" cy="450454"/>
            </a:xfrm>
          </p:grpSpPr>
          <p:sp>
            <p:nvSpPr>
              <p:cNvPr id="4127"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8" name="椭圆 5"/>
              <p:cNvGrpSpPr/>
              <p:nvPr/>
            </p:nvGrpSpPr>
            <p:grpSpPr>
              <a:xfrm>
                <a:off x="104341" y="54601"/>
                <a:ext cx="308736" cy="335441"/>
                <a:chOff x="0" y="0"/>
                <a:chExt cx="548640" cy="505968"/>
              </a:xfrm>
            </p:grpSpPr>
            <p:pic>
              <p:nvPicPr>
                <p:cNvPr id="4130" name="椭圆 5"/>
                <p:cNvPicPr/>
                <p:nvPr/>
              </p:nvPicPr>
              <p:blipFill>
                <a:blip r:embed="rId1"/>
                <a:stretch>
                  <a:fillRect/>
                </a:stretch>
              </p:blipFill>
              <p:spPr>
                <a:xfrm>
                  <a:off x="0" y="0"/>
                  <a:ext cx="548640" cy="505968"/>
                </a:xfrm>
                <a:prstGeom prst="rect">
                  <a:avLst/>
                </a:prstGeom>
                <a:noFill/>
                <a:ln w="9525">
                  <a:noFill/>
                </a:ln>
              </p:spPr>
            </p:pic>
            <p:sp>
              <p:nvSpPr>
                <p:cNvPr id="4131"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26"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4101" name="组合 41"/>
          <p:cNvGrpSpPr/>
          <p:nvPr/>
        </p:nvGrpSpPr>
        <p:grpSpPr>
          <a:xfrm>
            <a:off x="1003300" y="2276475"/>
            <a:ext cx="7240588" cy="679450"/>
            <a:chOff x="0" y="0"/>
            <a:chExt cx="7241884" cy="678766"/>
          </a:xfrm>
        </p:grpSpPr>
        <p:grpSp>
          <p:nvGrpSpPr>
            <p:cNvPr id="4118" name="组合 10"/>
            <p:cNvGrpSpPr/>
            <p:nvPr/>
          </p:nvGrpSpPr>
          <p:grpSpPr>
            <a:xfrm>
              <a:off x="0" y="0"/>
              <a:ext cx="7241884" cy="678766"/>
              <a:chOff x="0" y="0"/>
              <a:chExt cx="4074496" cy="450454"/>
            </a:xfrm>
          </p:grpSpPr>
          <p:sp>
            <p:nvSpPr>
              <p:cNvPr id="4120" name="矩形 2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1" name="椭圆 26"/>
              <p:cNvGrpSpPr/>
              <p:nvPr/>
            </p:nvGrpSpPr>
            <p:grpSpPr>
              <a:xfrm>
                <a:off x="104341" y="54812"/>
                <a:ext cx="308736" cy="335441"/>
                <a:chOff x="0" y="0"/>
                <a:chExt cx="548640" cy="505968"/>
              </a:xfrm>
            </p:grpSpPr>
            <p:pic>
              <p:nvPicPr>
                <p:cNvPr id="4123" name="椭圆 26"/>
                <p:cNvPicPr/>
                <p:nvPr/>
              </p:nvPicPr>
              <p:blipFill>
                <a:blip r:embed="rId1"/>
                <a:stretch>
                  <a:fillRect/>
                </a:stretch>
              </p:blipFill>
              <p:spPr>
                <a:xfrm>
                  <a:off x="0" y="0"/>
                  <a:ext cx="548640" cy="505968"/>
                </a:xfrm>
                <a:prstGeom prst="rect">
                  <a:avLst/>
                </a:prstGeom>
                <a:noFill/>
                <a:ln w="9525">
                  <a:noFill/>
                </a:ln>
              </p:spPr>
            </p:pic>
            <p:sp>
              <p:nvSpPr>
                <p:cNvPr id="4124"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9"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4102" name="组合 40"/>
          <p:cNvGrpSpPr/>
          <p:nvPr/>
        </p:nvGrpSpPr>
        <p:grpSpPr>
          <a:xfrm>
            <a:off x="1003300" y="3068638"/>
            <a:ext cx="7240588" cy="679450"/>
            <a:chOff x="0" y="0"/>
            <a:chExt cx="7241884" cy="678766"/>
          </a:xfrm>
        </p:grpSpPr>
        <p:grpSp>
          <p:nvGrpSpPr>
            <p:cNvPr id="4111" name="组合 10"/>
            <p:cNvGrpSpPr/>
            <p:nvPr/>
          </p:nvGrpSpPr>
          <p:grpSpPr>
            <a:xfrm>
              <a:off x="0" y="0"/>
              <a:ext cx="7241884" cy="678766"/>
              <a:chOff x="0" y="0"/>
              <a:chExt cx="4074496" cy="450454"/>
            </a:xfrm>
          </p:grpSpPr>
          <p:sp>
            <p:nvSpPr>
              <p:cNvPr id="4113" name="矩形 30"/>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14" name="椭圆 31"/>
              <p:cNvGrpSpPr/>
              <p:nvPr/>
            </p:nvGrpSpPr>
            <p:grpSpPr>
              <a:xfrm>
                <a:off x="104341" y="55022"/>
                <a:ext cx="308736" cy="335441"/>
                <a:chOff x="0" y="0"/>
                <a:chExt cx="548640" cy="505968"/>
              </a:xfrm>
            </p:grpSpPr>
            <p:pic>
              <p:nvPicPr>
                <p:cNvPr id="4116" name="椭圆 31"/>
                <p:cNvPicPr/>
                <p:nvPr/>
              </p:nvPicPr>
              <p:blipFill>
                <a:blip r:embed="rId1"/>
                <a:stretch>
                  <a:fillRect/>
                </a:stretch>
              </p:blipFill>
              <p:spPr>
                <a:xfrm>
                  <a:off x="0" y="0"/>
                  <a:ext cx="548640" cy="505968"/>
                </a:xfrm>
                <a:prstGeom prst="rect">
                  <a:avLst/>
                </a:prstGeom>
                <a:noFill/>
                <a:ln w="9525">
                  <a:noFill/>
                </a:ln>
              </p:spPr>
            </p:pic>
            <p:sp>
              <p:nvSpPr>
                <p:cNvPr id="411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串的类型定义、存储结构及其运算</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4103" name="组合 39"/>
          <p:cNvGrpSpPr/>
          <p:nvPr/>
        </p:nvGrpSpPr>
        <p:grpSpPr>
          <a:xfrm>
            <a:off x="1003300" y="3860800"/>
            <a:ext cx="7240588" cy="679450"/>
            <a:chOff x="0" y="0"/>
            <a:chExt cx="7241884" cy="678766"/>
          </a:xfrm>
        </p:grpSpPr>
        <p:grpSp>
          <p:nvGrpSpPr>
            <p:cNvPr id="4104" name="组合 10"/>
            <p:cNvGrpSpPr/>
            <p:nvPr/>
          </p:nvGrpSpPr>
          <p:grpSpPr>
            <a:xfrm>
              <a:off x="0" y="0"/>
              <a:ext cx="7241884" cy="678766"/>
              <a:chOff x="0" y="0"/>
              <a:chExt cx="4074496" cy="450454"/>
            </a:xfrm>
          </p:grpSpPr>
          <p:sp>
            <p:nvSpPr>
              <p:cNvPr id="4106" name="矩形 35"/>
              <p:cNvSpPr/>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07" name="椭圆 36"/>
              <p:cNvGrpSpPr/>
              <p:nvPr/>
            </p:nvGrpSpPr>
            <p:grpSpPr>
              <a:xfrm>
                <a:off x="104341" y="55233"/>
                <a:ext cx="308736" cy="331399"/>
                <a:chOff x="0" y="0"/>
                <a:chExt cx="548640" cy="499872"/>
              </a:xfrm>
            </p:grpSpPr>
            <p:pic>
              <p:nvPicPr>
                <p:cNvPr id="4109" name="椭圆 36"/>
                <p:cNvPicPr/>
                <p:nvPr/>
              </p:nvPicPr>
              <p:blipFill>
                <a:blip r:embed="rId2"/>
                <a:stretch>
                  <a:fillRect/>
                </a:stretch>
              </p:blipFill>
              <p:spPr>
                <a:xfrm>
                  <a:off x="0" y="0"/>
                  <a:ext cx="548640" cy="499872"/>
                </a:xfrm>
                <a:prstGeom prst="rect">
                  <a:avLst/>
                </a:prstGeom>
                <a:noFill/>
                <a:ln w="9525">
                  <a:noFill/>
                </a:ln>
              </p:spPr>
            </p:pic>
            <p:sp>
              <p:nvSpPr>
                <p:cNvPr id="4110"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数组</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5"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2" name="组合 39"/>
          <p:cNvGrpSpPr/>
          <p:nvPr/>
        </p:nvGrpSpPr>
        <p:grpSpPr>
          <a:xfrm>
            <a:off x="986790" y="4633595"/>
            <a:ext cx="7240588" cy="679450"/>
            <a:chOff x="0" y="0"/>
            <a:chExt cx="7241884" cy="678766"/>
          </a:xfrm>
        </p:grpSpPr>
        <p:grpSp>
          <p:nvGrpSpPr>
            <p:cNvPr id="7" name="组合 10"/>
            <p:cNvGrpSpPr/>
            <p:nvPr/>
          </p:nvGrpSpPr>
          <p:grpSpPr>
            <a:xfrm>
              <a:off x="0" y="0"/>
              <a:ext cx="7241884" cy="678766"/>
              <a:chOff x="0" y="0"/>
              <a:chExt cx="4074496" cy="450454"/>
            </a:xfrm>
          </p:grpSpPr>
          <p:sp>
            <p:nvSpPr>
              <p:cNvPr id="8" name="矩形 35"/>
              <p:cNvSpPr/>
              <p:nvPr>
                <p:custDataLst>
                  <p:tags r:id="rId3"/>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9" name="椭圆 36"/>
              <p:cNvGrpSpPr/>
              <p:nvPr/>
            </p:nvGrpSpPr>
            <p:grpSpPr>
              <a:xfrm>
                <a:off x="104341" y="55233"/>
                <a:ext cx="308736" cy="331399"/>
                <a:chOff x="0" y="0"/>
                <a:chExt cx="548640" cy="499872"/>
              </a:xfrm>
            </p:grpSpPr>
            <p:pic>
              <p:nvPicPr>
                <p:cNvPr id="10"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1"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广义表</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14" name="组合 39"/>
          <p:cNvGrpSpPr/>
          <p:nvPr/>
        </p:nvGrpSpPr>
        <p:grpSpPr>
          <a:xfrm>
            <a:off x="970280" y="5406390"/>
            <a:ext cx="7240588" cy="679450"/>
            <a:chOff x="0" y="0"/>
            <a:chExt cx="7241884" cy="678766"/>
          </a:xfrm>
        </p:grpSpPr>
        <p:grpSp>
          <p:nvGrpSpPr>
            <p:cNvPr id="15" name="组合 10"/>
            <p:cNvGrpSpPr/>
            <p:nvPr/>
          </p:nvGrpSpPr>
          <p:grpSpPr>
            <a:xfrm>
              <a:off x="0" y="0"/>
              <a:ext cx="7241884" cy="678766"/>
              <a:chOff x="0" y="0"/>
              <a:chExt cx="4074496" cy="450454"/>
            </a:xfrm>
          </p:grpSpPr>
          <p:sp>
            <p:nvSpPr>
              <p:cNvPr id="16" name="矩形 35"/>
              <p:cNvSpPr/>
              <p:nvPr>
                <p:custDataLst>
                  <p:tags r:id="rId8"/>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7" name="椭圆 36"/>
              <p:cNvGrpSpPr/>
              <p:nvPr/>
            </p:nvGrpSpPr>
            <p:grpSpPr>
              <a:xfrm>
                <a:off x="104341" y="55233"/>
                <a:ext cx="308736" cy="331399"/>
                <a:chOff x="0" y="0"/>
                <a:chExt cx="548640" cy="499872"/>
              </a:xfrm>
            </p:grpSpPr>
            <p:pic>
              <p:nvPicPr>
                <p:cNvPr id="18"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19"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0"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1"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4.4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数组</a:t>
            </a:r>
            <a:r>
              <a:rPr kumimoji="0" lang="en-US" altLang="zh-CN"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定义</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147" name="Rectangle 3"/>
          <p:cNvSpPr>
            <a:spLocks noGrp="1"/>
          </p:cNvSpPr>
          <p:nvPr>
            <p:ph idx="1"/>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数组的定义：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数组是由</a:t>
            </a:r>
            <a:r>
              <a:rPr lang="zh-CN" altLang="en-US"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下标和值</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组成的有序对的有限集合。数组中每个下标都存在一个与其对应的值，称为数组元素。即数组中的每个数据元素都对应一组下标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j</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，每个下标的取值范围是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0≤j</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称为第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维的长度</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i=1,2,…,n)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维数组就蜕化为定长的线性表；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维数组可以看成是线性表的推广。</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数组可看成是一种特殊的线性表，其特殊在于，</a:t>
            </a:r>
            <a:r>
              <a:rPr lang="zh-CN" altLang="en-US"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线性表中的数据元素本身也是一个数据结构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171" name="Rectangle 3"/>
          <p:cNvSpPr>
            <a:spLocks noGrp="1"/>
          </p:cNvSpPr>
          <p:nvPr>
            <p:ph idx="1"/>
          </p:nvPr>
        </p:nvSpPr>
        <p:spPr/>
        <p:txBody>
          <a:bodyPr vert="horz" wrap="square" lIns="91440" tIns="45720" rIns="91440" bIns="45720" anchor="t" anchorCtr="0"/>
          <a:p>
            <a:pPr>
              <a:lnSpc>
                <a:spcPct val="120000"/>
              </a:lnSpc>
              <a:spcBef>
                <a:spcPct val="0"/>
              </a:spcBef>
              <a:buNone/>
            </a:pPr>
            <a:r>
              <a:rPr lang="en-US" altLang="zh-CN" b="1" dirty="0">
                <a:latin typeface="Times New Roman" panose="02020603050405020304" pitchFamily="18" charset="0"/>
              </a:rPr>
              <a:t>ADT Array {</a:t>
            </a:r>
            <a:endParaRPr lang="en-US" altLang="zh-CN" b="1" dirty="0">
              <a:latin typeface="Times New Roman" panose="02020603050405020304" pitchFamily="18" charset="0"/>
            </a:endParaRPr>
          </a:p>
          <a:p>
            <a:pPr>
              <a:lnSpc>
                <a:spcPct val="120000"/>
              </a:lnSpc>
              <a:spcBef>
                <a:spcPct val="0"/>
              </a:spcBef>
              <a:buNone/>
            </a:pPr>
            <a:r>
              <a:rPr lang="zh-CN" altLang="en-US" dirty="0">
                <a:latin typeface="Times New Roman" panose="02020603050405020304" pitchFamily="18" charset="0"/>
              </a:rPr>
              <a:t>数据对象</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eaLnBrk="1" hangingPunct="1">
              <a:lnSpc>
                <a:spcPct val="120000"/>
              </a:lnSpc>
              <a:spcBef>
                <a:spcPct val="0"/>
              </a:spcBef>
              <a:buNone/>
            </a:pPr>
            <a:endParaRPr lang="en-US" altLang="zh-CN" dirty="0">
              <a:latin typeface="Times New Roman" panose="02020603050405020304" pitchFamily="18" charset="0"/>
            </a:endParaRPr>
          </a:p>
          <a:p>
            <a:pPr eaLnBrk="1" hangingPunct="1">
              <a:lnSpc>
                <a:spcPct val="120000"/>
              </a:lnSpc>
              <a:spcBef>
                <a:spcPct val="0"/>
              </a:spcBef>
              <a:buNone/>
            </a:pPr>
            <a:endParaRPr lang="en-US" altLang="zh-CN" dirty="0">
              <a:latin typeface="Times New Roman" panose="02020603050405020304" pitchFamily="18" charset="0"/>
            </a:endParaRPr>
          </a:p>
          <a:p>
            <a:pPr eaLnBrk="1" hangingPunct="1">
              <a:lnSpc>
                <a:spcPct val="120000"/>
              </a:lnSpc>
              <a:spcBef>
                <a:spcPct val="0"/>
              </a:spcBef>
              <a:buNone/>
            </a:pPr>
            <a:r>
              <a:rPr lang="zh-CN" altLang="en-US" dirty="0">
                <a:latin typeface="Times New Roman" panose="02020603050405020304" pitchFamily="18" charset="0"/>
              </a:rPr>
              <a:t>数据关系</a:t>
            </a:r>
            <a:r>
              <a:rPr lang="en-US" altLang="zh-CN" dirty="0">
                <a:latin typeface="Times New Roman" panose="02020603050405020304" pitchFamily="18" charset="0"/>
              </a:rPr>
              <a:t>:</a:t>
            </a:r>
            <a:endParaRPr lang="en-US" altLang="zh-CN" dirty="0">
              <a:latin typeface="Times New Roman" panose="02020603050405020304" pitchFamily="18" charset="0"/>
            </a:endParaRPr>
          </a:p>
          <a:p>
            <a:endParaRPr lang="zh-CN" altLang="en-US" dirty="0">
              <a:latin typeface="Times New Roman" panose="02020603050405020304" pitchFamily="18" charset="0"/>
            </a:endParaRPr>
          </a:p>
        </p:txBody>
      </p:sp>
      <p:graphicFrame>
        <p:nvGraphicFramePr>
          <p:cNvPr id="7172" name="Object 4"/>
          <p:cNvGraphicFramePr>
            <a:graphicFrameLocks noChangeAspect="1"/>
          </p:cNvGraphicFramePr>
          <p:nvPr/>
        </p:nvGraphicFramePr>
        <p:xfrm>
          <a:off x="1979613" y="1700213"/>
          <a:ext cx="4076700" cy="569912"/>
        </p:xfrm>
        <a:graphic>
          <a:graphicData uri="http://schemas.openxmlformats.org/presentationml/2006/ole">
            <mc:AlternateContent xmlns:mc="http://schemas.openxmlformats.org/markup-compatibility/2006">
              <mc:Choice xmlns:v="urn:schemas-microsoft-com:vml" Requires="v">
                <p:oleObj spid="_x0000_s3076" name="" r:id="rId1" imgW="1638935" imgH="228600" progId="Equation.3">
                  <p:embed/>
                </p:oleObj>
              </mc:Choice>
              <mc:Fallback>
                <p:oleObj name="" r:id="rId1" imgW="1638935" imgH="228600" progId="Equation.3">
                  <p:embed/>
                  <p:pic>
                    <p:nvPicPr>
                      <p:cNvPr id="0" name="图片 3075"/>
                      <p:cNvPicPr/>
                      <p:nvPr/>
                    </p:nvPicPr>
                    <p:blipFill>
                      <a:blip r:embed="rId2"/>
                      <a:stretch>
                        <a:fillRect/>
                      </a:stretch>
                    </p:blipFill>
                    <p:spPr>
                      <a:xfrm>
                        <a:off x="1979613" y="1700213"/>
                        <a:ext cx="4076700" cy="569912"/>
                      </a:xfrm>
                      <a:prstGeom prst="rect">
                        <a:avLst/>
                      </a:prstGeom>
                      <a:solidFill>
                        <a:srgbClr val="CCFFFF"/>
                      </a:solidFill>
                      <a:ln w="9525" cap="flat" cmpd="sng">
                        <a:solidFill>
                          <a:schemeClr val="tx1"/>
                        </a:solidFill>
                        <a:prstDash val="solid"/>
                        <a:miter/>
                        <a:headEnd type="none" w="med" len="med"/>
                        <a:tailEnd type="none" w="med" len="med"/>
                      </a:ln>
                    </p:spPr>
                  </p:pic>
                </p:oleObj>
              </mc:Fallback>
            </mc:AlternateContent>
          </a:graphicData>
        </a:graphic>
      </p:graphicFrame>
      <p:graphicFrame>
        <p:nvGraphicFramePr>
          <p:cNvPr id="7173" name="Object 5"/>
          <p:cNvGraphicFramePr>
            <a:graphicFrameLocks noChangeAspect="1"/>
          </p:cNvGraphicFramePr>
          <p:nvPr/>
        </p:nvGraphicFramePr>
        <p:xfrm>
          <a:off x="1979613" y="2347913"/>
          <a:ext cx="5084762" cy="646112"/>
        </p:xfrm>
        <a:graphic>
          <a:graphicData uri="http://schemas.openxmlformats.org/presentationml/2006/ole">
            <mc:AlternateContent xmlns:mc="http://schemas.openxmlformats.org/markup-compatibility/2006">
              <mc:Choice xmlns:v="urn:schemas-microsoft-com:vml" Requires="v">
                <p:oleObj spid="_x0000_s3078" name="" r:id="rId3" imgW="2184400" imgH="279400" progId="Equation.DSMT4">
                  <p:embed/>
                </p:oleObj>
              </mc:Choice>
              <mc:Fallback>
                <p:oleObj name="" r:id="rId3" imgW="2184400" imgH="279400" progId="Equation.DSMT4">
                  <p:embed/>
                  <p:pic>
                    <p:nvPicPr>
                      <p:cNvPr id="0" name="图片 3077"/>
                      <p:cNvPicPr/>
                      <p:nvPr/>
                    </p:nvPicPr>
                    <p:blipFill>
                      <a:blip r:embed="rId4"/>
                      <a:stretch>
                        <a:fillRect/>
                      </a:stretch>
                    </p:blipFill>
                    <p:spPr>
                      <a:xfrm>
                        <a:off x="1979613" y="2347913"/>
                        <a:ext cx="5084762" cy="646112"/>
                      </a:xfrm>
                      <a:prstGeom prst="rect">
                        <a:avLst/>
                      </a:prstGeom>
                      <a:solidFill>
                        <a:srgbClr val="CCFFFF"/>
                      </a:solidFill>
                      <a:ln w="9525" cap="flat" cmpd="sng">
                        <a:solidFill>
                          <a:schemeClr val="tx1"/>
                        </a:solidFill>
                        <a:prstDash val="solid"/>
                        <a:miter/>
                        <a:headEnd type="none" w="med" len="med"/>
                        <a:tailEnd type="none" w="med" len="med"/>
                      </a:ln>
                    </p:spPr>
                  </p:pic>
                </p:oleObj>
              </mc:Fallback>
            </mc:AlternateContent>
          </a:graphicData>
        </a:graphic>
      </p:graphicFrame>
      <p:graphicFrame>
        <p:nvGraphicFramePr>
          <p:cNvPr id="7174" name="Object 6"/>
          <p:cNvGraphicFramePr>
            <a:graphicFrameLocks noChangeAspect="1"/>
          </p:cNvGraphicFramePr>
          <p:nvPr/>
        </p:nvGraphicFramePr>
        <p:xfrm>
          <a:off x="1946275" y="3213100"/>
          <a:ext cx="6734175" cy="2087563"/>
        </p:xfrm>
        <a:graphic>
          <a:graphicData uri="http://schemas.openxmlformats.org/presentationml/2006/ole">
            <mc:AlternateContent xmlns:mc="http://schemas.openxmlformats.org/markup-compatibility/2006">
              <mc:Choice xmlns:v="urn:schemas-microsoft-com:vml" Requires="v">
                <p:oleObj spid="_x0000_s3077" name="" r:id="rId5" imgW="3441700" imgH="1066800" progId="Equation.DSMT4">
                  <p:embed/>
                </p:oleObj>
              </mc:Choice>
              <mc:Fallback>
                <p:oleObj name="" r:id="rId5" imgW="3441700" imgH="1066800" progId="Equation.DSMT4">
                  <p:embed/>
                  <p:pic>
                    <p:nvPicPr>
                      <p:cNvPr id="0" name="图片 3076"/>
                      <p:cNvPicPr/>
                      <p:nvPr/>
                    </p:nvPicPr>
                    <p:blipFill>
                      <a:blip r:embed="rId6"/>
                      <a:stretch>
                        <a:fillRect/>
                      </a:stretch>
                    </p:blipFill>
                    <p:spPr>
                      <a:xfrm>
                        <a:off x="1946275" y="3213100"/>
                        <a:ext cx="6734175" cy="2087563"/>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4100" name="组合 42"/>
          <p:cNvGrpSpPr/>
          <p:nvPr/>
        </p:nvGrpSpPr>
        <p:grpSpPr>
          <a:xfrm>
            <a:off x="1003300" y="1484313"/>
            <a:ext cx="7240588" cy="679450"/>
            <a:chOff x="0" y="0"/>
            <a:chExt cx="7241884" cy="678766"/>
          </a:xfrm>
        </p:grpSpPr>
        <p:grpSp>
          <p:nvGrpSpPr>
            <p:cNvPr id="4125" name="组合 10"/>
            <p:cNvGrpSpPr/>
            <p:nvPr/>
          </p:nvGrpSpPr>
          <p:grpSpPr>
            <a:xfrm>
              <a:off x="0" y="0"/>
              <a:ext cx="7241884" cy="678766"/>
              <a:chOff x="0" y="0"/>
              <a:chExt cx="4074496" cy="450454"/>
            </a:xfrm>
          </p:grpSpPr>
          <p:sp>
            <p:nvSpPr>
              <p:cNvPr id="4127" name="矩形 4"/>
              <p:cNvSpPr/>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8" name="椭圆 5"/>
              <p:cNvGrpSpPr/>
              <p:nvPr/>
            </p:nvGrpSpPr>
            <p:grpSpPr>
              <a:xfrm>
                <a:off x="104341" y="54601"/>
                <a:ext cx="308736" cy="335441"/>
                <a:chOff x="0" y="0"/>
                <a:chExt cx="548640" cy="505968"/>
              </a:xfrm>
            </p:grpSpPr>
            <p:pic>
              <p:nvPicPr>
                <p:cNvPr id="4130" name="椭圆 5"/>
                <p:cNvPicPr/>
                <p:nvPr/>
              </p:nvPicPr>
              <p:blipFill>
                <a:blip r:embed="rId1"/>
                <a:stretch>
                  <a:fillRect/>
                </a:stretch>
              </p:blipFill>
              <p:spPr>
                <a:xfrm>
                  <a:off x="0" y="0"/>
                  <a:ext cx="548640" cy="505968"/>
                </a:xfrm>
                <a:prstGeom prst="rect">
                  <a:avLst/>
                </a:prstGeom>
                <a:noFill/>
                <a:ln w="9525">
                  <a:noFill/>
                </a:ln>
              </p:spPr>
            </p:pic>
            <p:sp>
              <p:nvSpPr>
                <p:cNvPr id="4131"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26"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4101" name="组合 41"/>
          <p:cNvGrpSpPr/>
          <p:nvPr/>
        </p:nvGrpSpPr>
        <p:grpSpPr>
          <a:xfrm>
            <a:off x="1003300" y="2276475"/>
            <a:ext cx="7240588" cy="679450"/>
            <a:chOff x="0" y="0"/>
            <a:chExt cx="7241884" cy="678766"/>
          </a:xfrm>
        </p:grpSpPr>
        <p:grpSp>
          <p:nvGrpSpPr>
            <p:cNvPr id="4118" name="组合 10"/>
            <p:cNvGrpSpPr/>
            <p:nvPr/>
          </p:nvGrpSpPr>
          <p:grpSpPr>
            <a:xfrm>
              <a:off x="0" y="0"/>
              <a:ext cx="7241884" cy="678766"/>
              <a:chOff x="0" y="0"/>
              <a:chExt cx="4074496" cy="450454"/>
            </a:xfrm>
          </p:grpSpPr>
          <p:sp>
            <p:nvSpPr>
              <p:cNvPr id="4120" name="矩形 2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1" name="椭圆 26"/>
              <p:cNvGrpSpPr/>
              <p:nvPr/>
            </p:nvGrpSpPr>
            <p:grpSpPr>
              <a:xfrm>
                <a:off x="104341" y="54812"/>
                <a:ext cx="308736" cy="335441"/>
                <a:chOff x="0" y="0"/>
                <a:chExt cx="548640" cy="505968"/>
              </a:xfrm>
            </p:grpSpPr>
            <p:pic>
              <p:nvPicPr>
                <p:cNvPr id="4123" name="椭圆 26"/>
                <p:cNvPicPr/>
                <p:nvPr/>
              </p:nvPicPr>
              <p:blipFill>
                <a:blip r:embed="rId1"/>
                <a:stretch>
                  <a:fillRect/>
                </a:stretch>
              </p:blipFill>
              <p:spPr>
                <a:xfrm>
                  <a:off x="0" y="0"/>
                  <a:ext cx="548640" cy="505968"/>
                </a:xfrm>
                <a:prstGeom prst="rect">
                  <a:avLst/>
                </a:prstGeom>
                <a:noFill/>
                <a:ln w="9525">
                  <a:noFill/>
                </a:ln>
              </p:spPr>
            </p:pic>
            <p:sp>
              <p:nvSpPr>
                <p:cNvPr id="4124"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9"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4102" name="组合 40"/>
          <p:cNvGrpSpPr/>
          <p:nvPr/>
        </p:nvGrpSpPr>
        <p:grpSpPr>
          <a:xfrm>
            <a:off x="1003300" y="3068638"/>
            <a:ext cx="7240588" cy="679450"/>
            <a:chOff x="0" y="0"/>
            <a:chExt cx="7241884" cy="678766"/>
          </a:xfrm>
        </p:grpSpPr>
        <p:grpSp>
          <p:nvGrpSpPr>
            <p:cNvPr id="4111" name="组合 10"/>
            <p:cNvGrpSpPr/>
            <p:nvPr/>
          </p:nvGrpSpPr>
          <p:grpSpPr>
            <a:xfrm>
              <a:off x="0" y="0"/>
              <a:ext cx="7241884" cy="678766"/>
              <a:chOff x="0" y="0"/>
              <a:chExt cx="4074496" cy="450454"/>
            </a:xfrm>
          </p:grpSpPr>
          <p:sp>
            <p:nvSpPr>
              <p:cNvPr id="4113" name="矩形 30"/>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14" name="椭圆 31"/>
              <p:cNvGrpSpPr/>
              <p:nvPr/>
            </p:nvGrpSpPr>
            <p:grpSpPr>
              <a:xfrm>
                <a:off x="104341" y="55022"/>
                <a:ext cx="308736" cy="335441"/>
                <a:chOff x="0" y="0"/>
                <a:chExt cx="548640" cy="505968"/>
              </a:xfrm>
            </p:grpSpPr>
            <p:pic>
              <p:nvPicPr>
                <p:cNvPr id="4116" name="椭圆 31"/>
                <p:cNvPicPr/>
                <p:nvPr/>
              </p:nvPicPr>
              <p:blipFill>
                <a:blip r:embed="rId1"/>
                <a:stretch>
                  <a:fillRect/>
                </a:stretch>
              </p:blipFill>
              <p:spPr>
                <a:xfrm>
                  <a:off x="0" y="0"/>
                  <a:ext cx="548640" cy="505968"/>
                </a:xfrm>
                <a:prstGeom prst="rect">
                  <a:avLst/>
                </a:prstGeom>
                <a:noFill/>
                <a:ln w="9525">
                  <a:noFill/>
                </a:ln>
              </p:spPr>
            </p:pic>
            <p:sp>
              <p:nvSpPr>
                <p:cNvPr id="411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串的类型定义、存储结构及其运算</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4103" name="组合 39"/>
          <p:cNvGrpSpPr/>
          <p:nvPr/>
        </p:nvGrpSpPr>
        <p:grpSpPr>
          <a:xfrm>
            <a:off x="1003300" y="3860800"/>
            <a:ext cx="7240588" cy="679450"/>
            <a:chOff x="0" y="0"/>
            <a:chExt cx="7241884" cy="678766"/>
          </a:xfrm>
        </p:grpSpPr>
        <p:grpSp>
          <p:nvGrpSpPr>
            <p:cNvPr id="4104" name="组合 10"/>
            <p:cNvGrpSpPr/>
            <p:nvPr/>
          </p:nvGrpSpPr>
          <p:grpSpPr>
            <a:xfrm>
              <a:off x="0" y="0"/>
              <a:ext cx="7241884" cy="678766"/>
              <a:chOff x="0" y="0"/>
              <a:chExt cx="4074496" cy="450454"/>
            </a:xfrm>
          </p:grpSpPr>
          <p:sp>
            <p:nvSpPr>
              <p:cNvPr id="4106" name="矩形 3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07" name="椭圆 36"/>
              <p:cNvGrpSpPr/>
              <p:nvPr/>
            </p:nvGrpSpPr>
            <p:grpSpPr>
              <a:xfrm>
                <a:off x="104341" y="55233"/>
                <a:ext cx="308736" cy="331399"/>
                <a:chOff x="0" y="0"/>
                <a:chExt cx="548640" cy="499872"/>
              </a:xfrm>
            </p:grpSpPr>
            <p:pic>
              <p:nvPicPr>
                <p:cNvPr id="4109" name="椭圆 36"/>
                <p:cNvPicPr/>
                <p:nvPr/>
              </p:nvPicPr>
              <p:blipFill>
                <a:blip r:embed="rId2"/>
                <a:stretch>
                  <a:fillRect/>
                </a:stretch>
              </p:blipFill>
              <p:spPr>
                <a:xfrm>
                  <a:off x="0" y="0"/>
                  <a:ext cx="548640" cy="499872"/>
                </a:xfrm>
                <a:prstGeom prst="rect">
                  <a:avLst/>
                </a:prstGeom>
                <a:noFill/>
                <a:ln w="9525">
                  <a:noFill/>
                </a:ln>
              </p:spPr>
            </p:pic>
            <p:sp>
              <p:nvSpPr>
                <p:cNvPr id="4110"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数组</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5"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2" name="组合 39"/>
          <p:cNvGrpSpPr/>
          <p:nvPr/>
        </p:nvGrpSpPr>
        <p:grpSpPr>
          <a:xfrm>
            <a:off x="986790" y="4633595"/>
            <a:ext cx="7240588" cy="679450"/>
            <a:chOff x="0" y="0"/>
            <a:chExt cx="7241884" cy="678766"/>
          </a:xfrm>
        </p:grpSpPr>
        <p:grpSp>
          <p:nvGrpSpPr>
            <p:cNvPr id="7" name="组合 10"/>
            <p:cNvGrpSpPr/>
            <p:nvPr/>
          </p:nvGrpSpPr>
          <p:grpSpPr>
            <a:xfrm>
              <a:off x="0" y="0"/>
              <a:ext cx="7241884" cy="678766"/>
              <a:chOff x="0" y="0"/>
              <a:chExt cx="4074496" cy="450454"/>
            </a:xfrm>
          </p:grpSpPr>
          <p:sp>
            <p:nvSpPr>
              <p:cNvPr id="8" name="矩形 35"/>
              <p:cNvSpPr/>
              <p:nvPr>
                <p:custDataLst>
                  <p:tags r:id="rId3"/>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9" name="椭圆 36"/>
              <p:cNvGrpSpPr/>
              <p:nvPr/>
            </p:nvGrpSpPr>
            <p:grpSpPr>
              <a:xfrm>
                <a:off x="104341" y="55233"/>
                <a:ext cx="308736" cy="331399"/>
                <a:chOff x="0" y="0"/>
                <a:chExt cx="548640" cy="499872"/>
              </a:xfrm>
            </p:grpSpPr>
            <p:pic>
              <p:nvPicPr>
                <p:cNvPr id="10"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1"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广义表</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14" name="组合 39"/>
          <p:cNvGrpSpPr/>
          <p:nvPr/>
        </p:nvGrpSpPr>
        <p:grpSpPr>
          <a:xfrm>
            <a:off x="970280" y="5406390"/>
            <a:ext cx="7240588" cy="679450"/>
            <a:chOff x="0" y="0"/>
            <a:chExt cx="7241884" cy="678766"/>
          </a:xfrm>
        </p:grpSpPr>
        <p:grpSp>
          <p:nvGrpSpPr>
            <p:cNvPr id="15" name="组合 10"/>
            <p:cNvGrpSpPr/>
            <p:nvPr/>
          </p:nvGrpSpPr>
          <p:grpSpPr>
            <a:xfrm>
              <a:off x="0" y="0"/>
              <a:ext cx="7241884" cy="678766"/>
              <a:chOff x="0" y="0"/>
              <a:chExt cx="4074496" cy="450454"/>
            </a:xfrm>
          </p:grpSpPr>
          <p:sp>
            <p:nvSpPr>
              <p:cNvPr id="16" name="矩形 35"/>
              <p:cNvSpPr/>
              <p:nvPr>
                <p:custDataLst>
                  <p:tags r:id="rId8"/>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7" name="椭圆 36"/>
              <p:cNvGrpSpPr/>
              <p:nvPr/>
            </p:nvGrpSpPr>
            <p:grpSpPr>
              <a:xfrm>
                <a:off x="104341" y="55233"/>
                <a:ext cx="308736" cy="331399"/>
                <a:chOff x="0" y="0"/>
                <a:chExt cx="548640" cy="499872"/>
              </a:xfrm>
            </p:grpSpPr>
            <p:pic>
              <p:nvPicPr>
                <p:cNvPr id="18"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19"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0"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1"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195" name="Rectangle 3"/>
          <p:cNvSpPr>
            <a:spLocks noGrp="1"/>
          </p:cNvSpPr>
          <p:nvPr>
            <p:ph idx="1"/>
          </p:nvPr>
        </p:nvSpPr>
        <p:spPr/>
        <p:txBody>
          <a:bodyPr vert="horz" wrap="square" lIns="91440" tIns="45720" rIns="91440" bIns="45720" anchor="t" anchorCtr="0"/>
          <a:p>
            <a:pPr>
              <a:lnSpc>
                <a:spcPct val="120000"/>
              </a:lnSpc>
              <a:spcBef>
                <a:spcPct val="0"/>
              </a:spcBef>
              <a:buNone/>
            </a:pPr>
            <a:r>
              <a:rPr lang="zh-CN" altLang="en-US" dirty="0">
                <a:latin typeface="Times New Roman" panose="02020603050405020304" pitchFamily="18" charset="0"/>
              </a:rPr>
              <a:t>基本操作</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20000"/>
              </a:lnSpc>
              <a:spcBef>
                <a:spcPct val="0"/>
              </a:spcBef>
              <a:buNone/>
            </a:pP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 InitArray(&amp;A,n,bound1, </a:t>
            </a:r>
            <a:r>
              <a:rPr lang="en-US" altLang="zh-CN" b="1" dirty="0">
                <a:latin typeface="Times New Roman" panose="02020603050405020304" pitchFamily="18" charset="0"/>
                <a:sym typeface="Symbol" panose="05050102010706020507" pitchFamily="18" charset="2"/>
              </a:rPr>
              <a:t>boundn</a:t>
            </a:r>
            <a:r>
              <a:rPr lang="en-US" altLang="zh-CN" b="1"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构造数组</a:t>
            </a:r>
            <a:r>
              <a:rPr lang="en-US" altLang="zh-CN" dirty="0">
                <a:latin typeface="Times New Roman" panose="02020603050405020304" pitchFamily="18" charset="0"/>
              </a:rPr>
              <a:t>A</a:t>
            </a:r>
            <a:endParaRPr lang="en-US" altLang="zh-CN" b="1" dirty="0">
              <a:latin typeface="Times New Roman" panose="02020603050405020304" pitchFamily="18" charset="0"/>
            </a:endParaRPr>
          </a:p>
          <a:p>
            <a:pPr>
              <a:lnSpc>
                <a:spcPct val="120000"/>
              </a:lnSpc>
              <a:spcBef>
                <a:spcPct val="0"/>
              </a:spcBef>
              <a:buNone/>
            </a:pPr>
            <a:r>
              <a:rPr lang="en-US" altLang="zh-CN" b="1" dirty="0">
                <a:latin typeface="Times New Roman" panose="02020603050405020304" pitchFamily="18" charset="0"/>
              </a:rPr>
              <a:t>	 DestroyArray(&amp;A) 			</a:t>
            </a:r>
            <a:r>
              <a:rPr lang="en-US" altLang="zh-CN" dirty="0">
                <a:latin typeface="Times New Roman" panose="02020603050405020304" pitchFamily="18" charset="0"/>
              </a:rPr>
              <a:t>//</a:t>
            </a:r>
            <a:r>
              <a:rPr lang="zh-CN" altLang="en-US" dirty="0">
                <a:latin typeface="Times New Roman" panose="02020603050405020304" pitchFamily="18" charset="0"/>
              </a:rPr>
              <a:t>销毁数组</a:t>
            </a:r>
            <a:r>
              <a:rPr lang="en-US" altLang="zh-CN" dirty="0">
                <a:latin typeface="Times New Roman" panose="02020603050405020304" pitchFamily="18" charset="0"/>
              </a:rPr>
              <a:t>A</a:t>
            </a:r>
            <a:endParaRPr lang="en-US" altLang="zh-CN" dirty="0">
              <a:latin typeface="Times New Roman" panose="02020603050405020304" pitchFamily="18" charset="0"/>
            </a:endParaRPr>
          </a:p>
          <a:p>
            <a:pPr>
              <a:lnSpc>
                <a:spcPct val="120000"/>
              </a:lnSpc>
              <a:spcBef>
                <a:spcPct val="0"/>
              </a:spcBef>
              <a:buNone/>
            </a:pPr>
            <a:r>
              <a:rPr lang="en-US" altLang="zh-CN" b="1" dirty="0">
                <a:latin typeface="Times New Roman" panose="02020603050405020304" pitchFamily="18" charset="0"/>
              </a:rPr>
              <a:t>	 Value(A,&amp;e,index1,…,indexn)		</a:t>
            </a:r>
            <a:r>
              <a:rPr lang="en-US" altLang="zh-CN" dirty="0">
                <a:latin typeface="Times New Roman" panose="02020603050405020304" pitchFamily="18" charset="0"/>
              </a:rPr>
              <a:t>//</a:t>
            </a:r>
            <a:r>
              <a:rPr lang="zh-CN" altLang="en-US" dirty="0">
                <a:latin typeface="Times New Roman" panose="02020603050405020304" pitchFamily="18" charset="0"/>
              </a:rPr>
              <a:t>取数组元素值</a:t>
            </a:r>
            <a:endParaRPr lang="zh-CN" altLang="en-US" dirty="0">
              <a:latin typeface="Times New Roman" panose="02020603050405020304" pitchFamily="18" charset="0"/>
            </a:endParaRPr>
          </a:p>
          <a:p>
            <a:pPr>
              <a:lnSpc>
                <a:spcPct val="120000"/>
              </a:lnSpc>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 Assign(&amp;A,e,index1,…,indexn)		</a:t>
            </a:r>
            <a:r>
              <a:rPr lang="en-US" altLang="zh-CN" dirty="0">
                <a:latin typeface="Times New Roman" panose="02020603050405020304" pitchFamily="18" charset="0"/>
              </a:rPr>
              <a:t>//</a:t>
            </a:r>
            <a:r>
              <a:rPr lang="zh-CN" altLang="en-US" dirty="0">
                <a:latin typeface="Times New Roman" panose="02020603050405020304" pitchFamily="18" charset="0"/>
              </a:rPr>
              <a:t>给数组元素赋值</a:t>
            </a:r>
            <a:endParaRPr lang="zh-CN" altLang="en-US" dirty="0">
              <a:latin typeface="Times New Roman" panose="02020603050405020304" pitchFamily="18" charset="0"/>
            </a:endParaRPr>
          </a:p>
          <a:p>
            <a:pPr eaLnBrk="1" hangingPunct="1">
              <a:lnSpc>
                <a:spcPct val="120000"/>
              </a:lnSpc>
              <a:spcBef>
                <a:spcPct val="0"/>
              </a:spcBef>
              <a:buNone/>
            </a:pPr>
            <a:r>
              <a:rPr lang="en-US" altLang="zh-CN" b="1" dirty="0">
                <a:latin typeface="Times New Roman" panose="02020603050405020304" pitchFamily="18" charset="0"/>
              </a:rPr>
              <a:t>}ADT Array</a:t>
            </a:r>
            <a:endParaRPr lang="en-US" altLang="zh-CN" b="1" dirty="0">
              <a:latin typeface="Times New Roman" panose="02020603050405020304" pitchFamily="18" charset="0"/>
            </a:endParaRPr>
          </a:p>
          <a:p>
            <a:pPr>
              <a:lnSpc>
                <a:spcPct val="120000"/>
              </a:lnSpc>
              <a:spcBef>
                <a:spcPct val="0"/>
              </a:spcBef>
            </a:pPr>
            <a:endParaRPr lang="zh-CN" altLang="en-US" b="1" dirty="0">
              <a:latin typeface="Times New Roman" panose="02020603050405020304" pitchFamily="18" charset="0"/>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219" name="Rectangle 3"/>
          <p:cNvSpPr>
            <a:spLocks noGrp="1"/>
          </p:cNvSpPr>
          <p:nvPr>
            <p:ph idx="1"/>
          </p:nvPr>
        </p:nvSpPr>
        <p:spPr/>
        <p:txBody>
          <a:bodyPr vert="horz" wrap="square" lIns="91440" tIns="45720" rIns="91440" bIns="45720" anchor="t" anchorCtr="0"/>
          <a:p>
            <a:r>
              <a:rPr lang="zh-CN" altLang="en-US" dirty="0"/>
              <a:t>一维数组</a:t>
            </a:r>
            <a:endParaRPr lang="zh-CN" altLang="en-US" dirty="0"/>
          </a:p>
          <a:p>
            <a:endParaRPr lang="en-US" altLang="zh-CN" dirty="0"/>
          </a:p>
        </p:txBody>
      </p:sp>
      <p:sp>
        <p:nvSpPr>
          <p:cNvPr id="9220" name="Text Box 4"/>
          <p:cNvSpPr txBox="1"/>
          <p:nvPr/>
        </p:nvSpPr>
        <p:spPr>
          <a:xfrm>
            <a:off x="1116013" y="2420938"/>
            <a:ext cx="66611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仿宋_GB2312" panose="02010609030101010101" pitchFamily="49" charset="-122"/>
              </a:rPr>
              <a:t>35     27     49      18     60    54     77      83    41     02</a:t>
            </a:r>
            <a:endParaRPr lang="en-US" altLang="zh-CN" dirty="0">
              <a:latin typeface="Times New Roman" panose="02020603050405020304" pitchFamily="18" charset="0"/>
              <a:ea typeface="宋体" panose="02010600030101010101" pitchFamily="2" charset="-122"/>
            </a:endParaRPr>
          </a:p>
        </p:txBody>
      </p:sp>
      <p:sp>
        <p:nvSpPr>
          <p:cNvPr id="9221" name="Text Box 14"/>
          <p:cNvSpPr txBox="1"/>
          <p:nvPr/>
        </p:nvSpPr>
        <p:spPr>
          <a:xfrm>
            <a:off x="1239838" y="1762125"/>
            <a:ext cx="6648450" cy="46196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3333CC"/>
                </a:solidFill>
                <a:latin typeface="Times New Roman" panose="02020603050405020304" pitchFamily="18" charset="0"/>
                <a:ea typeface="宋体" panose="02010600030101010101" pitchFamily="2" charset="-122"/>
              </a:rPr>
              <a:t>1        2       3       4       5       6       7       8      9      10</a:t>
            </a:r>
            <a:endParaRPr lang="en-US" altLang="zh-CN" b="1" dirty="0">
              <a:solidFill>
                <a:srgbClr val="3333CC"/>
              </a:solidFill>
              <a:latin typeface="Times New Roman" panose="02020603050405020304" pitchFamily="18" charset="0"/>
              <a:ea typeface="宋体" panose="02010600030101010101" pitchFamily="2" charset="-122"/>
            </a:endParaRPr>
          </a:p>
        </p:txBody>
      </p:sp>
      <p:grpSp>
        <p:nvGrpSpPr>
          <p:cNvPr id="3" name="Group 6"/>
          <p:cNvGrpSpPr/>
          <p:nvPr/>
        </p:nvGrpSpPr>
        <p:grpSpPr>
          <a:xfrm>
            <a:off x="1066800" y="3068638"/>
            <a:ext cx="6781800" cy="152400"/>
            <a:chOff x="0" y="0"/>
            <a:chExt cx="4272" cy="96"/>
          </a:xfrm>
        </p:grpSpPr>
        <p:sp>
          <p:nvSpPr>
            <p:cNvPr id="9241" name="AutoShape 15"/>
            <p:cNvSpPr/>
            <p:nvPr/>
          </p:nvSpPr>
          <p:spPr>
            <a:xfrm rot="-5400000">
              <a:off x="168"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sp>
          <p:nvSpPr>
            <p:cNvPr id="9242" name="AutoShape 16"/>
            <p:cNvSpPr/>
            <p:nvPr/>
          </p:nvSpPr>
          <p:spPr>
            <a:xfrm rot="-5400000">
              <a:off x="600"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sp>
          <p:nvSpPr>
            <p:cNvPr id="9243" name="AutoShape 17"/>
            <p:cNvSpPr/>
            <p:nvPr/>
          </p:nvSpPr>
          <p:spPr>
            <a:xfrm rot="-5400000">
              <a:off x="1032"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sp>
          <p:nvSpPr>
            <p:cNvPr id="9244" name="AutoShape 18"/>
            <p:cNvSpPr/>
            <p:nvPr/>
          </p:nvSpPr>
          <p:spPr>
            <a:xfrm rot="-5400000">
              <a:off x="1464"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sp>
          <p:nvSpPr>
            <p:cNvPr id="9245" name="AutoShape 19"/>
            <p:cNvSpPr/>
            <p:nvPr/>
          </p:nvSpPr>
          <p:spPr>
            <a:xfrm rot="-5400000">
              <a:off x="1896"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sp>
          <p:nvSpPr>
            <p:cNvPr id="9246" name="AutoShape 20"/>
            <p:cNvSpPr/>
            <p:nvPr/>
          </p:nvSpPr>
          <p:spPr>
            <a:xfrm rot="-5400000">
              <a:off x="2328"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sp>
          <p:nvSpPr>
            <p:cNvPr id="9247" name="AutoShape 21"/>
            <p:cNvSpPr/>
            <p:nvPr/>
          </p:nvSpPr>
          <p:spPr>
            <a:xfrm rot="-5400000">
              <a:off x="2760"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sp>
          <p:nvSpPr>
            <p:cNvPr id="9248" name="AutoShape 22"/>
            <p:cNvSpPr/>
            <p:nvPr/>
          </p:nvSpPr>
          <p:spPr>
            <a:xfrm rot="-5400000">
              <a:off x="3192"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sp>
          <p:nvSpPr>
            <p:cNvPr id="9249" name="AutoShape 23"/>
            <p:cNvSpPr/>
            <p:nvPr/>
          </p:nvSpPr>
          <p:spPr>
            <a:xfrm rot="-5400000">
              <a:off x="3576"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sp>
          <p:nvSpPr>
            <p:cNvPr id="9250" name="AutoShape 24"/>
            <p:cNvSpPr/>
            <p:nvPr/>
          </p:nvSpPr>
          <p:spPr>
            <a:xfrm rot="-5400000">
              <a:off x="4008" y="-168"/>
              <a:ext cx="96" cy="432"/>
            </a:xfrm>
            <a:prstGeom prst="leftBrace">
              <a:avLst>
                <a:gd name="adj1" fmla="val 37500"/>
                <a:gd name="adj2" fmla="val 49699"/>
              </a:avLst>
            </a:prstGeom>
            <a:noFill/>
            <a:ln w="38100" cap="flat" cmpd="sng">
              <a:solidFill>
                <a:srgbClr val="33CCFF"/>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en-US" b="1" dirty="0">
                <a:latin typeface="Times New Roman" panose="02020603050405020304" pitchFamily="18" charset="0"/>
                <a:ea typeface="楷体_GB2312" pitchFamily="49" charset="-122"/>
              </a:endParaRPr>
            </a:p>
          </p:txBody>
        </p:sp>
      </p:grpSp>
      <p:grpSp>
        <p:nvGrpSpPr>
          <p:cNvPr id="4" name="Group 34"/>
          <p:cNvGrpSpPr/>
          <p:nvPr/>
        </p:nvGrpSpPr>
        <p:grpSpPr>
          <a:xfrm>
            <a:off x="1042988" y="3860800"/>
            <a:ext cx="6835775" cy="995363"/>
            <a:chOff x="657" y="2432"/>
            <a:chExt cx="4306" cy="627"/>
          </a:xfrm>
        </p:grpSpPr>
        <p:sp>
          <p:nvSpPr>
            <p:cNvPr id="9237" name="AutoShape 27"/>
            <p:cNvSpPr/>
            <p:nvPr/>
          </p:nvSpPr>
          <p:spPr>
            <a:xfrm>
              <a:off x="1565" y="2523"/>
              <a:ext cx="49" cy="494"/>
            </a:xfrm>
            <a:prstGeom prst="leftBrace">
              <a:avLst>
                <a:gd name="adj1" fmla="val 83920"/>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dirty="0">
                <a:latin typeface="Times New Roman" panose="02020603050405020304" pitchFamily="18" charset="0"/>
                <a:ea typeface="宋体" panose="02010600030101010101" pitchFamily="2" charset="-122"/>
              </a:endParaRPr>
            </a:p>
          </p:txBody>
        </p:sp>
        <p:sp>
          <p:nvSpPr>
            <p:cNvPr id="9238" name="Rectangle 28"/>
            <p:cNvSpPr/>
            <p:nvPr/>
          </p:nvSpPr>
          <p:spPr>
            <a:xfrm>
              <a:off x="657" y="2643"/>
              <a:ext cx="9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LOC(</a:t>
              </a:r>
              <a:r>
                <a:rPr lang="en-US" altLang="zh-CN" b="1" i="1" dirty="0">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 </a:t>
              </a:r>
              <a:endParaRPr lang="en-US" altLang="zh-CN" dirty="0">
                <a:latin typeface="Times New Roman" panose="02020603050405020304" pitchFamily="18" charset="0"/>
                <a:ea typeface="宋体" panose="02010600030101010101" pitchFamily="2" charset="-122"/>
              </a:endParaRPr>
            </a:p>
          </p:txBody>
        </p:sp>
        <p:sp>
          <p:nvSpPr>
            <p:cNvPr id="9239" name="Rectangle 29"/>
            <p:cNvSpPr/>
            <p:nvPr/>
          </p:nvSpPr>
          <p:spPr>
            <a:xfrm>
              <a:off x="1651" y="2771"/>
              <a:ext cx="331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LOC(</a:t>
              </a:r>
              <a:r>
                <a:rPr lang="en-US" altLang="zh-CN" b="1" i="1" dirty="0">
                  <a:latin typeface="Times New Roman" panose="02020603050405020304" pitchFamily="18" charset="0"/>
                  <a:ea typeface="宋体" panose="02010600030101010101" pitchFamily="2" charset="-122"/>
                </a:rPr>
                <a:t>i</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1)+</a:t>
              </a:r>
              <a:r>
                <a:rPr lang="en-US" altLang="zh-CN" b="1" i="1" dirty="0">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 </a:t>
              </a:r>
              <a:r>
                <a:rPr lang="en-US" altLang="zh-CN" b="1" i="1" dirty="0">
                  <a:latin typeface="Times New Roman" panose="02020603050405020304" pitchFamily="18" charset="0"/>
                  <a:ea typeface="宋体" panose="02010600030101010101" pitchFamily="2" charset="-122"/>
                </a:rPr>
                <a:t>a</a:t>
              </a:r>
              <a:r>
                <a:rPr lang="en-US" altLang="zh-CN" b="1" dirty="0">
                  <a:latin typeface="Times New Roman" panose="02020603050405020304" pitchFamily="18" charset="0"/>
                  <a:ea typeface="宋体" panose="02010600030101010101" pitchFamily="2" charset="-122"/>
                </a:rPr>
                <a:t>+(</a:t>
              </a:r>
              <a:r>
                <a:rPr lang="en-US" altLang="zh-CN" b="1" i="1" dirty="0">
                  <a:latin typeface="Times New Roman" panose="02020603050405020304" pitchFamily="18" charset="0"/>
                  <a:ea typeface="宋体" panose="02010600030101010101" pitchFamily="2" charset="-122"/>
                </a:rPr>
                <a:t>i-1)</a:t>
              </a:r>
              <a:r>
                <a:rPr lang="en-US" altLang="zh-CN" b="1" dirty="0">
                  <a:latin typeface="Times New Roman" panose="02020603050405020304" pitchFamily="18" charset="0"/>
                  <a:ea typeface="宋体" panose="02010600030101010101" pitchFamily="2" charset="-122"/>
                </a:rPr>
                <a:t>*</a:t>
              </a:r>
              <a:r>
                <a:rPr lang="en-US" altLang="zh-CN" b="1" i="1" dirty="0">
                  <a:latin typeface="Times New Roman" panose="02020603050405020304" pitchFamily="18" charset="0"/>
                  <a:ea typeface="宋体" panose="02010600030101010101" pitchFamily="2" charset="-122"/>
                </a:rPr>
                <a:t>l,  i &gt; 1 </a:t>
              </a:r>
              <a:endParaRPr lang="en-US" altLang="zh-CN" dirty="0">
                <a:latin typeface="Times New Roman" panose="02020603050405020304" pitchFamily="18" charset="0"/>
                <a:ea typeface="宋体" panose="02010600030101010101" pitchFamily="2" charset="-122"/>
              </a:endParaRPr>
            </a:p>
          </p:txBody>
        </p:sp>
        <p:sp>
          <p:nvSpPr>
            <p:cNvPr id="9240" name="Text Box 30"/>
            <p:cNvSpPr txBox="1"/>
            <p:nvPr/>
          </p:nvSpPr>
          <p:spPr>
            <a:xfrm>
              <a:off x="1689" y="2432"/>
              <a:ext cx="1286"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a,         i </a:t>
              </a:r>
              <a:r>
                <a:rPr lang="en-US" altLang="zh-CN" b="1" dirty="0">
                  <a:latin typeface="Times New Roman" panose="02020603050405020304" pitchFamily="18" charset="0"/>
                  <a:ea typeface="宋体" panose="02010600030101010101" pitchFamily="2" charset="-122"/>
                </a:rPr>
                <a:t>= 1</a:t>
              </a:r>
              <a:r>
                <a:rPr lang="en-US" altLang="zh-CN" i="1"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grpSp>
      <p:sp>
        <p:nvSpPr>
          <p:cNvPr id="2" name="Text Box 33"/>
          <p:cNvSpPr txBox="1"/>
          <p:nvPr/>
        </p:nvSpPr>
        <p:spPr>
          <a:xfrm>
            <a:off x="577850" y="2395538"/>
            <a:ext cx="3365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5" name="Text Box 25"/>
          <p:cNvSpPr txBox="1"/>
          <p:nvPr/>
        </p:nvSpPr>
        <p:spPr>
          <a:xfrm>
            <a:off x="1258888" y="3213100"/>
            <a:ext cx="6511925"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l       l        l        l         l       l        l         l       l       l  </a:t>
            </a:r>
            <a:endParaRPr lang="en-US" altLang="zh-CN" dirty="0">
              <a:latin typeface="Times New Roman" panose="02020603050405020304" pitchFamily="18" charset="0"/>
              <a:ea typeface="宋体" panose="02010600030101010101" pitchFamily="2" charset="-122"/>
            </a:endParaRPr>
          </a:p>
        </p:txBody>
      </p:sp>
      <p:grpSp>
        <p:nvGrpSpPr>
          <p:cNvPr id="6" name="Group 23"/>
          <p:cNvGrpSpPr/>
          <p:nvPr/>
        </p:nvGrpSpPr>
        <p:grpSpPr>
          <a:xfrm>
            <a:off x="1042988" y="2276475"/>
            <a:ext cx="6769100" cy="720725"/>
            <a:chOff x="0" y="0"/>
            <a:chExt cx="4264" cy="454"/>
          </a:xfrm>
        </p:grpSpPr>
        <p:sp>
          <p:nvSpPr>
            <p:cNvPr id="9227" name="Line 5"/>
            <p:cNvSpPr/>
            <p:nvPr/>
          </p:nvSpPr>
          <p:spPr>
            <a:xfrm>
              <a:off x="447" y="13"/>
              <a:ext cx="0" cy="432"/>
            </a:xfrm>
            <a:prstGeom prst="line">
              <a:avLst/>
            </a:prstGeom>
            <a:ln w="19050" cap="flat" cmpd="sng">
              <a:solidFill>
                <a:srgbClr val="3333CC"/>
              </a:solidFill>
              <a:prstDash val="solid"/>
              <a:headEnd type="none" w="med" len="med"/>
              <a:tailEnd type="none" w="med" len="med"/>
            </a:ln>
          </p:spPr>
        </p:sp>
        <p:sp>
          <p:nvSpPr>
            <p:cNvPr id="9228" name="Line 6"/>
            <p:cNvSpPr/>
            <p:nvPr/>
          </p:nvSpPr>
          <p:spPr>
            <a:xfrm>
              <a:off x="879" y="13"/>
              <a:ext cx="0" cy="432"/>
            </a:xfrm>
            <a:prstGeom prst="line">
              <a:avLst/>
            </a:prstGeom>
            <a:ln w="19050" cap="flat" cmpd="sng">
              <a:solidFill>
                <a:srgbClr val="3333CC"/>
              </a:solidFill>
              <a:prstDash val="solid"/>
              <a:headEnd type="none" w="med" len="med"/>
              <a:tailEnd type="none" w="med" len="med"/>
            </a:ln>
          </p:spPr>
        </p:sp>
        <p:sp>
          <p:nvSpPr>
            <p:cNvPr id="9229" name="Line 7"/>
            <p:cNvSpPr/>
            <p:nvPr/>
          </p:nvSpPr>
          <p:spPr>
            <a:xfrm>
              <a:off x="1311" y="13"/>
              <a:ext cx="0" cy="432"/>
            </a:xfrm>
            <a:prstGeom prst="line">
              <a:avLst/>
            </a:prstGeom>
            <a:ln w="19050" cap="flat" cmpd="sng">
              <a:solidFill>
                <a:srgbClr val="3333CC"/>
              </a:solidFill>
              <a:prstDash val="solid"/>
              <a:headEnd type="none" w="med" len="med"/>
              <a:tailEnd type="none" w="med" len="med"/>
            </a:ln>
          </p:spPr>
        </p:sp>
        <p:sp>
          <p:nvSpPr>
            <p:cNvPr id="9230" name="Line 8"/>
            <p:cNvSpPr/>
            <p:nvPr/>
          </p:nvSpPr>
          <p:spPr>
            <a:xfrm>
              <a:off x="1743" y="13"/>
              <a:ext cx="0" cy="432"/>
            </a:xfrm>
            <a:prstGeom prst="line">
              <a:avLst/>
            </a:prstGeom>
            <a:ln w="19050" cap="flat" cmpd="sng">
              <a:solidFill>
                <a:srgbClr val="3333CC"/>
              </a:solidFill>
              <a:prstDash val="solid"/>
              <a:headEnd type="none" w="med" len="med"/>
              <a:tailEnd type="none" w="med" len="med"/>
            </a:ln>
          </p:spPr>
        </p:sp>
        <p:sp>
          <p:nvSpPr>
            <p:cNvPr id="9231" name="Line 9"/>
            <p:cNvSpPr/>
            <p:nvPr/>
          </p:nvSpPr>
          <p:spPr>
            <a:xfrm>
              <a:off x="2175" y="13"/>
              <a:ext cx="0" cy="432"/>
            </a:xfrm>
            <a:prstGeom prst="line">
              <a:avLst/>
            </a:prstGeom>
            <a:ln w="19050" cap="flat" cmpd="sng">
              <a:solidFill>
                <a:srgbClr val="3333CC"/>
              </a:solidFill>
              <a:prstDash val="solid"/>
              <a:headEnd type="none" w="med" len="med"/>
              <a:tailEnd type="none" w="med" len="med"/>
            </a:ln>
          </p:spPr>
        </p:sp>
        <p:sp>
          <p:nvSpPr>
            <p:cNvPr id="9232" name="Line 10"/>
            <p:cNvSpPr/>
            <p:nvPr/>
          </p:nvSpPr>
          <p:spPr>
            <a:xfrm>
              <a:off x="2607" y="13"/>
              <a:ext cx="0" cy="432"/>
            </a:xfrm>
            <a:prstGeom prst="line">
              <a:avLst/>
            </a:prstGeom>
            <a:ln w="19050" cap="flat" cmpd="sng">
              <a:solidFill>
                <a:srgbClr val="3333CC"/>
              </a:solidFill>
              <a:prstDash val="solid"/>
              <a:headEnd type="none" w="med" len="med"/>
              <a:tailEnd type="none" w="med" len="med"/>
            </a:ln>
          </p:spPr>
        </p:sp>
        <p:sp>
          <p:nvSpPr>
            <p:cNvPr id="9233" name="Line 11"/>
            <p:cNvSpPr/>
            <p:nvPr/>
          </p:nvSpPr>
          <p:spPr>
            <a:xfrm>
              <a:off x="3039" y="13"/>
              <a:ext cx="0" cy="432"/>
            </a:xfrm>
            <a:prstGeom prst="line">
              <a:avLst/>
            </a:prstGeom>
            <a:ln w="19050" cap="flat" cmpd="sng">
              <a:solidFill>
                <a:srgbClr val="3333CC"/>
              </a:solidFill>
              <a:prstDash val="solid"/>
              <a:headEnd type="none" w="med" len="med"/>
              <a:tailEnd type="none" w="med" len="med"/>
            </a:ln>
          </p:spPr>
        </p:sp>
        <p:sp>
          <p:nvSpPr>
            <p:cNvPr id="9234" name="Line 12"/>
            <p:cNvSpPr/>
            <p:nvPr/>
          </p:nvSpPr>
          <p:spPr>
            <a:xfrm>
              <a:off x="3471" y="13"/>
              <a:ext cx="0" cy="432"/>
            </a:xfrm>
            <a:prstGeom prst="line">
              <a:avLst/>
            </a:prstGeom>
            <a:ln w="19050" cap="flat" cmpd="sng">
              <a:solidFill>
                <a:srgbClr val="3333CC"/>
              </a:solidFill>
              <a:prstDash val="solid"/>
              <a:headEnd type="none" w="med" len="med"/>
              <a:tailEnd type="none" w="med" len="med"/>
            </a:ln>
          </p:spPr>
        </p:sp>
        <p:sp>
          <p:nvSpPr>
            <p:cNvPr id="9235" name="Line 13"/>
            <p:cNvSpPr/>
            <p:nvPr/>
          </p:nvSpPr>
          <p:spPr>
            <a:xfrm>
              <a:off x="3903" y="13"/>
              <a:ext cx="0" cy="432"/>
            </a:xfrm>
            <a:prstGeom prst="line">
              <a:avLst/>
            </a:prstGeom>
            <a:ln w="19050" cap="flat" cmpd="sng">
              <a:solidFill>
                <a:srgbClr val="3333CC"/>
              </a:solidFill>
              <a:prstDash val="solid"/>
              <a:headEnd type="none" w="med" len="med"/>
              <a:tailEnd type="none" w="med" len="med"/>
            </a:ln>
          </p:spPr>
        </p:sp>
        <p:sp>
          <p:nvSpPr>
            <p:cNvPr id="9236" name="Rectangle 33"/>
            <p:cNvSpPr/>
            <p:nvPr/>
          </p:nvSpPr>
          <p:spPr>
            <a:xfrm>
              <a:off x="0" y="0"/>
              <a:ext cx="4264" cy="454"/>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221"/>
                                        </p:tgtEl>
                                        <p:attrNameLst>
                                          <p:attrName>style.visibility</p:attrName>
                                        </p:attrNameLst>
                                      </p:cBhvr>
                                      <p:to>
                                        <p:strVal val="visible"/>
                                      </p:to>
                                    </p:set>
                                    <p:animEffect transition="in" filter="wipe(down)">
                                      <p:cBhvr>
                                        <p:cTn id="11" dur="500"/>
                                        <p:tgtEl>
                                          <p:spTgt spid="92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220"/>
                                        </p:tgtEl>
                                        <p:attrNameLst>
                                          <p:attrName>style.visibility</p:attrName>
                                        </p:attrNameLst>
                                      </p:cBhvr>
                                      <p:to>
                                        <p:strVal val="visible"/>
                                      </p:to>
                                    </p:set>
                                    <p:animEffect transition="in" filter="wipe(left)">
                                      <p:cBhvr>
                                        <p:cTn id="21" dur="500"/>
                                        <p:tgtEl>
                                          <p:spTgt spid="9220"/>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1" grpId="0"/>
      <p:bldP spid="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243" name="Rectangle 3"/>
          <p:cNvSpPr>
            <a:spLocks noGrp="1"/>
          </p:cNvSpPr>
          <p:nvPr>
            <p:ph idx="1"/>
          </p:nvPr>
        </p:nvSpPr>
        <p:spPr/>
        <p:txBody>
          <a:bodyPr vert="horz" wrap="square" lIns="91440" tIns="45720" rIns="91440" bIns="45720" anchor="t" anchorCtr="0"/>
          <a:p>
            <a:r>
              <a:rPr lang="zh-CN" altLang="en-US" dirty="0"/>
              <a:t>二维数组</a:t>
            </a:r>
            <a:endParaRPr lang="zh-CN" altLang="en-US" dirty="0"/>
          </a:p>
          <a:p>
            <a:endParaRPr lang="en-US" altLang="zh-CN" dirty="0"/>
          </a:p>
        </p:txBody>
      </p:sp>
      <p:graphicFrame>
        <p:nvGraphicFramePr>
          <p:cNvPr id="10244" name="Object 4"/>
          <p:cNvGraphicFramePr>
            <a:graphicFrameLocks noChangeAspect="1"/>
          </p:cNvGraphicFramePr>
          <p:nvPr/>
        </p:nvGraphicFramePr>
        <p:xfrm>
          <a:off x="4513263" y="1825625"/>
          <a:ext cx="4132262" cy="2219325"/>
        </p:xfrm>
        <a:graphic>
          <a:graphicData uri="http://schemas.openxmlformats.org/presentationml/2006/ole">
            <mc:AlternateContent xmlns:mc="http://schemas.openxmlformats.org/markup-compatibility/2006">
              <mc:Choice xmlns:v="urn:schemas-microsoft-com:vml" Requires="v">
                <p:oleObj spid="_x0000_s3082" name="" r:id="rId1" imgW="1753235" imgH="940435" progId="Equation.3">
                  <p:embed/>
                </p:oleObj>
              </mc:Choice>
              <mc:Fallback>
                <p:oleObj name="" r:id="rId1" imgW="1753235" imgH="940435" progId="Equation.3">
                  <p:embed/>
                  <p:pic>
                    <p:nvPicPr>
                      <p:cNvPr id="0" name="图片 3081"/>
                      <p:cNvPicPr/>
                      <p:nvPr/>
                    </p:nvPicPr>
                    <p:blipFill>
                      <a:blip r:embed="rId2"/>
                      <a:stretch>
                        <a:fillRect/>
                      </a:stretch>
                    </p:blipFill>
                    <p:spPr>
                      <a:xfrm>
                        <a:off x="4513263" y="1825625"/>
                        <a:ext cx="4132262" cy="2219325"/>
                      </a:xfrm>
                      <a:prstGeom prst="rect">
                        <a:avLst/>
                      </a:prstGeom>
                      <a:solidFill>
                        <a:srgbClr val="FFFFE7"/>
                      </a:solidFill>
                      <a:ln w="28575" cap="flat" cmpd="sng">
                        <a:solidFill>
                          <a:schemeClr val="tx1"/>
                        </a:solidFill>
                        <a:prstDash val="solid"/>
                        <a:miter/>
                        <a:headEnd type="none" w="med" len="med"/>
                        <a:tailEnd type="none" w="med" len="med"/>
                      </a:ln>
                    </p:spPr>
                  </p:pic>
                </p:oleObj>
              </mc:Fallback>
            </mc:AlternateContent>
          </a:graphicData>
        </a:graphic>
      </p:graphicFrame>
      <p:graphicFrame>
        <p:nvGraphicFramePr>
          <p:cNvPr id="10245" name="Object 5"/>
          <p:cNvGraphicFramePr>
            <a:graphicFrameLocks noChangeAspect="1"/>
          </p:cNvGraphicFramePr>
          <p:nvPr/>
        </p:nvGraphicFramePr>
        <p:xfrm>
          <a:off x="4500563" y="4252913"/>
          <a:ext cx="4105275" cy="2128837"/>
        </p:xfrm>
        <a:graphic>
          <a:graphicData uri="http://schemas.openxmlformats.org/presentationml/2006/ole">
            <mc:AlternateContent xmlns:mc="http://schemas.openxmlformats.org/markup-compatibility/2006">
              <mc:Choice xmlns:v="urn:schemas-microsoft-com:vml" Requires="v">
                <p:oleObj spid="_x0000_s3083" name="" r:id="rId3" imgW="1753235" imgH="940435" progId="Equation.3">
                  <p:embed/>
                </p:oleObj>
              </mc:Choice>
              <mc:Fallback>
                <p:oleObj name="" r:id="rId3" imgW="1753235" imgH="940435" progId="Equation.3">
                  <p:embed/>
                  <p:pic>
                    <p:nvPicPr>
                      <p:cNvPr id="0" name="图片 3082"/>
                      <p:cNvPicPr/>
                      <p:nvPr/>
                    </p:nvPicPr>
                    <p:blipFill>
                      <a:blip r:embed="rId2"/>
                      <a:stretch>
                        <a:fillRect/>
                      </a:stretch>
                    </p:blipFill>
                    <p:spPr>
                      <a:xfrm>
                        <a:off x="4500563" y="4252913"/>
                        <a:ext cx="4105275" cy="2128837"/>
                      </a:xfrm>
                      <a:prstGeom prst="rect">
                        <a:avLst/>
                      </a:prstGeom>
                      <a:solidFill>
                        <a:srgbClr val="FFFFE7"/>
                      </a:solidFill>
                      <a:ln w="28575" cap="flat" cmpd="sng">
                        <a:solidFill>
                          <a:schemeClr val="tx1"/>
                        </a:solidFill>
                        <a:prstDash val="solid"/>
                        <a:miter/>
                        <a:headEnd type="none" w="med" len="med"/>
                        <a:tailEnd type="none" w="med" len="med"/>
                      </a:ln>
                    </p:spPr>
                  </p:pic>
                </p:oleObj>
              </mc:Fallback>
            </mc:AlternateContent>
          </a:graphicData>
        </a:graphic>
      </p:graphicFrame>
      <p:grpSp>
        <p:nvGrpSpPr>
          <p:cNvPr id="3" name="Group 4"/>
          <p:cNvGrpSpPr/>
          <p:nvPr/>
        </p:nvGrpSpPr>
        <p:grpSpPr>
          <a:xfrm>
            <a:off x="5653088" y="4440238"/>
            <a:ext cx="2811462" cy="1900237"/>
            <a:chOff x="0" y="0"/>
            <a:chExt cx="2256" cy="1632"/>
          </a:xfrm>
        </p:grpSpPr>
        <p:grpSp>
          <p:nvGrpSpPr>
            <p:cNvPr id="10278" name="Group 5"/>
            <p:cNvGrpSpPr/>
            <p:nvPr/>
          </p:nvGrpSpPr>
          <p:grpSpPr>
            <a:xfrm>
              <a:off x="0" y="0"/>
              <a:ext cx="96" cy="1632"/>
              <a:chOff x="0" y="0"/>
              <a:chExt cx="96" cy="1632"/>
            </a:xfrm>
          </p:grpSpPr>
          <p:sp>
            <p:nvSpPr>
              <p:cNvPr id="10299" name="Line 6"/>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300" name="Line 7"/>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301" name="Line 8"/>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79" name="Group 9"/>
            <p:cNvGrpSpPr/>
            <p:nvPr/>
          </p:nvGrpSpPr>
          <p:grpSpPr>
            <a:xfrm>
              <a:off x="624" y="0"/>
              <a:ext cx="96" cy="1632"/>
              <a:chOff x="0" y="0"/>
              <a:chExt cx="96" cy="1632"/>
            </a:xfrm>
          </p:grpSpPr>
          <p:sp>
            <p:nvSpPr>
              <p:cNvPr id="10296" name="Line 10"/>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97" name="Line 11"/>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98" name="Line 12"/>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80" name="Group 13"/>
            <p:cNvGrpSpPr/>
            <p:nvPr/>
          </p:nvGrpSpPr>
          <p:grpSpPr>
            <a:xfrm>
              <a:off x="1824" y="0"/>
              <a:ext cx="96" cy="1632"/>
              <a:chOff x="0" y="0"/>
              <a:chExt cx="96" cy="1632"/>
            </a:xfrm>
          </p:grpSpPr>
          <p:sp>
            <p:nvSpPr>
              <p:cNvPr id="10293" name="Line 14"/>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94" name="Line 15"/>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95" name="Line 16"/>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81" name="Group 17"/>
            <p:cNvGrpSpPr/>
            <p:nvPr/>
          </p:nvGrpSpPr>
          <p:grpSpPr>
            <a:xfrm flipH="1">
              <a:off x="336" y="0"/>
              <a:ext cx="96" cy="1632"/>
              <a:chOff x="0" y="0"/>
              <a:chExt cx="96" cy="1632"/>
            </a:xfrm>
          </p:grpSpPr>
          <p:sp>
            <p:nvSpPr>
              <p:cNvPr id="10290" name="Line 18"/>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91" name="Line 19"/>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92" name="Line 20"/>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82" name="Group 21"/>
            <p:cNvGrpSpPr/>
            <p:nvPr/>
          </p:nvGrpSpPr>
          <p:grpSpPr>
            <a:xfrm flipH="1">
              <a:off x="960" y="0"/>
              <a:ext cx="96" cy="1632"/>
              <a:chOff x="0" y="0"/>
              <a:chExt cx="96" cy="1632"/>
            </a:xfrm>
          </p:grpSpPr>
          <p:sp>
            <p:nvSpPr>
              <p:cNvPr id="10287" name="Line 22"/>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88" name="Line 23"/>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89" name="Line 24"/>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83" name="Group 25"/>
            <p:cNvGrpSpPr/>
            <p:nvPr/>
          </p:nvGrpSpPr>
          <p:grpSpPr>
            <a:xfrm flipH="1">
              <a:off x="2160" y="0"/>
              <a:ext cx="96" cy="1632"/>
              <a:chOff x="0" y="0"/>
              <a:chExt cx="96" cy="1632"/>
            </a:xfrm>
          </p:grpSpPr>
          <p:sp>
            <p:nvSpPr>
              <p:cNvPr id="10284" name="Line 26"/>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85" name="Line 27"/>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86" name="Line 28"/>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grpSp>
        <p:nvGrpSpPr>
          <p:cNvPr id="11" name="Group 29"/>
          <p:cNvGrpSpPr/>
          <p:nvPr/>
        </p:nvGrpSpPr>
        <p:grpSpPr>
          <a:xfrm>
            <a:off x="5653088" y="1978025"/>
            <a:ext cx="2798762" cy="1887538"/>
            <a:chOff x="0" y="0"/>
            <a:chExt cx="2352" cy="1536"/>
          </a:xfrm>
        </p:grpSpPr>
        <p:grpSp>
          <p:nvGrpSpPr>
            <p:cNvPr id="10254" name="Group 30"/>
            <p:cNvGrpSpPr/>
            <p:nvPr/>
          </p:nvGrpSpPr>
          <p:grpSpPr>
            <a:xfrm>
              <a:off x="0" y="0"/>
              <a:ext cx="96" cy="288"/>
              <a:chOff x="0" y="0"/>
              <a:chExt cx="96" cy="1632"/>
            </a:xfrm>
          </p:grpSpPr>
          <p:sp>
            <p:nvSpPr>
              <p:cNvPr id="10275" name="Line 31"/>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76" name="Line 32"/>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77" name="Line 33"/>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55" name="Group 34"/>
            <p:cNvGrpSpPr/>
            <p:nvPr/>
          </p:nvGrpSpPr>
          <p:grpSpPr>
            <a:xfrm>
              <a:off x="0" y="432"/>
              <a:ext cx="96" cy="288"/>
              <a:chOff x="0" y="0"/>
              <a:chExt cx="96" cy="1632"/>
            </a:xfrm>
          </p:grpSpPr>
          <p:sp>
            <p:nvSpPr>
              <p:cNvPr id="10272" name="Line 35"/>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73" name="Line 36"/>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74" name="Line 37"/>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56" name="Group 38"/>
            <p:cNvGrpSpPr/>
            <p:nvPr/>
          </p:nvGrpSpPr>
          <p:grpSpPr>
            <a:xfrm flipH="1">
              <a:off x="2256" y="0"/>
              <a:ext cx="96" cy="288"/>
              <a:chOff x="0" y="0"/>
              <a:chExt cx="96" cy="1632"/>
            </a:xfrm>
          </p:grpSpPr>
          <p:sp>
            <p:nvSpPr>
              <p:cNvPr id="10269" name="Line 39"/>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70" name="Line 40"/>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71" name="Line 41"/>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57" name="Group 42"/>
            <p:cNvGrpSpPr/>
            <p:nvPr/>
          </p:nvGrpSpPr>
          <p:grpSpPr>
            <a:xfrm flipH="1">
              <a:off x="2256" y="432"/>
              <a:ext cx="96" cy="288"/>
              <a:chOff x="0" y="0"/>
              <a:chExt cx="96" cy="1632"/>
            </a:xfrm>
          </p:grpSpPr>
          <p:sp>
            <p:nvSpPr>
              <p:cNvPr id="10266" name="Line 43"/>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67" name="Line 44"/>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68" name="Line 45"/>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58" name="Group 46"/>
            <p:cNvGrpSpPr/>
            <p:nvPr/>
          </p:nvGrpSpPr>
          <p:grpSpPr>
            <a:xfrm>
              <a:off x="0" y="1296"/>
              <a:ext cx="96" cy="240"/>
              <a:chOff x="0" y="0"/>
              <a:chExt cx="96" cy="1632"/>
            </a:xfrm>
          </p:grpSpPr>
          <p:sp>
            <p:nvSpPr>
              <p:cNvPr id="10263" name="Line 47"/>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64" name="Line 48"/>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65" name="Line 49"/>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nvGrpSpPr>
            <p:cNvPr id="10259" name="Group 50"/>
            <p:cNvGrpSpPr/>
            <p:nvPr/>
          </p:nvGrpSpPr>
          <p:grpSpPr>
            <a:xfrm flipH="1">
              <a:off x="2256" y="1248"/>
              <a:ext cx="96" cy="288"/>
              <a:chOff x="0" y="0"/>
              <a:chExt cx="96" cy="1632"/>
            </a:xfrm>
          </p:grpSpPr>
          <p:sp>
            <p:nvSpPr>
              <p:cNvPr id="10260" name="Line 51"/>
              <p:cNvSpPr/>
              <p:nvPr/>
            </p:nvSpPr>
            <p:spPr>
              <a:xfrm>
                <a:off x="0" y="0"/>
                <a:ext cx="96" cy="0"/>
              </a:xfrm>
              <a:prstGeom prst="line">
                <a:avLst/>
              </a:prstGeom>
              <a:ln w="38100" cap="flat" cmpd="sng">
                <a:solidFill>
                  <a:schemeClr val="hlink"/>
                </a:solidFill>
                <a:prstDash val="solid"/>
                <a:headEnd type="none" w="med" len="med"/>
                <a:tailEnd type="none" w="med" len="med"/>
              </a:ln>
            </p:spPr>
          </p:sp>
          <p:sp>
            <p:nvSpPr>
              <p:cNvPr id="10261" name="Line 52"/>
              <p:cNvSpPr/>
              <p:nvPr/>
            </p:nvSpPr>
            <p:spPr>
              <a:xfrm>
                <a:off x="0" y="0"/>
                <a:ext cx="0" cy="1632"/>
              </a:xfrm>
              <a:prstGeom prst="line">
                <a:avLst/>
              </a:prstGeom>
              <a:ln w="38100" cap="flat" cmpd="sng">
                <a:solidFill>
                  <a:schemeClr val="hlink"/>
                </a:solidFill>
                <a:prstDash val="solid"/>
                <a:headEnd type="none" w="med" len="med"/>
                <a:tailEnd type="none" w="med" len="med"/>
              </a:ln>
            </p:spPr>
          </p:sp>
          <p:sp>
            <p:nvSpPr>
              <p:cNvPr id="10262" name="Line 53"/>
              <p:cNvSpPr/>
              <p:nvPr/>
            </p:nvSpPr>
            <p:spPr>
              <a:xfrm>
                <a:off x="0" y="1632"/>
                <a:ext cx="96" cy="0"/>
              </a:xfrm>
              <a:prstGeom prst="line">
                <a:avLst/>
              </a:prstGeom>
              <a:ln w="38100" cap="flat" cmpd="sng">
                <a:solidFill>
                  <a:schemeClr val="hlink"/>
                </a:solidFill>
                <a:prstDash val="solid"/>
                <a:headEnd type="none" w="med" len="med"/>
                <a:tailEnd type="none" w="med" len="med"/>
              </a:ln>
            </p:spPr>
          </p:sp>
        </p:grpSp>
      </p:grpSp>
      <p:graphicFrame>
        <p:nvGraphicFramePr>
          <p:cNvPr id="2" name="Object 56"/>
          <p:cNvGraphicFramePr>
            <a:graphicFrameLocks noChangeAspect="1"/>
          </p:cNvGraphicFramePr>
          <p:nvPr/>
        </p:nvGraphicFramePr>
        <p:xfrm>
          <a:off x="306388" y="5349875"/>
          <a:ext cx="4121150" cy="527050"/>
        </p:xfrm>
        <a:graphic>
          <a:graphicData uri="http://schemas.openxmlformats.org/presentationml/2006/ole">
            <mc:AlternateContent xmlns:mc="http://schemas.openxmlformats.org/markup-compatibility/2006">
              <mc:Choice xmlns:v="urn:schemas-microsoft-com:vml" Requires="v">
                <p:oleObj spid="_x0000_s3080" name="" r:id="rId4" imgW="1879600" imgH="241300" progId="Equation.3">
                  <p:embed/>
                </p:oleObj>
              </mc:Choice>
              <mc:Fallback>
                <p:oleObj name="" r:id="rId4" imgW="1879600" imgH="241300" progId="Equation.3">
                  <p:embed/>
                  <p:pic>
                    <p:nvPicPr>
                      <p:cNvPr id="0" name="图片 3079"/>
                      <p:cNvPicPr/>
                      <p:nvPr/>
                    </p:nvPicPr>
                    <p:blipFill>
                      <a:blip r:embed="rId5"/>
                      <a:stretch>
                        <a:fillRect/>
                      </a:stretch>
                    </p:blipFill>
                    <p:spPr>
                      <a:xfrm>
                        <a:off x="306388" y="5349875"/>
                        <a:ext cx="4121150" cy="527050"/>
                      </a:xfrm>
                      <a:prstGeom prst="rect">
                        <a:avLst/>
                      </a:prstGeom>
                      <a:noFill/>
                      <a:ln w="38100">
                        <a:noFill/>
                        <a:miter/>
                      </a:ln>
                    </p:spPr>
                  </p:pic>
                </p:oleObj>
              </mc:Fallback>
            </mc:AlternateContent>
          </a:graphicData>
        </a:graphic>
      </p:graphicFrame>
      <p:graphicFrame>
        <p:nvGraphicFramePr>
          <p:cNvPr id="4" name="Object 57"/>
          <p:cNvGraphicFramePr>
            <a:graphicFrameLocks noChangeAspect="1"/>
          </p:cNvGraphicFramePr>
          <p:nvPr/>
        </p:nvGraphicFramePr>
        <p:xfrm>
          <a:off x="322263" y="3214688"/>
          <a:ext cx="3962400" cy="501650"/>
        </p:xfrm>
        <a:graphic>
          <a:graphicData uri="http://schemas.openxmlformats.org/presentationml/2006/ole">
            <mc:AlternateContent xmlns:mc="http://schemas.openxmlformats.org/markup-compatibility/2006">
              <mc:Choice xmlns:v="urn:schemas-microsoft-com:vml" Requires="v">
                <p:oleObj spid="_x0000_s3079" name="" r:id="rId6" imgW="1816735" imgH="228600" progId="Equation.3">
                  <p:embed/>
                </p:oleObj>
              </mc:Choice>
              <mc:Fallback>
                <p:oleObj name="" r:id="rId6" imgW="1816735" imgH="228600" progId="Equation.3">
                  <p:embed/>
                  <p:pic>
                    <p:nvPicPr>
                      <p:cNvPr id="0" name="图片 3078"/>
                      <p:cNvPicPr/>
                      <p:nvPr/>
                    </p:nvPicPr>
                    <p:blipFill>
                      <a:blip r:embed="rId7"/>
                      <a:stretch>
                        <a:fillRect/>
                      </a:stretch>
                    </p:blipFill>
                    <p:spPr>
                      <a:xfrm>
                        <a:off x="322263" y="3214688"/>
                        <a:ext cx="3962400" cy="501650"/>
                      </a:xfrm>
                      <a:prstGeom prst="rect">
                        <a:avLst/>
                      </a:prstGeom>
                      <a:noFill/>
                      <a:ln w="38100">
                        <a:noFill/>
                        <a:miter/>
                      </a:ln>
                    </p:spPr>
                  </p:pic>
                </p:oleObj>
              </mc:Fallback>
            </mc:AlternateContent>
          </a:graphicData>
        </a:graphic>
      </p:graphicFrame>
      <p:graphicFrame>
        <p:nvGraphicFramePr>
          <p:cNvPr id="5" name="Object 58"/>
          <p:cNvGraphicFramePr>
            <a:graphicFrameLocks noChangeAspect="1"/>
          </p:cNvGraphicFramePr>
          <p:nvPr/>
        </p:nvGraphicFramePr>
        <p:xfrm>
          <a:off x="325438" y="1941513"/>
          <a:ext cx="3886200" cy="479425"/>
        </p:xfrm>
        <a:graphic>
          <a:graphicData uri="http://schemas.openxmlformats.org/presentationml/2006/ole">
            <mc:AlternateContent xmlns:mc="http://schemas.openxmlformats.org/markup-compatibility/2006">
              <mc:Choice xmlns:v="urn:schemas-microsoft-com:vml" Requires="v">
                <p:oleObj spid="_x0000_s3081" name="" r:id="rId8" imgW="1943100" imgH="241300" progId="Equation.3">
                  <p:embed/>
                </p:oleObj>
              </mc:Choice>
              <mc:Fallback>
                <p:oleObj name="" r:id="rId8" imgW="1943100" imgH="241300" progId="Equation.3">
                  <p:embed/>
                  <p:pic>
                    <p:nvPicPr>
                      <p:cNvPr id="0" name="图片 3080"/>
                      <p:cNvPicPr/>
                      <p:nvPr/>
                    </p:nvPicPr>
                    <p:blipFill>
                      <a:blip r:embed="rId9"/>
                      <a:stretch>
                        <a:fillRect/>
                      </a:stretch>
                    </p:blipFill>
                    <p:spPr>
                      <a:xfrm>
                        <a:off x="325438" y="1941513"/>
                        <a:ext cx="3886200" cy="479425"/>
                      </a:xfrm>
                      <a:prstGeom prst="rect">
                        <a:avLst/>
                      </a:prstGeom>
                      <a:noFill/>
                      <a:ln w="38100">
                        <a:noFill/>
                        <a:miter/>
                      </a:ln>
                    </p:spPr>
                  </p:pic>
                </p:oleObj>
              </mc:Fallback>
            </mc:AlternateContent>
          </a:graphicData>
        </a:graphic>
      </p:graphicFrame>
      <p:sp>
        <p:nvSpPr>
          <p:cNvPr id="6" name="TextBox 1"/>
          <p:cNvSpPr txBox="1"/>
          <p:nvPr/>
        </p:nvSpPr>
        <p:spPr>
          <a:xfrm>
            <a:off x="276225" y="2925763"/>
            <a:ext cx="2279650" cy="369887"/>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800" dirty="0">
                <a:latin typeface="Arial" panose="020B0604020202020204" pitchFamily="34" charset="0"/>
                <a:ea typeface="宋体" panose="02010600030101010101" pitchFamily="2" charset="-122"/>
              </a:rPr>
              <a:t>每个元素是行向量</a:t>
            </a:r>
            <a:endParaRPr lang="zh-CN" altLang="en-US" sz="1800" dirty="0">
              <a:latin typeface="Arial" panose="020B0604020202020204" pitchFamily="34" charset="0"/>
              <a:ea typeface="宋体" panose="02010600030101010101" pitchFamily="2" charset="-122"/>
            </a:endParaRPr>
          </a:p>
        </p:txBody>
      </p:sp>
      <p:sp>
        <p:nvSpPr>
          <p:cNvPr id="60" name="TextBox 59"/>
          <p:cNvSpPr txBox="1"/>
          <p:nvPr/>
        </p:nvSpPr>
        <p:spPr>
          <a:xfrm>
            <a:off x="261938" y="4989513"/>
            <a:ext cx="2725737" cy="369887"/>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800" dirty="0">
                <a:latin typeface="Arial" panose="020B0604020202020204" pitchFamily="34" charset="0"/>
                <a:ea typeface="宋体" panose="02010600030101010101" pitchFamily="2" charset="-122"/>
              </a:rPr>
              <a:t>每个元素是列向量</a:t>
            </a:r>
            <a:endParaRPr lang="zh-CN" altLang="en-US" sz="1800" dirty="0">
              <a:latin typeface="Arial" panose="020B0604020202020204" pitchFamily="34" charset="0"/>
              <a:ea typeface="宋体" panose="02010600030101010101" pitchFamily="2" charset="-122"/>
            </a:endParaRPr>
          </a:p>
        </p:txBody>
      </p:sp>
      <p:sp>
        <p:nvSpPr>
          <p:cNvPr id="61" name="TextBox 60"/>
          <p:cNvSpPr txBox="1"/>
          <p:nvPr/>
        </p:nvSpPr>
        <p:spPr>
          <a:xfrm>
            <a:off x="323850" y="1695450"/>
            <a:ext cx="2278063" cy="3683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800" dirty="0">
                <a:latin typeface="Arial" panose="020B0604020202020204" pitchFamily="34" charset="0"/>
                <a:ea typeface="宋体" panose="02010600030101010101" pitchFamily="2" charset="-122"/>
              </a:rPr>
              <a:t>线性表</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barn(inVertical)">
                                      <p:cBhvr>
                                        <p:cTn id="11" dur="500"/>
                                        <p:tgtEl>
                                          <p:spTgt spid="61"/>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2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barn(inVertical)">
                                      <p:cBhvr>
                                        <p:cTn id="39" dur="500"/>
                                        <p:tgtEl>
                                          <p:spTgt spid="60"/>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0" grpId="0"/>
      <p:bldP spid="6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顺序存储</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243" name="Rectangle 3"/>
          <p:cNvSpPr>
            <a:spLocks noGrp="1"/>
          </p:cNvSpPr>
          <p:nvPr>
            <p:ph idx="1"/>
          </p:nvPr>
        </p:nvSpPr>
        <p:spPr>
          <a:xfrm>
            <a:off x="179388" y="1125538"/>
            <a:ext cx="8785225" cy="1008062"/>
          </a:xfrm>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rPr>
              <a:t>数组是多维的结构，存储空间是一个一维的结构。</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二维数组以行序为主序</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二维数组以列序为主序</a:t>
            </a:r>
            <a:endParaRPr lang="zh-CN" altLang="en-US" dirty="0">
              <a:latin typeface="微软雅黑" panose="020B0503020204020204" pitchFamily="34" charset="-122"/>
              <a:ea typeface="微软雅黑" panose="020B0503020204020204" pitchFamily="34" charset="-122"/>
            </a:endParaRPr>
          </a:p>
        </p:txBody>
      </p:sp>
      <p:pic>
        <p:nvPicPr>
          <p:cNvPr id="10326" name="Picture 86"/>
          <p:cNvPicPr>
            <a:picLocks noChangeAspect="1"/>
          </p:cNvPicPr>
          <p:nvPr/>
        </p:nvPicPr>
        <p:blipFill>
          <a:blip r:embed="rId1"/>
          <a:stretch>
            <a:fillRect/>
          </a:stretch>
        </p:blipFill>
        <p:spPr>
          <a:xfrm>
            <a:off x="468313" y="3319463"/>
            <a:ext cx="1698625" cy="1285875"/>
          </a:xfrm>
          <a:prstGeom prst="rect">
            <a:avLst/>
          </a:prstGeom>
          <a:noFill/>
          <a:ln w="9525">
            <a:noFill/>
          </a:ln>
        </p:spPr>
      </p:pic>
      <p:pic>
        <p:nvPicPr>
          <p:cNvPr id="10327" name="Picture 87"/>
          <p:cNvPicPr>
            <a:picLocks noChangeAspect="1"/>
          </p:cNvPicPr>
          <p:nvPr/>
        </p:nvPicPr>
        <p:blipFill>
          <a:blip r:embed="rId2"/>
          <a:stretch>
            <a:fillRect/>
          </a:stretch>
        </p:blipFill>
        <p:spPr>
          <a:xfrm>
            <a:off x="3132138" y="2508250"/>
            <a:ext cx="1781175" cy="1304925"/>
          </a:xfrm>
          <a:prstGeom prst="rect">
            <a:avLst/>
          </a:prstGeom>
          <a:noFill/>
          <a:ln w="9525">
            <a:noFill/>
          </a:ln>
        </p:spPr>
      </p:pic>
      <p:pic>
        <p:nvPicPr>
          <p:cNvPr id="10328" name="Picture 88"/>
          <p:cNvPicPr>
            <a:picLocks noChangeAspect="1"/>
          </p:cNvPicPr>
          <p:nvPr/>
        </p:nvPicPr>
        <p:blipFill>
          <a:blip r:embed="rId3"/>
          <a:stretch>
            <a:fillRect/>
          </a:stretch>
        </p:blipFill>
        <p:spPr>
          <a:xfrm>
            <a:off x="3132138" y="4029075"/>
            <a:ext cx="1771650" cy="1276350"/>
          </a:xfrm>
          <a:prstGeom prst="rect">
            <a:avLst/>
          </a:prstGeom>
          <a:noFill/>
          <a:ln w="9525">
            <a:noFill/>
          </a:ln>
        </p:spPr>
      </p:pic>
      <p:pic>
        <p:nvPicPr>
          <p:cNvPr id="10329" name="Picture 89"/>
          <p:cNvPicPr>
            <a:picLocks noChangeAspect="1"/>
          </p:cNvPicPr>
          <p:nvPr/>
        </p:nvPicPr>
        <p:blipFill>
          <a:blip r:embed="rId4"/>
          <a:stretch>
            <a:fillRect/>
          </a:stretch>
        </p:blipFill>
        <p:spPr>
          <a:xfrm>
            <a:off x="5924550" y="1443038"/>
            <a:ext cx="231775" cy="2370137"/>
          </a:xfrm>
          <a:prstGeom prst="rect">
            <a:avLst/>
          </a:prstGeom>
          <a:noFill/>
          <a:ln w="9525">
            <a:noFill/>
          </a:ln>
        </p:spPr>
      </p:pic>
      <p:pic>
        <p:nvPicPr>
          <p:cNvPr id="10330" name="Picture 90"/>
          <p:cNvPicPr>
            <a:picLocks noChangeAspect="1"/>
          </p:cNvPicPr>
          <p:nvPr/>
        </p:nvPicPr>
        <p:blipFill>
          <a:blip r:embed="rId5"/>
          <a:stretch>
            <a:fillRect/>
          </a:stretch>
        </p:blipFill>
        <p:spPr>
          <a:xfrm>
            <a:off x="5942013" y="3957638"/>
            <a:ext cx="214312" cy="2184400"/>
          </a:xfrm>
          <a:prstGeom prst="rect">
            <a:avLst/>
          </a:prstGeom>
          <a:noFill/>
          <a:ln w="9525">
            <a:noFill/>
          </a:ln>
        </p:spPr>
      </p:pic>
      <p:pic>
        <p:nvPicPr>
          <p:cNvPr id="91" name="Picture 89"/>
          <p:cNvPicPr>
            <a:picLocks noChangeAspect="1"/>
          </p:cNvPicPr>
          <p:nvPr/>
        </p:nvPicPr>
        <p:blipFill>
          <a:blip r:embed="rId4"/>
          <a:stretch>
            <a:fillRect/>
          </a:stretch>
        </p:blipFill>
        <p:spPr>
          <a:xfrm>
            <a:off x="6516688" y="1400175"/>
            <a:ext cx="485775" cy="4981575"/>
          </a:xfrm>
          <a:prstGeom prst="rect">
            <a:avLst/>
          </a:prstGeom>
          <a:noFill/>
          <a:ln w="9525">
            <a:noFill/>
          </a:ln>
        </p:spPr>
      </p:pic>
      <p:pic>
        <p:nvPicPr>
          <p:cNvPr id="92" name="Picture 90"/>
          <p:cNvPicPr>
            <a:picLocks noChangeAspect="1"/>
          </p:cNvPicPr>
          <p:nvPr/>
        </p:nvPicPr>
        <p:blipFill>
          <a:blip r:embed="rId5"/>
          <a:stretch>
            <a:fillRect/>
          </a:stretch>
        </p:blipFill>
        <p:spPr>
          <a:xfrm>
            <a:off x="7164388" y="1414463"/>
            <a:ext cx="485775" cy="4953000"/>
          </a:xfrm>
          <a:prstGeom prst="rect">
            <a:avLst/>
          </a:prstGeom>
          <a:noFill/>
          <a:ln w="9525">
            <a:noFill/>
          </a:ln>
        </p:spPr>
      </p:pic>
      <p:sp>
        <p:nvSpPr>
          <p:cNvPr id="2" name="右箭头 1"/>
          <p:cNvSpPr/>
          <p:nvPr/>
        </p:nvSpPr>
        <p:spPr bwMode="auto">
          <a:xfrm>
            <a:off x="2268538" y="3390900"/>
            <a:ext cx="819150" cy="277813"/>
          </a:xfrm>
          <a:prstGeom prst="rightArrow">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4" name="右箭头 93"/>
          <p:cNvSpPr/>
          <p:nvPr/>
        </p:nvSpPr>
        <p:spPr bwMode="auto">
          <a:xfrm>
            <a:off x="2239963" y="4183063"/>
            <a:ext cx="819150" cy="277813"/>
          </a:xfrm>
          <a:prstGeom prst="rightArrow">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 name="右箭头 94"/>
          <p:cNvSpPr/>
          <p:nvPr/>
        </p:nvSpPr>
        <p:spPr bwMode="auto">
          <a:xfrm>
            <a:off x="4975225" y="3021013"/>
            <a:ext cx="820738" cy="277813"/>
          </a:xfrm>
          <a:prstGeom prst="rightArrow">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6" name="右箭头 95"/>
          <p:cNvSpPr/>
          <p:nvPr/>
        </p:nvSpPr>
        <p:spPr bwMode="auto">
          <a:xfrm>
            <a:off x="4946650" y="4471988"/>
            <a:ext cx="820738" cy="277813"/>
          </a:xfrm>
          <a:prstGeom prst="rightArrow">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26"/>
                                        </p:tgtEl>
                                        <p:attrNameLst>
                                          <p:attrName>style.visibility</p:attrName>
                                        </p:attrNameLst>
                                      </p:cBhvr>
                                      <p:to>
                                        <p:strVal val="visible"/>
                                      </p:to>
                                    </p:set>
                                    <p:animEffect transition="in" filter="wipe(left)">
                                      <p:cBhvr>
                                        <p:cTn id="7" dur="500"/>
                                        <p:tgtEl>
                                          <p:spTgt spid="10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327"/>
                                        </p:tgtEl>
                                        <p:attrNameLst>
                                          <p:attrName>style.visibility</p:attrName>
                                        </p:attrNameLst>
                                      </p:cBhvr>
                                      <p:to>
                                        <p:strVal val="visible"/>
                                      </p:to>
                                    </p:set>
                                    <p:animEffect transition="in" filter="wipe(left)">
                                      <p:cBhvr>
                                        <p:cTn id="16" dur="500"/>
                                        <p:tgtEl>
                                          <p:spTgt spid="103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wipe(left)">
                                      <p:cBhvr>
                                        <p:cTn id="21" dur="500"/>
                                        <p:tgtEl>
                                          <p:spTgt spid="95"/>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0329"/>
                                        </p:tgtEl>
                                        <p:attrNameLst>
                                          <p:attrName>style.visibility</p:attrName>
                                        </p:attrNameLst>
                                      </p:cBhvr>
                                      <p:to>
                                        <p:strVal val="visible"/>
                                      </p:to>
                                    </p:set>
                                    <p:animEffect transition="in" filter="wipe(left)">
                                      <p:cBhvr>
                                        <p:cTn id="25" dur="500"/>
                                        <p:tgtEl>
                                          <p:spTgt spid="1032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0243">
                                            <p:txEl>
                                              <p:charRg st="34" end="45"/>
                                            </p:txEl>
                                          </p:spTgt>
                                        </p:tgtEl>
                                        <p:attrNameLst>
                                          <p:attrName>style.visibility</p:attrName>
                                        </p:attrNameLst>
                                      </p:cBhvr>
                                      <p:to>
                                        <p:strVal val="visible"/>
                                      </p:to>
                                    </p:set>
                                    <p:animEffect transition="in" filter="barn(inVertical)">
                                      <p:cBhvr>
                                        <p:cTn id="30" dur="500"/>
                                        <p:tgtEl>
                                          <p:spTgt spid="10243">
                                            <p:txEl>
                                              <p:charRg st="34" end="4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left)">
                                      <p:cBhvr>
                                        <p:cTn id="35" dur="500"/>
                                        <p:tgtEl>
                                          <p:spTgt spid="94"/>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0328"/>
                                        </p:tgtEl>
                                        <p:attrNameLst>
                                          <p:attrName>style.visibility</p:attrName>
                                        </p:attrNameLst>
                                      </p:cBhvr>
                                      <p:to>
                                        <p:strVal val="visible"/>
                                      </p:to>
                                    </p:set>
                                    <p:animEffect transition="in" filter="wipe(left)">
                                      <p:cBhvr>
                                        <p:cTn id="39" dur="500"/>
                                        <p:tgtEl>
                                          <p:spTgt spid="103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0330"/>
                                        </p:tgtEl>
                                        <p:attrNameLst>
                                          <p:attrName>style.visibility</p:attrName>
                                        </p:attrNameLst>
                                      </p:cBhvr>
                                      <p:to>
                                        <p:strVal val="visible"/>
                                      </p:to>
                                    </p:set>
                                    <p:animEffect transition="in" filter="wipe(left)">
                                      <p:cBhvr>
                                        <p:cTn id="48" dur="500"/>
                                        <p:tgtEl>
                                          <p:spTgt spid="1033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up)">
                                      <p:cBhvr>
                                        <p:cTn id="53" dur="500"/>
                                        <p:tgtEl>
                                          <p:spTgt spid="91"/>
                                        </p:tgtEl>
                                      </p:cBhvr>
                                    </p:animEffect>
                                  </p:childTnLst>
                                </p:cTn>
                              </p:par>
                              <p:par>
                                <p:cTn id="54" presetID="22" presetClass="entr" presetSubtype="1" fill="hold" nodeType="with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wipe(up)">
                                      <p:cBhvr>
                                        <p:cTn id="5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4" grpId="0" bldLvl="0" animBg="1"/>
      <p:bldP spid="95" grpId="0" bldLvl="0" animBg="1"/>
      <p:bldP spid="9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顺序存储</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aphicFrame>
        <p:nvGraphicFramePr>
          <p:cNvPr id="12291" name="Object 3"/>
          <p:cNvGraphicFramePr>
            <a:graphicFrameLocks noGrp="1" noChangeAspect="1"/>
          </p:cNvGraphicFramePr>
          <p:nvPr>
            <p:ph sz="half" idx="2"/>
          </p:nvPr>
        </p:nvGraphicFramePr>
        <p:xfrm>
          <a:off x="574675" y="1412875"/>
          <a:ext cx="6157913" cy="2233613"/>
        </p:xfrm>
        <a:graphic>
          <a:graphicData uri="http://schemas.openxmlformats.org/presentationml/2006/ole">
            <mc:AlternateContent xmlns:mc="http://schemas.openxmlformats.org/markup-compatibility/2006">
              <mc:Choice xmlns:v="urn:schemas-microsoft-com:vml" Requires="v">
                <p:oleObj spid="_x0000_s3084" name="" r:id="rId1" imgW="3149600" imgH="1143000" progId="Equation.3">
                  <p:embed/>
                </p:oleObj>
              </mc:Choice>
              <mc:Fallback>
                <p:oleObj name="" r:id="rId1" imgW="3149600" imgH="1143000" progId="Equation.3">
                  <p:embed/>
                  <p:pic>
                    <p:nvPicPr>
                      <p:cNvPr id="0" name="图片 3083"/>
                      <p:cNvPicPr/>
                      <p:nvPr/>
                    </p:nvPicPr>
                    <p:blipFill>
                      <a:blip r:embed="rId2"/>
                      <a:srcRect/>
                      <a:stretch>
                        <a:fillRect/>
                      </a:stretch>
                    </p:blipFill>
                    <p:spPr>
                      <a:xfrm>
                        <a:off x="574675" y="1412875"/>
                        <a:ext cx="6157913" cy="2233613"/>
                      </a:xfrm>
                      <a:prstGeom prst="rect">
                        <a:avLst/>
                      </a:prstGeom>
                      <a:noFill/>
                      <a:ln w="38100">
                        <a:miter/>
                      </a:ln>
                    </p:spPr>
                  </p:pic>
                </p:oleObj>
              </mc:Fallback>
            </mc:AlternateContent>
          </a:graphicData>
        </a:graphic>
      </p:graphicFrame>
      <p:sp>
        <p:nvSpPr>
          <p:cNvPr id="13316" name="Text Box 8"/>
          <p:cNvSpPr txBox="1"/>
          <p:nvPr/>
        </p:nvSpPr>
        <p:spPr>
          <a:xfrm>
            <a:off x="755650" y="3933825"/>
            <a:ext cx="7696200" cy="175323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50000"/>
              </a:lnSpc>
              <a:spcBef>
                <a:spcPct val="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设数组开始存放位置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LOC( 0, 0 ) = </a:t>
            </a:r>
            <a:r>
              <a:rPr lang="en-US" altLang="zh-CN" b="1" i="1" dirty="0">
                <a:latin typeface="微软雅黑" panose="020B0503020204020204" pitchFamily="34" charset="-122"/>
                <a:ea typeface="微软雅黑" panose="020B0503020204020204" pitchFamily="34" charset="-122"/>
                <a:cs typeface="微软雅黑" panose="020B0503020204020204" pitchFamily="34" charset="-122"/>
              </a:rPr>
              <a:t>a</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lnSpc>
                <a:spcPct val="150000"/>
              </a:lnSpc>
              <a:spcBef>
                <a:spcPct val="0"/>
              </a:spcBef>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先行后列：</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LOC(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j</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j</a:t>
            </a:r>
            <a:endPar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lnSpc>
                <a:spcPct val="150000"/>
              </a:lnSpc>
              <a:spcBef>
                <a:spcPct val="0"/>
              </a:spcBef>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先列后行：</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LOC(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j</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j</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b="1"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316">
                                            <p:txEl>
                                              <p:charRg st="0" end="27"/>
                                            </p:txEl>
                                          </p:spTgt>
                                        </p:tgtEl>
                                        <p:attrNameLst>
                                          <p:attrName>style.visibility</p:attrName>
                                        </p:attrNameLst>
                                      </p:cBhvr>
                                      <p:to>
                                        <p:strVal val="visible"/>
                                      </p:to>
                                    </p:set>
                                    <p:animEffect transition="in" filter="wipe(up)">
                                      <p:cBhvr>
                                        <p:cTn id="7" dur="500"/>
                                        <p:tgtEl>
                                          <p:spTgt spid="13316">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316">
                                            <p:txEl>
                                              <p:charRg st="27" end="61"/>
                                            </p:txEl>
                                          </p:spTgt>
                                        </p:tgtEl>
                                        <p:attrNameLst>
                                          <p:attrName>style.visibility</p:attrName>
                                        </p:attrNameLst>
                                      </p:cBhvr>
                                      <p:to>
                                        <p:strVal val="visible"/>
                                      </p:to>
                                    </p:set>
                                    <p:animEffect transition="in" filter="wipe(up)">
                                      <p:cBhvr>
                                        <p:cTn id="12" dur="500"/>
                                        <p:tgtEl>
                                          <p:spTgt spid="13316">
                                            <p:txEl>
                                              <p:charRg st="27"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316">
                                            <p:txEl>
                                              <p:charRg st="61" end="96"/>
                                            </p:txEl>
                                          </p:spTgt>
                                        </p:tgtEl>
                                        <p:attrNameLst>
                                          <p:attrName>style.visibility</p:attrName>
                                        </p:attrNameLst>
                                      </p:cBhvr>
                                      <p:to>
                                        <p:strVal val="visible"/>
                                      </p:to>
                                    </p:set>
                                    <p:animEffect transition="in" filter="wipe(up)">
                                      <p:cBhvr>
                                        <p:cTn id="17" dur="500"/>
                                        <p:tgtEl>
                                          <p:spTgt spid="13316">
                                            <p:txEl>
                                              <p:charRg st="61"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顺序存储</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 name="Rectangle 3"/>
          <p:cNvSpPr>
            <a:spLocks noGrp="1"/>
          </p:cNvSpPr>
          <p:nvPr>
            <p:ph type="body" sz="half" idx="1"/>
          </p:nvPr>
        </p:nvSpPr>
        <p:spPr>
          <a:xfrm>
            <a:off x="179388" y="1125538"/>
            <a:ext cx="8802687" cy="5472112"/>
          </a:xfrm>
        </p:spPr>
        <p:txBody>
          <a:bodyPr vert="horz" wrap="square" lIns="91440" tIns="45720" rIns="91440" bIns="45720" anchor="t" anchorCtr="0"/>
          <a:p>
            <a:pPr>
              <a:buClrTx/>
              <a:buSzTx/>
              <a:buFont typeface="Wingdings" panose="05000000000000000000" pitchFamily="2" charset="2"/>
              <a:buNone/>
            </a:pPr>
            <a:r>
              <a:rPr lang="en-US" altLang="zh-CN" b="1" dirty="0">
                <a:latin typeface="Times New Roman" panose="02020603050405020304" pitchFamily="18" charset="0"/>
              </a:rPr>
              <a:t>#define MAX_ARRAY_DIM 8</a:t>
            </a:r>
            <a:endParaRPr lang="en-US" altLang="zh-CN" b="1" dirty="0">
              <a:latin typeface="Times New Roman" panose="02020603050405020304" pitchFamily="18" charset="0"/>
            </a:endParaRPr>
          </a:p>
          <a:p>
            <a:pPr>
              <a:buClrTx/>
              <a:buSzTx/>
              <a:buFont typeface="Wingdings" panose="05000000000000000000" pitchFamily="2" charset="2"/>
              <a:buNone/>
            </a:pPr>
            <a:r>
              <a:rPr lang="en-US" altLang="zh-CN" b="1" dirty="0">
                <a:latin typeface="Times New Roman" panose="02020603050405020304" pitchFamily="18" charset="0"/>
              </a:rPr>
              <a:t>typedef struct array{</a:t>
            </a:r>
            <a:endParaRPr lang="en-US" altLang="zh-CN" b="1" dirty="0">
              <a:latin typeface="Times New Roman" panose="02020603050405020304" pitchFamily="18" charset="0"/>
            </a:endParaRPr>
          </a:p>
          <a:p>
            <a:pPr lvl="1">
              <a:buFont typeface="Wingdings" panose="05000000000000000000" pitchFamily="2" charset="2"/>
              <a:buNone/>
            </a:pPr>
            <a:r>
              <a:rPr lang="en-US" altLang="zh-CN" b="1" dirty="0">
                <a:latin typeface="Times New Roman" panose="02020603050405020304" pitchFamily="18" charset="0"/>
              </a:rPr>
              <a:t>ElemType *base;	</a:t>
            </a:r>
            <a:r>
              <a:rPr lang="en-US" altLang="zh-CN" dirty="0">
                <a:latin typeface="Times New Roman" panose="02020603050405020304" pitchFamily="18" charset="0"/>
              </a:rPr>
              <a:t>//</a:t>
            </a:r>
            <a:r>
              <a:rPr lang="zh-CN" altLang="en-US" dirty="0">
                <a:latin typeface="Times New Roman" panose="02020603050405020304" pitchFamily="18" charset="0"/>
              </a:rPr>
              <a:t>数组基址</a:t>
            </a:r>
            <a:endParaRPr lang="zh-CN" altLang="en-US" dirty="0">
              <a:latin typeface="Times New Roman" panose="02020603050405020304" pitchFamily="18" charset="0"/>
            </a:endParaRPr>
          </a:p>
          <a:p>
            <a:pPr lvl="1">
              <a:buFont typeface="Wingdings" panose="05000000000000000000" pitchFamily="2" charset="2"/>
              <a:buNone/>
            </a:pPr>
            <a:r>
              <a:rPr lang="en-US" altLang="zh-CN" b="1" dirty="0">
                <a:latin typeface="Times New Roman" panose="02020603050405020304" pitchFamily="18" charset="0"/>
              </a:rPr>
              <a:t>int dim;		</a:t>
            </a:r>
            <a:r>
              <a:rPr lang="en-US" altLang="zh-CN" dirty="0">
                <a:latin typeface="Times New Roman" panose="02020603050405020304" pitchFamily="18" charset="0"/>
              </a:rPr>
              <a:t>//</a:t>
            </a:r>
            <a:r>
              <a:rPr lang="zh-CN" altLang="en-US" dirty="0">
                <a:latin typeface="Times New Roman" panose="02020603050405020304" pitchFamily="18" charset="0"/>
              </a:rPr>
              <a:t>数组维数</a:t>
            </a:r>
            <a:endParaRPr lang="zh-CN" altLang="en-US" dirty="0">
              <a:latin typeface="Times New Roman" panose="02020603050405020304" pitchFamily="18" charset="0"/>
            </a:endParaRPr>
          </a:p>
          <a:p>
            <a:pPr lvl="1">
              <a:buFont typeface="Wingdings" panose="05000000000000000000" pitchFamily="2" charset="2"/>
              <a:buNone/>
            </a:pPr>
            <a:r>
              <a:rPr lang="en-US" altLang="zh-CN" b="1" dirty="0">
                <a:latin typeface="Times New Roman" panose="02020603050405020304" pitchFamily="18" charset="0"/>
              </a:rPr>
              <a:t>int *bounds;</a:t>
            </a:r>
            <a:r>
              <a:rPr lang="en-US" altLang="zh-CN" dirty="0">
                <a:latin typeface="Times New Roman" panose="02020603050405020304" pitchFamily="18" charset="0"/>
              </a:rPr>
              <a:t>	//</a:t>
            </a:r>
            <a:r>
              <a:rPr lang="zh-CN" altLang="en-US" dirty="0">
                <a:latin typeface="Times New Roman" panose="02020603050405020304" pitchFamily="18" charset="0"/>
              </a:rPr>
              <a:t>数组维界基址</a:t>
            </a:r>
            <a:endParaRPr lang="zh-CN" altLang="en-US" dirty="0">
              <a:latin typeface="Times New Roman" panose="02020603050405020304" pitchFamily="18" charset="0"/>
            </a:endParaRPr>
          </a:p>
          <a:p>
            <a:pPr lvl="1">
              <a:buFont typeface="Wingdings" panose="05000000000000000000" pitchFamily="2" charset="2"/>
              <a:buNone/>
            </a:pPr>
            <a:r>
              <a:rPr lang="en-US" altLang="zh-CN" b="1" dirty="0">
                <a:latin typeface="Times New Roman" panose="02020603050405020304" pitchFamily="18" charset="0"/>
              </a:rPr>
              <a:t>int *constants;	</a:t>
            </a:r>
            <a:r>
              <a:rPr lang="en-US" altLang="zh-CN" dirty="0">
                <a:latin typeface="Times New Roman" panose="02020603050405020304" pitchFamily="18" charset="0"/>
              </a:rPr>
              <a:t>//</a:t>
            </a:r>
            <a:r>
              <a:rPr lang="zh-CN" altLang="en-US" dirty="0">
                <a:latin typeface="Times New Roman" panose="02020603050405020304" pitchFamily="18" charset="0"/>
              </a:rPr>
              <a:t>数组映像函数常量基址</a:t>
            </a:r>
            <a:endParaRPr lang="zh-CN" altLang="en-US" dirty="0">
              <a:latin typeface="Times New Roman" panose="02020603050405020304" pitchFamily="18" charset="0"/>
            </a:endParaRPr>
          </a:p>
          <a:p>
            <a:pPr>
              <a:buClrTx/>
              <a:buSzTx/>
              <a:buFont typeface="Wingdings" panose="05000000000000000000" pitchFamily="2" charset="2"/>
              <a:buNone/>
            </a:pPr>
            <a:r>
              <a:rPr lang="en-US" altLang="zh-CN" b="1" dirty="0">
                <a:latin typeface="Times New Roman" panose="02020603050405020304" pitchFamily="18" charset="0"/>
              </a:rPr>
              <a:t>}array; </a:t>
            </a: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xEl>
                                              <p:charRg st="0" end="24"/>
                                            </p:txEl>
                                          </p:spTgt>
                                        </p:tgtEl>
                                      </p:cBhvr>
                                    </p:animEffect>
                                    <p:set>
                                      <p:cBhvr>
                                        <p:cTn id="7" dur="1" fill="hold">
                                          <p:stCondLst>
                                            <p:cond delay="499"/>
                                          </p:stCondLst>
                                        </p:cTn>
                                        <p:tgtEl>
                                          <p:spTgt spid="4">
                                            <p:txEl>
                                              <p:charRg st="0" end="24"/>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
                                            <p:txEl>
                                              <p:charRg st="24" end="46"/>
                                            </p:txEl>
                                          </p:spTgt>
                                        </p:tgtEl>
                                      </p:cBhvr>
                                    </p:animEffect>
                                    <p:set>
                                      <p:cBhvr>
                                        <p:cTn id="10" dur="1" fill="hold">
                                          <p:stCondLst>
                                            <p:cond delay="499"/>
                                          </p:stCondLst>
                                        </p:cTn>
                                        <p:tgtEl>
                                          <p:spTgt spid="4">
                                            <p:txEl>
                                              <p:charRg st="24" end="46"/>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4">
                                            <p:txEl>
                                              <p:charRg st="46" end="69"/>
                                            </p:txEl>
                                          </p:spTgt>
                                        </p:tgtEl>
                                      </p:cBhvr>
                                    </p:animEffect>
                                    <p:set>
                                      <p:cBhvr>
                                        <p:cTn id="13" dur="1" fill="hold">
                                          <p:stCondLst>
                                            <p:cond delay="499"/>
                                          </p:stCondLst>
                                        </p:cTn>
                                        <p:tgtEl>
                                          <p:spTgt spid="4">
                                            <p:txEl>
                                              <p:charRg st="46" end="69"/>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4">
                                            <p:txEl>
                                              <p:charRg st="69" end="86"/>
                                            </p:txEl>
                                          </p:spTgt>
                                        </p:tgtEl>
                                      </p:cBhvr>
                                    </p:animEffect>
                                    <p:set>
                                      <p:cBhvr>
                                        <p:cTn id="16" dur="1" fill="hold">
                                          <p:stCondLst>
                                            <p:cond delay="499"/>
                                          </p:stCondLst>
                                        </p:cTn>
                                        <p:tgtEl>
                                          <p:spTgt spid="4">
                                            <p:txEl>
                                              <p:charRg st="69" end="86"/>
                                            </p:txEl>
                                          </p:spTgt>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4">
                                            <p:txEl>
                                              <p:charRg st="86" end="108"/>
                                            </p:txEl>
                                          </p:spTgt>
                                        </p:tgtEl>
                                      </p:cBhvr>
                                    </p:animEffect>
                                    <p:set>
                                      <p:cBhvr>
                                        <p:cTn id="19" dur="1" fill="hold">
                                          <p:stCondLst>
                                            <p:cond delay="499"/>
                                          </p:stCondLst>
                                        </p:cTn>
                                        <p:tgtEl>
                                          <p:spTgt spid="4">
                                            <p:txEl>
                                              <p:charRg st="86" end="108"/>
                                            </p:txEl>
                                          </p:spTgt>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4">
                                            <p:txEl>
                                              <p:charRg st="108" end="137"/>
                                            </p:txEl>
                                          </p:spTgt>
                                        </p:tgtEl>
                                      </p:cBhvr>
                                    </p:animEffect>
                                    <p:set>
                                      <p:cBhvr>
                                        <p:cTn id="22" dur="1" fill="hold">
                                          <p:stCondLst>
                                            <p:cond delay="499"/>
                                          </p:stCondLst>
                                        </p:cTn>
                                        <p:tgtEl>
                                          <p:spTgt spid="4">
                                            <p:txEl>
                                              <p:charRg st="108" end="137"/>
                                            </p:txEl>
                                          </p:spTgt>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4">
                                            <p:txEl>
                                              <p:charRg st="137" end="146"/>
                                            </p:txEl>
                                          </p:spTgt>
                                        </p:tgtEl>
                                      </p:cBhvr>
                                    </p:animEffect>
                                    <p:set>
                                      <p:cBhvr>
                                        <p:cTn id="25" dur="1" fill="hold">
                                          <p:stCondLst>
                                            <p:cond delay="499"/>
                                          </p:stCondLst>
                                        </p:cTn>
                                        <p:tgtEl>
                                          <p:spTgt spid="4">
                                            <p:txEl>
                                              <p:charRg st="137" end="14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3" name="Group 315"/>
          <p:cNvGrpSpPr/>
          <p:nvPr/>
        </p:nvGrpSpPr>
        <p:grpSpPr>
          <a:xfrm>
            <a:off x="5867400" y="3573463"/>
            <a:ext cx="2449513" cy="2303462"/>
            <a:chOff x="3375" y="2454"/>
            <a:chExt cx="2740" cy="2442"/>
          </a:xfrm>
        </p:grpSpPr>
        <p:sp>
          <p:nvSpPr>
            <p:cNvPr id="20696" name="AutoShape 316"/>
            <p:cNvSpPr/>
            <p:nvPr/>
          </p:nvSpPr>
          <p:spPr>
            <a:xfrm rot="-5400000">
              <a:off x="3352" y="3489"/>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97" name="AutoShape 317"/>
            <p:cNvSpPr/>
            <p:nvPr/>
          </p:nvSpPr>
          <p:spPr>
            <a:xfrm rot="-5400000">
              <a:off x="3352" y="2979"/>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98" name="AutoShape 318"/>
            <p:cNvSpPr/>
            <p:nvPr/>
          </p:nvSpPr>
          <p:spPr>
            <a:xfrm rot="-5400000">
              <a:off x="3541" y="3675"/>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99" name="AutoShape 319"/>
            <p:cNvSpPr/>
            <p:nvPr/>
          </p:nvSpPr>
          <p:spPr>
            <a:xfrm rot="-5400000">
              <a:off x="3541" y="3165"/>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0" name="AutoShape 320"/>
            <p:cNvSpPr/>
            <p:nvPr/>
          </p:nvSpPr>
          <p:spPr>
            <a:xfrm rot="-5400000">
              <a:off x="3721" y="3859"/>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1" name="AutoShape 321"/>
            <p:cNvSpPr/>
            <p:nvPr/>
          </p:nvSpPr>
          <p:spPr>
            <a:xfrm rot="-5400000">
              <a:off x="3721" y="3349"/>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2" name="AutoShape 322"/>
            <p:cNvSpPr/>
            <p:nvPr/>
          </p:nvSpPr>
          <p:spPr>
            <a:xfrm rot="-5400000">
              <a:off x="3892" y="4021"/>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3" name="AutoShape 323"/>
            <p:cNvSpPr/>
            <p:nvPr/>
          </p:nvSpPr>
          <p:spPr>
            <a:xfrm rot="-5400000">
              <a:off x="3892" y="3511"/>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4" name="AutoShape 324"/>
            <p:cNvSpPr/>
            <p:nvPr/>
          </p:nvSpPr>
          <p:spPr>
            <a:xfrm rot="-5400000">
              <a:off x="5444" y="4221"/>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5" name="AutoShape 325"/>
            <p:cNvSpPr/>
            <p:nvPr/>
          </p:nvSpPr>
          <p:spPr>
            <a:xfrm rot="-5400000">
              <a:off x="4982" y="4223"/>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6" name="AutoShape 326"/>
            <p:cNvSpPr/>
            <p:nvPr/>
          </p:nvSpPr>
          <p:spPr>
            <a:xfrm rot="-5400000">
              <a:off x="4543" y="4223"/>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7" name="AutoShape 327"/>
            <p:cNvSpPr/>
            <p:nvPr/>
          </p:nvSpPr>
          <p:spPr>
            <a:xfrm rot="-5400000">
              <a:off x="4081" y="4225"/>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8" name="AutoShape 328"/>
            <p:cNvSpPr/>
            <p:nvPr/>
          </p:nvSpPr>
          <p:spPr>
            <a:xfrm rot="-5400000">
              <a:off x="4723" y="2472"/>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09" name="AutoShape 329"/>
            <p:cNvSpPr/>
            <p:nvPr/>
          </p:nvSpPr>
          <p:spPr>
            <a:xfrm rot="-5400000">
              <a:off x="4904" y="2655"/>
              <a:ext cx="688"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0" name="AutoShape 330"/>
            <p:cNvSpPr/>
            <p:nvPr/>
          </p:nvSpPr>
          <p:spPr>
            <a:xfrm rot="-5400000">
              <a:off x="5081" y="2833"/>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1" name="AutoShape 331"/>
            <p:cNvSpPr/>
            <p:nvPr/>
          </p:nvSpPr>
          <p:spPr>
            <a:xfrm rot="-5400000">
              <a:off x="5261" y="3013"/>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2" name="AutoShape 332"/>
            <p:cNvSpPr/>
            <p:nvPr/>
          </p:nvSpPr>
          <p:spPr>
            <a:xfrm rot="-5400000">
              <a:off x="4261" y="2474"/>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3" name="AutoShape 333"/>
            <p:cNvSpPr/>
            <p:nvPr/>
          </p:nvSpPr>
          <p:spPr>
            <a:xfrm rot="-5400000">
              <a:off x="4442" y="2657"/>
              <a:ext cx="688"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4" name="AutoShape 334"/>
            <p:cNvSpPr/>
            <p:nvPr/>
          </p:nvSpPr>
          <p:spPr>
            <a:xfrm rot="-5400000">
              <a:off x="4619" y="2835"/>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5" name="AutoShape 335"/>
            <p:cNvSpPr/>
            <p:nvPr/>
          </p:nvSpPr>
          <p:spPr>
            <a:xfrm rot="-5400000">
              <a:off x="4799" y="3015"/>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6" name="AutoShape 336"/>
            <p:cNvSpPr/>
            <p:nvPr/>
          </p:nvSpPr>
          <p:spPr>
            <a:xfrm rot="-5400000">
              <a:off x="3822" y="2474"/>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7" name="AutoShape 337"/>
            <p:cNvSpPr/>
            <p:nvPr/>
          </p:nvSpPr>
          <p:spPr>
            <a:xfrm rot="-5400000">
              <a:off x="4003" y="2657"/>
              <a:ext cx="688"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8" name="AutoShape 338"/>
            <p:cNvSpPr/>
            <p:nvPr/>
          </p:nvSpPr>
          <p:spPr>
            <a:xfrm rot="-5400000">
              <a:off x="4180" y="2835"/>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19" name="AutoShape 339"/>
            <p:cNvSpPr/>
            <p:nvPr/>
          </p:nvSpPr>
          <p:spPr>
            <a:xfrm rot="-5400000">
              <a:off x="4360" y="3015"/>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0" name="AutoShape 340"/>
            <p:cNvSpPr/>
            <p:nvPr/>
          </p:nvSpPr>
          <p:spPr>
            <a:xfrm rot="-5400000">
              <a:off x="3360" y="2476"/>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1" name="AutoShape 341"/>
            <p:cNvSpPr/>
            <p:nvPr/>
          </p:nvSpPr>
          <p:spPr>
            <a:xfrm rot="-5400000">
              <a:off x="3541" y="2659"/>
              <a:ext cx="688"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2" name="AutoShape 342"/>
            <p:cNvSpPr/>
            <p:nvPr/>
          </p:nvSpPr>
          <p:spPr>
            <a:xfrm rot="-5400000">
              <a:off x="3718" y="2837"/>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3" name="AutoShape 343"/>
            <p:cNvSpPr/>
            <p:nvPr/>
          </p:nvSpPr>
          <p:spPr>
            <a:xfrm rot="-5400000">
              <a:off x="3898" y="3017"/>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4" name="AutoShape 344"/>
            <p:cNvSpPr/>
            <p:nvPr/>
          </p:nvSpPr>
          <p:spPr>
            <a:xfrm rot="-5400000">
              <a:off x="5444" y="3711"/>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5" name="AutoShape 345"/>
            <p:cNvSpPr/>
            <p:nvPr/>
          </p:nvSpPr>
          <p:spPr>
            <a:xfrm rot="-5400000">
              <a:off x="4982" y="3713"/>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6" name="AutoShape 346"/>
            <p:cNvSpPr/>
            <p:nvPr/>
          </p:nvSpPr>
          <p:spPr>
            <a:xfrm rot="-5400000">
              <a:off x="4543" y="3713"/>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7" name="AutoShape 347"/>
            <p:cNvSpPr/>
            <p:nvPr/>
          </p:nvSpPr>
          <p:spPr>
            <a:xfrm rot="-5400000">
              <a:off x="4081" y="3715"/>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8" name="AutoShape 348"/>
            <p:cNvSpPr/>
            <p:nvPr/>
          </p:nvSpPr>
          <p:spPr>
            <a:xfrm rot="-5400000">
              <a:off x="5441" y="3196"/>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29" name="AutoShape 349"/>
            <p:cNvSpPr/>
            <p:nvPr/>
          </p:nvSpPr>
          <p:spPr>
            <a:xfrm rot="-5400000">
              <a:off x="4979" y="3198"/>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30" name="AutoShape 350"/>
            <p:cNvSpPr/>
            <p:nvPr/>
          </p:nvSpPr>
          <p:spPr>
            <a:xfrm rot="-5400000">
              <a:off x="4540" y="3198"/>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731" name="AutoShape 351"/>
            <p:cNvSpPr/>
            <p:nvPr/>
          </p:nvSpPr>
          <p:spPr>
            <a:xfrm rot="-5400000">
              <a:off x="4078" y="3200"/>
              <a:ext cx="689" cy="648"/>
            </a:xfrm>
            <a:prstGeom prst="cube">
              <a:avLst>
                <a:gd name="adj" fmla="val 2869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顺序存储</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6" name="Group 57"/>
          <p:cNvGrpSpPr/>
          <p:nvPr/>
        </p:nvGrpSpPr>
        <p:grpSpPr>
          <a:xfrm>
            <a:off x="6664325" y="4437063"/>
            <a:ext cx="1016000" cy="576262"/>
            <a:chOff x="-88" y="-75"/>
            <a:chExt cx="640" cy="363"/>
          </a:xfrm>
        </p:grpSpPr>
        <p:sp>
          <p:nvSpPr>
            <p:cNvPr id="20642" name="Line 18"/>
            <p:cNvSpPr/>
            <p:nvPr/>
          </p:nvSpPr>
          <p:spPr>
            <a:xfrm>
              <a:off x="-88" y="-75"/>
              <a:ext cx="640" cy="2"/>
            </a:xfrm>
            <a:prstGeom prst="line">
              <a:avLst/>
            </a:prstGeom>
            <a:ln w="38100" cap="flat" cmpd="sng">
              <a:solidFill>
                <a:schemeClr val="hlink"/>
              </a:solidFill>
              <a:prstDash val="solid"/>
              <a:headEnd type="none" w="med" len="med"/>
              <a:tailEnd type="triangle" w="med" len="med"/>
            </a:ln>
          </p:spPr>
        </p:sp>
        <p:sp>
          <p:nvSpPr>
            <p:cNvPr id="20643" name="Text Box 59"/>
            <p:cNvSpPr txBox="1"/>
            <p:nvPr/>
          </p:nvSpPr>
          <p:spPr>
            <a:xfrm>
              <a:off x="186" y="0"/>
              <a:ext cx="363"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X</a:t>
              </a:r>
              <a:endParaRPr lang="en-US" altLang="zh-CN" b="1" dirty="0">
                <a:latin typeface="Times New Roman" panose="02020603050405020304" pitchFamily="18" charset="0"/>
                <a:ea typeface="宋体" panose="02010600030101010101" pitchFamily="2" charset="-122"/>
              </a:endParaRPr>
            </a:p>
          </p:txBody>
        </p:sp>
      </p:grpSp>
      <p:grpSp>
        <p:nvGrpSpPr>
          <p:cNvPr id="7" name="Group 60"/>
          <p:cNvGrpSpPr/>
          <p:nvPr/>
        </p:nvGrpSpPr>
        <p:grpSpPr>
          <a:xfrm>
            <a:off x="6156325" y="4433888"/>
            <a:ext cx="576263" cy="866775"/>
            <a:chOff x="0" y="-109"/>
            <a:chExt cx="363" cy="546"/>
          </a:xfrm>
        </p:grpSpPr>
        <p:sp>
          <p:nvSpPr>
            <p:cNvPr id="20640" name="Line 17"/>
            <p:cNvSpPr/>
            <p:nvPr/>
          </p:nvSpPr>
          <p:spPr>
            <a:xfrm>
              <a:off x="326" y="-109"/>
              <a:ext cx="0" cy="528"/>
            </a:xfrm>
            <a:prstGeom prst="line">
              <a:avLst/>
            </a:prstGeom>
            <a:ln w="38100" cap="flat" cmpd="sng">
              <a:solidFill>
                <a:schemeClr val="hlink"/>
              </a:solidFill>
              <a:prstDash val="solid"/>
              <a:headEnd type="none" w="med" len="med"/>
              <a:tailEnd type="triangle" w="med" len="med"/>
            </a:ln>
          </p:spPr>
        </p:sp>
        <p:sp>
          <p:nvSpPr>
            <p:cNvPr id="20641" name="Text Box 62"/>
            <p:cNvSpPr txBox="1"/>
            <p:nvPr/>
          </p:nvSpPr>
          <p:spPr>
            <a:xfrm>
              <a:off x="0" y="149"/>
              <a:ext cx="363"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Y</a:t>
              </a:r>
              <a:endParaRPr lang="en-US" altLang="zh-CN" b="1" dirty="0">
                <a:latin typeface="Times New Roman" panose="02020603050405020304" pitchFamily="18" charset="0"/>
                <a:ea typeface="宋体" panose="02010600030101010101" pitchFamily="2" charset="-122"/>
              </a:endParaRPr>
            </a:p>
          </p:txBody>
        </p:sp>
      </p:grpSp>
      <p:grpSp>
        <p:nvGrpSpPr>
          <p:cNvPr id="8" name="Group 352"/>
          <p:cNvGrpSpPr/>
          <p:nvPr/>
        </p:nvGrpSpPr>
        <p:grpSpPr>
          <a:xfrm>
            <a:off x="5795963" y="3649663"/>
            <a:ext cx="879475" cy="792162"/>
            <a:chOff x="3651" y="303"/>
            <a:chExt cx="554" cy="499"/>
          </a:xfrm>
        </p:grpSpPr>
        <p:sp>
          <p:nvSpPr>
            <p:cNvPr id="20638" name="Line 16"/>
            <p:cNvSpPr/>
            <p:nvPr/>
          </p:nvSpPr>
          <p:spPr>
            <a:xfrm flipH="1" flipV="1">
              <a:off x="3752" y="303"/>
              <a:ext cx="453" cy="499"/>
            </a:xfrm>
            <a:prstGeom prst="line">
              <a:avLst/>
            </a:prstGeom>
            <a:ln w="38100" cap="flat" cmpd="sng">
              <a:solidFill>
                <a:schemeClr val="hlink"/>
              </a:solidFill>
              <a:prstDash val="solid"/>
              <a:headEnd type="none" w="med" len="med"/>
              <a:tailEnd type="triangle" w="med" len="med"/>
            </a:ln>
          </p:spPr>
        </p:sp>
        <p:sp>
          <p:nvSpPr>
            <p:cNvPr id="20639" name="Text Box 65"/>
            <p:cNvSpPr txBox="1"/>
            <p:nvPr/>
          </p:nvSpPr>
          <p:spPr>
            <a:xfrm>
              <a:off x="3651" y="511"/>
              <a:ext cx="363"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Z</a:t>
              </a:r>
              <a:endParaRPr lang="en-US" altLang="zh-CN" b="1" dirty="0">
                <a:latin typeface="Times New Roman" panose="02020603050405020304" pitchFamily="18" charset="0"/>
                <a:ea typeface="宋体" panose="02010600030101010101" pitchFamily="2" charset="-122"/>
              </a:endParaRPr>
            </a:p>
          </p:txBody>
        </p:sp>
      </p:grpSp>
      <p:grpSp>
        <p:nvGrpSpPr>
          <p:cNvPr id="13" name="Group 67"/>
          <p:cNvGrpSpPr/>
          <p:nvPr/>
        </p:nvGrpSpPr>
        <p:grpSpPr>
          <a:xfrm>
            <a:off x="3851275" y="4478338"/>
            <a:ext cx="866775" cy="1439862"/>
            <a:chOff x="-1" y="0"/>
            <a:chExt cx="546" cy="907"/>
          </a:xfrm>
        </p:grpSpPr>
        <p:sp>
          <p:nvSpPr>
            <p:cNvPr id="20634" name="Rectangle 68"/>
            <p:cNvSpPr/>
            <p:nvPr/>
          </p:nvSpPr>
          <p:spPr>
            <a:xfrm>
              <a:off x="-1" y="226"/>
              <a:ext cx="544" cy="22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35" name="Rectangle 69"/>
            <p:cNvSpPr/>
            <p:nvPr/>
          </p:nvSpPr>
          <p:spPr>
            <a:xfrm>
              <a:off x="0" y="0"/>
              <a:ext cx="544" cy="227"/>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36" name="Rectangle 70"/>
            <p:cNvSpPr/>
            <p:nvPr/>
          </p:nvSpPr>
          <p:spPr>
            <a:xfrm>
              <a:off x="1" y="453"/>
              <a:ext cx="544" cy="22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37" name="Rectangle 71"/>
            <p:cNvSpPr/>
            <p:nvPr/>
          </p:nvSpPr>
          <p:spPr>
            <a:xfrm>
              <a:off x="1" y="680"/>
              <a:ext cx="544" cy="22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9" name="Line 72"/>
          <p:cNvSpPr/>
          <p:nvPr/>
        </p:nvSpPr>
        <p:spPr>
          <a:xfrm flipH="1">
            <a:off x="3636963" y="5414963"/>
            <a:ext cx="792162" cy="0"/>
          </a:xfrm>
          <a:prstGeom prst="line">
            <a:avLst/>
          </a:prstGeom>
          <a:ln w="38100" cap="flat" cmpd="sng">
            <a:solidFill>
              <a:schemeClr val="tx1"/>
            </a:solidFill>
            <a:prstDash val="solid"/>
            <a:headEnd type="none" w="med" len="med"/>
            <a:tailEnd type="triangle" w="lg" len="med"/>
          </a:ln>
        </p:spPr>
      </p:sp>
      <p:sp>
        <p:nvSpPr>
          <p:cNvPr id="10" name="Line 73"/>
          <p:cNvSpPr/>
          <p:nvPr/>
        </p:nvSpPr>
        <p:spPr>
          <a:xfrm>
            <a:off x="4284663" y="5740400"/>
            <a:ext cx="647700" cy="0"/>
          </a:xfrm>
          <a:prstGeom prst="line">
            <a:avLst/>
          </a:prstGeom>
          <a:ln w="38100" cap="flat" cmpd="sng">
            <a:solidFill>
              <a:schemeClr val="tx1"/>
            </a:solidFill>
            <a:prstDash val="solid"/>
            <a:headEnd type="none" w="med" len="med"/>
            <a:tailEnd type="triangle" w="lg" len="med"/>
          </a:ln>
        </p:spPr>
      </p:sp>
      <p:sp>
        <p:nvSpPr>
          <p:cNvPr id="11" name="Line 74"/>
          <p:cNvSpPr/>
          <p:nvPr/>
        </p:nvSpPr>
        <p:spPr>
          <a:xfrm>
            <a:off x="4264025" y="4699000"/>
            <a:ext cx="2663825" cy="0"/>
          </a:xfrm>
          <a:prstGeom prst="line">
            <a:avLst/>
          </a:prstGeom>
          <a:ln w="38100" cap="flat" cmpd="sng">
            <a:solidFill>
              <a:schemeClr val="tx1"/>
            </a:solidFill>
            <a:prstDash val="solid"/>
            <a:headEnd type="none" w="med" len="med"/>
            <a:tailEnd type="triangle" w="lg" len="med"/>
          </a:ln>
        </p:spPr>
      </p:sp>
      <p:sp>
        <p:nvSpPr>
          <p:cNvPr id="12" name="Text Box 75"/>
          <p:cNvSpPr txBox="1"/>
          <p:nvPr/>
        </p:nvSpPr>
        <p:spPr>
          <a:xfrm>
            <a:off x="3924300" y="4799013"/>
            <a:ext cx="719138"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grpSp>
        <p:nvGrpSpPr>
          <p:cNvPr id="14" name="Group 76"/>
          <p:cNvGrpSpPr/>
          <p:nvPr/>
        </p:nvGrpSpPr>
        <p:grpSpPr>
          <a:xfrm>
            <a:off x="2773363" y="5197475"/>
            <a:ext cx="863600" cy="1117600"/>
            <a:chOff x="0" y="0"/>
            <a:chExt cx="544" cy="704"/>
          </a:xfrm>
        </p:grpSpPr>
        <p:grpSp>
          <p:nvGrpSpPr>
            <p:cNvPr id="20627" name="Group 77"/>
            <p:cNvGrpSpPr/>
            <p:nvPr/>
          </p:nvGrpSpPr>
          <p:grpSpPr>
            <a:xfrm>
              <a:off x="0" y="4"/>
              <a:ext cx="544" cy="681"/>
              <a:chOff x="0" y="0"/>
              <a:chExt cx="544" cy="681"/>
            </a:xfrm>
          </p:grpSpPr>
          <p:sp>
            <p:nvSpPr>
              <p:cNvPr id="20631" name="Rectangle 78"/>
              <p:cNvSpPr/>
              <p:nvPr/>
            </p:nvSpPr>
            <p:spPr>
              <a:xfrm>
                <a:off x="0" y="0"/>
                <a:ext cx="544" cy="22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32" name="Rectangle 79"/>
              <p:cNvSpPr/>
              <p:nvPr/>
            </p:nvSpPr>
            <p:spPr>
              <a:xfrm>
                <a:off x="0" y="227"/>
                <a:ext cx="544" cy="22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33" name="Rectangle 80"/>
              <p:cNvSpPr/>
              <p:nvPr/>
            </p:nvSpPr>
            <p:spPr>
              <a:xfrm>
                <a:off x="0" y="454"/>
                <a:ext cx="544" cy="22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628" name="Text Box 81"/>
            <p:cNvSpPr txBox="1"/>
            <p:nvPr/>
          </p:nvSpPr>
          <p:spPr>
            <a:xfrm>
              <a:off x="44" y="0"/>
              <a:ext cx="453" cy="2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20629" name="Text Box 82"/>
            <p:cNvSpPr txBox="1"/>
            <p:nvPr/>
          </p:nvSpPr>
          <p:spPr>
            <a:xfrm>
              <a:off x="44" y="227"/>
              <a:ext cx="453" cy="2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20630" name="Text Box 83"/>
            <p:cNvSpPr txBox="1"/>
            <p:nvPr/>
          </p:nvSpPr>
          <p:spPr>
            <a:xfrm>
              <a:off x="44" y="454"/>
              <a:ext cx="453" cy="2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grpSp>
      <p:grpSp>
        <p:nvGrpSpPr>
          <p:cNvPr id="18" name="Group 84"/>
          <p:cNvGrpSpPr/>
          <p:nvPr/>
        </p:nvGrpSpPr>
        <p:grpSpPr>
          <a:xfrm>
            <a:off x="4932363" y="5557838"/>
            <a:ext cx="863600" cy="1111250"/>
            <a:chOff x="0" y="0"/>
            <a:chExt cx="544" cy="700"/>
          </a:xfrm>
        </p:grpSpPr>
        <p:grpSp>
          <p:nvGrpSpPr>
            <p:cNvPr id="20620" name="Group 85"/>
            <p:cNvGrpSpPr/>
            <p:nvPr/>
          </p:nvGrpSpPr>
          <p:grpSpPr>
            <a:xfrm>
              <a:off x="0" y="0"/>
              <a:ext cx="544" cy="681"/>
              <a:chOff x="0" y="0"/>
              <a:chExt cx="544" cy="681"/>
            </a:xfrm>
          </p:grpSpPr>
          <p:sp>
            <p:nvSpPr>
              <p:cNvPr id="20624" name="Rectangle 86"/>
              <p:cNvSpPr/>
              <p:nvPr/>
            </p:nvSpPr>
            <p:spPr>
              <a:xfrm>
                <a:off x="0" y="0"/>
                <a:ext cx="544" cy="22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25" name="Rectangle 87"/>
              <p:cNvSpPr/>
              <p:nvPr/>
            </p:nvSpPr>
            <p:spPr>
              <a:xfrm>
                <a:off x="0" y="227"/>
                <a:ext cx="544" cy="22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26" name="Rectangle 88"/>
              <p:cNvSpPr/>
              <p:nvPr/>
            </p:nvSpPr>
            <p:spPr>
              <a:xfrm>
                <a:off x="0" y="454"/>
                <a:ext cx="544" cy="22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621" name="Text Box 89"/>
            <p:cNvSpPr txBox="1"/>
            <p:nvPr/>
          </p:nvSpPr>
          <p:spPr>
            <a:xfrm>
              <a:off x="46" y="1"/>
              <a:ext cx="453" cy="2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15</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20622" name="Text Box 90"/>
            <p:cNvSpPr txBox="1"/>
            <p:nvPr/>
          </p:nvSpPr>
          <p:spPr>
            <a:xfrm>
              <a:off x="45" y="223"/>
              <a:ext cx="453" cy="2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20623" name="Text Box 91"/>
            <p:cNvSpPr txBox="1"/>
            <p:nvPr/>
          </p:nvSpPr>
          <p:spPr>
            <a:xfrm>
              <a:off x="45" y="450"/>
              <a:ext cx="453" cy="2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rgbClr val="009900"/>
                  </a:solidFill>
                  <a:latin typeface="Times New Roman" panose="02020603050405020304" pitchFamily="18" charset="0"/>
                  <a:ea typeface="宋体" panose="02010600030101010101" pitchFamily="2" charset="-122"/>
                </a:rPr>
                <a:t>1</a:t>
              </a:r>
              <a:endParaRPr lang="en-US" altLang="zh-CN" sz="2000" b="1" dirty="0">
                <a:solidFill>
                  <a:srgbClr val="009900"/>
                </a:solidFill>
                <a:latin typeface="Times New Roman" panose="02020603050405020304" pitchFamily="18" charset="0"/>
                <a:ea typeface="宋体" panose="02010600030101010101" pitchFamily="2" charset="-122"/>
              </a:endParaRPr>
            </a:p>
          </p:txBody>
        </p:sp>
      </p:grpSp>
      <p:sp>
        <p:nvSpPr>
          <p:cNvPr id="15" name="Text Box 92"/>
          <p:cNvSpPr txBox="1"/>
          <p:nvPr/>
        </p:nvSpPr>
        <p:spPr>
          <a:xfrm>
            <a:off x="5435600" y="2395538"/>
            <a:ext cx="1223963"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a(2,1,3)</a:t>
            </a:r>
            <a:endParaRPr lang="en-US" altLang="zh-CN" b="1" dirty="0">
              <a:solidFill>
                <a:srgbClr val="FF0909"/>
              </a:solidFill>
              <a:latin typeface="Times New Roman" panose="02020603050405020304" pitchFamily="18" charset="0"/>
              <a:ea typeface="宋体" panose="02010600030101010101" pitchFamily="2" charset="-122"/>
            </a:endParaRPr>
          </a:p>
        </p:txBody>
      </p:sp>
      <p:sp>
        <p:nvSpPr>
          <p:cNvPr id="21664" name="Text Box 160"/>
          <p:cNvSpPr txBox="1"/>
          <p:nvPr/>
        </p:nvSpPr>
        <p:spPr>
          <a:xfrm>
            <a:off x="5435600" y="2009775"/>
            <a:ext cx="1150938"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solidFill>
                  <a:schemeClr val="hlink"/>
                </a:solidFill>
                <a:latin typeface="Times New Roman" panose="02020603050405020304" pitchFamily="18" charset="0"/>
                <a:ea typeface="宋体" panose="02010600030101010101" pitchFamily="2" charset="-122"/>
              </a:rPr>
              <a:t>a(3,1,3)</a:t>
            </a:r>
            <a:endParaRPr lang="en-US" altLang="zh-CN" sz="1800" b="1" dirty="0">
              <a:solidFill>
                <a:srgbClr val="FF0909"/>
              </a:solidFill>
              <a:latin typeface="Arial" panose="020B0604020202020204" pitchFamily="34" charset="0"/>
              <a:ea typeface="宋体" panose="02010600030101010101" pitchFamily="2" charset="-122"/>
            </a:endParaRPr>
          </a:p>
        </p:txBody>
      </p:sp>
      <p:sp>
        <p:nvSpPr>
          <p:cNvPr id="21666" name="AutoShape 162"/>
          <p:cNvSpPr/>
          <p:nvPr/>
        </p:nvSpPr>
        <p:spPr>
          <a:xfrm flipH="1">
            <a:off x="6453188" y="3765550"/>
            <a:ext cx="574675" cy="142875"/>
          </a:xfrm>
          <a:prstGeom prst="parallelogram">
            <a:avLst>
              <a:gd name="adj" fmla="val 103330"/>
            </a:avLst>
          </a:prstGeom>
          <a:solidFill>
            <a:srgbClr val="008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1667" name="Text Box 163"/>
          <p:cNvSpPr txBox="1"/>
          <p:nvPr/>
        </p:nvSpPr>
        <p:spPr>
          <a:xfrm>
            <a:off x="5435600" y="1603375"/>
            <a:ext cx="1223963"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solidFill>
                  <a:srgbClr val="009900"/>
                </a:solidFill>
                <a:latin typeface="Times New Roman" panose="02020603050405020304" pitchFamily="18" charset="0"/>
                <a:ea typeface="宋体" panose="02010600030101010101" pitchFamily="2" charset="-122"/>
              </a:rPr>
              <a:t>a(2,1,4)</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21668" name="Text Box 164"/>
          <p:cNvSpPr txBox="1"/>
          <p:nvPr/>
        </p:nvSpPr>
        <p:spPr>
          <a:xfrm>
            <a:off x="6443663" y="2009775"/>
            <a:ext cx="2700337"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=Loc a(2,1,3)</a:t>
            </a:r>
            <a:r>
              <a:rPr lang="en-US" altLang="zh-CN" b="1" dirty="0">
                <a:latin typeface="Times New Roman" panose="02020603050405020304" pitchFamily="18" charset="0"/>
                <a:ea typeface="宋体" panose="02010600030101010101" pitchFamily="2" charset="-122"/>
              </a:rPr>
              <a:t>+</a:t>
            </a:r>
            <a:r>
              <a:rPr lang="en-US" altLang="zh-CN" b="1" dirty="0">
                <a:solidFill>
                  <a:schemeClr val="hlink"/>
                </a:solidFill>
                <a:latin typeface="Times New Roman" panose="02020603050405020304" pitchFamily="18" charset="0"/>
                <a:ea typeface="宋体" panose="02010600030101010101" pitchFamily="2" charset="-122"/>
              </a:rPr>
              <a:t>15</a:t>
            </a:r>
            <a:endParaRPr lang="en-US" altLang="zh-CN" b="1" dirty="0">
              <a:solidFill>
                <a:schemeClr val="hlink"/>
              </a:solidFill>
              <a:latin typeface="Times New Roman" panose="02020603050405020304" pitchFamily="18" charset="0"/>
              <a:ea typeface="宋体" panose="02010600030101010101" pitchFamily="2" charset="-122"/>
            </a:endParaRPr>
          </a:p>
        </p:txBody>
      </p:sp>
      <p:sp>
        <p:nvSpPr>
          <p:cNvPr id="21669" name="Text Box 165"/>
          <p:cNvSpPr txBox="1"/>
          <p:nvPr/>
        </p:nvSpPr>
        <p:spPr>
          <a:xfrm>
            <a:off x="6443663" y="1603375"/>
            <a:ext cx="2592387"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=Loc a(2,1,3)</a:t>
            </a:r>
            <a:r>
              <a:rPr lang="en-US" altLang="zh-CN" b="1" dirty="0">
                <a:latin typeface="Times New Roman" panose="02020603050405020304" pitchFamily="18" charset="0"/>
                <a:ea typeface="宋体" panose="02010600030101010101" pitchFamily="2" charset="-122"/>
              </a:rPr>
              <a:t>+</a:t>
            </a:r>
            <a:r>
              <a:rPr lang="en-US" altLang="zh-CN" b="1" dirty="0">
                <a:solidFill>
                  <a:srgbClr val="009900"/>
                </a:solidFill>
                <a:latin typeface="Times New Roman" panose="02020603050405020304" pitchFamily="18" charset="0"/>
                <a:ea typeface="宋体" panose="02010600030101010101" pitchFamily="2" charset="-122"/>
              </a:rPr>
              <a:t>1</a:t>
            </a:r>
            <a:endParaRPr lang="en-US" altLang="zh-CN" b="1" dirty="0">
              <a:solidFill>
                <a:srgbClr val="009900"/>
              </a:solidFill>
              <a:latin typeface="Times New Roman" panose="02020603050405020304" pitchFamily="18" charset="0"/>
              <a:ea typeface="宋体" panose="02010600030101010101" pitchFamily="2" charset="-122"/>
            </a:endParaRPr>
          </a:p>
        </p:txBody>
      </p:sp>
      <p:grpSp>
        <p:nvGrpSpPr>
          <p:cNvPr id="20" name="Group 167"/>
          <p:cNvGrpSpPr/>
          <p:nvPr/>
        </p:nvGrpSpPr>
        <p:grpSpPr>
          <a:xfrm>
            <a:off x="822325" y="1184275"/>
            <a:ext cx="576263" cy="719138"/>
            <a:chOff x="1519" y="746"/>
            <a:chExt cx="363" cy="453"/>
          </a:xfrm>
        </p:grpSpPr>
        <p:sp>
          <p:nvSpPr>
            <p:cNvPr id="20615" name="Rectangle 94"/>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16" name="Rectangle 95"/>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17" name="Rectangle 96"/>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18" name="Rectangle 97"/>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19" name="Rectangle 166"/>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17" name="Rectangle 105"/>
          <p:cNvSpPr/>
          <p:nvPr/>
        </p:nvSpPr>
        <p:spPr>
          <a:xfrm>
            <a:off x="814388" y="1171575"/>
            <a:ext cx="584200" cy="744538"/>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nvGrpSpPr>
          <p:cNvPr id="25" name="Group 175"/>
          <p:cNvGrpSpPr/>
          <p:nvPr/>
        </p:nvGrpSpPr>
        <p:grpSpPr>
          <a:xfrm>
            <a:off x="814388" y="1916113"/>
            <a:ext cx="584200" cy="744537"/>
            <a:chOff x="1650" y="1464"/>
            <a:chExt cx="368" cy="469"/>
          </a:xfrm>
        </p:grpSpPr>
        <p:grpSp>
          <p:nvGrpSpPr>
            <p:cNvPr id="20608" name="Group 168"/>
            <p:cNvGrpSpPr/>
            <p:nvPr/>
          </p:nvGrpSpPr>
          <p:grpSpPr>
            <a:xfrm>
              <a:off x="1655" y="1472"/>
              <a:ext cx="363" cy="453"/>
              <a:chOff x="1519" y="746"/>
              <a:chExt cx="363" cy="453"/>
            </a:xfrm>
          </p:grpSpPr>
          <p:sp>
            <p:nvSpPr>
              <p:cNvPr id="20610" name="Rectangle 169"/>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11" name="Rectangle 170"/>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12" name="Rectangle 171"/>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13" name="Rectangle 172"/>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14" name="Rectangle 173"/>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609" name="Rectangle 174"/>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8" name="Group 176"/>
          <p:cNvGrpSpPr/>
          <p:nvPr/>
        </p:nvGrpSpPr>
        <p:grpSpPr>
          <a:xfrm>
            <a:off x="814388" y="2649538"/>
            <a:ext cx="584200" cy="744537"/>
            <a:chOff x="1650" y="1464"/>
            <a:chExt cx="368" cy="469"/>
          </a:xfrm>
        </p:grpSpPr>
        <p:grpSp>
          <p:nvGrpSpPr>
            <p:cNvPr id="20601" name="Group 177"/>
            <p:cNvGrpSpPr/>
            <p:nvPr/>
          </p:nvGrpSpPr>
          <p:grpSpPr>
            <a:xfrm>
              <a:off x="1655" y="1472"/>
              <a:ext cx="363" cy="453"/>
              <a:chOff x="1519" y="746"/>
              <a:chExt cx="363" cy="453"/>
            </a:xfrm>
          </p:grpSpPr>
          <p:sp>
            <p:nvSpPr>
              <p:cNvPr id="20603" name="Rectangle 178"/>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04" name="Rectangle 179"/>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05" name="Rectangle 180"/>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06" name="Rectangle 181"/>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07" name="Rectangle 182"/>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602" name="Rectangle 183"/>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31" name="Group 209"/>
          <p:cNvGrpSpPr/>
          <p:nvPr/>
        </p:nvGrpSpPr>
        <p:grpSpPr>
          <a:xfrm>
            <a:off x="755650" y="3455988"/>
            <a:ext cx="684213" cy="2278062"/>
            <a:chOff x="1124" y="2293"/>
            <a:chExt cx="431" cy="1435"/>
          </a:xfrm>
        </p:grpSpPr>
        <p:grpSp>
          <p:nvGrpSpPr>
            <p:cNvPr id="20576" name="Group 184"/>
            <p:cNvGrpSpPr/>
            <p:nvPr/>
          </p:nvGrpSpPr>
          <p:grpSpPr>
            <a:xfrm>
              <a:off x="1156" y="2326"/>
              <a:ext cx="368" cy="469"/>
              <a:chOff x="1650" y="1464"/>
              <a:chExt cx="368" cy="469"/>
            </a:xfrm>
          </p:grpSpPr>
          <p:grpSp>
            <p:nvGrpSpPr>
              <p:cNvPr id="20594" name="Group 185"/>
              <p:cNvGrpSpPr/>
              <p:nvPr/>
            </p:nvGrpSpPr>
            <p:grpSpPr>
              <a:xfrm>
                <a:off x="1655" y="1472"/>
                <a:ext cx="363" cy="453"/>
                <a:chOff x="1519" y="746"/>
                <a:chExt cx="363" cy="453"/>
              </a:xfrm>
            </p:grpSpPr>
            <p:sp>
              <p:nvSpPr>
                <p:cNvPr id="20596" name="Rectangle 186"/>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97" name="Rectangle 187"/>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98" name="Rectangle 188"/>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99" name="Rectangle 189"/>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600" name="Rectangle 190"/>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95" name="Rectangle 191"/>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0577" name="Group 192"/>
            <p:cNvGrpSpPr/>
            <p:nvPr/>
          </p:nvGrpSpPr>
          <p:grpSpPr>
            <a:xfrm>
              <a:off x="1156" y="2780"/>
              <a:ext cx="368" cy="469"/>
              <a:chOff x="1650" y="1464"/>
              <a:chExt cx="368" cy="469"/>
            </a:xfrm>
          </p:grpSpPr>
          <p:grpSp>
            <p:nvGrpSpPr>
              <p:cNvPr id="20587" name="Group 193"/>
              <p:cNvGrpSpPr/>
              <p:nvPr/>
            </p:nvGrpSpPr>
            <p:grpSpPr>
              <a:xfrm>
                <a:off x="1655" y="1472"/>
                <a:ext cx="363" cy="453"/>
                <a:chOff x="1519" y="746"/>
                <a:chExt cx="363" cy="453"/>
              </a:xfrm>
            </p:grpSpPr>
            <p:sp>
              <p:nvSpPr>
                <p:cNvPr id="20589" name="Rectangle 194"/>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90" name="Rectangle 195"/>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91" name="Rectangle 196"/>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92" name="Rectangle 197"/>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93" name="Rectangle 198"/>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88" name="Rectangle 199"/>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0578" name="Group 200"/>
            <p:cNvGrpSpPr/>
            <p:nvPr/>
          </p:nvGrpSpPr>
          <p:grpSpPr>
            <a:xfrm>
              <a:off x="1156" y="3233"/>
              <a:ext cx="368" cy="469"/>
              <a:chOff x="1650" y="1464"/>
              <a:chExt cx="368" cy="469"/>
            </a:xfrm>
          </p:grpSpPr>
          <p:grpSp>
            <p:nvGrpSpPr>
              <p:cNvPr id="20580" name="Group 201"/>
              <p:cNvGrpSpPr/>
              <p:nvPr/>
            </p:nvGrpSpPr>
            <p:grpSpPr>
              <a:xfrm>
                <a:off x="1655" y="1472"/>
                <a:ext cx="363" cy="453"/>
                <a:chOff x="1519" y="746"/>
                <a:chExt cx="363" cy="453"/>
              </a:xfrm>
            </p:grpSpPr>
            <p:sp>
              <p:nvSpPr>
                <p:cNvPr id="20582" name="Rectangle 202"/>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83" name="Rectangle 203"/>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84" name="Rectangle 204"/>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85" name="Rectangle 205"/>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86" name="Rectangle 206"/>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81" name="Rectangle 207"/>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79" name="Rectangle 113"/>
            <p:cNvSpPr/>
            <p:nvPr/>
          </p:nvSpPr>
          <p:spPr>
            <a:xfrm>
              <a:off x="1124" y="2293"/>
              <a:ext cx="431" cy="1435"/>
            </a:xfrm>
            <a:prstGeom prst="rect">
              <a:avLst/>
            </a:prstGeom>
            <a:noFill/>
            <a:ln w="76200"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1712" name="Rectangle 208"/>
          <p:cNvSpPr/>
          <p:nvPr/>
        </p:nvSpPr>
        <p:spPr>
          <a:xfrm>
            <a:off x="755650" y="1150938"/>
            <a:ext cx="684213" cy="2278062"/>
          </a:xfrm>
          <a:prstGeom prst="rect">
            <a:avLst/>
          </a:prstGeom>
          <a:noFill/>
          <a:ln w="76200"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nvGrpSpPr>
          <p:cNvPr id="21600" name="Group 210"/>
          <p:cNvGrpSpPr/>
          <p:nvPr/>
        </p:nvGrpSpPr>
        <p:grpSpPr>
          <a:xfrm>
            <a:off x="1908175" y="1152525"/>
            <a:ext cx="684213" cy="2278063"/>
            <a:chOff x="1124" y="2293"/>
            <a:chExt cx="431" cy="1435"/>
          </a:xfrm>
        </p:grpSpPr>
        <p:grpSp>
          <p:nvGrpSpPr>
            <p:cNvPr id="20551" name="Group 211"/>
            <p:cNvGrpSpPr/>
            <p:nvPr/>
          </p:nvGrpSpPr>
          <p:grpSpPr>
            <a:xfrm>
              <a:off x="1156" y="2326"/>
              <a:ext cx="368" cy="469"/>
              <a:chOff x="1650" y="1464"/>
              <a:chExt cx="368" cy="469"/>
            </a:xfrm>
          </p:grpSpPr>
          <p:grpSp>
            <p:nvGrpSpPr>
              <p:cNvPr id="20569" name="Group 212"/>
              <p:cNvGrpSpPr/>
              <p:nvPr/>
            </p:nvGrpSpPr>
            <p:grpSpPr>
              <a:xfrm>
                <a:off x="1655" y="1472"/>
                <a:ext cx="363" cy="453"/>
                <a:chOff x="1519" y="746"/>
                <a:chExt cx="363" cy="453"/>
              </a:xfrm>
            </p:grpSpPr>
            <p:sp>
              <p:nvSpPr>
                <p:cNvPr id="20571" name="Rectangle 213"/>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72" name="Rectangle 214"/>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73" name="Rectangle 215"/>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74" name="Rectangle 216"/>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75" name="Rectangle 217"/>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70" name="Rectangle 218"/>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0552" name="Group 219"/>
            <p:cNvGrpSpPr/>
            <p:nvPr/>
          </p:nvGrpSpPr>
          <p:grpSpPr>
            <a:xfrm>
              <a:off x="1156" y="2780"/>
              <a:ext cx="368" cy="469"/>
              <a:chOff x="1650" y="1464"/>
              <a:chExt cx="368" cy="469"/>
            </a:xfrm>
          </p:grpSpPr>
          <p:grpSp>
            <p:nvGrpSpPr>
              <p:cNvPr id="20562" name="Group 220"/>
              <p:cNvGrpSpPr/>
              <p:nvPr/>
            </p:nvGrpSpPr>
            <p:grpSpPr>
              <a:xfrm>
                <a:off x="1655" y="1472"/>
                <a:ext cx="363" cy="453"/>
                <a:chOff x="1519" y="746"/>
                <a:chExt cx="363" cy="453"/>
              </a:xfrm>
            </p:grpSpPr>
            <p:sp>
              <p:nvSpPr>
                <p:cNvPr id="20564" name="Rectangle 221"/>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65" name="Rectangle 222"/>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66" name="Rectangle 223"/>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67" name="Rectangle 224"/>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68" name="Rectangle 225"/>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63" name="Rectangle 226"/>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0553" name="Group 227"/>
            <p:cNvGrpSpPr/>
            <p:nvPr/>
          </p:nvGrpSpPr>
          <p:grpSpPr>
            <a:xfrm>
              <a:off x="1156" y="3233"/>
              <a:ext cx="368" cy="469"/>
              <a:chOff x="1650" y="1464"/>
              <a:chExt cx="368" cy="469"/>
            </a:xfrm>
          </p:grpSpPr>
          <p:grpSp>
            <p:nvGrpSpPr>
              <p:cNvPr id="20555" name="Group 228"/>
              <p:cNvGrpSpPr/>
              <p:nvPr/>
            </p:nvGrpSpPr>
            <p:grpSpPr>
              <a:xfrm>
                <a:off x="1655" y="1472"/>
                <a:ext cx="363" cy="453"/>
                <a:chOff x="1519" y="746"/>
                <a:chExt cx="363" cy="453"/>
              </a:xfrm>
            </p:grpSpPr>
            <p:sp>
              <p:nvSpPr>
                <p:cNvPr id="20557" name="Rectangle 229"/>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58" name="Rectangle 230"/>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59" name="Rectangle 231"/>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60" name="Rectangle 232"/>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61" name="Rectangle 233"/>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56" name="Rectangle 234"/>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54" name="Rectangle 235"/>
            <p:cNvSpPr/>
            <p:nvPr/>
          </p:nvSpPr>
          <p:spPr>
            <a:xfrm>
              <a:off x="1124" y="2293"/>
              <a:ext cx="431" cy="1435"/>
            </a:xfrm>
            <a:prstGeom prst="rect">
              <a:avLst/>
            </a:prstGeom>
            <a:noFill/>
            <a:ln w="76200"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1615" name="Group 236"/>
          <p:cNvGrpSpPr/>
          <p:nvPr/>
        </p:nvGrpSpPr>
        <p:grpSpPr>
          <a:xfrm>
            <a:off x="1908175" y="3455988"/>
            <a:ext cx="684213" cy="2278062"/>
            <a:chOff x="1124" y="2293"/>
            <a:chExt cx="431" cy="1435"/>
          </a:xfrm>
        </p:grpSpPr>
        <p:grpSp>
          <p:nvGrpSpPr>
            <p:cNvPr id="20526" name="Group 237"/>
            <p:cNvGrpSpPr/>
            <p:nvPr/>
          </p:nvGrpSpPr>
          <p:grpSpPr>
            <a:xfrm>
              <a:off x="1156" y="2326"/>
              <a:ext cx="368" cy="469"/>
              <a:chOff x="1650" y="1464"/>
              <a:chExt cx="368" cy="469"/>
            </a:xfrm>
          </p:grpSpPr>
          <p:grpSp>
            <p:nvGrpSpPr>
              <p:cNvPr id="20544" name="Group 238"/>
              <p:cNvGrpSpPr/>
              <p:nvPr/>
            </p:nvGrpSpPr>
            <p:grpSpPr>
              <a:xfrm>
                <a:off x="1655" y="1472"/>
                <a:ext cx="363" cy="453"/>
                <a:chOff x="1519" y="746"/>
                <a:chExt cx="363" cy="453"/>
              </a:xfrm>
            </p:grpSpPr>
            <p:sp>
              <p:nvSpPr>
                <p:cNvPr id="20546" name="Rectangle 239"/>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47" name="Rectangle 240"/>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48" name="Rectangle 241"/>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49" name="Rectangle 242"/>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50" name="Rectangle 243"/>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45" name="Rectangle 244"/>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0527" name="Group 245"/>
            <p:cNvGrpSpPr/>
            <p:nvPr/>
          </p:nvGrpSpPr>
          <p:grpSpPr>
            <a:xfrm>
              <a:off x="1156" y="2780"/>
              <a:ext cx="368" cy="469"/>
              <a:chOff x="1650" y="1464"/>
              <a:chExt cx="368" cy="469"/>
            </a:xfrm>
          </p:grpSpPr>
          <p:grpSp>
            <p:nvGrpSpPr>
              <p:cNvPr id="20537" name="Group 246"/>
              <p:cNvGrpSpPr/>
              <p:nvPr/>
            </p:nvGrpSpPr>
            <p:grpSpPr>
              <a:xfrm>
                <a:off x="1655" y="1472"/>
                <a:ext cx="363" cy="453"/>
                <a:chOff x="1519" y="746"/>
                <a:chExt cx="363" cy="453"/>
              </a:xfrm>
            </p:grpSpPr>
            <p:sp>
              <p:nvSpPr>
                <p:cNvPr id="20539" name="Rectangle 247"/>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40" name="Rectangle 248"/>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41" name="Rectangle 249"/>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42" name="Rectangle 250"/>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43" name="Rectangle 251"/>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38" name="Rectangle 252"/>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0528" name="Group 253"/>
            <p:cNvGrpSpPr/>
            <p:nvPr/>
          </p:nvGrpSpPr>
          <p:grpSpPr>
            <a:xfrm>
              <a:off x="1156" y="3233"/>
              <a:ext cx="368" cy="469"/>
              <a:chOff x="1650" y="1464"/>
              <a:chExt cx="368" cy="469"/>
            </a:xfrm>
          </p:grpSpPr>
          <p:grpSp>
            <p:nvGrpSpPr>
              <p:cNvPr id="20530" name="Group 254"/>
              <p:cNvGrpSpPr/>
              <p:nvPr/>
            </p:nvGrpSpPr>
            <p:grpSpPr>
              <a:xfrm>
                <a:off x="1655" y="1472"/>
                <a:ext cx="363" cy="453"/>
                <a:chOff x="1519" y="746"/>
                <a:chExt cx="363" cy="453"/>
              </a:xfrm>
            </p:grpSpPr>
            <p:sp>
              <p:nvSpPr>
                <p:cNvPr id="20532" name="Rectangle 255"/>
                <p:cNvSpPr/>
                <p:nvPr/>
              </p:nvSpPr>
              <p:spPr>
                <a:xfrm>
                  <a:off x="1519" y="746"/>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33" name="Rectangle 256"/>
                <p:cNvSpPr/>
                <p:nvPr/>
              </p:nvSpPr>
              <p:spPr>
                <a:xfrm>
                  <a:off x="1519" y="83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34" name="Rectangle 257"/>
                <p:cNvSpPr/>
                <p:nvPr/>
              </p:nvSpPr>
              <p:spPr>
                <a:xfrm>
                  <a:off x="1519" y="927"/>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35" name="Rectangle 258"/>
                <p:cNvSpPr/>
                <p:nvPr/>
              </p:nvSpPr>
              <p:spPr>
                <a:xfrm>
                  <a:off x="1519" y="101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0536" name="Rectangle 259"/>
                <p:cNvSpPr/>
                <p:nvPr/>
              </p:nvSpPr>
              <p:spPr>
                <a:xfrm>
                  <a:off x="1519" y="1109"/>
                  <a:ext cx="363" cy="9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31" name="Rectangle 260"/>
              <p:cNvSpPr/>
              <p:nvPr/>
            </p:nvSpPr>
            <p:spPr>
              <a:xfrm>
                <a:off x="1650" y="1464"/>
                <a:ext cx="368" cy="469"/>
              </a:xfrm>
              <a:prstGeom prst="rect">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20529" name="Rectangle 261"/>
            <p:cNvSpPr/>
            <p:nvPr/>
          </p:nvSpPr>
          <p:spPr>
            <a:xfrm>
              <a:off x="1124" y="2293"/>
              <a:ext cx="431" cy="1435"/>
            </a:xfrm>
            <a:prstGeom prst="rect">
              <a:avLst/>
            </a:prstGeom>
            <a:noFill/>
            <a:ln w="76200"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pSp>
        <p:nvGrpSpPr>
          <p:cNvPr id="21634" name="Group 267"/>
          <p:cNvGrpSpPr/>
          <p:nvPr/>
        </p:nvGrpSpPr>
        <p:grpSpPr>
          <a:xfrm>
            <a:off x="1004888" y="1268413"/>
            <a:ext cx="865187" cy="4681537"/>
            <a:chOff x="657" y="799"/>
            <a:chExt cx="817" cy="2949"/>
          </a:xfrm>
        </p:grpSpPr>
        <p:sp>
          <p:nvSpPr>
            <p:cNvPr id="20521" name="Line 262"/>
            <p:cNvSpPr/>
            <p:nvPr/>
          </p:nvSpPr>
          <p:spPr>
            <a:xfrm>
              <a:off x="657" y="3612"/>
              <a:ext cx="0" cy="136"/>
            </a:xfrm>
            <a:prstGeom prst="line">
              <a:avLst/>
            </a:prstGeom>
            <a:ln w="38100" cap="flat" cmpd="sng">
              <a:solidFill>
                <a:srgbClr val="0000FF"/>
              </a:solidFill>
              <a:prstDash val="solid"/>
              <a:headEnd type="none" w="med" len="med"/>
              <a:tailEnd type="none" w="med" len="med"/>
            </a:ln>
          </p:spPr>
        </p:sp>
        <p:grpSp>
          <p:nvGrpSpPr>
            <p:cNvPr id="20522" name="Group 265"/>
            <p:cNvGrpSpPr/>
            <p:nvPr/>
          </p:nvGrpSpPr>
          <p:grpSpPr>
            <a:xfrm>
              <a:off x="1292" y="799"/>
              <a:ext cx="182" cy="2949"/>
              <a:chOff x="1292" y="799"/>
              <a:chExt cx="182" cy="2949"/>
            </a:xfrm>
          </p:grpSpPr>
          <p:sp>
            <p:nvSpPr>
              <p:cNvPr id="20524" name="Line 263"/>
              <p:cNvSpPr/>
              <p:nvPr/>
            </p:nvSpPr>
            <p:spPr>
              <a:xfrm>
                <a:off x="1292" y="799"/>
                <a:ext cx="182" cy="0"/>
              </a:xfrm>
              <a:prstGeom prst="line">
                <a:avLst/>
              </a:prstGeom>
              <a:ln w="38100" cap="flat" cmpd="sng">
                <a:solidFill>
                  <a:srgbClr val="0000FF"/>
                </a:solidFill>
                <a:prstDash val="solid"/>
                <a:headEnd type="none" w="med" len="med"/>
                <a:tailEnd type="triangle" w="med" len="med"/>
              </a:ln>
            </p:spPr>
          </p:sp>
          <p:sp>
            <p:nvSpPr>
              <p:cNvPr id="20525" name="Line 264"/>
              <p:cNvSpPr/>
              <p:nvPr/>
            </p:nvSpPr>
            <p:spPr>
              <a:xfrm flipV="1">
                <a:off x="1292" y="799"/>
                <a:ext cx="0" cy="2949"/>
              </a:xfrm>
              <a:prstGeom prst="line">
                <a:avLst/>
              </a:prstGeom>
              <a:ln w="38100" cap="flat" cmpd="sng">
                <a:solidFill>
                  <a:srgbClr val="0000FF"/>
                </a:solidFill>
                <a:prstDash val="solid"/>
                <a:headEnd type="none" w="med" len="med"/>
                <a:tailEnd type="none" w="med" len="med"/>
              </a:ln>
            </p:spPr>
          </p:sp>
        </p:grpSp>
        <p:sp>
          <p:nvSpPr>
            <p:cNvPr id="20523" name="Line 266"/>
            <p:cNvSpPr/>
            <p:nvPr/>
          </p:nvSpPr>
          <p:spPr>
            <a:xfrm>
              <a:off x="657" y="3748"/>
              <a:ext cx="635" cy="0"/>
            </a:xfrm>
            <a:prstGeom prst="line">
              <a:avLst/>
            </a:prstGeom>
            <a:ln w="38100" cap="flat" cmpd="sng">
              <a:solidFill>
                <a:srgbClr val="0000FF"/>
              </a:solidFill>
              <a:prstDash val="solid"/>
              <a:headEnd type="none" w="med" len="med"/>
              <a:tailEnd type="none" w="med" len="med"/>
            </a:ln>
          </p:spPr>
        </p:sp>
      </p:grpSp>
      <p:sp>
        <p:nvSpPr>
          <p:cNvPr id="21772" name="Text Box 268"/>
          <p:cNvSpPr txBox="1"/>
          <p:nvPr/>
        </p:nvSpPr>
        <p:spPr>
          <a:xfrm>
            <a:off x="2916238" y="1577975"/>
            <a:ext cx="223202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a(1,1,1)-a(1,1,5)</a:t>
            </a:r>
            <a:endParaRPr lang="zh-CN" altLang="en-US" b="1" dirty="0">
              <a:latin typeface="Times New Roman" panose="02020603050405020304" pitchFamily="18" charset="0"/>
              <a:ea typeface="宋体" panose="02010600030101010101" pitchFamily="2" charset="-122"/>
            </a:endParaRPr>
          </a:p>
        </p:txBody>
      </p:sp>
      <p:sp>
        <p:nvSpPr>
          <p:cNvPr id="21776" name="Text Box 272"/>
          <p:cNvSpPr txBox="1"/>
          <p:nvPr/>
        </p:nvSpPr>
        <p:spPr>
          <a:xfrm>
            <a:off x="2916238" y="2009775"/>
            <a:ext cx="223202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a(1,2,1)-a(1,2,5)</a:t>
            </a:r>
            <a:endParaRPr lang="zh-CN" altLang="en-US" b="1" dirty="0">
              <a:latin typeface="Times New Roman" panose="02020603050405020304" pitchFamily="18" charset="0"/>
              <a:ea typeface="宋体" panose="02010600030101010101" pitchFamily="2" charset="-122"/>
            </a:endParaRPr>
          </a:p>
        </p:txBody>
      </p:sp>
      <p:sp>
        <p:nvSpPr>
          <p:cNvPr id="21777" name="Text Box 273"/>
          <p:cNvSpPr txBox="1"/>
          <p:nvPr/>
        </p:nvSpPr>
        <p:spPr>
          <a:xfrm>
            <a:off x="2916238" y="2466975"/>
            <a:ext cx="223202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a(1,3,1)-a(1,3,5)</a:t>
            </a:r>
            <a:endParaRPr lang="zh-CN" altLang="en-US" b="1" dirty="0">
              <a:latin typeface="Times New Roman" panose="02020603050405020304" pitchFamily="18" charset="0"/>
              <a:ea typeface="宋体" panose="02010600030101010101" pitchFamily="2" charset="-122"/>
            </a:endParaRPr>
          </a:p>
        </p:txBody>
      </p:sp>
      <p:sp>
        <p:nvSpPr>
          <p:cNvPr id="21778" name="Text Box 274"/>
          <p:cNvSpPr txBox="1"/>
          <p:nvPr/>
        </p:nvSpPr>
        <p:spPr>
          <a:xfrm>
            <a:off x="2916238" y="2924175"/>
            <a:ext cx="223202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a(2,1,1)-a(2,3,5)</a:t>
            </a:r>
            <a:endParaRPr lang="zh-CN" altLang="en-US" b="1" dirty="0">
              <a:latin typeface="Times New Roman" panose="02020603050405020304" pitchFamily="18" charset="0"/>
              <a:ea typeface="宋体" panose="02010600030101010101" pitchFamily="2" charset="-122"/>
            </a:endParaRPr>
          </a:p>
        </p:txBody>
      </p:sp>
      <p:sp>
        <p:nvSpPr>
          <p:cNvPr id="21779" name="Text Box 275"/>
          <p:cNvSpPr txBox="1"/>
          <p:nvPr/>
        </p:nvSpPr>
        <p:spPr>
          <a:xfrm>
            <a:off x="2916238" y="3357563"/>
            <a:ext cx="223202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a(3,1,1)-a(3,3,5)</a:t>
            </a:r>
            <a:endParaRPr lang="zh-CN" altLang="en-US" b="1" dirty="0">
              <a:latin typeface="Times New Roman" panose="02020603050405020304" pitchFamily="18" charset="0"/>
              <a:ea typeface="宋体" panose="02010600030101010101" pitchFamily="2" charset="-122"/>
            </a:endParaRPr>
          </a:p>
        </p:txBody>
      </p:sp>
      <p:sp>
        <p:nvSpPr>
          <p:cNvPr id="21780" name="Text Box 276"/>
          <p:cNvSpPr txBox="1"/>
          <p:nvPr/>
        </p:nvSpPr>
        <p:spPr>
          <a:xfrm>
            <a:off x="2916238" y="3789363"/>
            <a:ext cx="223202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a(4,1,1)-a(4,3,5)</a:t>
            </a:r>
            <a:endParaRPr lang="zh-CN" altLang="en-US" b="1" dirty="0">
              <a:latin typeface="Times New Roman" panose="02020603050405020304" pitchFamily="18" charset="0"/>
              <a:ea typeface="宋体" panose="02010600030101010101" pitchFamily="2" charset="-122"/>
            </a:endParaRPr>
          </a:p>
        </p:txBody>
      </p:sp>
      <p:sp>
        <p:nvSpPr>
          <p:cNvPr id="21781" name="Text Box 277"/>
          <p:cNvSpPr txBox="1"/>
          <p:nvPr/>
        </p:nvSpPr>
        <p:spPr>
          <a:xfrm>
            <a:off x="6372225" y="2997200"/>
            <a:ext cx="1584325" cy="5191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a(x,y,z)</a:t>
            </a:r>
            <a:endParaRPr lang="en-US" altLang="zh-CN" sz="2800" b="1" dirty="0">
              <a:latin typeface="Times New Roman" panose="02020603050405020304" pitchFamily="18" charset="0"/>
              <a:ea typeface="宋体" panose="02010600030101010101" pitchFamily="2" charset="-122"/>
            </a:endParaRPr>
          </a:p>
        </p:txBody>
      </p:sp>
      <p:sp>
        <p:nvSpPr>
          <p:cNvPr id="21859" name="AutoShape 355"/>
          <p:cNvSpPr/>
          <p:nvPr/>
        </p:nvSpPr>
        <p:spPr>
          <a:xfrm flipH="1">
            <a:off x="6626225" y="3933825"/>
            <a:ext cx="574675" cy="142875"/>
          </a:xfrm>
          <a:prstGeom prst="parallelogram">
            <a:avLst>
              <a:gd name="adj" fmla="val 103330"/>
            </a:avLst>
          </a:prstGeom>
          <a:solidFill>
            <a:srgbClr val="FF090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1860" name="AutoShape 356"/>
          <p:cNvSpPr/>
          <p:nvPr/>
        </p:nvSpPr>
        <p:spPr>
          <a:xfrm flipH="1">
            <a:off x="7032625" y="3933825"/>
            <a:ext cx="574675" cy="142875"/>
          </a:xfrm>
          <a:prstGeom prst="parallelogram">
            <a:avLst>
              <a:gd name="adj" fmla="val 103330"/>
            </a:avLst>
          </a:prstGeom>
          <a:solidFill>
            <a:schemeClr val="hlink"/>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pic>
        <p:nvPicPr>
          <p:cNvPr id="29" name="Picture 251"/>
          <p:cNvPicPr>
            <a:picLocks noChangeAspect="1"/>
          </p:cNvPicPr>
          <p:nvPr/>
        </p:nvPicPr>
        <p:blipFill>
          <a:blip r:embed="rId1"/>
          <a:stretch>
            <a:fillRect/>
          </a:stretch>
        </p:blipFill>
        <p:spPr>
          <a:xfrm>
            <a:off x="2843213" y="981075"/>
            <a:ext cx="6121400" cy="595313"/>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781"/>
                                        </p:tgtEl>
                                        <p:attrNameLst>
                                          <p:attrName>style.visibility</p:attrName>
                                        </p:attrNameLst>
                                      </p:cBhvr>
                                      <p:to>
                                        <p:strVal val="visible"/>
                                      </p:to>
                                    </p:set>
                                    <p:animEffect transition="in" filter="wipe(down)">
                                      <p:cBhvr>
                                        <p:cTn id="22" dur="500"/>
                                        <p:tgtEl>
                                          <p:spTgt spid="2178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right)">
                                      <p:cBhvr>
                                        <p:cTn id="51" dur="500"/>
                                        <p:tgtEl>
                                          <p:spTgt spid="9"/>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500"/>
                                        <p:tgtEl>
                                          <p:spTgt spid="10"/>
                                        </p:tgtEl>
                                      </p:cBhvr>
                                    </p:animEffect>
                                  </p:childTnLst>
                                </p:cTn>
                              </p:par>
                            </p:childTnLst>
                          </p:cTn>
                        </p:par>
                        <p:par>
                          <p:cTn id="61" fill="hold">
                            <p:stCondLst>
                              <p:cond delay="500"/>
                            </p:stCondLst>
                            <p:childTnLst>
                              <p:par>
                                <p:cTn id="62" presetID="22" presetClass="entr" presetSubtype="4"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down)">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up)">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up)">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772"/>
                                        </p:tgtEl>
                                        <p:attrNameLst>
                                          <p:attrName>style.visibility</p:attrName>
                                        </p:attrNameLst>
                                      </p:cBhvr>
                                      <p:to>
                                        <p:strVal val="visible"/>
                                      </p:to>
                                    </p:set>
                                    <p:animEffect transition="in" filter="wipe(down)">
                                      <p:cBhvr>
                                        <p:cTn id="79" dur="500"/>
                                        <p:tgtEl>
                                          <p:spTgt spid="2177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up)">
                                      <p:cBhvr>
                                        <p:cTn id="84" dur="500"/>
                                        <p:tgtEl>
                                          <p:spTgt spid="25"/>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up)">
                                      <p:cBhvr>
                                        <p:cTn id="88" dur="500"/>
                                        <p:tgtEl>
                                          <p:spTgt spid="2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1776"/>
                                        </p:tgtEl>
                                        <p:attrNameLst>
                                          <p:attrName>style.visibility</p:attrName>
                                        </p:attrNameLst>
                                      </p:cBhvr>
                                      <p:to>
                                        <p:strVal val="visible"/>
                                      </p:to>
                                    </p:set>
                                    <p:animEffect transition="in" filter="wipe(down)">
                                      <p:cBhvr>
                                        <p:cTn id="93" dur="500"/>
                                        <p:tgtEl>
                                          <p:spTgt spid="21776"/>
                                        </p:tgtEl>
                                      </p:cBhvr>
                                    </p:animEffect>
                                  </p:childTnLst>
                                </p:cTn>
                              </p:par>
                            </p:childTnLst>
                          </p:cTn>
                        </p:par>
                        <p:par>
                          <p:cTn id="94" fill="hold">
                            <p:stCondLst>
                              <p:cond delay="500"/>
                            </p:stCondLst>
                            <p:childTnLst>
                              <p:par>
                                <p:cTn id="95" presetID="22" presetClass="entr" presetSubtype="4" fill="hold" grpId="0" nodeType="afterEffect">
                                  <p:stCondLst>
                                    <p:cond delay="0"/>
                                  </p:stCondLst>
                                  <p:childTnLst>
                                    <p:set>
                                      <p:cBhvr>
                                        <p:cTn id="96" dur="1" fill="hold">
                                          <p:stCondLst>
                                            <p:cond delay="0"/>
                                          </p:stCondLst>
                                        </p:cTn>
                                        <p:tgtEl>
                                          <p:spTgt spid="21777"/>
                                        </p:tgtEl>
                                        <p:attrNameLst>
                                          <p:attrName>style.visibility</p:attrName>
                                        </p:attrNameLst>
                                      </p:cBhvr>
                                      <p:to>
                                        <p:strVal val="visible"/>
                                      </p:to>
                                    </p:set>
                                    <p:animEffect transition="in" filter="wipe(down)">
                                      <p:cBhvr>
                                        <p:cTn id="97" dur="500"/>
                                        <p:tgtEl>
                                          <p:spTgt spid="2177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1712"/>
                                        </p:tgtEl>
                                        <p:attrNameLst>
                                          <p:attrName>style.visibility</p:attrName>
                                        </p:attrNameLst>
                                      </p:cBhvr>
                                      <p:to>
                                        <p:strVal val="visible"/>
                                      </p:to>
                                    </p:set>
                                    <p:animEffect transition="in" filter="wipe(up)">
                                      <p:cBhvr>
                                        <p:cTn id="102" dur="500"/>
                                        <p:tgtEl>
                                          <p:spTgt spid="2171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wipe(up)">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1778"/>
                                        </p:tgtEl>
                                        <p:attrNameLst>
                                          <p:attrName>style.visibility</p:attrName>
                                        </p:attrNameLst>
                                      </p:cBhvr>
                                      <p:to>
                                        <p:strVal val="visible"/>
                                      </p:to>
                                    </p:set>
                                    <p:animEffect transition="in" filter="wipe(down)">
                                      <p:cBhvr>
                                        <p:cTn id="112" dur="500"/>
                                        <p:tgtEl>
                                          <p:spTgt spid="2177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21634"/>
                                        </p:tgtEl>
                                        <p:attrNameLst>
                                          <p:attrName>style.visibility</p:attrName>
                                        </p:attrNameLst>
                                      </p:cBhvr>
                                      <p:to>
                                        <p:strVal val="visible"/>
                                      </p:to>
                                    </p:set>
                                    <p:animEffect transition="in" filter="wipe(down)">
                                      <p:cBhvr>
                                        <p:cTn id="117" dur="500"/>
                                        <p:tgtEl>
                                          <p:spTgt spid="21634"/>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21600"/>
                                        </p:tgtEl>
                                        <p:attrNameLst>
                                          <p:attrName>style.visibility</p:attrName>
                                        </p:attrNameLst>
                                      </p:cBhvr>
                                      <p:to>
                                        <p:strVal val="visible"/>
                                      </p:to>
                                    </p:set>
                                    <p:animEffect transition="in" filter="wipe(up)">
                                      <p:cBhvr>
                                        <p:cTn id="121" dur="500"/>
                                        <p:tgtEl>
                                          <p:spTgt spid="21600"/>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21779"/>
                                        </p:tgtEl>
                                        <p:attrNameLst>
                                          <p:attrName>style.visibility</p:attrName>
                                        </p:attrNameLst>
                                      </p:cBhvr>
                                      <p:to>
                                        <p:strVal val="visible"/>
                                      </p:to>
                                    </p:set>
                                    <p:animEffect transition="in" filter="wipe(down)">
                                      <p:cBhvr>
                                        <p:cTn id="125" dur="500"/>
                                        <p:tgtEl>
                                          <p:spTgt spid="21779"/>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21615"/>
                                        </p:tgtEl>
                                        <p:attrNameLst>
                                          <p:attrName>style.visibility</p:attrName>
                                        </p:attrNameLst>
                                      </p:cBhvr>
                                      <p:to>
                                        <p:strVal val="visible"/>
                                      </p:to>
                                    </p:set>
                                    <p:animEffect transition="in" filter="wipe(up)">
                                      <p:cBhvr>
                                        <p:cTn id="130" dur="500"/>
                                        <p:tgtEl>
                                          <p:spTgt spid="21615"/>
                                        </p:tgtEl>
                                      </p:cBhvr>
                                    </p:animEffect>
                                  </p:childTnLst>
                                </p:cTn>
                              </p:par>
                            </p:childTnLst>
                          </p:cTn>
                        </p:par>
                        <p:par>
                          <p:cTn id="131" fill="hold">
                            <p:stCondLst>
                              <p:cond delay="500"/>
                            </p:stCondLst>
                            <p:childTnLst>
                              <p:par>
                                <p:cTn id="132" presetID="22" presetClass="entr" presetSubtype="4" fill="hold" grpId="0" nodeType="afterEffect">
                                  <p:stCondLst>
                                    <p:cond delay="0"/>
                                  </p:stCondLst>
                                  <p:childTnLst>
                                    <p:set>
                                      <p:cBhvr>
                                        <p:cTn id="133" dur="1" fill="hold">
                                          <p:stCondLst>
                                            <p:cond delay="0"/>
                                          </p:stCondLst>
                                        </p:cTn>
                                        <p:tgtEl>
                                          <p:spTgt spid="21780"/>
                                        </p:tgtEl>
                                        <p:attrNameLst>
                                          <p:attrName>style.visibility</p:attrName>
                                        </p:attrNameLst>
                                      </p:cBhvr>
                                      <p:to>
                                        <p:strVal val="visible"/>
                                      </p:to>
                                    </p:set>
                                    <p:animEffect transition="in" filter="wipe(down)">
                                      <p:cBhvr>
                                        <p:cTn id="134" dur="500"/>
                                        <p:tgtEl>
                                          <p:spTgt spid="21780"/>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86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21664"/>
                                        </p:tgtEl>
                                        <p:attrNameLst>
                                          <p:attrName>style.visibility</p:attrName>
                                        </p:attrNameLst>
                                      </p:cBhvr>
                                      <p:to>
                                        <p:strVal val="visible"/>
                                      </p:to>
                                    </p:set>
                                    <p:animEffect transition="in" filter="wipe(down)">
                                      <p:cBhvr>
                                        <p:cTn id="143" dur="500"/>
                                        <p:tgtEl>
                                          <p:spTgt spid="21664"/>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21666"/>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21667"/>
                                        </p:tgtEl>
                                        <p:attrNameLst>
                                          <p:attrName>style.visibility</p:attrName>
                                        </p:attrNameLst>
                                      </p:cBhvr>
                                      <p:to>
                                        <p:strVal val="visible"/>
                                      </p:to>
                                    </p:set>
                                    <p:animEffect transition="in" filter="wipe(down)">
                                      <p:cBhvr>
                                        <p:cTn id="152" dur="500"/>
                                        <p:tgtEl>
                                          <p:spTgt spid="2166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21668"/>
                                        </p:tgtEl>
                                        <p:attrNameLst>
                                          <p:attrName>style.visibility</p:attrName>
                                        </p:attrNameLst>
                                      </p:cBhvr>
                                      <p:to>
                                        <p:strVal val="visible"/>
                                      </p:to>
                                    </p:set>
                                    <p:animEffect transition="in" filter="wipe(down)">
                                      <p:cBhvr>
                                        <p:cTn id="157" dur="500"/>
                                        <p:tgtEl>
                                          <p:spTgt spid="21668"/>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21669"/>
                                        </p:tgtEl>
                                        <p:attrNameLst>
                                          <p:attrName>style.visibility</p:attrName>
                                        </p:attrNameLst>
                                      </p:cBhvr>
                                      <p:to>
                                        <p:strVal val="visible"/>
                                      </p:to>
                                    </p:set>
                                    <p:animEffect transition="in" filter="wipe(down)">
                                      <p:cBhvr>
                                        <p:cTn id="162" dur="500"/>
                                        <p:tgtEl>
                                          <p:spTgt spid="21669"/>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29"/>
                                        </p:tgtEl>
                                        <p:attrNameLst>
                                          <p:attrName>style.visibility</p:attrName>
                                        </p:attrNameLst>
                                      </p:cBhvr>
                                      <p:to>
                                        <p:strVal val="visible"/>
                                      </p:to>
                                    </p:set>
                                    <p:animEffect transition="in" filter="wipe(left)">
                                      <p:cBhvr>
                                        <p:cTn id="16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1664" grpId="0"/>
      <p:bldP spid="21666" grpId="0" bldLvl="0" animBg="1"/>
      <p:bldP spid="21667" grpId="0"/>
      <p:bldP spid="21668" grpId="0"/>
      <p:bldP spid="21669" grpId="0"/>
      <p:bldP spid="17" grpId="0" bldLvl="0" animBg="1"/>
      <p:bldP spid="21712" grpId="0" bldLvl="0" animBg="1"/>
      <p:bldP spid="21772" grpId="0"/>
      <p:bldP spid="21776" grpId="0"/>
      <p:bldP spid="21777" grpId="0"/>
      <p:bldP spid="21778" grpId="0"/>
      <p:bldP spid="21779" grpId="0"/>
      <p:bldP spid="21780" grpId="0"/>
      <p:bldP spid="21781" grpId="0"/>
      <p:bldP spid="21859" grpId="0" bldLvl="0" animBg="1"/>
      <p:bldP spid="2186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顺序存储</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7411" name="Rectangle 3"/>
          <p:cNvSpPr>
            <a:spLocks noGrp="1"/>
          </p:cNvSpPr>
          <p:nvPr>
            <p:ph idx="1"/>
          </p:nvPr>
        </p:nvSpPr>
        <p:spPr/>
        <p:txBody>
          <a:bodyPr vert="horz" wrap="square" lIns="91440" tIns="45720" rIns="91440" bIns="45720" anchor="t" anchorCtr="0"/>
          <a:p>
            <a:pPr>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练习</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设有一个二维数组</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按行优先</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顺序存储，假设</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存放位置在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644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存放位置在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676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，每个元素占一个空间，问</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存放在什么位置？</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Loc ( 2, 2 ) = Loc ( 0, 0 ) + 2 * n + 2 = 644 + 2 * n + 2</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676.</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n = ( 676 - 2 - 644 ) / 2 = 15</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Loc ( 3, 3 ) = Loc ( 0, 0 ) + 3 * 15 + 3 = 644 + 45 + 3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692.</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411">
                                            <p:txEl>
                                              <p:charRg st="89" end="149"/>
                                            </p:txEl>
                                          </p:spTgt>
                                        </p:tgtEl>
                                        <p:attrNameLst>
                                          <p:attrName>style.visibility</p:attrName>
                                        </p:attrNameLst>
                                      </p:cBhvr>
                                      <p:to>
                                        <p:strVal val="visible"/>
                                      </p:to>
                                    </p:set>
                                    <p:animEffect transition="in" filter="wipe(up)">
                                      <p:cBhvr>
                                        <p:cTn id="7" dur="500"/>
                                        <p:tgtEl>
                                          <p:spTgt spid="17411">
                                            <p:txEl>
                                              <p:charRg st="89" end="149"/>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7411">
                                            <p:txEl>
                                              <p:charRg st="149" end="159"/>
                                            </p:txEl>
                                          </p:spTgt>
                                        </p:tgtEl>
                                        <p:attrNameLst>
                                          <p:attrName>style.visibility</p:attrName>
                                        </p:attrNameLst>
                                      </p:cBhvr>
                                      <p:to>
                                        <p:strVal val="visible"/>
                                      </p:to>
                                    </p:set>
                                    <p:animEffect transition="in" filter="wipe(up)">
                                      <p:cBhvr>
                                        <p:cTn id="10" dur="500"/>
                                        <p:tgtEl>
                                          <p:spTgt spid="17411">
                                            <p:txEl>
                                              <p:charRg st="149" end="159"/>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7411">
                                            <p:txEl>
                                              <p:charRg st="159" end="192"/>
                                            </p:txEl>
                                          </p:spTgt>
                                        </p:tgtEl>
                                        <p:attrNameLst>
                                          <p:attrName>style.visibility</p:attrName>
                                        </p:attrNameLst>
                                      </p:cBhvr>
                                      <p:to>
                                        <p:strVal val="visible"/>
                                      </p:to>
                                    </p:set>
                                    <p:animEffect transition="in" filter="wipe(up)">
                                      <p:cBhvr>
                                        <p:cTn id="13" dur="500"/>
                                        <p:tgtEl>
                                          <p:spTgt spid="17411">
                                            <p:txEl>
                                              <p:charRg st="159" end="192"/>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17411">
                                            <p:txEl>
                                              <p:charRg st="192" end="251"/>
                                            </p:txEl>
                                          </p:spTgt>
                                        </p:tgtEl>
                                        <p:attrNameLst>
                                          <p:attrName>style.visibility</p:attrName>
                                        </p:attrNameLst>
                                      </p:cBhvr>
                                      <p:to>
                                        <p:strVal val="visible"/>
                                      </p:to>
                                    </p:set>
                                    <p:animEffect transition="in" filter="wipe(up)">
                                      <p:cBhvr>
                                        <p:cTn id="16" dur="500"/>
                                        <p:tgtEl>
                                          <p:spTgt spid="17411">
                                            <p:txEl>
                                              <p:charRg st="192" end="251"/>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17411">
                                            <p:txEl>
                                              <p:charRg st="251" end="261"/>
                                            </p:txEl>
                                          </p:spTgt>
                                        </p:tgtEl>
                                        <p:attrNameLst>
                                          <p:attrName>style.visibility</p:attrName>
                                        </p:attrNameLst>
                                      </p:cBhvr>
                                      <p:to>
                                        <p:strVal val="visible"/>
                                      </p:to>
                                    </p:set>
                                    <p:animEffect transition="in" filter="wipe(up)">
                                      <p:cBhvr>
                                        <p:cTn id="19" dur="500"/>
                                        <p:tgtEl>
                                          <p:spTgt spid="17411">
                                            <p:txEl>
                                              <p:charRg st="251" end="2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顺序存储</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7411" name="Rectangle 3"/>
          <p:cNvSpPr>
            <a:spLocks noGrp="1"/>
          </p:cNvSpPr>
          <p:nvPr>
            <p:ph idx="1"/>
          </p:nvPr>
        </p:nvSpPr>
        <p:spPr/>
        <p:txBody>
          <a:bodyPr vert="horz" wrap="square" lIns="91440" tIns="45720" rIns="91440" bIns="45720" anchor="t" anchorCtr="0"/>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练习</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设有二维数组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A[10,20]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，其每个元素占两个字节，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存储地址为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按行优先</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顺序存储，则元素</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A[6,6]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的存储地址为</a:t>
            </a:r>
            <a:r>
              <a:rPr lang="zh-CN" altLang="en-US" u="sng"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按列优先</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顺序存储，元素</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A[6,6]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的存储地址为</a:t>
            </a:r>
            <a:r>
              <a:rPr lang="zh-CN" altLang="en-US" u="sng"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36" name="Rectangle 4"/>
          <p:cNvSpPr/>
          <p:nvPr/>
        </p:nvSpPr>
        <p:spPr>
          <a:xfrm>
            <a:off x="2489200" y="2413000"/>
            <a:ext cx="863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352</a:t>
            </a:r>
            <a:endParaRPr lang="en-US" altLang="zh-CN" b="1" dirty="0">
              <a:latin typeface="Times New Roman" panose="02020603050405020304" pitchFamily="18" charset="0"/>
              <a:ea typeface="楷体_GB2312" pitchFamily="49" charset="-122"/>
            </a:endParaRPr>
          </a:p>
        </p:txBody>
      </p:sp>
      <p:sp>
        <p:nvSpPr>
          <p:cNvPr id="18437" name="Rectangle 5"/>
          <p:cNvSpPr/>
          <p:nvPr/>
        </p:nvSpPr>
        <p:spPr>
          <a:xfrm>
            <a:off x="2162175" y="2865438"/>
            <a:ext cx="863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232</a:t>
            </a:r>
            <a:endParaRPr lang="en-US" altLang="zh-CN" b="1" dirty="0">
              <a:latin typeface="Times New Roman" panose="02020603050405020304" pitchFamily="18" charset="0"/>
              <a:ea typeface="楷体_GB2312" pitchFamily="49" charset="-122"/>
            </a:endParaRPr>
          </a:p>
        </p:txBody>
      </p:sp>
      <p:sp>
        <p:nvSpPr>
          <p:cNvPr id="18438" name="Rectangle 6"/>
          <p:cNvSpPr/>
          <p:nvPr/>
        </p:nvSpPr>
        <p:spPr>
          <a:xfrm>
            <a:off x="1116013" y="3500438"/>
            <a:ext cx="3455987" cy="476250"/>
          </a:xfrm>
          <a:prstGeom prst="rect">
            <a:avLst/>
          </a:prstGeom>
          <a:noFill/>
          <a:ln w="19050"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100+(6*20+6)*2=352</a:t>
            </a:r>
            <a:endParaRPr lang="en-US" altLang="zh-CN" b="1" dirty="0">
              <a:latin typeface="Times New Roman" panose="02020603050405020304" pitchFamily="18" charset="0"/>
              <a:ea typeface="楷体_GB2312" pitchFamily="49" charset="-122"/>
            </a:endParaRPr>
          </a:p>
        </p:txBody>
      </p:sp>
      <p:sp>
        <p:nvSpPr>
          <p:cNvPr id="18439" name="Rectangle 7"/>
          <p:cNvSpPr/>
          <p:nvPr/>
        </p:nvSpPr>
        <p:spPr>
          <a:xfrm>
            <a:off x="1116013" y="4149725"/>
            <a:ext cx="3455987" cy="476250"/>
          </a:xfrm>
          <a:prstGeom prst="rect">
            <a:avLst/>
          </a:prstGeom>
          <a:noFill/>
          <a:ln w="19050"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100+(6*10+6)*2=232</a:t>
            </a:r>
            <a:endParaRPr lang="en-US" altLang="zh-CN"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ppt_x"/>
                                          </p:val>
                                        </p:tav>
                                        <p:tav tm="100000">
                                          <p:val>
                                            <p:strVal val="#ppt_x"/>
                                          </p:val>
                                        </p:tav>
                                      </p:tavLst>
                                    </p:anim>
                                    <p:anim calcmode="lin" valueType="num">
                                      <p:cBhvr additive="base">
                                        <p:cTn id="14"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7"/>
                                        </p:tgtEl>
                                        <p:attrNameLst>
                                          <p:attrName>style.visibility</p:attrName>
                                        </p:attrNameLst>
                                      </p:cBhvr>
                                      <p:to>
                                        <p:strVal val="visible"/>
                                      </p:to>
                                    </p:set>
                                    <p:anim calcmode="lin" valueType="num">
                                      <p:cBhvr additive="base">
                                        <p:cTn id="19" dur="500" fill="hold"/>
                                        <p:tgtEl>
                                          <p:spTgt spid="18437"/>
                                        </p:tgtEl>
                                        <p:attrNameLst>
                                          <p:attrName>ppt_x</p:attrName>
                                        </p:attrNameLst>
                                      </p:cBhvr>
                                      <p:tavLst>
                                        <p:tav tm="0">
                                          <p:val>
                                            <p:strVal val="#ppt_x"/>
                                          </p:val>
                                        </p:tav>
                                        <p:tav tm="100000">
                                          <p:val>
                                            <p:strVal val="#ppt_x"/>
                                          </p:val>
                                        </p:tav>
                                      </p:tavLst>
                                    </p:anim>
                                    <p:anim calcmode="lin" valueType="num">
                                      <p:cBhvr additive="base">
                                        <p:cTn id="20"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9"/>
                                        </p:tgtEl>
                                        <p:attrNameLst>
                                          <p:attrName>style.visibility</p:attrName>
                                        </p:attrNameLst>
                                      </p:cBhvr>
                                      <p:to>
                                        <p:strVal val="visible"/>
                                      </p:to>
                                    </p:set>
                                    <p:anim calcmode="lin" valueType="num">
                                      <p:cBhvr additive="base">
                                        <p:cTn id="25" dur="500" fill="hold"/>
                                        <p:tgtEl>
                                          <p:spTgt spid="18439"/>
                                        </p:tgtEl>
                                        <p:attrNameLst>
                                          <p:attrName>ppt_x</p:attrName>
                                        </p:attrNameLst>
                                      </p:cBhvr>
                                      <p:tavLst>
                                        <p:tav tm="0">
                                          <p:val>
                                            <p:strVal val="#ppt_x"/>
                                          </p:val>
                                        </p:tav>
                                        <p:tav tm="100000">
                                          <p:val>
                                            <p:strVal val="#ppt_x"/>
                                          </p:val>
                                        </p:tav>
                                      </p:tavLst>
                                    </p:anim>
                                    <p:anim calcmode="lin" valueType="num">
                                      <p:cBhvr additive="base">
                                        <p:cTn id="26"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7" grpId="0"/>
      <p:bldP spid="18438" grpId="0" bldLvl="0" animBg="1"/>
      <p:bldP spid="18439"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4579" name="Rectangle 3"/>
          <p:cNvSpPr>
            <a:spLocks noGrp="1" noChangeArrowheads="1"/>
          </p:cNvSpPr>
          <p:nvPr>
            <p:ph idx="1"/>
          </p:nvPr>
        </p:nvSpPr>
        <p:spPr>
          <a:xfrm>
            <a:off x="179705" y="1125855"/>
            <a:ext cx="8785225" cy="1320165"/>
          </a:xfrm>
        </p:spPr>
        <p:txBody>
          <a:bodyPr vert="horz" wrap="square" lIns="91440" tIns="45720" rIns="91440" bIns="45720" numCol="1" anchor="t" anchorCtr="0" compatLnSpc="1"/>
          <a:lstStyle/>
          <a:p>
            <a:pPr marL="342900" marR="0" lvl="0" indent="-342900" algn="just" defTabSz="914400" rtl="0" eaLnBrk="0" fontAlgn="base" latinLnBrk="0" hangingPunct="0">
              <a:lnSpc>
                <a:spcPct val="120000"/>
              </a:lnSpc>
              <a:spcBef>
                <a:spcPts val="0"/>
              </a:spcBef>
              <a:spcAft>
                <a:spcPts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定义：值相同的元素或者零元素分布有一定规律的矩阵，称为特殊矩阵，包括对称矩阵，三角矩阵和多对角线矩阵</a:t>
            </a:r>
            <a:endPar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0" fontAlgn="base" latinLnBrk="0" hangingPunct="0">
              <a:lnSpc>
                <a:spcPct val="120000"/>
              </a:lnSpc>
              <a:spcBef>
                <a:spcPts val="0"/>
              </a:spcBef>
              <a:spcAft>
                <a:spcPts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hlin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对称阵</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阶</a:t>
            </a:r>
            <a:r>
              <a:rPr kumimoji="0" lang="zh-CN" altLang="en-US" sz="2400" b="0" i="0" u="none" strike="noStrike" kern="0" cap="none" spc="0" normalizeH="0" baseline="0" noProof="0" dirty="0">
                <a:ln>
                  <a:noFill/>
                </a:ln>
                <a:solidFill>
                  <a:srgbClr val="FF090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方阵</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中，元素满足：</a:t>
            </a:r>
            <a:r>
              <a:rPr kumimoji="0" lang="en-US" altLang="zh-CN" sz="2400" b="1" i="0" u="none" strike="noStrike" kern="0" cap="none" spc="0" normalizeH="0" baseline="0" noProof="0" dirty="0" err="1">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400" b="1" i="0" u="none" strike="noStrike" kern="0" cap="none" spc="0" normalizeH="0" baseline="-18000" noProof="0" dirty="0" err="1">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ij</a:t>
            </a:r>
            <a:r>
              <a:rPr kumimoji="0" lang="en-US" altLang="zh-CN" sz="2400" b="1" i="0" u="none" strike="noStrike" kern="0" cap="none" spc="0" normalizeH="0" baseline="0" noProof="0" dirty="0">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err="1">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400" b="1" i="0" u="none" strike="noStrike" kern="0" cap="none" spc="0" normalizeH="0" baseline="-18000" noProof="0" dirty="0" err="1">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ji</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(1≤i,j≤n) </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endParaRPr kumimoji="0" lang="en-US" altLang="zh-CN" sz="2400" b="1" i="0" u="none" strike="noStrike" kern="0" cap="none" spc="0" normalizeH="0" baseline="0" noProof="0" dirty="0">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4"/>
          <p:cNvGrpSpPr/>
          <p:nvPr/>
        </p:nvGrpSpPr>
        <p:grpSpPr>
          <a:xfrm>
            <a:off x="6065203" y="4251960"/>
            <a:ext cx="3038475" cy="2130425"/>
            <a:chOff x="0" y="0"/>
            <a:chExt cx="1914" cy="1342"/>
          </a:xfrm>
        </p:grpSpPr>
        <p:sp>
          <p:nvSpPr>
            <p:cNvPr id="23558" name="Text Box 5"/>
            <p:cNvSpPr txBox="1"/>
            <p:nvPr/>
          </p:nvSpPr>
          <p:spPr>
            <a:xfrm>
              <a:off x="55" y="0"/>
              <a:ext cx="181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11    </a:t>
              </a:r>
              <a:r>
                <a:rPr lang="en-US" altLang="zh-CN" b="1" baseline="-25000" dirty="0">
                  <a:solidFill>
                    <a:schemeClr val="accent2"/>
                  </a:solidFill>
                  <a:latin typeface="Times New Roman" panose="02020603050405020304" pitchFamily="18" charset="0"/>
                  <a:ea typeface="宋体" panose="02010600030101010101" pitchFamily="2" charset="-122"/>
                </a:rPr>
                <a:t> </a:t>
              </a:r>
              <a:r>
                <a:rPr lang="en-US" altLang="zh-CN" b="1" dirty="0">
                  <a:solidFill>
                    <a:schemeClr val="accent2"/>
                  </a:solidFill>
                  <a:latin typeface="Times New Roman" panose="02020603050405020304" pitchFamily="18" charset="0"/>
                  <a:ea typeface="宋体" panose="02010600030101010101" pitchFamily="2" charset="-122"/>
                </a:rPr>
                <a:t>a</a:t>
              </a:r>
              <a:r>
                <a:rPr lang="en-US" altLang="zh-CN" b="1" baseline="-25000" dirty="0">
                  <a:solidFill>
                    <a:schemeClr val="accent2"/>
                  </a:solidFill>
                  <a:latin typeface="Times New Roman" panose="02020603050405020304" pitchFamily="18" charset="0"/>
                  <a:ea typeface="宋体" panose="02010600030101010101" pitchFamily="2" charset="-122"/>
                </a:rPr>
                <a:t>12</a:t>
              </a:r>
              <a:r>
                <a:rPr lang="en-US" altLang="zh-CN" b="1" dirty="0">
                  <a:solidFill>
                    <a:srgbClr val="008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t>
              </a:r>
              <a:r>
                <a:rPr lang="en-US" altLang="zh-CN" b="1" dirty="0">
                  <a:solidFill>
                    <a:srgbClr val="008000"/>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a</a:t>
              </a:r>
              <a:r>
                <a:rPr lang="en-US" altLang="zh-CN" b="1" baseline="-25000" dirty="0">
                  <a:solidFill>
                    <a:srgbClr val="33CC33"/>
                  </a:solidFill>
                  <a:latin typeface="Times New Roman" panose="02020603050405020304" pitchFamily="18" charset="0"/>
                  <a:ea typeface="宋体" panose="02010600030101010101" pitchFamily="2" charset="-122"/>
                </a:rPr>
                <a:t>1n</a:t>
              </a:r>
              <a:endParaRPr lang="en-US" altLang="zh-CN" b="1" baseline="-25000" dirty="0">
                <a:solidFill>
                  <a:srgbClr val="33CC33"/>
                </a:solidFill>
                <a:latin typeface="Times New Roman" panose="02020603050405020304" pitchFamily="18" charset="0"/>
                <a:ea typeface="宋体" panose="02010600030101010101" pitchFamily="2" charset="-122"/>
              </a:endParaRPr>
            </a:p>
          </p:txBody>
        </p:sp>
        <p:sp>
          <p:nvSpPr>
            <p:cNvPr id="23559" name="Text Box 6"/>
            <p:cNvSpPr txBox="1"/>
            <p:nvPr/>
          </p:nvSpPr>
          <p:spPr>
            <a:xfrm>
              <a:off x="57" y="363"/>
              <a:ext cx="185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chemeClr val="accent2"/>
                  </a:solidFill>
                  <a:latin typeface="Times New Roman" panose="02020603050405020304" pitchFamily="18" charset="0"/>
                  <a:ea typeface="宋体" panose="02010600030101010101" pitchFamily="2" charset="-122"/>
                </a:rPr>
                <a:t>a</a:t>
              </a:r>
              <a:r>
                <a:rPr lang="en-US" altLang="zh-CN" b="1" baseline="-25000" dirty="0">
                  <a:solidFill>
                    <a:schemeClr val="accent2"/>
                  </a:solidFill>
                  <a:latin typeface="Times New Roman" panose="02020603050405020304" pitchFamily="18" charset="0"/>
                  <a:ea typeface="宋体" panose="02010600030101010101" pitchFamily="2" charset="-122"/>
                </a:rPr>
                <a:t>21</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22</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FF9900"/>
                  </a:solidFill>
                  <a:latin typeface="Times New Roman" panose="02020603050405020304" pitchFamily="18" charset="0"/>
                  <a:ea typeface="宋体" panose="02010600030101010101" pitchFamily="2" charset="-122"/>
                </a:rPr>
                <a:t>a</a:t>
              </a:r>
              <a:r>
                <a:rPr lang="en-US" altLang="zh-CN" b="1" baseline="-25000" dirty="0">
                  <a:solidFill>
                    <a:srgbClr val="FF9900"/>
                  </a:solidFill>
                  <a:latin typeface="Times New Roman" panose="02020603050405020304" pitchFamily="18" charset="0"/>
                  <a:ea typeface="宋体" panose="02010600030101010101" pitchFamily="2" charset="-122"/>
                </a:rPr>
                <a:t>2n</a:t>
              </a:r>
              <a:endParaRPr lang="en-US" altLang="zh-CN" b="1" baseline="-25000" dirty="0">
                <a:solidFill>
                  <a:srgbClr val="FF9900"/>
                </a:solidFill>
                <a:latin typeface="Times New Roman" panose="02020603050405020304" pitchFamily="18" charset="0"/>
                <a:ea typeface="宋体" panose="02010600030101010101" pitchFamily="2" charset="-122"/>
              </a:endParaRPr>
            </a:p>
          </p:txBody>
        </p:sp>
        <p:sp>
          <p:nvSpPr>
            <p:cNvPr id="23560" name="Text Box 7"/>
            <p:cNvSpPr txBox="1"/>
            <p:nvPr/>
          </p:nvSpPr>
          <p:spPr>
            <a:xfrm>
              <a:off x="58" y="998"/>
              <a:ext cx="1766"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33CC33"/>
                  </a:solidFill>
                  <a:latin typeface="Times New Roman" panose="02020603050405020304" pitchFamily="18" charset="0"/>
                  <a:ea typeface="宋体" panose="02010600030101010101" pitchFamily="2" charset="-122"/>
                </a:rPr>
                <a:t>a</a:t>
              </a:r>
              <a:r>
                <a:rPr lang="en-US" altLang="zh-CN" b="1" baseline="-25000" dirty="0">
                  <a:solidFill>
                    <a:srgbClr val="33CC33"/>
                  </a:solidFill>
                  <a:latin typeface="Times New Roman" panose="02020603050405020304" pitchFamily="18" charset="0"/>
                  <a:ea typeface="宋体" panose="02010600030101010101" pitchFamily="2" charset="-122"/>
                </a:rPr>
                <a:t>n1</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solidFill>
                    <a:srgbClr val="FF9900"/>
                  </a:solidFill>
                  <a:latin typeface="Times New Roman" panose="02020603050405020304" pitchFamily="18" charset="0"/>
                  <a:ea typeface="宋体" panose="02010600030101010101" pitchFamily="2" charset="-122"/>
                </a:rPr>
                <a:t>a</a:t>
              </a:r>
              <a:r>
                <a:rPr lang="en-US" altLang="zh-CN" b="1" baseline="-25000" dirty="0">
                  <a:solidFill>
                    <a:srgbClr val="FF9900"/>
                  </a:solidFill>
                  <a:latin typeface="Times New Roman" panose="02020603050405020304" pitchFamily="18" charset="0"/>
                  <a:ea typeface="宋体" panose="02010600030101010101" pitchFamily="2" charset="-122"/>
                </a:rPr>
                <a:t>n2</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nn</a:t>
              </a:r>
              <a:endParaRPr lang="en-US" altLang="zh-CN" b="1" baseline="-25000" dirty="0">
                <a:solidFill>
                  <a:srgbClr val="FF0000"/>
                </a:solidFill>
                <a:latin typeface="Times New Roman" panose="02020603050405020304" pitchFamily="18" charset="0"/>
                <a:ea typeface="宋体" panose="02010600030101010101" pitchFamily="2" charset="-122"/>
              </a:endParaRPr>
            </a:p>
          </p:txBody>
        </p:sp>
        <p:sp>
          <p:nvSpPr>
            <p:cNvPr id="23561" name="Text Box 8"/>
            <p:cNvSpPr txBox="1"/>
            <p:nvPr/>
          </p:nvSpPr>
          <p:spPr>
            <a:xfrm>
              <a:off x="55" y="665"/>
              <a:ext cx="1859"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     …    …</a:t>
              </a:r>
              <a:endParaRPr lang="en-US" altLang="zh-CN" b="1" dirty="0">
                <a:solidFill>
                  <a:srgbClr val="008000"/>
                </a:solidFill>
                <a:latin typeface="Times New Roman" panose="02020603050405020304" pitchFamily="18" charset="0"/>
                <a:ea typeface="宋体" panose="02010600030101010101" pitchFamily="2" charset="-122"/>
              </a:endParaRPr>
            </a:p>
          </p:txBody>
        </p:sp>
        <p:grpSp>
          <p:nvGrpSpPr>
            <p:cNvPr id="23562" name="Group 9"/>
            <p:cNvGrpSpPr/>
            <p:nvPr/>
          </p:nvGrpSpPr>
          <p:grpSpPr>
            <a:xfrm>
              <a:off x="0" y="46"/>
              <a:ext cx="77" cy="1260"/>
              <a:chOff x="0" y="0"/>
              <a:chExt cx="144" cy="1536"/>
            </a:xfrm>
          </p:grpSpPr>
          <p:sp>
            <p:nvSpPr>
              <p:cNvPr id="23567" name="Line 10"/>
              <p:cNvSpPr/>
              <p:nvPr/>
            </p:nvSpPr>
            <p:spPr>
              <a:xfrm>
                <a:off x="0" y="0"/>
                <a:ext cx="0" cy="1536"/>
              </a:xfrm>
              <a:prstGeom prst="line">
                <a:avLst/>
              </a:prstGeom>
              <a:ln w="38100" cap="flat" cmpd="sng">
                <a:solidFill>
                  <a:schemeClr val="tx1"/>
                </a:solidFill>
                <a:prstDash val="solid"/>
                <a:headEnd type="none" w="med" len="med"/>
                <a:tailEnd type="none" w="med" len="med"/>
              </a:ln>
            </p:spPr>
          </p:sp>
          <p:sp>
            <p:nvSpPr>
              <p:cNvPr id="23568" name="Line 11"/>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3569" name="Line 12"/>
              <p:cNvSpPr/>
              <p:nvPr/>
            </p:nvSpPr>
            <p:spPr>
              <a:xfrm>
                <a:off x="0" y="1536"/>
                <a:ext cx="144" cy="0"/>
              </a:xfrm>
              <a:prstGeom prst="line">
                <a:avLst/>
              </a:prstGeom>
              <a:ln w="38100" cap="flat" cmpd="sng">
                <a:solidFill>
                  <a:schemeClr val="tx1"/>
                </a:solidFill>
                <a:prstDash val="solid"/>
                <a:headEnd type="none" w="med" len="med"/>
                <a:tailEnd type="none" w="med" len="med"/>
              </a:ln>
            </p:spPr>
          </p:sp>
        </p:grpSp>
        <p:grpSp>
          <p:nvGrpSpPr>
            <p:cNvPr id="23563" name="Group 13"/>
            <p:cNvGrpSpPr/>
            <p:nvPr/>
          </p:nvGrpSpPr>
          <p:grpSpPr>
            <a:xfrm>
              <a:off x="1642" y="82"/>
              <a:ext cx="77" cy="1260"/>
              <a:chOff x="0" y="0"/>
              <a:chExt cx="144" cy="1536"/>
            </a:xfrm>
          </p:grpSpPr>
          <p:sp>
            <p:nvSpPr>
              <p:cNvPr id="23564" name="Line 14"/>
              <p:cNvSpPr/>
              <p:nvPr/>
            </p:nvSpPr>
            <p:spPr>
              <a:xfrm>
                <a:off x="144" y="0"/>
                <a:ext cx="0" cy="1536"/>
              </a:xfrm>
              <a:prstGeom prst="line">
                <a:avLst/>
              </a:prstGeom>
              <a:ln w="38100" cap="flat" cmpd="sng">
                <a:solidFill>
                  <a:schemeClr val="tx1"/>
                </a:solidFill>
                <a:prstDash val="solid"/>
                <a:headEnd type="none" w="med" len="med"/>
                <a:tailEnd type="none" w="med" len="med"/>
              </a:ln>
            </p:spPr>
          </p:sp>
          <p:sp>
            <p:nvSpPr>
              <p:cNvPr id="23565" name="Line 15"/>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3566" name="Line 16"/>
              <p:cNvSpPr/>
              <p:nvPr/>
            </p:nvSpPr>
            <p:spPr>
              <a:xfrm>
                <a:off x="0" y="1536"/>
                <a:ext cx="144" cy="0"/>
              </a:xfrm>
              <a:prstGeom prst="line">
                <a:avLst/>
              </a:prstGeom>
              <a:ln w="38100" cap="flat" cmpd="sng">
                <a:solidFill>
                  <a:schemeClr val="tx1"/>
                </a:solidFill>
                <a:prstDash val="solid"/>
                <a:headEnd type="none" w="med" len="med"/>
                <a:tailEnd type="none" w="med" len="med"/>
              </a:ln>
            </p:spPr>
          </p:sp>
        </p:grpSp>
      </p:grpSp>
      <p:sp>
        <p:nvSpPr>
          <p:cNvPr id="24593" name="Line 17"/>
          <p:cNvSpPr/>
          <p:nvPr/>
        </p:nvSpPr>
        <p:spPr>
          <a:xfrm>
            <a:off x="6138228" y="4366260"/>
            <a:ext cx="2665412" cy="2016125"/>
          </a:xfrm>
          <a:prstGeom prst="line">
            <a:avLst/>
          </a:prstGeom>
          <a:ln w="19050" cap="flat" cmpd="sng">
            <a:solidFill>
              <a:schemeClr val="tx1"/>
            </a:solidFill>
            <a:prstDash val="dash"/>
            <a:headEnd type="none" w="med" len="med"/>
            <a:tailEnd type="none" w="med" len="med"/>
          </a:ln>
        </p:spPr>
      </p:sp>
      <p:grpSp>
        <p:nvGrpSpPr>
          <p:cNvPr id="4" name="组合 3"/>
          <p:cNvGrpSpPr/>
          <p:nvPr/>
        </p:nvGrpSpPr>
        <p:grpSpPr>
          <a:xfrm>
            <a:off x="7291705" y="2649855"/>
            <a:ext cx="1447800" cy="1447800"/>
            <a:chOff x="10918" y="8015"/>
            <a:chExt cx="2280" cy="2280"/>
          </a:xfrm>
        </p:grpSpPr>
        <p:sp>
          <p:nvSpPr>
            <p:cNvPr id="7" name="Line 24"/>
            <p:cNvSpPr>
              <a:spLocks noChangeShapeType="1"/>
            </p:cNvSpPr>
            <p:nvPr>
              <p:custDataLst>
                <p:tags r:id="rId1"/>
              </p:custDataLst>
            </p:nvPr>
          </p:nvSpPr>
          <p:spPr bwMode="auto">
            <a:xfrm>
              <a:off x="10918" y="8015"/>
              <a:ext cx="2280" cy="0"/>
            </a:xfrm>
            <a:prstGeom prst="line">
              <a:avLst/>
            </a:prstGeom>
            <a:noFill/>
            <a:ln w="9525">
              <a:solidFill>
                <a:srgbClr val="3333CC"/>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8" name="Line 25"/>
            <p:cNvSpPr>
              <a:spLocks noChangeShapeType="1"/>
            </p:cNvSpPr>
            <p:nvPr>
              <p:custDataLst>
                <p:tags r:id="rId2"/>
              </p:custDataLst>
            </p:nvPr>
          </p:nvSpPr>
          <p:spPr bwMode="auto">
            <a:xfrm>
              <a:off x="13198" y="8015"/>
              <a:ext cx="0" cy="2280"/>
            </a:xfrm>
            <a:prstGeom prst="line">
              <a:avLst/>
            </a:prstGeom>
            <a:noFill/>
            <a:ln w="9525">
              <a:solidFill>
                <a:srgbClr val="3333CC"/>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9" name="Line 26"/>
            <p:cNvSpPr>
              <a:spLocks noChangeShapeType="1"/>
            </p:cNvSpPr>
            <p:nvPr>
              <p:custDataLst>
                <p:tags r:id="rId3"/>
              </p:custDataLst>
            </p:nvPr>
          </p:nvSpPr>
          <p:spPr bwMode="auto">
            <a:xfrm>
              <a:off x="10918" y="8015"/>
              <a:ext cx="0" cy="2280"/>
            </a:xfrm>
            <a:prstGeom prst="line">
              <a:avLst/>
            </a:prstGeom>
            <a:noFill/>
            <a:ln w="9525">
              <a:solidFill>
                <a:srgbClr val="3333CC"/>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0" name="Line 27"/>
            <p:cNvSpPr>
              <a:spLocks noChangeShapeType="1"/>
            </p:cNvSpPr>
            <p:nvPr>
              <p:custDataLst>
                <p:tags r:id="rId4"/>
              </p:custDataLst>
            </p:nvPr>
          </p:nvSpPr>
          <p:spPr bwMode="auto">
            <a:xfrm>
              <a:off x="10918" y="10295"/>
              <a:ext cx="2280" cy="0"/>
            </a:xfrm>
            <a:prstGeom prst="line">
              <a:avLst/>
            </a:prstGeom>
            <a:noFill/>
            <a:ln w="9525">
              <a:solidFill>
                <a:srgbClr val="3333CC"/>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1" name="Text Box 29"/>
            <p:cNvSpPr txBox="1">
              <a:spLocks noChangeArrowheads="1"/>
            </p:cNvSpPr>
            <p:nvPr>
              <p:custDataLst>
                <p:tags r:id="rId5"/>
              </p:custDataLst>
            </p:nvPr>
          </p:nvSpPr>
          <p:spPr bwMode="auto">
            <a:xfrm>
              <a:off x="12238" y="8015"/>
              <a:ext cx="840"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Times New Roman" panose="02020603050405020304" pitchFamily="18" charset="0"/>
                  <a:ea typeface="楷体_GB2312" pitchFamily="49" charset="-122"/>
                </a:defRPr>
              </a:lvl1pPr>
              <a:lvl2pPr>
                <a:defRPr sz="2400" b="1">
                  <a:solidFill>
                    <a:srgbClr val="000000"/>
                  </a:solidFill>
                  <a:latin typeface="Times New Roman" panose="02020603050405020304" pitchFamily="18" charset="0"/>
                  <a:ea typeface="楷体_GB2312" pitchFamily="49" charset="-122"/>
                </a:defRPr>
              </a:lvl2pPr>
              <a:lvl3pPr>
                <a:defRPr sz="2400" b="1">
                  <a:solidFill>
                    <a:srgbClr val="000000"/>
                  </a:solidFill>
                  <a:latin typeface="Times New Roman" panose="02020603050405020304" pitchFamily="18" charset="0"/>
                  <a:ea typeface="楷体_GB2312" pitchFamily="49" charset="-122"/>
                </a:defRPr>
              </a:lvl3pPr>
              <a:lvl4pPr>
                <a:defRPr sz="2400" b="1">
                  <a:solidFill>
                    <a:srgbClr val="000000"/>
                  </a:solidFill>
                  <a:latin typeface="Times New Roman" panose="02020603050405020304" pitchFamily="18" charset="0"/>
                  <a:ea typeface="楷体_GB2312" pitchFamily="49" charset="-122"/>
                </a:defRPr>
              </a:lvl4pPr>
              <a:lvl5pPr>
                <a:defRPr sz="2400" b="1">
                  <a:solidFill>
                    <a:srgbClr val="000000"/>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rgbClr val="3333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a:t>
              </a:r>
              <a:r>
                <a:rPr kumimoji="0" lang="en-US" altLang="zh-CN" sz="2800" b="1" i="0" u="none" strike="noStrike" kern="1200" cap="none" spc="0" normalizeH="0" baseline="-25000" noProof="0">
                  <a:ln>
                    <a:noFill/>
                  </a:ln>
                  <a:solidFill>
                    <a:srgbClr val="3333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ji</a:t>
              </a:r>
              <a:endParaRPr kumimoji="0" lang="en-US" altLang="zh-CN" sz="2800" b="1" i="0" u="none" strike="noStrike" kern="1200" cap="none" spc="0" normalizeH="0" baseline="-25000" noProof="0">
                <a:ln>
                  <a:noFill/>
                </a:ln>
                <a:solidFill>
                  <a:srgbClr val="3333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 name="AutoShape 34"/>
            <p:cNvSpPr>
              <a:spLocks noChangeArrowheads="1"/>
            </p:cNvSpPr>
            <p:nvPr>
              <p:custDataLst>
                <p:tags r:id="rId6"/>
              </p:custDataLst>
            </p:nvPr>
          </p:nvSpPr>
          <p:spPr bwMode="auto">
            <a:xfrm>
              <a:off x="10918" y="8015"/>
              <a:ext cx="2280" cy="2280"/>
            </a:xfrm>
            <a:prstGeom prst="rtTriangle">
              <a:avLst/>
            </a:prstGeom>
            <a:solidFill>
              <a:srgbClr val="6C4C8F"/>
            </a:solidFill>
            <a:ln w="9525">
              <a:solidFill>
                <a:srgbClr val="000000"/>
              </a:solidFill>
              <a:miter lim="800000"/>
            </a:ln>
          </p:spPr>
          <p:txBody>
            <a:bodyPr wrap="none" anchor="ctr"/>
            <a:lstStyle>
              <a:lvl1pPr>
                <a:defRPr sz="2400" b="1">
                  <a:solidFill>
                    <a:srgbClr val="000000"/>
                  </a:solidFill>
                  <a:latin typeface="Times New Roman" panose="02020603050405020304" pitchFamily="18" charset="0"/>
                  <a:ea typeface="楷体_GB2312" pitchFamily="49" charset="-122"/>
                </a:defRPr>
              </a:lvl1pPr>
              <a:lvl2pPr>
                <a:defRPr sz="2400" b="1">
                  <a:solidFill>
                    <a:srgbClr val="000000"/>
                  </a:solidFill>
                  <a:latin typeface="Times New Roman" panose="02020603050405020304" pitchFamily="18" charset="0"/>
                  <a:ea typeface="楷体_GB2312" pitchFamily="49" charset="-122"/>
                </a:defRPr>
              </a:lvl2pPr>
              <a:lvl3pPr>
                <a:defRPr sz="2400" b="1">
                  <a:solidFill>
                    <a:srgbClr val="000000"/>
                  </a:solidFill>
                  <a:latin typeface="Times New Roman" panose="02020603050405020304" pitchFamily="18" charset="0"/>
                  <a:ea typeface="楷体_GB2312" pitchFamily="49" charset="-122"/>
                </a:defRPr>
              </a:lvl3pPr>
              <a:lvl4pPr>
                <a:defRPr sz="2400" b="1">
                  <a:solidFill>
                    <a:srgbClr val="000000"/>
                  </a:solidFill>
                  <a:latin typeface="Times New Roman" panose="02020603050405020304" pitchFamily="18" charset="0"/>
                  <a:ea typeface="楷体_GB2312" pitchFamily="49" charset="-122"/>
                </a:defRPr>
              </a:lvl4pPr>
              <a:lvl5pPr>
                <a:defRPr sz="2400" b="1">
                  <a:solidFill>
                    <a:srgbClr val="000000"/>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3" name="Text Box 35"/>
            <p:cNvSpPr txBox="1">
              <a:spLocks noChangeArrowheads="1"/>
            </p:cNvSpPr>
            <p:nvPr>
              <p:custDataLst>
                <p:tags r:id="rId7"/>
              </p:custDataLst>
            </p:nvPr>
          </p:nvSpPr>
          <p:spPr bwMode="auto">
            <a:xfrm>
              <a:off x="11278" y="8855"/>
              <a:ext cx="960"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Times New Roman" panose="02020603050405020304" pitchFamily="18" charset="0"/>
                  <a:ea typeface="楷体_GB2312" pitchFamily="49" charset="-122"/>
                </a:defRPr>
              </a:lvl1pPr>
              <a:lvl2pPr>
                <a:defRPr sz="2400" b="1">
                  <a:solidFill>
                    <a:srgbClr val="000000"/>
                  </a:solidFill>
                  <a:latin typeface="Times New Roman" panose="02020603050405020304" pitchFamily="18" charset="0"/>
                  <a:ea typeface="楷体_GB2312" pitchFamily="49" charset="-122"/>
                </a:defRPr>
              </a:lvl2pPr>
              <a:lvl3pPr>
                <a:defRPr sz="2400" b="1">
                  <a:solidFill>
                    <a:srgbClr val="000000"/>
                  </a:solidFill>
                  <a:latin typeface="Times New Roman" panose="02020603050405020304" pitchFamily="18" charset="0"/>
                  <a:ea typeface="楷体_GB2312" pitchFamily="49" charset="-122"/>
                </a:defRPr>
              </a:lvl3pPr>
              <a:lvl4pPr>
                <a:defRPr sz="2400" b="1">
                  <a:solidFill>
                    <a:srgbClr val="000000"/>
                  </a:solidFill>
                  <a:latin typeface="Times New Roman" panose="02020603050405020304" pitchFamily="18" charset="0"/>
                  <a:ea typeface="楷体_GB2312" pitchFamily="49" charset="-122"/>
                </a:defRPr>
              </a:lvl4pPr>
              <a:lvl5pPr>
                <a:defRPr sz="2400" b="1">
                  <a:solidFill>
                    <a:srgbClr val="000000"/>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err="1">
                  <a:ln>
                    <a:noFill/>
                  </a:ln>
                  <a:solidFill>
                    <a:srgbClr val="FFFF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a:t>
              </a:r>
              <a:r>
                <a:rPr kumimoji="0" lang="en-US" altLang="zh-CN" sz="2800" b="1" i="0" u="none" strike="noStrike" kern="1200" cap="none" spc="0" normalizeH="0" baseline="-25000" noProof="0" dirty="0" err="1">
                  <a:ln>
                    <a:noFill/>
                  </a:ln>
                  <a:solidFill>
                    <a:srgbClr val="FFFF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ij</a:t>
              </a:r>
              <a:endParaRPr kumimoji="0" lang="en-US" altLang="zh-CN" sz="2800" b="1" i="0" u="none" strike="noStrike" kern="1200" cap="none" spc="0" normalizeH="0" baseline="-25000" noProof="0" dirty="0">
                <a:ln>
                  <a:noFill/>
                </a:ln>
                <a:solidFill>
                  <a:srgbClr val="FFFF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4" name="Line 36"/>
            <p:cNvSpPr>
              <a:spLocks noChangeShapeType="1"/>
            </p:cNvSpPr>
            <p:nvPr>
              <p:custDataLst>
                <p:tags r:id="rId8"/>
              </p:custDataLst>
            </p:nvPr>
          </p:nvSpPr>
          <p:spPr bwMode="auto">
            <a:xfrm flipH="1">
              <a:off x="11758" y="8735"/>
              <a:ext cx="600" cy="600"/>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15" name="文本框 14"/>
          <p:cNvSpPr txBox="1"/>
          <p:nvPr/>
        </p:nvSpPr>
        <p:spPr>
          <a:xfrm>
            <a:off x="36830" y="2464435"/>
            <a:ext cx="6797040" cy="3006725"/>
          </a:xfrm>
          <a:prstGeom prst="rect">
            <a:avLst/>
          </a:prstGeom>
          <a:noFill/>
        </p:spPr>
        <p:txBody>
          <a:bodyPr wrap="square" rtlCol="0" anchor="t">
            <a:spAutoFit/>
          </a:bodyPr>
          <a:p>
            <a:pPr marL="742950" marR="0" lvl="1" indent="-285750" algn="just"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lang="zh-CN" altLang="en-US"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只存储上三角或</a:t>
            </a:r>
            <a:r>
              <a:rPr lang="zh-CN" altLang="en-US" sz="2200" b="1" kern="0" noProof="0" dirty="0">
                <a:ln>
                  <a:noFill/>
                </a:ln>
                <a:effectLst>
                  <a:outerShdw blurRad="38100" dist="38100" dir="2700000" algn="tl">
                    <a:srgbClr val="000000">
                      <a:alpha val="43137"/>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下三角</a:t>
            </a:r>
            <a:r>
              <a:rPr lang="zh-CN" altLang="en-US"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中元素，每两个对称的元素共享一个存储空间，节约近一半存储空间。</a:t>
            </a:r>
            <a:endParaRPr kumimoji="0" lang="zh-CN" altLang="en-US"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lang="zh-CN" altLang="en-US"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按</a:t>
            </a:r>
            <a:r>
              <a:rPr lang="zh-CN" altLang="en-US" sz="2200" kern="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先行后列顺序存储</a:t>
            </a:r>
            <a:r>
              <a:rPr lang="zh-CN" altLang="en-US"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元素总数为：</a:t>
            </a:r>
            <a:r>
              <a:rPr lang="en-US" altLang="zh-CN" sz="2200" b="1"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n(n+1)/2</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lang="zh-CN" altLang="en-US"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使用数组</a:t>
            </a:r>
            <a:r>
              <a:rPr lang="en-US" altLang="zh-CN" sz="2200" kern="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sa</a:t>
            </a:r>
            <a:r>
              <a:rPr lang="en-US" altLang="zh-CN"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[n(n+1)/2]</a:t>
            </a:r>
            <a:r>
              <a:rPr lang="zh-CN" altLang="en-US"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存储矩阵，则</a:t>
            </a:r>
            <a:r>
              <a:rPr lang="en-US" altLang="zh-CN" sz="2200" kern="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sa</a:t>
            </a:r>
            <a:r>
              <a:rPr lang="en-US" altLang="zh-CN"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lang="zh-CN" altLang="en-US"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en-US" altLang="zh-CN" sz="2200" kern="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200" kern="0" baseline="-1800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ij</a:t>
            </a:r>
            <a:r>
              <a:rPr lang="zh-CN" altLang="en-US"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存在对应关系</a:t>
            </a:r>
            <a:endParaRPr lang="zh-CN" altLang="en-US" sz="22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None/>
              <a:defRPr/>
            </a:pPr>
            <a:r>
              <a:rPr lang="en-US" altLang="zh-CN" sz="2400" b="1" kern="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k= </a:t>
            </a:r>
            <a:r>
              <a:rPr lang="en-US" altLang="zh-CN" sz="2400" b="1" kern="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400" b="1" kern="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(i-1)/2 + j - 1 </a:t>
            </a:r>
            <a:r>
              <a:rPr lang="zh-CN" altLang="en-US" sz="2400" b="1" kern="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当</a:t>
            </a:r>
            <a:r>
              <a:rPr lang="en-US" altLang="zh-CN" sz="2400" b="1" kern="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i≥j</a:t>
            </a:r>
            <a:r>
              <a:rPr lang="en-US" altLang="zh-CN" sz="2400" b="1" kern="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None/>
              <a:defRPr/>
            </a:pPr>
            <a:r>
              <a:rPr lang="en-US" altLang="zh-CN" sz="2400" b="1"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400" b="1" kern="0" noProof="0" dirty="0">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 j(j-1)/2 + i - 1 </a:t>
            </a:r>
            <a:r>
              <a:rPr lang="zh-CN" altLang="en-US" sz="2400" b="1" kern="0" noProof="0" dirty="0">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当</a:t>
            </a:r>
            <a:r>
              <a:rPr lang="en-US" altLang="zh-CN" sz="2400" b="1" kern="0" noProof="0" dirty="0">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b="1" kern="0" noProof="0" dirty="0">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b="1" kern="0" noProof="0" dirty="0">
                <a:ln>
                  <a:noFill/>
                </a:ln>
                <a:solidFill>
                  <a:srgbClr val="1F2DA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j</a:t>
            </a:r>
            <a:endParaRPr lang="zh-CN" altLang="en-US" sz="2400" kern="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500" fill="hold">
                                          <p:stCondLst>
                                            <p:cond delay="0"/>
                                          </p:stCondLst>
                                        </p:cTn>
                                        <p:tgtEl>
                                          <p:spTgt spid="24579">
                                            <p:txEl>
                                              <p:charRg st="0" end="50"/>
                                            </p:txEl>
                                          </p:spTgt>
                                        </p:tgtEl>
                                        <p:attrNameLst>
                                          <p:attrName>style.visibility</p:attrName>
                                        </p:attrNameLst>
                                      </p:cBhvr>
                                      <p:to>
                                        <p:strVal val="visible"/>
                                      </p:to>
                                    </p:set>
                                    <p:animEffect transition="in" filter="blinds(horizontal)">
                                      <p:cBhvr>
                                        <p:cTn id="7" dur="500"/>
                                        <p:tgtEl>
                                          <p:spTgt spid="24579">
                                            <p:txEl>
                                              <p:charRg st="0" end="50"/>
                                            </p:txEl>
                                          </p:spTgt>
                                        </p:tgtEl>
                                      </p:cBhvr>
                                    </p:animEffect>
                                  </p:childTnLst>
                                </p:cTn>
                              </p:par>
                              <p:par>
                                <p:cTn id="8" presetID="3" presetClass="entr" presetSubtype="10" fill="hold" nodeType="withEffect">
                                  <p:stCondLst>
                                    <p:cond delay="0"/>
                                  </p:stCondLst>
                                  <p:childTnLst>
                                    <p:set>
                                      <p:cBhvr>
                                        <p:cTn id="9" dur="500" fill="hold">
                                          <p:stCondLst>
                                            <p:cond delay="0"/>
                                          </p:stCondLst>
                                        </p:cTn>
                                        <p:tgtEl>
                                          <p:spTgt spid="24579">
                                            <p:txEl>
                                              <p:charRg st="50" end="85"/>
                                            </p:txEl>
                                          </p:spTgt>
                                        </p:tgtEl>
                                        <p:attrNameLst>
                                          <p:attrName>style.visibility</p:attrName>
                                        </p:attrNameLst>
                                      </p:cBhvr>
                                      <p:to>
                                        <p:strVal val="visible"/>
                                      </p:to>
                                    </p:set>
                                    <p:animEffect transition="in" filter="blinds(horizontal)">
                                      <p:cBhvr>
                                        <p:cTn id="10" dur="500"/>
                                        <p:tgtEl>
                                          <p:spTgt spid="24579">
                                            <p:txEl>
                                              <p:charRg st="50" end="85"/>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4593"/>
                                        </p:tgtEl>
                                        <p:attrNameLst>
                                          <p:attrName>style.visibility</p:attrName>
                                        </p:attrNameLst>
                                      </p:cBhvr>
                                      <p:to>
                                        <p:strVal val="visible"/>
                                      </p:to>
                                    </p:set>
                                    <p:animEffect transition="in" filter="wipe(left)">
                                      <p:cBhvr>
                                        <p:cTn id="28" dur="500"/>
                                        <p:tgtEl>
                                          <p:spTgt spid="24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4.1</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串的定义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171" name="Rectangle 3"/>
          <p:cNvSpPr>
            <a:spLocks noGrp="1"/>
          </p:cNvSpPr>
          <p:nvPr>
            <p:ph idx="1"/>
          </p:nvPr>
        </p:nvSpPr>
        <p:spPr/>
        <p:txBody>
          <a:bodyPr vert="horz" wrap="square" lIns="91440" tIns="45720" rIns="91440" bIns="45720" anchor="t" anchorCtr="0"/>
          <a:p>
            <a:r>
              <a:rPr lang="zh-CN" altLang="en-US" dirty="0">
                <a:latin typeface="Times New Roman" panose="02020603050405020304" pitchFamily="18" charset="0"/>
              </a:rPr>
              <a:t>串</a:t>
            </a:r>
            <a:r>
              <a:rPr lang="en-US" altLang="zh-CN" dirty="0">
                <a:latin typeface="Times New Roman" panose="02020603050405020304" pitchFamily="18" charset="0"/>
              </a:rPr>
              <a:t>(String)</a:t>
            </a:r>
            <a:r>
              <a:rPr lang="zh-CN" altLang="en-US" dirty="0">
                <a:latin typeface="Times New Roman" panose="02020603050405020304" pitchFamily="18" charset="0"/>
              </a:rPr>
              <a:t>：零个或多个字符组成的有限序列，</a:t>
            </a:r>
            <a:r>
              <a:rPr lang="zh-CN" altLang="en-US" dirty="0">
                <a:solidFill>
                  <a:srgbClr val="FF0909"/>
                </a:solidFill>
                <a:latin typeface="Times New Roman" panose="02020603050405020304" pitchFamily="18" charset="0"/>
              </a:rPr>
              <a:t>字符串</a:t>
            </a:r>
            <a:endParaRPr lang="en-US" altLang="zh-CN" dirty="0">
              <a:solidFill>
                <a:srgbClr val="FF0909"/>
              </a:solidFill>
              <a:latin typeface="Times New Roman" panose="02020603050405020304" pitchFamily="18" charset="0"/>
            </a:endParaRPr>
          </a:p>
          <a:p>
            <a:endParaRPr lang="zh-CN" altLang="en-US" dirty="0">
              <a:latin typeface="Times New Roman" panose="02020603050405020304" pitchFamily="18" charset="0"/>
            </a:endParaRPr>
          </a:p>
        </p:txBody>
      </p:sp>
      <p:graphicFrame>
        <p:nvGraphicFramePr>
          <p:cNvPr id="7172" name="Object 4"/>
          <p:cNvGraphicFramePr>
            <a:graphicFrameLocks noChangeAspect="1"/>
          </p:cNvGraphicFramePr>
          <p:nvPr/>
        </p:nvGraphicFramePr>
        <p:xfrm>
          <a:off x="2559050" y="1773238"/>
          <a:ext cx="4427538" cy="1173162"/>
        </p:xfrm>
        <a:graphic>
          <a:graphicData uri="http://schemas.openxmlformats.org/presentationml/2006/ole">
            <mc:AlternateContent xmlns:mc="http://schemas.openxmlformats.org/markup-compatibility/2006">
              <mc:Choice xmlns:v="urn:schemas-microsoft-com:vml" Requires="v">
                <p:oleObj spid="_x0000_s3078" name="" r:id="rId1" imgW="863600" imgH="228600" progId="Equation.3">
                  <p:embed/>
                </p:oleObj>
              </mc:Choice>
              <mc:Fallback>
                <p:oleObj name="" r:id="rId1" imgW="863600" imgH="228600" progId="Equation.3">
                  <p:embed/>
                  <p:pic>
                    <p:nvPicPr>
                      <p:cNvPr id="0" name="图片 3077"/>
                      <p:cNvPicPr/>
                      <p:nvPr/>
                    </p:nvPicPr>
                    <p:blipFill>
                      <a:blip r:embed="rId2"/>
                      <a:stretch>
                        <a:fillRect/>
                      </a:stretch>
                    </p:blipFill>
                    <p:spPr>
                      <a:xfrm>
                        <a:off x="2559050" y="1773238"/>
                        <a:ext cx="4427538" cy="1173162"/>
                      </a:xfrm>
                      <a:prstGeom prst="rect">
                        <a:avLst/>
                      </a:prstGeom>
                      <a:noFill/>
                      <a:ln w="38100">
                        <a:noFill/>
                        <a:miter/>
                      </a:ln>
                    </p:spPr>
                  </p:pic>
                </p:oleObj>
              </mc:Fallback>
            </mc:AlternateContent>
          </a:graphicData>
        </a:graphic>
      </p:graphicFrame>
      <p:sp>
        <p:nvSpPr>
          <p:cNvPr id="7173" name="Text Box 1122"/>
          <p:cNvSpPr txBox="1"/>
          <p:nvPr/>
        </p:nvSpPr>
        <p:spPr>
          <a:xfrm>
            <a:off x="609600" y="3465513"/>
            <a:ext cx="1066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楷体_GB2312" pitchFamily="49" charset="-122"/>
              </a:rPr>
              <a:t>串名</a:t>
            </a:r>
            <a:endParaRPr lang="zh-CN" altLang="en-US" b="1" dirty="0">
              <a:latin typeface="Times New Roman" panose="02020603050405020304" pitchFamily="18" charset="0"/>
              <a:ea typeface="楷体_GB2312" pitchFamily="49" charset="-122"/>
            </a:endParaRPr>
          </a:p>
        </p:txBody>
      </p:sp>
      <p:sp>
        <p:nvSpPr>
          <p:cNvPr id="7174" name="Text Box 1123"/>
          <p:cNvSpPr txBox="1"/>
          <p:nvPr/>
        </p:nvSpPr>
        <p:spPr>
          <a:xfrm>
            <a:off x="609600" y="4227513"/>
            <a:ext cx="1066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楷体_GB2312" pitchFamily="49" charset="-122"/>
              </a:rPr>
              <a:t>串值</a:t>
            </a:r>
            <a:endParaRPr lang="zh-CN" altLang="en-US" b="1" dirty="0">
              <a:latin typeface="Times New Roman" panose="02020603050405020304" pitchFamily="18" charset="0"/>
              <a:ea typeface="楷体_GB2312" pitchFamily="49" charset="-122"/>
            </a:endParaRPr>
          </a:p>
        </p:txBody>
      </p:sp>
      <p:sp>
        <p:nvSpPr>
          <p:cNvPr id="7175" name="Text Box 1124"/>
          <p:cNvSpPr txBox="1"/>
          <p:nvPr/>
        </p:nvSpPr>
        <p:spPr>
          <a:xfrm>
            <a:off x="609600" y="4989513"/>
            <a:ext cx="1066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楷体_GB2312" pitchFamily="49" charset="-122"/>
              </a:rPr>
              <a:t>串长</a:t>
            </a:r>
            <a:endParaRPr lang="zh-CN" altLang="en-US" b="1" dirty="0">
              <a:latin typeface="Times New Roman" panose="02020603050405020304" pitchFamily="18" charset="0"/>
              <a:ea typeface="楷体_GB2312" pitchFamily="49" charset="-122"/>
            </a:endParaRPr>
          </a:p>
        </p:txBody>
      </p:sp>
      <p:grpSp>
        <p:nvGrpSpPr>
          <p:cNvPr id="7176" name="Group 1125"/>
          <p:cNvGrpSpPr/>
          <p:nvPr/>
        </p:nvGrpSpPr>
        <p:grpSpPr>
          <a:xfrm>
            <a:off x="1676400" y="3008313"/>
            <a:ext cx="1143000" cy="685800"/>
            <a:chOff x="0" y="0"/>
            <a:chExt cx="768" cy="432"/>
          </a:xfrm>
        </p:grpSpPr>
        <p:sp>
          <p:nvSpPr>
            <p:cNvPr id="7186" name="Line 1126"/>
            <p:cNvSpPr/>
            <p:nvPr/>
          </p:nvSpPr>
          <p:spPr>
            <a:xfrm flipV="1">
              <a:off x="768" y="0"/>
              <a:ext cx="0" cy="432"/>
            </a:xfrm>
            <a:prstGeom prst="line">
              <a:avLst/>
            </a:prstGeom>
            <a:ln w="38100" cap="flat" cmpd="sng">
              <a:solidFill>
                <a:schemeClr val="tx1"/>
              </a:solidFill>
              <a:prstDash val="solid"/>
              <a:headEnd type="none" w="med" len="med"/>
              <a:tailEnd type="triangle" w="med" len="med"/>
            </a:ln>
          </p:spPr>
        </p:sp>
        <p:sp>
          <p:nvSpPr>
            <p:cNvPr id="7187" name="Line 1127"/>
            <p:cNvSpPr/>
            <p:nvPr/>
          </p:nvSpPr>
          <p:spPr>
            <a:xfrm>
              <a:off x="0" y="432"/>
              <a:ext cx="768" cy="0"/>
            </a:xfrm>
            <a:prstGeom prst="line">
              <a:avLst/>
            </a:prstGeom>
            <a:ln w="38100" cap="flat" cmpd="sng">
              <a:solidFill>
                <a:schemeClr val="tx1"/>
              </a:solidFill>
              <a:prstDash val="solid"/>
              <a:headEnd type="none" w="med" len="med"/>
              <a:tailEnd type="none" w="med" len="med"/>
            </a:ln>
          </p:spPr>
        </p:sp>
      </p:grpSp>
      <p:grpSp>
        <p:nvGrpSpPr>
          <p:cNvPr id="7179" name="Group 1128"/>
          <p:cNvGrpSpPr/>
          <p:nvPr/>
        </p:nvGrpSpPr>
        <p:grpSpPr>
          <a:xfrm>
            <a:off x="1692275" y="3084513"/>
            <a:ext cx="3352800" cy="1447800"/>
            <a:chOff x="0" y="0"/>
            <a:chExt cx="768" cy="432"/>
          </a:xfrm>
        </p:grpSpPr>
        <p:sp>
          <p:nvSpPr>
            <p:cNvPr id="7184" name="Line 1129"/>
            <p:cNvSpPr/>
            <p:nvPr/>
          </p:nvSpPr>
          <p:spPr>
            <a:xfrm flipV="1">
              <a:off x="768" y="0"/>
              <a:ext cx="0" cy="432"/>
            </a:xfrm>
            <a:prstGeom prst="line">
              <a:avLst/>
            </a:prstGeom>
            <a:ln w="38100" cap="flat" cmpd="sng">
              <a:solidFill>
                <a:schemeClr val="tx1"/>
              </a:solidFill>
              <a:prstDash val="solid"/>
              <a:headEnd type="none" w="med" len="med"/>
              <a:tailEnd type="triangle" w="med" len="med"/>
            </a:ln>
          </p:spPr>
        </p:sp>
        <p:sp>
          <p:nvSpPr>
            <p:cNvPr id="7185" name="Line 1130"/>
            <p:cNvSpPr/>
            <p:nvPr/>
          </p:nvSpPr>
          <p:spPr>
            <a:xfrm>
              <a:off x="0" y="432"/>
              <a:ext cx="768" cy="0"/>
            </a:xfrm>
            <a:prstGeom prst="line">
              <a:avLst/>
            </a:prstGeom>
            <a:ln w="38100" cap="flat" cmpd="sng">
              <a:solidFill>
                <a:schemeClr val="tx1"/>
              </a:solidFill>
              <a:prstDash val="solid"/>
              <a:headEnd type="none" w="med" len="med"/>
              <a:tailEnd type="none" w="med" len="med"/>
            </a:ln>
          </p:spPr>
        </p:sp>
      </p:grpSp>
      <p:sp>
        <p:nvSpPr>
          <p:cNvPr id="7182" name="Line 1131"/>
          <p:cNvSpPr/>
          <p:nvPr/>
        </p:nvSpPr>
        <p:spPr>
          <a:xfrm>
            <a:off x="3810000" y="2932113"/>
            <a:ext cx="2895600" cy="0"/>
          </a:xfrm>
          <a:prstGeom prst="line">
            <a:avLst/>
          </a:prstGeom>
          <a:ln w="57150" cap="flat" cmpd="sng">
            <a:solidFill>
              <a:schemeClr val="hlink"/>
            </a:solidFill>
            <a:prstDash val="solid"/>
            <a:headEnd type="none" w="med" len="med"/>
            <a:tailEnd type="none" w="med" len="med"/>
          </a:ln>
        </p:spPr>
      </p:sp>
      <p:sp>
        <p:nvSpPr>
          <p:cNvPr id="7183" name="Line 1132"/>
          <p:cNvSpPr/>
          <p:nvPr/>
        </p:nvSpPr>
        <p:spPr>
          <a:xfrm>
            <a:off x="1676400" y="5294313"/>
            <a:ext cx="1371600" cy="0"/>
          </a:xfrm>
          <a:prstGeom prst="line">
            <a:avLst/>
          </a:prstGeom>
          <a:ln w="38100" cap="flat" cmpd="sng">
            <a:solidFill>
              <a:schemeClr val="tx1"/>
            </a:solidFill>
            <a:prstDash val="solid"/>
            <a:headEnd type="none" w="med" len="med"/>
            <a:tailEnd type="triangle" w="med" len="med"/>
          </a:ln>
        </p:spPr>
      </p:sp>
      <p:sp>
        <p:nvSpPr>
          <p:cNvPr id="2" name="Text Box 1133"/>
          <p:cNvSpPr txBox="1"/>
          <p:nvPr/>
        </p:nvSpPr>
        <p:spPr>
          <a:xfrm>
            <a:off x="3132138" y="5013325"/>
            <a:ext cx="354012"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n</a:t>
            </a:r>
            <a:endParaRPr lang="en-US" altLang="zh-CN" b="1" dirty="0">
              <a:latin typeface="Times New Roman" panose="02020603050405020304" pitchFamily="18" charset="0"/>
              <a:ea typeface="宋体" panose="02010600030101010101" pitchFamily="2" charset="-122"/>
            </a:endParaRPr>
          </a:p>
        </p:txBody>
      </p:sp>
      <p:sp>
        <p:nvSpPr>
          <p:cNvPr id="3" name="Text Box 1134"/>
          <p:cNvSpPr txBox="1"/>
          <p:nvPr/>
        </p:nvSpPr>
        <p:spPr>
          <a:xfrm>
            <a:off x="611188" y="5734050"/>
            <a:ext cx="1066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楷体_GB2312" pitchFamily="49" charset="-122"/>
              </a:rPr>
              <a:t>空串</a:t>
            </a:r>
            <a:endParaRPr lang="zh-CN" altLang="en-US" b="1" dirty="0">
              <a:latin typeface="Times New Roman" panose="02020603050405020304" pitchFamily="18" charset="0"/>
              <a:ea typeface="楷体_GB2312" pitchFamily="49" charset="-122"/>
            </a:endParaRPr>
          </a:p>
        </p:txBody>
      </p:sp>
      <p:sp>
        <p:nvSpPr>
          <p:cNvPr id="4" name="Line 1135"/>
          <p:cNvSpPr/>
          <p:nvPr/>
        </p:nvSpPr>
        <p:spPr>
          <a:xfrm flipH="1">
            <a:off x="1692275" y="5949950"/>
            <a:ext cx="1295400" cy="6350"/>
          </a:xfrm>
          <a:prstGeom prst="line">
            <a:avLst/>
          </a:prstGeom>
          <a:ln w="38100" cap="flat" cmpd="sng">
            <a:solidFill>
              <a:schemeClr val="tx1"/>
            </a:solidFill>
            <a:prstDash val="solid"/>
            <a:headEnd type="triangle" w="med" len="med"/>
            <a:tailEnd type="none" w="med" len="med"/>
          </a:ln>
        </p:spPr>
      </p:sp>
      <p:sp>
        <p:nvSpPr>
          <p:cNvPr id="5" name="Text Box 1136"/>
          <p:cNvSpPr txBox="1"/>
          <p:nvPr/>
        </p:nvSpPr>
        <p:spPr>
          <a:xfrm>
            <a:off x="3132138" y="5708650"/>
            <a:ext cx="6794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n=0</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17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stCondLst>
                                    <p:cond delay="0"/>
                                  </p:stCondLst>
                                  <p:childTnLst>
                                    <p:set>
                                      <p:cBhvr>
                                        <p:cTn id="15" dur="1" fill="hold">
                                          <p:stCondLst>
                                            <p:cond delay="0"/>
                                          </p:stCondLst>
                                        </p:cTn>
                                        <p:tgtEl>
                                          <p:spTgt spid="7176"/>
                                        </p:tgtEl>
                                        <p:attrNameLst>
                                          <p:attrName>style.visibility</p:attrName>
                                        </p:attrNameLst>
                                      </p:cBhvr>
                                      <p:to>
                                        <p:strVal val="visible"/>
                                      </p:to>
                                    </p:set>
                                    <p:animEffect transition="in" filter="barn(outVertical)">
                                      <p:cBhvr>
                                        <p:cTn id="16" dur="500"/>
                                        <p:tgtEl>
                                          <p:spTgt spid="717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1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179"/>
                                        </p:tgtEl>
                                        <p:attrNameLst>
                                          <p:attrName>style.visibility</p:attrName>
                                        </p:attrNameLst>
                                      </p:cBhvr>
                                      <p:to>
                                        <p:strVal val="visible"/>
                                      </p:to>
                                    </p:set>
                                    <p:animEffect transition="in" filter="barn(outVertical)">
                                      <p:cBhvr>
                                        <p:cTn id="25" dur="500"/>
                                        <p:tgtEl>
                                          <p:spTgt spid="7179"/>
                                        </p:tgtEl>
                                      </p:cBhvr>
                                    </p:animEffect>
                                  </p:childTnLst>
                                </p:cTn>
                              </p:par>
                            </p:childTnLst>
                          </p:cTn>
                        </p:par>
                        <p:par>
                          <p:cTn id="26" fill="hold">
                            <p:stCondLst>
                              <p:cond delay="500"/>
                            </p:stCondLst>
                            <p:childTnLst>
                              <p:par>
                                <p:cTn id="27" presetID="17" presetClass="entr" presetSubtype="8" fill="hold" nodeType="afterEffect">
                                  <p:stCondLst>
                                    <p:cond delay="0"/>
                                  </p:stCondLst>
                                  <p:childTnLst>
                                    <p:set>
                                      <p:cBhvr>
                                        <p:cTn id="28" dur="1" fill="hold">
                                          <p:stCondLst>
                                            <p:cond delay="0"/>
                                          </p:stCondLst>
                                        </p:cTn>
                                        <p:tgtEl>
                                          <p:spTgt spid="7182"/>
                                        </p:tgtEl>
                                        <p:attrNameLst>
                                          <p:attrName>style.visibility</p:attrName>
                                        </p:attrNameLst>
                                      </p:cBhvr>
                                      <p:to>
                                        <p:strVal val="visible"/>
                                      </p:to>
                                    </p:set>
                                    <p:anim calcmode="lin" valueType="num">
                                      <p:cBhvr>
                                        <p:cTn id="29" dur="500" fill="hold"/>
                                        <p:tgtEl>
                                          <p:spTgt spid="7182"/>
                                        </p:tgtEl>
                                        <p:attrNameLst>
                                          <p:attrName>ppt_x</p:attrName>
                                        </p:attrNameLst>
                                      </p:cBhvr>
                                      <p:tavLst>
                                        <p:tav tm="0">
                                          <p:val>
                                            <p:strVal val="#ppt_x-#ppt_w/2"/>
                                          </p:val>
                                        </p:tav>
                                        <p:tav tm="100000">
                                          <p:val>
                                            <p:strVal val="#ppt_x"/>
                                          </p:val>
                                        </p:tav>
                                      </p:tavLst>
                                    </p:anim>
                                    <p:anim calcmode="lin" valueType="num">
                                      <p:cBhvr>
                                        <p:cTn id="30" dur="500" fill="hold"/>
                                        <p:tgtEl>
                                          <p:spTgt spid="7182"/>
                                        </p:tgtEl>
                                        <p:attrNameLst>
                                          <p:attrName>ppt_y</p:attrName>
                                        </p:attrNameLst>
                                      </p:cBhvr>
                                      <p:tavLst>
                                        <p:tav tm="0">
                                          <p:val>
                                            <p:strVal val="#ppt_y"/>
                                          </p:val>
                                        </p:tav>
                                        <p:tav tm="100000">
                                          <p:val>
                                            <p:strVal val="#ppt_y"/>
                                          </p:val>
                                        </p:tav>
                                      </p:tavLst>
                                    </p:anim>
                                    <p:anim calcmode="lin" valueType="num">
                                      <p:cBhvr>
                                        <p:cTn id="31" dur="500" fill="hold"/>
                                        <p:tgtEl>
                                          <p:spTgt spid="7182"/>
                                        </p:tgtEl>
                                        <p:attrNameLst>
                                          <p:attrName>ppt_w</p:attrName>
                                        </p:attrNameLst>
                                      </p:cBhvr>
                                      <p:tavLst>
                                        <p:tav tm="0">
                                          <p:val>
                                            <p:fltVal val="0.000000"/>
                                          </p:val>
                                        </p:tav>
                                        <p:tav tm="100000">
                                          <p:val>
                                            <p:strVal val="#ppt_w"/>
                                          </p:val>
                                        </p:tav>
                                      </p:tavLst>
                                    </p:anim>
                                    <p:anim calcmode="lin" valueType="num">
                                      <p:cBhvr>
                                        <p:cTn id="32" dur="500" fill="hold"/>
                                        <p:tgtEl>
                                          <p:spTgt spid="718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1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nodeType="clickEffect">
                                  <p:stCondLst>
                                    <p:cond delay="0"/>
                                  </p:stCondLst>
                                  <p:childTnLst>
                                    <p:set>
                                      <p:cBhvr>
                                        <p:cTn id="40" dur="1" fill="hold">
                                          <p:stCondLst>
                                            <p:cond delay="0"/>
                                          </p:stCondLst>
                                        </p:cTn>
                                        <p:tgtEl>
                                          <p:spTgt spid="7183"/>
                                        </p:tgtEl>
                                        <p:attrNameLst>
                                          <p:attrName>style.visibility</p:attrName>
                                        </p:attrNameLst>
                                      </p:cBhvr>
                                      <p:to>
                                        <p:strVal val="visible"/>
                                      </p:to>
                                    </p:set>
                                    <p:anim calcmode="lin" valueType="num">
                                      <p:cBhvr>
                                        <p:cTn id="41" dur="500" fill="hold"/>
                                        <p:tgtEl>
                                          <p:spTgt spid="7183"/>
                                        </p:tgtEl>
                                        <p:attrNameLst>
                                          <p:attrName>ppt_w</p:attrName>
                                        </p:attrNameLst>
                                      </p:cBhvr>
                                      <p:tavLst>
                                        <p:tav tm="0">
                                          <p:val>
                                            <p:fltVal val="0.000000"/>
                                          </p:val>
                                        </p:tav>
                                        <p:tav tm="100000">
                                          <p:val>
                                            <p:strVal val="#ppt_w"/>
                                          </p:val>
                                        </p:tav>
                                      </p:tavLst>
                                    </p:anim>
                                    <p:anim calcmode="lin" valueType="num">
                                      <p:cBhvr>
                                        <p:cTn id="42" dur="500" fill="hold"/>
                                        <p:tgtEl>
                                          <p:spTgt spid="7183"/>
                                        </p:tgtEl>
                                        <p:attrNameLst>
                                          <p:attrName>ppt_h</p:attrName>
                                        </p:attrNameLst>
                                      </p:cBhvr>
                                      <p:tavLst>
                                        <p:tav tm="0">
                                          <p:val>
                                            <p:strVal val="#ppt_h"/>
                                          </p:val>
                                        </p:tav>
                                        <p:tav tm="100000">
                                          <p:val>
                                            <p:strVal val="#ppt_h"/>
                                          </p:val>
                                        </p:tav>
                                      </p:tavLst>
                                    </p:anim>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2">
                                            <p:txEl>
                                              <p:charRg st="0"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7" presetClass="entr" presetSubtype="2"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p:cTn id="54" dur="500" fill="hold"/>
                                        <p:tgtEl>
                                          <p:spTgt spid="4"/>
                                        </p:tgtEl>
                                        <p:attrNameLst>
                                          <p:attrName>ppt_x</p:attrName>
                                        </p:attrNameLst>
                                      </p:cBhvr>
                                      <p:tavLst>
                                        <p:tav tm="0">
                                          <p:val>
                                            <p:strVal val="#ppt_x+#ppt_w/2"/>
                                          </p:val>
                                        </p:tav>
                                        <p:tav tm="100000">
                                          <p:val>
                                            <p:strVal val="#ppt_x"/>
                                          </p:val>
                                        </p:tav>
                                      </p:tavLst>
                                    </p:anim>
                                    <p:anim calcmode="lin" valueType="num">
                                      <p:cBhvr>
                                        <p:cTn id="55" dur="500" fill="hold"/>
                                        <p:tgtEl>
                                          <p:spTgt spid="4"/>
                                        </p:tgtEl>
                                        <p:attrNameLst>
                                          <p:attrName>ppt_y</p:attrName>
                                        </p:attrNameLst>
                                      </p:cBhvr>
                                      <p:tavLst>
                                        <p:tav tm="0">
                                          <p:val>
                                            <p:strVal val="#ppt_y"/>
                                          </p:val>
                                        </p:tav>
                                        <p:tav tm="100000">
                                          <p:val>
                                            <p:strVal val="#ppt_y"/>
                                          </p:val>
                                        </p:tav>
                                      </p:tavLst>
                                    </p:anim>
                                    <p:anim calcmode="lin" valueType="num">
                                      <p:cBhvr>
                                        <p:cTn id="56" dur="500" fill="hold"/>
                                        <p:tgtEl>
                                          <p:spTgt spid="4"/>
                                        </p:tgtEl>
                                        <p:attrNameLst>
                                          <p:attrName>ppt_w</p:attrName>
                                        </p:attrNameLst>
                                      </p:cBhvr>
                                      <p:tavLst>
                                        <p:tav tm="0">
                                          <p:val>
                                            <p:fltVal val="0.000000"/>
                                          </p:val>
                                        </p:tav>
                                        <p:tav tm="100000">
                                          <p:val>
                                            <p:strVal val="#ppt_w"/>
                                          </p:val>
                                        </p:tav>
                                      </p:tavLst>
                                    </p:anim>
                                    <p:anim calcmode="lin" valueType="num">
                                      <p:cBhvr>
                                        <p:cTn id="57" dur="500" fill="hold"/>
                                        <p:tgtEl>
                                          <p:spTgt spid="4"/>
                                        </p:tgtEl>
                                        <p:attrNameLst>
                                          <p:attrName>ppt_h</p:attrName>
                                        </p:attrNameLst>
                                      </p:cBhvr>
                                      <p:tavLst>
                                        <p:tav tm="0">
                                          <p:val>
                                            <p:strVal val="#ppt_h"/>
                                          </p:val>
                                        </p:tav>
                                        <p:tav tm="100000">
                                          <p:val>
                                            <p:strVal val="#ppt_h"/>
                                          </p:val>
                                        </p:tav>
                                      </p:tavLst>
                                    </p:anim>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499"/>
                                          </p:stCondLst>
                                        </p:cTn>
                                        <p:tgtEl>
                                          <p:spTgt spid="5">
                                            <p:txEl>
                                              <p:charRg st="0"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74" grpId="0" animBg="1"/>
      <p:bldP spid="7175" grpId="0" animBg="1"/>
      <p:bldP spid="2" grpId="0" advAuto="1000" build="p"/>
      <p:bldP spid="3" grpId="0" animBg="1"/>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4579" name="Rectangle 3"/>
          <p:cNvSpPr>
            <a:spLocks noGrp="1"/>
          </p:cNvSpPr>
          <p:nvPr>
            <p:ph type="body" sz="half" idx="1"/>
          </p:nvPr>
        </p:nvSpPr>
        <p:spPr>
          <a:xfrm>
            <a:off x="179388" y="1125538"/>
            <a:ext cx="8785225" cy="5472112"/>
          </a:xfrm>
        </p:spPr>
        <p:txBody>
          <a:bodyPr vert="horz" wrap="square" lIns="91440" tIns="45720" rIns="91440" bIns="45720" anchor="t" anchorCtr="0"/>
          <a:p>
            <a:pPr lvl="1">
              <a:buFont typeface="Wingdings" panose="05000000000000000000" pitchFamily="2" charset="2"/>
            </a:pPr>
            <a:endParaRPr lang="en-US" altLang="zh-CN" dirty="0">
              <a:latin typeface="Times New Roman" panose="02020603050405020304" pitchFamily="18" charset="0"/>
            </a:endParaRPr>
          </a:p>
          <a:p>
            <a:pPr lvl="1">
              <a:buFont typeface="Wingdings" panose="05000000000000000000" pitchFamily="2" charset="2"/>
            </a:pPr>
            <a:endParaRPr lang="en-US" altLang="zh-CN" dirty="0">
              <a:latin typeface="Times New Roman" panose="02020603050405020304" pitchFamily="18" charset="0"/>
            </a:endParaRPr>
          </a:p>
          <a:p>
            <a:pPr lvl="1">
              <a:buFont typeface="Wingdings" panose="05000000000000000000" pitchFamily="2" charset="2"/>
            </a:pPr>
            <a:endParaRPr lang="en-US" altLang="zh-CN" dirty="0">
              <a:latin typeface="Times New Roman" panose="02020603050405020304" pitchFamily="18" charset="0"/>
            </a:endParaRPr>
          </a:p>
          <a:p>
            <a:pPr lvl="1">
              <a:buFont typeface="Wingdings" panose="05000000000000000000" pitchFamily="2" charset="2"/>
            </a:pPr>
            <a:endParaRPr lang="en-US" altLang="zh-CN" dirty="0">
              <a:latin typeface="Times New Roman" panose="02020603050405020304" pitchFamily="18" charset="0"/>
            </a:endParaRPr>
          </a:p>
          <a:p>
            <a:pPr lvl="1">
              <a:buFont typeface="Wingdings" panose="05000000000000000000" pitchFamily="2" charset="2"/>
            </a:pPr>
            <a:endParaRPr lang="en-US" altLang="zh-CN" dirty="0">
              <a:latin typeface="Times New Roman" panose="02020603050405020304" pitchFamily="18" charset="0"/>
            </a:endParaRPr>
          </a:p>
          <a:p>
            <a:pPr lvl="1">
              <a:buFont typeface="Wingdings" panose="05000000000000000000" pitchFamily="2" charset="2"/>
            </a:pPr>
            <a:endParaRPr lang="en-US" altLang="zh-CN" dirty="0">
              <a:latin typeface="Times New Roman" panose="02020603050405020304" pitchFamily="18" charset="0"/>
            </a:endParaRPr>
          </a:p>
        </p:txBody>
      </p:sp>
      <p:grpSp>
        <p:nvGrpSpPr>
          <p:cNvPr id="3" name="Group 4"/>
          <p:cNvGrpSpPr/>
          <p:nvPr/>
        </p:nvGrpSpPr>
        <p:grpSpPr>
          <a:xfrm>
            <a:off x="1028700" y="1196975"/>
            <a:ext cx="3038475" cy="2130425"/>
            <a:chOff x="0" y="0"/>
            <a:chExt cx="1914" cy="1342"/>
          </a:xfrm>
        </p:grpSpPr>
        <p:sp>
          <p:nvSpPr>
            <p:cNvPr id="24638" name="Text Box 5"/>
            <p:cNvSpPr txBox="1"/>
            <p:nvPr/>
          </p:nvSpPr>
          <p:spPr>
            <a:xfrm>
              <a:off x="55" y="0"/>
              <a:ext cx="181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11    </a:t>
              </a:r>
              <a:r>
                <a:rPr lang="en-US" altLang="zh-CN" b="1" baseline="-25000" dirty="0">
                  <a:solidFill>
                    <a:schemeClr val="accent2"/>
                  </a:solidFill>
                  <a:latin typeface="Times New Roman" panose="02020603050405020304" pitchFamily="18" charset="0"/>
                  <a:ea typeface="宋体" panose="02010600030101010101" pitchFamily="2" charset="-122"/>
                </a:rPr>
                <a:t> </a:t>
              </a:r>
              <a:r>
                <a:rPr lang="en-US" altLang="zh-CN" b="1" dirty="0">
                  <a:solidFill>
                    <a:schemeClr val="accent2"/>
                  </a:solidFill>
                  <a:latin typeface="Times New Roman" panose="02020603050405020304" pitchFamily="18" charset="0"/>
                  <a:ea typeface="宋体" panose="02010600030101010101" pitchFamily="2" charset="-122"/>
                </a:rPr>
                <a:t>a</a:t>
              </a:r>
              <a:r>
                <a:rPr lang="en-US" altLang="zh-CN" b="1" baseline="-25000" dirty="0">
                  <a:solidFill>
                    <a:schemeClr val="accent2"/>
                  </a:solidFill>
                  <a:latin typeface="Times New Roman" panose="02020603050405020304" pitchFamily="18" charset="0"/>
                  <a:ea typeface="宋体" panose="02010600030101010101" pitchFamily="2" charset="-122"/>
                </a:rPr>
                <a:t>12</a:t>
              </a:r>
              <a:r>
                <a:rPr lang="en-US" altLang="zh-CN" b="1" dirty="0">
                  <a:solidFill>
                    <a:srgbClr val="008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t>
              </a:r>
              <a:r>
                <a:rPr lang="en-US" altLang="zh-CN" b="1" dirty="0">
                  <a:solidFill>
                    <a:srgbClr val="008000"/>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a</a:t>
              </a:r>
              <a:r>
                <a:rPr lang="en-US" altLang="zh-CN" b="1" baseline="-25000" dirty="0">
                  <a:solidFill>
                    <a:srgbClr val="33CC33"/>
                  </a:solidFill>
                  <a:latin typeface="Times New Roman" panose="02020603050405020304" pitchFamily="18" charset="0"/>
                  <a:ea typeface="宋体" panose="02010600030101010101" pitchFamily="2" charset="-122"/>
                </a:rPr>
                <a:t>1n</a:t>
              </a:r>
              <a:endParaRPr lang="en-US" altLang="zh-CN" b="1" baseline="-25000" dirty="0">
                <a:solidFill>
                  <a:srgbClr val="33CC33"/>
                </a:solidFill>
                <a:latin typeface="Times New Roman" panose="02020603050405020304" pitchFamily="18" charset="0"/>
                <a:ea typeface="宋体" panose="02010600030101010101" pitchFamily="2" charset="-122"/>
              </a:endParaRPr>
            </a:p>
          </p:txBody>
        </p:sp>
        <p:sp>
          <p:nvSpPr>
            <p:cNvPr id="24639" name="Text Box 6"/>
            <p:cNvSpPr txBox="1"/>
            <p:nvPr/>
          </p:nvSpPr>
          <p:spPr>
            <a:xfrm>
              <a:off x="57" y="363"/>
              <a:ext cx="185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chemeClr val="accent2"/>
                  </a:solidFill>
                  <a:latin typeface="Times New Roman" panose="02020603050405020304" pitchFamily="18" charset="0"/>
                  <a:ea typeface="宋体" panose="02010600030101010101" pitchFamily="2" charset="-122"/>
                </a:rPr>
                <a:t>a</a:t>
              </a:r>
              <a:r>
                <a:rPr lang="en-US" altLang="zh-CN" b="1" baseline="-25000" dirty="0">
                  <a:solidFill>
                    <a:schemeClr val="accent2"/>
                  </a:solidFill>
                  <a:latin typeface="Times New Roman" panose="02020603050405020304" pitchFamily="18" charset="0"/>
                  <a:ea typeface="宋体" panose="02010600030101010101" pitchFamily="2" charset="-122"/>
                </a:rPr>
                <a:t>21</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22</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FF9900"/>
                  </a:solidFill>
                  <a:latin typeface="Times New Roman" panose="02020603050405020304" pitchFamily="18" charset="0"/>
                  <a:ea typeface="宋体" panose="02010600030101010101" pitchFamily="2" charset="-122"/>
                </a:rPr>
                <a:t>a</a:t>
              </a:r>
              <a:r>
                <a:rPr lang="en-US" altLang="zh-CN" b="1" baseline="-25000" dirty="0">
                  <a:solidFill>
                    <a:srgbClr val="FF9900"/>
                  </a:solidFill>
                  <a:latin typeface="Times New Roman" panose="02020603050405020304" pitchFamily="18" charset="0"/>
                  <a:ea typeface="宋体" panose="02010600030101010101" pitchFamily="2" charset="-122"/>
                </a:rPr>
                <a:t>2n</a:t>
              </a:r>
              <a:endParaRPr lang="en-US" altLang="zh-CN" b="1" baseline="-25000" dirty="0">
                <a:solidFill>
                  <a:srgbClr val="FF9900"/>
                </a:solidFill>
                <a:latin typeface="Times New Roman" panose="02020603050405020304" pitchFamily="18" charset="0"/>
                <a:ea typeface="宋体" panose="02010600030101010101" pitchFamily="2" charset="-122"/>
              </a:endParaRPr>
            </a:p>
          </p:txBody>
        </p:sp>
        <p:sp>
          <p:nvSpPr>
            <p:cNvPr id="24640" name="Text Box 7"/>
            <p:cNvSpPr txBox="1"/>
            <p:nvPr/>
          </p:nvSpPr>
          <p:spPr>
            <a:xfrm>
              <a:off x="58" y="998"/>
              <a:ext cx="1766"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33CC33"/>
                  </a:solidFill>
                  <a:latin typeface="Times New Roman" panose="02020603050405020304" pitchFamily="18" charset="0"/>
                  <a:ea typeface="宋体" panose="02010600030101010101" pitchFamily="2" charset="-122"/>
                </a:rPr>
                <a:t>a</a:t>
              </a:r>
              <a:r>
                <a:rPr lang="en-US" altLang="zh-CN" b="1" baseline="-25000" dirty="0">
                  <a:solidFill>
                    <a:srgbClr val="33CC33"/>
                  </a:solidFill>
                  <a:latin typeface="Times New Roman" panose="02020603050405020304" pitchFamily="18" charset="0"/>
                  <a:ea typeface="宋体" panose="02010600030101010101" pitchFamily="2" charset="-122"/>
                </a:rPr>
                <a:t>n1</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solidFill>
                    <a:srgbClr val="FF9900"/>
                  </a:solidFill>
                  <a:latin typeface="Times New Roman" panose="02020603050405020304" pitchFamily="18" charset="0"/>
                  <a:ea typeface="宋体" panose="02010600030101010101" pitchFamily="2" charset="-122"/>
                </a:rPr>
                <a:t>a</a:t>
              </a:r>
              <a:r>
                <a:rPr lang="en-US" altLang="zh-CN" b="1" baseline="-25000" dirty="0">
                  <a:solidFill>
                    <a:srgbClr val="FF9900"/>
                  </a:solidFill>
                  <a:latin typeface="Times New Roman" panose="02020603050405020304" pitchFamily="18" charset="0"/>
                  <a:ea typeface="宋体" panose="02010600030101010101" pitchFamily="2" charset="-122"/>
                </a:rPr>
                <a:t>n2</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nn</a:t>
              </a:r>
              <a:endParaRPr lang="en-US" altLang="zh-CN" b="1" baseline="-25000" dirty="0">
                <a:solidFill>
                  <a:srgbClr val="FF0000"/>
                </a:solidFill>
                <a:latin typeface="Times New Roman" panose="02020603050405020304" pitchFamily="18" charset="0"/>
                <a:ea typeface="宋体" panose="02010600030101010101" pitchFamily="2" charset="-122"/>
              </a:endParaRPr>
            </a:p>
          </p:txBody>
        </p:sp>
        <p:sp>
          <p:nvSpPr>
            <p:cNvPr id="24641" name="Text Box 8"/>
            <p:cNvSpPr txBox="1"/>
            <p:nvPr/>
          </p:nvSpPr>
          <p:spPr>
            <a:xfrm>
              <a:off x="55" y="665"/>
              <a:ext cx="1859"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     …    …</a:t>
              </a:r>
              <a:endParaRPr lang="en-US" altLang="zh-CN" b="1" dirty="0">
                <a:solidFill>
                  <a:srgbClr val="008000"/>
                </a:solidFill>
                <a:latin typeface="Times New Roman" panose="02020603050405020304" pitchFamily="18" charset="0"/>
                <a:ea typeface="宋体" panose="02010600030101010101" pitchFamily="2" charset="-122"/>
              </a:endParaRPr>
            </a:p>
          </p:txBody>
        </p:sp>
        <p:grpSp>
          <p:nvGrpSpPr>
            <p:cNvPr id="24642" name="Group 9"/>
            <p:cNvGrpSpPr/>
            <p:nvPr/>
          </p:nvGrpSpPr>
          <p:grpSpPr>
            <a:xfrm>
              <a:off x="0" y="46"/>
              <a:ext cx="77" cy="1260"/>
              <a:chOff x="0" y="0"/>
              <a:chExt cx="144" cy="1536"/>
            </a:xfrm>
          </p:grpSpPr>
          <p:sp>
            <p:nvSpPr>
              <p:cNvPr id="24647" name="Line 10"/>
              <p:cNvSpPr/>
              <p:nvPr/>
            </p:nvSpPr>
            <p:spPr>
              <a:xfrm>
                <a:off x="0" y="0"/>
                <a:ext cx="0" cy="1536"/>
              </a:xfrm>
              <a:prstGeom prst="line">
                <a:avLst/>
              </a:prstGeom>
              <a:ln w="38100" cap="flat" cmpd="sng">
                <a:solidFill>
                  <a:schemeClr val="tx1"/>
                </a:solidFill>
                <a:prstDash val="solid"/>
                <a:headEnd type="none" w="med" len="med"/>
                <a:tailEnd type="none" w="med" len="med"/>
              </a:ln>
            </p:spPr>
          </p:sp>
          <p:sp>
            <p:nvSpPr>
              <p:cNvPr id="24648" name="Line 11"/>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4649" name="Line 12"/>
              <p:cNvSpPr/>
              <p:nvPr/>
            </p:nvSpPr>
            <p:spPr>
              <a:xfrm>
                <a:off x="0" y="1536"/>
                <a:ext cx="144" cy="0"/>
              </a:xfrm>
              <a:prstGeom prst="line">
                <a:avLst/>
              </a:prstGeom>
              <a:ln w="38100" cap="flat" cmpd="sng">
                <a:solidFill>
                  <a:schemeClr val="tx1"/>
                </a:solidFill>
                <a:prstDash val="solid"/>
                <a:headEnd type="none" w="med" len="med"/>
                <a:tailEnd type="none" w="med" len="med"/>
              </a:ln>
            </p:spPr>
          </p:sp>
        </p:grpSp>
        <p:grpSp>
          <p:nvGrpSpPr>
            <p:cNvPr id="24643" name="Group 13"/>
            <p:cNvGrpSpPr/>
            <p:nvPr/>
          </p:nvGrpSpPr>
          <p:grpSpPr>
            <a:xfrm>
              <a:off x="1642" y="82"/>
              <a:ext cx="77" cy="1260"/>
              <a:chOff x="0" y="0"/>
              <a:chExt cx="144" cy="1536"/>
            </a:xfrm>
          </p:grpSpPr>
          <p:sp>
            <p:nvSpPr>
              <p:cNvPr id="24644" name="Line 14"/>
              <p:cNvSpPr/>
              <p:nvPr/>
            </p:nvSpPr>
            <p:spPr>
              <a:xfrm>
                <a:off x="144" y="0"/>
                <a:ext cx="0" cy="1536"/>
              </a:xfrm>
              <a:prstGeom prst="line">
                <a:avLst/>
              </a:prstGeom>
              <a:ln w="38100" cap="flat" cmpd="sng">
                <a:solidFill>
                  <a:schemeClr val="tx1"/>
                </a:solidFill>
                <a:prstDash val="solid"/>
                <a:headEnd type="none" w="med" len="med"/>
                <a:tailEnd type="none" w="med" len="med"/>
              </a:ln>
            </p:spPr>
          </p:sp>
          <p:sp>
            <p:nvSpPr>
              <p:cNvPr id="24645" name="Line 15"/>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4646" name="Line 16"/>
              <p:cNvSpPr/>
              <p:nvPr/>
            </p:nvSpPr>
            <p:spPr>
              <a:xfrm>
                <a:off x="0" y="1536"/>
                <a:ext cx="144" cy="0"/>
              </a:xfrm>
              <a:prstGeom prst="line">
                <a:avLst/>
              </a:prstGeom>
              <a:ln w="38100" cap="flat" cmpd="sng">
                <a:solidFill>
                  <a:schemeClr val="tx1"/>
                </a:solidFill>
                <a:prstDash val="solid"/>
                <a:headEnd type="none" w="med" len="med"/>
                <a:tailEnd type="none" w="med" len="med"/>
              </a:ln>
            </p:spPr>
          </p:sp>
        </p:grpSp>
      </p:grpSp>
      <p:grpSp>
        <p:nvGrpSpPr>
          <p:cNvPr id="6" name="Group 17"/>
          <p:cNvGrpSpPr/>
          <p:nvPr/>
        </p:nvGrpSpPr>
        <p:grpSpPr>
          <a:xfrm>
            <a:off x="5205413" y="1227138"/>
            <a:ext cx="3038475" cy="2130425"/>
            <a:chOff x="0" y="0"/>
            <a:chExt cx="1914" cy="1342"/>
          </a:xfrm>
        </p:grpSpPr>
        <p:sp>
          <p:nvSpPr>
            <p:cNvPr id="24626" name="Text Box 18"/>
            <p:cNvSpPr txBox="1"/>
            <p:nvPr/>
          </p:nvSpPr>
          <p:spPr>
            <a:xfrm>
              <a:off x="55" y="0"/>
              <a:ext cx="181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00    </a:t>
              </a:r>
              <a:r>
                <a:rPr lang="en-US" altLang="zh-CN" b="1" baseline="-25000" dirty="0">
                  <a:solidFill>
                    <a:schemeClr val="accent2"/>
                  </a:solidFill>
                  <a:latin typeface="Times New Roman" panose="02020603050405020304" pitchFamily="18" charset="0"/>
                  <a:ea typeface="宋体" panose="02010600030101010101" pitchFamily="2" charset="-122"/>
                </a:rPr>
                <a:t> </a:t>
              </a:r>
              <a:r>
                <a:rPr lang="en-US" altLang="zh-CN" b="1" dirty="0">
                  <a:solidFill>
                    <a:schemeClr val="accent2"/>
                  </a:solidFill>
                  <a:latin typeface="Times New Roman" panose="02020603050405020304" pitchFamily="18" charset="0"/>
                  <a:ea typeface="宋体" panose="02010600030101010101" pitchFamily="2" charset="-122"/>
                </a:rPr>
                <a:t>a</a:t>
              </a:r>
              <a:r>
                <a:rPr lang="en-US" altLang="zh-CN" b="1" baseline="-25000" dirty="0">
                  <a:solidFill>
                    <a:schemeClr val="accent2"/>
                  </a:solidFill>
                  <a:latin typeface="Times New Roman" panose="02020603050405020304" pitchFamily="18" charset="0"/>
                  <a:ea typeface="宋体" panose="02010600030101010101" pitchFamily="2" charset="-122"/>
                </a:rPr>
                <a:t>01</a:t>
              </a:r>
              <a:r>
                <a:rPr lang="en-US" altLang="zh-CN" b="1" dirty="0">
                  <a:solidFill>
                    <a:srgbClr val="008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t>
              </a:r>
              <a:r>
                <a:rPr lang="en-US" altLang="zh-CN" b="1" dirty="0">
                  <a:solidFill>
                    <a:srgbClr val="008000"/>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a</a:t>
              </a:r>
              <a:r>
                <a:rPr lang="en-US" altLang="zh-CN" b="1" baseline="-25000" dirty="0">
                  <a:solidFill>
                    <a:srgbClr val="33CC33"/>
                  </a:solidFill>
                  <a:latin typeface="Times New Roman" panose="02020603050405020304" pitchFamily="18" charset="0"/>
                  <a:ea typeface="宋体" panose="02010600030101010101" pitchFamily="2" charset="-122"/>
                </a:rPr>
                <a:t>0n</a:t>
              </a:r>
              <a:endParaRPr lang="en-US" altLang="zh-CN" b="1" baseline="-25000" dirty="0">
                <a:solidFill>
                  <a:srgbClr val="33CC33"/>
                </a:solidFill>
                <a:latin typeface="Times New Roman" panose="02020603050405020304" pitchFamily="18" charset="0"/>
                <a:ea typeface="宋体" panose="02010600030101010101" pitchFamily="2" charset="-122"/>
              </a:endParaRPr>
            </a:p>
          </p:txBody>
        </p:sp>
        <p:sp>
          <p:nvSpPr>
            <p:cNvPr id="24627" name="Text Box 19"/>
            <p:cNvSpPr txBox="1"/>
            <p:nvPr/>
          </p:nvSpPr>
          <p:spPr>
            <a:xfrm>
              <a:off x="57" y="363"/>
              <a:ext cx="185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chemeClr val="accent2"/>
                  </a:solidFill>
                  <a:latin typeface="Times New Roman" panose="02020603050405020304" pitchFamily="18" charset="0"/>
                  <a:ea typeface="宋体" panose="02010600030101010101" pitchFamily="2" charset="-122"/>
                </a:rPr>
                <a:t>a</a:t>
              </a:r>
              <a:r>
                <a:rPr lang="en-US" altLang="zh-CN" b="1" baseline="-25000" dirty="0">
                  <a:solidFill>
                    <a:schemeClr val="accent2"/>
                  </a:solidFill>
                  <a:latin typeface="Times New Roman" panose="02020603050405020304" pitchFamily="18" charset="0"/>
                  <a:ea typeface="宋体" panose="02010600030101010101" pitchFamily="2" charset="-122"/>
                </a:rPr>
                <a:t>10</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11</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FF9900"/>
                  </a:solidFill>
                  <a:latin typeface="Times New Roman" panose="02020603050405020304" pitchFamily="18" charset="0"/>
                  <a:ea typeface="宋体" panose="02010600030101010101" pitchFamily="2" charset="-122"/>
                </a:rPr>
                <a:t>a</a:t>
              </a:r>
              <a:r>
                <a:rPr lang="en-US" altLang="zh-CN" b="1" baseline="-25000" dirty="0">
                  <a:solidFill>
                    <a:srgbClr val="FF9900"/>
                  </a:solidFill>
                  <a:latin typeface="Times New Roman" panose="02020603050405020304" pitchFamily="18" charset="0"/>
                  <a:ea typeface="宋体" panose="02010600030101010101" pitchFamily="2" charset="-122"/>
                </a:rPr>
                <a:t>1n-1</a:t>
              </a:r>
              <a:endParaRPr lang="en-US" altLang="zh-CN" b="1" baseline="-25000" dirty="0">
                <a:solidFill>
                  <a:srgbClr val="FF9900"/>
                </a:solidFill>
                <a:latin typeface="Times New Roman" panose="02020603050405020304" pitchFamily="18" charset="0"/>
                <a:ea typeface="宋体" panose="02010600030101010101" pitchFamily="2" charset="-122"/>
              </a:endParaRPr>
            </a:p>
          </p:txBody>
        </p:sp>
        <p:sp>
          <p:nvSpPr>
            <p:cNvPr id="24628" name="Text Box 20"/>
            <p:cNvSpPr txBox="1"/>
            <p:nvPr/>
          </p:nvSpPr>
          <p:spPr>
            <a:xfrm>
              <a:off x="58" y="998"/>
              <a:ext cx="1766"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33CC33"/>
                  </a:solidFill>
                  <a:latin typeface="Times New Roman" panose="02020603050405020304" pitchFamily="18" charset="0"/>
                  <a:ea typeface="宋体" panose="02010600030101010101" pitchFamily="2" charset="-122"/>
                </a:rPr>
                <a:t>a</a:t>
              </a:r>
              <a:r>
                <a:rPr lang="en-US" altLang="zh-CN" b="1" baseline="-25000" dirty="0">
                  <a:solidFill>
                    <a:srgbClr val="33CC33"/>
                  </a:solidFill>
                  <a:latin typeface="Times New Roman" panose="02020603050405020304" pitchFamily="18" charset="0"/>
                  <a:ea typeface="宋体" panose="02010600030101010101" pitchFamily="2" charset="-122"/>
                </a:rPr>
                <a:t>n-10</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solidFill>
                    <a:srgbClr val="FF9900"/>
                  </a:solidFill>
                  <a:latin typeface="Times New Roman" panose="02020603050405020304" pitchFamily="18" charset="0"/>
                  <a:ea typeface="宋体" panose="02010600030101010101" pitchFamily="2" charset="-122"/>
                </a:rPr>
                <a:t>a</a:t>
              </a:r>
              <a:r>
                <a:rPr lang="en-US" altLang="zh-CN" b="1" baseline="-25000" dirty="0">
                  <a:solidFill>
                    <a:srgbClr val="FF9900"/>
                  </a:solidFill>
                  <a:latin typeface="Times New Roman" panose="02020603050405020304" pitchFamily="18" charset="0"/>
                  <a:ea typeface="宋体" panose="02010600030101010101" pitchFamily="2" charset="-122"/>
                </a:rPr>
                <a:t>n-11</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n-1n-1</a:t>
              </a:r>
              <a:endParaRPr lang="en-US" altLang="zh-CN" b="1" baseline="-25000" dirty="0">
                <a:solidFill>
                  <a:srgbClr val="FF0000"/>
                </a:solidFill>
                <a:latin typeface="Times New Roman" panose="02020603050405020304" pitchFamily="18" charset="0"/>
                <a:ea typeface="宋体" panose="02010600030101010101" pitchFamily="2" charset="-122"/>
              </a:endParaRPr>
            </a:p>
          </p:txBody>
        </p:sp>
        <p:sp>
          <p:nvSpPr>
            <p:cNvPr id="24629" name="Text Box 21"/>
            <p:cNvSpPr txBox="1"/>
            <p:nvPr/>
          </p:nvSpPr>
          <p:spPr>
            <a:xfrm>
              <a:off x="55" y="665"/>
              <a:ext cx="1859"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     …    …</a:t>
              </a:r>
              <a:endParaRPr lang="en-US" altLang="zh-CN" b="1" dirty="0">
                <a:solidFill>
                  <a:srgbClr val="008000"/>
                </a:solidFill>
                <a:latin typeface="Times New Roman" panose="02020603050405020304" pitchFamily="18" charset="0"/>
                <a:ea typeface="宋体" panose="02010600030101010101" pitchFamily="2" charset="-122"/>
              </a:endParaRPr>
            </a:p>
          </p:txBody>
        </p:sp>
        <p:grpSp>
          <p:nvGrpSpPr>
            <p:cNvPr id="24630" name="Group 22"/>
            <p:cNvGrpSpPr/>
            <p:nvPr/>
          </p:nvGrpSpPr>
          <p:grpSpPr>
            <a:xfrm>
              <a:off x="0" y="46"/>
              <a:ext cx="77" cy="1260"/>
              <a:chOff x="0" y="0"/>
              <a:chExt cx="144" cy="1536"/>
            </a:xfrm>
          </p:grpSpPr>
          <p:sp>
            <p:nvSpPr>
              <p:cNvPr id="24635" name="Line 23"/>
              <p:cNvSpPr/>
              <p:nvPr/>
            </p:nvSpPr>
            <p:spPr>
              <a:xfrm>
                <a:off x="0" y="0"/>
                <a:ext cx="0" cy="1536"/>
              </a:xfrm>
              <a:prstGeom prst="line">
                <a:avLst/>
              </a:prstGeom>
              <a:ln w="38100" cap="flat" cmpd="sng">
                <a:solidFill>
                  <a:schemeClr val="tx1"/>
                </a:solidFill>
                <a:prstDash val="solid"/>
                <a:headEnd type="none" w="med" len="med"/>
                <a:tailEnd type="none" w="med" len="med"/>
              </a:ln>
            </p:spPr>
          </p:sp>
          <p:sp>
            <p:nvSpPr>
              <p:cNvPr id="24636" name="Line 24"/>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4637" name="Line 25"/>
              <p:cNvSpPr/>
              <p:nvPr/>
            </p:nvSpPr>
            <p:spPr>
              <a:xfrm>
                <a:off x="0" y="1536"/>
                <a:ext cx="144" cy="0"/>
              </a:xfrm>
              <a:prstGeom prst="line">
                <a:avLst/>
              </a:prstGeom>
              <a:ln w="38100" cap="flat" cmpd="sng">
                <a:solidFill>
                  <a:schemeClr val="tx1"/>
                </a:solidFill>
                <a:prstDash val="solid"/>
                <a:headEnd type="none" w="med" len="med"/>
                <a:tailEnd type="none" w="med" len="med"/>
              </a:ln>
            </p:spPr>
          </p:sp>
        </p:grpSp>
        <p:grpSp>
          <p:nvGrpSpPr>
            <p:cNvPr id="24631" name="Group 26"/>
            <p:cNvGrpSpPr/>
            <p:nvPr/>
          </p:nvGrpSpPr>
          <p:grpSpPr>
            <a:xfrm>
              <a:off x="1701" y="82"/>
              <a:ext cx="77" cy="1260"/>
              <a:chOff x="0" y="0"/>
              <a:chExt cx="144" cy="1536"/>
            </a:xfrm>
          </p:grpSpPr>
          <p:sp>
            <p:nvSpPr>
              <p:cNvPr id="24632" name="Line 27"/>
              <p:cNvSpPr/>
              <p:nvPr/>
            </p:nvSpPr>
            <p:spPr>
              <a:xfrm>
                <a:off x="144" y="0"/>
                <a:ext cx="0" cy="1536"/>
              </a:xfrm>
              <a:prstGeom prst="line">
                <a:avLst/>
              </a:prstGeom>
              <a:ln w="38100" cap="flat" cmpd="sng">
                <a:solidFill>
                  <a:schemeClr val="tx1"/>
                </a:solidFill>
                <a:prstDash val="solid"/>
                <a:headEnd type="none" w="med" len="med"/>
                <a:tailEnd type="none" w="med" len="med"/>
              </a:ln>
            </p:spPr>
          </p:sp>
          <p:sp>
            <p:nvSpPr>
              <p:cNvPr id="24633" name="Line 28"/>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4634" name="Line 29"/>
              <p:cNvSpPr/>
              <p:nvPr/>
            </p:nvSpPr>
            <p:spPr>
              <a:xfrm>
                <a:off x="0" y="1536"/>
                <a:ext cx="144" cy="0"/>
              </a:xfrm>
              <a:prstGeom prst="line">
                <a:avLst/>
              </a:prstGeom>
              <a:ln w="38100" cap="flat" cmpd="sng">
                <a:solidFill>
                  <a:schemeClr val="tx1"/>
                </a:solidFill>
                <a:prstDash val="solid"/>
                <a:headEnd type="none" w="med" len="med"/>
                <a:tailEnd type="none" w="med" len="med"/>
              </a:ln>
            </p:spPr>
          </p:sp>
        </p:grpSp>
      </p:grpSp>
      <p:graphicFrame>
        <p:nvGraphicFramePr>
          <p:cNvPr id="24582" name="内容占位符 24581"/>
          <p:cNvGraphicFramePr>
            <a:graphicFrameLocks noGrp="1"/>
          </p:cNvGraphicFramePr>
          <p:nvPr>
            <p:ph sz="half" idx="4294967295"/>
          </p:nvPr>
        </p:nvGraphicFramePr>
        <p:xfrm>
          <a:off x="250825" y="5013325"/>
          <a:ext cx="8713788" cy="1390651"/>
        </p:xfrm>
        <a:graphic>
          <a:graphicData uri="http://schemas.openxmlformats.org/drawingml/2006/table">
            <a:tbl>
              <a:tblPr/>
              <a:tblGrid>
                <a:gridCol w="1311275"/>
                <a:gridCol w="723900"/>
                <a:gridCol w="814388"/>
                <a:gridCol w="733425"/>
                <a:gridCol w="733425"/>
                <a:gridCol w="814387"/>
                <a:gridCol w="1303338"/>
                <a:gridCol w="650875"/>
                <a:gridCol w="1628775"/>
              </a:tblGrid>
              <a:tr h="42284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n(n-1)/2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n(n+1)/2-1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3904">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sa[k]</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11</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n-1,0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n-1,n-1</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3904">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隐含元素</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01</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02</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0,n-1</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19027" marB="3805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70" name="AutoShape 70"/>
          <p:cNvSpPr/>
          <p:nvPr/>
        </p:nvSpPr>
        <p:spPr>
          <a:xfrm>
            <a:off x="4068763" y="2060575"/>
            <a:ext cx="863600" cy="43180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5681" name="Text Box 81"/>
          <p:cNvSpPr txBox="1"/>
          <p:nvPr/>
        </p:nvSpPr>
        <p:spPr>
          <a:xfrm>
            <a:off x="5075238" y="3429000"/>
            <a:ext cx="3817937" cy="12001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457200" lvl="1" indent="0" eaLnBrk="1" hangingPunct="1">
              <a:spcBef>
                <a:spcPct val="0"/>
              </a:spcBef>
              <a:buFont typeface="Arial" panose="020B0604020202020204" pitchFamily="34" charset="0"/>
              <a:buNone/>
            </a:pPr>
            <a:r>
              <a:rPr lang="en-US" altLang="zh-CN" dirty="0">
                <a:latin typeface="Times New Roman" panose="02020603050405020304" pitchFamily="18" charset="0"/>
              </a:rPr>
              <a:t>sa[k]</a:t>
            </a:r>
            <a:r>
              <a:rPr lang="zh-CN" altLang="en-US" dirty="0">
                <a:latin typeface="Times New Roman" panose="02020603050405020304" pitchFamily="18" charset="0"/>
              </a:rPr>
              <a:t>和</a:t>
            </a:r>
            <a:r>
              <a:rPr lang="en-US" altLang="zh-CN" dirty="0">
                <a:solidFill>
                  <a:srgbClr val="000000"/>
                </a:solidFill>
                <a:latin typeface="Times New Roman" panose="02020603050405020304" pitchFamily="18" charset="0"/>
              </a:rPr>
              <a:t>aij</a:t>
            </a:r>
            <a:r>
              <a:rPr lang="zh-CN" altLang="en-US" dirty="0">
                <a:latin typeface="Times New Roman" panose="02020603050405020304" pitchFamily="18" charset="0"/>
              </a:rPr>
              <a:t>存在对应关系：</a:t>
            </a:r>
            <a:endParaRPr lang="en-US" altLang="zh-CN" dirty="0">
              <a:latin typeface="Times New Roman" panose="02020603050405020304" pitchFamily="18" charset="0"/>
            </a:endParaRPr>
          </a:p>
          <a:p>
            <a:pPr marL="457200" lvl="1" indent="0" eaLnBrk="1" hangingPunct="1">
              <a:spcBef>
                <a:spcPct val="0"/>
              </a:spcBef>
              <a:buFont typeface="Arial" panose="020B0604020202020204" pitchFamily="34" charset="0"/>
              <a:buNone/>
            </a:pPr>
            <a:r>
              <a:rPr lang="en-US" altLang="zh-CN" b="1" dirty="0">
                <a:solidFill>
                  <a:srgbClr val="FF0909"/>
                </a:solidFill>
                <a:latin typeface="Times New Roman" panose="02020603050405020304" pitchFamily="18" charset="0"/>
              </a:rPr>
              <a:t>k=i(i+1)/2+j </a:t>
            </a:r>
            <a:r>
              <a:rPr lang="zh-CN" altLang="en-US" b="1" dirty="0">
                <a:solidFill>
                  <a:srgbClr val="FF0909"/>
                </a:solidFill>
                <a:latin typeface="Times New Roman" panose="02020603050405020304" pitchFamily="18" charset="0"/>
              </a:rPr>
              <a:t>当</a:t>
            </a:r>
            <a:r>
              <a:rPr lang="en-US" altLang="zh-CN" b="1" dirty="0">
                <a:solidFill>
                  <a:srgbClr val="FF0909"/>
                </a:solidFill>
                <a:latin typeface="Times New Roman" panose="02020603050405020304" pitchFamily="18" charset="0"/>
              </a:rPr>
              <a:t>i≥j </a:t>
            </a:r>
            <a:endParaRPr lang="en-US" altLang="zh-CN" b="1" dirty="0">
              <a:solidFill>
                <a:srgbClr val="FF0909"/>
              </a:solidFill>
              <a:latin typeface="Times New Roman" panose="02020603050405020304" pitchFamily="18" charset="0"/>
            </a:endParaRPr>
          </a:p>
          <a:p>
            <a:pPr marL="457200" lvl="1" indent="0" eaLnBrk="1" hangingPunct="1">
              <a:spcBef>
                <a:spcPct val="0"/>
              </a:spcBef>
              <a:buFont typeface="Arial" panose="020B0604020202020204" pitchFamily="34" charset="0"/>
              <a:buNone/>
            </a:pPr>
            <a:r>
              <a:rPr lang="en-US" altLang="zh-CN" b="1" dirty="0">
                <a:solidFill>
                  <a:srgbClr val="1F2DA8"/>
                </a:solidFill>
                <a:latin typeface="Times New Roman" panose="02020603050405020304" pitchFamily="18" charset="0"/>
              </a:rPr>
              <a:t>k=j(j+1)/2+i </a:t>
            </a:r>
            <a:r>
              <a:rPr lang="zh-CN" altLang="en-US" b="1" dirty="0">
                <a:solidFill>
                  <a:srgbClr val="1F2DA8"/>
                </a:solidFill>
                <a:latin typeface="Times New Roman" panose="02020603050405020304" pitchFamily="18" charset="0"/>
              </a:rPr>
              <a:t>当</a:t>
            </a:r>
            <a:r>
              <a:rPr lang="en-US" altLang="zh-CN" b="1" dirty="0">
                <a:solidFill>
                  <a:srgbClr val="1F2DA8"/>
                </a:solidFill>
                <a:latin typeface="Times New Roman" panose="02020603050405020304" pitchFamily="18" charset="0"/>
              </a:rPr>
              <a:t>i</a:t>
            </a:r>
            <a:r>
              <a:rPr lang="zh-CN" altLang="en-US" b="1" dirty="0">
                <a:solidFill>
                  <a:srgbClr val="1F2DA8"/>
                </a:solidFill>
                <a:latin typeface="Times New Roman" panose="02020603050405020304" pitchFamily="18" charset="0"/>
              </a:rPr>
              <a:t>＜</a:t>
            </a:r>
            <a:r>
              <a:rPr lang="en-US" altLang="zh-CN" b="1" dirty="0">
                <a:solidFill>
                  <a:srgbClr val="1F2DA8"/>
                </a:solidFill>
                <a:latin typeface="Times New Roman" panose="02020603050405020304" pitchFamily="18" charset="0"/>
              </a:rPr>
              <a:t>j</a:t>
            </a:r>
            <a:endParaRPr lang="en-US" altLang="zh-CN" b="1" dirty="0">
              <a:solidFill>
                <a:srgbClr val="1F2DA8"/>
              </a:solidFill>
              <a:latin typeface="Times New Roman" panose="02020603050405020304" pitchFamily="18" charset="0"/>
            </a:endParaRPr>
          </a:p>
        </p:txBody>
      </p:sp>
      <p:sp>
        <p:nvSpPr>
          <p:cNvPr id="25682" name="Text Box 82"/>
          <p:cNvSpPr txBox="1"/>
          <p:nvPr/>
        </p:nvSpPr>
        <p:spPr>
          <a:xfrm>
            <a:off x="898525" y="3500438"/>
            <a:ext cx="3817938" cy="11874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457200" lvl="1" indent="0" eaLnBrk="1" hangingPunct="1">
              <a:spcBef>
                <a:spcPct val="0"/>
              </a:spcBef>
              <a:buFont typeface="Arial" panose="020B0604020202020204" pitchFamily="34" charset="0"/>
              <a:buNone/>
            </a:pPr>
            <a:r>
              <a:rPr lang="en-US" altLang="zh-CN" dirty="0">
                <a:latin typeface="Times New Roman" panose="02020603050405020304" pitchFamily="18" charset="0"/>
              </a:rPr>
              <a:t>sa[k]</a:t>
            </a:r>
            <a:r>
              <a:rPr lang="zh-CN" altLang="en-US" dirty="0">
                <a:latin typeface="Times New Roman" panose="02020603050405020304" pitchFamily="18" charset="0"/>
              </a:rPr>
              <a:t>和</a:t>
            </a:r>
            <a:r>
              <a:rPr lang="en-US" altLang="zh-CN" dirty="0">
                <a:latin typeface="Times New Roman" panose="02020603050405020304" pitchFamily="18" charset="0"/>
              </a:rPr>
              <a:t>aij</a:t>
            </a:r>
            <a:r>
              <a:rPr lang="zh-CN" altLang="en-US" dirty="0">
                <a:latin typeface="Times New Roman" panose="02020603050405020304" pitchFamily="18" charset="0"/>
              </a:rPr>
              <a:t>存在对应关系：</a:t>
            </a:r>
            <a:r>
              <a:rPr lang="en-US" altLang="zh-CN" b="1" dirty="0">
                <a:latin typeface="Times New Roman" panose="02020603050405020304" pitchFamily="18" charset="0"/>
              </a:rPr>
              <a:t>k=i(i-1)/2+j-1 </a:t>
            </a:r>
            <a:r>
              <a:rPr lang="zh-CN" altLang="en-US" b="1" dirty="0">
                <a:latin typeface="Times New Roman" panose="02020603050405020304" pitchFamily="18" charset="0"/>
              </a:rPr>
              <a:t>当</a:t>
            </a:r>
            <a:r>
              <a:rPr lang="en-US" altLang="zh-CN" b="1" dirty="0">
                <a:latin typeface="Times New Roman" panose="02020603050405020304" pitchFamily="18" charset="0"/>
              </a:rPr>
              <a:t>i≥j</a:t>
            </a:r>
            <a:endParaRPr lang="en-US" altLang="zh-CN" b="1" dirty="0">
              <a:latin typeface="Times New Roman" panose="02020603050405020304" pitchFamily="18" charset="0"/>
            </a:endParaRPr>
          </a:p>
          <a:p>
            <a:pPr marL="457200" lvl="1" indent="0" eaLnBrk="1" hangingPunct="1">
              <a:spcBef>
                <a:spcPct val="0"/>
              </a:spcBef>
              <a:buFont typeface="Arial" panose="020B0604020202020204" pitchFamily="34" charset="0"/>
              <a:buNone/>
            </a:pPr>
            <a:r>
              <a:rPr lang="en-US" altLang="zh-CN" b="1" dirty="0">
                <a:latin typeface="Times New Roman" panose="02020603050405020304" pitchFamily="18" charset="0"/>
              </a:rPr>
              <a:t>k=j(j-1)/2+i-1 </a:t>
            </a:r>
            <a:r>
              <a:rPr lang="zh-CN" altLang="en-US" b="1" dirty="0">
                <a:latin typeface="Times New Roman" panose="02020603050405020304" pitchFamily="18" charset="0"/>
              </a:rPr>
              <a:t>当</a:t>
            </a:r>
            <a:r>
              <a:rPr lang="en-US" altLang="zh-CN" b="1" dirty="0">
                <a:latin typeface="Times New Roman" panose="02020603050405020304" pitchFamily="18" charset="0"/>
              </a:rPr>
              <a:t>i</a:t>
            </a:r>
            <a:r>
              <a:rPr lang="zh-CN" altLang="en-US" b="1" dirty="0">
                <a:latin typeface="Times New Roman" panose="02020603050405020304" pitchFamily="18" charset="0"/>
              </a:rPr>
              <a:t>＜</a:t>
            </a:r>
            <a:r>
              <a:rPr lang="en-US" altLang="zh-CN" b="1" dirty="0">
                <a:latin typeface="Times New Roman" panose="02020603050405020304" pitchFamily="18" charset="0"/>
              </a:rPr>
              <a:t>j</a:t>
            </a:r>
            <a:endParaRPr lang="en-US" altLang="zh-CN" b="1" dirty="0">
              <a:latin typeface="Times New Roman" panose="02020603050405020304" pitchFamily="18" charset="0"/>
            </a:endParaRPr>
          </a:p>
        </p:txBody>
      </p:sp>
      <p:sp>
        <p:nvSpPr>
          <p:cNvPr id="25683" name="AutoShape 83"/>
          <p:cNvSpPr/>
          <p:nvPr/>
        </p:nvSpPr>
        <p:spPr>
          <a:xfrm>
            <a:off x="4284663" y="4005263"/>
            <a:ext cx="863600" cy="43180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70"/>
                                        </p:tgtEl>
                                        <p:attrNameLst>
                                          <p:attrName>style.visibility</p:attrName>
                                        </p:attrNameLst>
                                      </p:cBhvr>
                                      <p:to>
                                        <p:strVal val="visible"/>
                                      </p:to>
                                    </p:set>
                                    <p:animEffect transition="in" filter="wipe(left)">
                                      <p:cBhvr>
                                        <p:cTn id="12" dur="500"/>
                                        <p:tgtEl>
                                          <p:spTgt spid="25670"/>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5682"/>
                                        </p:tgtEl>
                                        <p:attrNameLst>
                                          <p:attrName>style.visibility</p:attrName>
                                        </p:attrNameLst>
                                      </p:cBhvr>
                                      <p:to>
                                        <p:strVal val="visible"/>
                                      </p:to>
                                    </p:set>
                                    <p:animEffect transition="in" filter="wipe(up)">
                                      <p:cBhvr>
                                        <p:cTn id="21" dur="500"/>
                                        <p:tgtEl>
                                          <p:spTgt spid="2568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5683"/>
                                        </p:tgtEl>
                                        <p:attrNameLst>
                                          <p:attrName>style.visibility</p:attrName>
                                        </p:attrNameLst>
                                      </p:cBhvr>
                                      <p:to>
                                        <p:strVal val="visible"/>
                                      </p:to>
                                    </p:set>
                                    <p:animEffect transition="in" filter="wipe(left)">
                                      <p:cBhvr>
                                        <p:cTn id="25" dur="500"/>
                                        <p:tgtEl>
                                          <p:spTgt spid="25683"/>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5681"/>
                                        </p:tgtEl>
                                        <p:attrNameLst>
                                          <p:attrName>style.visibility</p:attrName>
                                        </p:attrNameLst>
                                      </p:cBhvr>
                                      <p:to>
                                        <p:strVal val="visible"/>
                                      </p:to>
                                    </p:set>
                                    <p:animEffect transition="in" filter="wipe(up)">
                                      <p:cBhvr>
                                        <p:cTn id="29" dur="500"/>
                                        <p:tgtEl>
                                          <p:spTgt spid="256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582"/>
                                        </p:tgtEl>
                                        <p:attrNameLst>
                                          <p:attrName>style.visibility</p:attrName>
                                        </p:attrNameLst>
                                      </p:cBhvr>
                                      <p:to>
                                        <p:strVal val="visible"/>
                                      </p:to>
                                    </p:set>
                                    <p:animEffect transition="in" filter="wipe(left)">
                                      <p:cBhvr>
                                        <p:cTn id="34"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70" grpId="0" bldLvl="0" animBg="1"/>
      <p:bldP spid="25681" grpId="0"/>
      <p:bldP spid="25682" grpId="0"/>
      <p:bldP spid="2568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6627" name="Rectangle 3"/>
          <p:cNvSpPr>
            <a:spLocks noGrp="1"/>
          </p:cNvSpPr>
          <p:nvPr>
            <p:ph type="body" sz="half" idx="1"/>
          </p:nvPr>
        </p:nvSpPr>
        <p:spPr>
          <a:xfrm>
            <a:off x="179388" y="1125538"/>
            <a:ext cx="8785225" cy="5472112"/>
          </a:xfrm>
        </p:spPr>
        <p:txBody>
          <a:bodyPr vert="horz" wrap="square" lIns="91440" tIns="45720" rIns="91440" bIns="45720" anchor="t" anchorCtr="0"/>
          <a:p>
            <a:pPr>
              <a:buClrTx/>
              <a:buSzTx/>
              <a:buFont typeface="Wingdings" panose="05000000000000000000" pitchFamily="2" charset="2"/>
            </a:pPr>
            <a:r>
              <a:rPr lang="zh-CN" altLang="en-US" dirty="0">
                <a:solidFill>
                  <a:schemeClr val="hlink"/>
                </a:solidFill>
              </a:rPr>
              <a:t>三角阵</a:t>
            </a:r>
            <a:endParaRPr lang="zh-CN" altLang="en-US" dirty="0">
              <a:solidFill>
                <a:schemeClr val="hlink"/>
              </a:solidFill>
            </a:endParaRPr>
          </a:p>
          <a:p>
            <a:pPr lvl="1">
              <a:buFont typeface="Wingdings" panose="05000000000000000000" pitchFamily="2" charset="2"/>
            </a:pPr>
            <a:endParaRPr lang="en-US" altLang="zh-CN" dirty="0"/>
          </a:p>
        </p:txBody>
      </p:sp>
      <p:grpSp>
        <p:nvGrpSpPr>
          <p:cNvPr id="2" name="Group 4"/>
          <p:cNvGrpSpPr/>
          <p:nvPr/>
        </p:nvGrpSpPr>
        <p:grpSpPr>
          <a:xfrm>
            <a:off x="5438140" y="1274445"/>
            <a:ext cx="3311525" cy="2149475"/>
            <a:chOff x="0" y="0"/>
            <a:chExt cx="2086" cy="1354"/>
          </a:xfrm>
        </p:grpSpPr>
        <p:sp>
          <p:nvSpPr>
            <p:cNvPr id="25636" name="Text Box 4"/>
            <p:cNvSpPr txBox="1"/>
            <p:nvPr/>
          </p:nvSpPr>
          <p:spPr>
            <a:xfrm>
              <a:off x="45" y="0"/>
              <a:ext cx="1996"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00  </a:t>
              </a:r>
              <a:r>
                <a:rPr lang="en-US" altLang="zh-CN" b="1" baseline="-25000" dirty="0">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0       0</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t>
              </a:r>
              <a:r>
                <a:rPr lang="en-US" altLang="zh-CN" b="1" dirty="0">
                  <a:solidFill>
                    <a:srgbClr val="33CC33"/>
                  </a:solidFill>
                  <a:latin typeface="Times New Roman" panose="02020603050405020304" pitchFamily="18" charset="0"/>
                  <a:ea typeface="宋体" panose="02010600030101010101" pitchFamily="2" charset="-122"/>
                </a:rPr>
                <a:t>   0</a:t>
              </a:r>
              <a:r>
                <a:rPr lang="en-US" altLang="zh-CN" b="1" baseline="-25000" dirty="0">
                  <a:solidFill>
                    <a:srgbClr val="33CC33"/>
                  </a:solidFill>
                  <a:latin typeface="Times New Roman" panose="02020603050405020304" pitchFamily="18" charset="0"/>
                  <a:ea typeface="宋体" panose="02010600030101010101" pitchFamily="2" charset="-122"/>
                </a:rPr>
                <a:t> </a:t>
              </a:r>
              <a:endParaRPr lang="en-US" altLang="zh-CN" b="1" baseline="-25000" dirty="0">
                <a:solidFill>
                  <a:srgbClr val="33CC33"/>
                </a:solidFill>
                <a:latin typeface="Times New Roman" panose="02020603050405020304" pitchFamily="18" charset="0"/>
                <a:ea typeface="宋体" panose="02010600030101010101" pitchFamily="2" charset="-122"/>
              </a:endParaRPr>
            </a:p>
          </p:txBody>
        </p:sp>
        <p:sp>
          <p:nvSpPr>
            <p:cNvPr id="25637" name="Text Box 5"/>
            <p:cNvSpPr txBox="1"/>
            <p:nvPr/>
          </p:nvSpPr>
          <p:spPr>
            <a:xfrm>
              <a:off x="45" y="347"/>
              <a:ext cx="1996"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10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11</a:t>
              </a:r>
              <a:r>
                <a:rPr lang="en-US" altLang="zh-CN" b="1" baseline="-25000" dirty="0">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endParaRPr lang="en-US" altLang="zh-CN" b="1" dirty="0">
                <a:solidFill>
                  <a:srgbClr val="33CC33"/>
                </a:solidFill>
                <a:latin typeface="Times New Roman" panose="02020603050405020304" pitchFamily="18" charset="0"/>
                <a:ea typeface="宋体" panose="02010600030101010101" pitchFamily="2" charset="-122"/>
              </a:endParaRPr>
            </a:p>
          </p:txBody>
        </p:sp>
        <p:sp>
          <p:nvSpPr>
            <p:cNvPr id="25638" name="Text Box 6"/>
            <p:cNvSpPr txBox="1"/>
            <p:nvPr/>
          </p:nvSpPr>
          <p:spPr>
            <a:xfrm>
              <a:off x="45" y="1037"/>
              <a:ext cx="2041"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n-10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n-11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n-12 </a:t>
              </a: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n-1n-1 </a:t>
              </a:r>
              <a:endParaRPr lang="en-US" altLang="zh-CN" b="1" baseline="-25000" dirty="0">
                <a:solidFill>
                  <a:srgbClr val="FF0000"/>
                </a:solidFill>
                <a:latin typeface="Times New Roman" panose="02020603050405020304" pitchFamily="18" charset="0"/>
                <a:ea typeface="宋体" panose="02010600030101010101" pitchFamily="2" charset="-122"/>
              </a:endParaRPr>
            </a:p>
          </p:txBody>
        </p:sp>
        <p:sp>
          <p:nvSpPr>
            <p:cNvPr id="25639" name="Text Box 7"/>
            <p:cNvSpPr txBox="1"/>
            <p:nvPr/>
          </p:nvSpPr>
          <p:spPr>
            <a:xfrm>
              <a:off x="55" y="674"/>
              <a:ext cx="195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    …   …   </a:t>
              </a:r>
              <a:r>
                <a:rPr lang="en-US" altLang="zh-CN" b="1" dirty="0">
                  <a:solidFill>
                    <a:srgbClr val="33CC33"/>
                  </a:solidFill>
                  <a:latin typeface="Times New Roman" panose="02020603050405020304" pitchFamily="18" charset="0"/>
                  <a:ea typeface="宋体" panose="02010600030101010101" pitchFamily="2" charset="-122"/>
                </a:rPr>
                <a:t>0</a:t>
              </a:r>
              <a:endParaRPr lang="en-US" altLang="zh-CN" b="1" dirty="0">
                <a:solidFill>
                  <a:srgbClr val="33CC33"/>
                </a:solidFill>
                <a:latin typeface="Times New Roman" panose="02020603050405020304" pitchFamily="18" charset="0"/>
                <a:ea typeface="宋体" panose="02010600030101010101" pitchFamily="2" charset="-122"/>
              </a:endParaRPr>
            </a:p>
          </p:txBody>
        </p:sp>
        <p:grpSp>
          <p:nvGrpSpPr>
            <p:cNvPr id="25640" name="Group 9"/>
            <p:cNvGrpSpPr/>
            <p:nvPr/>
          </p:nvGrpSpPr>
          <p:grpSpPr>
            <a:xfrm>
              <a:off x="0" y="39"/>
              <a:ext cx="108" cy="1309"/>
              <a:chOff x="0" y="0"/>
              <a:chExt cx="144" cy="1536"/>
            </a:xfrm>
          </p:grpSpPr>
          <p:sp>
            <p:nvSpPr>
              <p:cNvPr id="25645" name="Line 8"/>
              <p:cNvSpPr/>
              <p:nvPr/>
            </p:nvSpPr>
            <p:spPr>
              <a:xfrm>
                <a:off x="0" y="0"/>
                <a:ext cx="0" cy="1536"/>
              </a:xfrm>
              <a:prstGeom prst="line">
                <a:avLst/>
              </a:prstGeom>
              <a:ln w="38100" cap="flat" cmpd="sng">
                <a:solidFill>
                  <a:schemeClr val="tx1"/>
                </a:solidFill>
                <a:prstDash val="solid"/>
                <a:headEnd type="none" w="med" len="med"/>
                <a:tailEnd type="none" w="med" len="med"/>
              </a:ln>
            </p:spPr>
          </p:sp>
          <p:sp>
            <p:nvSpPr>
              <p:cNvPr id="25646" name="Line 9"/>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5647" name="Line 10"/>
              <p:cNvSpPr/>
              <p:nvPr/>
            </p:nvSpPr>
            <p:spPr>
              <a:xfrm>
                <a:off x="0" y="1536"/>
                <a:ext cx="144" cy="0"/>
              </a:xfrm>
              <a:prstGeom prst="line">
                <a:avLst/>
              </a:prstGeom>
              <a:ln w="38100" cap="flat" cmpd="sng">
                <a:solidFill>
                  <a:schemeClr val="tx1"/>
                </a:solidFill>
                <a:prstDash val="solid"/>
                <a:headEnd type="none" w="med" len="med"/>
                <a:tailEnd type="none" w="med" len="med"/>
              </a:ln>
            </p:spPr>
          </p:sp>
        </p:grpSp>
        <p:grpSp>
          <p:nvGrpSpPr>
            <p:cNvPr id="25641" name="Group 13"/>
            <p:cNvGrpSpPr/>
            <p:nvPr/>
          </p:nvGrpSpPr>
          <p:grpSpPr>
            <a:xfrm>
              <a:off x="1933" y="45"/>
              <a:ext cx="108" cy="1309"/>
              <a:chOff x="0" y="0"/>
              <a:chExt cx="144" cy="1536"/>
            </a:xfrm>
          </p:grpSpPr>
          <p:sp>
            <p:nvSpPr>
              <p:cNvPr id="25642" name="Line 11"/>
              <p:cNvSpPr/>
              <p:nvPr/>
            </p:nvSpPr>
            <p:spPr>
              <a:xfrm>
                <a:off x="144" y="0"/>
                <a:ext cx="0" cy="1536"/>
              </a:xfrm>
              <a:prstGeom prst="line">
                <a:avLst/>
              </a:prstGeom>
              <a:ln w="38100" cap="flat" cmpd="sng">
                <a:solidFill>
                  <a:schemeClr val="tx1"/>
                </a:solidFill>
                <a:prstDash val="solid"/>
                <a:headEnd type="none" w="med" len="med"/>
                <a:tailEnd type="none" w="med" len="med"/>
              </a:ln>
            </p:spPr>
          </p:sp>
          <p:sp>
            <p:nvSpPr>
              <p:cNvPr id="25643" name="Line 12"/>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5644" name="Line 13"/>
              <p:cNvSpPr/>
              <p:nvPr/>
            </p:nvSpPr>
            <p:spPr>
              <a:xfrm>
                <a:off x="0" y="1536"/>
                <a:ext cx="144" cy="0"/>
              </a:xfrm>
              <a:prstGeom prst="line">
                <a:avLst/>
              </a:prstGeom>
              <a:ln w="38100" cap="flat" cmpd="sng">
                <a:solidFill>
                  <a:schemeClr val="tx1"/>
                </a:solidFill>
                <a:prstDash val="solid"/>
                <a:headEnd type="none" w="med" len="med"/>
                <a:tailEnd type="none" w="med" len="med"/>
              </a:ln>
            </p:spPr>
          </p:sp>
        </p:grpSp>
      </p:grpSp>
      <p:graphicFrame>
        <p:nvGraphicFramePr>
          <p:cNvPr id="25605" name="内容占位符 25604"/>
          <p:cNvGraphicFramePr>
            <a:graphicFrameLocks noGrp="1"/>
          </p:cNvGraphicFramePr>
          <p:nvPr>
            <p:ph sz="half" idx="4294967295"/>
          </p:nvPr>
        </p:nvGraphicFramePr>
        <p:xfrm>
          <a:off x="250825" y="4511993"/>
          <a:ext cx="8569325" cy="1152526"/>
        </p:xfrm>
        <a:graphic>
          <a:graphicData uri="http://schemas.openxmlformats.org/drawingml/2006/table">
            <a:tbl>
              <a:tblPr/>
              <a:tblGrid>
                <a:gridCol w="1644650"/>
                <a:gridCol w="614363"/>
                <a:gridCol w="625475"/>
                <a:gridCol w="620712"/>
                <a:gridCol w="623888"/>
                <a:gridCol w="544512"/>
                <a:gridCol w="1481138"/>
                <a:gridCol w="546100"/>
                <a:gridCol w="1868487"/>
              </a:tblGrid>
              <a:tr h="576263">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k</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n(n-1)/2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n(n+1)/2-1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sa[k]</a:t>
                      </a:r>
                      <a:endPar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rPr>
                        <a:t>00</a:t>
                      </a:r>
                      <a:endPar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rPr>
                        <a:t>10</a:t>
                      </a:r>
                      <a:endPar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rPr>
                        <a:t>11</a:t>
                      </a:r>
                      <a:endPar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rPr>
                        <a:t>20</a:t>
                      </a:r>
                      <a:endPar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rPr>
                        <a:t>n-1,0</a:t>
                      </a:r>
                      <a:endPar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rPr>
                        <a:t>n-1,n-1</a:t>
                      </a:r>
                      <a:endParaRPr kumimoji="0" lang="en-US" altLang="zh-CN" sz="2400" b="1" i="0" u="none" strike="noStrike" cap="none" normalizeH="0" baseline="-25000">
                        <a:ln>
                          <a:noFill/>
                        </a:ln>
                        <a:solidFill>
                          <a:srgbClr val="FF0000"/>
                        </a:solidFill>
                        <a:effectLst/>
                        <a:latin typeface="Times New Roman" panose="02020603050405020304" pitchFamily="18" charset="0"/>
                        <a:ea typeface="黑体" panose="02010609060101010101" pitchFamily="49" charset="-122"/>
                      </a:endParaRPr>
                    </a:p>
                  </a:txBody>
                  <a:tcPr marL="0" marR="0" marT="19050" marB="38100" anchor="ctr" anchorCtr="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75" name="Rectangle 49"/>
          <p:cNvSpPr>
            <a:spLocks noChangeArrowheads="1"/>
          </p:cNvSpPr>
          <p:nvPr/>
        </p:nvSpPr>
        <p:spPr bwMode="auto">
          <a:xfrm>
            <a:off x="631508" y="3643630"/>
            <a:ext cx="4513263" cy="461963"/>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mn-ea"/>
              </a:rPr>
              <a:t>Loc</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a:t>
            </a: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mn-ea"/>
              </a:rPr>
              <a:t>a</a:t>
            </a:r>
            <a:r>
              <a:rPr kumimoji="0" lang="en-US" sz="2400" b="1" i="0"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mn-ea"/>
              </a:rPr>
              <a:t>ij</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a:t>
            </a: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mn-ea"/>
              </a:rPr>
              <a:t>Loc</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(a</a:t>
            </a:r>
            <a:r>
              <a:rPr kumimoji="0" lang="en-US" sz="24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00</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i(i+1)/2+j</a:t>
            </a:r>
            <a:r>
              <a:rPr kumimoji="0" 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 </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]*L</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grpSp>
        <p:nvGrpSpPr>
          <p:cNvPr id="8" name="组合 7"/>
          <p:cNvGrpSpPr/>
          <p:nvPr/>
        </p:nvGrpSpPr>
        <p:grpSpPr>
          <a:xfrm>
            <a:off x="631825" y="1634490"/>
            <a:ext cx="2873375" cy="1326515"/>
            <a:chOff x="3707" y="3026"/>
            <a:chExt cx="4525" cy="2089"/>
          </a:xfrm>
        </p:grpSpPr>
        <p:sp>
          <p:nvSpPr>
            <p:cNvPr id="61445" name="Text Box 9"/>
            <p:cNvSpPr txBox="1">
              <a:spLocks noChangeArrowheads="1"/>
            </p:cNvSpPr>
            <p:nvPr/>
          </p:nvSpPr>
          <p:spPr bwMode="auto">
            <a:xfrm>
              <a:off x="4067" y="3527"/>
              <a:ext cx="720"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Times New Roman" panose="02020603050405020304" pitchFamily="18" charset="0"/>
                  <a:ea typeface="楷体_GB2312" pitchFamily="49" charset="-122"/>
                </a:defRPr>
              </a:lvl1pPr>
              <a:lvl2pPr>
                <a:defRPr sz="2400" b="1">
                  <a:solidFill>
                    <a:srgbClr val="000000"/>
                  </a:solidFill>
                  <a:latin typeface="Times New Roman" panose="02020603050405020304" pitchFamily="18" charset="0"/>
                  <a:ea typeface="楷体_GB2312" pitchFamily="49" charset="-122"/>
                </a:defRPr>
              </a:lvl2pPr>
              <a:lvl3pPr>
                <a:defRPr sz="2400" b="1">
                  <a:solidFill>
                    <a:srgbClr val="000000"/>
                  </a:solidFill>
                  <a:latin typeface="Times New Roman" panose="02020603050405020304" pitchFamily="18" charset="0"/>
                  <a:ea typeface="楷体_GB2312" pitchFamily="49" charset="-122"/>
                </a:defRPr>
              </a:lvl3pPr>
              <a:lvl4pPr>
                <a:defRPr sz="2400" b="1">
                  <a:solidFill>
                    <a:srgbClr val="000000"/>
                  </a:solidFill>
                  <a:latin typeface="Times New Roman" panose="02020603050405020304" pitchFamily="18" charset="0"/>
                  <a:ea typeface="楷体_GB2312" pitchFamily="49" charset="-122"/>
                </a:defRPr>
              </a:lvl4pPr>
              <a:lvl5pPr>
                <a:defRPr sz="2400" b="1">
                  <a:solidFill>
                    <a:srgbClr val="000000"/>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3333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C</a:t>
              </a:r>
              <a:endParaRPr kumimoji="0" lang="en-US" altLang="zh-CN" sz="3600" b="1" i="0" u="none" strike="noStrike" kern="1200" cap="none" spc="0" normalizeH="0" baseline="0" noProof="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1448" name="Text Box 15"/>
            <p:cNvSpPr txBox="1">
              <a:spLocks noChangeArrowheads="1"/>
            </p:cNvSpPr>
            <p:nvPr/>
          </p:nvSpPr>
          <p:spPr bwMode="auto">
            <a:xfrm>
              <a:off x="6931" y="3026"/>
              <a:ext cx="960"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Times New Roman" panose="02020603050405020304" pitchFamily="18" charset="0"/>
                  <a:ea typeface="楷体_GB2312" pitchFamily="49" charset="-122"/>
                </a:defRPr>
              </a:lvl1pPr>
              <a:lvl2pPr>
                <a:defRPr sz="2400" b="1">
                  <a:solidFill>
                    <a:srgbClr val="000000"/>
                  </a:solidFill>
                  <a:latin typeface="Times New Roman" panose="02020603050405020304" pitchFamily="18" charset="0"/>
                  <a:ea typeface="楷体_GB2312" pitchFamily="49" charset="-122"/>
                </a:defRPr>
              </a:lvl2pPr>
              <a:lvl3pPr>
                <a:defRPr sz="2400" b="1">
                  <a:solidFill>
                    <a:srgbClr val="000000"/>
                  </a:solidFill>
                  <a:latin typeface="Times New Roman" panose="02020603050405020304" pitchFamily="18" charset="0"/>
                  <a:ea typeface="楷体_GB2312" pitchFamily="49" charset="-122"/>
                </a:defRPr>
              </a:lvl3pPr>
              <a:lvl4pPr>
                <a:defRPr sz="2400" b="1">
                  <a:solidFill>
                    <a:srgbClr val="000000"/>
                  </a:solidFill>
                  <a:latin typeface="Times New Roman" panose="02020603050405020304" pitchFamily="18" charset="0"/>
                  <a:ea typeface="楷体_GB2312" pitchFamily="49" charset="-122"/>
                </a:defRPr>
              </a:lvl4pPr>
              <a:lvl5pPr>
                <a:defRPr sz="2400" b="1">
                  <a:solidFill>
                    <a:srgbClr val="000000"/>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3333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C</a:t>
              </a:r>
              <a:endParaRPr kumimoji="0" lang="en-US" altLang="zh-CN" sz="3600" b="1" i="0" u="none" strike="noStrike" kern="1200" cap="none" spc="0" normalizeH="0" baseline="0" noProof="0">
                <a:ln>
                  <a:noFill/>
                </a:ln>
                <a:solidFill>
                  <a:srgbClr val="3333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1449" name="Text Box 16"/>
            <p:cNvSpPr txBox="1">
              <a:spLocks noChangeArrowheads="1"/>
            </p:cNvSpPr>
            <p:nvPr/>
          </p:nvSpPr>
          <p:spPr bwMode="auto">
            <a:xfrm>
              <a:off x="3707" y="4487"/>
              <a:ext cx="2607"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0000"/>
                  </a:solidFill>
                  <a:latin typeface="Times New Roman" panose="02020603050405020304" pitchFamily="18" charset="0"/>
                  <a:ea typeface="楷体_GB2312" pitchFamily="49" charset="-122"/>
                </a:defRPr>
              </a:lvl1pPr>
              <a:lvl2pPr>
                <a:defRPr sz="2400" b="1">
                  <a:solidFill>
                    <a:srgbClr val="000000"/>
                  </a:solidFill>
                  <a:latin typeface="Times New Roman" panose="02020603050405020304" pitchFamily="18" charset="0"/>
                  <a:ea typeface="楷体_GB2312" pitchFamily="49" charset="-122"/>
                </a:defRPr>
              </a:lvl2pPr>
              <a:lvl3pPr>
                <a:defRPr sz="2400" b="1">
                  <a:solidFill>
                    <a:srgbClr val="000000"/>
                  </a:solidFill>
                  <a:latin typeface="Times New Roman" panose="02020603050405020304" pitchFamily="18" charset="0"/>
                  <a:ea typeface="楷体_GB2312" pitchFamily="49" charset="-122"/>
                </a:defRPr>
              </a:lvl3pPr>
              <a:lvl4pPr>
                <a:defRPr sz="2400" b="1">
                  <a:solidFill>
                    <a:srgbClr val="000000"/>
                  </a:solidFill>
                  <a:latin typeface="Times New Roman" panose="02020603050405020304" pitchFamily="18" charset="0"/>
                  <a:ea typeface="楷体_GB2312" pitchFamily="49" charset="-122"/>
                </a:defRPr>
              </a:lvl4pPr>
              <a:lvl5pPr>
                <a:defRPr sz="2400" b="1">
                  <a:solidFill>
                    <a:srgbClr val="000000"/>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上三角</a:t>
              </a:r>
              <a:r>
                <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矩阵</a:t>
              </a:r>
              <a:endPar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1450" name="Text Box 17"/>
            <p:cNvSpPr txBox="1">
              <a:spLocks noChangeArrowheads="1"/>
            </p:cNvSpPr>
            <p:nvPr/>
          </p:nvSpPr>
          <p:spPr bwMode="auto">
            <a:xfrm>
              <a:off x="5830" y="4487"/>
              <a:ext cx="2403"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0000"/>
                  </a:solidFill>
                  <a:latin typeface="Times New Roman" panose="02020603050405020304" pitchFamily="18" charset="0"/>
                  <a:ea typeface="楷体_GB2312" pitchFamily="49" charset="-122"/>
                </a:defRPr>
              </a:lvl1pPr>
              <a:lvl2pPr>
                <a:defRPr sz="2400" b="1">
                  <a:solidFill>
                    <a:srgbClr val="000000"/>
                  </a:solidFill>
                  <a:latin typeface="Times New Roman" panose="02020603050405020304" pitchFamily="18" charset="0"/>
                  <a:ea typeface="楷体_GB2312" pitchFamily="49" charset="-122"/>
                </a:defRPr>
              </a:lvl2pPr>
              <a:lvl3pPr>
                <a:defRPr sz="2400" b="1">
                  <a:solidFill>
                    <a:srgbClr val="000000"/>
                  </a:solidFill>
                  <a:latin typeface="Times New Roman" panose="02020603050405020304" pitchFamily="18" charset="0"/>
                  <a:ea typeface="楷体_GB2312" pitchFamily="49" charset="-122"/>
                </a:defRPr>
              </a:lvl3pPr>
              <a:lvl4pPr>
                <a:defRPr sz="2400" b="1">
                  <a:solidFill>
                    <a:srgbClr val="000000"/>
                  </a:solidFill>
                  <a:latin typeface="Times New Roman" panose="02020603050405020304" pitchFamily="18" charset="0"/>
                  <a:ea typeface="楷体_GB2312" pitchFamily="49" charset="-122"/>
                </a:defRPr>
              </a:lvl4pPr>
              <a:lvl5pPr>
                <a:defRPr sz="2400" b="1">
                  <a:solidFill>
                    <a:srgbClr val="000000"/>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下三角</a:t>
              </a:r>
              <a:r>
                <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矩阵</a:t>
              </a:r>
              <a:endPar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1453" name="AutoShape 20"/>
            <p:cNvSpPr>
              <a:spLocks noChangeArrowheads="1"/>
            </p:cNvSpPr>
            <p:nvPr/>
          </p:nvSpPr>
          <p:spPr bwMode="auto">
            <a:xfrm flipH="1" flipV="1">
              <a:off x="4142" y="3160"/>
              <a:ext cx="1393" cy="1200"/>
            </a:xfrm>
            <a:prstGeom prst="rtTriangle">
              <a:avLst/>
            </a:prstGeom>
            <a:solidFill>
              <a:srgbClr val="6C4C8F"/>
            </a:solidFill>
            <a:ln w="9525">
              <a:solidFill>
                <a:srgbClr val="000000"/>
              </a:solidFill>
              <a:miter lim="800000"/>
            </a:ln>
          </p:spPr>
          <p:txBody>
            <a:bodyPr wrap="none" anchor="ctr"/>
            <a:lstStyle>
              <a:lvl1pPr>
                <a:defRPr sz="2400" b="1">
                  <a:solidFill>
                    <a:srgbClr val="000000"/>
                  </a:solidFill>
                  <a:latin typeface="Times New Roman" panose="02020603050405020304" pitchFamily="18" charset="0"/>
                  <a:ea typeface="楷体_GB2312" pitchFamily="49" charset="-122"/>
                </a:defRPr>
              </a:lvl1pPr>
              <a:lvl2pPr>
                <a:defRPr sz="2400" b="1">
                  <a:solidFill>
                    <a:srgbClr val="000000"/>
                  </a:solidFill>
                  <a:latin typeface="Times New Roman" panose="02020603050405020304" pitchFamily="18" charset="0"/>
                  <a:ea typeface="楷体_GB2312" pitchFamily="49" charset="-122"/>
                </a:defRPr>
              </a:lvl2pPr>
              <a:lvl3pPr>
                <a:defRPr sz="2400" b="1">
                  <a:solidFill>
                    <a:srgbClr val="000000"/>
                  </a:solidFill>
                  <a:latin typeface="Times New Roman" panose="02020603050405020304" pitchFamily="18" charset="0"/>
                  <a:ea typeface="楷体_GB2312" pitchFamily="49" charset="-122"/>
                </a:defRPr>
              </a:lvl3pPr>
              <a:lvl4pPr>
                <a:defRPr sz="2400" b="1">
                  <a:solidFill>
                    <a:srgbClr val="000000"/>
                  </a:solidFill>
                  <a:latin typeface="Times New Roman" panose="02020603050405020304" pitchFamily="18" charset="0"/>
                  <a:ea typeface="楷体_GB2312" pitchFamily="49" charset="-122"/>
                </a:defRPr>
              </a:lvl4pPr>
              <a:lvl5pPr>
                <a:defRPr sz="2400" b="1">
                  <a:solidFill>
                    <a:srgbClr val="000000"/>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1454" name="AutoShape 21"/>
            <p:cNvSpPr>
              <a:spLocks noChangeArrowheads="1"/>
            </p:cNvSpPr>
            <p:nvPr/>
          </p:nvSpPr>
          <p:spPr bwMode="auto">
            <a:xfrm>
              <a:off x="6303" y="3153"/>
              <a:ext cx="1399" cy="1200"/>
            </a:xfrm>
            <a:prstGeom prst="rtTriangle">
              <a:avLst/>
            </a:prstGeom>
            <a:solidFill>
              <a:srgbClr val="6C4C8F"/>
            </a:solidFill>
            <a:ln w="9525">
              <a:solidFill>
                <a:srgbClr val="000000"/>
              </a:solidFill>
              <a:miter lim="800000"/>
            </a:ln>
          </p:spPr>
          <p:txBody>
            <a:bodyPr wrap="none" anchor="ctr"/>
            <a:lstStyle>
              <a:lvl1pPr>
                <a:defRPr sz="2400" b="1">
                  <a:solidFill>
                    <a:srgbClr val="000000"/>
                  </a:solidFill>
                  <a:latin typeface="Times New Roman" panose="02020603050405020304" pitchFamily="18" charset="0"/>
                  <a:ea typeface="楷体_GB2312" pitchFamily="49" charset="-122"/>
                </a:defRPr>
              </a:lvl1pPr>
              <a:lvl2pPr>
                <a:defRPr sz="2400" b="1">
                  <a:solidFill>
                    <a:srgbClr val="000000"/>
                  </a:solidFill>
                  <a:latin typeface="Times New Roman" panose="02020603050405020304" pitchFamily="18" charset="0"/>
                  <a:ea typeface="楷体_GB2312" pitchFamily="49" charset="-122"/>
                </a:defRPr>
              </a:lvl2pPr>
              <a:lvl3pPr>
                <a:defRPr sz="2400" b="1">
                  <a:solidFill>
                    <a:srgbClr val="000000"/>
                  </a:solidFill>
                  <a:latin typeface="Times New Roman" panose="02020603050405020304" pitchFamily="18" charset="0"/>
                  <a:ea typeface="楷体_GB2312" pitchFamily="49" charset="-122"/>
                </a:defRPr>
              </a:lvl3pPr>
              <a:lvl4pPr>
                <a:defRPr sz="2400" b="1">
                  <a:solidFill>
                    <a:srgbClr val="000000"/>
                  </a:solidFill>
                  <a:latin typeface="Times New Roman" panose="02020603050405020304" pitchFamily="18" charset="0"/>
                  <a:ea typeface="楷体_GB2312" pitchFamily="49" charset="-122"/>
                </a:defRPr>
              </a:lvl4pPr>
              <a:lvl5pPr>
                <a:defRPr sz="2400" b="1">
                  <a:solidFill>
                    <a:srgbClr val="000000"/>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cxnSp>
          <p:nvCxnSpPr>
            <p:cNvPr id="4" name="直接连接符 3"/>
            <p:cNvCxnSpPr/>
            <p:nvPr/>
          </p:nvCxnSpPr>
          <p:spPr>
            <a:xfrm>
              <a:off x="5650" y="3140"/>
              <a:ext cx="0" cy="1247"/>
            </a:xfrm>
            <a:prstGeom prst="line">
              <a:avLst/>
            </a:prstGeom>
            <a:solidFill>
              <a:schemeClr val="accent1"/>
            </a:solidFill>
            <a:ln w="15875" cap="flat" cmpd="sng" algn="ctr">
              <a:solidFill>
                <a:schemeClr val="tx1"/>
              </a:solidFill>
              <a:prstDash val="solid"/>
              <a:round/>
              <a:headEnd type="none" w="med" len="med"/>
              <a:tailEnd type="none" w="med" len="med"/>
            </a:ln>
          </p:spPr>
        </p:cxnSp>
        <p:cxnSp>
          <p:nvCxnSpPr>
            <p:cNvPr id="5" name="直接连接符 4"/>
            <p:cNvCxnSpPr/>
            <p:nvPr>
              <p:custDataLst>
                <p:tags r:id="rId1"/>
              </p:custDataLst>
            </p:nvPr>
          </p:nvCxnSpPr>
          <p:spPr>
            <a:xfrm>
              <a:off x="6205" y="3114"/>
              <a:ext cx="0" cy="1247"/>
            </a:xfrm>
            <a:prstGeom prst="line">
              <a:avLst/>
            </a:prstGeom>
            <a:solidFill>
              <a:schemeClr val="accent1"/>
            </a:solidFill>
            <a:ln w="15875" cap="flat" cmpd="sng" algn="ctr">
              <a:solidFill>
                <a:schemeClr val="tx1"/>
              </a:solidFill>
              <a:prstDash val="solid"/>
              <a:round/>
              <a:headEnd type="none" w="med" len="med"/>
              <a:tailEnd type="none" w="med" len="med"/>
            </a:ln>
          </p:spPr>
        </p:cxnSp>
        <p:cxnSp>
          <p:nvCxnSpPr>
            <p:cNvPr id="6" name="直接连接符 5"/>
            <p:cNvCxnSpPr/>
            <p:nvPr>
              <p:custDataLst>
                <p:tags r:id="rId2"/>
              </p:custDataLst>
            </p:nvPr>
          </p:nvCxnSpPr>
          <p:spPr>
            <a:xfrm>
              <a:off x="7795" y="3138"/>
              <a:ext cx="0" cy="1247"/>
            </a:xfrm>
            <a:prstGeom prst="line">
              <a:avLst/>
            </a:prstGeom>
            <a:solidFill>
              <a:schemeClr val="accent1"/>
            </a:solidFill>
            <a:ln w="15875" cap="flat" cmpd="sng" algn="ctr">
              <a:solidFill>
                <a:schemeClr val="tx1"/>
              </a:solidFill>
              <a:prstDash val="solid"/>
              <a:round/>
              <a:headEnd type="none" w="med" len="med"/>
              <a:tailEnd type="none" w="med" len="med"/>
            </a:ln>
          </p:spPr>
        </p:cxnSp>
        <p:cxnSp>
          <p:nvCxnSpPr>
            <p:cNvPr id="7" name="直接连接符 6"/>
            <p:cNvCxnSpPr/>
            <p:nvPr>
              <p:custDataLst>
                <p:tags r:id="rId3"/>
              </p:custDataLst>
            </p:nvPr>
          </p:nvCxnSpPr>
          <p:spPr>
            <a:xfrm>
              <a:off x="4056" y="3120"/>
              <a:ext cx="0" cy="1247"/>
            </a:xfrm>
            <a:prstGeom prst="line">
              <a:avLst/>
            </a:prstGeom>
            <a:solidFill>
              <a:schemeClr val="accent1"/>
            </a:solidFill>
            <a:ln w="15875" cap="flat" cmpd="sng" algn="ctr">
              <a:solidFill>
                <a:schemeClr val="tx1"/>
              </a:solidFill>
              <a:prstDash val="solid"/>
              <a:round/>
              <a:headEnd type="none" w="med" len="med"/>
              <a:tailEnd type="none" w="med" len="med"/>
            </a:ln>
          </p:spPr>
        </p:cxnSp>
      </p:grpSp>
      <p:sp>
        <p:nvSpPr>
          <p:cNvPr id="9" name="Rectangle 49"/>
          <p:cNvSpPr>
            <a:spLocks noChangeArrowheads="1"/>
          </p:cNvSpPr>
          <p:nvPr>
            <p:custDataLst>
              <p:tags r:id="rId4"/>
            </p:custDataLst>
          </p:nvPr>
        </p:nvSpPr>
        <p:spPr bwMode="auto">
          <a:xfrm>
            <a:off x="614998" y="3124835"/>
            <a:ext cx="4482465" cy="460375"/>
          </a:xfrm>
          <a:prstGeom prst="rect">
            <a:avLst/>
          </a:prstGeom>
          <a:noFill/>
          <a:ln>
            <a:noFill/>
          </a:ln>
        </p:spPr>
        <p:txBody>
          <a:bodyPr wrap="none">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mn-ea"/>
              </a:rPr>
              <a:t>Loc</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a:t>
            </a: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mn-ea"/>
              </a:rPr>
              <a:t>a</a:t>
            </a:r>
            <a:r>
              <a:rPr kumimoji="0" lang="en-US" sz="2400" b="1" i="0"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mn-ea"/>
              </a:rPr>
              <a:t>ij</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a:t>
            </a: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mn-ea"/>
              </a:rPr>
              <a:t>Loc</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(a</a:t>
            </a:r>
            <a:r>
              <a:rPr kumimoji="0" lang="en-US" sz="24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00</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r>
              <a:rPr kumimoji="0" 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mn-ea"/>
              </a:rPr>
              <a:t>j(j+1)/2+i</a:t>
            </a:r>
            <a:r>
              <a:rPr kumimoji="0" 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 </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rPr>
              <a:t>]*L</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675"/>
                                        </p:tgtEl>
                                        <p:attrNameLst>
                                          <p:attrName>style.visibility</p:attrName>
                                        </p:attrNameLst>
                                      </p:cBhvr>
                                      <p:to>
                                        <p:strVal val="visible"/>
                                      </p:to>
                                    </p:set>
                                    <p:animEffect transition="in" filter="wipe(left)">
                                      <p:cBhvr>
                                        <p:cTn id="16" dur="500"/>
                                        <p:tgtEl>
                                          <p:spTgt spid="2667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605"/>
                                        </p:tgtEl>
                                        <p:attrNameLst>
                                          <p:attrName>style.visibility</p:attrName>
                                        </p:attrNameLst>
                                      </p:cBhvr>
                                      <p:to>
                                        <p:strVal val="visible"/>
                                      </p:to>
                                    </p:set>
                                    <p:animEffect transition="in" filter="wipe(left)">
                                      <p:cBhvr>
                                        <p:cTn id="21"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75"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7651" name="Rectangle 3"/>
          <p:cNvSpPr>
            <a:spLocks noGrp="1"/>
          </p:cNvSpPr>
          <p:nvPr>
            <p:ph idx="1"/>
          </p:nvPr>
        </p:nvSpPr>
        <p:spPr/>
        <p:txBody>
          <a:bodyPr vert="horz" wrap="square" lIns="91440" tIns="45720" rIns="91440" bIns="45720" anchor="t" anchorCtr="0"/>
          <a:p>
            <a:pPr>
              <a:lnSpc>
                <a:spcPct val="120000"/>
              </a:lnSpc>
              <a:spcBef>
                <a:spcPts val="0"/>
              </a:spcBef>
              <a:spcAft>
                <a:spcPts val="0"/>
              </a:spcAft>
            </a:pPr>
            <a:r>
              <a:rPr lang="zh-CN" altLang="en-US" dirty="0">
                <a:solidFill>
                  <a:schemeClr val="hlink"/>
                </a:solidFill>
                <a:latin typeface="微软雅黑" panose="020B0503020204020204" pitchFamily="34" charset="-122"/>
                <a:ea typeface="微软雅黑" panose="020B0503020204020204" pitchFamily="34" charset="-122"/>
              </a:rPr>
              <a:t>多对角线阵</a:t>
            </a:r>
            <a:endParaRPr lang="zh-CN" altLang="en-US" dirty="0">
              <a:solidFill>
                <a:schemeClr val="hlink"/>
              </a:solidFill>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如果矩阵中的所有的非零元素都集中在以主对角线为中心的</a:t>
            </a:r>
            <a:r>
              <a:rPr lang="zh-CN" altLang="en-US" dirty="0">
                <a:solidFill>
                  <a:srgbClr val="FF0909"/>
                </a:solidFill>
                <a:latin typeface="微软雅黑" panose="020B0503020204020204" pitchFamily="34" charset="-122"/>
                <a:ea typeface="微软雅黑" panose="020B0503020204020204" pitchFamily="34" charset="-122"/>
              </a:rPr>
              <a:t>带状区域</a:t>
            </a:r>
            <a:r>
              <a:rPr lang="zh-CN" altLang="en-US" dirty="0">
                <a:latin typeface="微软雅黑" panose="020B0503020204020204" pitchFamily="34" charset="-122"/>
                <a:ea typeface="微软雅黑" panose="020B0503020204020204" pitchFamily="34" charset="-122"/>
              </a:rPr>
              <a:t>则称为对角矩阵。</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常见的三对角矩阵，可按先行的顺序压缩存储。</a:t>
            </a:r>
            <a:endParaRPr lang="zh-CN" altLang="en-US" dirty="0">
              <a:latin typeface="微软雅黑" panose="020B0503020204020204" pitchFamily="34" charset="-122"/>
              <a:ea typeface="微软雅黑" panose="020B0503020204020204" pitchFamily="34" charset="-122"/>
            </a:endParaRPr>
          </a:p>
        </p:txBody>
      </p:sp>
      <p:grpSp>
        <p:nvGrpSpPr>
          <p:cNvPr id="2" name="Group 4"/>
          <p:cNvGrpSpPr/>
          <p:nvPr/>
        </p:nvGrpSpPr>
        <p:grpSpPr>
          <a:xfrm>
            <a:off x="951230" y="3043555"/>
            <a:ext cx="4591050" cy="3194050"/>
            <a:chOff x="0" y="0"/>
            <a:chExt cx="2871" cy="2012"/>
          </a:xfrm>
        </p:grpSpPr>
        <p:sp>
          <p:nvSpPr>
            <p:cNvPr id="26629" name="Text Box 42"/>
            <p:cNvSpPr txBox="1"/>
            <p:nvPr/>
          </p:nvSpPr>
          <p:spPr>
            <a:xfrm>
              <a:off x="59" y="8"/>
              <a:ext cx="2812" cy="29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00</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baseline="-25000"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01 </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dirty="0">
                  <a:solidFill>
                    <a:srgbClr val="008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33CC33"/>
                  </a:solidFill>
                  <a:latin typeface="Times New Roman" panose="02020603050405020304" pitchFamily="18" charset="0"/>
                  <a:ea typeface="宋体" panose="02010600030101010101" pitchFamily="2" charset="-122"/>
                </a:rPr>
                <a:t> </a:t>
              </a:r>
              <a:endParaRPr lang="en-US" altLang="zh-CN" b="1" baseline="-25000" dirty="0">
                <a:solidFill>
                  <a:srgbClr val="33CC33"/>
                </a:solidFill>
                <a:latin typeface="Times New Roman" panose="02020603050405020304" pitchFamily="18" charset="0"/>
                <a:ea typeface="宋体" panose="02010600030101010101" pitchFamily="2" charset="-122"/>
              </a:endParaRPr>
            </a:p>
          </p:txBody>
        </p:sp>
        <p:sp>
          <p:nvSpPr>
            <p:cNvPr id="26630" name="Text Box 43"/>
            <p:cNvSpPr txBox="1"/>
            <p:nvPr/>
          </p:nvSpPr>
          <p:spPr>
            <a:xfrm>
              <a:off x="37" y="326"/>
              <a:ext cx="2767" cy="29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chemeClr val="hlink"/>
                  </a:solidFill>
                  <a:latin typeface="Times New Roman" panose="02020603050405020304" pitchFamily="18" charset="0"/>
                  <a:ea typeface="宋体" panose="02010600030101010101" pitchFamily="2" charset="-122"/>
                </a:rPr>
                <a:t>a</a:t>
              </a:r>
              <a:r>
                <a:rPr lang="en-US" altLang="zh-CN" b="1" baseline="-25000" dirty="0">
                  <a:solidFill>
                    <a:schemeClr val="hlink"/>
                  </a:solidFill>
                  <a:latin typeface="Times New Roman" panose="02020603050405020304" pitchFamily="18" charset="0"/>
                  <a:ea typeface="宋体" panose="02010600030101010101" pitchFamily="2" charset="-122"/>
                </a:rPr>
                <a:t>10</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11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12</a:t>
              </a:r>
              <a:r>
                <a:rPr lang="en-US" altLang="zh-CN" b="1" baseline="-25000" dirty="0">
                  <a:latin typeface="Times New Roman" panose="02020603050405020304" pitchFamily="18" charset="0"/>
                  <a:ea typeface="宋体" panose="02010600030101010101" pitchFamily="2" charset="-122"/>
                </a:rPr>
                <a:t>  </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endParaRPr lang="en-US" altLang="zh-CN" b="1" dirty="0">
                <a:solidFill>
                  <a:srgbClr val="33CC33"/>
                </a:solidFill>
                <a:latin typeface="Times New Roman" panose="02020603050405020304" pitchFamily="18" charset="0"/>
                <a:ea typeface="宋体" panose="02010600030101010101" pitchFamily="2" charset="-122"/>
              </a:endParaRPr>
            </a:p>
          </p:txBody>
        </p:sp>
        <p:sp>
          <p:nvSpPr>
            <p:cNvPr id="26631" name="Text Box 44"/>
            <p:cNvSpPr txBox="1"/>
            <p:nvPr/>
          </p:nvSpPr>
          <p:spPr>
            <a:xfrm>
              <a:off x="59" y="1316"/>
              <a:ext cx="2812" cy="29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008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chemeClr val="hlink"/>
                  </a:solidFill>
                  <a:latin typeface="Times New Roman" panose="02020603050405020304" pitchFamily="18" charset="0"/>
                  <a:ea typeface="宋体" panose="02010600030101010101" pitchFamily="2" charset="-122"/>
                </a:rPr>
                <a:t>a</a:t>
              </a:r>
              <a:r>
                <a:rPr lang="en-US" altLang="zh-CN" b="1" baseline="-25000" dirty="0">
                  <a:solidFill>
                    <a:schemeClr val="hlink"/>
                  </a:solidFill>
                  <a:latin typeface="Times New Roman" panose="02020603050405020304" pitchFamily="18" charset="0"/>
                  <a:ea typeface="宋体" panose="02010600030101010101" pitchFamily="2" charset="-122"/>
                </a:rPr>
                <a:t>n-2n-3</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n-2n-2  </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n-2n-1</a:t>
              </a:r>
              <a:endParaRPr lang="en-US" altLang="zh-CN" b="1" baseline="-25000" dirty="0">
                <a:solidFill>
                  <a:srgbClr val="FF0000"/>
                </a:solidFill>
                <a:latin typeface="Times New Roman" panose="02020603050405020304" pitchFamily="18" charset="0"/>
                <a:ea typeface="宋体" panose="02010600030101010101" pitchFamily="2" charset="-122"/>
              </a:endParaRPr>
            </a:p>
          </p:txBody>
        </p:sp>
        <p:sp>
          <p:nvSpPr>
            <p:cNvPr id="26632" name="Text Box 45"/>
            <p:cNvSpPr txBox="1"/>
            <p:nvPr/>
          </p:nvSpPr>
          <p:spPr>
            <a:xfrm>
              <a:off x="59" y="1687"/>
              <a:ext cx="2767" cy="29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008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    </a:t>
              </a:r>
              <a:r>
                <a:rPr lang="en-US" altLang="zh-CN" b="1" dirty="0">
                  <a:solidFill>
                    <a:schemeClr val="hlink"/>
                  </a:solidFill>
                  <a:latin typeface="Times New Roman" panose="02020603050405020304" pitchFamily="18" charset="0"/>
                  <a:ea typeface="宋体" panose="02010600030101010101" pitchFamily="2" charset="-122"/>
                </a:rPr>
                <a:t>a</a:t>
              </a:r>
              <a:r>
                <a:rPr lang="en-US" altLang="zh-CN" b="1" baseline="-25000" dirty="0">
                  <a:solidFill>
                    <a:schemeClr val="hlink"/>
                  </a:solidFill>
                  <a:latin typeface="Times New Roman" panose="02020603050405020304" pitchFamily="18" charset="0"/>
                  <a:ea typeface="宋体" panose="02010600030101010101" pitchFamily="2" charset="-122"/>
                </a:rPr>
                <a:t>n-1n-2</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n-1n-1</a:t>
              </a:r>
              <a:endParaRPr lang="en-US" altLang="zh-CN" b="1" baseline="-25000" dirty="0">
                <a:latin typeface="Times New Roman" panose="02020603050405020304" pitchFamily="18" charset="0"/>
                <a:ea typeface="宋体" panose="02010600030101010101" pitchFamily="2" charset="-122"/>
              </a:endParaRPr>
            </a:p>
          </p:txBody>
        </p:sp>
        <p:sp>
          <p:nvSpPr>
            <p:cNvPr id="26633" name="Text Box 46"/>
            <p:cNvSpPr txBox="1"/>
            <p:nvPr/>
          </p:nvSpPr>
          <p:spPr>
            <a:xfrm>
              <a:off x="59" y="644"/>
              <a:ext cx="2767" cy="29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baseline="-25000" dirty="0">
                  <a:solidFill>
                    <a:srgbClr val="008000"/>
                  </a:solidFill>
                  <a:latin typeface="Times New Roman" panose="02020603050405020304" pitchFamily="18" charset="0"/>
                  <a:ea typeface="宋体" panose="02010600030101010101" pitchFamily="2" charset="-122"/>
                </a:rPr>
                <a:t>      </a:t>
              </a:r>
              <a:r>
                <a:rPr lang="en-US" altLang="zh-CN" b="1" dirty="0">
                  <a:solidFill>
                    <a:schemeClr val="hlink"/>
                  </a:solidFill>
                  <a:latin typeface="Times New Roman" panose="02020603050405020304" pitchFamily="18" charset="0"/>
                  <a:ea typeface="宋体" panose="02010600030101010101" pitchFamily="2" charset="-122"/>
                </a:rPr>
                <a:t>a</a:t>
              </a:r>
              <a:r>
                <a:rPr lang="en-US" altLang="zh-CN" b="1" baseline="-25000" dirty="0">
                  <a:solidFill>
                    <a:schemeClr val="hlink"/>
                  </a:solidFill>
                  <a:latin typeface="Times New Roman" panose="02020603050405020304" pitchFamily="18" charset="0"/>
                  <a:ea typeface="宋体" panose="02010600030101010101" pitchFamily="2" charset="-122"/>
                </a:rPr>
                <a:t>21</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22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23</a:t>
              </a:r>
              <a:r>
                <a:rPr lang="en-US" altLang="zh-CN" b="1" baseline="-25000" dirty="0">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endParaRPr lang="en-US" altLang="zh-CN" b="1" dirty="0">
                <a:solidFill>
                  <a:srgbClr val="33CC33"/>
                </a:solidFill>
                <a:latin typeface="Times New Roman" panose="02020603050405020304" pitchFamily="18" charset="0"/>
                <a:ea typeface="宋体" panose="02010600030101010101" pitchFamily="2" charset="-122"/>
              </a:endParaRPr>
            </a:p>
          </p:txBody>
        </p:sp>
        <p:sp>
          <p:nvSpPr>
            <p:cNvPr id="26634" name="Text Box 47"/>
            <p:cNvSpPr txBox="1"/>
            <p:nvPr/>
          </p:nvSpPr>
          <p:spPr>
            <a:xfrm>
              <a:off x="59" y="980"/>
              <a:ext cx="2722" cy="29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    …     …        …        …</a:t>
              </a:r>
              <a:endParaRPr lang="en-US" altLang="zh-CN" b="1" dirty="0">
                <a:solidFill>
                  <a:srgbClr val="008000"/>
                </a:solidFill>
                <a:latin typeface="Times New Roman" panose="02020603050405020304" pitchFamily="18" charset="0"/>
                <a:ea typeface="宋体" panose="02010600030101010101" pitchFamily="2" charset="-122"/>
              </a:endParaRPr>
            </a:p>
          </p:txBody>
        </p:sp>
        <p:grpSp>
          <p:nvGrpSpPr>
            <p:cNvPr id="26635" name="Group 11"/>
            <p:cNvGrpSpPr/>
            <p:nvPr/>
          </p:nvGrpSpPr>
          <p:grpSpPr>
            <a:xfrm>
              <a:off x="0" y="37"/>
              <a:ext cx="136" cy="1975"/>
              <a:chOff x="0" y="0"/>
              <a:chExt cx="144" cy="2214"/>
            </a:xfrm>
          </p:grpSpPr>
          <p:sp>
            <p:nvSpPr>
              <p:cNvPr id="26640" name="Line 48"/>
              <p:cNvSpPr/>
              <p:nvPr/>
            </p:nvSpPr>
            <p:spPr>
              <a:xfrm>
                <a:off x="0" y="6"/>
                <a:ext cx="144" cy="0"/>
              </a:xfrm>
              <a:prstGeom prst="line">
                <a:avLst/>
              </a:prstGeom>
              <a:ln w="38100" cap="flat" cmpd="sng">
                <a:solidFill>
                  <a:schemeClr val="tx1"/>
                </a:solidFill>
                <a:prstDash val="solid"/>
                <a:headEnd type="none" w="med" len="med"/>
                <a:tailEnd type="none" w="med" len="med"/>
              </a:ln>
            </p:spPr>
          </p:sp>
          <p:sp>
            <p:nvSpPr>
              <p:cNvPr id="26641" name="Line 49"/>
              <p:cNvSpPr/>
              <p:nvPr/>
            </p:nvSpPr>
            <p:spPr>
              <a:xfrm>
                <a:off x="0" y="2214"/>
                <a:ext cx="144" cy="0"/>
              </a:xfrm>
              <a:prstGeom prst="line">
                <a:avLst/>
              </a:prstGeom>
              <a:ln w="38100" cap="flat" cmpd="sng">
                <a:solidFill>
                  <a:schemeClr val="tx1"/>
                </a:solidFill>
                <a:prstDash val="solid"/>
                <a:headEnd type="none" w="med" len="med"/>
                <a:tailEnd type="none" w="med" len="med"/>
              </a:ln>
            </p:spPr>
          </p:sp>
          <p:cxnSp>
            <p:nvCxnSpPr>
              <p:cNvPr id="26642" name="AutoShape 52"/>
              <p:cNvCxnSpPr>
                <a:stCxn id="26640" idx="0"/>
                <a:endCxn id="26641" idx="0"/>
              </p:cNvCxnSpPr>
              <p:nvPr/>
            </p:nvCxnSpPr>
            <p:spPr>
              <a:xfrm>
                <a:off x="0" y="0"/>
                <a:ext cx="0" cy="2208"/>
              </a:xfrm>
              <a:prstGeom prst="straightConnector1">
                <a:avLst/>
              </a:prstGeom>
              <a:ln w="38100" cap="flat" cmpd="sng">
                <a:solidFill>
                  <a:schemeClr val="tx1"/>
                </a:solidFill>
                <a:prstDash val="solid"/>
                <a:headEnd type="none" w="med" len="med"/>
                <a:tailEnd type="none" w="med" len="med"/>
              </a:ln>
            </p:spPr>
          </p:cxnSp>
        </p:grpSp>
        <p:grpSp>
          <p:nvGrpSpPr>
            <p:cNvPr id="26636" name="Group 15"/>
            <p:cNvGrpSpPr/>
            <p:nvPr/>
          </p:nvGrpSpPr>
          <p:grpSpPr>
            <a:xfrm>
              <a:off x="2690" y="0"/>
              <a:ext cx="136" cy="1975"/>
              <a:chOff x="0" y="0"/>
              <a:chExt cx="144" cy="2214"/>
            </a:xfrm>
          </p:grpSpPr>
          <p:sp>
            <p:nvSpPr>
              <p:cNvPr id="26637" name="Line 50"/>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6638" name="Line 51"/>
              <p:cNvSpPr/>
              <p:nvPr/>
            </p:nvSpPr>
            <p:spPr>
              <a:xfrm>
                <a:off x="0" y="2208"/>
                <a:ext cx="144" cy="0"/>
              </a:xfrm>
              <a:prstGeom prst="line">
                <a:avLst/>
              </a:prstGeom>
              <a:ln w="38100" cap="flat" cmpd="sng">
                <a:solidFill>
                  <a:schemeClr val="tx1"/>
                </a:solidFill>
                <a:prstDash val="solid"/>
                <a:headEnd type="none" w="med" len="med"/>
                <a:tailEnd type="none" w="med" len="med"/>
              </a:ln>
            </p:spPr>
          </p:sp>
          <p:cxnSp>
            <p:nvCxnSpPr>
              <p:cNvPr id="26639" name="AutoShape 53"/>
              <p:cNvCxnSpPr/>
              <p:nvPr/>
            </p:nvCxnSpPr>
            <p:spPr>
              <a:xfrm>
                <a:off x="144" y="6"/>
                <a:ext cx="0" cy="2208"/>
              </a:xfrm>
              <a:prstGeom prst="straightConnector1">
                <a:avLst/>
              </a:prstGeom>
              <a:ln w="38100" cap="flat" cmpd="sng">
                <a:solidFill>
                  <a:schemeClr val="tx1"/>
                </a:solidFill>
                <a:prstDash val="solid"/>
                <a:headEnd type="none" w="med" len="med"/>
                <a:tailEnd type="none" w="med" len="med"/>
              </a:ln>
            </p:spPr>
          </p:cxn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7651">
                                            <p:txEl>
                                              <p:charRg st="4" end="43"/>
                                            </p:txEl>
                                          </p:spTgt>
                                        </p:tgtEl>
                                        <p:attrNameLst>
                                          <p:attrName>style.visibility</p:attrName>
                                        </p:attrNameLst>
                                      </p:cBhvr>
                                      <p:to>
                                        <p:strVal val="visible"/>
                                      </p:to>
                                    </p:set>
                                    <p:animEffect transition="in" filter="blinds(horizontal)">
                                      <p:cBhvr>
                                        <p:cTn id="7" dur="500"/>
                                        <p:tgtEl>
                                          <p:spTgt spid="27651">
                                            <p:txEl>
                                              <p:charRg st="4" end="43"/>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7651">
                                            <p:txEl>
                                              <p:charRg st="43" end="65"/>
                                            </p:txEl>
                                          </p:spTgt>
                                        </p:tgtEl>
                                        <p:attrNameLst>
                                          <p:attrName>style.visibility</p:attrName>
                                        </p:attrNameLst>
                                      </p:cBhvr>
                                      <p:to>
                                        <p:strVal val="visible"/>
                                      </p:to>
                                    </p:set>
                                    <p:animEffect transition="in" filter="blinds(horizontal)">
                                      <p:cBhvr>
                                        <p:cTn id="11" dur="500"/>
                                        <p:tgtEl>
                                          <p:spTgt spid="27651">
                                            <p:txEl>
                                              <p:charRg st="43" end="65"/>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2" name="Group 3"/>
          <p:cNvGrpSpPr/>
          <p:nvPr/>
        </p:nvGrpSpPr>
        <p:grpSpPr>
          <a:xfrm>
            <a:off x="611188" y="1098550"/>
            <a:ext cx="4557712" cy="3194050"/>
            <a:chOff x="0" y="0"/>
            <a:chExt cx="2871" cy="2012"/>
          </a:xfrm>
        </p:grpSpPr>
        <p:sp>
          <p:nvSpPr>
            <p:cNvPr id="27679" name="Text Box 42"/>
            <p:cNvSpPr txBox="1"/>
            <p:nvPr/>
          </p:nvSpPr>
          <p:spPr>
            <a:xfrm>
              <a:off x="59" y="8"/>
              <a:ext cx="281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00</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baseline="-25000"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01 </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dirty="0">
                  <a:solidFill>
                    <a:srgbClr val="008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33CC33"/>
                  </a:solidFill>
                  <a:latin typeface="Times New Roman" panose="02020603050405020304" pitchFamily="18" charset="0"/>
                  <a:ea typeface="宋体" panose="02010600030101010101" pitchFamily="2" charset="-122"/>
                </a:rPr>
                <a:t> </a:t>
              </a:r>
              <a:endParaRPr lang="en-US" altLang="zh-CN" b="1" baseline="-25000" dirty="0">
                <a:solidFill>
                  <a:srgbClr val="33CC33"/>
                </a:solidFill>
                <a:latin typeface="Times New Roman" panose="02020603050405020304" pitchFamily="18" charset="0"/>
                <a:ea typeface="宋体" panose="02010600030101010101" pitchFamily="2" charset="-122"/>
              </a:endParaRPr>
            </a:p>
          </p:txBody>
        </p:sp>
        <p:sp>
          <p:nvSpPr>
            <p:cNvPr id="27680" name="Text Box 43"/>
            <p:cNvSpPr txBox="1"/>
            <p:nvPr/>
          </p:nvSpPr>
          <p:spPr>
            <a:xfrm>
              <a:off x="59" y="326"/>
              <a:ext cx="276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chemeClr val="hlink"/>
                  </a:solidFill>
                  <a:latin typeface="Times New Roman" panose="02020603050405020304" pitchFamily="18" charset="0"/>
                  <a:ea typeface="宋体" panose="02010600030101010101" pitchFamily="2" charset="-122"/>
                </a:rPr>
                <a:t>a</a:t>
              </a:r>
              <a:r>
                <a:rPr lang="en-US" altLang="zh-CN" b="1" baseline="-25000" dirty="0">
                  <a:solidFill>
                    <a:schemeClr val="hlink"/>
                  </a:solidFill>
                  <a:latin typeface="Times New Roman" panose="02020603050405020304" pitchFamily="18" charset="0"/>
                  <a:ea typeface="宋体" panose="02010600030101010101" pitchFamily="2" charset="-122"/>
                </a:rPr>
                <a:t>10</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11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12</a:t>
              </a:r>
              <a:r>
                <a:rPr lang="en-US" altLang="zh-CN" b="1" baseline="-25000" dirty="0">
                  <a:latin typeface="Times New Roman" panose="02020603050405020304" pitchFamily="18" charset="0"/>
                  <a:ea typeface="宋体" panose="02010600030101010101" pitchFamily="2" charset="-122"/>
                </a:rPr>
                <a:t>  </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endParaRPr lang="en-US" altLang="zh-CN" b="1" dirty="0">
                <a:solidFill>
                  <a:srgbClr val="33CC33"/>
                </a:solidFill>
                <a:latin typeface="Times New Roman" panose="02020603050405020304" pitchFamily="18" charset="0"/>
                <a:ea typeface="宋体" panose="02010600030101010101" pitchFamily="2" charset="-122"/>
              </a:endParaRPr>
            </a:p>
          </p:txBody>
        </p:sp>
        <p:sp>
          <p:nvSpPr>
            <p:cNvPr id="27681" name="Text Box 44"/>
            <p:cNvSpPr txBox="1"/>
            <p:nvPr/>
          </p:nvSpPr>
          <p:spPr>
            <a:xfrm>
              <a:off x="59" y="1316"/>
              <a:ext cx="281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008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chemeClr val="hlink"/>
                  </a:solidFill>
                  <a:latin typeface="Times New Roman" panose="02020603050405020304" pitchFamily="18" charset="0"/>
                  <a:ea typeface="宋体" panose="02010600030101010101" pitchFamily="2" charset="-122"/>
                </a:rPr>
                <a:t>a</a:t>
              </a:r>
              <a:r>
                <a:rPr lang="en-US" altLang="zh-CN" b="1" baseline="-25000" dirty="0">
                  <a:solidFill>
                    <a:schemeClr val="hlink"/>
                  </a:solidFill>
                  <a:latin typeface="Times New Roman" panose="02020603050405020304" pitchFamily="18" charset="0"/>
                  <a:ea typeface="宋体" panose="02010600030101010101" pitchFamily="2" charset="-122"/>
                </a:rPr>
                <a:t>n-2n-3</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n-2n-2  </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n-2n-1</a:t>
              </a:r>
              <a:endParaRPr lang="en-US" altLang="zh-CN" b="1" baseline="-25000" dirty="0">
                <a:solidFill>
                  <a:srgbClr val="FF0000"/>
                </a:solidFill>
                <a:latin typeface="Times New Roman" panose="02020603050405020304" pitchFamily="18" charset="0"/>
                <a:ea typeface="宋体" panose="02010600030101010101" pitchFamily="2" charset="-122"/>
              </a:endParaRPr>
            </a:p>
          </p:txBody>
        </p:sp>
        <p:sp>
          <p:nvSpPr>
            <p:cNvPr id="27682" name="Text Box 45"/>
            <p:cNvSpPr txBox="1"/>
            <p:nvPr/>
          </p:nvSpPr>
          <p:spPr>
            <a:xfrm>
              <a:off x="59" y="1687"/>
              <a:ext cx="276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008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    </a:t>
              </a:r>
              <a:r>
                <a:rPr lang="en-US" altLang="zh-CN" b="1" dirty="0">
                  <a:solidFill>
                    <a:schemeClr val="hlink"/>
                  </a:solidFill>
                  <a:latin typeface="Times New Roman" panose="02020603050405020304" pitchFamily="18" charset="0"/>
                  <a:ea typeface="宋体" panose="02010600030101010101" pitchFamily="2" charset="-122"/>
                </a:rPr>
                <a:t>a</a:t>
              </a:r>
              <a:r>
                <a:rPr lang="en-US" altLang="zh-CN" b="1" baseline="-25000" dirty="0">
                  <a:solidFill>
                    <a:schemeClr val="hlink"/>
                  </a:solidFill>
                  <a:latin typeface="Times New Roman" panose="02020603050405020304" pitchFamily="18" charset="0"/>
                  <a:ea typeface="宋体" panose="02010600030101010101" pitchFamily="2" charset="-122"/>
                </a:rPr>
                <a:t>n-1n-2</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n-1n-1</a:t>
              </a:r>
              <a:endParaRPr lang="en-US" altLang="zh-CN" b="1" baseline="-25000" dirty="0">
                <a:latin typeface="Times New Roman" panose="02020603050405020304" pitchFamily="18" charset="0"/>
                <a:ea typeface="宋体" panose="02010600030101010101" pitchFamily="2" charset="-122"/>
              </a:endParaRPr>
            </a:p>
          </p:txBody>
        </p:sp>
        <p:sp>
          <p:nvSpPr>
            <p:cNvPr id="27683" name="Text Box 46"/>
            <p:cNvSpPr txBox="1"/>
            <p:nvPr/>
          </p:nvSpPr>
          <p:spPr>
            <a:xfrm>
              <a:off x="59" y="644"/>
              <a:ext cx="276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solidFill>
                    <a:srgbClr val="33CC33"/>
                  </a:solidFill>
                  <a:latin typeface="Times New Roman" panose="02020603050405020304" pitchFamily="18" charset="0"/>
                  <a:ea typeface="宋体" panose="02010600030101010101" pitchFamily="2" charset="-122"/>
                </a:rPr>
                <a:t>  </a:t>
              </a:r>
              <a:r>
                <a:rPr lang="en-US" altLang="zh-CN" b="1" baseline="-25000" dirty="0">
                  <a:solidFill>
                    <a:srgbClr val="008000"/>
                  </a:solidFill>
                  <a:latin typeface="Times New Roman" panose="02020603050405020304" pitchFamily="18" charset="0"/>
                  <a:ea typeface="宋体" panose="02010600030101010101" pitchFamily="2" charset="-122"/>
                </a:rPr>
                <a:t>      </a:t>
              </a:r>
              <a:r>
                <a:rPr lang="en-US" altLang="zh-CN" b="1" dirty="0">
                  <a:solidFill>
                    <a:schemeClr val="hlink"/>
                  </a:solidFill>
                  <a:latin typeface="Times New Roman" panose="02020603050405020304" pitchFamily="18" charset="0"/>
                  <a:ea typeface="宋体" panose="02010600030101010101" pitchFamily="2" charset="-122"/>
                </a:rPr>
                <a:t>a</a:t>
              </a:r>
              <a:r>
                <a:rPr lang="en-US" altLang="zh-CN" b="1" baseline="-25000" dirty="0">
                  <a:solidFill>
                    <a:schemeClr val="hlink"/>
                  </a:solidFill>
                  <a:latin typeface="Times New Roman" panose="02020603050405020304" pitchFamily="18" charset="0"/>
                  <a:ea typeface="宋体" panose="02010600030101010101" pitchFamily="2" charset="-122"/>
                </a:rPr>
                <a:t>21</a:t>
              </a:r>
              <a:r>
                <a:rPr lang="en-US" altLang="zh-CN" b="1" baseline="-25000"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r>
                <a:rPr lang="en-US" altLang="zh-CN" b="1" baseline="-25000" dirty="0">
                  <a:latin typeface="Times New Roman" panose="02020603050405020304" pitchFamily="18" charset="0"/>
                  <a:ea typeface="宋体" panose="02010600030101010101" pitchFamily="2" charset="-122"/>
                </a:rPr>
                <a:t>22    </a:t>
              </a:r>
              <a:r>
                <a:rPr lang="en-US" altLang="zh-CN" b="1" dirty="0">
                  <a:solidFill>
                    <a:srgbClr val="FF0000"/>
                  </a:solidFill>
                  <a:latin typeface="Times New Roman" panose="02020603050405020304" pitchFamily="18" charset="0"/>
                  <a:ea typeface="宋体" panose="02010600030101010101" pitchFamily="2" charset="-122"/>
                </a:rPr>
                <a:t>a</a:t>
              </a:r>
              <a:r>
                <a:rPr lang="en-US" altLang="zh-CN" b="1" baseline="-25000" dirty="0">
                  <a:solidFill>
                    <a:srgbClr val="FF0000"/>
                  </a:solidFill>
                  <a:latin typeface="Times New Roman" panose="02020603050405020304" pitchFamily="18" charset="0"/>
                  <a:ea typeface="宋体" panose="02010600030101010101" pitchFamily="2" charset="-122"/>
                </a:rPr>
                <a:t>23</a:t>
              </a:r>
              <a:r>
                <a:rPr lang="en-US" altLang="zh-CN" b="1" baseline="-25000" dirty="0">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b="1" dirty="0">
                  <a:solidFill>
                    <a:srgbClr val="33CC33"/>
                  </a:solidFill>
                  <a:latin typeface="Times New Roman" panose="02020603050405020304" pitchFamily="18" charset="0"/>
                  <a:ea typeface="宋体" panose="02010600030101010101" pitchFamily="2" charset="-122"/>
                </a:rPr>
                <a:t>0</a:t>
              </a:r>
              <a:endParaRPr lang="en-US" altLang="zh-CN" b="1" dirty="0">
                <a:solidFill>
                  <a:srgbClr val="33CC33"/>
                </a:solidFill>
                <a:latin typeface="Times New Roman" panose="02020603050405020304" pitchFamily="18" charset="0"/>
                <a:ea typeface="宋体" panose="02010600030101010101" pitchFamily="2" charset="-122"/>
              </a:endParaRPr>
            </a:p>
          </p:txBody>
        </p:sp>
        <p:sp>
          <p:nvSpPr>
            <p:cNvPr id="27684" name="Text Box 47"/>
            <p:cNvSpPr txBox="1"/>
            <p:nvPr/>
          </p:nvSpPr>
          <p:spPr>
            <a:xfrm>
              <a:off x="59" y="980"/>
              <a:ext cx="272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    …     …        …        …</a:t>
              </a:r>
              <a:endParaRPr lang="en-US" altLang="zh-CN" b="1" dirty="0">
                <a:solidFill>
                  <a:srgbClr val="008000"/>
                </a:solidFill>
                <a:latin typeface="Times New Roman" panose="02020603050405020304" pitchFamily="18" charset="0"/>
                <a:ea typeface="宋体" panose="02010600030101010101" pitchFamily="2" charset="-122"/>
              </a:endParaRPr>
            </a:p>
          </p:txBody>
        </p:sp>
        <p:grpSp>
          <p:nvGrpSpPr>
            <p:cNvPr id="27685" name="Group 10"/>
            <p:cNvGrpSpPr/>
            <p:nvPr/>
          </p:nvGrpSpPr>
          <p:grpSpPr>
            <a:xfrm>
              <a:off x="0" y="37"/>
              <a:ext cx="136" cy="1975"/>
              <a:chOff x="0" y="0"/>
              <a:chExt cx="144" cy="2214"/>
            </a:xfrm>
          </p:grpSpPr>
          <p:sp>
            <p:nvSpPr>
              <p:cNvPr id="27690" name="Line 48"/>
              <p:cNvSpPr/>
              <p:nvPr/>
            </p:nvSpPr>
            <p:spPr>
              <a:xfrm>
                <a:off x="0" y="6"/>
                <a:ext cx="144" cy="0"/>
              </a:xfrm>
              <a:prstGeom prst="line">
                <a:avLst/>
              </a:prstGeom>
              <a:ln w="38100" cap="flat" cmpd="sng">
                <a:solidFill>
                  <a:schemeClr val="tx1"/>
                </a:solidFill>
                <a:prstDash val="solid"/>
                <a:headEnd type="none" w="med" len="med"/>
                <a:tailEnd type="none" w="med" len="med"/>
              </a:ln>
            </p:spPr>
          </p:sp>
          <p:sp>
            <p:nvSpPr>
              <p:cNvPr id="27691" name="Line 49"/>
              <p:cNvSpPr/>
              <p:nvPr/>
            </p:nvSpPr>
            <p:spPr>
              <a:xfrm>
                <a:off x="0" y="2214"/>
                <a:ext cx="144" cy="0"/>
              </a:xfrm>
              <a:prstGeom prst="line">
                <a:avLst/>
              </a:prstGeom>
              <a:ln w="38100" cap="flat" cmpd="sng">
                <a:solidFill>
                  <a:schemeClr val="tx1"/>
                </a:solidFill>
                <a:prstDash val="solid"/>
                <a:headEnd type="none" w="med" len="med"/>
                <a:tailEnd type="none" w="med" len="med"/>
              </a:ln>
            </p:spPr>
          </p:sp>
          <p:cxnSp>
            <p:nvCxnSpPr>
              <p:cNvPr id="27692" name="AutoShape 52"/>
              <p:cNvCxnSpPr>
                <a:stCxn id="27690" idx="0"/>
                <a:endCxn id="27691" idx="0"/>
              </p:cNvCxnSpPr>
              <p:nvPr/>
            </p:nvCxnSpPr>
            <p:spPr>
              <a:xfrm>
                <a:off x="0" y="0"/>
                <a:ext cx="0" cy="2208"/>
              </a:xfrm>
              <a:prstGeom prst="straightConnector1">
                <a:avLst/>
              </a:prstGeom>
              <a:ln w="38100" cap="flat" cmpd="sng">
                <a:solidFill>
                  <a:schemeClr val="tx1"/>
                </a:solidFill>
                <a:prstDash val="solid"/>
                <a:headEnd type="none" w="med" len="med"/>
                <a:tailEnd type="none" w="med" len="med"/>
              </a:ln>
            </p:spPr>
          </p:cxnSp>
        </p:grpSp>
        <p:grpSp>
          <p:nvGrpSpPr>
            <p:cNvPr id="27686" name="Group 14"/>
            <p:cNvGrpSpPr/>
            <p:nvPr/>
          </p:nvGrpSpPr>
          <p:grpSpPr>
            <a:xfrm>
              <a:off x="2690" y="0"/>
              <a:ext cx="136" cy="1975"/>
              <a:chOff x="0" y="0"/>
              <a:chExt cx="144" cy="2214"/>
            </a:xfrm>
          </p:grpSpPr>
          <p:sp>
            <p:nvSpPr>
              <p:cNvPr id="27687" name="Line 50"/>
              <p:cNvSpPr/>
              <p:nvPr/>
            </p:nvSpPr>
            <p:spPr>
              <a:xfrm>
                <a:off x="0" y="0"/>
                <a:ext cx="144" cy="0"/>
              </a:xfrm>
              <a:prstGeom prst="line">
                <a:avLst/>
              </a:prstGeom>
              <a:ln w="38100" cap="flat" cmpd="sng">
                <a:solidFill>
                  <a:schemeClr val="tx1"/>
                </a:solidFill>
                <a:prstDash val="solid"/>
                <a:headEnd type="none" w="med" len="med"/>
                <a:tailEnd type="none" w="med" len="med"/>
              </a:ln>
            </p:spPr>
          </p:sp>
          <p:sp>
            <p:nvSpPr>
              <p:cNvPr id="27688" name="Line 51"/>
              <p:cNvSpPr/>
              <p:nvPr/>
            </p:nvSpPr>
            <p:spPr>
              <a:xfrm>
                <a:off x="0" y="2208"/>
                <a:ext cx="144" cy="0"/>
              </a:xfrm>
              <a:prstGeom prst="line">
                <a:avLst/>
              </a:prstGeom>
              <a:ln w="38100" cap="flat" cmpd="sng">
                <a:solidFill>
                  <a:schemeClr val="tx1"/>
                </a:solidFill>
                <a:prstDash val="solid"/>
                <a:headEnd type="none" w="med" len="med"/>
                <a:tailEnd type="none" w="med" len="med"/>
              </a:ln>
            </p:spPr>
          </p:sp>
          <p:cxnSp>
            <p:nvCxnSpPr>
              <p:cNvPr id="27689" name="AutoShape 53"/>
              <p:cNvCxnSpPr>
                <a:stCxn id="27687" idx="1"/>
                <a:endCxn id="27688" idx="1"/>
              </p:cNvCxnSpPr>
              <p:nvPr/>
            </p:nvCxnSpPr>
            <p:spPr>
              <a:xfrm>
                <a:off x="144" y="6"/>
                <a:ext cx="0" cy="2208"/>
              </a:xfrm>
              <a:prstGeom prst="straightConnector1">
                <a:avLst/>
              </a:prstGeom>
              <a:ln w="38100" cap="flat" cmpd="sng">
                <a:solidFill>
                  <a:schemeClr val="tx1"/>
                </a:solidFill>
                <a:prstDash val="solid"/>
                <a:headEnd type="none" w="med" len="med"/>
                <a:tailEnd type="none" w="med" len="med"/>
              </a:ln>
            </p:spPr>
          </p:cxnSp>
        </p:grpSp>
      </p:grpSp>
      <p:grpSp>
        <p:nvGrpSpPr>
          <p:cNvPr id="5" name="Group 56"/>
          <p:cNvGrpSpPr/>
          <p:nvPr/>
        </p:nvGrpSpPr>
        <p:grpSpPr>
          <a:xfrm>
            <a:off x="5364163" y="1196975"/>
            <a:ext cx="3352800" cy="2722563"/>
            <a:chOff x="0" y="0"/>
            <a:chExt cx="2112" cy="1715"/>
          </a:xfrm>
        </p:grpSpPr>
        <p:sp>
          <p:nvSpPr>
            <p:cNvPr id="27677" name="Text Box 38"/>
            <p:cNvSpPr txBox="1"/>
            <p:nvPr/>
          </p:nvSpPr>
          <p:spPr>
            <a:xfrm>
              <a:off x="0" y="0"/>
              <a:ext cx="2112" cy="1715"/>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35000"/>
                </a:spcBef>
                <a:buFont typeface="Arial" panose="020B0604020202020204" pitchFamily="34" charset="0"/>
                <a:buNone/>
              </a:pPr>
              <a:r>
                <a:rPr lang="zh-CN" altLang="en-US" b="1" dirty="0">
                  <a:latin typeface="宋体" panose="02010600030101010101" pitchFamily="2" charset="-122"/>
                  <a:ea typeface="宋体" panose="02010600030101010101" pitchFamily="2" charset="-122"/>
                </a:rPr>
                <a:t>下标</a:t>
              </a:r>
              <a:r>
                <a:rPr lang="en-US" altLang="zh-CN" b="1" dirty="0">
                  <a:latin typeface="Times New Roman" panose="02020603050405020304" pitchFamily="18" charset="0"/>
                </a:rPr>
                <a:t>a</a:t>
              </a:r>
              <a:r>
                <a:rPr lang="en-US" altLang="zh-CN" b="1" baseline="-25000" dirty="0">
                  <a:latin typeface="Times New Roman" panose="02020603050405020304" pitchFamily="18" charset="0"/>
                </a:rPr>
                <a:t>ij</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pitchFamily="18" charset="0"/>
                  <a:ea typeface="宋体" panose="02010600030101010101" pitchFamily="2" charset="-122"/>
                </a:rPr>
                <a:t>k</a:t>
              </a:r>
              <a:r>
                <a:rPr lang="zh-CN" altLang="en-US" b="1" dirty="0">
                  <a:latin typeface="宋体" panose="02010600030101010101" pitchFamily="2" charset="-122"/>
                  <a:ea typeface="宋体" panose="02010600030101010101" pitchFamily="2" charset="-122"/>
                </a:rPr>
                <a:t>之间对应关系：</a:t>
              </a:r>
              <a:endParaRPr lang="zh-CN" altLang="en-US" b="1" dirty="0">
                <a:latin typeface="宋体" panose="02010600030101010101" pitchFamily="2" charset="-122"/>
                <a:ea typeface="宋体" panose="02010600030101010101" pitchFamily="2" charset="-122"/>
              </a:endParaRPr>
            </a:p>
            <a:p>
              <a:pPr marL="0" lvl="0" indent="0" eaLnBrk="1" hangingPunct="1">
                <a:lnSpc>
                  <a:spcPct val="150000"/>
                </a:lnSpc>
                <a:spcBef>
                  <a:spcPct val="35000"/>
                </a:spcBef>
                <a:buFont typeface="Arial" panose="020B0604020202020204" pitchFamily="34" charset="0"/>
                <a:buNone/>
              </a:pPr>
              <a:r>
                <a:rPr lang="zh-CN" altLang="en-US" b="1" dirty="0">
                  <a:latin typeface="宋体" panose="02010600030101010101" pitchFamily="2" charset="-122"/>
                  <a:ea typeface="宋体" panose="02010600030101010101" pitchFamily="2" charset="-122"/>
                </a:rPr>
                <a:t>	</a:t>
              </a:r>
              <a:r>
                <a:rPr lang="en-US" altLang="zh-CN" b="1" dirty="0">
                  <a:solidFill>
                    <a:schemeClr val="hlink"/>
                  </a:solidFill>
                  <a:latin typeface="Times New Roman" panose="02020603050405020304" pitchFamily="18" charset="0"/>
                  <a:ea typeface="宋体" panose="02010600030101010101" pitchFamily="2" charset="-122"/>
                </a:rPr>
                <a:t>3i-1	</a:t>
              </a:r>
              <a:r>
                <a:rPr lang="zh-CN" altLang="en-US" b="1" dirty="0">
                  <a:solidFill>
                    <a:schemeClr val="hlink"/>
                  </a:solidFill>
                  <a:latin typeface="Times New Roman" panose="02020603050405020304" pitchFamily="18" charset="0"/>
                  <a:ea typeface="宋体" panose="02010600030101010101" pitchFamily="2" charset="-122"/>
                </a:rPr>
                <a:t>当</a:t>
              </a:r>
              <a:r>
                <a:rPr lang="en-US" altLang="zh-CN" b="1" dirty="0">
                  <a:solidFill>
                    <a:schemeClr val="hlink"/>
                  </a:solidFill>
                  <a:latin typeface="Times New Roman" panose="02020603050405020304" pitchFamily="18" charset="0"/>
                  <a:ea typeface="宋体" panose="02010600030101010101" pitchFamily="2" charset="-122"/>
                </a:rPr>
                <a:t>i=j+1</a:t>
              </a:r>
              <a:r>
                <a:rPr lang="zh-CN" altLang="en-US" b="1" dirty="0">
                  <a:solidFill>
                    <a:schemeClr val="hlink"/>
                  </a:solidFill>
                  <a:latin typeface="Times New Roman" panose="02020603050405020304" pitchFamily="18" charset="0"/>
                  <a:ea typeface="宋体" panose="02010600030101010101" pitchFamily="2" charset="-122"/>
                </a:rPr>
                <a:t>时</a:t>
              </a:r>
              <a:br>
                <a:rPr lang="zh-CN" altLang="en-US" b="1" dirty="0">
                  <a:solidFill>
                    <a:srgbClr val="FF0909"/>
                  </a:solidFill>
                  <a:latin typeface="Times New Roman" panose="02020603050405020304" pitchFamily="18" charset="0"/>
                  <a:ea typeface="宋体" panose="02010600030101010101" pitchFamily="2" charset="-122"/>
                </a:rPr>
              </a:br>
              <a:r>
                <a:rPr lang="zh-CN" altLang="en-US" b="1" dirty="0">
                  <a:solidFill>
                    <a:srgbClr val="FF0909"/>
                  </a:solidFill>
                  <a:latin typeface="Times New Roman" panose="02020603050405020304" pitchFamily="18" charset="0"/>
                  <a:ea typeface="宋体" panose="02010600030101010101" pitchFamily="2" charset="-122"/>
                </a:rPr>
                <a:t>    </a:t>
              </a:r>
              <a:r>
                <a:rPr lang="en-US" altLang="zh-CN" b="1" dirty="0">
                  <a:solidFill>
                    <a:srgbClr val="009900"/>
                  </a:solidFill>
                  <a:latin typeface="Times New Roman" panose="02020603050405020304" pitchFamily="18" charset="0"/>
                  <a:ea typeface="宋体" panose="02010600030101010101" pitchFamily="2" charset="-122"/>
                </a:rPr>
                <a:t>k=</a:t>
              </a:r>
              <a:r>
                <a:rPr lang="en-US" altLang="zh-CN" b="1" dirty="0">
                  <a:solidFill>
                    <a:srgbClr val="FF0909"/>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3i 	</a:t>
              </a:r>
              <a:r>
                <a:rPr lang="zh-CN" altLang="en-US" b="1" dirty="0">
                  <a:latin typeface="Times New Roman" panose="02020603050405020304" pitchFamily="18" charset="0"/>
                  <a:ea typeface="宋体" panose="02010600030101010101" pitchFamily="2" charset="-122"/>
                </a:rPr>
                <a:t>当</a:t>
              </a:r>
              <a:r>
                <a:rPr lang="en-US" altLang="zh-CN" b="1" dirty="0">
                  <a:latin typeface="Times New Roman" panose="02020603050405020304" pitchFamily="18" charset="0"/>
                  <a:ea typeface="宋体" panose="02010600030101010101" pitchFamily="2" charset="-122"/>
                </a:rPr>
                <a:t>i=j</a:t>
              </a:r>
              <a:r>
                <a:rPr lang="zh-CN" altLang="en-US" b="1" dirty="0">
                  <a:latin typeface="Times New Roman" panose="02020603050405020304" pitchFamily="18" charset="0"/>
                  <a:ea typeface="宋体" panose="02010600030101010101" pitchFamily="2" charset="-122"/>
                </a:rPr>
                <a:t>时</a:t>
              </a:r>
              <a:br>
                <a:rPr lang="zh-CN" altLang="en-US" b="1" dirty="0">
                  <a:solidFill>
                    <a:srgbClr val="FF0909"/>
                  </a:solidFill>
                  <a:latin typeface="Times New Roman" panose="02020603050405020304" pitchFamily="18" charset="0"/>
                  <a:ea typeface="宋体" panose="02010600030101010101" pitchFamily="2" charset="-122"/>
                </a:rPr>
              </a:br>
              <a:r>
                <a:rPr lang="zh-CN" altLang="en-US" b="1" dirty="0">
                  <a:solidFill>
                    <a:srgbClr val="FF0909"/>
                  </a:solidFill>
                  <a:latin typeface="Times New Roman" panose="02020603050405020304" pitchFamily="18" charset="0"/>
                  <a:ea typeface="宋体" panose="02010600030101010101" pitchFamily="2" charset="-122"/>
                </a:rPr>
                <a:t> 	</a:t>
              </a:r>
              <a:r>
                <a:rPr lang="en-US" altLang="zh-CN" b="1" dirty="0">
                  <a:solidFill>
                    <a:srgbClr val="FF0909"/>
                  </a:solidFill>
                  <a:latin typeface="Times New Roman" panose="02020603050405020304" pitchFamily="18" charset="0"/>
                  <a:ea typeface="宋体" panose="02010600030101010101" pitchFamily="2" charset="-122"/>
                </a:rPr>
                <a:t>3i+1	</a:t>
              </a:r>
              <a:r>
                <a:rPr lang="zh-CN" altLang="en-US" b="1" dirty="0">
                  <a:solidFill>
                    <a:srgbClr val="FF0909"/>
                  </a:solidFill>
                  <a:latin typeface="Times New Roman" panose="02020603050405020304" pitchFamily="18" charset="0"/>
                  <a:ea typeface="宋体" panose="02010600030101010101" pitchFamily="2" charset="-122"/>
                </a:rPr>
                <a:t>当</a:t>
              </a:r>
              <a:r>
                <a:rPr lang="en-US" altLang="zh-CN" b="1" dirty="0">
                  <a:solidFill>
                    <a:srgbClr val="FF0909"/>
                  </a:solidFill>
                  <a:latin typeface="Times New Roman" panose="02020603050405020304" pitchFamily="18" charset="0"/>
                  <a:ea typeface="宋体" panose="02010600030101010101" pitchFamily="2" charset="-122"/>
                </a:rPr>
                <a:t>i=j-1</a:t>
              </a:r>
              <a:r>
                <a:rPr lang="zh-CN" altLang="en-US" b="1" dirty="0">
                  <a:solidFill>
                    <a:srgbClr val="FF0909"/>
                  </a:solidFill>
                  <a:latin typeface="Times New Roman" panose="02020603050405020304" pitchFamily="18" charset="0"/>
                  <a:ea typeface="宋体" panose="02010600030101010101" pitchFamily="2" charset="-122"/>
                </a:rPr>
                <a:t>时</a:t>
              </a:r>
              <a:endParaRPr lang="zh-CN" altLang="en-US" b="1" dirty="0">
                <a:solidFill>
                  <a:srgbClr val="FF0909"/>
                </a:solidFill>
                <a:latin typeface="Times New Roman" panose="02020603050405020304" pitchFamily="18" charset="0"/>
                <a:ea typeface="宋体" panose="02010600030101010101" pitchFamily="2" charset="-122"/>
              </a:endParaRPr>
            </a:p>
            <a:p>
              <a:pPr marL="0" lvl="0" indent="0" eaLnBrk="1" hangingPunct="1">
                <a:spcBef>
                  <a:spcPct val="35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27678" name="AutoShape 39"/>
            <p:cNvSpPr/>
            <p:nvPr/>
          </p:nvSpPr>
          <p:spPr>
            <a:xfrm>
              <a:off x="445" y="453"/>
              <a:ext cx="45" cy="894"/>
            </a:xfrm>
            <a:prstGeom prst="leftBrace">
              <a:avLst>
                <a:gd name="adj1" fmla="val 87652"/>
                <a:gd name="adj2" fmla="val 50000"/>
              </a:avLst>
            </a:prstGeom>
            <a:noFill/>
            <a:ln w="19050" cap="flat" cmpd="sng">
              <a:solidFill>
                <a:srgbClr val="0099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graphicFrame>
        <p:nvGraphicFramePr>
          <p:cNvPr id="27653" name="表格占位符 27652"/>
          <p:cNvGraphicFramePr>
            <a:graphicFrameLocks noGrp="1"/>
          </p:cNvGraphicFramePr>
          <p:nvPr>
            <p:ph type="tbl" idx="4294967295"/>
          </p:nvPr>
        </p:nvGraphicFramePr>
        <p:xfrm>
          <a:off x="684213" y="4581525"/>
          <a:ext cx="6707188" cy="952500"/>
        </p:xfrm>
        <a:graphic>
          <a:graphicData uri="http://schemas.openxmlformats.org/drawingml/2006/table">
            <a:tbl>
              <a:tblPr/>
              <a:tblGrid>
                <a:gridCol w="1685925"/>
                <a:gridCol w="630237"/>
                <a:gridCol w="641350"/>
                <a:gridCol w="636588"/>
                <a:gridCol w="639762"/>
                <a:gridCol w="557213"/>
                <a:gridCol w="1916112"/>
              </a:tblGrid>
              <a:tr h="468313">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k</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3(n-1)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7">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sa[k]</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00</a:t>
                      </a:r>
                      <a:endPar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01</a:t>
                      </a:r>
                      <a:endPar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10</a:t>
                      </a:r>
                      <a:endPar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11</a:t>
                      </a:r>
                      <a:endPar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n-1,n-1</a:t>
                      </a:r>
                      <a:endParaRPr kumimoji="0" lang="en-US" altLang="zh-CN" sz="24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endParaRPr>
                    </a:p>
                  </a:txBody>
                  <a:tcPr marL="0" marR="0" marT="19050" marB="381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animEffect transition="in" filter="wipe(left)">
                                      <p:cBhvr>
                                        <p:cTn id="1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altLang="zh-CN"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
        <p:nvSpPr>
          <p:cNvPr id="28675" name="Rectangle 3"/>
          <p:cNvSpPr>
            <a:spLocks noGrp="1"/>
          </p:cNvSpPr>
          <p:nvPr>
            <p:ph idx="1"/>
          </p:nvPr>
        </p:nvSpPr>
        <p:spPr/>
        <p:txBody>
          <a:bodyPr vert="horz" wrap="square" lIns="91440" tIns="45720" rIns="91440" bIns="45720" anchor="t" anchorCtr="0"/>
          <a:p>
            <a:pPr>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稀疏矩阵：矩阵中非零元素的个数远远小于矩阵元素的总数。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假设在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mXn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的矩阵中，有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个元素不为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，令</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δ=t/(mXn),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δ</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为矩阵的稀疏因子。通常认为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δ≤0.05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时，矩阵为稀疏矩阵。</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三元组表表示法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en-US" altLang="zh-CN"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伪地址表示法</a:t>
            </a:r>
            <a:endParaRPr lang="zh-CN" altLang="en-US"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en-US" altLang="zh-CN"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十字链表</a:t>
            </a:r>
            <a:endParaRPr lang="zh-CN" altLang="en-US"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8676" name="表格 28675"/>
          <p:cNvGraphicFramePr>
            <a:graphicFrameLocks noGrp="1"/>
          </p:cNvGraphicFramePr>
          <p:nvPr/>
        </p:nvGraphicFramePr>
        <p:xfrm>
          <a:off x="3208338" y="1622425"/>
          <a:ext cx="3200400" cy="2743200"/>
        </p:xfrm>
        <a:graphic>
          <a:graphicData uri="http://schemas.openxmlformats.org/drawingml/2006/table">
            <a:tbl>
              <a:tblPr/>
              <a:tblGrid>
                <a:gridCol w="457200"/>
                <a:gridCol w="457200"/>
                <a:gridCol w="452437"/>
                <a:gridCol w="461963"/>
                <a:gridCol w="474662"/>
                <a:gridCol w="428625"/>
                <a:gridCol w="468313"/>
              </a:tblGrid>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9</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bl>
          </a:graphicData>
        </a:graphic>
      </p:graphicFrame>
      <p:sp>
        <p:nvSpPr>
          <p:cNvPr id="28719" name="AutoShape 70"/>
          <p:cNvSpPr/>
          <p:nvPr/>
        </p:nvSpPr>
        <p:spPr>
          <a:xfrm>
            <a:off x="3132138" y="1684338"/>
            <a:ext cx="3200400" cy="2606675"/>
          </a:xfrm>
          <a:prstGeom prst="bracketPair">
            <a:avLst>
              <a:gd name="adj" fmla="val 5421"/>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9699" name="Rectangle 3"/>
          <p:cNvSpPr>
            <a:spLocks noGrp="1"/>
          </p:cNvSpPr>
          <p:nvPr>
            <p:ph idx="1"/>
          </p:nvPr>
        </p:nvSpPr>
        <p:spPr/>
        <p:txBody>
          <a:bodyPr vert="horz" wrap="square" lIns="91440" tIns="45720" rIns="91440" bIns="45720" anchor="t" anchorCtr="0"/>
          <a:p>
            <a:pPr>
              <a:lnSpc>
                <a:spcPct val="120000"/>
              </a:lnSpc>
              <a:spcBef>
                <a:spcPts val="0"/>
              </a:spcBef>
              <a:spcAft>
                <a:spcPts val="0"/>
              </a:spcAft>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三元组表顺序表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一个三元组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 j, 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唯一确定了矩阵</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的一个非零元。其中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中存放非零元素的数值。</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以</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行优先</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的顺序将稀疏矩阵中的非零元素以三元组形式存放在一个数组中形成了三元组表。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把三元组表看成一个线性表，线性表的每个结点对应稀疏矩阵的一个非零元素，这个线性表用顺序的方式存储在连续的存储区。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0723" name="Rectangle 3"/>
          <p:cNvSpPr>
            <a:spLocks noGrp="1"/>
          </p:cNvSpPr>
          <p:nvPr>
            <p:ph idx="1"/>
          </p:nvPr>
        </p:nvSpPr>
        <p:spPr/>
        <p:txBody>
          <a:bodyPr vert="horz" wrap="square" lIns="91440" tIns="45720" rIns="91440" bIns="45720" anchor="t" anchorCtr="0"/>
          <a:p>
            <a:endParaRPr lang="zh-CN" altLang="en-US" b="1" dirty="0"/>
          </a:p>
          <a:p>
            <a:endParaRPr lang="zh-CN" altLang="en-US" b="1" dirty="0"/>
          </a:p>
          <a:p>
            <a:endParaRPr lang="zh-CN" altLang="en-US" b="1" dirty="0"/>
          </a:p>
          <a:p>
            <a:endParaRPr lang="zh-CN" altLang="en-US" b="1" dirty="0"/>
          </a:p>
          <a:p>
            <a:endParaRPr lang="zh-CN" altLang="en-US" b="1" dirty="0"/>
          </a:p>
          <a:p>
            <a:endParaRPr lang="zh-CN" altLang="en-US" b="1" dirty="0"/>
          </a:p>
          <a:p>
            <a:endParaRPr lang="zh-CN" altLang="en-US" b="1" dirty="0"/>
          </a:p>
          <a:p>
            <a:pPr>
              <a:buNone/>
            </a:pPr>
            <a:r>
              <a:rPr lang="zh-CN" altLang="en-US" dirty="0">
                <a:latin typeface="Times New Roman" panose="02020603050405020304" pitchFamily="18" charset="0"/>
              </a:rPr>
              <a:t>	转化后的三元组表形式如下： 		</a:t>
            </a:r>
            <a:r>
              <a:rPr lang="en-US" altLang="zh-CN" dirty="0">
                <a:latin typeface="Times New Roman" panose="02020603050405020304" pitchFamily="18" charset="0"/>
              </a:rPr>
              <a:t>((1,2,8),(1,5,4),(3,4,5),(4,3,7),(5,1,2),(5,6,6),(6,3,9))</a:t>
            </a:r>
            <a:endParaRPr lang="en-US" altLang="zh-CN" dirty="0">
              <a:latin typeface="Times New Roman" panose="02020603050405020304" pitchFamily="18" charset="0"/>
            </a:endParaRPr>
          </a:p>
          <a:p>
            <a:pPr>
              <a:buNone/>
            </a:pPr>
            <a:r>
              <a:rPr lang="zh-CN" altLang="en-US" dirty="0">
                <a:latin typeface="Times New Roman" panose="02020603050405020304" pitchFamily="18" charset="0"/>
              </a:rPr>
              <a:t>		加上</a:t>
            </a:r>
            <a:r>
              <a:rPr lang="en-US" altLang="zh-CN" b="1" dirty="0">
                <a:solidFill>
                  <a:srgbClr val="FF0909"/>
                </a:solidFill>
                <a:latin typeface="Times New Roman" panose="02020603050405020304" pitchFamily="18" charset="0"/>
              </a:rPr>
              <a:t>(6,7,7)</a:t>
            </a:r>
            <a:r>
              <a:rPr lang="zh-CN" altLang="en-US" dirty="0">
                <a:latin typeface="Times New Roman" panose="02020603050405020304" pitchFamily="18" charset="0"/>
              </a:rPr>
              <a:t> 对行、列值与非零元个数便可作为矩阵</a:t>
            </a:r>
            <a:r>
              <a:rPr lang="en-US" altLang="zh-CN" dirty="0">
                <a:latin typeface="Times New Roman" panose="02020603050405020304" pitchFamily="18" charset="0"/>
              </a:rPr>
              <a:t>A</a:t>
            </a:r>
            <a:r>
              <a:rPr lang="zh-CN" altLang="en-US" dirty="0">
                <a:latin typeface="Times New Roman" panose="02020603050405020304" pitchFamily="18" charset="0"/>
              </a:rPr>
              <a:t>的另一种描述。</a:t>
            </a:r>
            <a:endParaRPr lang="zh-CN" altLang="en-US" dirty="0">
              <a:latin typeface="Times New Roman" panose="02020603050405020304" pitchFamily="18" charset="0"/>
            </a:endParaRPr>
          </a:p>
        </p:txBody>
      </p:sp>
      <p:grpSp>
        <p:nvGrpSpPr>
          <p:cNvPr id="30724" name="Group 8"/>
          <p:cNvGrpSpPr/>
          <p:nvPr/>
        </p:nvGrpSpPr>
        <p:grpSpPr>
          <a:xfrm>
            <a:off x="1763713" y="1125538"/>
            <a:ext cx="3168650" cy="2684462"/>
            <a:chOff x="1111" y="845"/>
            <a:chExt cx="1996" cy="1691"/>
          </a:xfrm>
        </p:grpSpPr>
        <p:sp>
          <p:nvSpPr>
            <p:cNvPr id="30725" name="Text Box 3"/>
            <p:cNvSpPr txBox="1"/>
            <p:nvPr/>
          </p:nvSpPr>
          <p:spPr>
            <a:xfrm>
              <a:off x="1591" y="845"/>
              <a:ext cx="1425" cy="169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10000"/>
                </a:lnSpc>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 0  8  0  0  4  0  0</a:t>
              </a:r>
              <a:endParaRPr lang="en-US" altLang="zh-CN" b="1" dirty="0">
                <a:latin typeface="Times New Roman" panose="02020603050405020304" pitchFamily="18" charset="0"/>
                <a:ea typeface="楷体_GB2312" pitchFamily="49" charset="-122"/>
              </a:endParaRPr>
            </a:p>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 0  0  0  0  0  0  0</a:t>
              </a:r>
              <a:endParaRPr lang="en-US" altLang="zh-CN" b="1" dirty="0">
                <a:latin typeface="Times New Roman" panose="02020603050405020304" pitchFamily="18" charset="0"/>
                <a:ea typeface="楷体_GB2312" pitchFamily="49" charset="-122"/>
              </a:endParaRPr>
            </a:p>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 0  0  0  5  0  0  0</a:t>
              </a:r>
              <a:endParaRPr lang="en-US" altLang="zh-CN" b="1" dirty="0">
                <a:latin typeface="Times New Roman" panose="02020603050405020304" pitchFamily="18" charset="0"/>
                <a:ea typeface="楷体_GB2312" pitchFamily="49" charset="-122"/>
              </a:endParaRPr>
            </a:p>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 0  0  7  0  0  0  0</a:t>
              </a:r>
              <a:endParaRPr lang="en-US" altLang="zh-CN" b="1" dirty="0">
                <a:latin typeface="Times New Roman" panose="02020603050405020304" pitchFamily="18" charset="0"/>
                <a:ea typeface="楷体_GB2312" pitchFamily="49" charset="-122"/>
              </a:endParaRPr>
            </a:p>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 2  0  0  0  0  6  0</a:t>
              </a:r>
              <a:endParaRPr lang="en-US" altLang="zh-CN" b="1" dirty="0">
                <a:latin typeface="Times New Roman" panose="02020603050405020304" pitchFamily="18" charset="0"/>
                <a:ea typeface="楷体_GB2312" pitchFamily="49" charset="-122"/>
              </a:endParaRPr>
            </a:p>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 0  0  9  0  0  0  0</a:t>
              </a:r>
              <a:endParaRPr lang="en-US" altLang="zh-CN" b="1" dirty="0">
                <a:latin typeface="Times New Roman" panose="02020603050405020304" pitchFamily="18" charset="0"/>
                <a:ea typeface="宋体" panose="02010600030101010101" pitchFamily="2" charset="-122"/>
              </a:endParaRPr>
            </a:p>
          </p:txBody>
        </p:sp>
        <p:sp>
          <p:nvSpPr>
            <p:cNvPr id="30726" name="AutoShape 4"/>
            <p:cNvSpPr/>
            <p:nvPr/>
          </p:nvSpPr>
          <p:spPr>
            <a:xfrm>
              <a:off x="1565" y="941"/>
              <a:ext cx="96" cy="1536"/>
            </a:xfrm>
            <a:prstGeom prst="leftBracket">
              <a:avLst>
                <a:gd name="adj" fmla="val 133333"/>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en-US" dirty="0">
                <a:latin typeface="Times New Roman" panose="02020603050405020304" pitchFamily="18" charset="0"/>
                <a:ea typeface="宋体" panose="02010600030101010101" pitchFamily="2" charset="-122"/>
              </a:endParaRPr>
            </a:p>
          </p:txBody>
        </p:sp>
        <p:sp>
          <p:nvSpPr>
            <p:cNvPr id="30727" name="AutoShape 5"/>
            <p:cNvSpPr/>
            <p:nvPr/>
          </p:nvSpPr>
          <p:spPr>
            <a:xfrm>
              <a:off x="3012" y="942"/>
              <a:ext cx="95" cy="1536"/>
            </a:xfrm>
            <a:prstGeom prst="rightBracket">
              <a:avLst>
                <a:gd name="adj" fmla="val 134736"/>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en-US" dirty="0">
                <a:latin typeface="Times New Roman" panose="02020603050405020304" pitchFamily="18" charset="0"/>
                <a:ea typeface="宋体" panose="02010600030101010101" pitchFamily="2" charset="-122"/>
              </a:endParaRPr>
            </a:p>
          </p:txBody>
        </p:sp>
        <p:sp>
          <p:nvSpPr>
            <p:cNvPr id="30728" name="Text Box 6"/>
            <p:cNvSpPr txBox="1"/>
            <p:nvPr/>
          </p:nvSpPr>
          <p:spPr>
            <a:xfrm flipH="1">
              <a:off x="1111" y="1517"/>
              <a:ext cx="48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A =</a:t>
              </a:r>
              <a:endParaRPr lang="en-US" altLang="zh-CN" b="1" dirty="0">
                <a:latin typeface="Times New Roman" panose="02020603050405020304" pitchFamily="18" charset="0"/>
                <a:ea typeface="楷体_GB2312" pitchFamily="49" charset="-122"/>
              </a:endParaRPr>
            </a:p>
          </p:txBody>
        </p:sp>
      </p:gr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1747" name="Rectangle 3"/>
          <p:cNvSpPr>
            <a:spLocks noGrp="1"/>
          </p:cNvSpPr>
          <p:nvPr>
            <p:ph idx="1"/>
          </p:nvPr>
        </p:nvSpPr>
        <p:spPr/>
        <p:txBody>
          <a:bodyPr vert="horz" wrap="square" lIns="91440" tIns="45720" rIns="91440" bIns="45720" anchor="t" anchorCtr="0"/>
          <a:p>
            <a:pPr lvl="1"/>
            <a:r>
              <a:rPr lang="zh-CN" altLang="en-US" dirty="0">
                <a:latin typeface="Times New Roman" panose="02020603050405020304" pitchFamily="18" charset="0"/>
              </a:rPr>
              <a:t>稀疏矩阵的三元组顺序表存储定义： </a:t>
            </a:r>
            <a:endParaRPr lang="zh-CN" altLang="en-US" dirty="0">
              <a:latin typeface="Times New Roman" panose="02020603050405020304" pitchFamily="18" charset="0"/>
            </a:endParaRPr>
          </a:p>
          <a:p>
            <a:pPr lvl="1">
              <a:buNone/>
            </a:pPr>
            <a:r>
              <a:rPr lang="en-US" altLang="zh-CN" b="1" dirty="0">
                <a:latin typeface="Times New Roman" panose="02020603050405020304" pitchFamily="18" charset="0"/>
              </a:rPr>
              <a:t>#define MAXSIZE 12500</a:t>
            </a:r>
            <a:endParaRPr lang="en-US" altLang="zh-CN" b="1" dirty="0">
              <a:latin typeface="Times New Roman" panose="02020603050405020304" pitchFamily="18" charset="0"/>
            </a:endParaRPr>
          </a:p>
          <a:p>
            <a:pPr lvl="1">
              <a:buNone/>
            </a:pPr>
            <a:r>
              <a:rPr lang="en-US" altLang="zh-CN" dirty="0">
                <a:latin typeface="Times New Roman" panose="02020603050405020304" pitchFamily="18" charset="0"/>
              </a:rPr>
              <a:t>//</a:t>
            </a:r>
            <a:r>
              <a:rPr lang="zh-CN" altLang="en-US" dirty="0">
                <a:latin typeface="Times New Roman" panose="02020603050405020304" pitchFamily="18" charset="0"/>
              </a:rPr>
              <a:t>非零元素的三元组结构类型</a:t>
            </a:r>
            <a:endParaRPr lang="en-US" altLang="zh-CN" dirty="0">
              <a:latin typeface="Times New Roman" panose="02020603050405020304" pitchFamily="18" charset="0"/>
            </a:endParaRPr>
          </a:p>
          <a:p>
            <a:pPr lvl="1">
              <a:buNone/>
            </a:pPr>
            <a:r>
              <a:rPr lang="en-US" altLang="zh-CN" b="1" dirty="0">
                <a:latin typeface="Times New Roman" panose="02020603050405020304" pitchFamily="18" charset="0"/>
              </a:rPr>
              <a:t>typedef struct{</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	int i,j;	 			</a:t>
            </a:r>
            <a:r>
              <a:rPr lang="en-US" altLang="zh-CN" dirty="0">
                <a:latin typeface="Times New Roman" panose="02020603050405020304" pitchFamily="18" charset="0"/>
              </a:rPr>
              <a:t>//</a:t>
            </a:r>
            <a:r>
              <a:rPr lang="zh-CN" altLang="en-US" dirty="0">
                <a:latin typeface="Times New Roman" panose="02020603050405020304" pitchFamily="18" charset="0"/>
              </a:rPr>
              <a:t>非</a:t>
            </a:r>
            <a:r>
              <a:rPr lang="zh-CN" altLang="en-US" dirty="0"/>
              <a:t>零元的行下标和列下标</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	ElemType e; 			</a:t>
            </a:r>
            <a:r>
              <a:rPr lang="en-US" altLang="zh-CN" dirty="0">
                <a:latin typeface="Times New Roman" panose="02020603050405020304" pitchFamily="18" charset="0"/>
              </a:rPr>
              <a:t>//</a:t>
            </a:r>
            <a:r>
              <a:rPr lang="zh-CN" altLang="en-US" dirty="0">
                <a:latin typeface="Times New Roman" panose="02020603050405020304" pitchFamily="18" charset="0"/>
              </a:rPr>
              <a:t>非零元的值</a:t>
            </a:r>
            <a:endParaRPr lang="en-US" altLang="zh-CN" dirty="0">
              <a:latin typeface="Times New Roman" panose="02020603050405020304" pitchFamily="18" charset="0"/>
            </a:endParaRPr>
          </a:p>
          <a:p>
            <a:pPr lvl="1">
              <a:buNone/>
            </a:pPr>
            <a:r>
              <a:rPr lang="en-US" altLang="zh-CN" b="1" dirty="0">
                <a:latin typeface="Times New Roman" panose="02020603050405020304" pitchFamily="18" charset="0"/>
              </a:rPr>
              <a:t>}Triple;</a:t>
            </a:r>
            <a:endParaRPr lang="zh-CN" altLang="en-US" dirty="0">
              <a:latin typeface="Times New Roman" panose="02020603050405020304" pitchFamily="18" charset="0"/>
            </a:endParaRPr>
          </a:p>
          <a:p>
            <a:pPr lvl="1">
              <a:buNone/>
            </a:pPr>
            <a:r>
              <a:rPr lang="en-US" altLang="zh-CN" dirty="0">
                <a:latin typeface="Times New Roman" panose="02020603050405020304" pitchFamily="18" charset="0"/>
              </a:rPr>
              <a:t>//</a:t>
            </a:r>
            <a:r>
              <a:rPr lang="zh-CN" altLang="en-US" dirty="0">
                <a:latin typeface="Times New Roman" panose="02020603050405020304" pitchFamily="18" charset="0"/>
              </a:rPr>
              <a:t>稀疏矩阵的结构类型</a:t>
            </a:r>
            <a:endParaRPr lang="zh-CN" altLang="en-US" dirty="0">
              <a:latin typeface="Times New Roman" panose="02020603050405020304" pitchFamily="18" charset="0"/>
            </a:endParaRPr>
          </a:p>
          <a:p>
            <a:pPr lvl="1">
              <a:buNone/>
            </a:pPr>
            <a:r>
              <a:rPr lang="en-US" altLang="zh-CN" b="1" dirty="0">
                <a:latin typeface="Times New Roman" panose="02020603050405020304" pitchFamily="18" charset="0"/>
              </a:rPr>
              <a:t>typedef struct{</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Triple</a:t>
            </a:r>
            <a:r>
              <a:rPr lang="en-US" altLang="zh-CN" b="1" dirty="0">
                <a:latin typeface="Times New Roman" panose="02020603050405020304" pitchFamily="18" charset="0"/>
              </a:rPr>
              <a:t> data[MAXSIZE+1];  	//data[0]</a:t>
            </a:r>
            <a:r>
              <a:rPr lang="zh-CN" altLang="en-US" dirty="0">
                <a:latin typeface="Times New Roman" panose="02020603050405020304" pitchFamily="18" charset="0"/>
              </a:rPr>
              <a:t>未用</a:t>
            </a:r>
            <a:endParaRPr lang="zh-CN" altLang="en-US" dirty="0">
              <a:solidFill>
                <a:srgbClr val="006600"/>
              </a:solidFill>
              <a:latin typeface="Times New Roman" panose="02020603050405020304" pitchFamily="18" charset="0"/>
            </a:endParaRPr>
          </a:p>
          <a:p>
            <a:pPr lvl="1">
              <a:buNone/>
            </a:pPr>
            <a:r>
              <a:rPr lang="en-US" altLang="zh-CN" b="1" dirty="0">
                <a:latin typeface="Times New Roman" panose="02020603050405020304" pitchFamily="18" charset="0"/>
              </a:rPr>
              <a:t>	int mu,nu,tu;			</a:t>
            </a:r>
            <a:r>
              <a:rPr lang="en-US" altLang="zh-CN" dirty="0">
                <a:latin typeface="Times New Roman" panose="02020603050405020304" pitchFamily="18" charset="0"/>
              </a:rPr>
              <a:t>//</a:t>
            </a:r>
            <a:r>
              <a:rPr lang="zh-CN" altLang="en-US" dirty="0">
                <a:latin typeface="Times New Roman" panose="02020603050405020304" pitchFamily="18" charset="0"/>
              </a:rPr>
              <a:t>矩阵行数</a:t>
            </a:r>
            <a:r>
              <a:rPr lang="en-US" altLang="zh-CN" dirty="0">
                <a:latin typeface="Times New Roman" panose="02020603050405020304" pitchFamily="18" charset="0"/>
              </a:rPr>
              <a:t>,</a:t>
            </a:r>
            <a:r>
              <a:rPr lang="zh-CN" altLang="en-US" dirty="0">
                <a:latin typeface="Times New Roman" panose="02020603050405020304" pitchFamily="18" charset="0"/>
              </a:rPr>
              <a:t>列数</a:t>
            </a:r>
            <a:r>
              <a:rPr lang="en-US" altLang="zh-CN" dirty="0">
                <a:latin typeface="Times New Roman" panose="02020603050405020304" pitchFamily="18" charset="0"/>
              </a:rPr>
              <a:t>,</a:t>
            </a:r>
            <a:r>
              <a:rPr lang="zh-CN" altLang="en-US" dirty="0">
                <a:latin typeface="Times New Roman" panose="02020603050405020304" pitchFamily="18" charset="0"/>
              </a:rPr>
              <a:t>非零个数</a:t>
            </a:r>
            <a:endParaRPr lang="zh-CN" altLang="en-US" dirty="0">
              <a:latin typeface="Times New Roman" panose="02020603050405020304" pitchFamily="18" charset="0"/>
            </a:endParaRPr>
          </a:p>
          <a:p>
            <a:pPr lvl="1">
              <a:buNone/>
            </a:pPr>
            <a:r>
              <a:rPr lang="en-US" altLang="zh-CN" b="1" dirty="0">
                <a:latin typeface="Times New Roman" panose="02020603050405020304" pitchFamily="18" charset="0"/>
              </a:rPr>
              <a:t>}TSMatrix;</a:t>
            </a:r>
            <a:r>
              <a:rPr lang="zh-CN" altLang="en-US" b="1" dirty="0">
                <a:latin typeface="Times New Roman" panose="02020603050405020304" pitchFamily="18" charset="0"/>
              </a:rPr>
              <a:t>　</a:t>
            </a:r>
            <a:endParaRPr lang="en-US" altLang="zh-CN" b="1" dirty="0">
              <a:latin typeface="Times New Roman" panose="02020603050405020304" pitchFamily="18" charset="0"/>
            </a:endParaRP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2771" name="AutoShape 5"/>
          <p:cNvSpPr/>
          <p:nvPr/>
        </p:nvSpPr>
        <p:spPr>
          <a:xfrm>
            <a:off x="1331913" y="1700213"/>
            <a:ext cx="3544887" cy="2987675"/>
          </a:xfrm>
          <a:prstGeom prst="bracketPair">
            <a:avLst>
              <a:gd name="adj" fmla="val 5421"/>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2772" name="Rectangle 6"/>
          <p:cNvSpPr/>
          <p:nvPr/>
        </p:nvSpPr>
        <p:spPr>
          <a:xfrm>
            <a:off x="1482725" y="1565275"/>
            <a:ext cx="3657600" cy="315912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40000"/>
              </a:lnSpc>
              <a:spcBef>
                <a:spcPct val="0"/>
              </a:spcBef>
              <a:buClr>
                <a:schemeClr val="hlink"/>
              </a:buClr>
              <a:buSzPct val="1200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0    12   9    0   0    0    0</a:t>
            </a:r>
            <a:endParaRPr lang="en-US" altLang="zh-CN" b="1" dirty="0">
              <a:latin typeface="Times New Roman" panose="02020603050405020304" pitchFamily="18" charset="0"/>
            </a:endParaRPr>
          </a:p>
          <a:p>
            <a:pPr marL="0" lvl="0" indent="0" eaLnBrk="1" hangingPunct="1">
              <a:lnSpc>
                <a:spcPct val="140000"/>
              </a:lnSpc>
              <a:spcBef>
                <a:spcPct val="0"/>
              </a:spcBef>
              <a:buClr>
                <a:schemeClr val="hlink"/>
              </a:buClr>
              <a:buSzPct val="120000"/>
              <a:buFont typeface="Arial" panose="020B0604020202020204" pitchFamily="34" charset="0"/>
              <a:buNone/>
            </a:pPr>
            <a:r>
              <a:rPr lang="en-US" altLang="zh-CN" b="1" dirty="0">
                <a:latin typeface="Times New Roman" panose="02020603050405020304" pitchFamily="18" charset="0"/>
              </a:rPr>
              <a:t> 0     0    0    0   0    0    0</a:t>
            </a:r>
            <a:endParaRPr lang="en-US" altLang="zh-CN" b="1" dirty="0">
              <a:latin typeface="Times New Roman" panose="02020603050405020304" pitchFamily="18" charset="0"/>
            </a:endParaRPr>
          </a:p>
          <a:p>
            <a:pPr marL="0" lvl="0" indent="0" eaLnBrk="1" hangingPunct="1">
              <a:lnSpc>
                <a:spcPct val="140000"/>
              </a:lnSpc>
              <a:spcBef>
                <a:spcPct val="0"/>
              </a:spcBef>
              <a:buClr>
                <a:schemeClr val="hlink"/>
              </a:buClr>
              <a:buSzPct val="120000"/>
              <a:buFont typeface="Arial" panose="020B0604020202020204" pitchFamily="34" charset="0"/>
              <a:buNone/>
            </a:pPr>
            <a:r>
              <a:rPr lang="en-US" altLang="zh-CN" b="1" dirty="0">
                <a:latin typeface="Times New Roman" panose="02020603050405020304" pitchFamily="18" charset="0"/>
              </a:rPr>
              <a:t>-3    0     0    0   0   14   0</a:t>
            </a:r>
            <a:endParaRPr lang="en-US" altLang="zh-CN" b="1" dirty="0">
              <a:latin typeface="Times New Roman" panose="02020603050405020304" pitchFamily="18" charset="0"/>
            </a:endParaRPr>
          </a:p>
          <a:p>
            <a:pPr marL="0" lvl="0" indent="0" eaLnBrk="1" hangingPunct="1">
              <a:lnSpc>
                <a:spcPct val="140000"/>
              </a:lnSpc>
              <a:spcBef>
                <a:spcPct val="0"/>
              </a:spcBef>
              <a:buClr>
                <a:schemeClr val="hlink"/>
              </a:buClr>
              <a:buSzPct val="120000"/>
              <a:buFont typeface="Arial" panose="020B0604020202020204" pitchFamily="34" charset="0"/>
              <a:buNone/>
            </a:pPr>
            <a:r>
              <a:rPr lang="en-US" altLang="zh-CN" b="1" dirty="0">
                <a:latin typeface="Times New Roman" panose="02020603050405020304" pitchFamily="18" charset="0"/>
              </a:rPr>
              <a:t> 0    0    24   0   0    0    0</a:t>
            </a:r>
            <a:endParaRPr lang="en-US" altLang="zh-CN" b="1" dirty="0">
              <a:latin typeface="Times New Roman" panose="02020603050405020304" pitchFamily="18" charset="0"/>
            </a:endParaRPr>
          </a:p>
          <a:p>
            <a:pPr marL="0" lvl="0" indent="0" eaLnBrk="1" hangingPunct="1">
              <a:lnSpc>
                <a:spcPct val="140000"/>
              </a:lnSpc>
              <a:spcBef>
                <a:spcPct val="0"/>
              </a:spcBef>
              <a:buClr>
                <a:schemeClr val="hlink"/>
              </a:buClr>
              <a:buSzPct val="120000"/>
              <a:buFont typeface="Arial" panose="020B0604020202020204" pitchFamily="34" charset="0"/>
              <a:buNone/>
            </a:pPr>
            <a:r>
              <a:rPr lang="en-US" altLang="zh-CN" b="1" dirty="0">
                <a:latin typeface="Times New Roman" panose="02020603050405020304" pitchFamily="18" charset="0"/>
              </a:rPr>
              <a:t> 0   18    0    0   0    0    0</a:t>
            </a:r>
            <a:endParaRPr lang="en-US" altLang="zh-CN" b="1" dirty="0">
              <a:latin typeface="Times New Roman" panose="02020603050405020304" pitchFamily="18" charset="0"/>
            </a:endParaRPr>
          </a:p>
          <a:p>
            <a:pPr marL="0" lvl="0" indent="0" eaLnBrk="1" hangingPunct="1">
              <a:lnSpc>
                <a:spcPct val="140000"/>
              </a:lnSpc>
              <a:spcBef>
                <a:spcPct val="0"/>
              </a:spcBef>
              <a:buClr>
                <a:schemeClr val="hlink"/>
              </a:buClr>
              <a:buSzPct val="120000"/>
              <a:buFont typeface="Arial" panose="020B0604020202020204" pitchFamily="34" charset="0"/>
              <a:buNone/>
            </a:pPr>
            <a:r>
              <a:rPr lang="en-US" altLang="zh-CN" b="1" dirty="0">
                <a:latin typeface="Times New Roman" panose="02020603050405020304" pitchFamily="18" charset="0"/>
              </a:rPr>
              <a:t>15   0    0    -7   0    0    0</a:t>
            </a:r>
            <a:endParaRPr lang="en-US" altLang="zh-CN" b="1" baseline="-20000" dirty="0">
              <a:latin typeface="Times New Roman" panose="02020603050405020304" pitchFamily="18" charset="0"/>
            </a:endParaRPr>
          </a:p>
        </p:txBody>
      </p:sp>
      <p:sp>
        <p:nvSpPr>
          <p:cNvPr id="32773" name="Text Box 6"/>
          <p:cNvSpPr txBox="1"/>
          <p:nvPr/>
        </p:nvSpPr>
        <p:spPr>
          <a:xfrm flipH="1">
            <a:off x="468313" y="2924175"/>
            <a:ext cx="762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Font typeface="Arial" panose="020B0604020202020204" pitchFamily="34" charset="0"/>
              <a:buNone/>
            </a:pPr>
            <a:r>
              <a:rPr lang="en-US" altLang="zh-CN" b="1" dirty="0">
                <a:latin typeface="Times New Roman" panose="02020603050405020304" pitchFamily="18" charset="0"/>
                <a:ea typeface="楷体_GB2312" pitchFamily="49" charset="-122"/>
              </a:rPr>
              <a:t>M =</a:t>
            </a:r>
            <a:endParaRPr lang="en-US" altLang="zh-CN" b="1" dirty="0">
              <a:latin typeface="Times New Roman" panose="02020603050405020304" pitchFamily="18" charset="0"/>
              <a:ea typeface="楷体_GB2312" pitchFamily="49" charset="-122"/>
            </a:endParaRPr>
          </a:p>
        </p:txBody>
      </p:sp>
      <p:graphicFrame>
        <p:nvGraphicFramePr>
          <p:cNvPr id="32774" name="表格占位符 32773"/>
          <p:cNvGraphicFramePr>
            <a:graphicFrameLocks noGrp="1"/>
          </p:cNvGraphicFramePr>
          <p:nvPr>
            <p:ph type="tbl" idx="4294967295"/>
          </p:nvPr>
        </p:nvGraphicFramePr>
        <p:xfrm>
          <a:off x="5219700" y="1196975"/>
          <a:ext cx="3313113" cy="5202240"/>
        </p:xfrm>
        <a:graphic>
          <a:graphicData uri="http://schemas.openxmlformats.org/drawingml/2006/table">
            <a:tbl>
              <a:tblPr/>
              <a:tblGrid>
                <a:gridCol w="828675"/>
                <a:gridCol w="828675"/>
                <a:gridCol w="827088"/>
                <a:gridCol w="828675"/>
              </a:tblGrid>
              <a:tr h="522288">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k</a:t>
                      </a:r>
                      <a:endPar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800000"/>
                          </a:solidFill>
                          <a:effectLst/>
                          <a:latin typeface="Times New Roman" panose="02020603050405020304" pitchFamily="18" charset="0"/>
                          <a:ea typeface="黑体" panose="02010609060101010101" pitchFamily="49" charset="-122"/>
                        </a:rPr>
                        <a:t>i</a:t>
                      </a:r>
                      <a:endParaRPr kumimoji="0" lang="en-US" altLang="zh-CN" sz="2400" b="1" i="0" u="none" strike="noStrike" cap="none" normalizeH="0" baseline="0">
                        <a:ln>
                          <a:noFill/>
                        </a:ln>
                        <a:solidFill>
                          <a:srgbClr val="80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800000"/>
                          </a:solidFill>
                          <a:effectLst/>
                          <a:latin typeface="Times New Roman" panose="02020603050405020304" pitchFamily="18" charset="0"/>
                          <a:ea typeface="黑体" panose="02010609060101010101" pitchFamily="49" charset="-122"/>
                        </a:rPr>
                        <a:t>j</a:t>
                      </a:r>
                      <a:endParaRPr kumimoji="0" lang="en-US" altLang="zh-CN" sz="2400" b="1" i="0" u="none" strike="noStrike" cap="none" normalizeH="0" baseline="0">
                        <a:ln>
                          <a:noFill/>
                        </a:ln>
                        <a:solidFill>
                          <a:srgbClr val="800000"/>
                        </a:solidFill>
                        <a:effectLst/>
                        <a:latin typeface="Times New Roman" panose="02020603050405020304" pitchFamily="18" charset="0"/>
                        <a:ea typeface="黑体" panose="02010609060101010101" pitchFamily="49" charset="-122"/>
                      </a:endParaRPr>
                    </a:p>
                  </a:txBody>
                  <a:tcPr horzOverflow="overflow">
                    <a:lnL>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800000"/>
                          </a:solidFill>
                          <a:effectLst/>
                          <a:latin typeface="Times New Roman" panose="02020603050405020304" pitchFamily="18" charset="0"/>
                          <a:ea typeface="黑体" panose="02010609060101010101" pitchFamily="49" charset="-122"/>
                        </a:rPr>
                        <a:t>e</a:t>
                      </a:r>
                      <a:endParaRPr kumimoji="0" lang="en-US" altLang="zh-CN" sz="2400" b="1" i="0" u="none" strike="noStrike" cap="none" normalizeH="0" baseline="0">
                        <a:ln>
                          <a:noFill/>
                        </a:ln>
                        <a:solidFill>
                          <a:srgbClr val="800000"/>
                        </a:solidFill>
                        <a:effectLst/>
                        <a:latin typeface="Times New Roman" panose="02020603050405020304" pitchFamily="18" charset="0"/>
                        <a:ea typeface="黑体" panose="02010609060101010101" pitchFamily="49" charset="-122"/>
                      </a:endParaRPr>
                    </a:p>
                  </a:txBody>
                  <a:tcPr horzOverflow="overflow">
                    <a:lnL>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22288">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7F7F7F"/>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rgbClr val="7F7F7F"/>
                        </a:solidFill>
                        <a:effectLst/>
                        <a:latin typeface="Times New Roman" panose="02020603050405020304" pitchFamily="18" charset="0"/>
                        <a:ea typeface="黑体" panose="02010609060101010101" pitchFamily="49" charset="-122"/>
                      </a:endParaRP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7F7F7F"/>
                          </a:solidFill>
                          <a:effectLst/>
                          <a:latin typeface="Times New Roman" panose="02020603050405020304" pitchFamily="18" charset="0"/>
                          <a:ea typeface="黑体" panose="02010609060101010101" pitchFamily="49" charset="-122"/>
                        </a:rPr>
                        <a:t>6</a:t>
                      </a:r>
                      <a:endParaRPr kumimoji="0" lang="en-US" altLang="zh-CN" sz="2400" b="1" i="0" u="none" strike="noStrike" cap="none" normalizeH="0" baseline="0">
                        <a:ln>
                          <a:noFill/>
                        </a:ln>
                        <a:solidFill>
                          <a:srgbClr val="7F7F7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7F7F7F"/>
                          </a:solidFill>
                          <a:effectLst/>
                          <a:latin typeface="Times New Roman" panose="02020603050405020304" pitchFamily="18" charset="0"/>
                          <a:ea typeface="黑体" panose="02010609060101010101" pitchFamily="49" charset="-122"/>
                        </a:rPr>
                        <a:t>7</a:t>
                      </a:r>
                      <a:endParaRPr kumimoji="0" lang="en-US" altLang="zh-CN" sz="2400" b="1" i="0" u="none" strike="noStrike" cap="none" normalizeH="0" baseline="0">
                        <a:ln>
                          <a:noFill/>
                        </a:ln>
                        <a:solidFill>
                          <a:srgbClr val="7F7F7F"/>
                        </a:solidFill>
                        <a:effectLst/>
                        <a:latin typeface="Times New Roman" panose="02020603050405020304" pitchFamily="18" charset="0"/>
                        <a:ea typeface="黑体" panose="02010609060101010101" pitchFamily="49" charset="-122"/>
                      </a:endParaRPr>
                    </a:p>
                  </a:txBody>
                  <a:tcP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7F7F7F"/>
                          </a:solidFill>
                          <a:effectLst/>
                          <a:latin typeface="Times New Roman" panose="02020603050405020304" pitchFamily="18" charset="0"/>
                          <a:ea typeface="黑体" panose="02010609060101010101" pitchFamily="49" charset="-122"/>
                        </a:rPr>
                        <a:t>8</a:t>
                      </a:r>
                      <a:endParaRPr kumimoji="0" lang="en-US" altLang="zh-CN" sz="2400" b="1" i="0" u="none" strike="noStrike" cap="none" normalizeH="0" baseline="0">
                        <a:ln>
                          <a:noFill/>
                        </a:ln>
                        <a:solidFill>
                          <a:srgbClr val="7F7F7F"/>
                        </a:solidFill>
                        <a:effectLst/>
                        <a:latin typeface="Times New Roman" panose="02020603050405020304" pitchFamily="18" charset="0"/>
                        <a:ea typeface="黑体" panose="02010609060101010101" pitchFamily="49" charset="-122"/>
                      </a:endParaRPr>
                    </a:p>
                  </a:txBody>
                  <a:tcP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r>
              <a:tr h="522288">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522288">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9</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522288">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522288">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4</a:t>
                      </a:r>
                      <a:endPar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rPr>
                        <a:t>6</a:t>
                      </a:r>
                      <a:endPar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1023936">
                <a:tc>
                  <a:txBody>
                    <a:bodyPr/>
                    <a:lstStyle/>
                    <a:p>
                      <a:pPr marL="0" marR="0" lvl="0" indent="0" algn="ctr" defTabSz="914400" rtl="0" eaLnBrk="0" fontAlgn="base" latinLnBrk="0" hangingPunct="0">
                        <a:lnSpc>
                          <a:spcPct val="100000"/>
                        </a:lnSpc>
                        <a:spcBef>
                          <a:spcPct val="3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5</a:t>
                      </a:r>
                      <a:endPar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p>
                      <a:pPr marL="0" marR="0" lvl="0" indent="0" algn="ctr" defTabSz="914400" rtl="0" eaLnBrk="0" fontAlgn="base" latinLnBrk="0" hangingPunct="0">
                        <a:lnSpc>
                          <a:spcPct val="100000"/>
                        </a:lnSpc>
                        <a:spcBef>
                          <a:spcPct val="3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6</a:t>
                      </a:r>
                      <a:endPar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rPr>
                        <a:t>4</a:t>
                      </a:r>
                      <a:endPar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endParaRPr>
                    </a:p>
                    <a:p>
                      <a:pPr marL="0" marR="0" lvl="0" indent="0" algn="ctr" defTabSz="914400" rtl="0" eaLnBrk="0" fontAlgn="base" latinLnBrk="0" hangingPunct="0">
                        <a:lnSpc>
                          <a:spcPct val="100000"/>
                        </a:lnSpc>
                        <a:spcBef>
                          <a:spcPct val="3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rPr>
                        <a:t>5</a:t>
                      </a:r>
                      <a:endPar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endParaRPr>
                    </a:p>
                    <a:p>
                      <a:pPr marL="0" marR="0" lvl="0" indent="0" algn="ctr" defTabSz="914400" rtl="0" eaLnBrk="0" fontAlgn="base" latinLnBrk="0" hangingPunct="0">
                        <a:lnSpc>
                          <a:spcPct val="100000"/>
                        </a:lnSpc>
                        <a:spcBef>
                          <a:spcPct val="3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24</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p>
                      <a:pPr marL="0" marR="0" lvl="0" indent="0" algn="ctr" defTabSz="914400" rtl="0" eaLnBrk="0" fontAlgn="base" latinLnBrk="0" hangingPunct="0">
                        <a:lnSpc>
                          <a:spcPct val="100000"/>
                        </a:lnSpc>
                        <a:spcBef>
                          <a:spcPct val="3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522288">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7</a:t>
                      </a:r>
                      <a:endPar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rPr>
                        <a:t>6</a:t>
                      </a:r>
                      <a:endPar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a:noFill/>
                    </a:lnB>
                    <a:lnTlToBr>
                      <a:noFill/>
                    </a:lnTlToBr>
                    <a:lnBlToTr>
                      <a:noFill/>
                    </a:lnBlToTr>
                    <a:noFill/>
                  </a:tcPr>
                </a:tc>
              </a:tr>
              <a:tr h="522288">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8</a:t>
                      </a:r>
                      <a:endParaRPr kumimoji="0" lang="en-US" altLang="zh-CN"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a:noFill/>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rPr>
                        <a:t>6</a:t>
                      </a:r>
                      <a:endParaRPr kumimoji="0" lang="en-US" altLang="zh-CN" sz="2400" b="1" i="0" u="none" strike="noStrike" cap="none" normalizeH="0" baseline="0">
                        <a:ln>
                          <a:noFill/>
                        </a:ln>
                        <a:solidFill>
                          <a:srgbClr val="339933"/>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rPr>
                        <a:t>4</a:t>
                      </a:r>
                      <a:endParaRPr kumimoji="0" lang="en-US" altLang="zh-CN" sz="2400" b="1" i="0" u="none" strike="noStrike" cap="none" normalizeH="0" baseline="0">
                        <a:ln>
                          <a:noFill/>
                        </a:ln>
                        <a:solidFill>
                          <a:srgbClr val="CC00CC"/>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a:noFill/>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4819" name="Rectangle 3"/>
          <p:cNvSpPr>
            <a:spLocks noGrp="1"/>
          </p:cNvSpPr>
          <p:nvPr>
            <p:ph idx="1"/>
          </p:nvPr>
        </p:nvSpPr>
        <p:spPr/>
        <p:txBody>
          <a:bodyPr vert="horz" wrap="square" lIns="91440" tIns="45720" rIns="91440" bIns="45720" anchor="t" anchorCtr="0"/>
          <a:p>
            <a:r>
              <a:rPr lang="zh-CN" altLang="en-US" dirty="0">
                <a:latin typeface="Times New Roman" panose="02020603050405020304" pitchFamily="18" charset="0"/>
              </a:rPr>
              <a:t>三元组表建立  </a:t>
            </a:r>
            <a:endParaRPr lang="zh-CN" altLang="en-US"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void CreateTSMatrix(TSMatrix &amp;M, int A[m][n]){</a:t>
            </a:r>
            <a:endParaRPr lang="en-US" altLang="zh-CN" b="1" dirty="0">
              <a:latin typeface="Times New Roman" panose="02020603050405020304" pitchFamily="18" charset="0"/>
            </a:endParaRPr>
          </a:p>
          <a:p>
            <a:pPr lvl="2">
              <a:spcBef>
                <a:spcPct val="0"/>
              </a:spcBef>
              <a:buNone/>
            </a:pPr>
            <a:r>
              <a:rPr lang="en-US" altLang="zh-CN" dirty="0"/>
              <a:t>//</a:t>
            </a:r>
            <a:r>
              <a:rPr lang="en-US" altLang="zh-CN" dirty="0">
                <a:ea typeface="宋体" panose="02010600030101010101" pitchFamily="2" charset="-122"/>
              </a:rPr>
              <a:t>m,n</a:t>
            </a:r>
            <a:r>
              <a:rPr lang="zh-CN" altLang="en-US" dirty="0">
                <a:ea typeface="宋体" panose="02010600030101010101" pitchFamily="2" charset="-122"/>
              </a:rPr>
              <a:t>为要转换矩阵的行列数，定义为常量</a:t>
            </a:r>
            <a:endParaRPr lang="zh-CN" altLang="en-US" dirty="0">
              <a:ea typeface="宋体" panose="02010600030101010101" pitchFamily="2" charset="-122"/>
            </a:endParaRPr>
          </a:p>
          <a:p>
            <a:pPr lvl="1">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k=</a:t>
            </a:r>
            <a:r>
              <a:rPr lang="en-US" altLang="zh-CN" b="1" dirty="0">
                <a:solidFill>
                  <a:srgbClr val="FF0909"/>
                </a:solidFill>
                <a:latin typeface="Times New Roman" panose="02020603050405020304" pitchFamily="18" charset="0"/>
              </a:rPr>
              <a:t>0</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for (row=0;row&lt;m;row++)</a:t>
            </a:r>
            <a:endParaRPr lang="en-US" altLang="zh-CN" b="1" dirty="0">
              <a:latin typeface="Times New Roman" panose="02020603050405020304" pitchFamily="18" charset="0"/>
            </a:endParaRPr>
          </a:p>
          <a:p>
            <a:pPr lvl="1">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for (col=0;col&lt;n;col++)</a:t>
            </a:r>
            <a:endParaRPr lang="en-US" altLang="zh-CN" b="1" dirty="0">
              <a:latin typeface="Times New Roman" panose="02020603050405020304" pitchFamily="18" charset="0"/>
            </a:endParaRPr>
          </a:p>
          <a:p>
            <a:pPr lvl="1">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if (A[row][col]!=0){</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a:t>
            </a:r>
            <a:r>
              <a:rPr lang="en-US" altLang="zh-CN" b="1" dirty="0">
                <a:solidFill>
                  <a:srgbClr val="FF0909"/>
                </a:solidFill>
                <a:latin typeface="Times New Roman" panose="02020603050405020304" pitchFamily="18" charset="0"/>
              </a:rPr>
              <a:t>k++;</a:t>
            </a:r>
            <a:endParaRPr lang="zh-CN" altLang="en-US" b="1" dirty="0">
              <a:latin typeface="Times New Roman" panose="02020603050405020304" pitchFamily="18" charset="0"/>
            </a:endParaRPr>
          </a:p>
          <a:p>
            <a:pPr lvl="1">
              <a:spcBef>
                <a:spcPct val="0"/>
              </a:spcBef>
              <a:buNone/>
            </a:pPr>
            <a:r>
              <a:rPr lang="en-US" altLang="zh-CN" b="1" dirty="0">
                <a:solidFill>
                  <a:srgbClr val="FF0909"/>
                </a:solidFill>
                <a:latin typeface="Times New Roman" panose="02020603050405020304" pitchFamily="18" charset="0"/>
              </a:rPr>
              <a:t>			M.data[k].i = row+1;  </a:t>
            </a:r>
            <a:endParaRPr lang="en-US" altLang="zh-CN" b="1" dirty="0">
              <a:solidFill>
                <a:srgbClr val="FF0909"/>
              </a:solidFill>
              <a:latin typeface="Times New Roman" panose="02020603050405020304" pitchFamily="18" charset="0"/>
            </a:endParaRPr>
          </a:p>
          <a:p>
            <a:pPr lvl="1">
              <a:spcBef>
                <a:spcPct val="0"/>
              </a:spcBef>
              <a:buNone/>
            </a:pPr>
            <a:r>
              <a:rPr lang="en-US" altLang="zh-CN" b="1" dirty="0">
                <a:solidFill>
                  <a:srgbClr val="FF0909"/>
                </a:solidFill>
                <a:latin typeface="Times New Roman" panose="02020603050405020304" pitchFamily="18" charset="0"/>
              </a:rPr>
              <a:t>			M.data[k].j = col+1;</a:t>
            </a:r>
            <a:endParaRPr lang="en-US" altLang="zh-CN" b="1" dirty="0">
              <a:solidFill>
                <a:srgbClr val="FF0909"/>
              </a:solidFill>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a:t>
            </a:r>
            <a:r>
              <a:rPr lang="zh-CN" altLang="en-US" b="1" dirty="0">
                <a:latin typeface="Times New Roman" panose="02020603050405020304" pitchFamily="18" charset="0"/>
              </a:rPr>
              <a:t>　  	</a:t>
            </a:r>
            <a:r>
              <a:rPr lang="en-US" altLang="zh-CN" b="1" dirty="0">
                <a:solidFill>
                  <a:srgbClr val="FF0909"/>
                </a:solidFill>
                <a:latin typeface="Times New Roman" panose="02020603050405020304" pitchFamily="18" charset="0"/>
              </a:rPr>
              <a:t>M.data[k].e = A[row][col];</a:t>
            </a:r>
            <a:r>
              <a:rPr lang="zh-CN" altLang="en-US" b="1" dirty="0">
                <a:latin typeface="Times New Roman" panose="02020603050405020304" pitchFamily="18" charset="0"/>
              </a:rPr>
              <a:t> </a:t>
            </a:r>
            <a:endParaRPr lang="en-US" altLang="zh-CN" b="1" dirty="0">
              <a:solidFill>
                <a:srgbClr val="FF0909"/>
              </a:solidFill>
              <a:latin typeface="Times New Roman" panose="02020603050405020304" pitchFamily="18" charset="0"/>
            </a:endParaRPr>
          </a:p>
          <a:p>
            <a:pPr lvl="1">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M.mu=m;  M.nu=n;  M.tu=</a:t>
            </a:r>
            <a:r>
              <a:rPr lang="en-US" altLang="zh-CN" b="1" dirty="0">
                <a:solidFill>
                  <a:srgbClr val="FF0909"/>
                </a:solidFill>
                <a:latin typeface="Times New Roman" panose="02020603050405020304" pitchFamily="18" charset="0"/>
              </a:rPr>
              <a:t>k</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4.1</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串的定义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195" name="Rectangle 3"/>
          <p:cNvSpPr>
            <a:spLocks noGrp="1"/>
          </p:cNvSpPr>
          <p:nvPr>
            <p:ph idx="1"/>
          </p:nvPr>
        </p:nvSpPr>
        <p:spPr/>
        <p:txBody>
          <a:bodyPr vert="horz" wrap="square" lIns="91440" tIns="45720" rIns="91440" bIns="45720" anchor="t" anchorCtr="0"/>
          <a:p>
            <a:pPr lvl="1">
              <a:buNone/>
            </a:pPr>
            <a:r>
              <a:rPr lang="en-US" altLang="zh-CN" b="1" dirty="0">
                <a:latin typeface="Times New Roman" panose="02020603050405020304" pitchFamily="18" charset="0"/>
              </a:rPr>
              <a:t>a=‘BEI’           </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b=‘JING’   </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c=‘BEIJING’ </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d=‘BEI JING’</a:t>
            </a:r>
            <a:endParaRPr lang="zh-CN" altLang="en-US" b="1" dirty="0">
              <a:latin typeface="Times New Roman" panose="02020603050405020304" pitchFamily="18" charset="0"/>
            </a:endParaRPr>
          </a:p>
        </p:txBody>
      </p:sp>
      <p:sp>
        <p:nvSpPr>
          <p:cNvPr id="8196" name="Text Box 2116"/>
          <p:cNvSpPr txBox="1"/>
          <p:nvPr/>
        </p:nvSpPr>
        <p:spPr>
          <a:xfrm>
            <a:off x="4211638" y="1350963"/>
            <a:ext cx="1066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黑体" panose="02010609060101010101" pitchFamily="49" charset="-122"/>
              </a:rPr>
              <a:t>子串</a:t>
            </a:r>
            <a:endParaRPr lang="zh-CN" altLang="en-US" dirty="0">
              <a:latin typeface="黑体" panose="02010609060101010101" pitchFamily="49" charset="-122"/>
            </a:endParaRPr>
          </a:p>
        </p:txBody>
      </p:sp>
      <p:sp>
        <p:nvSpPr>
          <p:cNvPr id="8197" name="Text Box 2117"/>
          <p:cNvSpPr txBox="1"/>
          <p:nvPr/>
        </p:nvSpPr>
        <p:spPr>
          <a:xfrm>
            <a:off x="4211638" y="2492375"/>
            <a:ext cx="2209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黑体" panose="02010609060101010101" pitchFamily="49" charset="-122"/>
              </a:rPr>
              <a:t>字符位置</a:t>
            </a:r>
            <a:endParaRPr lang="zh-CN" altLang="en-US" dirty="0">
              <a:latin typeface="黑体" panose="02010609060101010101" pitchFamily="49" charset="-122"/>
            </a:endParaRPr>
          </a:p>
        </p:txBody>
      </p:sp>
      <p:sp>
        <p:nvSpPr>
          <p:cNvPr id="8198" name="Text Box 2118"/>
          <p:cNvSpPr txBox="1"/>
          <p:nvPr/>
        </p:nvSpPr>
        <p:spPr>
          <a:xfrm>
            <a:off x="4224338" y="1916113"/>
            <a:ext cx="1066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黑体" panose="02010609060101010101" pitchFamily="49" charset="-122"/>
              </a:rPr>
              <a:t>主串</a:t>
            </a:r>
            <a:endParaRPr lang="zh-CN" altLang="en-US" dirty="0">
              <a:latin typeface="黑体" panose="02010609060101010101" pitchFamily="49" charset="-122"/>
            </a:endParaRPr>
          </a:p>
        </p:txBody>
      </p:sp>
      <p:sp>
        <p:nvSpPr>
          <p:cNvPr id="8199" name="Text Box 2119"/>
          <p:cNvSpPr txBox="1"/>
          <p:nvPr/>
        </p:nvSpPr>
        <p:spPr>
          <a:xfrm>
            <a:off x="4211638" y="3068638"/>
            <a:ext cx="2209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黑体" panose="02010609060101010101" pitchFamily="49" charset="-122"/>
              </a:rPr>
              <a:t>子串位置</a:t>
            </a:r>
            <a:endParaRPr lang="zh-CN" altLang="en-US" dirty="0">
              <a:latin typeface="黑体" panose="02010609060101010101" pitchFamily="49" charset="-122"/>
            </a:endParaRPr>
          </a:p>
        </p:txBody>
      </p:sp>
      <p:sp>
        <p:nvSpPr>
          <p:cNvPr id="8200" name="Text Box 2120"/>
          <p:cNvSpPr txBox="1"/>
          <p:nvPr/>
        </p:nvSpPr>
        <p:spPr>
          <a:xfrm>
            <a:off x="4211638" y="3644900"/>
            <a:ext cx="2209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黑体" panose="02010609060101010101" pitchFamily="49" charset="-122"/>
              </a:rPr>
              <a:t>串相等</a:t>
            </a:r>
            <a:endParaRPr lang="zh-CN" altLang="en-US" dirty="0">
              <a:latin typeface="黑体" panose="02010609060101010101" pitchFamily="49" charset="-122"/>
            </a:endParaRPr>
          </a:p>
        </p:txBody>
      </p:sp>
      <p:sp>
        <p:nvSpPr>
          <p:cNvPr id="8201" name="Text Box 2121"/>
          <p:cNvSpPr txBox="1"/>
          <p:nvPr/>
        </p:nvSpPr>
        <p:spPr>
          <a:xfrm>
            <a:off x="4211638" y="4221163"/>
            <a:ext cx="2209800" cy="46672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黑体" panose="02010609060101010101" pitchFamily="49" charset="-122"/>
              </a:rPr>
              <a:t>空格串</a:t>
            </a:r>
            <a:endParaRPr lang="zh-CN" altLang="en-US" dirty="0">
              <a:latin typeface="黑体" panose="02010609060101010101" pitchFamily="49" charset="-122"/>
            </a:endParaRPr>
          </a:p>
        </p:txBody>
      </p:sp>
      <p:sp>
        <p:nvSpPr>
          <p:cNvPr id="8202" name="Text Box 2121"/>
          <p:cNvSpPr txBox="1"/>
          <p:nvPr/>
        </p:nvSpPr>
        <p:spPr>
          <a:xfrm>
            <a:off x="1692275" y="5157788"/>
            <a:ext cx="5040313" cy="831850"/>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Char char="•"/>
            </a:pPr>
            <a:r>
              <a:rPr lang="zh-CN" altLang="en-US" dirty="0">
                <a:latin typeface="黑体" panose="02010609060101010101" pitchFamily="49" charset="-122"/>
              </a:rPr>
              <a:t>线性表操作对象常常是单个元素</a:t>
            </a:r>
            <a:endParaRPr lang="zh-CN" altLang="en-US" dirty="0">
              <a:latin typeface="黑体" panose="02010609060101010101" pitchFamily="49" charset="-122"/>
            </a:endParaRPr>
          </a:p>
          <a:p>
            <a:pPr marL="0" lvl="0" indent="0" eaLnBrk="1" hangingPunct="1">
              <a:spcBef>
                <a:spcPct val="0"/>
              </a:spcBef>
              <a:buFont typeface="Arial" panose="020B0604020202020204" pitchFamily="34" charset="0"/>
              <a:buChar char="•"/>
            </a:pPr>
            <a:r>
              <a:rPr lang="zh-CN" altLang="en-US" dirty="0">
                <a:latin typeface="黑体" panose="02010609060101010101" pitchFamily="49" charset="-122"/>
              </a:rPr>
              <a:t>串的操作常常以整体作为操作对象</a:t>
            </a:r>
            <a:endParaRPr lang="zh-CN" altLang="en-US" dirty="0">
              <a:latin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up)">
                                      <p:cBhvr>
                                        <p:cTn id="7" dur="500"/>
                                        <p:tgtEl>
                                          <p:spTgt spid="819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198"/>
                                        </p:tgtEl>
                                        <p:attrNameLst>
                                          <p:attrName>style.visibility</p:attrName>
                                        </p:attrNameLst>
                                      </p:cBhvr>
                                      <p:to>
                                        <p:strVal val="visible"/>
                                      </p:to>
                                    </p:set>
                                    <p:animEffect transition="in" filter="wipe(up)">
                                      <p:cBhvr>
                                        <p:cTn id="11" dur="500"/>
                                        <p:tgtEl>
                                          <p:spTgt spid="819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197"/>
                                        </p:tgtEl>
                                        <p:attrNameLst>
                                          <p:attrName>style.visibility</p:attrName>
                                        </p:attrNameLst>
                                      </p:cBhvr>
                                      <p:to>
                                        <p:strVal val="visible"/>
                                      </p:to>
                                    </p:set>
                                    <p:animEffect transition="in" filter="wipe(up)">
                                      <p:cBhvr>
                                        <p:cTn id="15" dur="500"/>
                                        <p:tgtEl>
                                          <p:spTgt spid="819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199"/>
                                        </p:tgtEl>
                                        <p:attrNameLst>
                                          <p:attrName>style.visibility</p:attrName>
                                        </p:attrNameLst>
                                      </p:cBhvr>
                                      <p:to>
                                        <p:strVal val="visible"/>
                                      </p:to>
                                    </p:set>
                                    <p:animEffect transition="in" filter="wipe(up)">
                                      <p:cBhvr>
                                        <p:cTn id="19" dur="500"/>
                                        <p:tgtEl>
                                          <p:spTgt spid="819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200"/>
                                        </p:tgtEl>
                                        <p:attrNameLst>
                                          <p:attrName>style.visibility</p:attrName>
                                        </p:attrNameLst>
                                      </p:cBhvr>
                                      <p:to>
                                        <p:strVal val="visible"/>
                                      </p:to>
                                    </p:set>
                                    <p:animEffect transition="in" filter="wipe(up)">
                                      <p:cBhvr>
                                        <p:cTn id="23" dur="500"/>
                                        <p:tgtEl>
                                          <p:spTgt spid="8200"/>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201"/>
                                        </p:tgtEl>
                                        <p:attrNameLst>
                                          <p:attrName>style.visibility</p:attrName>
                                        </p:attrNameLst>
                                      </p:cBhvr>
                                      <p:to>
                                        <p:strVal val="visible"/>
                                      </p:to>
                                    </p:set>
                                    <p:animEffect transition="in" filter="wipe(up)">
                                      <p:cBhvr>
                                        <p:cTn id="27" dur="500"/>
                                        <p:tgtEl>
                                          <p:spTgt spid="820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202"/>
                                        </p:tgtEl>
                                        <p:attrNameLst>
                                          <p:attrName>style.visibility</p:attrName>
                                        </p:attrNameLst>
                                      </p:cBhvr>
                                      <p:to>
                                        <p:strVal val="visible"/>
                                      </p:to>
                                    </p:set>
                                    <p:anim calcmode="lin" valueType="num">
                                      <p:cBhvr additive="base">
                                        <p:cTn id="32" dur="500" fill="hold"/>
                                        <p:tgtEl>
                                          <p:spTgt spid="8202"/>
                                        </p:tgtEl>
                                        <p:attrNameLst>
                                          <p:attrName>ppt_x</p:attrName>
                                        </p:attrNameLst>
                                      </p:cBhvr>
                                      <p:tavLst>
                                        <p:tav tm="0">
                                          <p:val>
                                            <p:strVal val="#ppt_x"/>
                                          </p:val>
                                        </p:tav>
                                        <p:tav tm="100000">
                                          <p:val>
                                            <p:strVal val="#ppt_x"/>
                                          </p:val>
                                        </p:tav>
                                      </p:tavLst>
                                    </p:anim>
                                    <p:anim calcmode="lin" valueType="num">
                                      <p:cBhvr additive="base">
                                        <p:cTn id="33" dur="500" fill="hold"/>
                                        <p:tgtEl>
                                          <p:spTgt spid="8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8197" grpId="0" animBg="1"/>
      <p:bldP spid="8198" grpId="0" animBg="1"/>
      <p:bldP spid="8199" grpId="0" animBg="1"/>
      <p:bldP spid="8200" grpId="0" animBg="1"/>
      <p:bldP spid="8201" grpId="0" animBg="1"/>
      <p:bldP spid="820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5843" name="Rectangle 3"/>
          <p:cNvSpPr>
            <a:spLocks noGrp="1"/>
          </p:cNvSpPr>
          <p:nvPr>
            <p:ph idx="1"/>
          </p:nvPr>
        </p:nvSpPr>
        <p:spPr/>
        <p:txBody>
          <a:bodyPr vert="horz" wrap="square" lIns="91440" tIns="45720" rIns="91440" bIns="45720" anchor="t" anchorCtr="0"/>
          <a:p>
            <a:r>
              <a:rPr lang="zh-CN" altLang="en-US" dirty="0"/>
              <a:t>如何求转置矩阵？</a:t>
            </a:r>
            <a:endParaRPr lang="en-US" altLang="zh-CN" dirty="0"/>
          </a:p>
        </p:txBody>
      </p:sp>
      <p:sp>
        <p:nvSpPr>
          <p:cNvPr id="47108" name="AutoShape 4"/>
          <p:cNvSpPr/>
          <p:nvPr/>
        </p:nvSpPr>
        <p:spPr>
          <a:xfrm>
            <a:off x="3997325" y="2997200"/>
            <a:ext cx="1295400" cy="609600"/>
          </a:xfrm>
          <a:prstGeom prst="notchedRightArrow">
            <a:avLst>
              <a:gd name="adj1" fmla="val 57287"/>
              <a:gd name="adj2" fmla="val 80936"/>
            </a:avLst>
          </a:prstGeom>
          <a:gradFill rotWithShape="0">
            <a:gsLst>
              <a:gs pos="0">
                <a:srgbClr val="9933FF"/>
              </a:gs>
              <a:gs pos="100000">
                <a:srgbClr val="321153"/>
              </a:gs>
            </a:gsLst>
            <a:lin ang="0" scaled="1"/>
            <a:tileRect/>
          </a:gradFill>
          <a:ln w="9525" cap="flat" cmpd="sng">
            <a:solidFill>
              <a:srgbClr val="9933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nvGrpSpPr>
          <p:cNvPr id="35845" name="Group 10"/>
          <p:cNvGrpSpPr/>
          <p:nvPr/>
        </p:nvGrpSpPr>
        <p:grpSpPr>
          <a:xfrm>
            <a:off x="395288" y="1773238"/>
            <a:ext cx="3744912" cy="2951162"/>
            <a:chOff x="68" y="1117"/>
            <a:chExt cx="2359" cy="1859"/>
          </a:xfrm>
        </p:grpSpPr>
        <p:sp>
          <p:nvSpPr>
            <p:cNvPr id="35849" name="AutoShape 6"/>
            <p:cNvSpPr/>
            <p:nvPr/>
          </p:nvSpPr>
          <p:spPr>
            <a:xfrm>
              <a:off x="68" y="1206"/>
              <a:ext cx="2132" cy="1770"/>
            </a:xfrm>
            <a:prstGeom prst="bracketPair">
              <a:avLst>
                <a:gd name="adj" fmla="val 5421"/>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5850" name="Rectangle 7"/>
            <p:cNvSpPr/>
            <p:nvPr/>
          </p:nvSpPr>
          <p:spPr>
            <a:xfrm>
              <a:off x="123" y="1117"/>
              <a:ext cx="2304" cy="18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30000"/>
                </a:lnSpc>
                <a:spcBef>
                  <a:spcPct val="0"/>
                </a:spcBef>
                <a:buClr>
                  <a:schemeClr val="hlink"/>
                </a:buClr>
                <a:buSzPct val="120000"/>
                <a:buFont typeface="Arial" panose="020B0604020202020204" pitchFamily="34" charset="0"/>
                <a:buNone/>
              </a:pPr>
              <a:r>
                <a:rPr lang="zh-CN" altLang="en-US" b="1" dirty="0">
                  <a:solidFill>
                    <a:srgbClr val="FFFF66"/>
                  </a:solidFill>
                  <a:latin typeface="Times New Roman" panose="02020603050405020304" pitchFamily="18" charset="0"/>
                </a:rPr>
                <a:t> </a:t>
              </a:r>
              <a:r>
                <a:rPr lang="en-US" altLang="zh-CN" b="1" dirty="0">
                  <a:latin typeface="Times New Roman" panose="02020603050405020304" pitchFamily="18" charset="0"/>
                </a:rPr>
                <a:t>0    </a:t>
              </a:r>
              <a:r>
                <a:rPr lang="en-US" altLang="zh-CN" b="1" dirty="0">
                  <a:solidFill>
                    <a:srgbClr val="FF0000"/>
                  </a:solidFill>
                  <a:latin typeface="Times New Roman" panose="02020603050405020304" pitchFamily="18" charset="0"/>
                </a:rPr>
                <a:t>12</a:t>
              </a:r>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9</a:t>
              </a:r>
              <a:r>
                <a:rPr lang="en-US" altLang="zh-CN" b="1" dirty="0">
                  <a:latin typeface="Times New Roman" panose="02020603050405020304" pitchFamily="18" charset="0"/>
                </a:rPr>
                <a:t>    0   0    0    0</a:t>
              </a:r>
              <a:endParaRPr lang="en-US" altLang="zh-CN" b="1" dirty="0">
                <a:latin typeface="Times New Roman" panose="02020603050405020304" pitchFamily="18" charset="0"/>
              </a:endParaRPr>
            </a:p>
            <a:p>
              <a:pPr marL="0" lvl="0" indent="0" eaLnBrk="1" hangingPunct="1">
                <a:lnSpc>
                  <a:spcPct val="130000"/>
                </a:lnSpc>
                <a:spcBef>
                  <a:spcPct val="0"/>
                </a:spcBef>
                <a:buClr>
                  <a:schemeClr val="hlink"/>
                </a:buClr>
                <a:buSzPct val="120000"/>
                <a:buFont typeface="Arial" panose="020B0604020202020204" pitchFamily="34" charset="0"/>
                <a:buNone/>
              </a:pPr>
              <a:r>
                <a:rPr lang="en-US" altLang="zh-CN" b="1" dirty="0">
                  <a:latin typeface="Times New Roman" panose="02020603050405020304" pitchFamily="18" charset="0"/>
                </a:rPr>
                <a:t> 0     0    0    0   0    0    0</a:t>
              </a:r>
              <a:endParaRPr lang="en-US" altLang="zh-CN" b="1" dirty="0">
                <a:latin typeface="Times New Roman" panose="02020603050405020304" pitchFamily="18" charset="0"/>
              </a:endParaRPr>
            </a:p>
            <a:p>
              <a:pPr marL="0" lvl="0" indent="0" eaLnBrk="1" hangingPunct="1">
                <a:lnSpc>
                  <a:spcPct val="130000"/>
                </a:lnSpc>
                <a:spcBef>
                  <a:spcPct val="0"/>
                </a:spcBef>
                <a:buClr>
                  <a:schemeClr val="hlink"/>
                </a:buClr>
                <a:buSzPct val="120000"/>
                <a:buFont typeface="Arial" panose="020B0604020202020204" pitchFamily="34" charset="0"/>
                <a:buNone/>
              </a:pPr>
              <a:r>
                <a:rPr lang="en-US" altLang="zh-CN" b="1" dirty="0">
                  <a:solidFill>
                    <a:srgbClr val="FF0000"/>
                  </a:solidFill>
                  <a:latin typeface="Times New Roman" panose="02020603050405020304" pitchFamily="18" charset="0"/>
                </a:rPr>
                <a:t>-3</a:t>
              </a:r>
              <a:r>
                <a:rPr lang="en-US" altLang="zh-CN" b="1" dirty="0">
                  <a:latin typeface="Times New Roman" panose="02020603050405020304" pitchFamily="18" charset="0"/>
                </a:rPr>
                <a:t>    0     0    0   0   </a:t>
              </a:r>
              <a:r>
                <a:rPr lang="en-US" altLang="zh-CN" b="1" dirty="0">
                  <a:solidFill>
                    <a:srgbClr val="FF0000"/>
                  </a:solidFill>
                  <a:latin typeface="Times New Roman" panose="02020603050405020304" pitchFamily="18" charset="0"/>
                </a:rPr>
                <a:t>14 </a:t>
              </a:r>
              <a:r>
                <a:rPr lang="en-US" altLang="zh-CN" b="1" dirty="0">
                  <a:latin typeface="Times New Roman" panose="02020603050405020304" pitchFamily="18" charset="0"/>
                </a:rPr>
                <a:t>  0</a:t>
              </a:r>
              <a:endParaRPr lang="en-US" altLang="zh-CN" b="1" dirty="0">
                <a:latin typeface="Times New Roman" panose="02020603050405020304" pitchFamily="18" charset="0"/>
              </a:endParaRPr>
            </a:p>
            <a:p>
              <a:pPr marL="0" lvl="0" indent="0" eaLnBrk="1" hangingPunct="1">
                <a:lnSpc>
                  <a:spcPct val="130000"/>
                </a:lnSpc>
                <a:spcBef>
                  <a:spcPct val="0"/>
                </a:spcBef>
                <a:buClr>
                  <a:schemeClr val="hlink"/>
                </a:buClr>
                <a:buSzPct val="120000"/>
                <a:buFont typeface="Arial" panose="020B0604020202020204" pitchFamily="34" charset="0"/>
                <a:buNone/>
              </a:pPr>
              <a:r>
                <a:rPr lang="en-US" altLang="zh-CN" b="1" dirty="0">
                  <a:latin typeface="Times New Roman" panose="02020603050405020304" pitchFamily="18" charset="0"/>
                </a:rPr>
                <a:t> 0    0    </a:t>
              </a:r>
              <a:r>
                <a:rPr lang="en-US" altLang="zh-CN" b="1" dirty="0">
                  <a:solidFill>
                    <a:srgbClr val="FF0000"/>
                  </a:solidFill>
                  <a:latin typeface="Times New Roman" panose="02020603050405020304" pitchFamily="18" charset="0"/>
                </a:rPr>
                <a:t>24</a:t>
              </a:r>
              <a:r>
                <a:rPr lang="en-US" altLang="zh-CN" b="1" dirty="0">
                  <a:latin typeface="Times New Roman" panose="02020603050405020304" pitchFamily="18" charset="0"/>
                </a:rPr>
                <a:t>   0   0    0    0</a:t>
              </a:r>
              <a:endParaRPr lang="en-US" altLang="zh-CN" b="1" dirty="0">
                <a:latin typeface="Times New Roman" panose="02020603050405020304" pitchFamily="18" charset="0"/>
              </a:endParaRPr>
            </a:p>
            <a:p>
              <a:pPr marL="0" lvl="0" indent="0" eaLnBrk="1" hangingPunct="1">
                <a:lnSpc>
                  <a:spcPct val="130000"/>
                </a:lnSpc>
                <a:spcBef>
                  <a:spcPct val="0"/>
                </a:spcBef>
                <a:buClr>
                  <a:schemeClr val="hlink"/>
                </a:buClr>
                <a:buSzPct val="120000"/>
                <a:buFont typeface="Arial" panose="020B0604020202020204" pitchFamily="34" charset="0"/>
                <a:buNone/>
              </a:pPr>
              <a:r>
                <a:rPr lang="en-US" altLang="zh-CN" b="1" dirty="0">
                  <a:latin typeface="Times New Roman" panose="02020603050405020304" pitchFamily="18" charset="0"/>
                </a:rPr>
                <a:t> 0   </a:t>
              </a:r>
              <a:r>
                <a:rPr lang="en-US" altLang="zh-CN" b="1" dirty="0">
                  <a:solidFill>
                    <a:srgbClr val="FF0000"/>
                  </a:solidFill>
                  <a:latin typeface="Times New Roman" panose="02020603050405020304" pitchFamily="18" charset="0"/>
                </a:rPr>
                <a:t>18</a:t>
              </a:r>
              <a:r>
                <a:rPr lang="en-US" altLang="zh-CN" b="1" dirty="0">
                  <a:latin typeface="Times New Roman" panose="02020603050405020304" pitchFamily="18" charset="0"/>
                </a:rPr>
                <a:t>    0    0   0    0    0</a:t>
              </a:r>
              <a:endParaRPr lang="en-US" altLang="zh-CN" b="1" dirty="0">
                <a:latin typeface="Times New Roman" panose="02020603050405020304" pitchFamily="18" charset="0"/>
              </a:endParaRPr>
            </a:p>
            <a:p>
              <a:pPr marL="0" lvl="0" indent="0" eaLnBrk="1" hangingPunct="1">
                <a:lnSpc>
                  <a:spcPct val="130000"/>
                </a:lnSpc>
                <a:spcBef>
                  <a:spcPct val="0"/>
                </a:spcBef>
                <a:buClr>
                  <a:schemeClr val="hlink"/>
                </a:buClr>
                <a:buSzPct val="120000"/>
                <a:buFont typeface="Arial" panose="020B0604020202020204" pitchFamily="34" charset="0"/>
                <a:buNone/>
              </a:pPr>
              <a:r>
                <a:rPr lang="en-US" altLang="zh-CN" b="1" dirty="0">
                  <a:solidFill>
                    <a:srgbClr val="FF0000"/>
                  </a:solidFill>
                  <a:latin typeface="Times New Roman" panose="02020603050405020304" pitchFamily="18" charset="0"/>
                </a:rPr>
                <a:t>15</a:t>
              </a:r>
              <a:r>
                <a:rPr lang="en-US" altLang="zh-CN" b="1" dirty="0">
                  <a:latin typeface="Times New Roman" panose="02020603050405020304" pitchFamily="18" charset="0"/>
                </a:rPr>
                <a:t>   0    0    </a:t>
              </a:r>
              <a:r>
                <a:rPr lang="en-US" altLang="zh-CN" b="1" dirty="0">
                  <a:solidFill>
                    <a:srgbClr val="FF0000"/>
                  </a:solidFill>
                  <a:latin typeface="Times New Roman" panose="02020603050405020304" pitchFamily="18" charset="0"/>
                </a:rPr>
                <a:t>-7</a:t>
              </a:r>
              <a:r>
                <a:rPr lang="en-US" altLang="zh-CN" b="1" dirty="0">
                  <a:latin typeface="Times New Roman" panose="02020603050405020304" pitchFamily="18" charset="0"/>
                </a:rPr>
                <a:t>   0    0    0</a:t>
              </a:r>
              <a:endParaRPr lang="en-US" altLang="zh-CN" b="1" baseline="-20000" dirty="0">
                <a:latin typeface="Times New Roman" panose="02020603050405020304" pitchFamily="18" charset="0"/>
              </a:endParaRPr>
            </a:p>
          </p:txBody>
        </p:sp>
      </p:grpSp>
      <p:grpSp>
        <p:nvGrpSpPr>
          <p:cNvPr id="3" name="Group 11"/>
          <p:cNvGrpSpPr/>
          <p:nvPr/>
        </p:nvGrpSpPr>
        <p:grpSpPr>
          <a:xfrm>
            <a:off x="5435600" y="1844675"/>
            <a:ext cx="3384550" cy="2903538"/>
            <a:chOff x="3152" y="1162"/>
            <a:chExt cx="2132" cy="1829"/>
          </a:xfrm>
        </p:grpSpPr>
        <p:sp>
          <p:nvSpPr>
            <p:cNvPr id="35847" name="Rectangle 8"/>
            <p:cNvSpPr/>
            <p:nvPr/>
          </p:nvSpPr>
          <p:spPr>
            <a:xfrm>
              <a:off x="3334" y="1162"/>
              <a:ext cx="1950" cy="182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10000"/>
                </a:lnSpc>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0     0   </a:t>
              </a:r>
              <a:r>
                <a:rPr lang="en-US" altLang="zh-CN" b="1" dirty="0">
                  <a:solidFill>
                    <a:srgbClr val="FF0000"/>
                  </a:solidFill>
                  <a:latin typeface="Times New Roman" panose="02020603050405020304" pitchFamily="18" charset="0"/>
                </a:rPr>
                <a:t>-3</a:t>
              </a:r>
              <a:r>
                <a:rPr lang="en-US" altLang="zh-CN" b="1" dirty="0">
                  <a:latin typeface="Times New Roman" panose="02020603050405020304" pitchFamily="18" charset="0"/>
                  <a:ea typeface="楷体_GB2312" pitchFamily="49" charset="-122"/>
                </a:rPr>
                <a:t>    0    0    </a:t>
              </a:r>
              <a:r>
                <a:rPr lang="en-US" altLang="zh-CN" b="1" dirty="0">
                  <a:solidFill>
                    <a:srgbClr val="FF0000"/>
                  </a:solidFill>
                  <a:latin typeface="Times New Roman" panose="02020603050405020304" pitchFamily="18" charset="0"/>
                </a:rPr>
                <a:t>15</a:t>
              </a:r>
              <a:endParaRPr lang="en-US" altLang="zh-CN" b="1" dirty="0">
                <a:solidFill>
                  <a:srgbClr val="FF0000"/>
                </a:solidFill>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en-US" altLang="zh-CN" b="1" dirty="0">
                  <a:solidFill>
                    <a:srgbClr val="FF0000"/>
                  </a:solidFill>
                  <a:latin typeface="Times New Roman" panose="02020603050405020304" pitchFamily="18" charset="0"/>
                </a:rPr>
                <a:t>12</a:t>
              </a:r>
              <a:r>
                <a:rPr lang="en-US" altLang="zh-CN" b="1" dirty="0">
                  <a:latin typeface="Times New Roman" panose="02020603050405020304" pitchFamily="18" charset="0"/>
                  <a:ea typeface="楷体_GB2312" pitchFamily="49" charset="-122"/>
                </a:rPr>
                <a:t>   0    0    0   </a:t>
              </a:r>
              <a:r>
                <a:rPr lang="en-US" altLang="zh-CN" b="1" dirty="0">
                  <a:solidFill>
                    <a:srgbClr val="FF0000"/>
                  </a:solidFill>
                  <a:latin typeface="Times New Roman" panose="02020603050405020304" pitchFamily="18" charset="0"/>
                </a:rPr>
                <a:t>18</a:t>
              </a:r>
              <a:r>
                <a:rPr lang="en-US" altLang="zh-CN" b="1" dirty="0">
                  <a:latin typeface="Times New Roman" panose="02020603050405020304" pitchFamily="18" charset="0"/>
                  <a:ea typeface="楷体_GB2312" pitchFamily="49" charset="-122"/>
                </a:rPr>
                <a:t>    0</a:t>
              </a:r>
              <a:endParaRPr lang="en-US" altLang="zh-CN" b="1" dirty="0">
                <a:latin typeface="Times New Roman" panose="02020603050405020304" pitchFamily="18" charset="0"/>
                <a:ea typeface="楷体_GB2312" pitchFamily="49" charset="-122"/>
              </a:endParaRPr>
            </a:p>
            <a:p>
              <a:pPr marL="0" lvl="0" indent="0" eaLnBrk="1" hangingPunct="1">
                <a:lnSpc>
                  <a:spcPct val="110000"/>
                </a:lnSpc>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 </a:t>
              </a:r>
              <a:r>
                <a:rPr lang="en-US" altLang="zh-CN" b="1" dirty="0">
                  <a:solidFill>
                    <a:srgbClr val="FF0000"/>
                  </a:solidFill>
                  <a:latin typeface="Times New Roman" panose="02020603050405020304" pitchFamily="18" charset="0"/>
                </a:rPr>
                <a:t>9 </a:t>
              </a:r>
              <a:r>
                <a:rPr lang="en-US" altLang="zh-CN" b="1" dirty="0">
                  <a:latin typeface="Times New Roman" panose="02020603050405020304" pitchFamily="18" charset="0"/>
                  <a:ea typeface="楷体_GB2312" pitchFamily="49" charset="-122"/>
                </a:rPr>
                <a:t>   0    0   </a:t>
              </a:r>
              <a:r>
                <a:rPr lang="en-US" altLang="zh-CN" b="1" dirty="0">
                  <a:solidFill>
                    <a:srgbClr val="FF0000"/>
                  </a:solidFill>
                  <a:latin typeface="Times New Roman" panose="02020603050405020304" pitchFamily="18" charset="0"/>
                </a:rPr>
                <a:t>24</a:t>
              </a:r>
              <a:r>
                <a:rPr lang="en-US" altLang="zh-CN" b="1" dirty="0">
                  <a:latin typeface="Times New Roman" panose="02020603050405020304" pitchFamily="18" charset="0"/>
                  <a:ea typeface="楷体_GB2312" pitchFamily="49" charset="-122"/>
                </a:rPr>
                <a:t>   0     0</a:t>
              </a:r>
              <a:endParaRPr lang="en-US" altLang="zh-CN" b="1" dirty="0">
                <a:latin typeface="Times New Roman" panose="02020603050405020304" pitchFamily="18" charset="0"/>
                <a:ea typeface="楷体_GB2312" pitchFamily="49" charset="-122"/>
              </a:endParaRPr>
            </a:p>
            <a:p>
              <a:pPr marL="0" lvl="0" indent="0" eaLnBrk="1" hangingPunct="1">
                <a:lnSpc>
                  <a:spcPct val="110000"/>
                </a:lnSpc>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 0    0    0    0    0     0</a:t>
              </a:r>
              <a:endParaRPr lang="en-US" altLang="zh-CN" b="1" dirty="0">
                <a:latin typeface="Times New Roman" panose="02020603050405020304" pitchFamily="18" charset="0"/>
                <a:ea typeface="楷体_GB2312" pitchFamily="49" charset="-122"/>
              </a:endParaRPr>
            </a:p>
            <a:p>
              <a:pPr marL="0" lvl="0" indent="0" eaLnBrk="1" hangingPunct="1">
                <a:lnSpc>
                  <a:spcPct val="110000"/>
                </a:lnSpc>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 0    0    0    0    0    </a:t>
              </a:r>
              <a:r>
                <a:rPr lang="en-US" altLang="zh-CN" b="1" dirty="0">
                  <a:solidFill>
                    <a:srgbClr val="FF0000"/>
                  </a:solidFill>
                  <a:latin typeface="Times New Roman" panose="02020603050405020304" pitchFamily="18" charset="0"/>
                </a:rPr>
                <a:t>-7</a:t>
              </a:r>
              <a:endParaRPr lang="en-US" altLang="zh-CN" b="1" dirty="0">
                <a:solidFill>
                  <a:srgbClr val="FF0000"/>
                </a:solidFill>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 0    0   </a:t>
              </a:r>
              <a:r>
                <a:rPr lang="en-US" altLang="zh-CN" b="1" dirty="0">
                  <a:solidFill>
                    <a:srgbClr val="FF0000"/>
                  </a:solidFill>
                  <a:latin typeface="Times New Roman" panose="02020603050405020304" pitchFamily="18" charset="0"/>
                </a:rPr>
                <a:t>14</a:t>
              </a:r>
              <a:r>
                <a:rPr lang="en-US" altLang="zh-CN" b="1" dirty="0">
                  <a:latin typeface="Times New Roman" panose="02020603050405020304" pitchFamily="18" charset="0"/>
                  <a:ea typeface="楷体_GB2312" pitchFamily="49" charset="-122"/>
                </a:rPr>
                <a:t>   0    0     0</a:t>
              </a:r>
              <a:endParaRPr lang="en-US" altLang="zh-CN" b="1" dirty="0">
                <a:latin typeface="Times New Roman" panose="02020603050405020304" pitchFamily="18" charset="0"/>
                <a:ea typeface="楷体_GB2312" pitchFamily="49" charset="-122"/>
              </a:endParaRPr>
            </a:p>
            <a:p>
              <a:pPr marL="0" lvl="0" indent="0" eaLnBrk="1" hangingPunct="1">
                <a:lnSpc>
                  <a:spcPct val="110000"/>
                </a:lnSpc>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 0    0    0    0    0     0</a:t>
              </a:r>
              <a:endParaRPr lang="en-US" altLang="zh-CN" b="1" dirty="0">
                <a:latin typeface="Times New Roman" panose="02020603050405020304" pitchFamily="18" charset="0"/>
                <a:ea typeface="楷体_GB2312" pitchFamily="49" charset="-122"/>
              </a:endParaRPr>
            </a:p>
          </p:txBody>
        </p:sp>
        <p:sp>
          <p:nvSpPr>
            <p:cNvPr id="35848" name="AutoShape 9"/>
            <p:cNvSpPr/>
            <p:nvPr/>
          </p:nvSpPr>
          <p:spPr>
            <a:xfrm>
              <a:off x="3152" y="1207"/>
              <a:ext cx="2132" cy="1770"/>
            </a:xfrm>
            <a:prstGeom prst="bracketPair">
              <a:avLst>
                <a:gd name="adj" fmla="val 5421"/>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 calcmode="lin" valueType="num">
                                      <p:cBhvr>
                                        <p:cTn id="7" dur="500" fill="hold"/>
                                        <p:tgtEl>
                                          <p:spTgt spid="47108"/>
                                        </p:tgtEl>
                                        <p:attrNameLst>
                                          <p:attrName>ppt_x</p:attrName>
                                        </p:attrNameLst>
                                      </p:cBhvr>
                                      <p:tavLst>
                                        <p:tav tm="0">
                                          <p:val>
                                            <p:strVal val="#ppt_x-#ppt_w/2"/>
                                          </p:val>
                                        </p:tav>
                                        <p:tav tm="100000">
                                          <p:val>
                                            <p:strVal val="#ppt_x"/>
                                          </p:val>
                                        </p:tav>
                                      </p:tavLst>
                                    </p:anim>
                                    <p:anim calcmode="lin" valueType="num">
                                      <p:cBhvr>
                                        <p:cTn id="8" dur="500" fill="hold"/>
                                        <p:tgtEl>
                                          <p:spTgt spid="47108"/>
                                        </p:tgtEl>
                                        <p:attrNameLst>
                                          <p:attrName>ppt_y</p:attrName>
                                        </p:attrNameLst>
                                      </p:cBhvr>
                                      <p:tavLst>
                                        <p:tav tm="0">
                                          <p:val>
                                            <p:strVal val="#ppt_y"/>
                                          </p:val>
                                        </p:tav>
                                        <p:tav tm="100000">
                                          <p:val>
                                            <p:strVal val="#ppt_y"/>
                                          </p:val>
                                        </p:tav>
                                      </p:tavLst>
                                    </p:anim>
                                    <p:anim calcmode="lin" valueType="num">
                                      <p:cBhvr>
                                        <p:cTn id="9" dur="500" fill="hold"/>
                                        <p:tgtEl>
                                          <p:spTgt spid="47108"/>
                                        </p:tgtEl>
                                        <p:attrNameLst>
                                          <p:attrName>ppt_w</p:attrName>
                                        </p:attrNameLst>
                                      </p:cBhvr>
                                      <p:tavLst>
                                        <p:tav tm="0">
                                          <p:val>
                                            <p:fltVal val="0.000000"/>
                                          </p:val>
                                        </p:tav>
                                        <p:tav tm="100000">
                                          <p:val>
                                            <p:strVal val="#ppt_w"/>
                                          </p:val>
                                        </p:tav>
                                      </p:tavLst>
                                    </p:anim>
                                    <p:anim calcmode="lin" valueType="num">
                                      <p:cBhvr>
                                        <p:cTn id="10" dur="500" fill="hold"/>
                                        <p:tgtEl>
                                          <p:spTgt spid="4710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6867" name="Rectangle 3"/>
          <p:cNvSpPr>
            <a:spLocks noGrp="1"/>
          </p:cNvSpPr>
          <p:nvPr>
            <p:ph idx="1"/>
          </p:nvPr>
        </p:nvSpPr>
        <p:spPr/>
        <p:txBody>
          <a:bodyPr vert="horz" wrap="square" lIns="91440" tIns="45720" rIns="91440" bIns="45720" anchor="t" anchorCtr="0"/>
          <a:p>
            <a:r>
              <a:rPr lang="zh-CN" altLang="en-US" dirty="0">
                <a:latin typeface="Times New Roman" panose="02020603050405020304" pitchFamily="18" charset="0"/>
              </a:rPr>
              <a:t>对于一个</a:t>
            </a:r>
            <a:r>
              <a:rPr lang="en-US" altLang="zh-CN" dirty="0">
                <a:latin typeface="Times New Roman" panose="02020603050405020304" pitchFamily="18" charset="0"/>
              </a:rPr>
              <a:t>m×n</a:t>
            </a:r>
            <a:r>
              <a:rPr lang="zh-CN" altLang="en-US" dirty="0">
                <a:latin typeface="Times New Roman" panose="02020603050405020304" pitchFamily="18" charset="0"/>
              </a:rPr>
              <a:t>的矩阵</a:t>
            </a:r>
            <a:r>
              <a:rPr lang="en-US" altLang="zh-CN" dirty="0">
                <a:latin typeface="Times New Roman" panose="02020603050405020304" pitchFamily="18" charset="0"/>
              </a:rPr>
              <a:t>M</a:t>
            </a:r>
            <a:r>
              <a:rPr lang="zh-CN" altLang="en-US" dirty="0">
                <a:latin typeface="Times New Roman" panose="02020603050405020304" pitchFamily="18" charset="0"/>
              </a:rPr>
              <a:t>，它的转置</a:t>
            </a:r>
            <a:r>
              <a:rPr lang="en-US" altLang="zh-CN" dirty="0">
                <a:latin typeface="Times New Roman" panose="02020603050405020304" pitchFamily="18" charset="0"/>
              </a:rPr>
              <a:t>T</a:t>
            </a:r>
            <a:r>
              <a:rPr lang="zh-CN" altLang="en-US" dirty="0">
                <a:latin typeface="Times New Roman" panose="02020603050405020304" pitchFamily="18" charset="0"/>
              </a:rPr>
              <a:t>是一个</a:t>
            </a:r>
            <a:r>
              <a:rPr lang="en-US" altLang="zh-CN" dirty="0">
                <a:latin typeface="Times New Roman" panose="02020603050405020304" pitchFamily="18" charset="0"/>
              </a:rPr>
              <a:t>n×m</a:t>
            </a:r>
            <a:r>
              <a:rPr lang="zh-CN" altLang="en-US" dirty="0">
                <a:latin typeface="Times New Roman" panose="02020603050405020304" pitchFamily="18" charset="0"/>
              </a:rPr>
              <a:t>的矩阵，且</a:t>
            </a:r>
            <a:r>
              <a:rPr lang="en-US" altLang="zh-CN" dirty="0">
                <a:latin typeface="Times New Roman" panose="02020603050405020304" pitchFamily="18" charset="0"/>
              </a:rPr>
              <a:t>M[i][j]=T[j][i]</a:t>
            </a:r>
            <a:r>
              <a:rPr lang="zh-CN" altLang="en-US" dirty="0">
                <a:latin typeface="Times New Roman" panose="02020603050405020304" pitchFamily="18" charset="0"/>
              </a:rPr>
              <a:t>，即</a:t>
            </a:r>
            <a:r>
              <a:rPr lang="en-US" altLang="zh-CN" dirty="0">
                <a:latin typeface="Times New Roman" panose="02020603050405020304" pitchFamily="18" charset="0"/>
              </a:rPr>
              <a:t>M</a:t>
            </a:r>
            <a:r>
              <a:rPr lang="zh-CN" altLang="en-US" dirty="0">
                <a:latin typeface="Times New Roman" panose="02020603050405020304" pitchFamily="18" charset="0"/>
              </a:rPr>
              <a:t>的行是</a:t>
            </a:r>
            <a:r>
              <a:rPr lang="en-US" altLang="zh-CN" dirty="0">
                <a:latin typeface="Times New Roman" panose="02020603050405020304" pitchFamily="18" charset="0"/>
              </a:rPr>
              <a:t>T</a:t>
            </a:r>
            <a:r>
              <a:rPr lang="zh-CN" altLang="en-US" dirty="0">
                <a:latin typeface="Times New Roman" panose="02020603050405020304" pitchFamily="18" charset="0"/>
              </a:rPr>
              <a:t>的列，</a:t>
            </a:r>
            <a:r>
              <a:rPr lang="en-US" altLang="zh-CN" dirty="0">
                <a:latin typeface="Times New Roman" panose="02020603050405020304" pitchFamily="18" charset="0"/>
              </a:rPr>
              <a:t>M</a:t>
            </a:r>
            <a:r>
              <a:rPr lang="zh-CN" altLang="en-US" dirty="0">
                <a:latin typeface="Times New Roman" panose="02020603050405020304" pitchFamily="18" charset="0"/>
              </a:rPr>
              <a:t>的列是</a:t>
            </a:r>
            <a:r>
              <a:rPr lang="en-US" altLang="zh-CN" dirty="0">
                <a:latin typeface="Times New Roman" panose="02020603050405020304" pitchFamily="18" charset="0"/>
              </a:rPr>
              <a:t>T</a:t>
            </a:r>
            <a:r>
              <a:rPr lang="zh-CN" altLang="en-US" dirty="0">
                <a:latin typeface="Times New Roman" panose="02020603050405020304" pitchFamily="18" charset="0"/>
              </a:rPr>
              <a:t>的行。</a:t>
            </a:r>
            <a:endParaRPr lang="zh-CN" altLang="en-US" dirty="0">
              <a:latin typeface="Times New Roman" panose="02020603050405020304" pitchFamily="18" charset="0"/>
            </a:endParaRPr>
          </a:p>
          <a:p>
            <a:pPr lvl="2">
              <a:buNone/>
            </a:pPr>
            <a:r>
              <a:rPr lang="en-US" altLang="zh-CN" b="1" dirty="0"/>
              <a:t>for(col=0; col&lt;nu; col++) </a:t>
            </a:r>
            <a:endParaRPr lang="en-US" altLang="zh-CN" b="1" dirty="0"/>
          </a:p>
          <a:p>
            <a:pPr lvl="2">
              <a:buNone/>
            </a:pPr>
            <a:r>
              <a:rPr lang="en-US" altLang="zh-CN" b="1" dirty="0"/>
              <a:t>{</a:t>
            </a:r>
            <a:endParaRPr lang="en-US" altLang="zh-CN" b="1" dirty="0"/>
          </a:p>
          <a:p>
            <a:pPr lvl="2">
              <a:buNone/>
            </a:pPr>
            <a:r>
              <a:rPr lang="zh-CN" altLang="en-US" b="1" dirty="0"/>
              <a:t>　</a:t>
            </a:r>
            <a:r>
              <a:rPr lang="en-US" altLang="zh-CN" b="1" dirty="0"/>
              <a:t>for(row=0; row&lt;mu; row++) </a:t>
            </a:r>
            <a:endParaRPr lang="en-US" altLang="zh-CN" b="1" dirty="0"/>
          </a:p>
          <a:p>
            <a:pPr lvl="2">
              <a:buNone/>
            </a:pPr>
            <a:r>
              <a:rPr lang="en-US" altLang="zh-CN" b="1" dirty="0"/>
              <a:t>   {</a:t>
            </a:r>
            <a:endParaRPr lang="en-US" altLang="zh-CN" b="1" dirty="0"/>
          </a:p>
          <a:p>
            <a:pPr lvl="2">
              <a:buNone/>
            </a:pPr>
            <a:r>
              <a:rPr lang="zh-CN" altLang="en-US" b="1" dirty="0"/>
              <a:t>　　</a:t>
            </a:r>
            <a:r>
              <a:rPr lang="en-US" altLang="zh-CN" b="1" dirty="0"/>
              <a:t>T[col][row] = M[row][col];</a:t>
            </a:r>
            <a:endParaRPr lang="en-US" altLang="zh-CN" b="1" dirty="0"/>
          </a:p>
          <a:p>
            <a:pPr lvl="2">
              <a:buNone/>
            </a:pPr>
            <a:r>
              <a:rPr lang="en-US" altLang="zh-CN" b="1" dirty="0"/>
              <a:t>	}</a:t>
            </a:r>
            <a:endParaRPr lang="en-US" altLang="zh-CN" b="1" dirty="0"/>
          </a:p>
          <a:p>
            <a:pPr lvl="2">
              <a:buNone/>
            </a:pPr>
            <a:r>
              <a:rPr lang="en-US" altLang="zh-CN" b="1" dirty="0"/>
              <a:t>}</a:t>
            </a:r>
            <a:endParaRPr lang="en-US" altLang="zh-CN" b="1" dirty="0"/>
          </a:p>
          <a:p>
            <a:pPr eaLnBrk="1" hangingPunct="1">
              <a:spcBef>
                <a:spcPct val="0"/>
              </a:spcBef>
              <a:buNone/>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spcBef>
                <a:spcPct val="0"/>
              </a:spcBef>
              <a:buNone/>
            </a:pPr>
            <a:r>
              <a:rPr lang="zh-CN" altLang="en-US" dirty="0">
                <a:latin typeface="Times New Roman" panose="02020603050405020304" pitchFamily="18" charset="0"/>
              </a:rPr>
              <a:t>	时间复杂度为</a:t>
            </a:r>
            <a:r>
              <a:rPr lang="en-US" altLang="zh-CN" dirty="0">
                <a:latin typeface="Times New Roman" panose="02020603050405020304" pitchFamily="18" charset="0"/>
              </a:rPr>
              <a:t>O(n×m)</a:t>
            </a:r>
            <a:endParaRPr lang="en-US" altLang="zh-CN" dirty="0">
              <a:latin typeface="Times New Roman" panose="02020603050405020304" pitchFamily="18" charset="0"/>
            </a:endParaRPr>
          </a:p>
          <a:p>
            <a:pPr>
              <a:buFont typeface="Wingdings" panose="05000000000000000000" pitchFamily="2" charset="2"/>
              <a:buChar char="•"/>
            </a:pPr>
            <a:endParaRPr lang="zh-CN" altLang="en-US" b="1" dirty="0">
              <a:latin typeface="Times New Roman" panose="02020603050405020304" pitchFamily="18" charset="0"/>
            </a:endParaRP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7891" name="Rectangle 3"/>
          <p:cNvSpPr>
            <a:spLocks noGrp="1"/>
          </p:cNvSpPr>
          <p:nvPr>
            <p:ph idx="1"/>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如何将一个三元组进行转置？</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将三元组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转置为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的三元组表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M.data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置换为表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的三元组表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T.data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，若交换</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M.data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的内容，那么得到的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T.data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将是一个</a:t>
            </a:r>
            <a:r>
              <a:rPr lang="zh-CN" altLang="en-US"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按列优先</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顺序存储的矩阵</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，要得到按行优先顺序存储的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T.data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，必须</a:t>
            </a:r>
            <a:r>
              <a:rPr lang="zh-CN" altLang="en-US" dirty="0">
                <a:solidFill>
                  <a:srgbClr val="1F2DA8"/>
                </a:solidFill>
                <a:latin typeface="微软雅黑" panose="020B0503020204020204" pitchFamily="34" charset="-122"/>
                <a:ea typeface="微软雅黑" panose="020B0503020204020204" pitchFamily="34" charset="-122"/>
                <a:cs typeface="微软雅黑" panose="020B0503020204020204" pitchFamily="34" charset="-122"/>
              </a:rPr>
              <a:t>重新排列</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三元组的顺序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的列是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的行，因此，</a:t>
            </a:r>
            <a:r>
              <a:rPr lang="zh-CN" altLang="en-US"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按</a:t>
            </a:r>
            <a:r>
              <a:rPr lang="en-US" altLang="zh-CN"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M.data</a:t>
            </a:r>
            <a:r>
              <a:rPr lang="zh-CN" altLang="en-US"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的列序转置</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，所得的转置矩阵</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的三元组表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T.data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必定是按行优先存放的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基本思想：对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中的每一列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col(1≤col≤n)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，从头至尾扫描三元表</a:t>
            </a:r>
            <a:r>
              <a:rPr lang="en-US" altLang="zh-CN"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M.data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，找出所有列号等于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的那些三元组，将它们的行号和列号互换后依次放入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T.data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中，即可得到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的按行优先的压缩存储表示。</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8915" name="Rectangle 3"/>
          <p:cNvSpPr>
            <a:spLocks noGrp="1"/>
          </p:cNvSpPr>
          <p:nvPr>
            <p:ph idx="1"/>
          </p:nvPr>
        </p:nvSpPr>
        <p:spPr/>
        <p:txBody>
          <a:bodyPr vert="horz" wrap="square" lIns="91440" tIns="45720" rIns="91440" bIns="45720" anchor="t" anchorCtr="0"/>
          <a:p>
            <a:endParaRPr lang="zh-CN" altLang="en-US" dirty="0">
              <a:latin typeface="Times New Roman" panose="02020603050405020304" pitchFamily="18" charset="0"/>
            </a:endParaRPr>
          </a:p>
        </p:txBody>
      </p:sp>
      <p:grpSp>
        <p:nvGrpSpPr>
          <p:cNvPr id="38916" name="Group 4"/>
          <p:cNvGrpSpPr/>
          <p:nvPr/>
        </p:nvGrpSpPr>
        <p:grpSpPr>
          <a:xfrm>
            <a:off x="5672138" y="1895475"/>
            <a:ext cx="1371600" cy="3641725"/>
            <a:chOff x="3551" y="1210"/>
            <a:chExt cx="864" cy="2294"/>
          </a:xfrm>
        </p:grpSpPr>
        <p:sp>
          <p:nvSpPr>
            <p:cNvPr id="38988" name="Rectangle 5"/>
            <p:cNvSpPr/>
            <p:nvPr/>
          </p:nvSpPr>
          <p:spPr>
            <a:xfrm>
              <a:off x="3551" y="3217"/>
              <a:ext cx="864" cy="287"/>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en-US" sz="1800" b="1" dirty="0">
                <a:latin typeface="Times New Roman" panose="02020603050405020304" pitchFamily="18" charset="0"/>
              </a:endParaRPr>
            </a:p>
          </p:txBody>
        </p:sp>
        <p:sp>
          <p:nvSpPr>
            <p:cNvPr id="38989" name="Rectangle 6"/>
            <p:cNvSpPr/>
            <p:nvPr/>
          </p:nvSpPr>
          <p:spPr>
            <a:xfrm>
              <a:off x="3551" y="2931"/>
              <a:ext cx="864" cy="286"/>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en-US" sz="1800" b="1" dirty="0">
                <a:latin typeface="Times New Roman" panose="02020603050405020304" pitchFamily="18" charset="0"/>
              </a:endParaRPr>
            </a:p>
          </p:txBody>
        </p:sp>
        <p:sp>
          <p:nvSpPr>
            <p:cNvPr id="38990" name="Rectangle 7"/>
            <p:cNvSpPr/>
            <p:nvPr/>
          </p:nvSpPr>
          <p:spPr>
            <a:xfrm>
              <a:off x="3551" y="2644"/>
              <a:ext cx="864" cy="287"/>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en-US" sz="1800" b="1" dirty="0">
                <a:latin typeface="Times New Roman" panose="02020603050405020304" pitchFamily="18" charset="0"/>
              </a:endParaRPr>
            </a:p>
          </p:txBody>
        </p:sp>
        <p:sp>
          <p:nvSpPr>
            <p:cNvPr id="38991" name="Rectangle 8"/>
            <p:cNvSpPr/>
            <p:nvPr/>
          </p:nvSpPr>
          <p:spPr>
            <a:xfrm>
              <a:off x="3551" y="2357"/>
              <a:ext cx="864" cy="287"/>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en-US" sz="1800" b="1" dirty="0">
                <a:latin typeface="Times New Roman" panose="02020603050405020304" pitchFamily="18" charset="0"/>
              </a:endParaRPr>
            </a:p>
          </p:txBody>
        </p:sp>
        <p:sp>
          <p:nvSpPr>
            <p:cNvPr id="38992" name="Rectangle 9"/>
            <p:cNvSpPr/>
            <p:nvPr/>
          </p:nvSpPr>
          <p:spPr>
            <a:xfrm>
              <a:off x="3551" y="2070"/>
              <a:ext cx="864" cy="287"/>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en-US" sz="1800" b="1" dirty="0">
                <a:latin typeface="Times New Roman" panose="02020603050405020304" pitchFamily="18" charset="0"/>
              </a:endParaRPr>
            </a:p>
          </p:txBody>
        </p:sp>
        <p:sp>
          <p:nvSpPr>
            <p:cNvPr id="38993" name="Rectangle 10"/>
            <p:cNvSpPr/>
            <p:nvPr/>
          </p:nvSpPr>
          <p:spPr>
            <a:xfrm>
              <a:off x="3551" y="1784"/>
              <a:ext cx="864" cy="286"/>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en-US" sz="1800" b="1" dirty="0">
                <a:latin typeface="Times New Roman" panose="02020603050405020304" pitchFamily="18" charset="0"/>
              </a:endParaRPr>
            </a:p>
          </p:txBody>
        </p:sp>
        <p:sp>
          <p:nvSpPr>
            <p:cNvPr id="38994" name="Rectangle 11"/>
            <p:cNvSpPr/>
            <p:nvPr/>
          </p:nvSpPr>
          <p:spPr>
            <a:xfrm>
              <a:off x="3551" y="1497"/>
              <a:ext cx="864" cy="287"/>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en-US" sz="1800" b="1" dirty="0">
                <a:latin typeface="Times New Roman" panose="02020603050405020304" pitchFamily="18" charset="0"/>
              </a:endParaRPr>
            </a:p>
          </p:txBody>
        </p:sp>
        <p:sp>
          <p:nvSpPr>
            <p:cNvPr id="38995" name="Rectangle 12"/>
            <p:cNvSpPr/>
            <p:nvPr/>
          </p:nvSpPr>
          <p:spPr>
            <a:xfrm>
              <a:off x="3551" y="1210"/>
              <a:ext cx="864" cy="287"/>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en-US" sz="1800" b="1" dirty="0">
                <a:latin typeface="Times New Roman" panose="02020603050405020304" pitchFamily="18" charset="0"/>
              </a:endParaRPr>
            </a:p>
          </p:txBody>
        </p:sp>
        <p:sp>
          <p:nvSpPr>
            <p:cNvPr id="38996" name="Line 13"/>
            <p:cNvSpPr/>
            <p:nvPr/>
          </p:nvSpPr>
          <p:spPr>
            <a:xfrm>
              <a:off x="3551" y="1210"/>
              <a:ext cx="864" cy="0"/>
            </a:xfrm>
            <a:prstGeom prst="line">
              <a:avLst/>
            </a:prstGeom>
            <a:ln w="28575" cap="sq" cmpd="sng">
              <a:solidFill>
                <a:srgbClr val="66FFFF"/>
              </a:solidFill>
              <a:prstDash val="solid"/>
              <a:headEnd type="none" w="med" len="med"/>
              <a:tailEnd type="none" w="med" len="med"/>
            </a:ln>
          </p:spPr>
        </p:sp>
        <p:sp>
          <p:nvSpPr>
            <p:cNvPr id="38997" name="Line 14"/>
            <p:cNvSpPr/>
            <p:nvPr/>
          </p:nvSpPr>
          <p:spPr>
            <a:xfrm>
              <a:off x="3551" y="1497"/>
              <a:ext cx="864" cy="0"/>
            </a:xfrm>
            <a:prstGeom prst="line">
              <a:avLst/>
            </a:prstGeom>
            <a:ln w="12700" cap="flat" cmpd="sng">
              <a:solidFill>
                <a:srgbClr val="66FFFF"/>
              </a:solidFill>
              <a:prstDash val="solid"/>
              <a:headEnd type="none" w="med" len="med"/>
              <a:tailEnd type="none" w="med" len="med"/>
            </a:ln>
          </p:spPr>
        </p:sp>
        <p:sp>
          <p:nvSpPr>
            <p:cNvPr id="38998" name="Line 15"/>
            <p:cNvSpPr/>
            <p:nvPr/>
          </p:nvSpPr>
          <p:spPr>
            <a:xfrm>
              <a:off x="3551" y="1784"/>
              <a:ext cx="864" cy="0"/>
            </a:xfrm>
            <a:prstGeom prst="line">
              <a:avLst/>
            </a:prstGeom>
            <a:ln w="12700" cap="flat" cmpd="sng">
              <a:solidFill>
                <a:srgbClr val="66FFFF"/>
              </a:solidFill>
              <a:prstDash val="solid"/>
              <a:headEnd type="none" w="med" len="med"/>
              <a:tailEnd type="none" w="med" len="med"/>
            </a:ln>
          </p:spPr>
        </p:sp>
        <p:sp>
          <p:nvSpPr>
            <p:cNvPr id="38999" name="Line 16"/>
            <p:cNvSpPr/>
            <p:nvPr/>
          </p:nvSpPr>
          <p:spPr>
            <a:xfrm>
              <a:off x="3551" y="2070"/>
              <a:ext cx="864" cy="0"/>
            </a:xfrm>
            <a:prstGeom prst="line">
              <a:avLst/>
            </a:prstGeom>
            <a:ln w="12700" cap="flat" cmpd="sng">
              <a:solidFill>
                <a:srgbClr val="66FFFF"/>
              </a:solidFill>
              <a:prstDash val="solid"/>
              <a:headEnd type="none" w="med" len="med"/>
              <a:tailEnd type="none" w="med" len="med"/>
            </a:ln>
          </p:spPr>
        </p:sp>
        <p:sp>
          <p:nvSpPr>
            <p:cNvPr id="39000" name="Line 17"/>
            <p:cNvSpPr/>
            <p:nvPr/>
          </p:nvSpPr>
          <p:spPr>
            <a:xfrm>
              <a:off x="3551" y="2357"/>
              <a:ext cx="864" cy="0"/>
            </a:xfrm>
            <a:prstGeom prst="line">
              <a:avLst/>
            </a:prstGeom>
            <a:ln w="12700" cap="flat" cmpd="sng">
              <a:solidFill>
                <a:srgbClr val="66FFFF"/>
              </a:solidFill>
              <a:prstDash val="solid"/>
              <a:headEnd type="none" w="med" len="med"/>
              <a:tailEnd type="none" w="med" len="med"/>
            </a:ln>
          </p:spPr>
        </p:sp>
        <p:sp>
          <p:nvSpPr>
            <p:cNvPr id="39001" name="Line 18"/>
            <p:cNvSpPr/>
            <p:nvPr/>
          </p:nvSpPr>
          <p:spPr>
            <a:xfrm>
              <a:off x="3551" y="2644"/>
              <a:ext cx="864" cy="0"/>
            </a:xfrm>
            <a:prstGeom prst="line">
              <a:avLst/>
            </a:prstGeom>
            <a:ln w="12700" cap="flat" cmpd="sng">
              <a:solidFill>
                <a:srgbClr val="66FFFF"/>
              </a:solidFill>
              <a:prstDash val="solid"/>
              <a:headEnd type="none" w="med" len="med"/>
              <a:tailEnd type="none" w="med" len="med"/>
            </a:ln>
          </p:spPr>
        </p:sp>
        <p:sp>
          <p:nvSpPr>
            <p:cNvPr id="39002" name="Line 19"/>
            <p:cNvSpPr/>
            <p:nvPr/>
          </p:nvSpPr>
          <p:spPr>
            <a:xfrm>
              <a:off x="3551" y="2931"/>
              <a:ext cx="864" cy="0"/>
            </a:xfrm>
            <a:prstGeom prst="line">
              <a:avLst/>
            </a:prstGeom>
            <a:ln w="12700" cap="flat" cmpd="sng">
              <a:solidFill>
                <a:srgbClr val="66FFFF"/>
              </a:solidFill>
              <a:prstDash val="solid"/>
              <a:headEnd type="none" w="med" len="med"/>
              <a:tailEnd type="none" w="med" len="med"/>
            </a:ln>
          </p:spPr>
        </p:sp>
        <p:sp>
          <p:nvSpPr>
            <p:cNvPr id="39003" name="Line 20"/>
            <p:cNvSpPr/>
            <p:nvPr/>
          </p:nvSpPr>
          <p:spPr>
            <a:xfrm>
              <a:off x="3551" y="3217"/>
              <a:ext cx="864" cy="0"/>
            </a:xfrm>
            <a:prstGeom prst="line">
              <a:avLst/>
            </a:prstGeom>
            <a:ln w="12700" cap="flat" cmpd="sng">
              <a:solidFill>
                <a:srgbClr val="66FFFF"/>
              </a:solidFill>
              <a:prstDash val="solid"/>
              <a:headEnd type="none" w="med" len="med"/>
              <a:tailEnd type="none" w="med" len="med"/>
            </a:ln>
          </p:spPr>
        </p:sp>
        <p:sp>
          <p:nvSpPr>
            <p:cNvPr id="39004" name="Line 21"/>
            <p:cNvSpPr/>
            <p:nvPr/>
          </p:nvSpPr>
          <p:spPr>
            <a:xfrm>
              <a:off x="3551" y="3504"/>
              <a:ext cx="864" cy="0"/>
            </a:xfrm>
            <a:prstGeom prst="line">
              <a:avLst/>
            </a:prstGeom>
            <a:ln w="28575" cap="sq" cmpd="sng">
              <a:solidFill>
                <a:srgbClr val="66FFFF"/>
              </a:solidFill>
              <a:prstDash val="solid"/>
              <a:headEnd type="none" w="med" len="med"/>
              <a:tailEnd type="none" w="med" len="med"/>
            </a:ln>
          </p:spPr>
        </p:sp>
        <p:sp>
          <p:nvSpPr>
            <p:cNvPr id="39005" name="Line 22"/>
            <p:cNvSpPr/>
            <p:nvPr/>
          </p:nvSpPr>
          <p:spPr>
            <a:xfrm>
              <a:off x="3551" y="1210"/>
              <a:ext cx="0" cy="2294"/>
            </a:xfrm>
            <a:prstGeom prst="line">
              <a:avLst/>
            </a:prstGeom>
            <a:ln w="28575" cap="sq" cmpd="sng">
              <a:solidFill>
                <a:srgbClr val="66FFFF"/>
              </a:solidFill>
              <a:prstDash val="solid"/>
              <a:headEnd type="none" w="med" len="med"/>
              <a:tailEnd type="none" w="med" len="med"/>
            </a:ln>
          </p:spPr>
        </p:sp>
        <p:sp>
          <p:nvSpPr>
            <p:cNvPr id="39006" name="Line 23"/>
            <p:cNvSpPr/>
            <p:nvPr/>
          </p:nvSpPr>
          <p:spPr>
            <a:xfrm>
              <a:off x="4415" y="1210"/>
              <a:ext cx="0" cy="2294"/>
            </a:xfrm>
            <a:prstGeom prst="line">
              <a:avLst/>
            </a:prstGeom>
            <a:ln w="28575" cap="sq" cmpd="sng">
              <a:solidFill>
                <a:srgbClr val="66FFFF"/>
              </a:solidFill>
              <a:prstDash val="solid"/>
              <a:headEnd type="none" w="med" len="med"/>
              <a:tailEnd type="none" w="med" len="med"/>
            </a:ln>
          </p:spPr>
        </p:sp>
      </p:grpSp>
      <p:grpSp>
        <p:nvGrpSpPr>
          <p:cNvPr id="3" name="Group 24"/>
          <p:cNvGrpSpPr/>
          <p:nvPr/>
        </p:nvGrpSpPr>
        <p:grpSpPr>
          <a:xfrm>
            <a:off x="3387725" y="1909763"/>
            <a:ext cx="3438525" cy="1357312"/>
            <a:chOff x="3360" y="0"/>
            <a:chExt cx="2166" cy="855"/>
          </a:xfrm>
        </p:grpSpPr>
        <p:sp>
          <p:nvSpPr>
            <p:cNvPr id="38985" name="Line 25"/>
            <p:cNvSpPr/>
            <p:nvPr/>
          </p:nvSpPr>
          <p:spPr>
            <a:xfrm flipV="1">
              <a:off x="3553" y="125"/>
              <a:ext cx="1249" cy="634"/>
            </a:xfrm>
            <a:prstGeom prst="line">
              <a:avLst/>
            </a:prstGeom>
            <a:ln w="38100" cap="flat" cmpd="sng">
              <a:solidFill>
                <a:schemeClr val="hlink"/>
              </a:solidFill>
              <a:prstDash val="solid"/>
              <a:headEnd type="none" w="med" len="med"/>
              <a:tailEnd type="triangle" w="med" len="med"/>
            </a:ln>
          </p:spPr>
        </p:sp>
        <p:sp>
          <p:nvSpPr>
            <p:cNvPr id="38986" name="Rectangle 26"/>
            <p:cNvSpPr/>
            <p:nvPr/>
          </p:nvSpPr>
          <p:spPr>
            <a:xfrm>
              <a:off x="3360" y="605"/>
              <a:ext cx="276"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b="1" dirty="0">
                  <a:latin typeface="Times New Roman" panose="02020603050405020304" pitchFamily="18" charset="0"/>
                </a:rPr>
                <a:t>①</a:t>
              </a:r>
              <a:endParaRPr lang="zh-CN" altLang="en-US" sz="2000" b="1" dirty="0">
                <a:latin typeface="Times New Roman" panose="02020603050405020304" pitchFamily="18" charset="0"/>
              </a:endParaRPr>
            </a:p>
          </p:txBody>
        </p:sp>
        <p:sp>
          <p:nvSpPr>
            <p:cNvPr id="38987" name="Rectangle 27"/>
            <p:cNvSpPr/>
            <p:nvPr/>
          </p:nvSpPr>
          <p:spPr>
            <a:xfrm>
              <a:off x="4851" y="0"/>
              <a:ext cx="675"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(1, 3, -3)</a:t>
              </a:r>
              <a:endParaRPr lang="en-US" altLang="zh-CN" sz="2000" b="1" dirty="0">
                <a:latin typeface="Times New Roman" panose="02020603050405020304" pitchFamily="18" charset="0"/>
              </a:endParaRPr>
            </a:p>
          </p:txBody>
        </p:sp>
      </p:grpSp>
      <p:grpSp>
        <p:nvGrpSpPr>
          <p:cNvPr id="4" name="Group 28"/>
          <p:cNvGrpSpPr/>
          <p:nvPr/>
        </p:nvGrpSpPr>
        <p:grpSpPr>
          <a:xfrm>
            <a:off x="3387725" y="2351088"/>
            <a:ext cx="3457575" cy="2744787"/>
            <a:chOff x="4368" y="2567"/>
            <a:chExt cx="2178" cy="1729"/>
          </a:xfrm>
        </p:grpSpPr>
        <p:sp>
          <p:nvSpPr>
            <p:cNvPr id="38982" name="Line 29"/>
            <p:cNvSpPr/>
            <p:nvPr/>
          </p:nvSpPr>
          <p:spPr>
            <a:xfrm flipV="1">
              <a:off x="4547" y="2712"/>
              <a:ext cx="1249" cy="1392"/>
            </a:xfrm>
            <a:prstGeom prst="line">
              <a:avLst/>
            </a:prstGeom>
            <a:ln w="38100" cap="flat" cmpd="sng">
              <a:solidFill>
                <a:schemeClr val="hlink"/>
              </a:solidFill>
              <a:prstDash val="solid"/>
              <a:headEnd type="none" w="med" len="med"/>
              <a:tailEnd type="triangle" w="med" len="med"/>
            </a:ln>
          </p:spPr>
        </p:sp>
        <p:sp>
          <p:nvSpPr>
            <p:cNvPr id="38983" name="Rectangle 30"/>
            <p:cNvSpPr/>
            <p:nvPr/>
          </p:nvSpPr>
          <p:spPr>
            <a:xfrm>
              <a:off x="4368" y="4046"/>
              <a:ext cx="276"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b="1" dirty="0">
                  <a:latin typeface="Times New Roman" panose="02020603050405020304" pitchFamily="18" charset="0"/>
                </a:rPr>
                <a:t>②</a:t>
              </a:r>
              <a:endParaRPr lang="zh-CN" altLang="en-US" sz="2000" b="1" dirty="0">
                <a:latin typeface="Times New Roman" panose="02020603050405020304" pitchFamily="18" charset="0"/>
              </a:endParaRPr>
            </a:p>
          </p:txBody>
        </p:sp>
        <p:sp>
          <p:nvSpPr>
            <p:cNvPr id="38984" name="Rectangle 31"/>
            <p:cNvSpPr/>
            <p:nvPr/>
          </p:nvSpPr>
          <p:spPr>
            <a:xfrm>
              <a:off x="5844" y="2567"/>
              <a:ext cx="702"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(1, 6, 15)</a:t>
              </a:r>
              <a:endParaRPr lang="en-US" altLang="zh-CN" sz="2000" b="1" dirty="0">
                <a:latin typeface="Times New Roman" panose="02020603050405020304" pitchFamily="18" charset="0"/>
              </a:endParaRPr>
            </a:p>
          </p:txBody>
        </p:sp>
      </p:grpSp>
      <p:grpSp>
        <p:nvGrpSpPr>
          <p:cNvPr id="5" name="Group 32"/>
          <p:cNvGrpSpPr/>
          <p:nvPr/>
        </p:nvGrpSpPr>
        <p:grpSpPr>
          <a:xfrm>
            <a:off x="3387725" y="1925638"/>
            <a:ext cx="3478213" cy="1265237"/>
            <a:chOff x="2928" y="0"/>
            <a:chExt cx="2191" cy="797"/>
          </a:xfrm>
        </p:grpSpPr>
        <p:sp>
          <p:nvSpPr>
            <p:cNvPr id="38979" name="Line 33"/>
            <p:cNvSpPr/>
            <p:nvPr/>
          </p:nvSpPr>
          <p:spPr>
            <a:xfrm>
              <a:off x="3120" y="154"/>
              <a:ext cx="1201" cy="518"/>
            </a:xfrm>
            <a:prstGeom prst="line">
              <a:avLst/>
            </a:prstGeom>
            <a:ln w="38100" cap="flat" cmpd="sng">
              <a:solidFill>
                <a:schemeClr val="hlink"/>
              </a:solidFill>
              <a:prstDash val="solid"/>
              <a:headEnd type="none" w="med" len="med"/>
              <a:tailEnd type="triangle" w="med" len="med"/>
            </a:ln>
          </p:spPr>
        </p:sp>
        <p:sp>
          <p:nvSpPr>
            <p:cNvPr id="38980" name="Rectangle 34"/>
            <p:cNvSpPr/>
            <p:nvPr/>
          </p:nvSpPr>
          <p:spPr>
            <a:xfrm>
              <a:off x="2928" y="0"/>
              <a:ext cx="276"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b="1" dirty="0">
                  <a:latin typeface="Times New Roman" panose="02020603050405020304" pitchFamily="18" charset="0"/>
                </a:rPr>
                <a:t>③</a:t>
              </a:r>
              <a:endParaRPr lang="zh-CN" altLang="en-US" sz="2000" b="1" dirty="0">
                <a:latin typeface="Times New Roman" panose="02020603050405020304" pitchFamily="18" charset="0"/>
              </a:endParaRPr>
            </a:p>
          </p:txBody>
        </p:sp>
        <p:sp>
          <p:nvSpPr>
            <p:cNvPr id="38981" name="Rectangle 35"/>
            <p:cNvSpPr/>
            <p:nvPr/>
          </p:nvSpPr>
          <p:spPr>
            <a:xfrm>
              <a:off x="4417" y="547"/>
              <a:ext cx="702"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Clr>
                  <a:schemeClr val="accent1"/>
                </a:buClr>
                <a:buSzPct val="80000"/>
                <a:buNone/>
              </a:pPr>
              <a:r>
                <a:rPr lang="en-US" altLang="zh-CN" sz="2000" b="1" dirty="0">
                  <a:latin typeface="Times New Roman" panose="02020603050405020304" pitchFamily="18" charset="0"/>
                </a:rPr>
                <a:t>(2, 1, 12)</a:t>
              </a:r>
              <a:endParaRPr lang="en-US" altLang="zh-CN" sz="2000" b="1" dirty="0">
                <a:latin typeface="Times New Roman" panose="02020603050405020304" pitchFamily="18" charset="0"/>
              </a:endParaRPr>
            </a:p>
          </p:txBody>
        </p:sp>
      </p:grpSp>
      <p:grpSp>
        <p:nvGrpSpPr>
          <p:cNvPr id="6" name="Group 36"/>
          <p:cNvGrpSpPr/>
          <p:nvPr/>
        </p:nvGrpSpPr>
        <p:grpSpPr>
          <a:xfrm>
            <a:off x="3387725" y="3267075"/>
            <a:ext cx="3478213" cy="1341438"/>
            <a:chOff x="3648" y="3451"/>
            <a:chExt cx="2191" cy="845"/>
          </a:xfrm>
        </p:grpSpPr>
        <p:sp>
          <p:nvSpPr>
            <p:cNvPr id="38976" name="Line 37"/>
            <p:cNvSpPr/>
            <p:nvPr/>
          </p:nvSpPr>
          <p:spPr>
            <a:xfrm flipV="1">
              <a:off x="3840" y="3576"/>
              <a:ext cx="1249" cy="576"/>
            </a:xfrm>
            <a:prstGeom prst="line">
              <a:avLst/>
            </a:prstGeom>
            <a:ln w="38100" cap="flat" cmpd="sng">
              <a:solidFill>
                <a:schemeClr val="hlink"/>
              </a:solidFill>
              <a:prstDash val="solid"/>
              <a:headEnd type="none" w="med" len="med"/>
              <a:tailEnd type="triangle" w="med" len="med"/>
            </a:ln>
          </p:spPr>
        </p:sp>
        <p:sp>
          <p:nvSpPr>
            <p:cNvPr id="38977" name="Rectangle 38"/>
            <p:cNvSpPr/>
            <p:nvPr/>
          </p:nvSpPr>
          <p:spPr>
            <a:xfrm>
              <a:off x="3648" y="4046"/>
              <a:ext cx="276"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b="1" dirty="0">
                  <a:latin typeface="Times New Roman" panose="02020603050405020304" pitchFamily="18" charset="0"/>
                </a:rPr>
                <a:t>④</a:t>
              </a:r>
              <a:endParaRPr lang="zh-CN" altLang="en-US" sz="2000" b="1" dirty="0">
                <a:latin typeface="Times New Roman" panose="02020603050405020304" pitchFamily="18" charset="0"/>
              </a:endParaRPr>
            </a:p>
          </p:txBody>
        </p:sp>
        <p:sp>
          <p:nvSpPr>
            <p:cNvPr id="38978" name="Rectangle 39"/>
            <p:cNvSpPr/>
            <p:nvPr/>
          </p:nvSpPr>
          <p:spPr>
            <a:xfrm>
              <a:off x="5137" y="3451"/>
              <a:ext cx="702"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(2, 5, 18)</a:t>
              </a:r>
              <a:endParaRPr lang="en-US" altLang="zh-CN" sz="2000" b="1" dirty="0">
                <a:latin typeface="Times New Roman" panose="02020603050405020304" pitchFamily="18" charset="0"/>
              </a:endParaRPr>
            </a:p>
          </p:txBody>
        </p:sp>
      </p:grpSp>
      <p:grpSp>
        <p:nvGrpSpPr>
          <p:cNvPr id="7" name="Group 40"/>
          <p:cNvGrpSpPr/>
          <p:nvPr/>
        </p:nvGrpSpPr>
        <p:grpSpPr>
          <a:xfrm>
            <a:off x="3403600" y="2430463"/>
            <a:ext cx="3397250" cy="1674812"/>
            <a:chOff x="2170" y="2353"/>
            <a:chExt cx="2140" cy="1055"/>
          </a:xfrm>
        </p:grpSpPr>
        <p:sp>
          <p:nvSpPr>
            <p:cNvPr id="38973" name="Line 41"/>
            <p:cNvSpPr/>
            <p:nvPr/>
          </p:nvSpPr>
          <p:spPr>
            <a:xfrm>
              <a:off x="2363" y="2515"/>
              <a:ext cx="1248" cy="768"/>
            </a:xfrm>
            <a:prstGeom prst="line">
              <a:avLst/>
            </a:prstGeom>
            <a:ln w="38100" cap="flat" cmpd="sng">
              <a:solidFill>
                <a:schemeClr val="hlink"/>
              </a:solidFill>
              <a:prstDash val="solid"/>
              <a:headEnd type="none" w="med" len="med"/>
              <a:tailEnd type="triangle" w="med" len="med"/>
            </a:ln>
          </p:spPr>
        </p:sp>
        <p:sp>
          <p:nvSpPr>
            <p:cNvPr id="38974" name="Rectangle 42"/>
            <p:cNvSpPr/>
            <p:nvPr/>
          </p:nvSpPr>
          <p:spPr>
            <a:xfrm>
              <a:off x="2170" y="2353"/>
              <a:ext cx="276"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b="1" dirty="0">
                  <a:latin typeface="Times New Roman" panose="02020603050405020304" pitchFamily="18" charset="0"/>
                </a:rPr>
                <a:t>⑤</a:t>
              </a:r>
              <a:endParaRPr lang="zh-CN" altLang="en-US" sz="2000" b="1" dirty="0">
                <a:latin typeface="Times New Roman" panose="02020603050405020304" pitchFamily="18" charset="0"/>
              </a:endParaRPr>
            </a:p>
          </p:txBody>
        </p:sp>
        <p:sp>
          <p:nvSpPr>
            <p:cNvPr id="38975" name="Rectangle 43"/>
            <p:cNvSpPr/>
            <p:nvPr/>
          </p:nvSpPr>
          <p:spPr>
            <a:xfrm>
              <a:off x="3648" y="3158"/>
              <a:ext cx="662"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Clr>
                  <a:schemeClr val="accent1"/>
                </a:buClr>
                <a:buSzPct val="80000"/>
                <a:buNone/>
              </a:pPr>
              <a:r>
                <a:rPr lang="en-US" altLang="zh-CN" sz="2000" b="1" dirty="0">
                  <a:latin typeface="Times New Roman" panose="02020603050405020304" pitchFamily="18" charset="0"/>
                </a:rPr>
                <a:t>(3, 1,  9)</a:t>
              </a:r>
              <a:endParaRPr lang="en-US" altLang="zh-CN" sz="2000" b="1" dirty="0">
                <a:latin typeface="Times New Roman" panose="02020603050405020304" pitchFamily="18" charset="0"/>
              </a:endParaRPr>
            </a:p>
          </p:txBody>
        </p:sp>
      </p:grpSp>
      <p:grpSp>
        <p:nvGrpSpPr>
          <p:cNvPr id="8" name="Group 44"/>
          <p:cNvGrpSpPr/>
          <p:nvPr/>
        </p:nvGrpSpPr>
        <p:grpSpPr>
          <a:xfrm>
            <a:off x="3387725" y="3800475"/>
            <a:ext cx="3478213" cy="820738"/>
            <a:chOff x="3024" y="3779"/>
            <a:chExt cx="2191" cy="517"/>
          </a:xfrm>
        </p:grpSpPr>
        <p:sp>
          <p:nvSpPr>
            <p:cNvPr id="38970" name="Line 45"/>
            <p:cNvSpPr/>
            <p:nvPr/>
          </p:nvSpPr>
          <p:spPr>
            <a:xfrm>
              <a:off x="3216" y="3923"/>
              <a:ext cx="1249" cy="248"/>
            </a:xfrm>
            <a:prstGeom prst="line">
              <a:avLst/>
            </a:prstGeom>
            <a:ln w="38100" cap="flat" cmpd="sng">
              <a:solidFill>
                <a:schemeClr val="hlink"/>
              </a:solidFill>
              <a:prstDash val="solid"/>
              <a:headEnd type="none" w="med" len="med"/>
              <a:tailEnd type="triangle" w="med" len="med"/>
            </a:ln>
          </p:spPr>
        </p:sp>
        <p:sp>
          <p:nvSpPr>
            <p:cNvPr id="38971" name="Rectangle 46"/>
            <p:cNvSpPr/>
            <p:nvPr/>
          </p:nvSpPr>
          <p:spPr>
            <a:xfrm>
              <a:off x="3024" y="3779"/>
              <a:ext cx="276"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b="1" dirty="0">
                  <a:latin typeface="Times New Roman" panose="02020603050405020304" pitchFamily="18" charset="0"/>
                </a:rPr>
                <a:t>⑥</a:t>
              </a:r>
              <a:endParaRPr lang="zh-CN" altLang="en-US" sz="2000" b="1" dirty="0">
                <a:latin typeface="Times New Roman" panose="02020603050405020304" pitchFamily="18" charset="0"/>
              </a:endParaRPr>
            </a:p>
          </p:txBody>
        </p:sp>
        <p:sp>
          <p:nvSpPr>
            <p:cNvPr id="38972" name="Rectangle 47"/>
            <p:cNvSpPr/>
            <p:nvPr/>
          </p:nvSpPr>
          <p:spPr>
            <a:xfrm>
              <a:off x="4513" y="4046"/>
              <a:ext cx="702"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(3, 4, 24)</a:t>
              </a:r>
              <a:endParaRPr lang="en-US" altLang="zh-CN" sz="2000" b="1" dirty="0">
                <a:latin typeface="Times New Roman" panose="02020603050405020304" pitchFamily="18" charset="0"/>
              </a:endParaRPr>
            </a:p>
          </p:txBody>
        </p:sp>
      </p:grpSp>
      <p:grpSp>
        <p:nvGrpSpPr>
          <p:cNvPr id="9" name="Group 48"/>
          <p:cNvGrpSpPr/>
          <p:nvPr/>
        </p:nvGrpSpPr>
        <p:grpSpPr>
          <a:xfrm>
            <a:off x="3387725" y="4638675"/>
            <a:ext cx="3433763" cy="850900"/>
            <a:chOff x="3408" y="3648"/>
            <a:chExt cx="2163" cy="536"/>
          </a:xfrm>
        </p:grpSpPr>
        <p:sp>
          <p:nvSpPr>
            <p:cNvPr id="38967" name="Line 49"/>
            <p:cNvSpPr/>
            <p:nvPr/>
          </p:nvSpPr>
          <p:spPr>
            <a:xfrm flipV="1">
              <a:off x="3588" y="3800"/>
              <a:ext cx="1260" cy="240"/>
            </a:xfrm>
            <a:prstGeom prst="line">
              <a:avLst/>
            </a:prstGeom>
            <a:ln w="38100" cap="flat" cmpd="sng">
              <a:solidFill>
                <a:schemeClr val="hlink"/>
              </a:solidFill>
              <a:prstDash val="solid"/>
              <a:headEnd type="none" w="med" len="med"/>
              <a:tailEnd type="triangle" w="med" len="med"/>
            </a:ln>
          </p:spPr>
        </p:sp>
        <p:sp>
          <p:nvSpPr>
            <p:cNvPr id="38968" name="Rectangle 50"/>
            <p:cNvSpPr/>
            <p:nvPr/>
          </p:nvSpPr>
          <p:spPr>
            <a:xfrm>
              <a:off x="3408" y="3934"/>
              <a:ext cx="276"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b="1" dirty="0">
                  <a:latin typeface="Times New Roman" panose="02020603050405020304" pitchFamily="18" charset="0"/>
                </a:rPr>
                <a:t>⑦</a:t>
              </a:r>
              <a:endParaRPr lang="zh-CN" altLang="en-US" sz="2000" b="1" dirty="0">
                <a:latin typeface="Times New Roman" panose="02020603050405020304" pitchFamily="18" charset="0"/>
              </a:endParaRPr>
            </a:p>
          </p:txBody>
        </p:sp>
        <p:sp>
          <p:nvSpPr>
            <p:cNvPr id="38969" name="Rectangle 51"/>
            <p:cNvSpPr/>
            <p:nvPr/>
          </p:nvSpPr>
          <p:spPr>
            <a:xfrm>
              <a:off x="4896" y="3648"/>
              <a:ext cx="675"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(4, 6, -7)</a:t>
              </a:r>
              <a:endParaRPr lang="en-US" altLang="zh-CN" sz="2000" b="1" dirty="0">
                <a:latin typeface="Times New Roman" panose="02020603050405020304" pitchFamily="18" charset="0"/>
              </a:endParaRPr>
            </a:p>
          </p:txBody>
        </p:sp>
      </p:grpSp>
      <p:grpSp>
        <p:nvGrpSpPr>
          <p:cNvPr id="10" name="Group 52"/>
          <p:cNvGrpSpPr/>
          <p:nvPr/>
        </p:nvGrpSpPr>
        <p:grpSpPr>
          <a:xfrm>
            <a:off x="3387725" y="3267075"/>
            <a:ext cx="3463925" cy="2228850"/>
            <a:chOff x="4637" y="2688"/>
            <a:chExt cx="2182" cy="1404"/>
          </a:xfrm>
        </p:grpSpPr>
        <p:sp>
          <p:nvSpPr>
            <p:cNvPr id="38964" name="Line 53"/>
            <p:cNvSpPr/>
            <p:nvPr/>
          </p:nvSpPr>
          <p:spPr>
            <a:xfrm>
              <a:off x="4828" y="2804"/>
              <a:ext cx="1201" cy="1190"/>
            </a:xfrm>
            <a:prstGeom prst="line">
              <a:avLst/>
            </a:prstGeom>
            <a:ln w="38100" cap="flat" cmpd="sng">
              <a:solidFill>
                <a:schemeClr val="hlink"/>
              </a:solidFill>
              <a:prstDash val="solid"/>
              <a:headEnd type="none" w="med" len="med"/>
              <a:tailEnd type="triangle" w="med" len="med"/>
            </a:ln>
          </p:spPr>
        </p:sp>
        <p:sp>
          <p:nvSpPr>
            <p:cNvPr id="38965" name="Rectangle 54"/>
            <p:cNvSpPr/>
            <p:nvPr/>
          </p:nvSpPr>
          <p:spPr>
            <a:xfrm>
              <a:off x="4637" y="2688"/>
              <a:ext cx="276"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b="1" dirty="0">
                  <a:latin typeface="Times New Roman" panose="02020603050405020304" pitchFamily="18" charset="0"/>
                </a:rPr>
                <a:t>⑧</a:t>
              </a:r>
              <a:endParaRPr lang="zh-CN" altLang="en-US" sz="2000" b="1" dirty="0">
                <a:latin typeface="Times New Roman" panose="02020603050405020304" pitchFamily="18" charset="0"/>
              </a:endParaRPr>
            </a:p>
          </p:txBody>
        </p:sp>
        <p:sp>
          <p:nvSpPr>
            <p:cNvPr id="38966" name="Rectangle 55"/>
            <p:cNvSpPr/>
            <p:nvPr/>
          </p:nvSpPr>
          <p:spPr>
            <a:xfrm>
              <a:off x="6077" y="3842"/>
              <a:ext cx="742" cy="250"/>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Clr>
                  <a:schemeClr val="accent1"/>
                </a:buClr>
                <a:buSzPct val="80000"/>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(5, 3, 14)</a:t>
              </a:r>
              <a:endParaRPr lang="en-US" altLang="zh-CN" sz="2000" b="1" dirty="0">
                <a:latin typeface="Times New Roman" panose="02020603050405020304" pitchFamily="18" charset="0"/>
              </a:endParaRPr>
            </a:p>
          </p:txBody>
        </p:sp>
      </p:grpSp>
      <p:sp>
        <p:nvSpPr>
          <p:cNvPr id="38925" name="Rectangle 56"/>
          <p:cNvSpPr/>
          <p:nvPr/>
        </p:nvSpPr>
        <p:spPr>
          <a:xfrm>
            <a:off x="2090738" y="5087938"/>
            <a:ext cx="1296987" cy="465137"/>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sz="2000" b="1" dirty="0">
                <a:latin typeface="Times New Roman" panose="02020603050405020304" pitchFamily="18" charset="0"/>
              </a:rPr>
              <a:t>(6, 4, -7)</a:t>
            </a:r>
            <a:endParaRPr lang="en-US" altLang="zh-CN" sz="2000" b="1" dirty="0">
              <a:latin typeface="Times New Roman" panose="02020603050405020304" pitchFamily="18" charset="0"/>
            </a:endParaRPr>
          </a:p>
        </p:txBody>
      </p:sp>
      <p:sp>
        <p:nvSpPr>
          <p:cNvPr id="38926" name="Rectangle 57"/>
          <p:cNvSpPr/>
          <p:nvPr/>
        </p:nvSpPr>
        <p:spPr>
          <a:xfrm>
            <a:off x="2090738" y="4624388"/>
            <a:ext cx="1296987" cy="463550"/>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sz="2000" b="1" dirty="0">
                <a:latin typeface="Times New Roman" panose="02020603050405020304" pitchFamily="18" charset="0"/>
              </a:rPr>
              <a:t>(6, 1, 15)</a:t>
            </a:r>
            <a:endParaRPr lang="en-US" altLang="zh-CN" sz="2000" b="1" dirty="0">
              <a:latin typeface="Times New Roman" panose="02020603050405020304" pitchFamily="18" charset="0"/>
            </a:endParaRPr>
          </a:p>
        </p:txBody>
      </p:sp>
      <p:sp>
        <p:nvSpPr>
          <p:cNvPr id="38927" name="Rectangle 58"/>
          <p:cNvSpPr/>
          <p:nvPr/>
        </p:nvSpPr>
        <p:spPr>
          <a:xfrm>
            <a:off x="2090738" y="4159250"/>
            <a:ext cx="1296987" cy="465138"/>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sz="2000" b="1" dirty="0">
                <a:latin typeface="Times New Roman" panose="02020603050405020304" pitchFamily="18" charset="0"/>
              </a:rPr>
              <a:t>(5, 2, 18)</a:t>
            </a:r>
            <a:endParaRPr lang="en-US" altLang="zh-CN" sz="2000" b="1" dirty="0">
              <a:latin typeface="Times New Roman" panose="02020603050405020304" pitchFamily="18" charset="0"/>
            </a:endParaRPr>
          </a:p>
        </p:txBody>
      </p:sp>
      <p:sp>
        <p:nvSpPr>
          <p:cNvPr id="38928" name="Rectangle 59"/>
          <p:cNvSpPr/>
          <p:nvPr/>
        </p:nvSpPr>
        <p:spPr>
          <a:xfrm>
            <a:off x="2090738" y="3694113"/>
            <a:ext cx="1296987" cy="465137"/>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sz="2000" b="1" dirty="0">
                <a:latin typeface="Times New Roman" panose="02020603050405020304" pitchFamily="18" charset="0"/>
              </a:rPr>
              <a:t>(4, 3, 24)</a:t>
            </a:r>
            <a:endParaRPr lang="en-US" altLang="zh-CN" sz="2000" b="1" dirty="0">
              <a:latin typeface="Times New Roman" panose="02020603050405020304" pitchFamily="18" charset="0"/>
            </a:endParaRPr>
          </a:p>
        </p:txBody>
      </p:sp>
      <p:sp>
        <p:nvSpPr>
          <p:cNvPr id="38929" name="Rectangle 60"/>
          <p:cNvSpPr/>
          <p:nvPr/>
        </p:nvSpPr>
        <p:spPr>
          <a:xfrm>
            <a:off x="2090738" y="3228975"/>
            <a:ext cx="1296987" cy="465138"/>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sz="2000" b="1" dirty="0">
                <a:latin typeface="Times New Roman" panose="02020603050405020304" pitchFamily="18" charset="0"/>
              </a:rPr>
              <a:t>(3, 5, 14)</a:t>
            </a:r>
            <a:endParaRPr lang="en-US" altLang="zh-CN" sz="2000" b="1" dirty="0">
              <a:latin typeface="Times New Roman" panose="02020603050405020304" pitchFamily="18" charset="0"/>
            </a:endParaRPr>
          </a:p>
        </p:txBody>
      </p:sp>
      <p:sp>
        <p:nvSpPr>
          <p:cNvPr id="38930" name="Rectangle 61"/>
          <p:cNvSpPr/>
          <p:nvPr/>
        </p:nvSpPr>
        <p:spPr>
          <a:xfrm>
            <a:off x="2090738" y="2765425"/>
            <a:ext cx="1296987" cy="463550"/>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sz="2000" b="1" dirty="0">
                <a:latin typeface="Times New Roman" panose="02020603050405020304" pitchFamily="18" charset="0"/>
              </a:rPr>
              <a:t>(3, 1, -3)</a:t>
            </a:r>
            <a:endParaRPr lang="en-US" altLang="zh-CN" sz="2000" b="1" dirty="0">
              <a:latin typeface="Times New Roman" panose="02020603050405020304" pitchFamily="18" charset="0"/>
            </a:endParaRPr>
          </a:p>
        </p:txBody>
      </p:sp>
      <p:sp>
        <p:nvSpPr>
          <p:cNvPr id="38931" name="Rectangle 62"/>
          <p:cNvSpPr/>
          <p:nvPr/>
        </p:nvSpPr>
        <p:spPr>
          <a:xfrm>
            <a:off x="2090738" y="2300288"/>
            <a:ext cx="1296987" cy="465137"/>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sz="2000" b="1" dirty="0">
                <a:latin typeface="Times New Roman" panose="02020603050405020304" pitchFamily="18" charset="0"/>
              </a:rPr>
              <a:t>(1, 3,  9 )</a:t>
            </a:r>
            <a:endParaRPr lang="en-US" altLang="zh-CN" sz="2000" b="1" dirty="0">
              <a:latin typeface="Times New Roman" panose="02020603050405020304" pitchFamily="18" charset="0"/>
            </a:endParaRPr>
          </a:p>
        </p:txBody>
      </p:sp>
      <p:sp>
        <p:nvSpPr>
          <p:cNvPr id="38932" name="Rectangle 63"/>
          <p:cNvSpPr/>
          <p:nvPr/>
        </p:nvSpPr>
        <p:spPr>
          <a:xfrm>
            <a:off x="2090738" y="1835150"/>
            <a:ext cx="1296987" cy="465138"/>
          </a:xfrm>
          <a:prstGeom prst="rect">
            <a:avLst/>
          </a:prstGeom>
          <a:noFill/>
          <a:ln w="38100" cap="flat" cmpd="sng">
            <a:solidFill>
              <a:srgbClr val="66FFFF"/>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sz="2000" b="1" dirty="0">
                <a:latin typeface="Times New Roman" panose="02020603050405020304" pitchFamily="18" charset="0"/>
              </a:rPr>
              <a:t>(1, 2, 12)</a:t>
            </a:r>
            <a:endParaRPr lang="en-US" altLang="zh-CN" sz="2000" b="1" dirty="0">
              <a:latin typeface="Times New Roman" panose="02020603050405020304" pitchFamily="18" charset="0"/>
            </a:endParaRPr>
          </a:p>
        </p:txBody>
      </p:sp>
      <p:sp>
        <p:nvSpPr>
          <p:cNvPr id="38933" name="Line 64"/>
          <p:cNvSpPr/>
          <p:nvPr/>
        </p:nvSpPr>
        <p:spPr>
          <a:xfrm>
            <a:off x="2090738" y="1835150"/>
            <a:ext cx="1296987" cy="1588"/>
          </a:xfrm>
          <a:prstGeom prst="line">
            <a:avLst/>
          </a:prstGeom>
          <a:ln w="28575" cap="sq" cmpd="sng">
            <a:solidFill>
              <a:srgbClr val="66FFFF"/>
            </a:solidFill>
            <a:prstDash val="solid"/>
            <a:headEnd type="none" w="med" len="med"/>
            <a:tailEnd type="none" w="med" len="med"/>
          </a:ln>
        </p:spPr>
      </p:sp>
      <p:sp>
        <p:nvSpPr>
          <p:cNvPr id="38934" name="Line 65"/>
          <p:cNvSpPr/>
          <p:nvPr/>
        </p:nvSpPr>
        <p:spPr>
          <a:xfrm>
            <a:off x="2090738" y="2300288"/>
            <a:ext cx="1296987" cy="1587"/>
          </a:xfrm>
          <a:prstGeom prst="line">
            <a:avLst/>
          </a:prstGeom>
          <a:ln w="12700" cap="flat" cmpd="sng">
            <a:solidFill>
              <a:srgbClr val="66FFFF"/>
            </a:solidFill>
            <a:prstDash val="solid"/>
            <a:headEnd type="none" w="med" len="med"/>
            <a:tailEnd type="none" w="med" len="med"/>
          </a:ln>
        </p:spPr>
      </p:sp>
      <p:sp>
        <p:nvSpPr>
          <p:cNvPr id="38935" name="Line 66"/>
          <p:cNvSpPr/>
          <p:nvPr/>
        </p:nvSpPr>
        <p:spPr>
          <a:xfrm>
            <a:off x="2090738" y="2765425"/>
            <a:ext cx="1296987" cy="1588"/>
          </a:xfrm>
          <a:prstGeom prst="line">
            <a:avLst/>
          </a:prstGeom>
          <a:ln w="12700" cap="flat" cmpd="sng">
            <a:solidFill>
              <a:srgbClr val="66FFFF"/>
            </a:solidFill>
            <a:prstDash val="solid"/>
            <a:headEnd type="none" w="med" len="med"/>
            <a:tailEnd type="none" w="med" len="med"/>
          </a:ln>
        </p:spPr>
      </p:sp>
      <p:sp>
        <p:nvSpPr>
          <p:cNvPr id="38936" name="Line 67"/>
          <p:cNvSpPr/>
          <p:nvPr/>
        </p:nvSpPr>
        <p:spPr>
          <a:xfrm>
            <a:off x="2090738" y="3228975"/>
            <a:ext cx="1296987" cy="1588"/>
          </a:xfrm>
          <a:prstGeom prst="line">
            <a:avLst/>
          </a:prstGeom>
          <a:ln w="12700" cap="flat" cmpd="sng">
            <a:solidFill>
              <a:srgbClr val="66FFFF"/>
            </a:solidFill>
            <a:prstDash val="solid"/>
            <a:headEnd type="none" w="med" len="med"/>
            <a:tailEnd type="none" w="med" len="med"/>
          </a:ln>
        </p:spPr>
      </p:sp>
      <p:sp>
        <p:nvSpPr>
          <p:cNvPr id="38937" name="Line 68"/>
          <p:cNvSpPr/>
          <p:nvPr/>
        </p:nvSpPr>
        <p:spPr>
          <a:xfrm>
            <a:off x="2090738" y="3694113"/>
            <a:ext cx="1296987" cy="1587"/>
          </a:xfrm>
          <a:prstGeom prst="line">
            <a:avLst/>
          </a:prstGeom>
          <a:ln w="12700" cap="flat" cmpd="sng">
            <a:solidFill>
              <a:srgbClr val="66FFFF"/>
            </a:solidFill>
            <a:prstDash val="solid"/>
            <a:headEnd type="none" w="med" len="med"/>
            <a:tailEnd type="none" w="med" len="med"/>
          </a:ln>
        </p:spPr>
      </p:sp>
      <p:sp>
        <p:nvSpPr>
          <p:cNvPr id="38938" name="Line 69"/>
          <p:cNvSpPr/>
          <p:nvPr/>
        </p:nvSpPr>
        <p:spPr>
          <a:xfrm>
            <a:off x="2090738" y="4159250"/>
            <a:ext cx="1296987" cy="1588"/>
          </a:xfrm>
          <a:prstGeom prst="line">
            <a:avLst/>
          </a:prstGeom>
          <a:ln w="12700" cap="flat" cmpd="sng">
            <a:solidFill>
              <a:srgbClr val="66FFFF"/>
            </a:solidFill>
            <a:prstDash val="solid"/>
            <a:headEnd type="none" w="med" len="med"/>
            <a:tailEnd type="none" w="med" len="med"/>
          </a:ln>
        </p:spPr>
      </p:sp>
      <p:sp>
        <p:nvSpPr>
          <p:cNvPr id="38939" name="Line 70"/>
          <p:cNvSpPr/>
          <p:nvPr/>
        </p:nvSpPr>
        <p:spPr>
          <a:xfrm>
            <a:off x="2090738" y="4624388"/>
            <a:ext cx="1296987" cy="1587"/>
          </a:xfrm>
          <a:prstGeom prst="line">
            <a:avLst/>
          </a:prstGeom>
          <a:ln w="12700" cap="flat" cmpd="sng">
            <a:solidFill>
              <a:srgbClr val="66FFFF"/>
            </a:solidFill>
            <a:prstDash val="solid"/>
            <a:headEnd type="none" w="med" len="med"/>
            <a:tailEnd type="none" w="med" len="med"/>
          </a:ln>
        </p:spPr>
      </p:sp>
      <p:sp>
        <p:nvSpPr>
          <p:cNvPr id="38940" name="Line 71"/>
          <p:cNvSpPr/>
          <p:nvPr/>
        </p:nvSpPr>
        <p:spPr>
          <a:xfrm>
            <a:off x="2090738" y="5087938"/>
            <a:ext cx="1296987" cy="1587"/>
          </a:xfrm>
          <a:prstGeom prst="line">
            <a:avLst/>
          </a:prstGeom>
          <a:ln w="12700" cap="flat" cmpd="sng">
            <a:solidFill>
              <a:srgbClr val="66FFFF"/>
            </a:solidFill>
            <a:prstDash val="solid"/>
            <a:headEnd type="none" w="med" len="med"/>
            <a:tailEnd type="none" w="med" len="med"/>
          </a:ln>
        </p:spPr>
      </p:sp>
      <p:sp>
        <p:nvSpPr>
          <p:cNvPr id="38941" name="Line 72"/>
          <p:cNvSpPr/>
          <p:nvPr/>
        </p:nvSpPr>
        <p:spPr>
          <a:xfrm>
            <a:off x="2090738" y="5553075"/>
            <a:ext cx="1296987" cy="1588"/>
          </a:xfrm>
          <a:prstGeom prst="line">
            <a:avLst/>
          </a:prstGeom>
          <a:ln w="28575" cap="sq" cmpd="sng">
            <a:solidFill>
              <a:srgbClr val="66FFFF"/>
            </a:solidFill>
            <a:prstDash val="solid"/>
            <a:headEnd type="none" w="med" len="med"/>
            <a:tailEnd type="none" w="med" len="med"/>
          </a:ln>
        </p:spPr>
      </p:sp>
      <p:sp>
        <p:nvSpPr>
          <p:cNvPr id="38942" name="Line 73"/>
          <p:cNvSpPr/>
          <p:nvPr/>
        </p:nvSpPr>
        <p:spPr>
          <a:xfrm>
            <a:off x="2090738" y="1835150"/>
            <a:ext cx="1587" cy="3717925"/>
          </a:xfrm>
          <a:prstGeom prst="line">
            <a:avLst/>
          </a:prstGeom>
          <a:ln w="28575" cap="sq" cmpd="sng">
            <a:solidFill>
              <a:srgbClr val="66FFFF"/>
            </a:solidFill>
            <a:prstDash val="solid"/>
            <a:headEnd type="none" w="med" len="med"/>
            <a:tailEnd type="none" w="med" len="med"/>
          </a:ln>
        </p:spPr>
      </p:sp>
      <p:sp>
        <p:nvSpPr>
          <p:cNvPr id="38943" name="Line 74"/>
          <p:cNvSpPr/>
          <p:nvPr/>
        </p:nvSpPr>
        <p:spPr>
          <a:xfrm>
            <a:off x="3387725" y="1835150"/>
            <a:ext cx="1588" cy="3717925"/>
          </a:xfrm>
          <a:prstGeom prst="line">
            <a:avLst/>
          </a:prstGeom>
          <a:ln w="28575" cap="sq" cmpd="sng">
            <a:solidFill>
              <a:srgbClr val="66FFFF"/>
            </a:solidFill>
            <a:prstDash val="solid"/>
            <a:headEnd type="none" w="med" len="med"/>
            <a:tailEnd type="none" w="med" len="med"/>
          </a:ln>
        </p:spPr>
      </p:sp>
      <p:sp>
        <p:nvSpPr>
          <p:cNvPr id="38944" name="Rectangle 75"/>
          <p:cNvSpPr/>
          <p:nvPr/>
        </p:nvSpPr>
        <p:spPr>
          <a:xfrm>
            <a:off x="787400" y="2398713"/>
            <a:ext cx="854075" cy="1616075"/>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三</a:t>
            </a:r>
            <a:endParaRPr lang="zh-CN" altLang="en-US" sz="2000" b="1"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元</a:t>
            </a:r>
            <a:endParaRPr lang="zh-CN" altLang="en-US" sz="2000" b="1"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组</a:t>
            </a:r>
            <a:endParaRPr lang="zh-CN" altLang="en-US" sz="2000" b="1"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表</a:t>
            </a:r>
            <a:endParaRPr lang="zh-CN" altLang="en-US" sz="2000" b="1"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rPr>
              <a:t>a.data</a:t>
            </a:r>
            <a:endParaRPr lang="en-US" altLang="zh-CN" sz="2000" b="1" dirty="0">
              <a:latin typeface="Times New Roman" panose="02020603050405020304" pitchFamily="18" charset="0"/>
            </a:endParaRPr>
          </a:p>
        </p:txBody>
      </p:sp>
      <p:sp>
        <p:nvSpPr>
          <p:cNvPr id="38945" name="Rectangle 76"/>
          <p:cNvSpPr/>
          <p:nvPr/>
        </p:nvSpPr>
        <p:spPr>
          <a:xfrm>
            <a:off x="7448550" y="2428875"/>
            <a:ext cx="868363" cy="1616075"/>
          </a:xfrm>
          <a:prstGeom prst="rect">
            <a:avLst/>
          </a:prstGeom>
          <a:noFill/>
          <a:ln w="381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三</a:t>
            </a:r>
            <a:endParaRPr lang="zh-CN" altLang="en-US" sz="2000" b="1"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元</a:t>
            </a:r>
            <a:endParaRPr lang="zh-CN" altLang="en-US" sz="2000" b="1"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组</a:t>
            </a:r>
            <a:endParaRPr lang="zh-CN" altLang="en-US" sz="2000" b="1"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表</a:t>
            </a:r>
            <a:endParaRPr lang="zh-CN" altLang="en-US" sz="2000" b="1"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rPr>
              <a:t>b.data</a:t>
            </a:r>
            <a:endParaRPr lang="en-US" altLang="zh-CN" sz="2000" b="1" dirty="0">
              <a:latin typeface="Times New Roman" panose="02020603050405020304" pitchFamily="18" charset="0"/>
            </a:endParaRPr>
          </a:p>
        </p:txBody>
      </p:sp>
      <p:grpSp>
        <p:nvGrpSpPr>
          <p:cNvPr id="38946" name="Group 77"/>
          <p:cNvGrpSpPr/>
          <p:nvPr/>
        </p:nvGrpSpPr>
        <p:grpSpPr>
          <a:xfrm>
            <a:off x="1711325" y="1851025"/>
            <a:ext cx="366713" cy="3629025"/>
            <a:chOff x="719" y="1998"/>
            <a:chExt cx="231" cy="2286"/>
          </a:xfrm>
        </p:grpSpPr>
        <p:sp>
          <p:nvSpPr>
            <p:cNvPr id="38956" name="Rectangle 78"/>
            <p:cNvSpPr/>
            <p:nvPr/>
          </p:nvSpPr>
          <p:spPr>
            <a:xfrm>
              <a:off x="754" y="1998"/>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38957" name="Rectangle 79"/>
            <p:cNvSpPr/>
            <p:nvPr/>
          </p:nvSpPr>
          <p:spPr>
            <a:xfrm>
              <a:off x="754" y="2286"/>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2</a:t>
              </a:r>
              <a:endParaRPr lang="en-US" altLang="zh-CN" sz="2000" b="1" dirty="0">
                <a:latin typeface="Times New Roman" panose="02020603050405020304" pitchFamily="18" charset="0"/>
              </a:endParaRPr>
            </a:p>
          </p:txBody>
        </p:sp>
        <p:sp>
          <p:nvSpPr>
            <p:cNvPr id="38958" name="Rectangle 80"/>
            <p:cNvSpPr/>
            <p:nvPr/>
          </p:nvSpPr>
          <p:spPr>
            <a:xfrm>
              <a:off x="740" y="2574"/>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3</a:t>
              </a:r>
              <a:endParaRPr lang="en-US" altLang="zh-CN" sz="2000" b="1" dirty="0">
                <a:latin typeface="Times New Roman" panose="02020603050405020304" pitchFamily="18" charset="0"/>
              </a:endParaRPr>
            </a:p>
          </p:txBody>
        </p:sp>
        <p:sp>
          <p:nvSpPr>
            <p:cNvPr id="38959" name="Rectangle 81"/>
            <p:cNvSpPr/>
            <p:nvPr/>
          </p:nvSpPr>
          <p:spPr>
            <a:xfrm>
              <a:off x="740" y="2862"/>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4</a:t>
              </a:r>
              <a:endParaRPr lang="en-US" altLang="zh-CN" sz="2000" b="1" dirty="0">
                <a:latin typeface="Times New Roman" panose="02020603050405020304" pitchFamily="18" charset="0"/>
              </a:endParaRPr>
            </a:p>
          </p:txBody>
        </p:sp>
        <p:sp>
          <p:nvSpPr>
            <p:cNvPr id="38960" name="Rectangle 82"/>
            <p:cNvSpPr/>
            <p:nvPr/>
          </p:nvSpPr>
          <p:spPr>
            <a:xfrm>
              <a:off x="733" y="3170"/>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5</a:t>
              </a:r>
              <a:endParaRPr lang="en-US" altLang="zh-CN" sz="2000" b="1" dirty="0">
                <a:latin typeface="Times New Roman" panose="02020603050405020304" pitchFamily="18" charset="0"/>
              </a:endParaRPr>
            </a:p>
          </p:txBody>
        </p:sp>
        <p:sp>
          <p:nvSpPr>
            <p:cNvPr id="38961" name="Rectangle 83"/>
            <p:cNvSpPr/>
            <p:nvPr/>
          </p:nvSpPr>
          <p:spPr>
            <a:xfrm>
              <a:off x="733" y="3458"/>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6</a:t>
              </a:r>
              <a:endParaRPr lang="en-US" altLang="zh-CN" sz="2000" b="1" dirty="0">
                <a:latin typeface="Times New Roman" panose="02020603050405020304" pitchFamily="18" charset="0"/>
              </a:endParaRPr>
            </a:p>
          </p:txBody>
        </p:sp>
        <p:sp>
          <p:nvSpPr>
            <p:cNvPr id="38962" name="Rectangle 84"/>
            <p:cNvSpPr/>
            <p:nvPr/>
          </p:nvSpPr>
          <p:spPr>
            <a:xfrm>
              <a:off x="720" y="3746"/>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7</a:t>
              </a:r>
              <a:endParaRPr lang="en-US" altLang="zh-CN" sz="2000" b="1" dirty="0">
                <a:latin typeface="Times New Roman" panose="02020603050405020304" pitchFamily="18" charset="0"/>
              </a:endParaRPr>
            </a:p>
          </p:txBody>
        </p:sp>
        <p:sp>
          <p:nvSpPr>
            <p:cNvPr id="38963" name="Rectangle 85"/>
            <p:cNvSpPr/>
            <p:nvPr/>
          </p:nvSpPr>
          <p:spPr>
            <a:xfrm>
              <a:off x="719" y="4034"/>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8</a:t>
              </a:r>
              <a:endParaRPr lang="en-US" altLang="zh-CN" sz="2000" b="1" dirty="0">
                <a:latin typeface="Times New Roman" panose="02020603050405020304" pitchFamily="18" charset="0"/>
              </a:endParaRPr>
            </a:p>
          </p:txBody>
        </p:sp>
      </p:grpSp>
      <p:grpSp>
        <p:nvGrpSpPr>
          <p:cNvPr id="38947" name="Group 86"/>
          <p:cNvGrpSpPr/>
          <p:nvPr/>
        </p:nvGrpSpPr>
        <p:grpSpPr>
          <a:xfrm>
            <a:off x="7045325" y="1887538"/>
            <a:ext cx="366713" cy="3629025"/>
            <a:chOff x="719" y="1998"/>
            <a:chExt cx="231" cy="2286"/>
          </a:xfrm>
        </p:grpSpPr>
        <p:sp>
          <p:nvSpPr>
            <p:cNvPr id="38948" name="Rectangle 87"/>
            <p:cNvSpPr/>
            <p:nvPr/>
          </p:nvSpPr>
          <p:spPr>
            <a:xfrm>
              <a:off x="754" y="1998"/>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38949" name="Rectangle 88"/>
            <p:cNvSpPr/>
            <p:nvPr/>
          </p:nvSpPr>
          <p:spPr>
            <a:xfrm>
              <a:off x="754" y="2286"/>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2</a:t>
              </a:r>
              <a:endParaRPr lang="en-US" altLang="zh-CN" sz="2000" b="1" dirty="0">
                <a:latin typeface="Times New Roman" panose="02020603050405020304" pitchFamily="18" charset="0"/>
              </a:endParaRPr>
            </a:p>
          </p:txBody>
        </p:sp>
        <p:sp>
          <p:nvSpPr>
            <p:cNvPr id="38950" name="Rectangle 89"/>
            <p:cNvSpPr/>
            <p:nvPr/>
          </p:nvSpPr>
          <p:spPr>
            <a:xfrm>
              <a:off x="740" y="2574"/>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3</a:t>
              </a:r>
              <a:endParaRPr lang="en-US" altLang="zh-CN" sz="2000" b="1" dirty="0">
                <a:latin typeface="Times New Roman" panose="02020603050405020304" pitchFamily="18" charset="0"/>
              </a:endParaRPr>
            </a:p>
          </p:txBody>
        </p:sp>
        <p:sp>
          <p:nvSpPr>
            <p:cNvPr id="38951" name="Rectangle 90"/>
            <p:cNvSpPr/>
            <p:nvPr/>
          </p:nvSpPr>
          <p:spPr>
            <a:xfrm>
              <a:off x="740" y="2862"/>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4</a:t>
              </a:r>
              <a:endParaRPr lang="en-US" altLang="zh-CN" sz="2000" b="1" dirty="0">
                <a:latin typeface="Times New Roman" panose="02020603050405020304" pitchFamily="18" charset="0"/>
              </a:endParaRPr>
            </a:p>
          </p:txBody>
        </p:sp>
        <p:sp>
          <p:nvSpPr>
            <p:cNvPr id="38952" name="Rectangle 91"/>
            <p:cNvSpPr/>
            <p:nvPr/>
          </p:nvSpPr>
          <p:spPr>
            <a:xfrm>
              <a:off x="733" y="3170"/>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5</a:t>
              </a:r>
              <a:endParaRPr lang="en-US" altLang="zh-CN" sz="2000" b="1" dirty="0">
                <a:latin typeface="Times New Roman" panose="02020603050405020304" pitchFamily="18" charset="0"/>
              </a:endParaRPr>
            </a:p>
          </p:txBody>
        </p:sp>
        <p:sp>
          <p:nvSpPr>
            <p:cNvPr id="38953" name="Rectangle 92"/>
            <p:cNvSpPr/>
            <p:nvPr/>
          </p:nvSpPr>
          <p:spPr>
            <a:xfrm>
              <a:off x="733" y="3458"/>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6</a:t>
              </a:r>
              <a:endParaRPr lang="en-US" altLang="zh-CN" sz="2000" b="1" dirty="0">
                <a:latin typeface="Times New Roman" panose="02020603050405020304" pitchFamily="18" charset="0"/>
              </a:endParaRPr>
            </a:p>
          </p:txBody>
        </p:sp>
        <p:sp>
          <p:nvSpPr>
            <p:cNvPr id="38954" name="Rectangle 93"/>
            <p:cNvSpPr/>
            <p:nvPr/>
          </p:nvSpPr>
          <p:spPr>
            <a:xfrm>
              <a:off x="720" y="3746"/>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7</a:t>
              </a:r>
              <a:endParaRPr lang="en-US" altLang="zh-CN" sz="2000" b="1" dirty="0">
                <a:latin typeface="Times New Roman" panose="02020603050405020304" pitchFamily="18" charset="0"/>
              </a:endParaRPr>
            </a:p>
          </p:txBody>
        </p:sp>
        <p:sp>
          <p:nvSpPr>
            <p:cNvPr id="38955" name="Rectangle 94"/>
            <p:cNvSpPr/>
            <p:nvPr/>
          </p:nvSpPr>
          <p:spPr>
            <a:xfrm>
              <a:off x="719" y="4034"/>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rPr>
                <a:t>8</a:t>
              </a:r>
              <a:endParaRPr lang="en-US" altLang="zh-CN" sz="2000" b="1" dirty="0">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9939" name="Rectangle 3"/>
          <p:cNvSpPr>
            <a:spLocks noGrp="1"/>
          </p:cNvSpPr>
          <p:nvPr>
            <p:ph idx="1"/>
          </p:nvPr>
        </p:nvSpPr>
        <p:spPr/>
        <p:txBody>
          <a:bodyPr vert="horz" wrap="square" lIns="91440" tIns="45720" rIns="91440" bIns="45720" anchor="t" anchorCtr="0"/>
          <a:p>
            <a:pPr>
              <a:spcBef>
                <a:spcPct val="0"/>
              </a:spcBef>
              <a:buNone/>
            </a:pPr>
            <a:r>
              <a:rPr lang="en-US" altLang="zh-CN" b="1" dirty="0">
                <a:latin typeface="Times New Roman" panose="02020603050405020304" pitchFamily="18" charset="0"/>
              </a:rPr>
              <a:t>Status TransTSMatrix(TSMatrix M, TSMatrix &amp;T){  </a:t>
            </a:r>
            <a:endParaRPr lang="en-US" altLang="zh-CN" b="1" dirty="0">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T.mu=M.nu;</a:t>
            </a:r>
            <a:r>
              <a:rPr lang="zh-CN" altLang="en-US" b="1" dirty="0">
                <a:latin typeface="Times New Roman" panose="02020603050405020304" pitchFamily="18" charset="0"/>
              </a:rPr>
              <a:t>　</a:t>
            </a:r>
            <a:r>
              <a:rPr lang="en-US" altLang="zh-CN" b="1" dirty="0">
                <a:latin typeface="Times New Roman" panose="02020603050405020304" pitchFamily="18" charset="0"/>
              </a:rPr>
              <a:t>T.nu=M.mu;</a:t>
            </a:r>
            <a:r>
              <a:rPr lang="zh-CN" altLang="en-US" b="1" dirty="0">
                <a:latin typeface="Times New Roman" panose="02020603050405020304" pitchFamily="18" charset="0"/>
              </a:rPr>
              <a:t>　</a:t>
            </a:r>
            <a:r>
              <a:rPr lang="en-US" altLang="zh-CN" b="1" dirty="0">
                <a:latin typeface="Times New Roman" panose="02020603050405020304" pitchFamily="18" charset="0"/>
              </a:rPr>
              <a:t>T.tu=M.tu;</a:t>
            </a:r>
            <a:endParaRPr lang="en-US" altLang="zh-CN" b="1" dirty="0">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if(T.tu){</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q=</a:t>
            </a:r>
            <a:r>
              <a:rPr lang="en-US" altLang="zh-CN" b="1" dirty="0">
                <a:solidFill>
                  <a:srgbClr val="FF0000"/>
                </a:solidFill>
                <a:latin typeface="Times New Roman" panose="02020603050405020304" pitchFamily="18" charset="0"/>
              </a:rPr>
              <a:t>1</a:t>
            </a:r>
            <a:r>
              <a:rPr lang="en-US" altLang="zh-CN" b="1" dirty="0">
                <a:latin typeface="Times New Roman" panose="02020603050405020304" pitchFamily="18" charset="0"/>
              </a:rPr>
              <a:t>;//</a:t>
            </a:r>
            <a:r>
              <a:rPr lang="zh-CN" altLang="en-US" b="1" dirty="0">
                <a:latin typeface="Times New Roman" panose="02020603050405020304" pitchFamily="18" charset="0"/>
              </a:rPr>
              <a:t>指向</a:t>
            </a:r>
            <a:r>
              <a:rPr lang="en-US" altLang="zh-CN" b="1" dirty="0">
                <a:latin typeface="Times New Roman" panose="02020603050405020304" pitchFamily="18" charset="0"/>
              </a:rPr>
              <a:t>T</a:t>
            </a:r>
            <a:r>
              <a:rPr lang="zh-CN" altLang="en-US" b="1" dirty="0">
                <a:latin typeface="Times New Roman" panose="02020603050405020304" pitchFamily="18" charset="0"/>
              </a:rPr>
              <a:t>中待存储的位置</a:t>
            </a:r>
            <a:endParaRPr lang="en-US" altLang="zh-CN" b="1" dirty="0">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for (col=1; col</a:t>
            </a:r>
            <a:r>
              <a:rPr lang="en-US" altLang="zh-CN" b="1" dirty="0">
                <a:solidFill>
                  <a:srgbClr val="FF0000"/>
                </a:solidFill>
                <a:latin typeface="Times New Roman" panose="02020603050405020304" pitchFamily="18" charset="0"/>
              </a:rPr>
              <a:t>&lt;=</a:t>
            </a:r>
            <a:r>
              <a:rPr lang="en-US" altLang="zh-CN" b="1" dirty="0">
                <a:latin typeface="Times New Roman" panose="02020603050405020304" pitchFamily="18" charset="0"/>
              </a:rPr>
              <a:t>M.nu; col++ )</a:t>
            </a:r>
            <a:endParaRPr lang="en-US" altLang="zh-CN" b="1" dirty="0">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for (p=1; p</a:t>
            </a:r>
            <a:r>
              <a:rPr lang="en-US" altLang="zh-CN" b="1" dirty="0">
                <a:solidFill>
                  <a:srgbClr val="FF0000"/>
                </a:solidFill>
                <a:latin typeface="Times New Roman" panose="02020603050405020304" pitchFamily="18" charset="0"/>
              </a:rPr>
              <a:t>&lt;=</a:t>
            </a:r>
            <a:r>
              <a:rPr lang="en-US" altLang="zh-CN" b="1" dirty="0">
                <a:latin typeface="Times New Roman" panose="02020603050405020304" pitchFamily="18" charset="0"/>
              </a:rPr>
              <a:t>M.tu; p++)//p</a:t>
            </a:r>
            <a:r>
              <a:rPr lang="zh-CN" altLang="en-US" b="1" dirty="0">
                <a:latin typeface="Times New Roman" panose="02020603050405020304" pitchFamily="18" charset="0"/>
              </a:rPr>
              <a:t>指向</a:t>
            </a:r>
            <a:r>
              <a:rPr lang="en-US" altLang="zh-CN" b="1" dirty="0">
                <a:latin typeface="Times New Roman" panose="02020603050405020304" pitchFamily="18" charset="0"/>
              </a:rPr>
              <a:t>M</a:t>
            </a:r>
            <a:endParaRPr lang="en-US" altLang="zh-CN" b="1" dirty="0">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if (M.data[p].j</a:t>
            </a:r>
            <a:r>
              <a:rPr lang="en-US" altLang="zh-CN" b="1" dirty="0">
                <a:solidFill>
                  <a:srgbClr val="FF0000"/>
                </a:solidFill>
                <a:latin typeface="Times New Roman" panose="02020603050405020304" pitchFamily="18" charset="0"/>
              </a:rPr>
              <a:t>==</a:t>
            </a:r>
            <a:r>
              <a:rPr lang="en-US" altLang="zh-CN" b="1" dirty="0">
                <a:latin typeface="Times New Roman" panose="02020603050405020304" pitchFamily="18" charset="0"/>
              </a:rPr>
              <a:t>col){</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T.data[q].i=M.data[p].j;  </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T.data[q].j=M.data[p].i;</a:t>
            </a:r>
            <a:endParaRPr lang="en-US" altLang="zh-CN" b="1" dirty="0">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T.data[q].e=M.data[p].e;</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q++;</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		    }</a:t>
            </a:r>
            <a:endParaRPr lang="en-US" altLang="zh-CN" b="1" dirty="0">
              <a:solidFill>
                <a:srgbClr val="339933"/>
              </a:solidFill>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return OK;</a:t>
            </a:r>
            <a:endParaRPr lang="en-US" altLang="zh-CN" b="1" dirty="0">
              <a:latin typeface="Times New Roman" panose="02020603050405020304" pitchFamily="18" charset="0"/>
            </a:endParaRPr>
          </a:p>
          <a:p>
            <a:pPr>
              <a:spcBef>
                <a:spcPct val="0"/>
              </a:spcBef>
              <a:buNone/>
            </a:pP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0963" name="Rectangle 3"/>
          <p:cNvSpPr>
            <a:spLocks noGrp="1"/>
          </p:cNvSpPr>
          <p:nvPr>
            <p:ph idx="1"/>
          </p:nvPr>
        </p:nvSpPr>
        <p:spPr/>
        <p:txBody>
          <a:bodyPr vert="horz" wrap="square" lIns="91440" tIns="45720" rIns="91440" bIns="45720" anchor="t" anchorCtr="0"/>
          <a:p>
            <a:r>
              <a:rPr lang="zh-CN" altLang="en-US" dirty="0"/>
              <a:t>矩阵转置方法一</a:t>
            </a:r>
            <a:endParaRPr lang="zh-CN" altLang="en-US" dirty="0"/>
          </a:p>
        </p:txBody>
      </p:sp>
      <p:grpSp>
        <p:nvGrpSpPr>
          <p:cNvPr id="40964" name="Group 207"/>
          <p:cNvGrpSpPr/>
          <p:nvPr/>
        </p:nvGrpSpPr>
        <p:grpSpPr>
          <a:xfrm>
            <a:off x="1130300" y="1492250"/>
            <a:ext cx="2743200" cy="5105400"/>
            <a:chOff x="864" y="960"/>
            <a:chExt cx="1728" cy="3216"/>
          </a:xfrm>
        </p:grpSpPr>
        <p:grpSp>
          <p:nvGrpSpPr>
            <p:cNvPr id="41118" name="Group 208"/>
            <p:cNvGrpSpPr/>
            <p:nvPr/>
          </p:nvGrpSpPr>
          <p:grpSpPr>
            <a:xfrm>
              <a:off x="864" y="1248"/>
              <a:ext cx="1728" cy="288"/>
              <a:chOff x="864" y="1248"/>
              <a:chExt cx="1728" cy="288"/>
            </a:xfrm>
          </p:grpSpPr>
          <p:sp>
            <p:nvSpPr>
              <p:cNvPr id="41164" name="Rectangle 209"/>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sp>
            <p:nvSpPr>
              <p:cNvPr id="41165" name="Rectangle 210"/>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sp>
            <p:nvSpPr>
              <p:cNvPr id="41166" name="Rectangle 211"/>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a:t>
                </a:r>
                <a:endParaRPr lang="en-US" altLang="zh-CN" b="1" dirty="0">
                  <a:latin typeface="Times New Roman" panose="02020603050405020304" pitchFamily="18" charset="0"/>
                  <a:ea typeface="宋体" panose="02010600030101010101" pitchFamily="2" charset="-122"/>
                </a:endParaRPr>
              </a:p>
            </p:txBody>
          </p:sp>
          <p:sp>
            <p:nvSpPr>
              <p:cNvPr id="41167" name="Rectangle 212"/>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dirty="0">
                  <a:latin typeface="Times New Roman" panose="02020603050405020304" pitchFamily="18" charset="0"/>
                  <a:ea typeface="宋体" panose="02010600030101010101" pitchFamily="2" charset="-122"/>
                </a:endParaRPr>
              </a:p>
            </p:txBody>
          </p:sp>
        </p:grpSp>
        <p:grpSp>
          <p:nvGrpSpPr>
            <p:cNvPr id="41119" name="Group 213"/>
            <p:cNvGrpSpPr/>
            <p:nvPr/>
          </p:nvGrpSpPr>
          <p:grpSpPr>
            <a:xfrm>
              <a:off x="864" y="1536"/>
              <a:ext cx="1728" cy="288"/>
              <a:chOff x="864" y="1248"/>
              <a:chExt cx="1728" cy="288"/>
            </a:xfrm>
          </p:grpSpPr>
          <p:sp>
            <p:nvSpPr>
              <p:cNvPr id="41160" name="Rectangle 214"/>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41161" name="Rectangle 215"/>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41162" name="Rectangle 216"/>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12</a:t>
                </a:r>
                <a:endParaRPr lang="en-US" altLang="zh-CN" b="1" dirty="0">
                  <a:latin typeface="Times New Roman" panose="02020603050405020304" pitchFamily="18" charset="0"/>
                  <a:ea typeface="宋体" panose="02010600030101010101" pitchFamily="2" charset="-122"/>
                </a:endParaRPr>
              </a:p>
            </p:txBody>
          </p:sp>
          <p:sp>
            <p:nvSpPr>
              <p:cNvPr id="41163" name="Rectangle 217"/>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grpSp>
        <p:grpSp>
          <p:nvGrpSpPr>
            <p:cNvPr id="41120" name="Group 218"/>
            <p:cNvGrpSpPr/>
            <p:nvPr/>
          </p:nvGrpSpPr>
          <p:grpSpPr>
            <a:xfrm>
              <a:off x="864" y="1824"/>
              <a:ext cx="1728" cy="288"/>
              <a:chOff x="864" y="1248"/>
              <a:chExt cx="1728" cy="288"/>
            </a:xfrm>
          </p:grpSpPr>
          <p:sp>
            <p:nvSpPr>
              <p:cNvPr id="41156" name="Rectangle 219"/>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41157" name="Rectangle 220"/>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41158" name="Rectangle 221"/>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9</a:t>
                </a:r>
                <a:endParaRPr lang="en-US" altLang="zh-CN" b="1" dirty="0">
                  <a:latin typeface="Times New Roman" panose="02020603050405020304" pitchFamily="18" charset="0"/>
                  <a:ea typeface="宋体" panose="02010600030101010101" pitchFamily="2" charset="-122"/>
                </a:endParaRPr>
              </a:p>
            </p:txBody>
          </p:sp>
          <p:sp>
            <p:nvSpPr>
              <p:cNvPr id="41159" name="Rectangle 222"/>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grpSp>
        <p:grpSp>
          <p:nvGrpSpPr>
            <p:cNvPr id="41121" name="Group 223"/>
            <p:cNvGrpSpPr/>
            <p:nvPr/>
          </p:nvGrpSpPr>
          <p:grpSpPr>
            <a:xfrm>
              <a:off x="864" y="2112"/>
              <a:ext cx="1728" cy="288"/>
              <a:chOff x="864" y="1248"/>
              <a:chExt cx="1728" cy="288"/>
            </a:xfrm>
          </p:grpSpPr>
          <p:sp>
            <p:nvSpPr>
              <p:cNvPr id="41152" name="Rectangle 224"/>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41153" name="Rectangle 225"/>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41154" name="Rectangle 226"/>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41155" name="Rectangle 227"/>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grpSp>
        <p:grpSp>
          <p:nvGrpSpPr>
            <p:cNvPr id="41122" name="Group 228"/>
            <p:cNvGrpSpPr/>
            <p:nvPr/>
          </p:nvGrpSpPr>
          <p:grpSpPr>
            <a:xfrm>
              <a:off x="864" y="2400"/>
              <a:ext cx="1728" cy="288"/>
              <a:chOff x="864" y="1248"/>
              <a:chExt cx="1728" cy="288"/>
            </a:xfrm>
          </p:grpSpPr>
          <p:sp>
            <p:nvSpPr>
              <p:cNvPr id="41148" name="Rectangle 229"/>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41149" name="Rectangle 230"/>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sp>
            <p:nvSpPr>
              <p:cNvPr id="41150" name="Rectangle 231"/>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14</a:t>
                </a:r>
                <a:endParaRPr lang="en-US" altLang="zh-CN" b="1" dirty="0">
                  <a:latin typeface="Times New Roman" panose="02020603050405020304" pitchFamily="18" charset="0"/>
                  <a:ea typeface="宋体" panose="02010600030101010101" pitchFamily="2" charset="-122"/>
                </a:endParaRPr>
              </a:p>
            </p:txBody>
          </p:sp>
          <p:sp>
            <p:nvSpPr>
              <p:cNvPr id="41151" name="Rectangle 232"/>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grpSp>
        <p:grpSp>
          <p:nvGrpSpPr>
            <p:cNvPr id="41123" name="Group 233"/>
            <p:cNvGrpSpPr/>
            <p:nvPr/>
          </p:nvGrpSpPr>
          <p:grpSpPr>
            <a:xfrm>
              <a:off x="864" y="2688"/>
              <a:ext cx="1728" cy="288"/>
              <a:chOff x="864" y="1248"/>
              <a:chExt cx="1728" cy="288"/>
            </a:xfrm>
          </p:grpSpPr>
          <p:sp>
            <p:nvSpPr>
              <p:cNvPr id="41144" name="Rectangle 234"/>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sp>
            <p:nvSpPr>
              <p:cNvPr id="41145" name="Rectangle 235"/>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41146" name="Rectangle 236"/>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41147" name="Rectangle 237"/>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grpSp>
        <p:grpSp>
          <p:nvGrpSpPr>
            <p:cNvPr id="41124" name="Group 238"/>
            <p:cNvGrpSpPr/>
            <p:nvPr/>
          </p:nvGrpSpPr>
          <p:grpSpPr>
            <a:xfrm>
              <a:off x="864" y="2976"/>
              <a:ext cx="1728" cy="288"/>
              <a:chOff x="864" y="1248"/>
              <a:chExt cx="1728" cy="288"/>
            </a:xfrm>
          </p:grpSpPr>
          <p:sp>
            <p:nvSpPr>
              <p:cNvPr id="41140" name="Rectangle 239"/>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41141" name="Rectangle 240"/>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41142" name="Rectangle 241"/>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18</a:t>
                </a:r>
                <a:endParaRPr lang="en-US" altLang="zh-CN" b="1" dirty="0">
                  <a:latin typeface="Times New Roman" panose="02020603050405020304" pitchFamily="18" charset="0"/>
                  <a:ea typeface="宋体" panose="02010600030101010101" pitchFamily="2" charset="-122"/>
                </a:endParaRPr>
              </a:p>
            </p:txBody>
          </p:sp>
          <p:sp>
            <p:nvSpPr>
              <p:cNvPr id="41143" name="Rectangle 242"/>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grpSp>
        <p:grpSp>
          <p:nvGrpSpPr>
            <p:cNvPr id="41125" name="Group 243"/>
            <p:cNvGrpSpPr/>
            <p:nvPr/>
          </p:nvGrpSpPr>
          <p:grpSpPr>
            <a:xfrm>
              <a:off x="864" y="3264"/>
              <a:ext cx="1728" cy="288"/>
              <a:chOff x="864" y="1248"/>
              <a:chExt cx="1728" cy="288"/>
            </a:xfrm>
          </p:grpSpPr>
          <p:sp>
            <p:nvSpPr>
              <p:cNvPr id="41136" name="Rectangle 244"/>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sp>
            <p:nvSpPr>
              <p:cNvPr id="41137" name="Rectangle 245"/>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41138" name="Rectangle 246"/>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15</a:t>
                </a:r>
                <a:endParaRPr lang="en-US" altLang="zh-CN" b="1" dirty="0">
                  <a:latin typeface="Times New Roman" panose="02020603050405020304" pitchFamily="18" charset="0"/>
                  <a:ea typeface="宋体" panose="02010600030101010101" pitchFamily="2" charset="-122"/>
                </a:endParaRPr>
              </a:p>
            </p:txBody>
          </p:sp>
          <p:sp>
            <p:nvSpPr>
              <p:cNvPr id="41139" name="Rectangle 247"/>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grpSp>
        <p:grpSp>
          <p:nvGrpSpPr>
            <p:cNvPr id="41126" name="Group 248"/>
            <p:cNvGrpSpPr/>
            <p:nvPr/>
          </p:nvGrpSpPr>
          <p:grpSpPr>
            <a:xfrm>
              <a:off x="864" y="3552"/>
              <a:ext cx="1728" cy="288"/>
              <a:chOff x="864" y="1248"/>
              <a:chExt cx="1728" cy="288"/>
            </a:xfrm>
          </p:grpSpPr>
          <p:sp>
            <p:nvSpPr>
              <p:cNvPr id="41132" name="Rectangle 249"/>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sp>
            <p:nvSpPr>
              <p:cNvPr id="41133" name="Rectangle 250"/>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sp>
            <p:nvSpPr>
              <p:cNvPr id="41134" name="Rectangle 251"/>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sp>
            <p:nvSpPr>
              <p:cNvPr id="41135" name="Rectangle 252"/>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a:t>
                </a:r>
                <a:endParaRPr lang="en-US" altLang="zh-CN" b="1" dirty="0">
                  <a:latin typeface="Times New Roman" panose="02020603050405020304" pitchFamily="18" charset="0"/>
                  <a:ea typeface="宋体" panose="02010600030101010101" pitchFamily="2" charset="-122"/>
                </a:endParaRPr>
              </a:p>
            </p:txBody>
          </p:sp>
        </p:grpSp>
        <p:sp>
          <p:nvSpPr>
            <p:cNvPr id="41127" name="Rectangle 253"/>
            <p:cNvSpPr/>
            <p:nvPr/>
          </p:nvSpPr>
          <p:spPr>
            <a:xfrm>
              <a:off x="1536" y="3936"/>
              <a:ext cx="624" cy="240"/>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M.data</a:t>
              </a:r>
              <a:endParaRPr lang="en-US" altLang="zh-CN" b="1" dirty="0">
                <a:latin typeface="Times New Roman" panose="02020603050405020304" pitchFamily="18" charset="0"/>
                <a:ea typeface="宋体" panose="02010600030101010101" pitchFamily="2" charset="-122"/>
              </a:endParaRPr>
            </a:p>
          </p:txBody>
        </p:sp>
        <p:grpSp>
          <p:nvGrpSpPr>
            <p:cNvPr id="41128" name="Group 254"/>
            <p:cNvGrpSpPr/>
            <p:nvPr/>
          </p:nvGrpSpPr>
          <p:grpSpPr>
            <a:xfrm>
              <a:off x="1152" y="960"/>
              <a:ext cx="1440" cy="288"/>
              <a:chOff x="1824" y="816"/>
              <a:chExt cx="1440" cy="288"/>
            </a:xfrm>
          </p:grpSpPr>
          <p:sp>
            <p:nvSpPr>
              <p:cNvPr id="41129" name="Rectangle 255"/>
              <p:cNvSpPr/>
              <p:nvPr/>
            </p:nvSpPr>
            <p:spPr>
              <a:xfrm>
                <a:off x="182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41130" name="Rectangle 256"/>
              <p:cNvSpPr/>
              <p:nvPr/>
            </p:nvSpPr>
            <p:spPr>
              <a:xfrm>
                <a:off x="230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j</a:t>
                </a:r>
                <a:endParaRPr lang="en-US" altLang="zh-CN" b="1" dirty="0">
                  <a:latin typeface="Times New Roman" panose="02020603050405020304" pitchFamily="18" charset="0"/>
                  <a:ea typeface="宋体" panose="02010600030101010101" pitchFamily="2" charset="-122"/>
                </a:endParaRPr>
              </a:p>
            </p:txBody>
          </p:sp>
          <p:sp>
            <p:nvSpPr>
              <p:cNvPr id="41131" name="Rectangle 257"/>
              <p:cNvSpPr/>
              <p:nvPr/>
            </p:nvSpPr>
            <p:spPr>
              <a:xfrm>
                <a:off x="278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endParaRPr lang="en-US" altLang="zh-CN" b="1" dirty="0">
                  <a:latin typeface="Times New Roman" panose="02020603050405020304" pitchFamily="18" charset="0"/>
                  <a:ea typeface="宋体" panose="02010600030101010101" pitchFamily="2" charset="-122"/>
                </a:endParaRPr>
              </a:p>
            </p:txBody>
          </p:sp>
        </p:grpSp>
      </p:grpSp>
      <p:grpSp>
        <p:nvGrpSpPr>
          <p:cNvPr id="13" name="Group 258"/>
          <p:cNvGrpSpPr/>
          <p:nvPr/>
        </p:nvGrpSpPr>
        <p:grpSpPr>
          <a:xfrm>
            <a:off x="6083300" y="1949450"/>
            <a:ext cx="2286000" cy="457200"/>
            <a:chOff x="4080" y="288"/>
            <a:chExt cx="1440" cy="288"/>
          </a:xfrm>
        </p:grpSpPr>
        <p:sp>
          <p:nvSpPr>
            <p:cNvPr id="41115" name="Rectangle 259"/>
            <p:cNvSpPr/>
            <p:nvPr/>
          </p:nvSpPr>
          <p:spPr>
            <a:xfrm>
              <a:off x="4080" y="288"/>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sp>
          <p:nvSpPr>
            <p:cNvPr id="41116" name="Rectangle 260"/>
            <p:cNvSpPr/>
            <p:nvPr/>
          </p:nvSpPr>
          <p:spPr>
            <a:xfrm>
              <a:off x="4560" y="288"/>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sp>
          <p:nvSpPr>
            <p:cNvPr id="41117" name="Rectangle 261"/>
            <p:cNvSpPr/>
            <p:nvPr/>
          </p:nvSpPr>
          <p:spPr>
            <a:xfrm>
              <a:off x="5040" y="288"/>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8</a:t>
              </a:r>
              <a:endParaRPr lang="en-US" altLang="zh-CN" b="1" dirty="0">
                <a:latin typeface="Times New Roman" panose="02020603050405020304" pitchFamily="18" charset="0"/>
                <a:ea typeface="宋体" panose="02010600030101010101" pitchFamily="2" charset="-122"/>
              </a:endParaRPr>
            </a:p>
          </p:txBody>
        </p:sp>
      </p:grpSp>
      <p:grpSp>
        <p:nvGrpSpPr>
          <p:cNvPr id="40966" name="Group 262"/>
          <p:cNvGrpSpPr/>
          <p:nvPr/>
        </p:nvGrpSpPr>
        <p:grpSpPr>
          <a:xfrm>
            <a:off x="5626100" y="1492250"/>
            <a:ext cx="2743200" cy="5105400"/>
            <a:chOff x="3408" y="960"/>
            <a:chExt cx="1728" cy="3216"/>
          </a:xfrm>
        </p:grpSpPr>
        <p:grpSp>
          <p:nvGrpSpPr>
            <p:cNvPr id="41065" name="Group 263"/>
            <p:cNvGrpSpPr/>
            <p:nvPr/>
          </p:nvGrpSpPr>
          <p:grpSpPr>
            <a:xfrm>
              <a:off x="3408" y="1248"/>
              <a:ext cx="1728" cy="288"/>
              <a:chOff x="864" y="1248"/>
              <a:chExt cx="1728" cy="288"/>
            </a:xfrm>
          </p:grpSpPr>
          <p:sp>
            <p:nvSpPr>
              <p:cNvPr id="41111" name="Rectangle 264"/>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p:nvSpPr>
              <p:cNvPr id="41112" name="Rectangle 265"/>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13" name="Rectangle 266"/>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14" name="Rectangle 267"/>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dirty="0">
                  <a:latin typeface="Times New Roman" panose="02020603050405020304" pitchFamily="18" charset="0"/>
                  <a:ea typeface="宋体" panose="02010600030101010101" pitchFamily="2" charset="-122"/>
                </a:endParaRPr>
              </a:p>
            </p:txBody>
          </p:sp>
        </p:grpSp>
        <p:grpSp>
          <p:nvGrpSpPr>
            <p:cNvPr id="41066" name="Group 268"/>
            <p:cNvGrpSpPr/>
            <p:nvPr/>
          </p:nvGrpSpPr>
          <p:grpSpPr>
            <a:xfrm>
              <a:off x="3408" y="1536"/>
              <a:ext cx="1728" cy="288"/>
              <a:chOff x="864" y="1248"/>
              <a:chExt cx="1728" cy="288"/>
            </a:xfrm>
          </p:grpSpPr>
          <p:sp>
            <p:nvSpPr>
              <p:cNvPr id="41107" name="Rectangle 269"/>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08" name="Rectangle 270"/>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09" name="Rectangle 271"/>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10" name="Rectangle 272"/>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grpSp>
        <p:grpSp>
          <p:nvGrpSpPr>
            <p:cNvPr id="41067" name="Group 273"/>
            <p:cNvGrpSpPr/>
            <p:nvPr/>
          </p:nvGrpSpPr>
          <p:grpSpPr>
            <a:xfrm>
              <a:off x="3408" y="1824"/>
              <a:ext cx="1728" cy="288"/>
              <a:chOff x="864" y="1248"/>
              <a:chExt cx="1728" cy="288"/>
            </a:xfrm>
          </p:grpSpPr>
          <p:sp>
            <p:nvSpPr>
              <p:cNvPr id="41103" name="Rectangle 274"/>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04" name="Rectangle 275"/>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05" name="Rectangle 276"/>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06" name="Rectangle 277"/>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grpSp>
        <p:grpSp>
          <p:nvGrpSpPr>
            <p:cNvPr id="41068" name="Group 278"/>
            <p:cNvGrpSpPr/>
            <p:nvPr/>
          </p:nvGrpSpPr>
          <p:grpSpPr>
            <a:xfrm>
              <a:off x="3408" y="2112"/>
              <a:ext cx="1728" cy="288"/>
              <a:chOff x="864" y="1248"/>
              <a:chExt cx="1728" cy="288"/>
            </a:xfrm>
          </p:grpSpPr>
          <p:sp>
            <p:nvSpPr>
              <p:cNvPr id="41099" name="Rectangle 279"/>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00" name="Rectangle 280"/>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01" name="Rectangle 281"/>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102" name="Rectangle 282"/>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grpSp>
        <p:grpSp>
          <p:nvGrpSpPr>
            <p:cNvPr id="41069" name="Group 283"/>
            <p:cNvGrpSpPr/>
            <p:nvPr/>
          </p:nvGrpSpPr>
          <p:grpSpPr>
            <a:xfrm>
              <a:off x="3408" y="2400"/>
              <a:ext cx="1728" cy="288"/>
              <a:chOff x="864" y="1248"/>
              <a:chExt cx="1728" cy="288"/>
            </a:xfrm>
          </p:grpSpPr>
          <p:sp>
            <p:nvSpPr>
              <p:cNvPr id="41095" name="Rectangle 284"/>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96" name="Rectangle 285"/>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97" name="Rectangle 286"/>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98" name="Rectangle 287"/>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grpSp>
        <p:grpSp>
          <p:nvGrpSpPr>
            <p:cNvPr id="41070" name="Group 288"/>
            <p:cNvGrpSpPr/>
            <p:nvPr/>
          </p:nvGrpSpPr>
          <p:grpSpPr>
            <a:xfrm>
              <a:off x="3408" y="2688"/>
              <a:ext cx="1728" cy="288"/>
              <a:chOff x="864" y="1248"/>
              <a:chExt cx="1728" cy="288"/>
            </a:xfrm>
          </p:grpSpPr>
          <p:sp>
            <p:nvSpPr>
              <p:cNvPr id="41091" name="Rectangle 289"/>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92" name="Rectangle 290"/>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93" name="Rectangle 291"/>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94" name="Rectangle 292"/>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grpSp>
        <p:grpSp>
          <p:nvGrpSpPr>
            <p:cNvPr id="41071" name="Group 293"/>
            <p:cNvGrpSpPr/>
            <p:nvPr/>
          </p:nvGrpSpPr>
          <p:grpSpPr>
            <a:xfrm>
              <a:off x="3408" y="2976"/>
              <a:ext cx="1728" cy="288"/>
              <a:chOff x="864" y="1248"/>
              <a:chExt cx="1728" cy="288"/>
            </a:xfrm>
          </p:grpSpPr>
          <p:sp>
            <p:nvSpPr>
              <p:cNvPr id="41087" name="Rectangle 294"/>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88" name="Rectangle 295"/>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89" name="Rectangle 296"/>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90" name="Rectangle 297"/>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grpSp>
        <p:grpSp>
          <p:nvGrpSpPr>
            <p:cNvPr id="41072" name="Group 298"/>
            <p:cNvGrpSpPr/>
            <p:nvPr/>
          </p:nvGrpSpPr>
          <p:grpSpPr>
            <a:xfrm>
              <a:off x="3408" y="3264"/>
              <a:ext cx="1728" cy="288"/>
              <a:chOff x="864" y="1248"/>
              <a:chExt cx="1728" cy="288"/>
            </a:xfrm>
          </p:grpSpPr>
          <p:sp>
            <p:nvSpPr>
              <p:cNvPr id="41083" name="Rectangle 299"/>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84" name="Rectangle 300"/>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85" name="Rectangle 301"/>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86" name="Rectangle 302"/>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grpSp>
        <p:grpSp>
          <p:nvGrpSpPr>
            <p:cNvPr id="41073" name="Group 303"/>
            <p:cNvGrpSpPr/>
            <p:nvPr/>
          </p:nvGrpSpPr>
          <p:grpSpPr>
            <a:xfrm>
              <a:off x="3408" y="3552"/>
              <a:ext cx="1728" cy="288"/>
              <a:chOff x="864" y="1248"/>
              <a:chExt cx="1728" cy="288"/>
            </a:xfrm>
          </p:grpSpPr>
          <p:sp>
            <p:nvSpPr>
              <p:cNvPr id="41079" name="Rectangle 304"/>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80" name="Rectangle 305"/>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81" name="Rectangle 306"/>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41082" name="Rectangle 307"/>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a:t>
                </a:r>
                <a:endParaRPr lang="en-US" altLang="zh-CN" b="1" dirty="0">
                  <a:latin typeface="Times New Roman" panose="02020603050405020304" pitchFamily="18" charset="0"/>
                  <a:ea typeface="宋体" panose="02010600030101010101" pitchFamily="2" charset="-122"/>
                </a:endParaRPr>
              </a:p>
            </p:txBody>
          </p:sp>
        </p:grpSp>
        <p:sp>
          <p:nvSpPr>
            <p:cNvPr id="41074" name="Rectangle 308"/>
            <p:cNvSpPr/>
            <p:nvPr/>
          </p:nvSpPr>
          <p:spPr>
            <a:xfrm>
              <a:off x="4128" y="3936"/>
              <a:ext cx="624" cy="240"/>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T.data</a:t>
              </a:r>
              <a:endParaRPr lang="en-US" altLang="zh-CN" b="1" dirty="0">
                <a:latin typeface="Times New Roman" panose="02020603050405020304" pitchFamily="18" charset="0"/>
                <a:ea typeface="宋体" panose="02010600030101010101" pitchFamily="2" charset="-122"/>
              </a:endParaRPr>
            </a:p>
          </p:txBody>
        </p:sp>
        <p:grpSp>
          <p:nvGrpSpPr>
            <p:cNvPr id="41075" name="Group 309"/>
            <p:cNvGrpSpPr/>
            <p:nvPr/>
          </p:nvGrpSpPr>
          <p:grpSpPr>
            <a:xfrm>
              <a:off x="3696" y="960"/>
              <a:ext cx="1440" cy="288"/>
              <a:chOff x="1824" y="816"/>
              <a:chExt cx="1440" cy="288"/>
            </a:xfrm>
          </p:grpSpPr>
          <p:sp>
            <p:nvSpPr>
              <p:cNvPr id="41076" name="Rectangle 310"/>
              <p:cNvSpPr/>
              <p:nvPr/>
            </p:nvSpPr>
            <p:spPr>
              <a:xfrm>
                <a:off x="182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41077" name="Rectangle 311"/>
              <p:cNvSpPr/>
              <p:nvPr/>
            </p:nvSpPr>
            <p:spPr>
              <a:xfrm>
                <a:off x="230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j</a:t>
                </a:r>
                <a:endParaRPr lang="en-US" altLang="zh-CN" b="1" dirty="0">
                  <a:latin typeface="Times New Roman" panose="02020603050405020304" pitchFamily="18" charset="0"/>
                  <a:ea typeface="宋体" panose="02010600030101010101" pitchFamily="2" charset="-122"/>
                </a:endParaRPr>
              </a:p>
            </p:txBody>
          </p:sp>
          <p:sp>
            <p:nvSpPr>
              <p:cNvPr id="41078" name="Rectangle 312"/>
              <p:cNvSpPr/>
              <p:nvPr/>
            </p:nvSpPr>
            <p:spPr>
              <a:xfrm>
                <a:off x="278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endParaRPr lang="en-US" altLang="zh-CN" b="1" dirty="0">
                  <a:latin typeface="Times New Roman" panose="02020603050405020304" pitchFamily="18" charset="0"/>
                  <a:ea typeface="宋体" panose="02010600030101010101" pitchFamily="2" charset="-122"/>
                </a:endParaRPr>
              </a:p>
            </p:txBody>
          </p:sp>
        </p:grpSp>
      </p:grpSp>
      <p:grpSp>
        <p:nvGrpSpPr>
          <p:cNvPr id="25" name="Group 313"/>
          <p:cNvGrpSpPr/>
          <p:nvPr/>
        </p:nvGrpSpPr>
        <p:grpSpPr>
          <a:xfrm>
            <a:off x="520700" y="2408238"/>
            <a:ext cx="685800" cy="457200"/>
            <a:chOff x="192" y="1633"/>
            <a:chExt cx="432" cy="288"/>
          </a:xfrm>
        </p:grpSpPr>
        <p:sp>
          <p:nvSpPr>
            <p:cNvPr id="41063" name="Line 314"/>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1064" name="Text Box 315"/>
            <p:cNvSpPr txBox="1"/>
            <p:nvPr/>
          </p:nvSpPr>
          <p:spPr>
            <a:xfrm>
              <a:off x="192" y="1633"/>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26" name="Group 316"/>
          <p:cNvGrpSpPr/>
          <p:nvPr/>
        </p:nvGrpSpPr>
        <p:grpSpPr>
          <a:xfrm>
            <a:off x="520700" y="2865438"/>
            <a:ext cx="685800" cy="457200"/>
            <a:chOff x="192" y="1633"/>
            <a:chExt cx="432" cy="288"/>
          </a:xfrm>
        </p:grpSpPr>
        <p:sp>
          <p:nvSpPr>
            <p:cNvPr id="41061" name="Line 317"/>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1062" name="Text Box 318"/>
            <p:cNvSpPr txBox="1"/>
            <p:nvPr/>
          </p:nvSpPr>
          <p:spPr>
            <a:xfrm>
              <a:off x="192" y="1633"/>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27" name="Group 319"/>
          <p:cNvGrpSpPr/>
          <p:nvPr/>
        </p:nvGrpSpPr>
        <p:grpSpPr>
          <a:xfrm>
            <a:off x="520700" y="3322638"/>
            <a:ext cx="685800" cy="457200"/>
            <a:chOff x="192" y="1633"/>
            <a:chExt cx="432" cy="288"/>
          </a:xfrm>
        </p:grpSpPr>
        <p:sp>
          <p:nvSpPr>
            <p:cNvPr id="41059" name="Line 320"/>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1060" name="Text Box 321"/>
            <p:cNvSpPr txBox="1"/>
            <p:nvPr/>
          </p:nvSpPr>
          <p:spPr>
            <a:xfrm>
              <a:off x="192" y="1633"/>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28" name="Group 322"/>
          <p:cNvGrpSpPr/>
          <p:nvPr/>
        </p:nvGrpSpPr>
        <p:grpSpPr>
          <a:xfrm>
            <a:off x="520700" y="3779838"/>
            <a:ext cx="685800" cy="457200"/>
            <a:chOff x="192" y="1633"/>
            <a:chExt cx="432" cy="288"/>
          </a:xfrm>
        </p:grpSpPr>
        <p:sp>
          <p:nvSpPr>
            <p:cNvPr id="41057" name="Line 323"/>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1058" name="Text Box 324"/>
            <p:cNvSpPr txBox="1"/>
            <p:nvPr/>
          </p:nvSpPr>
          <p:spPr>
            <a:xfrm>
              <a:off x="192" y="1633"/>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29" name="Group 325"/>
          <p:cNvGrpSpPr/>
          <p:nvPr/>
        </p:nvGrpSpPr>
        <p:grpSpPr>
          <a:xfrm>
            <a:off x="520700" y="4237038"/>
            <a:ext cx="685800" cy="457200"/>
            <a:chOff x="192" y="1633"/>
            <a:chExt cx="432" cy="288"/>
          </a:xfrm>
        </p:grpSpPr>
        <p:sp>
          <p:nvSpPr>
            <p:cNvPr id="41055" name="Line 326"/>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1056" name="Text Box 327"/>
            <p:cNvSpPr txBox="1"/>
            <p:nvPr/>
          </p:nvSpPr>
          <p:spPr>
            <a:xfrm>
              <a:off x="192" y="1633"/>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30" name="Group 328"/>
          <p:cNvGrpSpPr/>
          <p:nvPr/>
        </p:nvGrpSpPr>
        <p:grpSpPr>
          <a:xfrm>
            <a:off x="520700" y="4694238"/>
            <a:ext cx="685800" cy="457200"/>
            <a:chOff x="192" y="1633"/>
            <a:chExt cx="432" cy="288"/>
          </a:xfrm>
        </p:grpSpPr>
        <p:sp>
          <p:nvSpPr>
            <p:cNvPr id="41053" name="Line 329"/>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1054" name="Text Box 330"/>
            <p:cNvSpPr txBox="1"/>
            <p:nvPr/>
          </p:nvSpPr>
          <p:spPr>
            <a:xfrm>
              <a:off x="192" y="1633"/>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31" name="Group 331"/>
          <p:cNvGrpSpPr/>
          <p:nvPr/>
        </p:nvGrpSpPr>
        <p:grpSpPr>
          <a:xfrm>
            <a:off x="520700" y="5151438"/>
            <a:ext cx="685800" cy="457200"/>
            <a:chOff x="192" y="1633"/>
            <a:chExt cx="432" cy="288"/>
          </a:xfrm>
        </p:grpSpPr>
        <p:sp>
          <p:nvSpPr>
            <p:cNvPr id="41051" name="Line 332"/>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1052" name="Text Box 333"/>
            <p:cNvSpPr txBox="1"/>
            <p:nvPr/>
          </p:nvSpPr>
          <p:spPr>
            <a:xfrm>
              <a:off x="192" y="1633"/>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1984" name="Group 334"/>
          <p:cNvGrpSpPr/>
          <p:nvPr/>
        </p:nvGrpSpPr>
        <p:grpSpPr>
          <a:xfrm>
            <a:off x="520700" y="5608638"/>
            <a:ext cx="685800" cy="457200"/>
            <a:chOff x="192" y="1633"/>
            <a:chExt cx="432" cy="288"/>
          </a:xfrm>
        </p:grpSpPr>
        <p:sp>
          <p:nvSpPr>
            <p:cNvPr id="41049" name="Line 335"/>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1050" name="Text Box 336"/>
            <p:cNvSpPr txBox="1"/>
            <p:nvPr/>
          </p:nvSpPr>
          <p:spPr>
            <a:xfrm>
              <a:off x="192" y="1633"/>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1985" name="Group 337"/>
          <p:cNvGrpSpPr/>
          <p:nvPr/>
        </p:nvGrpSpPr>
        <p:grpSpPr>
          <a:xfrm>
            <a:off x="3949700" y="2408238"/>
            <a:ext cx="669925" cy="457200"/>
            <a:chOff x="2832" y="3217"/>
            <a:chExt cx="422" cy="288"/>
          </a:xfrm>
        </p:grpSpPr>
        <p:sp>
          <p:nvSpPr>
            <p:cNvPr id="41047" name="Line 338"/>
            <p:cNvSpPr/>
            <p:nvPr/>
          </p:nvSpPr>
          <p:spPr>
            <a:xfrm flipH="1">
              <a:off x="2832" y="3361"/>
              <a:ext cx="240" cy="0"/>
            </a:xfrm>
            <a:prstGeom prst="line">
              <a:avLst/>
            </a:prstGeom>
            <a:ln w="9525" cap="flat" cmpd="sng">
              <a:solidFill>
                <a:srgbClr val="00FF00"/>
              </a:solidFill>
              <a:prstDash val="solid"/>
              <a:headEnd type="none" w="med" len="med"/>
              <a:tailEnd type="triangle" w="med" len="med"/>
            </a:ln>
          </p:spPr>
        </p:sp>
        <p:sp>
          <p:nvSpPr>
            <p:cNvPr id="41048" name="Text Box 339"/>
            <p:cNvSpPr txBox="1"/>
            <p:nvPr/>
          </p:nvSpPr>
          <p:spPr>
            <a:xfrm>
              <a:off x="3031" y="321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1987" name="Group 340"/>
          <p:cNvGrpSpPr/>
          <p:nvPr/>
        </p:nvGrpSpPr>
        <p:grpSpPr>
          <a:xfrm>
            <a:off x="3949700" y="2865438"/>
            <a:ext cx="669925" cy="457200"/>
            <a:chOff x="2832" y="3217"/>
            <a:chExt cx="422" cy="288"/>
          </a:xfrm>
        </p:grpSpPr>
        <p:sp>
          <p:nvSpPr>
            <p:cNvPr id="41045" name="Line 341"/>
            <p:cNvSpPr/>
            <p:nvPr/>
          </p:nvSpPr>
          <p:spPr>
            <a:xfrm flipH="1">
              <a:off x="2832" y="3361"/>
              <a:ext cx="240" cy="0"/>
            </a:xfrm>
            <a:prstGeom prst="line">
              <a:avLst/>
            </a:prstGeom>
            <a:ln w="9525" cap="flat" cmpd="sng">
              <a:solidFill>
                <a:srgbClr val="00FF00"/>
              </a:solidFill>
              <a:prstDash val="solid"/>
              <a:headEnd type="none" w="med" len="med"/>
              <a:tailEnd type="triangle" w="med" len="med"/>
            </a:ln>
          </p:spPr>
        </p:sp>
        <p:sp>
          <p:nvSpPr>
            <p:cNvPr id="41046" name="Text Box 342"/>
            <p:cNvSpPr txBox="1"/>
            <p:nvPr/>
          </p:nvSpPr>
          <p:spPr>
            <a:xfrm>
              <a:off x="3031" y="321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1988" name="Group 343"/>
          <p:cNvGrpSpPr/>
          <p:nvPr/>
        </p:nvGrpSpPr>
        <p:grpSpPr>
          <a:xfrm>
            <a:off x="3949700" y="3322638"/>
            <a:ext cx="669925" cy="457200"/>
            <a:chOff x="2832" y="3217"/>
            <a:chExt cx="422" cy="288"/>
          </a:xfrm>
        </p:grpSpPr>
        <p:sp>
          <p:nvSpPr>
            <p:cNvPr id="41043" name="Line 344"/>
            <p:cNvSpPr/>
            <p:nvPr/>
          </p:nvSpPr>
          <p:spPr>
            <a:xfrm flipH="1">
              <a:off x="2832" y="3361"/>
              <a:ext cx="240" cy="0"/>
            </a:xfrm>
            <a:prstGeom prst="line">
              <a:avLst/>
            </a:prstGeom>
            <a:ln w="9525" cap="flat" cmpd="sng">
              <a:solidFill>
                <a:srgbClr val="00FF00"/>
              </a:solidFill>
              <a:prstDash val="solid"/>
              <a:headEnd type="none" w="med" len="med"/>
              <a:tailEnd type="triangle" w="med" len="med"/>
            </a:ln>
          </p:spPr>
        </p:sp>
        <p:sp>
          <p:nvSpPr>
            <p:cNvPr id="41044" name="Text Box 345"/>
            <p:cNvSpPr txBox="1"/>
            <p:nvPr/>
          </p:nvSpPr>
          <p:spPr>
            <a:xfrm>
              <a:off x="3031" y="321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1993" name="Group 346"/>
          <p:cNvGrpSpPr/>
          <p:nvPr/>
        </p:nvGrpSpPr>
        <p:grpSpPr>
          <a:xfrm>
            <a:off x="3949700" y="3779838"/>
            <a:ext cx="669925" cy="457200"/>
            <a:chOff x="2832" y="3217"/>
            <a:chExt cx="422" cy="288"/>
          </a:xfrm>
        </p:grpSpPr>
        <p:sp>
          <p:nvSpPr>
            <p:cNvPr id="41041" name="Line 347"/>
            <p:cNvSpPr/>
            <p:nvPr/>
          </p:nvSpPr>
          <p:spPr>
            <a:xfrm flipH="1">
              <a:off x="2832" y="3361"/>
              <a:ext cx="240" cy="0"/>
            </a:xfrm>
            <a:prstGeom prst="line">
              <a:avLst/>
            </a:prstGeom>
            <a:ln w="9525" cap="flat" cmpd="sng">
              <a:solidFill>
                <a:srgbClr val="00FF00"/>
              </a:solidFill>
              <a:prstDash val="solid"/>
              <a:headEnd type="none" w="med" len="med"/>
              <a:tailEnd type="triangle" w="med" len="med"/>
            </a:ln>
          </p:spPr>
        </p:sp>
        <p:sp>
          <p:nvSpPr>
            <p:cNvPr id="41042" name="Text Box 348"/>
            <p:cNvSpPr txBox="1"/>
            <p:nvPr/>
          </p:nvSpPr>
          <p:spPr>
            <a:xfrm>
              <a:off x="3031" y="321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1998" name="Group 349"/>
          <p:cNvGrpSpPr/>
          <p:nvPr/>
        </p:nvGrpSpPr>
        <p:grpSpPr>
          <a:xfrm>
            <a:off x="3949700" y="4237038"/>
            <a:ext cx="669925" cy="457200"/>
            <a:chOff x="2832" y="3217"/>
            <a:chExt cx="422" cy="288"/>
          </a:xfrm>
        </p:grpSpPr>
        <p:sp>
          <p:nvSpPr>
            <p:cNvPr id="41039" name="Line 350"/>
            <p:cNvSpPr/>
            <p:nvPr/>
          </p:nvSpPr>
          <p:spPr>
            <a:xfrm flipH="1">
              <a:off x="2832" y="3361"/>
              <a:ext cx="240" cy="0"/>
            </a:xfrm>
            <a:prstGeom prst="line">
              <a:avLst/>
            </a:prstGeom>
            <a:ln w="9525" cap="flat" cmpd="sng">
              <a:solidFill>
                <a:srgbClr val="00FF00"/>
              </a:solidFill>
              <a:prstDash val="solid"/>
              <a:headEnd type="none" w="med" len="med"/>
              <a:tailEnd type="triangle" w="med" len="med"/>
            </a:ln>
          </p:spPr>
        </p:sp>
        <p:sp>
          <p:nvSpPr>
            <p:cNvPr id="41040" name="Text Box 351"/>
            <p:cNvSpPr txBox="1"/>
            <p:nvPr/>
          </p:nvSpPr>
          <p:spPr>
            <a:xfrm>
              <a:off x="3031" y="321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2003" name="Group 352"/>
          <p:cNvGrpSpPr/>
          <p:nvPr/>
        </p:nvGrpSpPr>
        <p:grpSpPr>
          <a:xfrm>
            <a:off x="3949700" y="4694238"/>
            <a:ext cx="669925" cy="457200"/>
            <a:chOff x="2832" y="3217"/>
            <a:chExt cx="422" cy="288"/>
          </a:xfrm>
        </p:grpSpPr>
        <p:sp>
          <p:nvSpPr>
            <p:cNvPr id="41037" name="Line 353"/>
            <p:cNvSpPr/>
            <p:nvPr/>
          </p:nvSpPr>
          <p:spPr>
            <a:xfrm flipH="1">
              <a:off x="2832" y="3361"/>
              <a:ext cx="240" cy="0"/>
            </a:xfrm>
            <a:prstGeom prst="line">
              <a:avLst/>
            </a:prstGeom>
            <a:ln w="9525" cap="flat" cmpd="sng">
              <a:solidFill>
                <a:srgbClr val="00FF00"/>
              </a:solidFill>
              <a:prstDash val="solid"/>
              <a:headEnd type="none" w="med" len="med"/>
              <a:tailEnd type="triangle" w="med" len="med"/>
            </a:ln>
          </p:spPr>
        </p:sp>
        <p:sp>
          <p:nvSpPr>
            <p:cNvPr id="41038" name="Text Box 354"/>
            <p:cNvSpPr txBox="1"/>
            <p:nvPr/>
          </p:nvSpPr>
          <p:spPr>
            <a:xfrm>
              <a:off x="3031" y="321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2008" name="Group 355"/>
          <p:cNvGrpSpPr/>
          <p:nvPr/>
        </p:nvGrpSpPr>
        <p:grpSpPr>
          <a:xfrm>
            <a:off x="3949700" y="5151438"/>
            <a:ext cx="669925" cy="457200"/>
            <a:chOff x="2832" y="3217"/>
            <a:chExt cx="422" cy="288"/>
          </a:xfrm>
        </p:grpSpPr>
        <p:sp>
          <p:nvSpPr>
            <p:cNvPr id="41035" name="Line 356"/>
            <p:cNvSpPr/>
            <p:nvPr/>
          </p:nvSpPr>
          <p:spPr>
            <a:xfrm flipH="1">
              <a:off x="2832" y="3361"/>
              <a:ext cx="240" cy="0"/>
            </a:xfrm>
            <a:prstGeom prst="line">
              <a:avLst/>
            </a:prstGeom>
            <a:ln w="9525" cap="flat" cmpd="sng">
              <a:solidFill>
                <a:srgbClr val="00FF00"/>
              </a:solidFill>
              <a:prstDash val="solid"/>
              <a:headEnd type="none" w="med" len="med"/>
              <a:tailEnd type="triangle" w="med" len="med"/>
            </a:ln>
          </p:spPr>
        </p:sp>
        <p:sp>
          <p:nvSpPr>
            <p:cNvPr id="41036" name="Text Box 357"/>
            <p:cNvSpPr txBox="1"/>
            <p:nvPr/>
          </p:nvSpPr>
          <p:spPr>
            <a:xfrm>
              <a:off x="3031" y="321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2013" name="Group 358"/>
          <p:cNvGrpSpPr/>
          <p:nvPr/>
        </p:nvGrpSpPr>
        <p:grpSpPr>
          <a:xfrm>
            <a:off x="3949700" y="5608638"/>
            <a:ext cx="669925" cy="457200"/>
            <a:chOff x="2832" y="3217"/>
            <a:chExt cx="422" cy="288"/>
          </a:xfrm>
        </p:grpSpPr>
        <p:sp>
          <p:nvSpPr>
            <p:cNvPr id="41033" name="Line 359"/>
            <p:cNvSpPr/>
            <p:nvPr/>
          </p:nvSpPr>
          <p:spPr>
            <a:xfrm flipH="1">
              <a:off x="2832" y="3361"/>
              <a:ext cx="240" cy="0"/>
            </a:xfrm>
            <a:prstGeom prst="line">
              <a:avLst/>
            </a:prstGeom>
            <a:ln w="9525" cap="flat" cmpd="sng">
              <a:solidFill>
                <a:srgbClr val="00FF00"/>
              </a:solidFill>
              <a:prstDash val="solid"/>
              <a:headEnd type="none" w="med" len="med"/>
              <a:tailEnd type="triangle" w="med" len="med"/>
            </a:ln>
          </p:spPr>
        </p:sp>
        <p:sp>
          <p:nvSpPr>
            <p:cNvPr id="41034" name="Text Box 360"/>
            <p:cNvSpPr txBox="1"/>
            <p:nvPr/>
          </p:nvSpPr>
          <p:spPr>
            <a:xfrm>
              <a:off x="3031" y="321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42018" name="Group 361"/>
          <p:cNvGrpSpPr/>
          <p:nvPr/>
        </p:nvGrpSpPr>
        <p:grpSpPr>
          <a:xfrm>
            <a:off x="5016500" y="2408238"/>
            <a:ext cx="685800" cy="457200"/>
            <a:chOff x="3024" y="1537"/>
            <a:chExt cx="432" cy="288"/>
          </a:xfrm>
        </p:grpSpPr>
        <p:sp>
          <p:nvSpPr>
            <p:cNvPr id="41031" name="Line 362"/>
            <p:cNvSpPr/>
            <p:nvPr/>
          </p:nvSpPr>
          <p:spPr>
            <a:xfrm>
              <a:off x="3216" y="1680"/>
              <a:ext cx="240" cy="0"/>
            </a:xfrm>
            <a:prstGeom prst="line">
              <a:avLst/>
            </a:prstGeom>
            <a:ln w="9525" cap="flat" cmpd="sng">
              <a:solidFill>
                <a:schemeClr val="accent1"/>
              </a:solidFill>
              <a:prstDash val="solid"/>
              <a:headEnd type="none" w="med" len="med"/>
              <a:tailEnd type="triangle" w="med" len="med"/>
            </a:ln>
          </p:spPr>
        </p:sp>
        <p:sp>
          <p:nvSpPr>
            <p:cNvPr id="41032" name="Text Box 363"/>
            <p:cNvSpPr txBox="1"/>
            <p:nvPr/>
          </p:nvSpPr>
          <p:spPr>
            <a:xfrm>
              <a:off x="3024" y="153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q</a:t>
              </a:r>
              <a:endParaRPr lang="en-US" altLang="zh-CN" b="1" dirty="0">
                <a:latin typeface="Times New Roman" panose="02020603050405020304" pitchFamily="18" charset="0"/>
              </a:endParaRPr>
            </a:p>
          </p:txBody>
        </p:sp>
      </p:grpSp>
      <p:grpSp>
        <p:nvGrpSpPr>
          <p:cNvPr id="42023" name="Group 364"/>
          <p:cNvGrpSpPr/>
          <p:nvPr/>
        </p:nvGrpSpPr>
        <p:grpSpPr>
          <a:xfrm>
            <a:off x="5016500" y="2865438"/>
            <a:ext cx="685800" cy="457200"/>
            <a:chOff x="3024" y="1537"/>
            <a:chExt cx="432" cy="288"/>
          </a:xfrm>
        </p:grpSpPr>
        <p:sp>
          <p:nvSpPr>
            <p:cNvPr id="41029" name="Line 365"/>
            <p:cNvSpPr/>
            <p:nvPr/>
          </p:nvSpPr>
          <p:spPr>
            <a:xfrm>
              <a:off x="3216" y="1680"/>
              <a:ext cx="240" cy="0"/>
            </a:xfrm>
            <a:prstGeom prst="line">
              <a:avLst/>
            </a:prstGeom>
            <a:ln w="9525" cap="flat" cmpd="sng">
              <a:solidFill>
                <a:schemeClr val="accent1"/>
              </a:solidFill>
              <a:prstDash val="solid"/>
              <a:headEnd type="none" w="med" len="med"/>
              <a:tailEnd type="triangle" w="med" len="med"/>
            </a:ln>
          </p:spPr>
        </p:sp>
        <p:sp>
          <p:nvSpPr>
            <p:cNvPr id="41030" name="Text Box 366"/>
            <p:cNvSpPr txBox="1"/>
            <p:nvPr/>
          </p:nvSpPr>
          <p:spPr>
            <a:xfrm>
              <a:off x="3024" y="153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q</a:t>
              </a:r>
              <a:endParaRPr lang="en-US" altLang="zh-CN" b="1" dirty="0">
                <a:latin typeface="Times New Roman" panose="02020603050405020304" pitchFamily="18" charset="0"/>
              </a:endParaRPr>
            </a:p>
          </p:txBody>
        </p:sp>
      </p:grpSp>
      <p:grpSp>
        <p:nvGrpSpPr>
          <p:cNvPr id="42028" name="Group 367"/>
          <p:cNvGrpSpPr/>
          <p:nvPr/>
        </p:nvGrpSpPr>
        <p:grpSpPr>
          <a:xfrm>
            <a:off x="5016500" y="3322638"/>
            <a:ext cx="685800" cy="457200"/>
            <a:chOff x="3024" y="1537"/>
            <a:chExt cx="432" cy="288"/>
          </a:xfrm>
        </p:grpSpPr>
        <p:sp>
          <p:nvSpPr>
            <p:cNvPr id="41027" name="Line 368"/>
            <p:cNvSpPr/>
            <p:nvPr/>
          </p:nvSpPr>
          <p:spPr>
            <a:xfrm>
              <a:off x="3216" y="1680"/>
              <a:ext cx="240" cy="0"/>
            </a:xfrm>
            <a:prstGeom prst="line">
              <a:avLst/>
            </a:prstGeom>
            <a:ln w="9525" cap="flat" cmpd="sng">
              <a:solidFill>
                <a:schemeClr val="accent1"/>
              </a:solidFill>
              <a:prstDash val="solid"/>
              <a:headEnd type="none" w="med" len="med"/>
              <a:tailEnd type="triangle" w="med" len="med"/>
            </a:ln>
          </p:spPr>
        </p:sp>
        <p:sp>
          <p:nvSpPr>
            <p:cNvPr id="41028" name="Text Box 369"/>
            <p:cNvSpPr txBox="1"/>
            <p:nvPr/>
          </p:nvSpPr>
          <p:spPr>
            <a:xfrm>
              <a:off x="3024" y="153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q</a:t>
              </a:r>
              <a:endParaRPr lang="en-US" altLang="zh-CN" b="1" dirty="0">
                <a:latin typeface="Times New Roman" panose="02020603050405020304" pitchFamily="18" charset="0"/>
              </a:endParaRPr>
            </a:p>
          </p:txBody>
        </p:sp>
      </p:grpSp>
      <p:grpSp>
        <p:nvGrpSpPr>
          <p:cNvPr id="42034" name="Group 370"/>
          <p:cNvGrpSpPr/>
          <p:nvPr/>
        </p:nvGrpSpPr>
        <p:grpSpPr>
          <a:xfrm>
            <a:off x="5016500" y="3779838"/>
            <a:ext cx="685800" cy="457200"/>
            <a:chOff x="3024" y="1537"/>
            <a:chExt cx="432" cy="288"/>
          </a:xfrm>
        </p:grpSpPr>
        <p:sp>
          <p:nvSpPr>
            <p:cNvPr id="41025" name="Line 371"/>
            <p:cNvSpPr/>
            <p:nvPr/>
          </p:nvSpPr>
          <p:spPr>
            <a:xfrm>
              <a:off x="3216" y="1680"/>
              <a:ext cx="240" cy="0"/>
            </a:xfrm>
            <a:prstGeom prst="line">
              <a:avLst/>
            </a:prstGeom>
            <a:ln w="9525" cap="flat" cmpd="sng">
              <a:solidFill>
                <a:schemeClr val="accent1"/>
              </a:solidFill>
              <a:prstDash val="solid"/>
              <a:headEnd type="none" w="med" len="med"/>
              <a:tailEnd type="triangle" w="med" len="med"/>
            </a:ln>
          </p:spPr>
        </p:sp>
        <p:sp>
          <p:nvSpPr>
            <p:cNvPr id="41026" name="Text Box 372"/>
            <p:cNvSpPr txBox="1"/>
            <p:nvPr/>
          </p:nvSpPr>
          <p:spPr>
            <a:xfrm>
              <a:off x="3024" y="153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q</a:t>
              </a:r>
              <a:endParaRPr lang="en-US" altLang="zh-CN" b="1" dirty="0">
                <a:latin typeface="Times New Roman" panose="02020603050405020304" pitchFamily="18" charset="0"/>
              </a:endParaRPr>
            </a:p>
          </p:txBody>
        </p:sp>
      </p:grpSp>
      <p:grpSp>
        <p:nvGrpSpPr>
          <p:cNvPr id="42038" name="Group 373"/>
          <p:cNvGrpSpPr/>
          <p:nvPr/>
        </p:nvGrpSpPr>
        <p:grpSpPr>
          <a:xfrm>
            <a:off x="5016500" y="4237038"/>
            <a:ext cx="685800" cy="457200"/>
            <a:chOff x="3024" y="1537"/>
            <a:chExt cx="432" cy="288"/>
          </a:xfrm>
        </p:grpSpPr>
        <p:sp>
          <p:nvSpPr>
            <p:cNvPr id="41023" name="Line 374"/>
            <p:cNvSpPr/>
            <p:nvPr/>
          </p:nvSpPr>
          <p:spPr>
            <a:xfrm>
              <a:off x="3216" y="1680"/>
              <a:ext cx="240" cy="0"/>
            </a:xfrm>
            <a:prstGeom prst="line">
              <a:avLst/>
            </a:prstGeom>
            <a:ln w="9525" cap="flat" cmpd="sng">
              <a:solidFill>
                <a:schemeClr val="accent1"/>
              </a:solidFill>
              <a:prstDash val="solid"/>
              <a:headEnd type="none" w="med" len="med"/>
              <a:tailEnd type="triangle" w="med" len="med"/>
            </a:ln>
          </p:spPr>
        </p:sp>
        <p:sp>
          <p:nvSpPr>
            <p:cNvPr id="41024" name="Text Box 375"/>
            <p:cNvSpPr txBox="1"/>
            <p:nvPr/>
          </p:nvSpPr>
          <p:spPr>
            <a:xfrm>
              <a:off x="3024" y="1537"/>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q</a:t>
              </a:r>
              <a:endParaRPr lang="en-US" altLang="zh-CN" b="1" dirty="0">
                <a:latin typeface="Times New Roman" panose="02020603050405020304" pitchFamily="18" charset="0"/>
              </a:endParaRPr>
            </a:p>
          </p:txBody>
        </p:sp>
      </p:grpSp>
      <p:grpSp>
        <p:nvGrpSpPr>
          <p:cNvPr id="42042" name="Group 376"/>
          <p:cNvGrpSpPr/>
          <p:nvPr/>
        </p:nvGrpSpPr>
        <p:grpSpPr>
          <a:xfrm>
            <a:off x="6083300" y="2406650"/>
            <a:ext cx="2286000" cy="457200"/>
            <a:chOff x="2448" y="240"/>
            <a:chExt cx="1440" cy="288"/>
          </a:xfrm>
        </p:grpSpPr>
        <p:sp>
          <p:nvSpPr>
            <p:cNvPr id="41020" name="Rectangle 377"/>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41021" name="Rectangle 378"/>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41022" name="Rectangle 379"/>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grpSp>
      <p:grpSp>
        <p:nvGrpSpPr>
          <p:cNvPr id="42043" name="Group 380"/>
          <p:cNvGrpSpPr/>
          <p:nvPr/>
        </p:nvGrpSpPr>
        <p:grpSpPr>
          <a:xfrm>
            <a:off x="6083300" y="2863850"/>
            <a:ext cx="2286000" cy="457200"/>
            <a:chOff x="2448" y="240"/>
            <a:chExt cx="1440" cy="288"/>
          </a:xfrm>
        </p:grpSpPr>
        <p:sp>
          <p:nvSpPr>
            <p:cNvPr id="41017" name="Rectangle 381"/>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41018" name="Rectangle 382"/>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sp>
          <p:nvSpPr>
            <p:cNvPr id="41019" name="Rectangle 383"/>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15</a:t>
              </a:r>
              <a:endParaRPr lang="en-US" altLang="zh-CN" b="1" dirty="0">
                <a:latin typeface="Times New Roman" panose="02020603050405020304" pitchFamily="18" charset="0"/>
                <a:ea typeface="宋体" panose="02010600030101010101" pitchFamily="2" charset="-122"/>
              </a:endParaRPr>
            </a:p>
          </p:txBody>
        </p:sp>
      </p:grpSp>
      <p:grpSp>
        <p:nvGrpSpPr>
          <p:cNvPr id="42048" name="Group 384"/>
          <p:cNvGrpSpPr/>
          <p:nvPr/>
        </p:nvGrpSpPr>
        <p:grpSpPr>
          <a:xfrm>
            <a:off x="6083300" y="3321050"/>
            <a:ext cx="2286000" cy="457200"/>
            <a:chOff x="2448" y="240"/>
            <a:chExt cx="1440" cy="288"/>
          </a:xfrm>
        </p:grpSpPr>
        <p:sp>
          <p:nvSpPr>
            <p:cNvPr id="41014" name="Rectangle 385"/>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41015" name="Rectangle 386"/>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41016" name="Rectangle 387"/>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12</a:t>
              </a:r>
              <a:endParaRPr lang="en-US" altLang="zh-CN" b="1" dirty="0">
                <a:latin typeface="Times New Roman" panose="02020603050405020304" pitchFamily="18" charset="0"/>
                <a:ea typeface="宋体" panose="02010600030101010101" pitchFamily="2" charset="-122"/>
              </a:endParaRPr>
            </a:p>
          </p:txBody>
        </p:sp>
      </p:grpSp>
      <p:grpSp>
        <p:nvGrpSpPr>
          <p:cNvPr id="42053" name="Group 388"/>
          <p:cNvGrpSpPr/>
          <p:nvPr/>
        </p:nvGrpSpPr>
        <p:grpSpPr>
          <a:xfrm>
            <a:off x="6083300" y="3778250"/>
            <a:ext cx="2286000" cy="457200"/>
            <a:chOff x="2448" y="240"/>
            <a:chExt cx="1440" cy="288"/>
          </a:xfrm>
        </p:grpSpPr>
        <p:sp>
          <p:nvSpPr>
            <p:cNvPr id="41011" name="Rectangle 389"/>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41012" name="Rectangle 390"/>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41013" name="Rectangle 391"/>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18</a:t>
              </a:r>
              <a:endParaRPr lang="en-US" altLang="zh-CN" b="1" dirty="0">
                <a:latin typeface="Times New Roman" panose="02020603050405020304" pitchFamily="18" charset="0"/>
                <a:ea typeface="宋体" panose="02010600030101010101" pitchFamily="2" charset="-122"/>
              </a:endParaRPr>
            </a:p>
          </p:txBody>
        </p:sp>
      </p:grpSp>
      <p:grpSp>
        <p:nvGrpSpPr>
          <p:cNvPr id="42058" name="Group 392"/>
          <p:cNvGrpSpPr/>
          <p:nvPr/>
        </p:nvGrpSpPr>
        <p:grpSpPr>
          <a:xfrm>
            <a:off x="6083300" y="4235450"/>
            <a:ext cx="2286000" cy="457200"/>
            <a:chOff x="2448" y="240"/>
            <a:chExt cx="1440" cy="288"/>
          </a:xfrm>
        </p:grpSpPr>
        <p:sp>
          <p:nvSpPr>
            <p:cNvPr id="41008" name="Rectangle 393"/>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41009" name="Rectangle 394"/>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41010" name="Rectangle 395"/>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9</a:t>
              </a:r>
              <a:endParaRPr lang="en-US" altLang="zh-CN" b="1" dirty="0">
                <a:latin typeface="Times New Roman" panose="02020603050405020304" pitchFamily="18" charset="0"/>
                <a:ea typeface="宋体" panose="02010600030101010101" pitchFamily="2" charset="-122"/>
              </a:endParaRPr>
            </a:p>
          </p:txBody>
        </p:sp>
      </p:grpSp>
      <p:grpSp>
        <p:nvGrpSpPr>
          <p:cNvPr id="42063" name="Group 396"/>
          <p:cNvGrpSpPr/>
          <p:nvPr/>
        </p:nvGrpSpPr>
        <p:grpSpPr>
          <a:xfrm>
            <a:off x="6083300" y="4692650"/>
            <a:ext cx="2286000" cy="457200"/>
            <a:chOff x="2448" y="240"/>
            <a:chExt cx="1440" cy="288"/>
          </a:xfrm>
        </p:grpSpPr>
        <p:sp>
          <p:nvSpPr>
            <p:cNvPr id="41005" name="Rectangle 397"/>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41006" name="Rectangle 398"/>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sp>
          <p:nvSpPr>
            <p:cNvPr id="41007" name="Rectangle 399"/>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grpSp>
      <p:grpSp>
        <p:nvGrpSpPr>
          <p:cNvPr id="42068" name="Group 400"/>
          <p:cNvGrpSpPr/>
          <p:nvPr/>
        </p:nvGrpSpPr>
        <p:grpSpPr>
          <a:xfrm>
            <a:off x="6083300" y="5149850"/>
            <a:ext cx="2286000" cy="457200"/>
            <a:chOff x="2448" y="240"/>
            <a:chExt cx="1440" cy="288"/>
          </a:xfrm>
        </p:grpSpPr>
        <p:sp>
          <p:nvSpPr>
            <p:cNvPr id="41002" name="Rectangle 401"/>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sp>
          <p:nvSpPr>
            <p:cNvPr id="41003" name="Rectangle 402"/>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sp>
          <p:nvSpPr>
            <p:cNvPr id="41004" name="Rectangle 403"/>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grpSp>
      <p:grpSp>
        <p:nvGrpSpPr>
          <p:cNvPr id="42073" name="Group 404"/>
          <p:cNvGrpSpPr/>
          <p:nvPr/>
        </p:nvGrpSpPr>
        <p:grpSpPr>
          <a:xfrm>
            <a:off x="6083300" y="5607050"/>
            <a:ext cx="2286000" cy="457200"/>
            <a:chOff x="2448" y="240"/>
            <a:chExt cx="1440" cy="288"/>
          </a:xfrm>
        </p:grpSpPr>
        <p:sp>
          <p:nvSpPr>
            <p:cNvPr id="40999" name="Rectangle 405"/>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sp>
          <p:nvSpPr>
            <p:cNvPr id="41000" name="Rectangle 406"/>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41001" name="Rectangle 407"/>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14</a:t>
              </a:r>
              <a:endParaRPr lang="en-US" altLang="zh-CN" b="1" dirty="0">
                <a:latin typeface="Times New Roman" panose="02020603050405020304" pitchFamily="18" charset="0"/>
                <a:ea typeface="宋体" panose="02010600030101010101" pitchFamily="2" charset="-122"/>
              </a:endParaRPr>
            </a:p>
          </p:txBody>
        </p:sp>
      </p:grpSp>
      <p:sp>
        <p:nvSpPr>
          <p:cNvPr id="53656" name="Text Box 408"/>
          <p:cNvSpPr txBox="1"/>
          <p:nvPr/>
        </p:nvSpPr>
        <p:spPr>
          <a:xfrm>
            <a:off x="596900" y="6142038"/>
            <a:ext cx="881063"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col=1</a:t>
            </a:r>
            <a:endParaRPr lang="en-US" altLang="zh-CN" b="1" dirty="0">
              <a:latin typeface="Times New Roman" panose="02020603050405020304" pitchFamily="18" charset="0"/>
            </a:endParaRPr>
          </a:p>
        </p:txBody>
      </p:sp>
      <p:sp>
        <p:nvSpPr>
          <p:cNvPr id="53657" name="Text Box 409"/>
          <p:cNvSpPr txBox="1"/>
          <p:nvPr/>
        </p:nvSpPr>
        <p:spPr>
          <a:xfrm>
            <a:off x="3816350" y="6142038"/>
            <a:ext cx="881063"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col=2</a:t>
            </a:r>
            <a:endParaRPr lang="en-US" altLang="zh-CN" b="1" dirty="0">
              <a:latin typeface="Times New Roman" panose="02020603050405020304" pitchFamily="18" charset="0"/>
            </a:endParaRPr>
          </a:p>
        </p:txBody>
      </p:sp>
      <p:sp>
        <p:nvSpPr>
          <p:cNvPr id="53658" name="Text Box 410"/>
          <p:cNvSpPr txBox="1">
            <a:spLocks noChangeArrowheads="1"/>
          </p:cNvSpPr>
          <p:nvPr/>
        </p:nvSpPr>
        <p:spPr bwMode="auto">
          <a:xfrm>
            <a:off x="285750" y="2036763"/>
            <a:ext cx="8534400" cy="904875"/>
          </a:xfrm>
          <a:prstGeom prst="rect">
            <a:avLst/>
          </a:prstGeom>
          <a:solidFill>
            <a:srgbClr val="CCFFFF"/>
          </a:solidFill>
          <a:ln w="12700" cap="sq">
            <a:solidFill>
              <a:schemeClr val="hlink"/>
            </a:solidFill>
            <a:miter lim="800000"/>
            <a:headEnd type="none" w="sm" len="sm"/>
            <a:tailEnd type="none" w="sm" len="sm"/>
          </a:ln>
          <a:effectLst/>
        </p:spPr>
        <p:txBody>
          <a:bodyPr lIns="0" rIns="0">
            <a:spAutoFit/>
          </a:bodyPr>
          <a:lstStyle/>
          <a:p>
            <a:pPr marR="0" defTabSz="914400" eaLnBrk="1" hangingPunct="1">
              <a:lnSpc>
                <a:spcPct val="110000"/>
              </a:lnSpc>
              <a:buClrTx/>
              <a:buSzTx/>
              <a:buFontTx/>
              <a:buNone/>
              <a:defRPr/>
            </a:pPr>
            <a:r>
              <a:rPr kumimoji="1" lang="zh-CN" altLang="en-US" sz="2400" kern="1200" cap="none" spc="0" normalizeH="0" baseline="0" noProof="0" dirty="0">
                <a:effectLst>
                  <a:outerShdw blurRad="38100" dist="38100" dir="2700000" algn="tl">
                    <a:srgbClr val="FFFFFF"/>
                  </a:outerShdw>
                </a:effectLst>
                <a:latin typeface="Times New Roman" panose="02020603050405020304" pitchFamily="18" charset="0"/>
                <a:ea typeface="黑体" panose="02010609060101010101" pitchFamily="49" charset="-122"/>
                <a:cs typeface="+mn-cs"/>
                <a:sym typeface="+mn-ea"/>
              </a:rPr>
              <a:t>　　</a:t>
            </a:r>
            <a:r>
              <a:rPr kumimoji="1" lang="zh-CN" altLang="en-US" sz="2400" kern="1200" cap="none" spc="0" normalizeH="0" baseline="0" noProof="0" dirty="0">
                <a:latin typeface="Times New Roman" panose="02020603050405020304" pitchFamily="18" charset="0"/>
                <a:ea typeface="黑体" panose="02010609060101010101" pitchFamily="49" charset="-122"/>
                <a:cs typeface="+mn-cs"/>
                <a:sym typeface="+mn-ea"/>
              </a:rPr>
              <a:t>分析其时间复杂度为</a:t>
            </a:r>
            <a:r>
              <a:rPr kumimoji="1" lang="en-US" altLang="zh-CN" sz="2400" b="1" kern="1200" cap="none" spc="0" normalizeH="0" baseline="0" noProof="0" dirty="0">
                <a:solidFill>
                  <a:srgbClr val="FF0909"/>
                </a:solidFill>
                <a:latin typeface="Times New Roman" panose="02020603050405020304" pitchFamily="18" charset="0"/>
                <a:ea typeface="黑体" panose="02010609060101010101" pitchFamily="49" charset="-122"/>
                <a:cs typeface="+mn-cs"/>
                <a:sym typeface="+mn-ea"/>
              </a:rPr>
              <a:t>O(nu*</a:t>
            </a:r>
            <a:r>
              <a:rPr kumimoji="1" lang="en-US" altLang="zh-CN" sz="2400" b="1" kern="1200" cap="none" spc="0" normalizeH="0" baseline="0" noProof="0" dirty="0" err="1">
                <a:solidFill>
                  <a:srgbClr val="FF0909"/>
                </a:solidFill>
                <a:latin typeface="Times New Roman" panose="02020603050405020304" pitchFamily="18" charset="0"/>
                <a:ea typeface="黑体" panose="02010609060101010101" pitchFamily="49" charset="-122"/>
                <a:cs typeface="+mn-cs"/>
                <a:sym typeface="+mn-ea"/>
              </a:rPr>
              <a:t>tu</a:t>
            </a:r>
            <a:r>
              <a:rPr kumimoji="1" lang="en-US" altLang="zh-CN" sz="2400" b="1" kern="1200" cap="none" spc="0" normalizeH="0" baseline="0" noProof="0" dirty="0">
                <a:solidFill>
                  <a:srgbClr val="FF0909"/>
                </a:solidFill>
                <a:latin typeface="Times New Roman" panose="02020603050405020304" pitchFamily="18" charset="0"/>
                <a:ea typeface="黑体" panose="02010609060101010101" pitchFamily="49" charset="-122"/>
                <a:cs typeface="+mn-cs"/>
                <a:sym typeface="+mn-ea"/>
              </a:rPr>
              <a:t>)</a:t>
            </a:r>
            <a:r>
              <a:rPr kumimoji="1" lang="zh-CN" altLang="en-US" sz="2400" kern="1200" cap="none" spc="0" normalizeH="0" baseline="0" noProof="0" dirty="0">
                <a:latin typeface="Times New Roman" panose="02020603050405020304" pitchFamily="18" charset="0"/>
                <a:ea typeface="黑体" panose="02010609060101010101" pitchFamily="49" charset="-122"/>
                <a:cs typeface="+mn-cs"/>
                <a:sym typeface="+mn-ea"/>
              </a:rPr>
              <a:t>。算法不理想，虽然节省了存储空间却提高了时间复杂度。 仅适用</a:t>
            </a:r>
            <a:r>
              <a:rPr kumimoji="1" lang="en-US" altLang="zh-CN" sz="2400" b="1" kern="1200" cap="none" spc="0" normalizeH="0" baseline="0" noProof="0" dirty="0" err="1">
                <a:solidFill>
                  <a:srgbClr val="FF0909"/>
                </a:solidFill>
                <a:latin typeface="Times New Roman" panose="02020603050405020304" pitchFamily="18" charset="0"/>
                <a:ea typeface="黑体" panose="02010609060101010101" pitchFamily="49" charset="-122"/>
                <a:cs typeface="+mn-cs"/>
                <a:sym typeface="+mn-ea"/>
              </a:rPr>
              <a:t>tu</a:t>
            </a:r>
            <a:r>
              <a:rPr kumimoji="1" lang="en-US" altLang="zh-CN" sz="2400" b="1" kern="1200" cap="none" spc="0" normalizeH="0" baseline="0" noProof="0" dirty="0">
                <a:solidFill>
                  <a:srgbClr val="FF0909"/>
                </a:solidFill>
                <a:latin typeface="Times New Roman" panose="02020603050405020304" pitchFamily="18" charset="0"/>
                <a:ea typeface="黑体" panose="02010609060101010101" pitchFamily="49" charset="-122"/>
                <a:cs typeface="+mn-cs"/>
                <a:sym typeface="+mn-ea"/>
              </a:rPr>
              <a:t>&lt;&lt;</a:t>
            </a:r>
            <a:r>
              <a:rPr kumimoji="1" lang="en-US" altLang="zh-CN" sz="2400" b="1" kern="1200" cap="none" spc="0" normalizeH="0" baseline="0" noProof="0" dirty="0">
                <a:solidFill>
                  <a:srgbClr val="FF0909"/>
                </a:solidFill>
                <a:latin typeface="Times New Roman" panose="02020603050405020304" pitchFamily="18" charset="0"/>
                <a:ea typeface="宋体" panose="02010600030101010101" pitchFamily="2" charset="-122"/>
                <a:cs typeface="+mn-cs"/>
                <a:sym typeface="+mn-ea"/>
              </a:rPr>
              <a:t>mu*nu</a:t>
            </a:r>
            <a:endParaRPr kumimoji="1" lang="zh-CN" altLang="en-US" sz="2400" b="1" kern="1200" cap="none" spc="0" normalizeH="0" baseline="0" noProof="0" dirty="0">
              <a:solidFill>
                <a:srgbClr val="FF0909"/>
              </a:solidFill>
              <a:latin typeface="Times New Roman" panose="02020603050405020304" pitchFamily="18" charset="0"/>
              <a:ea typeface="宋体" panose="02010600030101010101" pitchFamily="2" charset="-122"/>
              <a:cs typeface="+mn-cs"/>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018"/>
                                        </p:tgtEl>
                                        <p:attrNameLst>
                                          <p:attrName>style.visibility</p:attrName>
                                        </p:attrNameLst>
                                      </p:cBhvr>
                                      <p:to>
                                        <p:strVal val="visible"/>
                                      </p:to>
                                    </p:set>
                                    <p:animEffect transition="in" filter="wipe(left)">
                                      <p:cBhvr>
                                        <p:cTn id="12" dur="500"/>
                                        <p:tgtEl>
                                          <p:spTgt spid="420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656"/>
                                        </p:tgtEl>
                                        <p:attrNameLst>
                                          <p:attrName>style.visibility</p:attrName>
                                        </p:attrNameLst>
                                      </p:cBhvr>
                                      <p:to>
                                        <p:strVal val="visible"/>
                                      </p:to>
                                    </p:set>
                                    <p:animEffect transition="in" filter="wipe(left)">
                                      <p:cBhvr>
                                        <p:cTn id="17" dur="500"/>
                                        <p:tgtEl>
                                          <p:spTgt spid="536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042"/>
                                        </p:tgtEl>
                                        <p:attrNameLst>
                                          <p:attrName>style.visibility</p:attrName>
                                        </p:attrNameLst>
                                      </p:cBhvr>
                                      <p:to>
                                        <p:strVal val="visible"/>
                                      </p:to>
                                    </p:set>
                                    <p:animEffect transition="in" filter="wipe(left)">
                                      <p:cBhvr>
                                        <p:cTn id="37" dur="500"/>
                                        <p:tgtEl>
                                          <p:spTgt spid="420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2023"/>
                                        </p:tgtEl>
                                        <p:attrNameLst>
                                          <p:attrName>style.visibility</p:attrName>
                                        </p:attrNameLst>
                                      </p:cBhvr>
                                      <p:to>
                                        <p:strVal val="visible"/>
                                      </p:to>
                                    </p:set>
                                    <p:animEffect transition="in" filter="wipe(left)">
                                      <p:cBhvr>
                                        <p:cTn id="42" dur="500"/>
                                        <p:tgtEl>
                                          <p:spTgt spid="420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up)">
                                      <p:cBhvr>
                                        <p:cTn id="52"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up)">
                                      <p:cBhvr>
                                        <p:cTn id="6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2043"/>
                                        </p:tgtEl>
                                        <p:attrNameLst>
                                          <p:attrName>style.visibility</p:attrName>
                                        </p:attrNameLst>
                                      </p:cBhvr>
                                      <p:to>
                                        <p:strVal val="visible"/>
                                      </p:to>
                                    </p:set>
                                    <p:animEffect transition="in" filter="wipe(left)">
                                      <p:cBhvr>
                                        <p:cTn id="67" dur="500"/>
                                        <p:tgtEl>
                                          <p:spTgt spid="420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2028"/>
                                        </p:tgtEl>
                                        <p:attrNameLst>
                                          <p:attrName>style.visibility</p:attrName>
                                        </p:attrNameLst>
                                      </p:cBhvr>
                                      <p:to>
                                        <p:strVal val="visible"/>
                                      </p:to>
                                    </p:set>
                                    <p:animEffect transition="in" filter="wipe(left)">
                                      <p:cBhvr>
                                        <p:cTn id="72" dur="500"/>
                                        <p:tgtEl>
                                          <p:spTgt spid="420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41984"/>
                                        </p:tgtEl>
                                        <p:attrNameLst>
                                          <p:attrName>style.visibility</p:attrName>
                                        </p:attrNameLst>
                                      </p:cBhvr>
                                      <p:to>
                                        <p:strVal val="visible"/>
                                      </p:to>
                                    </p:set>
                                    <p:animEffect transition="in" filter="wipe(up)">
                                      <p:cBhvr>
                                        <p:cTn id="77" dur="500"/>
                                        <p:tgtEl>
                                          <p:spTgt spid="41984"/>
                                        </p:tgtEl>
                                      </p:cBhvr>
                                    </p:animEffect>
                                  </p:childTnLst>
                                  <p:subTnLst>
                                    <p:set>
                                      <p:cBhvr override="childStyle">
                                        <p:cTn dur="1" fill="hold" display="0" masterRel="nextClick" afterEffect="1"/>
                                        <p:tgtEl>
                                          <p:spTgt spid="41984"/>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3657"/>
                                        </p:tgtEl>
                                        <p:attrNameLst>
                                          <p:attrName>style.visibility</p:attrName>
                                        </p:attrNameLst>
                                      </p:cBhvr>
                                      <p:to>
                                        <p:strVal val="visible"/>
                                      </p:to>
                                    </p:set>
                                    <p:animEffect transition="in" filter="wipe(left)">
                                      <p:cBhvr>
                                        <p:cTn id="82" dur="500"/>
                                        <p:tgtEl>
                                          <p:spTgt spid="5365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985"/>
                                        </p:tgtEl>
                                        <p:attrNameLst>
                                          <p:attrName>style.visibility</p:attrName>
                                        </p:attrNameLst>
                                      </p:cBhvr>
                                      <p:to>
                                        <p:strVal val="visible"/>
                                      </p:to>
                                    </p:set>
                                    <p:animEffect transition="in" filter="wipe(up)">
                                      <p:cBhvr>
                                        <p:cTn id="87" dur="500"/>
                                        <p:tgtEl>
                                          <p:spTgt spid="41985"/>
                                        </p:tgtEl>
                                      </p:cBhvr>
                                    </p:animEffect>
                                  </p:childTnLst>
                                  <p:subTnLst>
                                    <p:set>
                                      <p:cBhvr override="childStyle">
                                        <p:cTn dur="1" fill="hold" display="0" masterRel="nextClick" afterEffect="1"/>
                                        <p:tgtEl>
                                          <p:spTgt spid="41985"/>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42048"/>
                                        </p:tgtEl>
                                        <p:attrNameLst>
                                          <p:attrName>style.visibility</p:attrName>
                                        </p:attrNameLst>
                                      </p:cBhvr>
                                      <p:to>
                                        <p:strVal val="visible"/>
                                      </p:to>
                                    </p:set>
                                    <p:animEffect transition="in" filter="wipe(left)">
                                      <p:cBhvr>
                                        <p:cTn id="92" dur="500"/>
                                        <p:tgtEl>
                                          <p:spTgt spid="4204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42034"/>
                                        </p:tgtEl>
                                        <p:attrNameLst>
                                          <p:attrName>style.visibility</p:attrName>
                                        </p:attrNameLst>
                                      </p:cBhvr>
                                      <p:to>
                                        <p:strVal val="visible"/>
                                      </p:to>
                                    </p:set>
                                    <p:animEffect transition="in" filter="wipe(left)">
                                      <p:cBhvr>
                                        <p:cTn id="97" dur="500"/>
                                        <p:tgtEl>
                                          <p:spTgt spid="4203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41987"/>
                                        </p:tgtEl>
                                        <p:attrNameLst>
                                          <p:attrName>style.visibility</p:attrName>
                                        </p:attrNameLst>
                                      </p:cBhvr>
                                      <p:to>
                                        <p:strVal val="visible"/>
                                      </p:to>
                                    </p:set>
                                    <p:animEffect transition="in" filter="wipe(up)">
                                      <p:cBhvr>
                                        <p:cTn id="102" dur="500"/>
                                        <p:tgtEl>
                                          <p:spTgt spid="41987"/>
                                        </p:tgtEl>
                                      </p:cBhvr>
                                    </p:animEffect>
                                  </p:childTnLst>
                                  <p:subTnLst>
                                    <p:set>
                                      <p:cBhvr override="childStyle">
                                        <p:cTn dur="1" fill="hold" display="0" masterRel="nextClick" afterEffect="1"/>
                                        <p:tgtEl>
                                          <p:spTgt spid="41987"/>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41988"/>
                                        </p:tgtEl>
                                        <p:attrNameLst>
                                          <p:attrName>style.visibility</p:attrName>
                                        </p:attrNameLst>
                                      </p:cBhvr>
                                      <p:to>
                                        <p:strVal val="visible"/>
                                      </p:to>
                                    </p:set>
                                    <p:animEffect transition="in" filter="wipe(up)">
                                      <p:cBhvr>
                                        <p:cTn id="107" dur="500"/>
                                        <p:tgtEl>
                                          <p:spTgt spid="41988"/>
                                        </p:tgtEl>
                                      </p:cBhvr>
                                    </p:animEffect>
                                  </p:childTnLst>
                                  <p:subTnLst>
                                    <p:set>
                                      <p:cBhvr override="childStyle">
                                        <p:cTn dur="1" fill="hold" display="0" masterRel="nextClick" afterEffect="1"/>
                                        <p:tgtEl>
                                          <p:spTgt spid="41988"/>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41993"/>
                                        </p:tgtEl>
                                        <p:attrNameLst>
                                          <p:attrName>style.visibility</p:attrName>
                                        </p:attrNameLst>
                                      </p:cBhvr>
                                      <p:to>
                                        <p:strVal val="visible"/>
                                      </p:to>
                                    </p:set>
                                    <p:animEffect transition="in" filter="wipe(up)">
                                      <p:cBhvr>
                                        <p:cTn id="112" dur="500"/>
                                        <p:tgtEl>
                                          <p:spTgt spid="41993"/>
                                        </p:tgtEl>
                                      </p:cBhvr>
                                    </p:animEffect>
                                  </p:childTnLst>
                                  <p:subTnLst>
                                    <p:set>
                                      <p:cBhvr override="childStyle">
                                        <p:cTn dur="1" fill="hold" display="0" masterRel="nextClick" afterEffect="1"/>
                                        <p:tgtEl>
                                          <p:spTgt spid="41993"/>
                                        </p:tgtEl>
                                        <p:attrNameLst>
                                          <p:attrName>style.visibility</p:attrName>
                                        </p:attrNameLst>
                                      </p:cBhvr>
                                      <p:to>
                                        <p:strVal val="hidden"/>
                                      </p:to>
                                    </p:set>
                                  </p:sub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41998"/>
                                        </p:tgtEl>
                                        <p:attrNameLst>
                                          <p:attrName>style.visibility</p:attrName>
                                        </p:attrNameLst>
                                      </p:cBhvr>
                                      <p:to>
                                        <p:strVal val="visible"/>
                                      </p:to>
                                    </p:set>
                                    <p:animEffect transition="in" filter="wipe(up)">
                                      <p:cBhvr>
                                        <p:cTn id="117" dur="500"/>
                                        <p:tgtEl>
                                          <p:spTgt spid="41998"/>
                                        </p:tgtEl>
                                      </p:cBhvr>
                                    </p:animEffect>
                                  </p:childTnLst>
                                  <p:subTnLst>
                                    <p:set>
                                      <p:cBhvr override="childStyle">
                                        <p:cTn dur="1" fill="hold" display="0" masterRel="nextClick" afterEffect="1"/>
                                        <p:tgtEl>
                                          <p:spTgt spid="41998"/>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42003"/>
                                        </p:tgtEl>
                                        <p:attrNameLst>
                                          <p:attrName>style.visibility</p:attrName>
                                        </p:attrNameLst>
                                      </p:cBhvr>
                                      <p:to>
                                        <p:strVal val="visible"/>
                                      </p:to>
                                    </p:set>
                                    <p:animEffect transition="in" filter="wipe(up)">
                                      <p:cBhvr>
                                        <p:cTn id="122" dur="500"/>
                                        <p:tgtEl>
                                          <p:spTgt spid="42003"/>
                                        </p:tgtEl>
                                      </p:cBhvr>
                                    </p:animEffect>
                                  </p:childTnLst>
                                  <p:subTnLst>
                                    <p:set>
                                      <p:cBhvr override="childStyle">
                                        <p:cTn dur="1" fill="hold" display="0" masterRel="nextClick" afterEffect="1"/>
                                        <p:tgtEl>
                                          <p:spTgt spid="42003"/>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42053"/>
                                        </p:tgtEl>
                                        <p:attrNameLst>
                                          <p:attrName>style.visibility</p:attrName>
                                        </p:attrNameLst>
                                      </p:cBhvr>
                                      <p:to>
                                        <p:strVal val="visible"/>
                                      </p:to>
                                    </p:set>
                                    <p:animEffect transition="in" filter="wipe(left)">
                                      <p:cBhvr>
                                        <p:cTn id="127" dur="500"/>
                                        <p:tgtEl>
                                          <p:spTgt spid="4205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42038"/>
                                        </p:tgtEl>
                                        <p:attrNameLst>
                                          <p:attrName>style.visibility</p:attrName>
                                        </p:attrNameLst>
                                      </p:cBhvr>
                                      <p:to>
                                        <p:strVal val="visible"/>
                                      </p:to>
                                    </p:set>
                                    <p:animEffect transition="in" filter="wipe(left)">
                                      <p:cBhvr>
                                        <p:cTn id="132" dur="500"/>
                                        <p:tgtEl>
                                          <p:spTgt spid="4203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42008"/>
                                        </p:tgtEl>
                                        <p:attrNameLst>
                                          <p:attrName>style.visibility</p:attrName>
                                        </p:attrNameLst>
                                      </p:cBhvr>
                                      <p:to>
                                        <p:strVal val="visible"/>
                                      </p:to>
                                    </p:set>
                                    <p:animEffect transition="in" filter="wipe(up)">
                                      <p:cBhvr>
                                        <p:cTn id="137" dur="500"/>
                                        <p:tgtEl>
                                          <p:spTgt spid="42008"/>
                                        </p:tgtEl>
                                      </p:cBhvr>
                                    </p:animEffect>
                                  </p:childTnLst>
                                  <p:subTnLst>
                                    <p:set>
                                      <p:cBhvr override="childStyle">
                                        <p:cTn dur="1" fill="hold" display="0" masterRel="nextClick" afterEffect="1"/>
                                        <p:tgtEl>
                                          <p:spTgt spid="42008"/>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42013"/>
                                        </p:tgtEl>
                                        <p:attrNameLst>
                                          <p:attrName>style.visibility</p:attrName>
                                        </p:attrNameLst>
                                      </p:cBhvr>
                                      <p:to>
                                        <p:strVal val="visible"/>
                                      </p:to>
                                    </p:set>
                                    <p:animEffect transition="in" filter="wipe(up)">
                                      <p:cBhvr>
                                        <p:cTn id="142" dur="500"/>
                                        <p:tgtEl>
                                          <p:spTgt spid="42013"/>
                                        </p:tgtEl>
                                      </p:cBhvr>
                                    </p:animEffect>
                                  </p:childTnLst>
                                  <p:subTnLst>
                                    <p:set>
                                      <p:cBhvr override="childStyle">
                                        <p:cTn dur="1" fill="hold" display="0" masterRel="nextClick" afterEffect="1"/>
                                        <p:tgtEl>
                                          <p:spTgt spid="42013"/>
                                        </p:tgtEl>
                                        <p:attrNameLst>
                                          <p:attrName>style.visibility</p:attrName>
                                        </p:attrNameLst>
                                      </p:cBhvr>
                                      <p:to>
                                        <p:strVal val="hidden"/>
                                      </p:to>
                                    </p:set>
                                  </p:sub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42058"/>
                                        </p:tgtEl>
                                        <p:attrNameLst>
                                          <p:attrName>style.visibility</p:attrName>
                                        </p:attrNameLst>
                                      </p:cBhvr>
                                      <p:to>
                                        <p:strVal val="visible"/>
                                      </p:to>
                                    </p:set>
                                    <p:animEffect transition="in" filter="wipe(left)">
                                      <p:cBhvr>
                                        <p:cTn id="147" dur="500"/>
                                        <p:tgtEl>
                                          <p:spTgt spid="42058"/>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42063"/>
                                        </p:tgtEl>
                                        <p:attrNameLst>
                                          <p:attrName>style.visibility</p:attrName>
                                        </p:attrNameLst>
                                      </p:cBhvr>
                                      <p:to>
                                        <p:strVal val="visible"/>
                                      </p:to>
                                    </p:set>
                                    <p:animEffect transition="in" filter="wipe(left)">
                                      <p:cBhvr>
                                        <p:cTn id="152" dur="500"/>
                                        <p:tgtEl>
                                          <p:spTgt spid="4206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42068"/>
                                        </p:tgtEl>
                                        <p:attrNameLst>
                                          <p:attrName>style.visibility</p:attrName>
                                        </p:attrNameLst>
                                      </p:cBhvr>
                                      <p:to>
                                        <p:strVal val="visible"/>
                                      </p:to>
                                    </p:set>
                                    <p:animEffect transition="in" filter="wipe(left)">
                                      <p:cBhvr>
                                        <p:cTn id="157" dur="500"/>
                                        <p:tgtEl>
                                          <p:spTgt spid="42068"/>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42073"/>
                                        </p:tgtEl>
                                        <p:attrNameLst>
                                          <p:attrName>style.visibility</p:attrName>
                                        </p:attrNameLst>
                                      </p:cBhvr>
                                      <p:to>
                                        <p:strVal val="visible"/>
                                      </p:to>
                                    </p:set>
                                    <p:animEffect transition="in" filter="wipe(left)">
                                      <p:cBhvr>
                                        <p:cTn id="162" dur="500"/>
                                        <p:tgtEl>
                                          <p:spTgt spid="4207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0" nodeType="clickEffect">
                                  <p:stCondLst>
                                    <p:cond delay="0"/>
                                  </p:stCondLst>
                                  <p:childTnLst>
                                    <p:set>
                                      <p:cBhvr>
                                        <p:cTn id="166" dur="1" fill="hold">
                                          <p:stCondLst>
                                            <p:cond delay="0"/>
                                          </p:stCondLst>
                                        </p:cTn>
                                        <p:tgtEl>
                                          <p:spTgt spid="53658"/>
                                        </p:tgtEl>
                                        <p:attrNameLst>
                                          <p:attrName>style.visibility</p:attrName>
                                        </p:attrNameLst>
                                      </p:cBhvr>
                                      <p:to>
                                        <p:strVal val="visible"/>
                                      </p:to>
                                    </p:set>
                                    <p:animEffect transition="in" filter="wipe(up)">
                                      <p:cBhvr>
                                        <p:cTn id="167" dur="500"/>
                                        <p:tgtEl>
                                          <p:spTgt spid="5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6" grpId="0"/>
      <p:bldP spid="53657" grpId="0"/>
      <p:bldP spid="53658"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1986" name="Rectangle 3"/>
          <p:cNvSpPr>
            <a:spLocks noGrp="1"/>
          </p:cNvSpPr>
          <p:nvPr>
            <p:ph idx="1"/>
          </p:nvPr>
        </p:nvSpPr>
        <p:spPr/>
        <p:txBody>
          <a:bodyPr vert="horz" wrap="square" lIns="91440" tIns="45720" rIns="91440" bIns="45720" anchor="t" anchorCtr="0"/>
          <a:p>
            <a:pPr algn="just">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算法改进：</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预先确定矩阵</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中每一列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中每一行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的第一个非零元的位置，对三元组作转置时，可以直接放到恰当的位置上</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为了确定这些位置，在转置前应首先求得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中每一列非零元的个数，进而求得每一列第一个非零元素在转置后应有的位置</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引入了两个辅助量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num[]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cpot[]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num[col]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表示矩阵</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列中非零元素的个数，</a:t>
            </a:r>
            <a:r>
              <a:rPr lang="en-US" altLang="zh-CN"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cpot[col]</a:t>
            </a:r>
            <a:r>
              <a:rPr lang="zh-CN" altLang="en-US"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表示</a:t>
            </a:r>
            <a:r>
              <a:rPr lang="en-US" altLang="zh-CN"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中第</a:t>
            </a:r>
            <a:r>
              <a:rPr lang="en-US" altLang="zh-CN"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col</a:t>
            </a:r>
            <a:r>
              <a:rPr lang="zh-CN" altLang="en-US"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rPr>
              <a:t>列的第一个非零元素在转置后的</a:t>
            </a:r>
            <a:r>
              <a:rPr lang="zh-CN" altLang="en-US" b="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恰当位置</a:t>
            </a:r>
            <a:r>
              <a:rPr lang="en-US" altLang="zh-CN" b="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变化的</a:t>
            </a:r>
            <a:r>
              <a:rPr lang="en-US" altLang="zh-CN" b="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ct val="0"/>
              </a:spcBef>
              <a:spcAft>
                <a:spcPts val="0"/>
              </a:spcAft>
              <a:buNone/>
            </a:pPr>
            <a:r>
              <a:rPr lang="en-US" altLang="zh-CN" b="1" dirty="0">
                <a:solidFill>
                  <a:srgbClr val="1F2DA8"/>
                </a:solidFill>
                <a:latin typeface="微软雅黑" panose="020B0503020204020204" pitchFamily="34" charset="-122"/>
                <a:ea typeface="微软雅黑" panose="020B0503020204020204" pitchFamily="34" charset="-122"/>
                <a:cs typeface="微软雅黑" panose="020B0503020204020204" pitchFamily="34" charset="-122"/>
              </a:rPr>
              <a:t>cpot[1] = 1 </a:t>
            </a:r>
            <a:endParaRPr lang="en-US" altLang="zh-CN" b="1" dirty="0">
              <a:solidFill>
                <a:srgbClr val="1F2DA8"/>
              </a:solidFill>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ct val="0"/>
              </a:spcBef>
              <a:spcAft>
                <a:spcPts val="0"/>
              </a:spcAft>
              <a:buNone/>
            </a:pPr>
            <a:r>
              <a:rPr lang="en-US" altLang="zh-CN" b="1" dirty="0">
                <a:solidFill>
                  <a:srgbClr val="1F2DA8"/>
                </a:solidFill>
                <a:latin typeface="微软雅黑" panose="020B0503020204020204" pitchFamily="34" charset="-122"/>
                <a:ea typeface="微软雅黑" panose="020B0503020204020204" pitchFamily="34" charset="-122"/>
                <a:cs typeface="微软雅黑" panose="020B0503020204020204" pitchFamily="34" charset="-122"/>
              </a:rPr>
              <a:t>cpot[k] = cpot[k-1] + num[k-1]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 k ≤M.nu</a:t>
            </a:r>
            <a:r>
              <a:rPr lang="en-US" altLang="zh-CN" dirty="0">
                <a:solidFill>
                  <a:srgbClr val="1F2DA8"/>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a:solidFill>
                <a:srgbClr val="1F2DA8"/>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20000"/>
              </a:lnSpc>
              <a:spcBef>
                <a:spcPct val="0"/>
              </a:spcBef>
              <a:spcAft>
                <a:spcPts val="0"/>
              </a:spcAft>
              <a:buNone/>
            </a:pPr>
            <a:endParaRPr lang="en-US" altLang="zh-CN" dirty="0">
              <a:solidFill>
                <a:srgbClr val="1F2DA8"/>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986">
                                            <p:txEl>
                                              <p:charRg st="212" end="225"/>
                                            </p:txEl>
                                          </p:spTgt>
                                        </p:tgtEl>
                                        <p:attrNameLst>
                                          <p:attrName>style.visibility</p:attrName>
                                        </p:attrNameLst>
                                      </p:cBhvr>
                                      <p:to>
                                        <p:strVal val="visible"/>
                                      </p:to>
                                    </p:set>
                                    <p:animEffect transition="in" filter="wipe(down)">
                                      <p:cBhvr>
                                        <p:cTn id="7" dur="500"/>
                                        <p:tgtEl>
                                          <p:spTgt spid="41986">
                                            <p:txEl>
                                              <p:charRg st="212" end="22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1986">
                                            <p:txEl>
                                              <p:charRg st="225" end="271"/>
                                            </p:txEl>
                                          </p:spTgt>
                                        </p:tgtEl>
                                        <p:attrNameLst>
                                          <p:attrName>style.visibility</p:attrName>
                                        </p:attrNameLst>
                                      </p:cBhvr>
                                      <p:to>
                                        <p:strVal val="visible"/>
                                      </p:to>
                                    </p:set>
                                    <p:animEffect transition="in" filter="wipe(down)">
                                      <p:cBhvr>
                                        <p:cTn id="10" dur="500"/>
                                        <p:tgtEl>
                                          <p:spTgt spid="41986">
                                            <p:txEl>
                                              <p:charRg st="225" end="2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2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3011" name="Rectangle 3"/>
          <p:cNvSpPr>
            <a:spLocks noGrp="1"/>
          </p:cNvSpPr>
          <p:nvPr>
            <p:ph idx="1"/>
          </p:nvPr>
        </p:nvSpPr>
        <p:spPr/>
        <p:txBody>
          <a:bodyPr vert="horz" wrap="square" lIns="91440" tIns="45720" rIns="91440" bIns="45720" anchor="t" anchorCtr="0"/>
          <a:p>
            <a:r>
              <a:rPr lang="zh-CN" altLang="en-US" dirty="0">
                <a:latin typeface="Times New Roman" panose="02020603050405020304" pitchFamily="18" charset="0"/>
              </a:rPr>
              <a:t>矩阵转置方法二</a:t>
            </a:r>
            <a:endParaRPr lang="zh-CN" altLang="en-US" dirty="0">
              <a:latin typeface="Times New Roman" panose="02020603050405020304" pitchFamily="18" charset="0"/>
            </a:endParaRPr>
          </a:p>
        </p:txBody>
      </p:sp>
      <p:grpSp>
        <p:nvGrpSpPr>
          <p:cNvPr id="43012" name="Group 281"/>
          <p:cNvGrpSpPr/>
          <p:nvPr/>
        </p:nvGrpSpPr>
        <p:grpSpPr>
          <a:xfrm>
            <a:off x="914400" y="2060575"/>
            <a:ext cx="2743200" cy="4572000"/>
            <a:chOff x="384" y="1248"/>
            <a:chExt cx="1728" cy="2880"/>
          </a:xfrm>
        </p:grpSpPr>
        <p:grpSp>
          <p:nvGrpSpPr>
            <p:cNvPr id="43187" name="Group 282"/>
            <p:cNvGrpSpPr/>
            <p:nvPr/>
          </p:nvGrpSpPr>
          <p:grpSpPr>
            <a:xfrm>
              <a:off x="384" y="1536"/>
              <a:ext cx="1728" cy="288"/>
              <a:chOff x="864" y="1248"/>
              <a:chExt cx="1728" cy="288"/>
            </a:xfrm>
          </p:grpSpPr>
          <p:sp>
            <p:nvSpPr>
              <p:cNvPr id="43232" name="Rectangle 28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sp>
            <p:nvSpPr>
              <p:cNvPr id="43233" name="Rectangle 28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a:t>
                </a:r>
                <a:endParaRPr lang="en-US" altLang="zh-CN" sz="2200" b="1" dirty="0">
                  <a:latin typeface="Times New Roman" panose="02020603050405020304" pitchFamily="18" charset="0"/>
                  <a:ea typeface="宋体" panose="02010600030101010101" pitchFamily="2" charset="-122"/>
                </a:endParaRPr>
              </a:p>
            </p:txBody>
          </p:sp>
          <p:sp>
            <p:nvSpPr>
              <p:cNvPr id="43234" name="Rectangle 28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a:t>
                </a:r>
                <a:endParaRPr lang="en-US" altLang="zh-CN" sz="2200" b="1" dirty="0">
                  <a:latin typeface="Times New Roman" panose="02020603050405020304" pitchFamily="18" charset="0"/>
                  <a:ea typeface="宋体" panose="02010600030101010101" pitchFamily="2" charset="-122"/>
                </a:endParaRPr>
              </a:p>
            </p:txBody>
          </p:sp>
          <p:sp>
            <p:nvSpPr>
              <p:cNvPr id="43235" name="Rectangle 28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0</a:t>
                </a:r>
                <a:endParaRPr lang="en-US" altLang="zh-CN" sz="2200" b="1" dirty="0">
                  <a:latin typeface="Times New Roman" panose="02020603050405020304" pitchFamily="18" charset="0"/>
                  <a:ea typeface="宋体" panose="02010600030101010101" pitchFamily="2" charset="-122"/>
                </a:endParaRPr>
              </a:p>
            </p:txBody>
          </p:sp>
        </p:grpSp>
        <p:grpSp>
          <p:nvGrpSpPr>
            <p:cNvPr id="43188" name="Group 287"/>
            <p:cNvGrpSpPr/>
            <p:nvPr/>
          </p:nvGrpSpPr>
          <p:grpSpPr>
            <a:xfrm>
              <a:off x="384" y="1824"/>
              <a:ext cx="1728" cy="288"/>
              <a:chOff x="864" y="1248"/>
              <a:chExt cx="1728" cy="288"/>
            </a:xfrm>
          </p:grpSpPr>
          <p:sp>
            <p:nvSpPr>
              <p:cNvPr id="43228" name="Rectangle 288"/>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sp>
            <p:nvSpPr>
              <p:cNvPr id="43229" name="Rectangle 289"/>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a:t>
                </a:r>
                <a:endParaRPr lang="en-US" altLang="zh-CN" sz="2200" b="1" dirty="0">
                  <a:latin typeface="Times New Roman" panose="02020603050405020304" pitchFamily="18" charset="0"/>
                  <a:ea typeface="宋体" panose="02010600030101010101" pitchFamily="2" charset="-122"/>
                </a:endParaRPr>
              </a:p>
            </p:txBody>
          </p:sp>
          <p:sp>
            <p:nvSpPr>
              <p:cNvPr id="43230" name="Rectangle 290"/>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12</a:t>
                </a:r>
                <a:endParaRPr lang="en-US" altLang="zh-CN" sz="2200" b="1" dirty="0">
                  <a:latin typeface="Times New Roman" panose="02020603050405020304" pitchFamily="18" charset="0"/>
                  <a:ea typeface="宋体" panose="02010600030101010101" pitchFamily="2" charset="-122"/>
                </a:endParaRPr>
              </a:p>
            </p:txBody>
          </p:sp>
          <p:sp>
            <p:nvSpPr>
              <p:cNvPr id="43231" name="Rectangle 291"/>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grpSp>
        <p:grpSp>
          <p:nvGrpSpPr>
            <p:cNvPr id="43189" name="Group 292"/>
            <p:cNvGrpSpPr/>
            <p:nvPr/>
          </p:nvGrpSpPr>
          <p:grpSpPr>
            <a:xfrm>
              <a:off x="384" y="2112"/>
              <a:ext cx="1728" cy="288"/>
              <a:chOff x="864" y="1248"/>
              <a:chExt cx="1728" cy="288"/>
            </a:xfrm>
          </p:grpSpPr>
          <p:sp>
            <p:nvSpPr>
              <p:cNvPr id="43224" name="Rectangle 29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sp>
            <p:nvSpPr>
              <p:cNvPr id="43225" name="Rectangle 29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sp>
            <p:nvSpPr>
              <p:cNvPr id="43226" name="Rectangle 29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9</a:t>
                </a:r>
                <a:endParaRPr lang="en-US" altLang="zh-CN" sz="2200" b="1" dirty="0">
                  <a:latin typeface="Times New Roman" panose="02020603050405020304" pitchFamily="18" charset="0"/>
                  <a:ea typeface="宋体" panose="02010600030101010101" pitchFamily="2" charset="-122"/>
                </a:endParaRPr>
              </a:p>
            </p:txBody>
          </p:sp>
          <p:sp>
            <p:nvSpPr>
              <p:cNvPr id="43227" name="Rectangle 29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a:t>
                </a:r>
                <a:endParaRPr lang="en-US" altLang="zh-CN" sz="2200" b="1" dirty="0">
                  <a:latin typeface="Times New Roman" panose="02020603050405020304" pitchFamily="18" charset="0"/>
                  <a:ea typeface="宋体" panose="02010600030101010101" pitchFamily="2" charset="-122"/>
                </a:endParaRPr>
              </a:p>
            </p:txBody>
          </p:sp>
        </p:grpSp>
        <p:grpSp>
          <p:nvGrpSpPr>
            <p:cNvPr id="43190" name="Group 297"/>
            <p:cNvGrpSpPr/>
            <p:nvPr/>
          </p:nvGrpSpPr>
          <p:grpSpPr>
            <a:xfrm>
              <a:off x="384" y="2400"/>
              <a:ext cx="1728" cy="288"/>
              <a:chOff x="864" y="1248"/>
              <a:chExt cx="1728" cy="288"/>
            </a:xfrm>
          </p:grpSpPr>
          <p:sp>
            <p:nvSpPr>
              <p:cNvPr id="43220" name="Rectangle 298"/>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sp>
            <p:nvSpPr>
              <p:cNvPr id="43221" name="Rectangle 299"/>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sp>
            <p:nvSpPr>
              <p:cNvPr id="43222" name="Rectangle 300"/>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sp>
            <p:nvSpPr>
              <p:cNvPr id="43223" name="Rectangle 301"/>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grpSp>
        <p:grpSp>
          <p:nvGrpSpPr>
            <p:cNvPr id="43191" name="Group 302"/>
            <p:cNvGrpSpPr/>
            <p:nvPr/>
          </p:nvGrpSpPr>
          <p:grpSpPr>
            <a:xfrm>
              <a:off x="384" y="2688"/>
              <a:ext cx="1728" cy="288"/>
              <a:chOff x="864" y="1248"/>
              <a:chExt cx="1728" cy="288"/>
            </a:xfrm>
          </p:grpSpPr>
          <p:sp>
            <p:nvSpPr>
              <p:cNvPr id="43216" name="Rectangle 30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sp>
            <p:nvSpPr>
              <p:cNvPr id="43217" name="Rectangle 30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sp>
            <p:nvSpPr>
              <p:cNvPr id="43218" name="Rectangle 30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14</a:t>
                </a:r>
                <a:endParaRPr lang="en-US" altLang="zh-CN" sz="2200" b="1" dirty="0">
                  <a:latin typeface="Times New Roman" panose="02020603050405020304" pitchFamily="18" charset="0"/>
                  <a:ea typeface="宋体" panose="02010600030101010101" pitchFamily="2" charset="-122"/>
                </a:endParaRPr>
              </a:p>
            </p:txBody>
          </p:sp>
          <p:sp>
            <p:nvSpPr>
              <p:cNvPr id="43219" name="Rectangle 30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4</a:t>
                </a:r>
                <a:endParaRPr lang="en-US" altLang="zh-CN" sz="2200" b="1" dirty="0">
                  <a:latin typeface="Times New Roman" panose="02020603050405020304" pitchFamily="18" charset="0"/>
                  <a:ea typeface="宋体" panose="02010600030101010101" pitchFamily="2" charset="-122"/>
                </a:endParaRPr>
              </a:p>
            </p:txBody>
          </p:sp>
        </p:grpSp>
        <p:grpSp>
          <p:nvGrpSpPr>
            <p:cNvPr id="43192" name="Group 307"/>
            <p:cNvGrpSpPr/>
            <p:nvPr/>
          </p:nvGrpSpPr>
          <p:grpSpPr>
            <a:xfrm>
              <a:off x="384" y="2976"/>
              <a:ext cx="1728" cy="288"/>
              <a:chOff x="864" y="1248"/>
              <a:chExt cx="1728" cy="288"/>
            </a:xfrm>
          </p:grpSpPr>
          <p:sp>
            <p:nvSpPr>
              <p:cNvPr id="43212" name="Rectangle 308"/>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4</a:t>
                </a:r>
                <a:endParaRPr lang="en-US" altLang="zh-CN" sz="2200" b="1" dirty="0">
                  <a:latin typeface="Times New Roman" panose="02020603050405020304" pitchFamily="18" charset="0"/>
                  <a:ea typeface="宋体" panose="02010600030101010101" pitchFamily="2" charset="-122"/>
                </a:endParaRPr>
              </a:p>
            </p:txBody>
          </p:sp>
          <p:sp>
            <p:nvSpPr>
              <p:cNvPr id="43213" name="Rectangle 309"/>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sp>
            <p:nvSpPr>
              <p:cNvPr id="43214" name="Rectangle 310"/>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24</a:t>
                </a:r>
                <a:endParaRPr lang="en-US" altLang="zh-CN" sz="2200" b="1" dirty="0">
                  <a:latin typeface="Times New Roman" panose="02020603050405020304" pitchFamily="18" charset="0"/>
                  <a:ea typeface="宋体" panose="02010600030101010101" pitchFamily="2" charset="-122"/>
                </a:endParaRPr>
              </a:p>
            </p:txBody>
          </p:sp>
          <p:sp>
            <p:nvSpPr>
              <p:cNvPr id="43215" name="Rectangle 311"/>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grpSp>
        <p:grpSp>
          <p:nvGrpSpPr>
            <p:cNvPr id="43193" name="Group 312"/>
            <p:cNvGrpSpPr/>
            <p:nvPr/>
          </p:nvGrpSpPr>
          <p:grpSpPr>
            <a:xfrm>
              <a:off x="384" y="3264"/>
              <a:ext cx="1728" cy="288"/>
              <a:chOff x="864" y="1248"/>
              <a:chExt cx="1728" cy="288"/>
            </a:xfrm>
          </p:grpSpPr>
          <p:sp>
            <p:nvSpPr>
              <p:cNvPr id="43208" name="Rectangle 31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sp>
            <p:nvSpPr>
              <p:cNvPr id="43209" name="Rectangle 31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a:t>
                </a:r>
                <a:endParaRPr lang="en-US" altLang="zh-CN" sz="2200" b="1" dirty="0">
                  <a:latin typeface="Times New Roman" panose="02020603050405020304" pitchFamily="18" charset="0"/>
                  <a:ea typeface="宋体" panose="02010600030101010101" pitchFamily="2" charset="-122"/>
                </a:endParaRPr>
              </a:p>
            </p:txBody>
          </p:sp>
          <p:sp>
            <p:nvSpPr>
              <p:cNvPr id="43210" name="Rectangle 31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18</a:t>
                </a:r>
                <a:endParaRPr lang="en-US" altLang="zh-CN" sz="2200" b="1" dirty="0">
                  <a:latin typeface="Times New Roman" panose="02020603050405020304" pitchFamily="18" charset="0"/>
                  <a:ea typeface="宋体" panose="02010600030101010101" pitchFamily="2" charset="-122"/>
                </a:endParaRPr>
              </a:p>
            </p:txBody>
          </p:sp>
          <p:sp>
            <p:nvSpPr>
              <p:cNvPr id="43211" name="Rectangle 31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grpSp>
        <p:grpSp>
          <p:nvGrpSpPr>
            <p:cNvPr id="43194" name="Group 317"/>
            <p:cNvGrpSpPr/>
            <p:nvPr/>
          </p:nvGrpSpPr>
          <p:grpSpPr>
            <a:xfrm>
              <a:off x="384" y="3552"/>
              <a:ext cx="1728" cy="288"/>
              <a:chOff x="864" y="1248"/>
              <a:chExt cx="1728" cy="288"/>
            </a:xfrm>
          </p:grpSpPr>
          <p:sp>
            <p:nvSpPr>
              <p:cNvPr id="43204" name="Rectangle 318"/>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sp>
            <p:nvSpPr>
              <p:cNvPr id="43205" name="Rectangle 319"/>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sp>
            <p:nvSpPr>
              <p:cNvPr id="43206" name="Rectangle 320"/>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15</a:t>
                </a:r>
                <a:endParaRPr lang="en-US" altLang="zh-CN" sz="2200" b="1" dirty="0">
                  <a:latin typeface="Times New Roman" panose="02020603050405020304" pitchFamily="18" charset="0"/>
                  <a:ea typeface="宋体" panose="02010600030101010101" pitchFamily="2" charset="-122"/>
                </a:endParaRPr>
              </a:p>
            </p:txBody>
          </p:sp>
          <p:sp>
            <p:nvSpPr>
              <p:cNvPr id="43207" name="Rectangle 321"/>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a:t>
                </a:r>
                <a:endParaRPr lang="en-US" altLang="zh-CN" sz="2200" b="1" dirty="0">
                  <a:latin typeface="Times New Roman" panose="02020603050405020304" pitchFamily="18" charset="0"/>
                  <a:ea typeface="宋体" panose="02010600030101010101" pitchFamily="2" charset="-122"/>
                </a:endParaRPr>
              </a:p>
            </p:txBody>
          </p:sp>
        </p:grpSp>
        <p:grpSp>
          <p:nvGrpSpPr>
            <p:cNvPr id="43195" name="Group 322"/>
            <p:cNvGrpSpPr/>
            <p:nvPr/>
          </p:nvGrpSpPr>
          <p:grpSpPr>
            <a:xfrm>
              <a:off x="384" y="3840"/>
              <a:ext cx="1728" cy="288"/>
              <a:chOff x="864" y="1248"/>
              <a:chExt cx="1728" cy="288"/>
            </a:xfrm>
          </p:grpSpPr>
          <p:sp>
            <p:nvSpPr>
              <p:cNvPr id="43200" name="Rectangle 32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sp>
            <p:nvSpPr>
              <p:cNvPr id="43201" name="Rectangle 32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4</a:t>
                </a:r>
                <a:endParaRPr lang="en-US" altLang="zh-CN" sz="2200" b="1" dirty="0">
                  <a:latin typeface="Times New Roman" panose="02020603050405020304" pitchFamily="18" charset="0"/>
                  <a:ea typeface="宋体" panose="02010600030101010101" pitchFamily="2" charset="-122"/>
                </a:endParaRPr>
              </a:p>
            </p:txBody>
          </p:sp>
          <p:sp>
            <p:nvSpPr>
              <p:cNvPr id="43202" name="Rectangle 32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a:t>
                </a:r>
                <a:endParaRPr lang="en-US" altLang="zh-CN" sz="2200" b="1" dirty="0">
                  <a:latin typeface="Times New Roman" panose="02020603050405020304" pitchFamily="18" charset="0"/>
                  <a:ea typeface="宋体" panose="02010600030101010101" pitchFamily="2" charset="-122"/>
                </a:endParaRPr>
              </a:p>
            </p:txBody>
          </p:sp>
          <p:sp>
            <p:nvSpPr>
              <p:cNvPr id="43203" name="Rectangle 32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a:t>
                </a:r>
                <a:endParaRPr lang="en-US" altLang="zh-CN" sz="2200" b="1" dirty="0">
                  <a:latin typeface="Times New Roman" panose="02020603050405020304" pitchFamily="18" charset="0"/>
                  <a:ea typeface="宋体" panose="02010600030101010101" pitchFamily="2" charset="-122"/>
                </a:endParaRPr>
              </a:p>
            </p:txBody>
          </p:sp>
        </p:grpSp>
        <p:grpSp>
          <p:nvGrpSpPr>
            <p:cNvPr id="43196" name="Group 327"/>
            <p:cNvGrpSpPr/>
            <p:nvPr/>
          </p:nvGrpSpPr>
          <p:grpSpPr>
            <a:xfrm>
              <a:off x="672" y="1248"/>
              <a:ext cx="1440" cy="288"/>
              <a:chOff x="1824" y="816"/>
              <a:chExt cx="1440" cy="288"/>
            </a:xfrm>
          </p:grpSpPr>
          <p:sp>
            <p:nvSpPr>
              <p:cNvPr id="43197" name="Rectangle 328"/>
              <p:cNvSpPr/>
              <p:nvPr/>
            </p:nvSpPr>
            <p:spPr>
              <a:xfrm>
                <a:off x="182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i</a:t>
                </a:r>
                <a:endParaRPr lang="en-US" altLang="zh-CN" sz="2200" b="1" dirty="0">
                  <a:latin typeface="Times New Roman" panose="02020603050405020304" pitchFamily="18" charset="0"/>
                  <a:ea typeface="宋体" panose="02010600030101010101" pitchFamily="2" charset="-122"/>
                </a:endParaRPr>
              </a:p>
            </p:txBody>
          </p:sp>
          <p:sp>
            <p:nvSpPr>
              <p:cNvPr id="43198" name="Rectangle 329"/>
              <p:cNvSpPr/>
              <p:nvPr/>
            </p:nvSpPr>
            <p:spPr>
              <a:xfrm>
                <a:off x="230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j</a:t>
                </a:r>
                <a:endParaRPr lang="en-US" altLang="zh-CN" sz="2200" b="1" dirty="0">
                  <a:latin typeface="Times New Roman" panose="02020603050405020304" pitchFamily="18" charset="0"/>
                  <a:ea typeface="宋体" panose="02010600030101010101" pitchFamily="2" charset="-122"/>
                </a:endParaRPr>
              </a:p>
            </p:txBody>
          </p:sp>
          <p:sp>
            <p:nvSpPr>
              <p:cNvPr id="43199" name="Rectangle 330"/>
              <p:cNvSpPr/>
              <p:nvPr/>
            </p:nvSpPr>
            <p:spPr>
              <a:xfrm>
                <a:off x="278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v</a:t>
                </a:r>
                <a:endParaRPr lang="en-US" altLang="zh-CN" sz="2200" b="1" dirty="0">
                  <a:latin typeface="Times New Roman" panose="02020603050405020304" pitchFamily="18" charset="0"/>
                  <a:ea typeface="宋体" panose="02010600030101010101" pitchFamily="2" charset="-122"/>
                </a:endParaRPr>
              </a:p>
            </p:txBody>
          </p:sp>
        </p:grpSp>
      </p:grpSp>
      <p:grpSp>
        <p:nvGrpSpPr>
          <p:cNvPr id="43013" name="Group 331"/>
          <p:cNvGrpSpPr/>
          <p:nvPr/>
        </p:nvGrpSpPr>
        <p:grpSpPr>
          <a:xfrm>
            <a:off x="5429250" y="2060575"/>
            <a:ext cx="2743200" cy="4572000"/>
            <a:chOff x="3408" y="1248"/>
            <a:chExt cx="1728" cy="2880"/>
          </a:xfrm>
        </p:grpSpPr>
        <p:grpSp>
          <p:nvGrpSpPr>
            <p:cNvPr id="43138" name="Group 332"/>
            <p:cNvGrpSpPr/>
            <p:nvPr/>
          </p:nvGrpSpPr>
          <p:grpSpPr>
            <a:xfrm>
              <a:off x="3408" y="1536"/>
              <a:ext cx="1728" cy="288"/>
              <a:chOff x="864" y="1248"/>
              <a:chExt cx="1728" cy="288"/>
            </a:xfrm>
          </p:grpSpPr>
          <p:sp>
            <p:nvSpPr>
              <p:cNvPr id="43183" name="Rectangle 33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200" b="1" dirty="0">
                  <a:latin typeface="Times New Roman" panose="02020603050405020304" pitchFamily="18" charset="0"/>
                  <a:ea typeface="宋体" panose="02010600030101010101" pitchFamily="2" charset="-122"/>
                </a:endParaRPr>
              </a:p>
            </p:txBody>
          </p:sp>
          <p:sp>
            <p:nvSpPr>
              <p:cNvPr id="43184" name="Rectangle 33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85" name="Rectangle 33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86" name="Rectangle 33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0</a:t>
                </a:r>
                <a:endParaRPr lang="en-US" altLang="zh-CN" sz="2200" b="1" dirty="0">
                  <a:latin typeface="Times New Roman" panose="02020603050405020304" pitchFamily="18" charset="0"/>
                  <a:ea typeface="宋体" panose="02010600030101010101" pitchFamily="2" charset="-122"/>
                </a:endParaRPr>
              </a:p>
            </p:txBody>
          </p:sp>
        </p:grpSp>
        <p:grpSp>
          <p:nvGrpSpPr>
            <p:cNvPr id="43139" name="Group 337"/>
            <p:cNvGrpSpPr/>
            <p:nvPr/>
          </p:nvGrpSpPr>
          <p:grpSpPr>
            <a:xfrm>
              <a:off x="3408" y="1824"/>
              <a:ext cx="1728" cy="288"/>
              <a:chOff x="864" y="1248"/>
              <a:chExt cx="1728" cy="288"/>
            </a:xfrm>
          </p:grpSpPr>
          <p:sp>
            <p:nvSpPr>
              <p:cNvPr id="43179" name="Rectangle 338"/>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80" name="Rectangle 339"/>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81" name="Rectangle 340"/>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82" name="Rectangle 341"/>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grpSp>
        <p:grpSp>
          <p:nvGrpSpPr>
            <p:cNvPr id="43140" name="Group 342"/>
            <p:cNvGrpSpPr/>
            <p:nvPr/>
          </p:nvGrpSpPr>
          <p:grpSpPr>
            <a:xfrm>
              <a:off x="3408" y="2112"/>
              <a:ext cx="1728" cy="288"/>
              <a:chOff x="864" y="1248"/>
              <a:chExt cx="1728" cy="288"/>
            </a:xfrm>
          </p:grpSpPr>
          <p:sp>
            <p:nvSpPr>
              <p:cNvPr id="43175" name="Rectangle 34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76" name="Rectangle 34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77" name="Rectangle 34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78" name="Rectangle 34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a:t>
                </a:r>
                <a:endParaRPr lang="en-US" altLang="zh-CN" sz="2200" b="1" dirty="0">
                  <a:latin typeface="Times New Roman" panose="02020603050405020304" pitchFamily="18" charset="0"/>
                  <a:ea typeface="宋体" panose="02010600030101010101" pitchFamily="2" charset="-122"/>
                </a:endParaRPr>
              </a:p>
            </p:txBody>
          </p:sp>
        </p:grpSp>
        <p:grpSp>
          <p:nvGrpSpPr>
            <p:cNvPr id="43141" name="Group 347"/>
            <p:cNvGrpSpPr/>
            <p:nvPr/>
          </p:nvGrpSpPr>
          <p:grpSpPr>
            <a:xfrm>
              <a:off x="3408" y="2400"/>
              <a:ext cx="1728" cy="288"/>
              <a:chOff x="864" y="1248"/>
              <a:chExt cx="1728" cy="288"/>
            </a:xfrm>
          </p:grpSpPr>
          <p:sp>
            <p:nvSpPr>
              <p:cNvPr id="43171" name="Rectangle 348"/>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72" name="Rectangle 349"/>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73" name="Rectangle 350"/>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74" name="Rectangle 351"/>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grpSp>
        <p:grpSp>
          <p:nvGrpSpPr>
            <p:cNvPr id="43142" name="Group 352"/>
            <p:cNvGrpSpPr/>
            <p:nvPr/>
          </p:nvGrpSpPr>
          <p:grpSpPr>
            <a:xfrm>
              <a:off x="3408" y="2688"/>
              <a:ext cx="1728" cy="288"/>
              <a:chOff x="864" y="1248"/>
              <a:chExt cx="1728" cy="288"/>
            </a:xfrm>
          </p:grpSpPr>
          <p:sp>
            <p:nvSpPr>
              <p:cNvPr id="43167" name="Rectangle 35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68" name="Rectangle 35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69" name="Rectangle 35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70" name="Rectangle 35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4</a:t>
                </a:r>
                <a:endParaRPr lang="en-US" altLang="zh-CN" sz="2200" b="1" dirty="0">
                  <a:latin typeface="Times New Roman" panose="02020603050405020304" pitchFamily="18" charset="0"/>
                  <a:ea typeface="宋体" panose="02010600030101010101" pitchFamily="2" charset="-122"/>
                </a:endParaRPr>
              </a:p>
            </p:txBody>
          </p:sp>
        </p:grpSp>
        <p:grpSp>
          <p:nvGrpSpPr>
            <p:cNvPr id="43143" name="Group 357"/>
            <p:cNvGrpSpPr/>
            <p:nvPr/>
          </p:nvGrpSpPr>
          <p:grpSpPr>
            <a:xfrm>
              <a:off x="3408" y="2976"/>
              <a:ext cx="1728" cy="288"/>
              <a:chOff x="864" y="1248"/>
              <a:chExt cx="1728" cy="288"/>
            </a:xfrm>
          </p:grpSpPr>
          <p:sp>
            <p:nvSpPr>
              <p:cNvPr id="43163" name="Rectangle 358"/>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64" name="Rectangle 359"/>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65" name="Rectangle 360"/>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66" name="Rectangle 361"/>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grpSp>
        <p:grpSp>
          <p:nvGrpSpPr>
            <p:cNvPr id="43144" name="Group 362"/>
            <p:cNvGrpSpPr/>
            <p:nvPr/>
          </p:nvGrpSpPr>
          <p:grpSpPr>
            <a:xfrm>
              <a:off x="3408" y="3264"/>
              <a:ext cx="1728" cy="288"/>
              <a:chOff x="864" y="1248"/>
              <a:chExt cx="1728" cy="288"/>
            </a:xfrm>
          </p:grpSpPr>
          <p:sp>
            <p:nvSpPr>
              <p:cNvPr id="43159" name="Rectangle 36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60" name="Rectangle 36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61" name="Rectangle 36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62" name="Rectangle 36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grpSp>
        <p:grpSp>
          <p:nvGrpSpPr>
            <p:cNvPr id="43145" name="Group 367"/>
            <p:cNvGrpSpPr/>
            <p:nvPr/>
          </p:nvGrpSpPr>
          <p:grpSpPr>
            <a:xfrm>
              <a:off x="3408" y="3552"/>
              <a:ext cx="1728" cy="288"/>
              <a:chOff x="864" y="1248"/>
              <a:chExt cx="1728" cy="288"/>
            </a:xfrm>
          </p:grpSpPr>
          <p:sp>
            <p:nvSpPr>
              <p:cNvPr id="43155" name="Rectangle 368"/>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56" name="Rectangle 369"/>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57" name="Rectangle 370"/>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58" name="Rectangle 371"/>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a:t>
                </a:r>
                <a:endParaRPr lang="en-US" altLang="zh-CN" sz="2200" b="1" dirty="0">
                  <a:latin typeface="Times New Roman" panose="02020603050405020304" pitchFamily="18" charset="0"/>
                  <a:ea typeface="宋体" panose="02010600030101010101" pitchFamily="2" charset="-122"/>
                </a:endParaRPr>
              </a:p>
            </p:txBody>
          </p:sp>
        </p:grpSp>
        <p:grpSp>
          <p:nvGrpSpPr>
            <p:cNvPr id="43146" name="Group 372"/>
            <p:cNvGrpSpPr/>
            <p:nvPr/>
          </p:nvGrpSpPr>
          <p:grpSpPr>
            <a:xfrm>
              <a:off x="3408" y="3840"/>
              <a:ext cx="1728" cy="288"/>
              <a:chOff x="864" y="1248"/>
              <a:chExt cx="1728" cy="288"/>
            </a:xfrm>
          </p:grpSpPr>
          <p:sp>
            <p:nvSpPr>
              <p:cNvPr id="43151" name="Rectangle 373"/>
              <p:cNvSpPr/>
              <p:nvPr/>
            </p:nvSpPr>
            <p:spPr>
              <a:xfrm>
                <a:off x="115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52" name="Rectangle 374"/>
              <p:cNvSpPr/>
              <p:nvPr/>
            </p:nvSpPr>
            <p:spPr>
              <a:xfrm>
                <a:off x="163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53" name="Rectangle 375"/>
              <p:cNvSpPr/>
              <p:nvPr/>
            </p:nvSpPr>
            <p:spPr>
              <a:xfrm>
                <a:off x="2112" y="1248"/>
                <a:ext cx="480" cy="288"/>
              </a:xfrm>
              <a:prstGeom prst="rect">
                <a:avLst/>
              </a:prstGeom>
              <a:noFill/>
              <a:ln w="2857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43154" name="Rectangle 376"/>
              <p:cNvSpPr/>
              <p:nvPr/>
            </p:nvSpPr>
            <p:spPr>
              <a:xfrm>
                <a:off x="864" y="1248"/>
                <a:ext cx="288"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a:t>
                </a:r>
                <a:endParaRPr lang="en-US" altLang="zh-CN" sz="2200" b="1" dirty="0">
                  <a:latin typeface="Times New Roman" panose="02020603050405020304" pitchFamily="18" charset="0"/>
                  <a:ea typeface="宋体" panose="02010600030101010101" pitchFamily="2" charset="-122"/>
                </a:endParaRPr>
              </a:p>
            </p:txBody>
          </p:sp>
        </p:grpSp>
        <p:grpSp>
          <p:nvGrpSpPr>
            <p:cNvPr id="43147" name="Group 377"/>
            <p:cNvGrpSpPr/>
            <p:nvPr/>
          </p:nvGrpSpPr>
          <p:grpSpPr>
            <a:xfrm>
              <a:off x="3696" y="1248"/>
              <a:ext cx="1440" cy="288"/>
              <a:chOff x="1824" y="816"/>
              <a:chExt cx="1440" cy="288"/>
            </a:xfrm>
          </p:grpSpPr>
          <p:sp>
            <p:nvSpPr>
              <p:cNvPr id="43148" name="Rectangle 378"/>
              <p:cNvSpPr/>
              <p:nvPr/>
            </p:nvSpPr>
            <p:spPr>
              <a:xfrm>
                <a:off x="182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i</a:t>
                </a:r>
                <a:endParaRPr lang="en-US" altLang="zh-CN" sz="2200" b="1" dirty="0">
                  <a:latin typeface="Times New Roman" panose="02020603050405020304" pitchFamily="18" charset="0"/>
                  <a:ea typeface="宋体" panose="02010600030101010101" pitchFamily="2" charset="-122"/>
                </a:endParaRPr>
              </a:p>
            </p:txBody>
          </p:sp>
          <p:sp>
            <p:nvSpPr>
              <p:cNvPr id="43149" name="Rectangle 379"/>
              <p:cNvSpPr/>
              <p:nvPr/>
            </p:nvSpPr>
            <p:spPr>
              <a:xfrm>
                <a:off x="230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j</a:t>
                </a:r>
                <a:endParaRPr lang="en-US" altLang="zh-CN" sz="2200" b="1" dirty="0">
                  <a:latin typeface="Times New Roman" panose="02020603050405020304" pitchFamily="18" charset="0"/>
                  <a:ea typeface="宋体" panose="02010600030101010101" pitchFamily="2" charset="-122"/>
                </a:endParaRPr>
              </a:p>
            </p:txBody>
          </p:sp>
          <p:sp>
            <p:nvSpPr>
              <p:cNvPr id="43150" name="Rectangle 380"/>
              <p:cNvSpPr/>
              <p:nvPr/>
            </p:nvSpPr>
            <p:spPr>
              <a:xfrm>
                <a:off x="2784" y="816"/>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v</a:t>
                </a:r>
                <a:endParaRPr lang="en-US" altLang="zh-CN" sz="2200" b="1" dirty="0">
                  <a:latin typeface="Times New Roman" panose="02020603050405020304" pitchFamily="18" charset="0"/>
                  <a:ea typeface="宋体" panose="02010600030101010101" pitchFamily="2" charset="-122"/>
                </a:endParaRPr>
              </a:p>
            </p:txBody>
          </p:sp>
        </p:grpSp>
      </p:grpSp>
      <p:sp>
        <p:nvSpPr>
          <p:cNvPr id="55677" name="Line 381"/>
          <p:cNvSpPr/>
          <p:nvPr/>
        </p:nvSpPr>
        <p:spPr>
          <a:xfrm>
            <a:off x="3657600" y="2819400"/>
            <a:ext cx="1828800" cy="0"/>
          </a:xfrm>
          <a:prstGeom prst="line">
            <a:avLst/>
          </a:prstGeom>
          <a:ln w="28575" cap="flat" cmpd="sng">
            <a:solidFill>
              <a:schemeClr val="hlink"/>
            </a:solidFill>
            <a:prstDash val="solid"/>
            <a:headEnd type="none" w="med" len="med"/>
            <a:tailEnd type="triangle" w="med" len="med"/>
          </a:ln>
        </p:spPr>
      </p:sp>
      <p:grpSp>
        <p:nvGrpSpPr>
          <p:cNvPr id="24" name="Group 382"/>
          <p:cNvGrpSpPr/>
          <p:nvPr/>
        </p:nvGrpSpPr>
        <p:grpSpPr>
          <a:xfrm>
            <a:off x="5810250" y="2517775"/>
            <a:ext cx="2286000" cy="457200"/>
            <a:chOff x="2448" y="240"/>
            <a:chExt cx="1440" cy="288"/>
          </a:xfrm>
        </p:grpSpPr>
        <p:sp>
          <p:nvSpPr>
            <p:cNvPr id="43135" name="Rectangle 383"/>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a:t>
              </a:r>
              <a:endParaRPr lang="en-US" altLang="zh-CN" sz="2200" b="1" dirty="0">
                <a:latin typeface="Times New Roman" panose="02020603050405020304" pitchFamily="18" charset="0"/>
                <a:ea typeface="宋体" panose="02010600030101010101" pitchFamily="2" charset="-122"/>
              </a:endParaRPr>
            </a:p>
          </p:txBody>
        </p:sp>
        <p:sp>
          <p:nvSpPr>
            <p:cNvPr id="43136" name="Rectangle 384"/>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sp>
          <p:nvSpPr>
            <p:cNvPr id="43137" name="Rectangle 385"/>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8</a:t>
              </a:r>
              <a:endParaRPr lang="en-US" altLang="zh-CN" sz="2200" b="1" dirty="0">
                <a:latin typeface="Times New Roman" panose="02020603050405020304" pitchFamily="18" charset="0"/>
                <a:ea typeface="宋体" panose="02010600030101010101" pitchFamily="2" charset="-122"/>
              </a:endParaRPr>
            </a:p>
          </p:txBody>
        </p:sp>
      </p:grpSp>
      <p:grpSp>
        <p:nvGrpSpPr>
          <p:cNvPr id="25" name="Group 386"/>
          <p:cNvGrpSpPr/>
          <p:nvPr/>
        </p:nvGrpSpPr>
        <p:grpSpPr>
          <a:xfrm>
            <a:off x="304800" y="3000375"/>
            <a:ext cx="685800" cy="427038"/>
            <a:chOff x="192" y="1648"/>
            <a:chExt cx="432" cy="269"/>
          </a:xfrm>
        </p:grpSpPr>
        <p:sp>
          <p:nvSpPr>
            <p:cNvPr id="43133" name="Line 387"/>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3134" name="Text Box 388"/>
            <p:cNvSpPr txBox="1"/>
            <p:nvPr/>
          </p:nvSpPr>
          <p:spPr>
            <a:xfrm>
              <a:off x="192" y="1648"/>
              <a:ext cx="214" cy="26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200" b="1" dirty="0">
                  <a:latin typeface="Times New Roman" panose="02020603050405020304" pitchFamily="18" charset="0"/>
                </a:rPr>
                <a:t>p</a:t>
              </a:r>
              <a:endParaRPr lang="en-US" altLang="zh-CN" sz="2200" b="1" dirty="0">
                <a:latin typeface="Times New Roman" panose="02020603050405020304" pitchFamily="18" charset="0"/>
              </a:endParaRPr>
            </a:p>
          </p:txBody>
        </p:sp>
      </p:grpSp>
      <p:grpSp>
        <p:nvGrpSpPr>
          <p:cNvPr id="26" name="Group 389"/>
          <p:cNvGrpSpPr/>
          <p:nvPr/>
        </p:nvGrpSpPr>
        <p:grpSpPr>
          <a:xfrm>
            <a:off x="304800" y="3457575"/>
            <a:ext cx="685800" cy="427038"/>
            <a:chOff x="192" y="1648"/>
            <a:chExt cx="432" cy="269"/>
          </a:xfrm>
        </p:grpSpPr>
        <p:sp>
          <p:nvSpPr>
            <p:cNvPr id="43131" name="Line 390"/>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3132" name="Text Box 391"/>
            <p:cNvSpPr txBox="1"/>
            <p:nvPr/>
          </p:nvSpPr>
          <p:spPr>
            <a:xfrm>
              <a:off x="192" y="1648"/>
              <a:ext cx="214" cy="26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200" b="1" dirty="0">
                  <a:latin typeface="Times New Roman" panose="02020603050405020304" pitchFamily="18" charset="0"/>
                </a:rPr>
                <a:t>p</a:t>
              </a:r>
              <a:endParaRPr lang="en-US" altLang="zh-CN" sz="2200" b="1" dirty="0">
                <a:latin typeface="Times New Roman" panose="02020603050405020304" pitchFamily="18" charset="0"/>
              </a:endParaRPr>
            </a:p>
          </p:txBody>
        </p:sp>
      </p:grpSp>
      <p:grpSp>
        <p:nvGrpSpPr>
          <p:cNvPr id="27" name="Group 392"/>
          <p:cNvGrpSpPr/>
          <p:nvPr/>
        </p:nvGrpSpPr>
        <p:grpSpPr>
          <a:xfrm>
            <a:off x="304800" y="3914775"/>
            <a:ext cx="685800" cy="427038"/>
            <a:chOff x="192" y="1648"/>
            <a:chExt cx="432" cy="269"/>
          </a:xfrm>
        </p:grpSpPr>
        <p:sp>
          <p:nvSpPr>
            <p:cNvPr id="43129" name="Line 393"/>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3130" name="Text Box 394"/>
            <p:cNvSpPr txBox="1"/>
            <p:nvPr/>
          </p:nvSpPr>
          <p:spPr>
            <a:xfrm>
              <a:off x="192" y="1648"/>
              <a:ext cx="214" cy="26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200" b="1" dirty="0">
                  <a:latin typeface="Times New Roman" panose="02020603050405020304" pitchFamily="18" charset="0"/>
                </a:rPr>
                <a:t>p</a:t>
              </a:r>
              <a:endParaRPr lang="en-US" altLang="zh-CN" sz="2200" b="1" dirty="0">
                <a:latin typeface="Times New Roman" panose="02020603050405020304" pitchFamily="18" charset="0"/>
              </a:endParaRPr>
            </a:p>
          </p:txBody>
        </p:sp>
      </p:grpSp>
      <p:grpSp>
        <p:nvGrpSpPr>
          <p:cNvPr id="28" name="Group 395"/>
          <p:cNvGrpSpPr/>
          <p:nvPr/>
        </p:nvGrpSpPr>
        <p:grpSpPr>
          <a:xfrm>
            <a:off x="304800" y="4371975"/>
            <a:ext cx="685800" cy="427038"/>
            <a:chOff x="192" y="1648"/>
            <a:chExt cx="432" cy="269"/>
          </a:xfrm>
        </p:grpSpPr>
        <p:sp>
          <p:nvSpPr>
            <p:cNvPr id="43127" name="Line 396"/>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3128" name="Text Box 397"/>
            <p:cNvSpPr txBox="1"/>
            <p:nvPr/>
          </p:nvSpPr>
          <p:spPr>
            <a:xfrm>
              <a:off x="192" y="1648"/>
              <a:ext cx="214" cy="26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200" b="1" dirty="0">
                  <a:latin typeface="Times New Roman" panose="02020603050405020304" pitchFamily="18" charset="0"/>
                </a:rPr>
                <a:t>p</a:t>
              </a:r>
              <a:endParaRPr lang="en-US" altLang="zh-CN" sz="2200" b="1" dirty="0">
                <a:latin typeface="Times New Roman" panose="02020603050405020304" pitchFamily="18" charset="0"/>
              </a:endParaRPr>
            </a:p>
          </p:txBody>
        </p:sp>
      </p:grpSp>
      <p:grpSp>
        <p:nvGrpSpPr>
          <p:cNvPr id="29" name="Group 398"/>
          <p:cNvGrpSpPr/>
          <p:nvPr/>
        </p:nvGrpSpPr>
        <p:grpSpPr>
          <a:xfrm>
            <a:off x="304800" y="4829175"/>
            <a:ext cx="685800" cy="427038"/>
            <a:chOff x="192" y="1648"/>
            <a:chExt cx="432" cy="269"/>
          </a:xfrm>
        </p:grpSpPr>
        <p:sp>
          <p:nvSpPr>
            <p:cNvPr id="43125" name="Line 399"/>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3126" name="Text Box 400"/>
            <p:cNvSpPr txBox="1"/>
            <p:nvPr/>
          </p:nvSpPr>
          <p:spPr>
            <a:xfrm>
              <a:off x="192" y="1648"/>
              <a:ext cx="214" cy="26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200" b="1" dirty="0">
                  <a:latin typeface="Times New Roman" panose="02020603050405020304" pitchFamily="18" charset="0"/>
                </a:rPr>
                <a:t>p</a:t>
              </a:r>
              <a:endParaRPr lang="en-US" altLang="zh-CN" sz="2200" b="1" dirty="0">
                <a:latin typeface="Times New Roman" panose="02020603050405020304" pitchFamily="18" charset="0"/>
              </a:endParaRPr>
            </a:p>
          </p:txBody>
        </p:sp>
      </p:grpSp>
      <p:grpSp>
        <p:nvGrpSpPr>
          <p:cNvPr id="30" name="Group 401"/>
          <p:cNvGrpSpPr/>
          <p:nvPr/>
        </p:nvGrpSpPr>
        <p:grpSpPr>
          <a:xfrm>
            <a:off x="304800" y="5286375"/>
            <a:ext cx="685800" cy="427038"/>
            <a:chOff x="192" y="1648"/>
            <a:chExt cx="432" cy="269"/>
          </a:xfrm>
        </p:grpSpPr>
        <p:sp>
          <p:nvSpPr>
            <p:cNvPr id="43123" name="Line 402"/>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3124" name="Text Box 403"/>
            <p:cNvSpPr txBox="1"/>
            <p:nvPr/>
          </p:nvSpPr>
          <p:spPr>
            <a:xfrm>
              <a:off x="192" y="1648"/>
              <a:ext cx="214" cy="26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200" b="1" dirty="0">
                  <a:latin typeface="Times New Roman" panose="02020603050405020304" pitchFamily="18" charset="0"/>
                </a:rPr>
                <a:t>p</a:t>
              </a:r>
              <a:endParaRPr lang="en-US" altLang="zh-CN" sz="2200" b="1" dirty="0">
                <a:latin typeface="Times New Roman" panose="02020603050405020304" pitchFamily="18" charset="0"/>
              </a:endParaRPr>
            </a:p>
          </p:txBody>
        </p:sp>
      </p:grpSp>
      <p:grpSp>
        <p:nvGrpSpPr>
          <p:cNvPr id="31" name="Group 404"/>
          <p:cNvGrpSpPr/>
          <p:nvPr/>
        </p:nvGrpSpPr>
        <p:grpSpPr>
          <a:xfrm>
            <a:off x="304800" y="5743575"/>
            <a:ext cx="685800" cy="427038"/>
            <a:chOff x="192" y="1648"/>
            <a:chExt cx="432" cy="269"/>
          </a:xfrm>
        </p:grpSpPr>
        <p:sp>
          <p:nvSpPr>
            <p:cNvPr id="43121" name="Line 405"/>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3122" name="Text Box 406"/>
            <p:cNvSpPr txBox="1"/>
            <p:nvPr/>
          </p:nvSpPr>
          <p:spPr>
            <a:xfrm>
              <a:off x="192" y="1648"/>
              <a:ext cx="214" cy="26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200" b="1" dirty="0">
                  <a:latin typeface="Times New Roman" panose="02020603050405020304" pitchFamily="18" charset="0"/>
                </a:rPr>
                <a:t>p</a:t>
              </a:r>
              <a:endParaRPr lang="en-US" altLang="zh-CN" sz="2200" b="1" dirty="0">
                <a:latin typeface="Times New Roman" panose="02020603050405020304" pitchFamily="18" charset="0"/>
              </a:endParaRPr>
            </a:p>
          </p:txBody>
        </p:sp>
      </p:grpSp>
      <p:grpSp>
        <p:nvGrpSpPr>
          <p:cNvPr id="44161" name="Group 407"/>
          <p:cNvGrpSpPr/>
          <p:nvPr/>
        </p:nvGrpSpPr>
        <p:grpSpPr>
          <a:xfrm>
            <a:off x="304800" y="6200775"/>
            <a:ext cx="685800" cy="427038"/>
            <a:chOff x="192" y="1648"/>
            <a:chExt cx="432" cy="269"/>
          </a:xfrm>
        </p:grpSpPr>
        <p:sp>
          <p:nvSpPr>
            <p:cNvPr id="43119" name="Line 408"/>
            <p:cNvSpPr/>
            <p:nvPr/>
          </p:nvSpPr>
          <p:spPr>
            <a:xfrm>
              <a:off x="384" y="1776"/>
              <a:ext cx="240" cy="0"/>
            </a:xfrm>
            <a:prstGeom prst="line">
              <a:avLst/>
            </a:prstGeom>
            <a:ln w="9525" cap="flat" cmpd="sng">
              <a:solidFill>
                <a:srgbClr val="00FF00"/>
              </a:solidFill>
              <a:prstDash val="solid"/>
              <a:headEnd type="none" w="med" len="med"/>
              <a:tailEnd type="triangle" w="med" len="med"/>
            </a:ln>
          </p:spPr>
        </p:sp>
        <p:sp>
          <p:nvSpPr>
            <p:cNvPr id="43120" name="Text Box 409"/>
            <p:cNvSpPr txBox="1"/>
            <p:nvPr/>
          </p:nvSpPr>
          <p:spPr>
            <a:xfrm>
              <a:off x="192" y="1648"/>
              <a:ext cx="214" cy="26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200" b="1" dirty="0">
                  <a:latin typeface="Times New Roman" panose="02020603050405020304" pitchFamily="18" charset="0"/>
                </a:rPr>
                <a:t>p</a:t>
              </a:r>
              <a:endParaRPr lang="en-US" altLang="zh-CN" sz="2200" b="1" dirty="0">
                <a:latin typeface="Times New Roman" panose="02020603050405020304" pitchFamily="18" charset="0"/>
              </a:endParaRPr>
            </a:p>
          </p:txBody>
        </p:sp>
      </p:grpSp>
      <p:sp>
        <p:nvSpPr>
          <p:cNvPr id="55706" name="Line 410"/>
          <p:cNvSpPr/>
          <p:nvPr/>
        </p:nvSpPr>
        <p:spPr>
          <a:xfrm>
            <a:off x="3657600" y="3175000"/>
            <a:ext cx="1905000" cy="939800"/>
          </a:xfrm>
          <a:prstGeom prst="line">
            <a:avLst/>
          </a:prstGeom>
          <a:ln w="28575" cap="flat" cmpd="sng">
            <a:solidFill>
              <a:schemeClr val="hlink"/>
            </a:solidFill>
            <a:prstDash val="solid"/>
            <a:headEnd type="none" w="med" len="med"/>
            <a:tailEnd type="triangle" w="med" len="med"/>
          </a:ln>
        </p:spPr>
      </p:sp>
      <p:sp>
        <p:nvSpPr>
          <p:cNvPr id="55707" name="Line 411"/>
          <p:cNvSpPr/>
          <p:nvPr/>
        </p:nvSpPr>
        <p:spPr>
          <a:xfrm>
            <a:off x="3657600" y="3771900"/>
            <a:ext cx="1905000" cy="1333500"/>
          </a:xfrm>
          <a:prstGeom prst="line">
            <a:avLst/>
          </a:prstGeom>
          <a:ln w="28575" cap="flat" cmpd="sng">
            <a:solidFill>
              <a:schemeClr val="hlink"/>
            </a:solidFill>
            <a:prstDash val="solid"/>
            <a:headEnd type="none" w="med" len="med"/>
            <a:tailEnd type="triangle" w="med" len="med"/>
          </a:ln>
        </p:spPr>
      </p:sp>
      <p:sp>
        <p:nvSpPr>
          <p:cNvPr id="55708" name="Line 412"/>
          <p:cNvSpPr/>
          <p:nvPr/>
        </p:nvSpPr>
        <p:spPr>
          <a:xfrm flipV="1">
            <a:off x="3657600" y="3276600"/>
            <a:ext cx="1905000" cy="939800"/>
          </a:xfrm>
          <a:prstGeom prst="line">
            <a:avLst/>
          </a:prstGeom>
          <a:ln w="28575" cap="flat" cmpd="sng">
            <a:solidFill>
              <a:schemeClr val="hlink"/>
            </a:solidFill>
            <a:prstDash val="solid"/>
            <a:headEnd type="none" w="med" len="med"/>
            <a:tailEnd type="triangle" w="med" len="med"/>
          </a:ln>
        </p:spPr>
      </p:sp>
      <p:sp>
        <p:nvSpPr>
          <p:cNvPr id="55709" name="Line 413"/>
          <p:cNvSpPr/>
          <p:nvPr/>
        </p:nvSpPr>
        <p:spPr>
          <a:xfrm>
            <a:off x="3657600" y="4648200"/>
            <a:ext cx="1828800" cy="1752600"/>
          </a:xfrm>
          <a:prstGeom prst="line">
            <a:avLst/>
          </a:prstGeom>
          <a:ln w="28575" cap="flat" cmpd="sng">
            <a:solidFill>
              <a:schemeClr val="hlink"/>
            </a:solidFill>
            <a:prstDash val="solid"/>
            <a:headEnd type="none" w="med" len="med"/>
            <a:tailEnd type="triangle" w="med" len="med"/>
          </a:ln>
        </p:spPr>
      </p:sp>
      <p:sp>
        <p:nvSpPr>
          <p:cNvPr id="55710" name="Line 414"/>
          <p:cNvSpPr/>
          <p:nvPr/>
        </p:nvSpPr>
        <p:spPr>
          <a:xfrm>
            <a:off x="3657600" y="5105400"/>
            <a:ext cx="1905000" cy="457200"/>
          </a:xfrm>
          <a:prstGeom prst="line">
            <a:avLst/>
          </a:prstGeom>
          <a:ln w="28575" cap="flat" cmpd="sng">
            <a:solidFill>
              <a:schemeClr val="hlink"/>
            </a:solidFill>
            <a:prstDash val="solid"/>
            <a:headEnd type="none" w="med" len="med"/>
            <a:tailEnd type="triangle" w="med" len="med"/>
          </a:ln>
        </p:spPr>
      </p:sp>
      <p:sp>
        <p:nvSpPr>
          <p:cNvPr id="55711" name="Line 415"/>
          <p:cNvSpPr/>
          <p:nvPr/>
        </p:nvSpPr>
        <p:spPr>
          <a:xfrm flipV="1">
            <a:off x="3657600" y="4648200"/>
            <a:ext cx="1905000" cy="963613"/>
          </a:xfrm>
          <a:prstGeom prst="line">
            <a:avLst/>
          </a:prstGeom>
          <a:ln w="28575" cap="flat" cmpd="sng">
            <a:solidFill>
              <a:schemeClr val="hlink"/>
            </a:solidFill>
            <a:prstDash val="solid"/>
            <a:headEnd type="none" w="med" len="med"/>
            <a:tailEnd type="triangle" w="med" len="med"/>
          </a:ln>
        </p:spPr>
      </p:sp>
      <p:sp>
        <p:nvSpPr>
          <p:cNvPr id="55712" name="Line 416"/>
          <p:cNvSpPr/>
          <p:nvPr/>
        </p:nvSpPr>
        <p:spPr>
          <a:xfrm flipV="1">
            <a:off x="3657600" y="3733800"/>
            <a:ext cx="1905000" cy="2309813"/>
          </a:xfrm>
          <a:prstGeom prst="line">
            <a:avLst/>
          </a:prstGeom>
          <a:ln w="28575" cap="flat" cmpd="sng">
            <a:solidFill>
              <a:schemeClr val="hlink"/>
            </a:solidFill>
            <a:prstDash val="solid"/>
            <a:headEnd type="none" w="med" len="med"/>
            <a:tailEnd type="triangle" w="med" len="med"/>
          </a:ln>
        </p:spPr>
      </p:sp>
      <p:sp>
        <p:nvSpPr>
          <p:cNvPr id="55713" name="Line 417"/>
          <p:cNvSpPr/>
          <p:nvPr/>
        </p:nvSpPr>
        <p:spPr>
          <a:xfrm flipV="1">
            <a:off x="3657600" y="6019800"/>
            <a:ext cx="1905000" cy="461963"/>
          </a:xfrm>
          <a:prstGeom prst="line">
            <a:avLst/>
          </a:prstGeom>
          <a:ln w="28575" cap="flat" cmpd="sng">
            <a:solidFill>
              <a:schemeClr val="hlink"/>
            </a:solidFill>
            <a:prstDash val="solid"/>
            <a:headEnd type="none" w="med" len="med"/>
            <a:tailEnd type="triangle" w="med" len="med"/>
          </a:ln>
        </p:spPr>
      </p:sp>
      <p:grpSp>
        <p:nvGrpSpPr>
          <p:cNvPr id="44164" name="Group 418"/>
          <p:cNvGrpSpPr/>
          <p:nvPr/>
        </p:nvGrpSpPr>
        <p:grpSpPr>
          <a:xfrm>
            <a:off x="5886450" y="2974975"/>
            <a:ext cx="2286000" cy="457200"/>
            <a:chOff x="2448" y="240"/>
            <a:chExt cx="1440" cy="288"/>
          </a:xfrm>
        </p:grpSpPr>
        <p:sp>
          <p:nvSpPr>
            <p:cNvPr id="43116" name="Rectangle 419"/>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sp>
          <p:nvSpPr>
            <p:cNvPr id="43117" name="Rectangle 420"/>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sp>
          <p:nvSpPr>
            <p:cNvPr id="43118" name="Rectangle 421"/>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grpSp>
      <p:grpSp>
        <p:nvGrpSpPr>
          <p:cNvPr id="44165" name="Group 422"/>
          <p:cNvGrpSpPr/>
          <p:nvPr/>
        </p:nvGrpSpPr>
        <p:grpSpPr>
          <a:xfrm>
            <a:off x="5886450" y="3432175"/>
            <a:ext cx="2286000" cy="457200"/>
            <a:chOff x="2448" y="240"/>
            <a:chExt cx="1440" cy="288"/>
          </a:xfrm>
        </p:grpSpPr>
        <p:sp>
          <p:nvSpPr>
            <p:cNvPr id="43113" name="Rectangle 423"/>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sp>
          <p:nvSpPr>
            <p:cNvPr id="43114" name="Rectangle 424"/>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sp>
          <p:nvSpPr>
            <p:cNvPr id="43115" name="Rectangle 425"/>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15</a:t>
              </a:r>
              <a:endParaRPr lang="en-US" altLang="zh-CN" sz="2200" b="1" dirty="0">
                <a:latin typeface="Times New Roman" panose="02020603050405020304" pitchFamily="18" charset="0"/>
                <a:ea typeface="宋体" panose="02010600030101010101" pitchFamily="2" charset="-122"/>
              </a:endParaRPr>
            </a:p>
          </p:txBody>
        </p:sp>
      </p:grpSp>
      <p:grpSp>
        <p:nvGrpSpPr>
          <p:cNvPr id="44166" name="Group 426"/>
          <p:cNvGrpSpPr/>
          <p:nvPr/>
        </p:nvGrpSpPr>
        <p:grpSpPr>
          <a:xfrm>
            <a:off x="5886450" y="3889375"/>
            <a:ext cx="2286000" cy="457200"/>
            <a:chOff x="2448" y="240"/>
            <a:chExt cx="1440" cy="288"/>
          </a:xfrm>
        </p:grpSpPr>
        <p:sp>
          <p:nvSpPr>
            <p:cNvPr id="43110" name="Rectangle 427"/>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a:t>
              </a:r>
              <a:endParaRPr lang="en-US" altLang="zh-CN" sz="2200" b="1" dirty="0">
                <a:latin typeface="Times New Roman" panose="02020603050405020304" pitchFamily="18" charset="0"/>
                <a:ea typeface="宋体" panose="02010600030101010101" pitchFamily="2" charset="-122"/>
              </a:endParaRPr>
            </a:p>
          </p:txBody>
        </p:sp>
        <p:sp>
          <p:nvSpPr>
            <p:cNvPr id="43111" name="Rectangle 428"/>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sp>
          <p:nvSpPr>
            <p:cNvPr id="43112" name="Rectangle 429"/>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12</a:t>
              </a:r>
              <a:endParaRPr lang="en-US" altLang="zh-CN" sz="2200" b="1" dirty="0">
                <a:latin typeface="Times New Roman" panose="02020603050405020304" pitchFamily="18" charset="0"/>
                <a:ea typeface="宋体" panose="02010600030101010101" pitchFamily="2" charset="-122"/>
              </a:endParaRPr>
            </a:p>
          </p:txBody>
        </p:sp>
      </p:grpSp>
      <p:grpSp>
        <p:nvGrpSpPr>
          <p:cNvPr id="44167" name="Group 430"/>
          <p:cNvGrpSpPr/>
          <p:nvPr/>
        </p:nvGrpSpPr>
        <p:grpSpPr>
          <a:xfrm>
            <a:off x="5886450" y="4346575"/>
            <a:ext cx="2286000" cy="457200"/>
            <a:chOff x="2448" y="240"/>
            <a:chExt cx="1440" cy="288"/>
          </a:xfrm>
        </p:grpSpPr>
        <p:sp>
          <p:nvSpPr>
            <p:cNvPr id="43107" name="Rectangle 431"/>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a:t>
              </a:r>
              <a:endParaRPr lang="en-US" altLang="zh-CN" sz="2200" b="1" dirty="0">
                <a:latin typeface="Times New Roman" panose="02020603050405020304" pitchFamily="18" charset="0"/>
                <a:ea typeface="宋体" panose="02010600030101010101" pitchFamily="2" charset="-122"/>
              </a:endParaRPr>
            </a:p>
          </p:txBody>
        </p:sp>
        <p:sp>
          <p:nvSpPr>
            <p:cNvPr id="43108" name="Rectangle 432"/>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sp>
          <p:nvSpPr>
            <p:cNvPr id="43109" name="Rectangle 433"/>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18</a:t>
              </a:r>
              <a:endParaRPr lang="en-US" altLang="zh-CN" sz="2200" b="1" dirty="0">
                <a:latin typeface="Times New Roman" panose="02020603050405020304" pitchFamily="18" charset="0"/>
                <a:ea typeface="宋体" panose="02010600030101010101" pitchFamily="2" charset="-122"/>
              </a:endParaRPr>
            </a:p>
          </p:txBody>
        </p:sp>
      </p:grpSp>
      <p:grpSp>
        <p:nvGrpSpPr>
          <p:cNvPr id="44168" name="Group 434"/>
          <p:cNvGrpSpPr/>
          <p:nvPr/>
        </p:nvGrpSpPr>
        <p:grpSpPr>
          <a:xfrm>
            <a:off x="5886450" y="4803775"/>
            <a:ext cx="2286000" cy="457200"/>
            <a:chOff x="2448" y="240"/>
            <a:chExt cx="1440" cy="288"/>
          </a:xfrm>
        </p:grpSpPr>
        <p:sp>
          <p:nvSpPr>
            <p:cNvPr id="43104" name="Rectangle 435"/>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sp>
          <p:nvSpPr>
            <p:cNvPr id="43105" name="Rectangle 436"/>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sp>
          <p:nvSpPr>
            <p:cNvPr id="43106" name="Rectangle 437"/>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9</a:t>
              </a:r>
              <a:endParaRPr lang="en-US" altLang="zh-CN" sz="2200" b="1" dirty="0">
                <a:latin typeface="Times New Roman" panose="02020603050405020304" pitchFamily="18" charset="0"/>
                <a:ea typeface="宋体" panose="02010600030101010101" pitchFamily="2" charset="-122"/>
              </a:endParaRPr>
            </a:p>
          </p:txBody>
        </p:sp>
      </p:grpSp>
      <p:grpSp>
        <p:nvGrpSpPr>
          <p:cNvPr id="44169" name="Group 438"/>
          <p:cNvGrpSpPr/>
          <p:nvPr/>
        </p:nvGrpSpPr>
        <p:grpSpPr>
          <a:xfrm>
            <a:off x="5886450" y="5260975"/>
            <a:ext cx="2286000" cy="457200"/>
            <a:chOff x="2448" y="240"/>
            <a:chExt cx="1440" cy="288"/>
          </a:xfrm>
        </p:grpSpPr>
        <p:sp>
          <p:nvSpPr>
            <p:cNvPr id="43101" name="Rectangle 439"/>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sp>
          <p:nvSpPr>
            <p:cNvPr id="43102" name="Rectangle 440"/>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4</a:t>
              </a:r>
              <a:endParaRPr lang="en-US" altLang="zh-CN" sz="2200" b="1" dirty="0">
                <a:latin typeface="Times New Roman" panose="02020603050405020304" pitchFamily="18" charset="0"/>
                <a:ea typeface="宋体" panose="02010600030101010101" pitchFamily="2" charset="-122"/>
              </a:endParaRPr>
            </a:p>
          </p:txBody>
        </p:sp>
        <p:sp>
          <p:nvSpPr>
            <p:cNvPr id="43103" name="Rectangle 441"/>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24</a:t>
              </a:r>
              <a:endParaRPr lang="en-US" altLang="zh-CN" sz="2200" b="1" dirty="0">
                <a:latin typeface="Times New Roman" panose="02020603050405020304" pitchFamily="18" charset="0"/>
                <a:ea typeface="宋体" panose="02010600030101010101" pitchFamily="2" charset="-122"/>
              </a:endParaRPr>
            </a:p>
          </p:txBody>
        </p:sp>
      </p:grpSp>
      <p:grpSp>
        <p:nvGrpSpPr>
          <p:cNvPr id="44170" name="Group 442"/>
          <p:cNvGrpSpPr/>
          <p:nvPr/>
        </p:nvGrpSpPr>
        <p:grpSpPr>
          <a:xfrm>
            <a:off x="5886450" y="5718175"/>
            <a:ext cx="2286000" cy="457200"/>
            <a:chOff x="2448" y="240"/>
            <a:chExt cx="1440" cy="288"/>
          </a:xfrm>
        </p:grpSpPr>
        <p:sp>
          <p:nvSpPr>
            <p:cNvPr id="43098" name="Rectangle 443"/>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4</a:t>
              </a:r>
              <a:endParaRPr lang="en-US" altLang="zh-CN" sz="2200" b="1" dirty="0">
                <a:latin typeface="Times New Roman" panose="02020603050405020304" pitchFamily="18" charset="0"/>
                <a:ea typeface="宋体" panose="02010600030101010101" pitchFamily="2" charset="-122"/>
              </a:endParaRPr>
            </a:p>
          </p:txBody>
        </p:sp>
        <p:sp>
          <p:nvSpPr>
            <p:cNvPr id="43099" name="Rectangle 444"/>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sp>
          <p:nvSpPr>
            <p:cNvPr id="43100" name="Rectangle 445"/>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-7</a:t>
              </a:r>
              <a:endParaRPr lang="en-US" altLang="zh-CN" sz="2200" b="1" dirty="0">
                <a:latin typeface="Times New Roman" panose="02020603050405020304" pitchFamily="18" charset="0"/>
                <a:ea typeface="宋体" panose="02010600030101010101" pitchFamily="2" charset="-122"/>
              </a:endParaRPr>
            </a:p>
          </p:txBody>
        </p:sp>
      </p:grpSp>
      <p:grpSp>
        <p:nvGrpSpPr>
          <p:cNvPr id="44171" name="Group 446"/>
          <p:cNvGrpSpPr/>
          <p:nvPr/>
        </p:nvGrpSpPr>
        <p:grpSpPr>
          <a:xfrm>
            <a:off x="5886450" y="6175375"/>
            <a:ext cx="2286000" cy="457200"/>
            <a:chOff x="2448" y="240"/>
            <a:chExt cx="1440" cy="288"/>
          </a:xfrm>
        </p:grpSpPr>
        <p:sp>
          <p:nvSpPr>
            <p:cNvPr id="43095" name="Rectangle 447"/>
            <p:cNvSpPr/>
            <p:nvPr/>
          </p:nvSpPr>
          <p:spPr>
            <a:xfrm>
              <a:off x="244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sp>
          <p:nvSpPr>
            <p:cNvPr id="43096" name="Rectangle 448"/>
            <p:cNvSpPr/>
            <p:nvPr/>
          </p:nvSpPr>
          <p:spPr>
            <a:xfrm>
              <a:off x="292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sp>
          <p:nvSpPr>
            <p:cNvPr id="43097" name="Rectangle 449"/>
            <p:cNvSpPr/>
            <p:nvPr/>
          </p:nvSpPr>
          <p:spPr>
            <a:xfrm>
              <a:off x="3408" y="240"/>
              <a:ext cx="480" cy="288"/>
            </a:xfrm>
            <a:prstGeom prst="rect">
              <a:avLst/>
            </a:prstGeom>
            <a:noFill/>
            <a:ln w="2857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14</a:t>
              </a:r>
              <a:endParaRPr lang="en-US" altLang="zh-CN" sz="2200" b="1" dirty="0">
                <a:latin typeface="Times New Roman" panose="02020603050405020304" pitchFamily="18" charset="0"/>
                <a:ea typeface="宋体" panose="02010600030101010101" pitchFamily="2" charset="-122"/>
              </a:endParaRPr>
            </a:p>
          </p:txBody>
        </p:sp>
      </p:grpSp>
      <p:sp>
        <p:nvSpPr>
          <p:cNvPr id="43040" name="Rectangle 450"/>
          <p:cNvSpPr/>
          <p:nvPr/>
        </p:nvSpPr>
        <p:spPr>
          <a:xfrm>
            <a:off x="3779838" y="188913"/>
            <a:ext cx="5076825" cy="1944687"/>
          </a:xfrm>
          <a:prstGeom prst="rect">
            <a:avLst/>
          </a:prstGeom>
          <a:solidFill>
            <a:srgbClr val="000080"/>
          </a:solidFill>
          <a:ln w="952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55523" name="Text Box 227"/>
          <p:cNvSpPr txBox="1"/>
          <p:nvPr/>
        </p:nvSpPr>
        <p:spPr>
          <a:xfrm>
            <a:off x="5813425" y="1398588"/>
            <a:ext cx="323850" cy="427037"/>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4</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55524" name="Text Box 228"/>
          <p:cNvSpPr txBox="1"/>
          <p:nvPr/>
        </p:nvSpPr>
        <p:spPr>
          <a:xfrm>
            <a:off x="6300788" y="1398588"/>
            <a:ext cx="323850" cy="427037"/>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6</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55525" name="Text Box 229"/>
          <p:cNvSpPr txBox="1"/>
          <p:nvPr/>
        </p:nvSpPr>
        <p:spPr>
          <a:xfrm>
            <a:off x="5330825" y="1398588"/>
            <a:ext cx="323850" cy="427037"/>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2</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55526" name="Text Box 230"/>
          <p:cNvSpPr txBox="1"/>
          <p:nvPr/>
        </p:nvSpPr>
        <p:spPr>
          <a:xfrm>
            <a:off x="7735888" y="1398588"/>
            <a:ext cx="323850" cy="427037"/>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9</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55527" name="Text Box 231"/>
          <p:cNvSpPr txBox="1"/>
          <p:nvPr/>
        </p:nvSpPr>
        <p:spPr>
          <a:xfrm>
            <a:off x="6300788" y="1722438"/>
            <a:ext cx="323850" cy="427037"/>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7</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55528" name="Text Box 232"/>
          <p:cNvSpPr txBox="1"/>
          <p:nvPr/>
        </p:nvSpPr>
        <p:spPr>
          <a:xfrm>
            <a:off x="5813425" y="1722438"/>
            <a:ext cx="323850" cy="427037"/>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5</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55529" name="Text Box 233"/>
          <p:cNvSpPr txBox="1"/>
          <p:nvPr/>
        </p:nvSpPr>
        <p:spPr>
          <a:xfrm>
            <a:off x="5330825" y="1722438"/>
            <a:ext cx="323850" cy="427037"/>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3</a:t>
            </a:r>
            <a:endParaRPr lang="en-US" altLang="zh-CN" sz="2200" b="1" dirty="0">
              <a:solidFill>
                <a:srgbClr val="FFFF00"/>
              </a:solidFill>
              <a:latin typeface="Times New Roman" panose="02020603050405020304" pitchFamily="18" charset="0"/>
              <a:ea typeface="宋体" panose="02010600030101010101" pitchFamily="2" charset="-122"/>
            </a:endParaRPr>
          </a:p>
        </p:txBody>
      </p:sp>
      <p:grpSp>
        <p:nvGrpSpPr>
          <p:cNvPr id="43048" name="Group 234"/>
          <p:cNvGrpSpPr/>
          <p:nvPr/>
        </p:nvGrpSpPr>
        <p:grpSpPr>
          <a:xfrm>
            <a:off x="3922713" y="295275"/>
            <a:ext cx="4762500" cy="1225550"/>
            <a:chOff x="2212" y="745"/>
            <a:chExt cx="3000" cy="893"/>
          </a:xfrm>
        </p:grpSpPr>
        <p:sp>
          <p:nvSpPr>
            <p:cNvPr id="43049" name="Rectangle 235"/>
            <p:cNvSpPr/>
            <p:nvPr/>
          </p:nvSpPr>
          <p:spPr>
            <a:xfrm>
              <a:off x="2212" y="761"/>
              <a:ext cx="2988" cy="834"/>
            </a:xfrm>
            <a:prstGeom prst="rect">
              <a:avLst/>
            </a:prstGeom>
            <a:noFill/>
            <a:ln w="9525" cap="flat" cmpd="sng">
              <a:solidFill>
                <a:srgbClr val="66FFFF"/>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43050" name="Line 236"/>
            <p:cNvSpPr/>
            <p:nvPr/>
          </p:nvSpPr>
          <p:spPr>
            <a:xfrm>
              <a:off x="2212" y="1039"/>
              <a:ext cx="2977" cy="0"/>
            </a:xfrm>
            <a:prstGeom prst="line">
              <a:avLst/>
            </a:prstGeom>
            <a:ln w="9525" cap="flat" cmpd="sng">
              <a:solidFill>
                <a:srgbClr val="66FFFF"/>
              </a:solidFill>
              <a:prstDash val="solid"/>
              <a:headEnd type="none" w="med" len="med"/>
              <a:tailEnd type="none" w="med" len="med"/>
            </a:ln>
          </p:spPr>
        </p:sp>
        <p:sp>
          <p:nvSpPr>
            <p:cNvPr id="43051" name="Line 237"/>
            <p:cNvSpPr/>
            <p:nvPr/>
          </p:nvSpPr>
          <p:spPr>
            <a:xfrm>
              <a:off x="2212" y="1317"/>
              <a:ext cx="3000" cy="0"/>
            </a:xfrm>
            <a:prstGeom prst="line">
              <a:avLst/>
            </a:prstGeom>
            <a:ln w="9525" cap="flat" cmpd="sng">
              <a:solidFill>
                <a:srgbClr val="66FFFF"/>
              </a:solidFill>
              <a:prstDash val="solid"/>
              <a:headEnd type="none" w="med" len="med"/>
              <a:tailEnd type="none" w="med" len="med"/>
            </a:ln>
          </p:spPr>
        </p:sp>
        <p:sp>
          <p:nvSpPr>
            <p:cNvPr id="43052" name="Line 238"/>
            <p:cNvSpPr/>
            <p:nvPr/>
          </p:nvSpPr>
          <p:spPr>
            <a:xfrm>
              <a:off x="3056" y="761"/>
              <a:ext cx="0" cy="834"/>
            </a:xfrm>
            <a:prstGeom prst="line">
              <a:avLst/>
            </a:prstGeom>
            <a:ln w="9525" cap="flat" cmpd="sng">
              <a:solidFill>
                <a:srgbClr val="66FFFF"/>
              </a:solidFill>
              <a:prstDash val="solid"/>
              <a:headEnd type="none" w="med" len="med"/>
              <a:tailEnd type="none" w="med" len="med"/>
            </a:ln>
          </p:spPr>
        </p:sp>
        <p:sp>
          <p:nvSpPr>
            <p:cNvPr id="43053" name="Text Box 239"/>
            <p:cNvSpPr txBox="1"/>
            <p:nvPr/>
          </p:nvSpPr>
          <p:spPr>
            <a:xfrm>
              <a:off x="2436" y="762"/>
              <a:ext cx="331"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col</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54" name="Text Box 240"/>
            <p:cNvSpPr txBox="1"/>
            <p:nvPr/>
          </p:nvSpPr>
          <p:spPr>
            <a:xfrm>
              <a:off x="2262" y="1030"/>
              <a:ext cx="792"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num[col]</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55" name="Text Box 241"/>
            <p:cNvSpPr txBox="1"/>
            <p:nvPr/>
          </p:nvSpPr>
          <p:spPr>
            <a:xfrm>
              <a:off x="2283" y="1320"/>
              <a:ext cx="772"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cpot[col]</a:t>
              </a:r>
              <a:endParaRPr lang="en-US" altLang="zh-CN" sz="2200" b="1" dirty="0">
                <a:solidFill>
                  <a:srgbClr val="FFFF00"/>
                </a:solidFill>
                <a:latin typeface="Times New Roman" panose="02020603050405020304" pitchFamily="18" charset="0"/>
                <a:ea typeface="宋体" panose="02010600030101010101" pitchFamily="2" charset="-122"/>
              </a:endParaRPr>
            </a:p>
          </p:txBody>
        </p:sp>
        <p:grpSp>
          <p:nvGrpSpPr>
            <p:cNvPr id="43056" name="Group 242"/>
            <p:cNvGrpSpPr/>
            <p:nvPr/>
          </p:nvGrpSpPr>
          <p:grpSpPr>
            <a:xfrm>
              <a:off x="3088" y="761"/>
              <a:ext cx="280" cy="870"/>
              <a:chOff x="1854" y="2466"/>
              <a:chExt cx="280" cy="870"/>
            </a:xfrm>
          </p:grpSpPr>
          <p:sp>
            <p:nvSpPr>
              <p:cNvPr id="43091" name="Line 243"/>
              <p:cNvSpPr/>
              <p:nvPr/>
            </p:nvSpPr>
            <p:spPr>
              <a:xfrm>
                <a:off x="2134" y="2466"/>
                <a:ext cx="0" cy="834"/>
              </a:xfrm>
              <a:prstGeom prst="line">
                <a:avLst/>
              </a:prstGeom>
              <a:ln w="9525">
                <a:noFill/>
              </a:ln>
            </p:spPr>
          </p:sp>
          <p:sp>
            <p:nvSpPr>
              <p:cNvPr id="43092" name="Text Box 244"/>
              <p:cNvSpPr txBox="1"/>
              <p:nvPr/>
            </p:nvSpPr>
            <p:spPr>
              <a:xfrm>
                <a:off x="1865" y="2489"/>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1</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93" name="Text Box 245"/>
              <p:cNvSpPr txBox="1"/>
              <p:nvPr/>
            </p:nvSpPr>
            <p:spPr>
              <a:xfrm>
                <a:off x="1865" y="3025"/>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1</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94" name="Text Box 246"/>
              <p:cNvSpPr txBox="1"/>
              <p:nvPr/>
            </p:nvSpPr>
            <p:spPr>
              <a:xfrm>
                <a:off x="1854" y="2746"/>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2</a:t>
                </a:r>
                <a:endParaRPr lang="en-US" altLang="zh-CN" sz="2200" b="1" dirty="0">
                  <a:solidFill>
                    <a:srgbClr val="FFFF00"/>
                  </a:solidFill>
                  <a:latin typeface="Times New Roman" panose="02020603050405020304" pitchFamily="18" charset="0"/>
                  <a:ea typeface="宋体" panose="02010600030101010101" pitchFamily="2" charset="-122"/>
                </a:endParaRPr>
              </a:p>
            </p:txBody>
          </p:sp>
        </p:grpSp>
        <p:grpSp>
          <p:nvGrpSpPr>
            <p:cNvPr id="43057" name="Group 247"/>
            <p:cNvGrpSpPr/>
            <p:nvPr/>
          </p:nvGrpSpPr>
          <p:grpSpPr>
            <a:xfrm>
              <a:off x="3384" y="768"/>
              <a:ext cx="280" cy="870"/>
              <a:chOff x="1854" y="2466"/>
              <a:chExt cx="280" cy="870"/>
            </a:xfrm>
          </p:grpSpPr>
          <p:sp>
            <p:nvSpPr>
              <p:cNvPr id="43087" name="Line 248"/>
              <p:cNvSpPr/>
              <p:nvPr/>
            </p:nvSpPr>
            <p:spPr>
              <a:xfrm>
                <a:off x="2134" y="2466"/>
                <a:ext cx="0" cy="834"/>
              </a:xfrm>
              <a:prstGeom prst="line">
                <a:avLst/>
              </a:prstGeom>
              <a:ln w="9525">
                <a:noFill/>
              </a:ln>
            </p:spPr>
          </p:sp>
          <p:sp>
            <p:nvSpPr>
              <p:cNvPr id="43088" name="Text Box 249"/>
              <p:cNvSpPr txBox="1"/>
              <p:nvPr/>
            </p:nvSpPr>
            <p:spPr>
              <a:xfrm>
                <a:off x="1865" y="2489"/>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2</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89" name="Text Box 250"/>
              <p:cNvSpPr txBox="1"/>
              <p:nvPr/>
            </p:nvSpPr>
            <p:spPr>
              <a:xfrm>
                <a:off x="1865" y="3025"/>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3</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90" name="Text Box 251"/>
              <p:cNvSpPr txBox="1"/>
              <p:nvPr/>
            </p:nvSpPr>
            <p:spPr>
              <a:xfrm>
                <a:off x="1854" y="2746"/>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2</a:t>
                </a:r>
                <a:endParaRPr lang="en-US" altLang="zh-CN" sz="2200" b="1" dirty="0">
                  <a:solidFill>
                    <a:srgbClr val="FFFF00"/>
                  </a:solidFill>
                  <a:latin typeface="Times New Roman" panose="02020603050405020304" pitchFamily="18" charset="0"/>
                  <a:ea typeface="宋体" panose="02010600030101010101" pitchFamily="2" charset="-122"/>
                </a:endParaRPr>
              </a:p>
            </p:txBody>
          </p:sp>
        </p:grpSp>
        <p:grpSp>
          <p:nvGrpSpPr>
            <p:cNvPr id="43058" name="Group 252"/>
            <p:cNvGrpSpPr/>
            <p:nvPr/>
          </p:nvGrpSpPr>
          <p:grpSpPr>
            <a:xfrm>
              <a:off x="3695" y="745"/>
              <a:ext cx="280" cy="870"/>
              <a:chOff x="1854" y="2466"/>
              <a:chExt cx="280" cy="870"/>
            </a:xfrm>
          </p:grpSpPr>
          <p:sp>
            <p:nvSpPr>
              <p:cNvPr id="43083" name="Line 253"/>
              <p:cNvSpPr/>
              <p:nvPr/>
            </p:nvSpPr>
            <p:spPr>
              <a:xfrm>
                <a:off x="2134" y="2466"/>
                <a:ext cx="0" cy="834"/>
              </a:xfrm>
              <a:prstGeom prst="line">
                <a:avLst/>
              </a:prstGeom>
              <a:ln w="9525">
                <a:noFill/>
              </a:ln>
            </p:spPr>
          </p:sp>
          <p:sp>
            <p:nvSpPr>
              <p:cNvPr id="43084" name="Text Box 254"/>
              <p:cNvSpPr txBox="1"/>
              <p:nvPr/>
            </p:nvSpPr>
            <p:spPr>
              <a:xfrm>
                <a:off x="1865" y="2489"/>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3</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85" name="Text Box 255"/>
              <p:cNvSpPr txBox="1"/>
              <p:nvPr/>
            </p:nvSpPr>
            <p:spPr>
              <a:xfrm>
                <a:off x="1865" y="3025"/>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5</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86" name="Text Box 256"/>
              <p:cNvSpPr txBox="1"/>
              <p:nvPr/>
            </p:nvSpPr>
            <p:spPr>
              <a:xfrm>
                <a:off x="1854" y="2746"/>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2</a:t>
                </a:r>
                <a:endParaRPr lang="en-US" altLang="zh-CN" sz="2200" b="1" dirty="0">
                  <a:solidFill>
                    <a:srgbClr val="FFFF00"/>
                  </a:solidFill>
                  <a:latin typeface="Times New Roman" panose="02020603050405020304" pitchFamily="18" charset="0"/>
                  <a:ea typeface="宋体" panose="02010600030101010101" pitchFamily="2" charset="-122"/>
                </a:endParaRPr>
              </a:p>
            </p:txBody>
          </p:sp>
        </p:grpSp>
        <p:grpSp>
          <p:nvGrpSpPr>
            <p:cNvPr id="43059" name="Group 257"/>
            <p:cNvGrpSpPr/>
            <p:nvPr/>
          </p:nvGrpSpPr>
          <p:grpSpPr>
            <a:xfrm>
              <a:off x="4007" y="768"/>
              <a:ext cx="280" cy="870"/>
              <a:chOff x="1854" y="2466"/>
              <a:chExt cx="280" cy="870"/>
            </a:xfrm>
          </p:grpSpPr>
          <p:sp>
            <p:nvSpPr>
              <p:cNvPr id="43079" name="Line 258"/>
              <p:cNvSpPr/>
              <p:nvPr/>
            </p:nvSpPr>
            <p:spPr>
              <a:xfrm>
                <a:off x="2134" y="2466"/>
                <a:ext cx="0" cy="834"/>
              </a:xfrm>
              <a:prstGeom prst="line">
                <a:avLst/>
              </a:prstGeom>
              <a:ln w="9525">
                <a:noFill/>
              </a:ln>
            </p:spPr>
          </p:sp>
          <p:sp>
            <p:nvSpPr>
              <p:cNvPr id="43080" name="Text Box 259"/>
              <p:cNvSpPr txBox="1"/>
              <p:nvPr/>
            </p:nvSpPr>
            <p:spPr>
              <a:xfrm>
                <a:off x="1865" y="2489"/>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4</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81" name="Text Box 260"/>
              <p:cNvSpPr txBox="1"/>
              <p:nvPr/>
            </p:nvSpPr>
            <p:spPr>
              <a:xfrm>
                <a:off x="1865" y="3025"/>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7</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82" name="Text Box 261"/>
              <p:cNvSpPr txBox="1"/>
              <p:nvPr/>
            </p:nvSpPr>
            <p:spPr>
              <a:xfrm>
                <a:off x="1854" y="2746"/>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1</a:t>
                </a:r>
                <a:endParaRPr lang="en-US" altLang="zh-CN" sz="2200" b="1" dirty="0">
                  <a:solidFill>
                    <a:srgbClr val="FFFF00"/>
                  </a:solidFill>
                  <a:latin typeface="Times New Roman" panose="02020603050405020304" pitchFamily="18" charset="0"/>
                  <a:ea typeface="宋体" panose="02010600030101010101" pitchFamily="2" charset="-122"/>
                </a:endParaRPr>
              </a:p>
            </p:txBody>
          </p:sp>
        </p:grpSp>
        <p:grpSp>
          <p:nvGrpSpPr>
            <p:cNvPr id="43060" name="Group 262"/>
            <p:cNvGrpSpPr/>
            <p:nvPr/>
          </p:nvGrpSpPr>
          <p:grpSpPr>
            <a:xfrm>
              <a:off x="4318" y="768"/>
              <a:ext cx="280" cy="870"/>
              <a:chOff x="1854" y="2466"/>
              <a:chExt cx="280" cy="870"/>
            </a:xfrm>
          </p:grpSpPr>
          <p:sp>
            <p:nvSpPr>
              <p:cNvPr id="43075" name="Line 263"/>
              <p:cNvSpPr/>
              <p:nvPr/>
            </p:nvSpPr>
            <p:spPr>
              <a:xfrm>
                <a:off x="2134" y="2466"/>
                <a:ext cx="0" cy="834"/>
              </a:xfrm>
              <a:prstGeom prst="line">
                <a:avLst/>
              </a:prstGeom>
              <a:ln w="9525">
                <a:noFill/>
              </a:ln>
            </p:spPr>
          </p:sp>
          <p:sp>
            <p:nvSpPr>
              <p:cNvPr id="43076" name="Text Box 264"/>
              <p:cNvSpPr txBox="1"/>
              <p:nvPr/>
            </p:nvSpPr>
            <p:spPr>
              <a:xfrm>
                <a:off x="1865" y="2489"/>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5</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77" name="Text Box 265"/>
              <p:cNvSpPr txBox="1"/>
              <p:nvPr/>
            </p:nvSpPr>
            <p:spPr>
              <a:xfrm>
                <a:off x="1865" y="3025"/>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8</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78" name="Text Box 266"/>
              <p:cNvSpPr txBox="1"/>
              <p:nvPr/>
            </p:nvSpPr>
            <p:spPr>
              <a:xfrm>
                <a:off x="1854" y="2746"/>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0</a:t>
                </a:r>
                <a:endParaRPr lang="en-US" altLang="zh-CN" sz="2200" b="1" dirty="0">
                  <a:solidFill>
                    <a:srgbClr val="FFFF00"/>
                  </a:solidFill>
                  <a:latin typeface="Times New Roman" panose="02020603050405020304" pitchFamily="18" charset="0"/>
                  <a:ea typeface="宋体" panose="02010600030101010101" pitchFamily="2" charset="-122"/>
                </a:endParaRPr>
              </a:p>
            </p:txBody>
          </p:sp>
        </p:grpSp>
        <p:grpSp>
          <p:nvGrpSpPr>
            <p:cNvPr id="43061" name="Group 267"/>
            <p:cNvGrpSpPr/>
            <p:nvPr/>
          </p:nvGrpSpPr>
          <p:grpSpPr>
            <a:xfrm>
              <a:off x="4629" y="757"/>
              <a:ext cx="280" cy="870"/>
              <a:chOff x="1854" y="2466"/>
              <a:chExt cx="280" cy="870"/>
            </a:xfrm>
          </p:grpSpPr>
          <p:sp>
            <p:nvSpPr>
              <p:cNvPr id="43071" name="Line 268"/>
              <p:cNvSpPr/>
              <p:nvPr/>
            </p:nvSpPr>
            <p:spPr>
              <a:xfrm>
                <a:off x="2134" y="2466"/>
                <a:ext cx="0" cy="834"/>
              </a:xfrm>
              <a:prstGeom prst="line">
                <a:avLst/>
              </a:prstGeom>
              <a:ln w="9525">
                <a:noFill/>
              </a:ln>
            </p:spPr>
          </p:sp>
          <p:sp>
            <p:nvSpPr>
              <p:cNvPr id="43072" name="Text Box 269"/>
              <p:cNvSpPr txBox="1"/>
              <p:nvPr/>
            </p:nvSpPr>
            <p:spPr>
              <a:xfrm>
                <a:off x="1865" y="2489"/>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6</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73" name="Text Box 270"/>
              <p:cNvSpPr txBox="1"/>
              <p:nvPr/>
            </p:nvSpPr>
            <p:spPr>
              <a:xfrm>
                <a:off x="1865" y="3025"/>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8</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74" name="Text Box 271"/>
              <p:cNvSpPr txBox="1"/>
              <p:nvPr/>
            </p:nvSpPr>
            <p:spPr>
              <a:xfrm>
                <a:off x="1854" y="2746"/>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1</a:t>
                </a:r>
                <a:endParaRPr lang="en-US" altLang="zh-CN" sz="2200" b="1" dirty="0">
                  <a:solidFill>
                    <a:srgbClr val="FFFF00"/>
                  </a:solidFill>
                  <a:latin typeface="Times New Roman" panose="02020603050405020304" pitchFamily="18" charset="0"/>
                  <a:ea typeface="宋体" panose="02010600030101010101" pitchFamily="2" charset="-122"/>
                </a:endParaRPr>
              </a:p>
            </p:txBody>
          </p:sp>
        </p:grpSp>
        <p:sp>
          <p:nvSpPr>
            <p:cNvPr id="43062" name="Text Box 272"/>
            <p:cNvSpPr txBox="1"/>
            <p:nvPr/>
          </p:nvSpPr>
          <p:spPr>
            <a:xfrm>
              <a:off x="4940" y="781"/>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7</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63" name="Text Box 273"/>
            <p:cNvSpPr txBox="1"/>
            <p:nvPr/>
          </p:nvSpPr>
          <p:spPr>
            <a:xfrm>
              <a:off x="4940" y="1314"/>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9</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64" name="Text Box 274"/>
            <p:cNvSpPr txBox="1"/>
            <p:nvPr/>
          </p:nvSpPr>
          <p:spPr>
            <a:xfrm>
              <a:off x="4929" y="1038"/>
              <a:ext cx="204" cy="311"/>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rgbClr val="FFFF00"/>
                  </a:solidFill>
                  <a:latin typeface="Times New Roman" panose="02020603050405020304" pitchFamily="18" charset="0"/>
                  <a:ea typeface="宋体" panose="02010600030101010101" pitchFamily="2" charset="-122"/>
                </a:rPr>
                <a:t>0</a:t>
              </a:r>
              <a:endParaRPr lang="en-US" altLang="zh-CN" sz="2200" b="1" dirty="0">
                <a:solidFill>
                  <a:srgbClr val="FFFF00"/>
                </a:solidFill>
                <a:latin typeface="Times New Roman" panose="02020603050405020304" pitchFamily="18" charset="0"/>
                <a:ea typeface="宋体" panose="02010600030101010101" pitchFamily="2" charset="-122"/>
              </a:endParaRPr>
            </a:p>
          </p:txBody>
        </p:sp>
        <p:sp>
          <p:nvSpPr>
            <p:cNvPr id="43065" name="Line 275"/>
            <p:cNvSpPr/>
            <p:nvPr/>
          </p:nvSpPr>
          <p:spPr>
            <a:xfrm>
              <a:off x="3360" y="768"/>
              <a:ext cx="0" cy="834"/>
            </a:xfrm>
            <a:prstGeom prst="line">
              <a:avLst/>
            </a:prstGeom>
            <a:ln w="9525" cap="flat" cmpd="sng">
              <a:solidFill>
                <a:srgbClr val="66FFFF"/>
              </a:solidFill>
              <a:prstDash val="solid"/>
              <a:headEnd type="none" w="med" len="med"/>
              <a:tailEnd type="none" w="med" len="med"/>
            </a:ln>
          </p:spPr>
        </p:sp>
        <p:sp>
          <p:nvSpPr>
            <p:cNvPr id="43066" name="Line 276"/>
            <p:cNvSpPr/>
            <p:nvPr/>
          </p:nvSpPr>
          <p:spPr>
            <a:xfrm>
              <a:off x="3648" y="768"/>
              <a:ext cx="0" cy="834"/>
            </a:xfrm>
            <a:prstGeom prst="line">
              <a:avLst/>
            </a:prstGeom>
            <a:ln w="9525" cap="flat" cmpd="sng">
              <a:solidFill>
                <a:srgbClr val="66FFFF"/>
              </a:solidFill>
              <a:prstDash val="solid"/>
              <a:headEnd type="none" w="med" len="med"/>
              <a:tailEnd type="none" w="med" len="med"/>
            </a:ln>
          </p:spPr>
        </p:sp>
        <p:sp>
          <p:nvSpPr>
            <p:cNvPr id="43067" name="Line 277"/>
            <p:cNvSpPr/>
            <p:nvPr/>
          </p:nvSpPr>
          <p:spPr>
            <a:xfrm>
              <a:off x="3984" y="768"/>
              <a:ext cx="0" cy="834"/>
            </a:xfrm>
            <a:prstGeom prst="line">
              <a:avLst/>
            </a:prstGeom>
            <a:ln w="9525" cap="flat" cmpd="sng">
              <a:solidFill>
                <a:srgbClr val="66FFFF"/>
              </a:solidFill>
              <a:prstDash val="solid"/>
              <a:headEnd type="none" w="med" len="med"/>
              <a:tailEnd type="none" w="med" len="med"/>
            </a:ln>
          </p:spPr>
        </p:sp>
        <p:sp>
          <p:nvSpPr>
            <p:cNvPr id="43068" name="Line 278"/>
            <p:cNvSpPr/>
            <p:nvPr/>
          </p:nvSpPr>
          <p:spPr>
            <a:xfrm>
              <a:off x="4272" y="768"/>
              <a:ext cx="0" cy="834"/>
            </a:xfrm>
            <a:prstGeom prst="line">
              <a:avLst/>
            </a:prstGeom>
            <a:ln w="9525" cap="flat" cmpd="sng">
              <a:solidFill>
                <a:srgbClr val="66FFFF"/>
              </a:solidFill>
              <a:prstDash val="solid"/>
              <a:headEnd type="none" w="med" len="med"/>
              <a:tailEnd type="none" w="med" len="med"/>
            </a:ln>
          </p:spPr>
        </p:sp>
        <p:sp>
          <p:nvSpPr>
            <p:cNvPr id="43069" name="Line 279"/>
            <p:cNvSpPr/>
            <p:nvPr/>
          </p:nvSpPr>
          <p:spPr>
            <a:xfrm>
              <a:off x="4560" y="768"/>
              <a:ext cx="0" cy="834"/>
            </a:xfrm>
            <a:prstGeom prst="line">
              <a:avLst/>
            </a:prstGeom>
            <a:ln w="9525" cap="flat" cmpd="sng">
              <a:solidFill>
                <a:srgbClr val="66FFFF"/>
              </a:solidFill>
              <a:prstDash val="solid"/>
              <a:headEnd type="none" w="med" len="med"/>
              <a:tailEnd type="none" w="med" len="med"/>
            </a:ln>
          </p:spPr>
        </p:sp>
        <p:sp>
          <p:nvSpPr>
            <p:cNvPr id="43070" name="Line 280"/>
            <p:cNvSpPr/>
            <p:nvPr/>
          </p:nvSpPr>
          <p:spPr>
            <a:xfrm>
              <a:off x="4896" y="768"/>
              <a:ext cx="0" cy="834"/>
            </a:xfrm>
            <a:prstGeom prst="line">
              <a:avLst/>
            </a:prstGeom>
            <a:ln w="9525" cap="flat" cmpd="sng">
              <a:solidFill>
                <a:srgbClr val="66FFFF"/>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677"/>
                                        </p:tgtEl>
                                        <p:attrNameLst>
                                          <p:attrName>style.visibility</p:attrName>
                                        </p:attrNameLst>
                                      </p:cBhvr>
                                      <p:to>
                                        <p:strVal val="visible"/>
                                      </p:to>
                                    </p:set>
                                    <p:animEffect transition="in" filter="wipe(left)">
                                      <p:cBhvr>
                                        <p:cTn id="7" dur="500"/>
                                        <p:tgtEl>
                                          <p:spTgt spid="556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706"/>
                                        </p:tgtEl>
                                        <p:attrNameLst>
                                          <p:attrName>style.visibility</p:attrName>
                                        </p:attrNameLst>
                                      </p:cBhvr>
                                      <p:to>
                                        <p:strVal val="visible"/>
                                      </p:to>
                                    </p:set>
                                    <p:animEffect transition="in" filter="wipe(left)">
                                      <p:cBhvr>
                                        <p:cTn id="22" dur="500"/>
                                        <p:tgtEl>
                                          <p:spTgt spid="557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166"/>
                                        </p:tgtEl>
                                        <p:attrNameLst>
                                          <p:attrName>style.visibility</p:attrName>
                                        </p:attrNameLst>
                                      </p:cBhvr>
                                      <p:to>
                                        <p:strVal val="visible"/>
                                      </p:to>
                                    </p:set>
                                    <p:animEffect transition="in" filter="wipe(left)">
                                      <p:cBhvr>
                                        <p:cTn id="27" dur="500"/>
                                        <p:tgtEl>
                                          <p:spTgt spid="4416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5523">
                                            <p:txEl>
                                              <p:charRg st="0" end="2"/>
                                            </p:txEl>
                                          </p:spTgt>
                                        </p:tgtEl>
                                        <p:attrNameLst>
                                          <p:attrName>style.visibility</p:attrName>
                                        </p:attrNameLst>
                                      </p:cBhvr>
                                      <p:to>
                                        <p:strVal val="visible"/>
                                      </p:to>
                                    </p:set>
                                    <p:animEffect transition="in" filter="box(out)">
                                      <p:cBhvr>
                                        <p:cTn id="32" dur="500"/>
                                        <p:tgtEl>
                                          <p:spTgt spid="55523">
                                            <p:txEl>
                                              <p:charRg st="0"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5707"/>
                                        </p:tgtEl>
                                        <p:attrNameLst>
                                          <p:attrName>style.visibility</p:attrName>
                                        </p:attrNameLst>
                                      </p:cBhvr>
                                      <p:to>
                                        <p:strVal val="visible"/>
                                      </p:to>
                                    </p:set>
                                    <p:animEffect transition="in" filter="wipe(left)">
                                      <p:cBhvr>
                                        <p:cTn id="42" dur="500"/>
                                        <p:tgtEl>
                                          <p:spTgt spid="557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168"/>
                                        </p:tgtEl>
                                        <p:attrNameLst>
                                          <p:attrName>style.visibility</p:attrName>
                                        </p:attrNameLst>
                                      </p:cBhvr>
                                      <p:to>
                                        <p:strVal val="visible"/>
                                      </p:to>
                                    </p:set>
                                    <p:animEffect transition="in" filter="wipe(left)">
                                      <p:cBhvr>
                                        <p:cTn id="47" dur="500"/>
                                        <p:tgtEl>
                                          <p:spTgt spid="4416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524">
                                            <p:txEl>
                                              <p:charRg st="0" end="2"/>
                                            </p:txEl>
                                          </p:spTgt>
                                        </p:tgtEl>
                                        <p:attrNameLst>
                                          <p:attrName>style.visibility</p:attrName>
                                        </p:attrNameLst>
                                      </p:cBhvr>
                                      <p:to>
                                        <p:strVal val="visible"/>
                                      </p:to>
                                    </p:set>
                                    <p:animEffect transition="in" filter="box(out)">
                                      <p:cBhvr>
                                        <p:cTn id="52" dur="500"/>
                                        <p:tgtEl>
                                          <p:spTgt spid="55524">
                                            <p:txEl>
                                              <p:charRg st="0"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up)">
                                      <p:cBhvr>
                                        <p:cTn id="5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5708"/>
                                        </p:tgtEl>
                                        <p:attrNameLst>
                                          <p:attrName>style.visibility</p:attrName>
                                        </p:attrNameLst>
                                      </p:cBhvr>
                                      <p:to>
                                        <p:strVal val="visible"/>
                                      </p:to>
                                    </p:set>
                                    <p:animEffect transition="in" filter="wipe(left)">
                                      <p:cBhvr>
                                        <p:cTn id="62" dur="500"/>
                                        <p:tgtEl>
                                          <p:spTgt spid="5570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4164"/>
                                        </p:tgtEl>
                                        <p:attrNameLst>
                                          <p:attrName>style.visibility</p:attrName>
                                        </p:attrNameLst>
                                      </p:cBhvr>
                                      <p:to>
                                        <p:strVal val="visible"/>
                                      </p:to>
                                    </p:set>
                                    <p:animEffect transition="in" filter="wipe(left)">
                                      <p:cBhvr>
                                        <p:cTn id="67" dur="500"/>
                                        <p:tgtEl>
                                          <p:spTgt spid="44164"/>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55525">
                                            <p:txEl>
                                              <p:charRg st="0" end="2"/>
                                            </p:txEl>
                                          </p:spTgt>
                                        </p:tgtEl>
                                        <p:attrNameLst>
                                          <p:attrName>style.visibility</p:attrName>
                                        </p:attrNameLst>
                                      </p:cBhvr>
                                      <p:to>
                                        <p:strVal val="visible"/>
                                      </p:to>
                                    </p:set>
                                    <p:animEffect transition="in" filter="box(out)">
                                      <p:cBhvr>
                                        <p:cTn id="72" dur="500"/>
                                        <p:tgtEl>
                                          <p:spTgt spid="55525">
                                            <p:txEl>
                                              <p:charRg st="0"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up)">
                                      <p:cBhvr>
                                        <p:cTn id="77"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5709"/>
                                        </p:tgtEl>
                                        <p:attrNameLst>
                                          <p:attrName>style.visibility</p:attrName>
                                        </p:attrNameLst>
                                      </p:cBhvr>
                                      <p:to>
                                        <p:strVal val="visible"/>
                                      </p:to>
                                    </p:set>
                                    <p:animEffect transition="in" filter="wipe(left)">
                                      <p:cBhvr>
                                        <p:cTn id="82" dur="500"/>
                                        <p:tgtEl>
                                          <p:spTgt spid="5570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4171"/>
                                        </p:tgtEl>
                                        <p:attrNameLst>
                                          <p:attrName>style.visibility</p:attrName>
                                        </p:attrNameLst>
                                      </p:cBhvr>
                                      <p:to>
                                        <p:strVal val="visible"/>
                                      </p:to>
                                    </p:set>
                                    <p:animEffect transition="in" filter="wipe(left)">
                                      <p:cBhvr>
                                        <p:cTn id="87" dur="500"/>
                                        <p:tgtEl>
                                          <p:spTgt spid="44171"/>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55526">
                                            <p:txEl>
                                              <p:charRg st="0" end="2"/>
                                            </p:txEl>
                                          </p:spTgt>
                                        </p:tgtEl>
                                        <p:attrNameLst>
                                          <p:attrName>style.visibility</p:attrName>
                                        </p:attrNameLst>
                                      </p:cBhvr>
                                      <p:to>
                                        <p:strVal val="visible"/>
                                      </p:to>
                                    </p:set>
                                    <p:animEffect transition="in" filter="box(out)">
                                      <p:cBhvr>
                                        <p:cTn id="92" dur="500"/>
                                        <p:tgtEl>
                                          <p:spTgt spid="55526">
                                            <p:txEl>
                                              <p:charRg st="0"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up)">
                                      <p:cBhvr>
                                        <p:cTn id="9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55710"/>
                                        </p:tgtEl>
                                        <p:attrNameLst>
                                          <p:attrName>style.visibility</p:attrName>
                                        </p:attrNameLst>
                                      </p:cBhvr>
                                      <p:to>
                                        <p:strVal val="visible"/>
                                      </p:to>
                                    </p:set>
                                    <p:animEffect transition="in" filter="wipe(left)">
                                      <p:cBhvr>
                                        <p:cTn id="102" dur="500"/>
                                        <p:tgtEl>
                                          <p:spTgt spid="5571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4169"/>
                                        </p:tgtEl>
                                        <p:attrNameLst>
                                          <p:attrName>style.visibility</p:attrName>
                                        </p:attrNameLst>
                                      </p:cBhvr>
                                      <p:to>
                                        <p:strVal val="visible"/>
                                      </p:to>
                                    </p:set>
                                    <p:animEffect transition="in" filter="wipe(left)">
                                      <p:cBhvr>
                                        <p:cTn id="107" dur="500"/>
                                        <p:tgtEl>
                                          <p:spTgt spid="44169"/>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55527">
                                            <p:txEl>
                                              <p:charRg st="0" end="2"/>
                                            </p:txEl>
                                          </p:spTgt>
                                        </p:tgtEl>
                                        <p:attrNameLst>
                                          <p:attrName>style.visibility</p:attrName>
                                        </p:attrNameLst>
                                      </p:cBhvr>
                                      <p:to>
                                        <p:strVal val="visible"/>
                                      </p:to>
                                    </p:set>
                                    <p:animEffect transition="in" filter="box(out)">
                                      <p:cBhvr>
                                        <p:cTn id="112" dur="500"/>
                                        <p:tgtEl>
                                          <p:spTgt spid="55527">
                                            <p:txEl>
                                              <p:charRg st="0"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up)">
                                      <p:cBhvr>
                                        <p:cTn id="117"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55711"/>
                                        </p:tgtEl>
                                        <p:attrNameLst>
                                          <p:attrName>style.visibility</p:attrName>
                                        </p:attrNameLst>
                                      </p:cBhvr>
                                      <p:to>
                                        <p:strVal val="visible"/>
                                      </p:to>
                                    </p:set>
                                    <p:animEffect transition="in" filter="wipe(left)">
                                      <p:cBhvr>
                                        <p:cTn id="122" dur="500"/>
                                        <p:tgtEl>
                                          <p:spTgt spid="55711"/>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44167"/>
                                        </p:tgtEl>
                                        <p:attrNameLst>
                                          <p:attrName>style.visibility</p:attrName>
                                        </p:attrNameLst>
                                      </p:cBhvr>
                                      <p:to>
                                        <p:strVal val="visible"/>
                                      </p:to>
                                    </p:set>
                                    <p:animEffect transition="in" filter="wipe(left)">
                                      <p:cBhvr>
                                        <p:cTn id="127" dur="500"/>
                                        <p:tgtEl>
                                          <p:spTgt spid="44167"/>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ntr" presetSubtype="32" fill="hold" grpId="0" nodeType="clickEffect">
                                  <p:stCondLst>
                                    <p:cond delay="0"/>
                                  </p:stCondLst>
                                  <p:childTnLst>
                                    <p:set>
                                      <p:cBhvr>
                                        <p:cTn id="131" dur="1" fill="hold">
                                          <p:stCondLst>
                                            <p:cond delay="0"/>
                                          </p:stCondLst>
                                        </p:cTn>
                                        <p:tgtEl>
                                          <p:spTgt spid="55528">
                                            <p:txEl>
                                              <p:charRg st="0" end="2"/>
                                            </p:txEl>
                                          </p:spTgt>
                                        </p:tgtEl>
                                        <p:attrNameLst>
                                          <p:attrName>style.visibility</p:attrName>
                                        </p:attrNameLst>
                                      </p:cBhvr>
                                      <p:to>
                                        <p:strVal val="visible"/>
                                      </p:to>
                                    </p:set>
                                    <p:animEffect transition="in" filter="box(out)">
                                      <p:cBhvr>
                                        <p:cTn id="132" dur="500"/>
                                        <p:tgtEl>
                                          <p:spTgt spid="55528">
                                            <p:txEl>
                                              <p:charRg st="0"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wipe(up)">
                                      <p:cBhvr>
                                        <p:cTn id="13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55712"/>
                                        </p:tgtEl>
                                        <p:attrNameLst>
                                          <p:attrName>style.visibility</p:attrName>
                                        </p:attrNameLst>
                                      </p:cBhvr>
                                      <p:to>
                                        <p:strVal val="visible"/>
                                      </p:to>
                                    </p:set>
                                    <p:animEffect transition="in" filter="wipe(left)">
                                      <p:cBhvr>
                                        <p:cTn id="142" dur="500"/>
                                        <p:tgtEl>
                                          <p:spTgt spid="55712"/>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44165"/>
                                        </p:tgtEl>
                                        <p:attrNameLst>
                                          <p:attrName>style.visibility</p:attrName>
                                        </p:attrNameLst>
                                      </p:cBhvr>
                                      <p:to>
                                        <p:strVal val="visible"/>
                                      </p:to>
                                    </p:set>
                                    <p:animEffect transition="in" filter="wipe(left)">
                                      <p:cBhvr>
                                        <p:cTn id="147" dur="500"/>
                                        <p:tgtEl>
                                          <p:spTgt spid="44165"/>
                                        </p:tgtEl>
                                      </p:cBhvr>
                                    </p:animEffect>
                                  </p:childTnLst>
                                </p:cTn>
                              </p:par>
                            </p:childTnLst>
                          </p:cTn>
                        </p:par>
                      </p:childTnLst>
                    </p:cTn>
                  </p:par>
                  <p:par>
                    <p:cTn id="148" fill="hold">
                      <p:stCondLst>
                        <p:cond delay="indefinite"/>
                      </p:stCondLst>
                      <p:childTnLst>
                        <p:par>
                          <p:cTn id="149" fill="hold">
                            <p:stCondLst>
                              <p:cond delay="0"/>
                            </p:stCondLst>
                            <p:childTnLst>
                              <p:par>
                                <p:cTn id="150" presetID="4" presetClass="entr" presetSubtype="32" fill="hold" grpId="0" nodeType="clickEffect">
                                  <p:stCondLst>
                                    <p:cond delay="0"/>
                                  </p:stCondLst>
                                  <p:childTnLst>
                                    <p:set>
                                      <p:cBhvr>
                                        <p:cTn id="151" dur="1" fill="hold">
                                          <p:stCondLst>
                                            <p:cond delay="0"/>
                                          </p:stCondLst>
                                        </p:cTn>
                                        <p:tgtEl>
                                          <p:spTgt spid="55529">
                                            <p:txEl>
                                              <p:charRg st="0" end="2"/>
                                            </p:txEl>
                                          </p:spTgt>
                                        </p:tgtEl>
                                        <p:attrNameLst>
                                          <p:attrName>style.visibility</p:attrName>
                                        </p:attrNameLst>
                                      </p:cBhvr>
                                      <p:to>
                                        <p:strVal val="visible"/>
                                      </p:to>
                                    </p:set>
                                    <p:animEffect transition="in" filter="box(out)">
                                      <p:cBhvr>
                                        <p:cTn id="152" dur="500"/>
                                        <p:tgtEl>
                                          <p:spTgt spid="55529">
                                            <p:txEl>
                                              <p:charRg st="0" end="2"/>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44161"/>
                                        </p:tgtEl>
                                        <p:attrNameLst>
                                          <p:attrName>style.visibility</p:attrName>
                                        </p:attrNameLst>
                                      </p:cBhvr>
                                      <p:to>
                                        <p:strVal val="visible"/>
                                      </p:to>
                                    </p:set>
                                    <p:animEffect transition="in" filter="wipe(up)">
                                      <p:cBhvr>
                                        <p:cTn id="157" dur="500"/>
                                        <p:tgtEl>
                                          <p:spTgt spid="44161"/>
                                        </p:tgtEl>
                                      </p:cBhvr>
                                    </p:animEffect>
                                  </p:childTnLst>
                                  <p:subTnLst>
                                    <p:set>
                                      <p:cBhvr override="childStyle">
                                        <p:cTn dur="1" fill="hold" display="0" masterRel="nextClick" afterEffect="1"/>
                                        <p:tgtEl>
                                          <p:spTgt spid="441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55713"/>
                                        </p:tgtEl>
                                        <p:attrNameLst>
                                          <p:attrName>style.visibility</p:attrName>
                                        </p:attrNameLst>
                                      </p:cBhvr>
                                      <p:to>
                                        <p:strVal val="visible"/>
                                      </p:to>
                                    </p:set>
                                    <p:animEffect transition="in" filter="wipe(left)">
                                      <p:cBhvr>
                                        <p:cTn id="162" dur="500"/>
                                        <p:tgtEl>
                                          <p:spTgt spid="5571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44170"/>
                                        </p:tgtEl>
                                        <p:attrNameLst>
                                          <p:attrName>style.visibility</p:attrName>
                                        </p:attrNameLst>
                                      </p:cBhvr>
                                      <p:to>
                                        <p:strVal val="visible"/>
                                      </p:to>
                                    </p:set>
                                    <p:animEffect transition="in" filter="wipe(left)">
                                      <p:cBhvr>
                                        <p:cTn id="167" dur="500"/>
                                        <p:tgtEl>
                                          <p:spTgt spid="44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23" grpId="0" build="p"/>
      <p:bldP spid="55524" grpId="0" build="p"/>
      <p:bldP spid="55525" grpId="0" build="p"/>
      <p:bldP spid="55526" grpId="0" build="p"/>
      <p:bldP spid="55527" grpId="0" build="p"/>
      <p:bldP spid="55528" grpId="0" build="p"/>
      <p:bldP spid="5552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4.4 </a:t>
            </a:r>
            <a:r>
              <a:rPr lang="zh-CN" altLang="en-US" noProof="0">
                <a:ln>
                  <a:noFill/>
                </a:ln>
                <a:uLnTx/>
                <a:uFillTx/>
                <a:sym typeface="+mn-ea"/>
              </a:rPr>
              <a:t>数组</a:t>
            </a:r>
            <a:r>
              <a:rPr lang="en-US" altLang="zh-CN" sz="2000" noProof="0">
                <a:ln>
                  <a:noFill/>
                </a:ln>
                <a:uLnTx/>
                <a:uFillTx/>
                <a:sym typeface="+mn-ea"/>
              </a:rPr>
              <a:t>--</a:t>
            </a:r>
            <a:r>
              <a:rPr lang="zh-CN" altLang="en-US" sz="2000" noProof="0">
                <a:ln>
                  <a:noFill/>
                </a:ln>
                <a:uLnTx/>
                <a:uFillTx/>
                <a:sym typeface="+mn-ea"/>
              </a:rPr>
              <a:t>压缩存储</a:t>
            </a:r>
            <a:r>
              <a:rPr lang="en-US" altLang="zh-CN" sz="2000" noProof="0">
                <a:ln>
                  <a:noFill/>
                </a:ln>
                <a:uLnTx/>
                <a:uFillTx/>
                <a:sym typeface="+mn-ea"/>
              </a:rPr>
              <a:t>(</a:t>
            </a:r>
            <a:r>
              <a:rPr lang="zh-CN" altLang="en-US" sz="2000" noProof="0">
                <a:ln>
                  <a:noFill/>
                </a:ln>
                <a:solidFill>
                  <a:schemeClr val="bg1">
                    <a:lumMod val="50000"/>
                  </a:schemeClr>
                </a:solidFill>
                <a:uLnTx/>
                <a:uFillTx/>
                <a:sym typeface="+mn-ea"/>
              </a:rPr>
              <a:t>稀疏矩阵</a:t>
            </a:r>
            <a:r>
              <a:rPr lang="en-US" altLang="zh-CN" sz="2000" noProof="0">
                <a:ln>
                  <a:noFill/>
                </a:ln>
                <a:uLnTx/>
                <a:uFillTx/>
                <a:sym typeface="+mn-ea"/>
              </a:rPr>
              <a:t>)</a:t>
            </a:r>
            <a:endParaRPr kumimoji="0" 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4035"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Status FastTransTSMatrix(TSMatrix M, TSMatrix &amp;T){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T.mu = M.nu;  T.nu = M.mu;  T.tu = M.tu;</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if (T.tu) {</a:t>
            </a:r>
            <a:endParaRPr lang="en-US" altLang="zh-CN" b="1" dirty="0">
              <a:latin typeface="Times New Roman" panose="02020603050405020304" pitchFamily="18" charset="0"/>
            </a:endParaRPr>
          </a:p>
          <a:p>
            <a:pPr>
              <a:buNone/>
            </a:pPr>
            <a:r>
              <a:rPr lang="zh-CN" altLang="en-US" b="1" dirty="0">
                <a:solidFill>
                  <a:schemeClr val="accent2"/>
                </a:solidFill>
                <a:latin typeface="Times New Roman" panose="02020603050405020304" pitchFamily="18" charset="0"/>
              </a:rPr>
              <a:t>　		</a:t>
            </a:r>
            <a:r>
              <a:rPr lang="en-US" altLang="zh-CN" b="1" dirty="0">
                <a:solidFill>
                  <a:schemeClr val="hlink"/>
                </a:solidFill>
                <a:latin typeface="Times New Roman" panose="02020603050405020304" pitchFamily="18" charset="0"/>
              </a:rPr>
              <a:t>//</a:t>
            </a:r>
            <a:r>
              <a:rPr lang="zh-CN" altLang="en-US" b="1" dirty="0">
                <a:solidFill>
                  <a:schemeClr val="hlink"/>
                </a:solidFill>
                <a:latin typeface="Times New Roman" panose="02020603050405020304" pitchFamily="18" charset="0"/>
              </a:rPr>
              <a:t>求</a:t>
            </a:r>
            <a:r>
              <a:rPr lang="en-US" altLang="zh-CN" b="1" dirty="0">
                <a:solidFill>
                  <a:schemeClr val="hlink"/>
                </a:solidFill>
                <a:latin typeface="Times New Roman" panose="02020603050405020304" pitchFamily="18" charset="0"/>
              </a:rPr>
              <a:t>num</a:t>
            </a:r>
            <a:r>
              <a:rPr lang="zh-CN" altLang="en-US" b="1" dirty="0">
                <a:solidFill>
                  <a:schemeClr val="hlink"/>
                </a:solidFill>
                <a:latin typeface="Times New Roman" panose="02020603050405020304" pitchFamily="18" charset="0"/>
              </a:rPr>
              <a:t>和</a:t>
            </a:r>
            <a:r>
              <a:rPr lang="en-US" altLang="zh-CN" b="1" dirty="0">
                <a:solidFill>
                  <a:schemeClr val="hlink"/>
                </a:solidFill>
                <a:latin typeface="Times New Roman" panose="02020603050405020304" pitchFamily="18" charset="0"/>
              </a:rPr>
              <a:t>cpot</a:t>
            </a:r>
            <a:endParaRPr lang="en-US" altLang="zh-CN" b="1" dirty="0">
              <a:solidFill>
                <a:schemeClr val="hlink"/>
              </a:solidFill>
              <a:latin typeface="Times New Roman" panose="02020603050405020304" pitchFamily="18" charset="0"/>
            </a:endParaRPr>
          </a:p>
          <a:p>
            <a:pPr>
              <a:buNone/>
            </a:pPr>
            <a:r>
              <a:rPr lang="zh-CN" altLang="en-US" b="1" dirty="0">
                <a:solidFill>
                  <a:schemeClr val="hlink"/>
                </a:solidFill>
                <a:latin typeface="Times New Roman" panose="02020603050405020304" pitchFamily="18" charset="0"/>
              </a:rPr>
              <a:t>		</a:t>
            </a:r>
            <a:r>
              <a:rPr lang="en-US" altLang="zh-CN" b="1" dirty="0">
                <a:solidFill>
                  <a:schemeClr val="hlink"/>
                </a:solidFill>
                <a:latin typeface="Times New Roman" panose="02020603050405020304" pitchFamily="18" charset="0"/>
              </a:rPr>
              <a:t>……</a:t>
            </a:r>
            <a:endParaRPr lang="en-US" altLang="zh-CN" b="1" dirty="0">
              <a:solidFill>
                <a:schemeClr val="hlink"/>
              </a:solidFill>
              <a:latin typeface="Times New Roman" panose="02020603050405020304" pitchFamily="18" charset="0"/>
            </a:endParaRPr>
          </a:p>
          <a:p>
            <a:pPr>
              <a:buNone/>
            </a:pPr>
            <a:r>
              <a:rPr lang="en-US" altLang="zh-CN" dirty="0">
                <a:solidFill>
                  <a:srgbClr val="FF0909"/>
                </a:solidFill>
                <a:latin typeface="Times New Roman" panose="02020603050405020304" pitchFamily="18" charset="0"/>
              </a:rPr>
              <a:t>		//</a:t>
            </a:r>
            <a:r>
              <a:rPr lang="zh-CN" altLang="en-US" dirty="0">
                <a:solidFill>
                  <a:srgbClr val="FF0909"/>
                </a:solidFill>
              </a:rPr>
              <a:t>填入转置矩阵元素</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a:buNone/>
            </a:pPr>
            <a:r>
              <a:rPr lang="en-US" altLang="zh-CN" b="1" dirty="0">
                <a:latin typeface="Times New Roman" panose="02020603050405020304" pitchFamily="18" charset="0"/>
              </a:rPr>
              <a:t>		for (p=1; p&lt;=M.tu; ++p) {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r>
              <a:rPr lang="en-US" altLang="zh-CN" b="1" dirty="0">
                <a:solidFill>
                  <a:srgbClr val="FF0909"/>
                </a:solidFill>
                <a:latin typeface="Times New Roman" panose="02020603050405020304" pitchFamily="18" charset="0"/>
              </a:rPr>
              <a:t>……</a:t>
            </a:r>
            <a:endParaRPr lang="en-US" altLang="zh-CN" dirty="0">
              <a:solidFill>
                <a:srgbClr val="FF0909"/>
              </a:solidFill>
              <a:latin typeface="Times New Roman" panose="02020603050405020304" pitchFamily="18" charset="0"/>
            </a:endParaRPr>
          </a:p>
          <a:p>
            <a:pPr>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return OK;</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56324" name="Text Box 4"/>
          <p:cNvSpPr txBox="1"/>
          <p:nvPr/>
        </p:nvSpPr>
        <p:spPr>
          <a:xfrm>
            <a:off x="2759075" y="260350"/>
            <a:ext cx="6249988" cy="2936875"/>
          </a:xfrm>
          <a:prstGeom prst="rect">
            <a:avLst/>
          </a:prstGeom>
          <a:solidFill>
            <a:srgbClr val="CCFFFF"/>
          </a:solidFill>
          <a:ln w="9525" cap="flat" cmpd="sng">
            <a:solidFill>
              <a:schemeClr val="hlink"/>
            </a:solidFill>
            <a:prstDash val="solid"/>
            <a:miter/>
            <a:headEnd type="none" w="med" len="med"/>
            <a:tailEnd type="none" w="med" len="med"/>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10000"/>
              </a:lnSpc>
              <a:spcBef>
                <a:spcPct val="0"/>
              </a:spcBef>
              <a:buFont typeface="Arial" panose="020B0604020202020204" pitchFamily="34" charset="0"/>
              <a:buNone/>
            </a:pPr>
            <a:r>
              <a:rPr lang="en-US" altLang="zh-CN" b="1" dirty="0">
                <a:solidFill>
                  <a:schemeClr val="hlink"/>
                </a:solidFill>
                <a:latin typeface="Times New Roman" panose="02020603050405020304" pitchFamily="18" charset="0"/>
              </a:rPr>
              <a:t>for (col=1; col&lt;=M.nu; col++)  </a:t>
            </a:r>
            <a:endParaRPr lang="en-US" altLang="zh-CN" b="1" dirty="0">
              <a:solidFill>
                <a:schemeClr val="hlink"/>
              </a:solidFill>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en-US" altLang="zh-CN" b="1" dirty="0">
                <a:solidFill>
                  <a:schemeClr val="hlink"/>
                </a:solidFill>
                <a:latin typeface="Times New Roman" panose="02020603050405020304" pitchFamily="18" charset="0"/>
              </a:rPr>
              <a:t>    num[col] = 0;</a:t>
            </a:r>
            <a:endParaRPr lang="en-US" altLang="zh-CN" b="1" dirty="0">
              <a:solidFill>
                <a:schemeClr val="hlink"/>
              </a:solidFill>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en-US" altLang="zh-CN" b="1" dirty="0">
                <a:solidFill>
                  <a:schemeClr val="hlink"/>
                </a:solidFill>
                <a:latin typeface="Times New Roman" panose="02020603050405020304" pitchFamily="18" charset="0"/>
              </a:rPr>
              <a:t>for (t=1; t&lt;=M.tu; t++)  </a:t>
            </a:r>
            <a:r>
              <a:rPr lang="en-US" altLang="zh-CN" dirty="0">
                <a:solidFill>
                  <a:schemeClr val="hlink"/>
                </a:solidFill>
                <a:latin typeface="Times New Roman" panose="02020603050405020304" pitchFamily="18" charset="0"/>
              </a:rPr>
              <a:t>//</a:t>
            </a:r>
            <a:r>
              <a:rPr lang="zh-CN" altLang="en-US" dirty="0">
                <a:solidFill>
                  <a:schemeClr val="hlink"/>
                </a:solidFill>
                <a:latin typeface="Times New Roman" panose="02020603050405020304" pitchFamily="18" charset="0"/>
              </a:rPr>
              <a:t>求</a:t>
            </a:r>
            <a:r>
              <a:rPr lang="en-US" altLang="zh-CN" dirty="0">
                <a:solidFill>
                  <a:schemeClr val="hlink"/>
                </a:solidFill>
                <a:latin typeface="Times New Roman" panose="02020603050405020304" pitchFamily="18" charset="0"/>
              </a:rPr>
              <a:t>M</a:t>
            </a:r>
            <a:r>
              <a:rPr lang="zh-CN" altLang="en-US" dirty="0">
                <a:solidFill>
                  <a:schemeClr val="hlink"/>
                </a:solidFill>
                <a:latin typeface="Times New Roman" panose="02020603050405020304" pitchFamily="18" charset="0"/>
              </a:rPr>
              <a:t>中每列非零个数</a:t>
            </a:r>
            <a:endParaRPr lang="zh-CN" altLang="en-US" dirty="0">
              <a:solidFill>
                <a:schemeClr val="hlink"/>
              </a:solidFill>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en-US" altLang="zh-CN" b="1" dirty="0">
                <a:solidFill>
                  <a:schemeClr val="hlink"/>
                </a:solidFill>
                <a:latin typeface="Times New Roman" panose="02020603050405020304" pitchFamily="18" charset="0"/>
              </a:rPr>
              <a:t>    num[ M.data[t].j ]++;</a:t>
            </a:r>
            <a:endParaRPr lang="en-US" altLang="zh-CN" b="1" dirty="0">
              <a:solidFill>
                <a:schemeClr val="hlink"/>
              </a:solidFill>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en-US" altLang="zh-CN" b="1" dirty="0">
                <a:solidFill>
                  <a:schemeClr val="hlink"/>
                </a:solidFill>
                <a:latin typeface="Times New Roman" panose="02020603050405020304" pitchFamily="18" charset="0"/>
              </a:rPr>
              <a:t>cpot[1] = 1;</a:t>
            </a:r>
            <a:endParaRPr lang="en-US" altLang="zh-CN" b="1" dirty="0">
              <a:solidFill>
                <a:schemeClr val="hlink"/>
              </a:solidFill>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en-US" altLang="zh-CN" b="1" dirty="0">
                <a:solidFill>
                  <a:schemeClr val="hlink"/>
                </a:solidFill>
                <a:latin typeface="Times New Roman" panose="02020603050405020304" pitchFamily="18" charset="0"/>
              </a:rPr>
              <a:t>for (col=2; col&lt;=M.nu; col++)</a:t>
            </a:r>
            <a:endParaRPr lang="en-US" altLang="zh-CN" b="1" dirty="0">
              <a:solidFill>
                <a:schemeClr val="hlink"/>
              </a:solidFill>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zh-CN" altLang="en-US" b="1" dirty="0">
                <a:solidFill>
                  <a:schemeClr val="hlink"/>
                </a:solidFill>
                <a:latin typeface="Times New Roman" panose="02020603050405020304" pitchFamily="18" charset="0"/>
              </a:rPr>
              <a:t>　</a:t>
            </a:r>
            <a:r>
              <a:rPr lang="en-US" altLang="zh-CN" b="1" dirty="0">
                <a:solidFill>
                  <a:schemeClr val="hlink"/>
                </a:solidFill>
                <a:latin typeface="Times New Roman" panose="02020603050405020304" pitchFamily="18" charset="0"/>
              </a:rPr>
              <a:t>cpot[col] = cpot[col-1] + num[col-1];    </a:t>
            </a:r>
            <a:endParaRPr lang="en-US" altLang="zh-CN" b="1" dirty="0">
              <a:solidFill>
                <a:schemeClr val="hlink"/>
              </a:solidFill>
              <a:latin typeface="Times New Roman" panose="02020603050405020304" pitchFamily="18" charset="0"/>
            </a:endParaRPr>
          </a:p>
        </p:txBody>
      </p:sp>
      <p:sp>
        <p:nvSpPr>
          <p:cNvPr id="56326" name="Text Box 6"/>
          <p:cNvSpPr txBox="1"/>
          <p:nvPr/>
        </p:nvSpPr>
        <p:spPr>
          <a:xfrm>
            <a:off x="4932363" y="3429000"/>
            <a:ext cx="4005262"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solidFill>
                  <a:srgbClr val="FF0909"/>
                </a:solidFill>
                <a:latin typeface="Times New Roman" panose="02020603050405020304" pitchFamily="18" charset="0"/>
              </a:rPr>
              <a:t>时间复杂度为</a:t>
            </a:r>
            <a:r>
              <a:rPr lang="en-US" altLang="zh-CN" dirty="0">
                <a:solidFill>
                  <a:srgbClr val="FF0909"/>
                </a:solidFill>
                <a:latin typeface="Times New Roman" panose="02020603050405020304" pitchFamily="18" charset="0"/>
              </a:rPr>
              <a:t>: O(M.nu+M.tu)</a:t>
            </a:r>
            <a:endParaRPr lang="en-US" altLang="zh-CN" dirty="0">
              <a:solidFill>
                <a:srgbClr val="FF0909"/>
              </a:solidFill>
              <a:latin typeface="Times New Roman" panose="02020603050405020304" pitchFamily="18" charset="0"/>
            </a:endParaRPr>
          </a:p>
        </p:txBody>
      </p:sp>
      <p:sp>
        <p:nvSpPr>
          <p:cNvPr id="56325" name="Text Box 5"/>
          <p:cNvSpPr txBox="1"/>
          <p:nvPr/>
        </p:nvSpPr>
        <p:spPr>
          <a:xfrm>
            <a:off x="3132138" y="4013200"/>
            <a:ext cx="4322762" cy="2511425"/>
          </a:xfrm>
          <a:prstGeom prst="rect">
            <a:avLst/>
          </a:prstGeom>
          <a:solidFill>
            <a:srgbClr val="CCFFFF"/>
          </a:solid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10000"/>
              </a:lnSpc>
              <a:spcBef>
                <a:spcPct val="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col = M.data[p].j;</a:t>
            </a:r>
            <a:endParaRPr lang="en-US" altLang="zh-CN" b="1" dirty="0">
              <a:solidFill>
                <a:srgbClr val="FF0909"/>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q = cpot[col];//</a:t>
            </a:r>
            <a:r>
              <a:rPr lang="zh-CN" altLang="en-US" b="1" dirty="0">
                <a:solidFill>
                  <a:srgbClr val="FF0909"/>
                </a:solidFill>
                <a:latin typeface="Times New Roman" panose="02020603050405020304" pitchFamily="18" charset="0"/>
                <a:ea typeface="宋体" panose="02010600030101010101" pitchFamily="2" charset="-122"/>
              </a:rPr>
              <a:t>起始行</a:t>
            </a:r>
            <a:endParaRPr lang="en-US" altLang="zh-CN" b="1" dirty="0">
              <a:solidFill>
                <a:srgbClr val="FF0909"/>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T.data[q].i = M.data[p].j;</a:t>
            </a:r>
            <a:endParaRPr lang="en-US" altLang="zh-CN" b="1" dirty="0">
              <a:solidFill>
                <a:srgbClr val="FF0909"/>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T.data[q].j = M.data[p].i;</a:t>
            </a:r>
            <a:endParaRPr lang="en-US" altLang="zh-CN" b="1" dirty="0">
              <a:solidFill>
                <a:srgbClr val="FF0909"/>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T.data[q].e = M.data[p].e;</a:t>
            </a:r>
            <a:endParaRPr lang="en-US" altLang="zh-CN" b="1" dirty="0">
              <a:solidFill>
                <a:srgbClr val="FF0909"/>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cpot[col]++;</a:t>
            </a:r>
            <a:endParaRPr lang="en-US" altLang="zh-CN" b="1" dirty="0">
              <a:solidFill>
                <a:srgbClr val="FF0909"/>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500" fill="hold">
                                          <p:stCondLst>
                                            <p:cond delay="0"/>
                                          </p:stCondLst>
                                        </p:cTn>
                                        <p:tgtEl>
                                          <p:spTgt spid="56324"/>
                                        </p:tgtEl>
                                        <p:attrNameLst>
                                          <p:attrName>style.visibility</p:attrName>
                                        </p:attrNameLst>
                                      </p:cBhvr>
                                      <p:to>
                                        <p:strVal val="visible"/>
                                      </p:to>
                                    </p:set>
                                    <p:animEffect transition="in" filter="wipe(up)">
                                      <p:cBhvr>
                                        <p:cTn id="7" dur="500"/>
                                        <p:tgtEl>
                                          <p:spTgt spid="56324"/>
                                        </p:tgtEl>
                                      </p:cBhvr>
                                    </p:animEffect>
                                  </p:childTnLst>
                                </p:cTn>
                              </p:par>
                              <p:par>
                                <p:cTn id="8" presetID="22" presetClass="entr" presetSubtype="1" fill="hold" grpId="0" nodeType="withEffect">
                                  <p:stCondLst>
                                    <p:cond delay="0"/>
                                  </p:stCondLst>
                                  <p:childTnLst>
                                    <p:set>
                                      <p:cBhvr>
                                        <p:cTn id="9" dur="500" fill="hold">
                                          <p:stCondLst>
                                            <p:cond delay="0"/>
                                          </p:stCondLst>
                                        </p:cTn>
                                        <p:tgtEl>
                                          <p:spTgt spid="56325"/>
                                        </p:tgtEl>
                                        <p:attrNameLst>
                                          <p:attrName>style.visibility</p:attrName>
                                        </p:attrNameLst>
                                      </p:cBhvr>
                                      <p:to>
                                        <p:strVal val="visible"/>
                                      </p:to>
                                    </p:set>
                                    <p:animEffect transition="in" filter="wipe(up)">
                                      <p:cBhvr>
                                        <p:cTn id="10" dur="500"/>
                                        <p:tgtEl>
                                          <p:spTgt spid="563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iterate type="lt">
                                    <p:tmAbs val="0"/>
                                  </p:iterate>
                                  <p:childTnLst>
                                    <p:set>
                                      <p:cBhvr>
                                        <p:cTn id="14" dur="1" fill="hold">
                                          <p:stCondLst>
                                            <p:cond delay="0"/>
                                          </p:stCondLst>
                                        </p:cTn>
                                        <p:tgtEl>
                                          <p:spTgt spid="56326"/>
                                        </p:tgtEl>
                                        <p:attrNameLst>
                                          <p:attrName>style.visibility</p:attrName>
                                        </p:attrNameLst>
                                      </p:cBhvr>
                                      <p:to>
                                        <p:strVal val="visible"/>
                                      </p:to>
                                    </p:set>
                                    <p:animEffect transition="in" filter="wipe(down)">
                                      <p:cBhvr>
                                        <p:cTn id="15"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ldLvl="0" animBg="1"/>
      <p:bldP spid="56326" grpId="0"/>
      <p:bldP spid="56325"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4100" name="组合 42"/>
          <p:cNvGrpSpPr/>
          <p:nvPr/>
        </p:nvGrpSpPr>
        <p:grpSpPr>
          <a:xfrm>
            <a:off x="1003300" y="1484313"/>
            <a:ext cx="7240588" cy="679450"/>
            <a:chOff x="0" y="0"/>
            <a:chExt cx="7241884" cy="678766"/>
          </a:xfrm>
        </p:grpSpPr>
        <p:grpSp>
          <p:nvGrpSpPr>
            <p:cNvPr id="4125" name="组合 10"/>
            <p:cNvGrpSpPr/>
            <p:nvPr/>
          </p:nvGrpSpPr>
          <p:grpSpPr>
            <a:xfrm>
              <a:off x="0" y="0"/>
              <a:ext cx="7241884" cy="678766"/>
              <a:chOff x="0" y="0"/>
              <a:chExt cx="4074496" cy="450454"/>
            </a:xfrm>
          </p:grpSpPr>
          <p:sp>
            <p:nvSpPr>
              <p:cNvPr id="4127"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8" name="椭圆 5"/>
              <p:cNvGrpSpPr/>
              <p:nvPr/>
            </p:nvGrpSpPr>
            <p:grpSpPr>
              <a:xfrm>
                <a:off x="104341" y="54601"/>
                <a:ext cx="308736" cy="335441"/>
                <a:chOff x="0" y="0"/>
                <a:chExt cx="548640" cy="505968"/>
              </a:xfrm>
            </p:grpSpPr>
            <p:pic>
              <p:nvPicPr>
                <p:cNvPr id="4130" name="椭圆 5"/>
                <p:cNvPicPr/>
                <p:nvPr/>
              </p:nvPicPr>
              <p:blipFill>
                <a:blip r:embed="rId1"/>
                <a:stretch>
                  <a:fillRect/>
                </a:stretch>
              </p:blipFill>
              <p:spPr>
                <a:xfrm>
                  <a:off x="0" y="0"/>
                  <a:ext cx="548640" cy="505968"/>
                </a:xfrm>
                <a:prstGeom prst="rect">
                  <a:avLst/>
                </a:prstGeom>
                <a:noFill/>
                <a:ln w="9525">
                  <a:noFill/>
                </a:ln>
              </p:spPr>
            </p:pic>
            <p:sp>
              <p:nvSpPr>
                <p:cNvPr id="4131"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26"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4101" name="组合 41"/>
          <p:cNvGrpSpPr/>
          <p:nvPr/>
        </p:nvGrpSpPr>
        <p:grpSpPr>
          <a:xfrm>
            <a:off x="1003300" y="2276475"/>
            <a:ext cx="7240588" cy="679450"/>
            <a:chOff x="0" y="0"/>
            <a:chExt cx="7241884" cy="678766"/>
          </a:xfrm>
        </p:grpSpPr>
        <p:grpSp>
          <p:nvGrpSpPr>
            <p:cNvPr id="4118" name="组合 10"/>
            <p:cNvGrpSpPr/>
            <p:nvPr/>
          </p:nvGrpSpPr>
          <p:grpSpPr>
            <a:xfrm>
              <a:off x="0" y="0"/>
              <a:ext cx="7241884" cy="678766"/>
              <a:chOff x="0" y="0"/>
              <a:chExt cx="4074496" cy="450454"/>
            </a:xfrm>
          </p:grpSpPr>
          <p:sp>
            <p:nvSpPr>
              <p:cNvPr id="4120" name="矩形 2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1" name="椭圆 26"/>
              <p:cNvGrpSpPr/>
              <p:nvPr/>
            </p:nvGrpSpPr>
            <p:grpSpPr>
              <a:xfrm>
                <a:off x="104341" y="54812"/>
                <a:ext cx="308736" cy="335441"/>
                <a:chOff x="0" y="0"/>
                <a:chExt cx="548640" cy="505968"/>
              </a:xfrm>
            </p:grpSpPr>
            <p:pic>
              <p:nvPicPr>
                <p:cNvPr id="4123" name="椭圆 26"/>
                <p:cNvPicPr/>
                <p:nvPr/>
              </p:nvPicPr>
              <p:blipFill>
                <a:blip r:embed="rId1"/>
                <a:stretch>
                  <a:fillRect/>
                </a:stretch>
              </p:blipFill>
              <p:spPr>
                <a:xfrm>
                  <a:off x="0" y="0"/>
                  <a:ext cx="548640" cy="505968"/>
                </a:xfrm>
                <a:prstGeom prst="rect">
                  <a:avLst/>
                </a:prstGeom>
                <a:noFill/>
                <a:ln w="9525">
                  <a:noFill/>
                </a:ln>
              </p:spPr>
            </p:pic>
            <p:sp>
              <p:nvSpPr>
                <p:cNvPr id="4124"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9"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4102" name="组合 40"/>
          <p:cNvGrpSpPr/>
          <p:nvPr/>
        </p:nvGrpSpPr>
        <p:grpSpPr>
          <a:xfrm>
            <a:off x="1003300" y="3068638"/>
            <a:ext cx="7240588" cy="679450"/>
            <a:chOff x="0" y="0"/>
            <a:chExt cx="7241884" cy="678766"/>
          </a:xfrm>
        </p:grpSpPr>
        <p:grpSp>
          <p:nvGrpSpPr>
            <p:cNvPr id="4111" name="组合 10"/>
            <p:cNvGrpSpPr/>
            <p:nvPr/>
          </p:nvGrpSpPr>
          <p:grpSpPr>
            <a:xfrm>
              <a:off x="0" y="0"/>
              <a:ext cx="7241884" cy="678766"/>
              <a:chOff x="0" y="0"/>
              <a:chExt cx="4074496" cy="450454"/>
            </a:xfrm>
          </p:grpSpPr>
          <p:sp>
            <p:nvSpPr>
              <p:cNvPr id="4113" name="矩形 30"/>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14" name="椭圆 31"/>
              <p:cNvGrpSpPr/>
              <p:nvPr/>
            </p:nvGrpSpPr>
            <p:grpSpPr>
              <a:xfrm>
                <a:off x="104341" y="55022"/>
                <a:ext cx="308736" cy="335441"/>
                <a:chOff x="0" y="0"/>
                <a:chExt cx="548640" cy="505968"/>
              </a:xfrm>
            </p:grpSpPr>
            <p:pic>
              <p:nvPicPr>
                <p:cNvPr id="4116" name="椭圆 31"/>
                <p:cNvPicPr/>
                <p:nvPr/>
              </p:nvPicPr>
              <p:blipFill>
                <a:blip r:embed="rId1"/>
                <a:stretch>
                  <a:fillRect/>
                </a:stretch>
              </p:blipFill>
              <p:spPr>
                <a:xfrm>
                  <a:off x="0" y="0"/>
                  <a:ext cx="548640" cy="505968"/>
                </a:xfrm>
                <a:prstGeom prst="rect">
                  <a:avLst/>
                </a:prstGeom>
                <a:noFill/>
                <a:ln w="9525">
                  <a:noFill/>
                </a:ln>
              </p:spPr>
            </p:pic>
            <p:sp>
              <p:nvSpPr>
                <p:cNvPr id="411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串的类型定义、存储结构及其运算</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4103" name="组合 39"/>
          <p:cNvGrpSpPr/>
          <p:nvPr/>
        </p:nvGrpSpPr>
        <p:grpSpPr>
          <a:xfrm>
            <a:off x="1003300" y="3860800"/>
            <a:ext cx="7240588" cy="679450"/>
            <a:chOff x="0" y="0"/>
            <a:chExt cx="7241884" cy="678766"/>
          </a:xfrm>
        </p:grpSpPr>
        <p:grpSp>
          <p:nvGrpSpPr>
            <p:cNvPr id="4104" name="组合 10"/>
            <p:cNvGrpSpPr/>
            <p:nvPr/>
          </p:nvGrpSpPr>
          <p:grpSpPr>
            <a:xfrm>
              <a:off x="0" y="0"/>
              <a:ext cx="7241884" cy="678766"/>
              <a:chOff x="0" y="0"/>
              <a:chExt cx="4074496" cy="450454"/>
            </a:xfrm>
          </p:grpSpPr>
          <p:sp>
            <p:nvSpPr>
              <p:cNvPr id="4106" name="矩形 3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07" name="椭圆 36"/>
              <p:cNvGrpSpPr/>
              <p:nvPr/>
            </p:nvGrpSpPr>
            <p:grpSpPr>
              <a:xfrm>
                <a:off x="104341" y="55233"/>
                <a:ext cx="308736" cy="331399"/>
                <a:chOff x="0" y="0"/>
                <a:chExt cx="548640" cy="499872"/>
              </a:xfrm>
            </p:grpSpPr>
            <p:pic>
              <p:nvPicPr>
                <p:cNvPr id="4109" name="椭圆 36"/>
                <p:cNvPicPr/>
                <p:nvPr/>
              </p:nvPicPr>
              <p:blipFill>
                <a:blip r:embed="rId2"/>
                <a:stretch>
                  <a:fillRect/>
                </a:stretch>
              </p:blipFill>
              <p:spPr>
                <a:xfrm>
                  <a:off x="0" y="0"/>
                  <a:ext cx="548640" cy="499872"/>
                </a:xfrm>
                <a:prstGeom prst="rect">
                  <a:avLst/>
                </a:prstGeom>
                <a:noFill/>
                <a:ln w="9525">
                  <a:noFill/>
                </a:ln>
              </p:spPr>
            </p:pic>
            <p:sp>
              <p:nvSpPr>
                <p:cNvPr id="4110"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数组</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5"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2" name="组合 39"/>
          <p:cNvGrpSpPr/>
          <p:nvPr/>
        </p:nvGrpSpPr>
        <p:grpSpPr>
          <a:xfrm>
            <a:off x="986790" y="4633595"/>
            <a:ext cx="7240588" cy="679450"/>
            <a:chOff x="0" y="0"/>
            <a:chExt cx="7241884" cy="678766"/>
          </a:xfrm>
        </p:grpSpPr>
        <p:grpSp>
          <p:nvGrpSpPr>
            <p:cNvPr id="7" name="组合 10"/>
            <p:cNvGrpSpPr/>
            <p:nvPr/>
          </p:nvGrpSpPr>
          <p:grpSpPr>
            <a:xfrm>
              <a:off x="0" y="0"/>
              <a:ext cx="7241884" cy="678766"/>
              <a:chOff x="0" y="0"/>
              <a:chExt cx="4074496" cy="450454"/>
            </a:xfrm>
          </p:grpSpPr>
          <p:sp>
            <p:nvSpPr>
              <p:cNvPr id="8" name="矩形 35"/>
              <p:cNvSpPr/>
              <p:nvPr>
                <p:custDataLst>
                  <p:tags r:id="rId3"/>
                </p:custDataLst>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9" name="椭圆 36"/>
              <p:cNvGrpSpPr/>
              <p:nvPr/>
            </p:nvGrpSpPr>
            <p:grpSpPr>
              <a:xfrm>
                <a:off x="104341" y="55233"/>
                <a:ext cx="308736" cy="331399"/>
                <a:chOff x="0" y="0"/>
                <a:chExt cx="548640" cy="499872"/>
              </a:xfrm>
            </p:grpSpPr>
            <p:pic>
              <p:nvPicPr>
                <p:cNvPr id="10"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1"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广义表</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14" name="组合 39"/>
          <p:cNvGrpSpPr/>
          <p:nvPr/>
        </p:nvGrpSpPr>
        <p:grpSpPr>
          <a:xfrm>
            <a:off x="970280" y="5406390"/>
            <a:ext cx="7240588" cy="679450"/>
            <a:chOff x="0" y="0"/>
            <a:chExt cx="7241884" cy="678766"/>
          </a:xfrm>
        </p:grpSpPr>
        <p:grpSp>
          <p:nvGrpSpPr>
            <p:cNvPr id="15" name="组合 10"/>
            <p:cNvGrpSpPr/>
            <p:nvPr/>
          </p:nvGrpSpPr>
          <p:grpSpPr>
            <a:xfrm>
              <a:off x="0" y="0"/>
              <a:ext cx="7241884" cy="678766"/>
              <a:chOff x="0" y="0"/>
              <a:chExt cx="4074496" cy="450454"/>
            </a:xfrm>
          </p:grpSpPr>
          <p:sp>
            <p:nvSpPr>
              <p:cNvPr id="16" name="矩形 35"/>
              <p:cNvSpPr/>
              <p:nvPr>
                <p:custDataLst>
                  <p:tags r:id="rId8"/>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7" name="椭圆 36"/>
              <p:cNvGrpSpPr/>
              <p:nvPr/>
            </p:nvGrpSpPr>
            <p:grpSpPr>
              <a:xfrm>
                <a:off x="104341" y="55233"/>
                <a:ext cx="308736" cy="331399"/>
                <a:chOff x="0" y="0"/>
                <a:chExt cx="548640" cy="499872"/>
              </a:xfrm>
            </p:grpSpPr>
            <p:pic>
              <p:nvPicPr>
                <p:cNvPr id="18"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19"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0"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1"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4100" name="组合 42"/>
          <p:cNvGrpSpPr/>
          <p:nvPr/>
        </p:nvGrpSpPr>
        <p:grpSpPr>
          <a:xfrm>
            <a:off x="1003300" y="1484313"/>
            <a:ext cx="7240588" cy="679450"/>
            <a:chOff x="0" y="0"/>
            <a:chExt cx="7241884" cy="678766"/>
          </a:xfrm>
        </p:grpSpPr>
        <p:grpSp>
          <p:nvGrpSpPr>
            <p:cNvPr id="4125" name="组合 10"/>
            <p:cNvGrpSpPr/>
            <p:nvPr/>
          </p:nvGrpSpPr>
          <p:grpSpPr>
            <a:xfrm>
              <a:off x="0" y="0"/>
              <a:ext cx="7241884" cy="678766"/>
              <a:chOff x="0" y="0"/>
              <a:chExt cx="4074496" cy="450454"/>
            </a:xfrm>
          </p:grpSpPr>
          <p:sp>
            <p:nvSpPr>
              <p:cNvPr id="4127"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8" name="椭圆 5"/>
              <p:cNvGrpSpPr/>
              <p:nvPr/>
            </p:nvGrpSpPr>
            <p:grpSpPr>
              <a:xfrm>
                <a:off x="104341" y="54601"/>
                <a:ext cx="308736" cy="335441"/>
                <a:chOff x="0" y="0"/>
                <a:chExt cx="548640" cy="505968"/>
              </a:xfrm>
            </p:grpSpPr>
            <p:pic>
              <p:nvPicPr>
                <p:cNvPr id="4130" name="椭圆 5"/>
                <p:cNvPicPr/>
                <p:nvPr/>
              </p:nvPicPr>
              <p:blipFill>
                <a:blip r:embed="rId1"/>
                <a:stretch>
                  <a:fillRect/>
                </a:stretch>
              </p:blipFill>
              <p:spPr>
                <a:xfrm>
                  <a:off x="0" y="0"/>
                  <a:ext cx="548640" cy="505968"/>
                </a:xfrm>
                <a:prstGeom prst="rect">
                  <a:avLst/>
                </a:prstGeom>
                <a:noFill/>
                <a:ln w="9525">
                  <a:noFill/>
                </a:ln>
              </p:spPr>
            </p:pic>
            <p:sp>
              <p:nvSpPr>
                <p:cNvPr id="4131"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26"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4101" name="组合 41"/>
          <p:cNvGrpSpPr/>
          <p:nvPr/>
        </p:nvGrpSpPr>
        <p:grpSpPr>
          <a:xfrm>
            <a:off x="1003300" y="2276475"/>
            <a:ext cx="7240588" cy="679450"/>
            <a:chOff x="0" y="0"/>
            <a:chExt cx="7241884" cy="678766"/>
          </a:xfrm>
        </p:grpSpPr>
        <p:grpSp>
          <p:nvGrpSpPr>
            <p:cNvPr id="4118" name="组合 10"/>
            <p:cNvGrpSpPr/>
            <p:nvPr/>
          </p:nvGrpSpPr>
          <p:grpSpPr>
            <a:xfrm>
              <a:off x="0" y="0"/>
              <a:ext cx="7241884" cy="678766"/>
              <a:chOff x="0" y="0"/>
              <a:chExt cx="4074496" cy="450454"/>
            </a:xfrm>
          </p:grpSpPr>
          <p:sp>
            <p:nvSpPr>
              <p:cNvPr id="4120" name="矩形 25"/>
              <p:cNvSpPr/>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1" name="椭圆 26"/>
              <p:cNvGrpSpPr/>
              <p:nvPr/>
            </p:nvGrpSpPr>
            <p:grpSpPr>
              <a:xfrm>
                <a:off x="104341" y="54812"/>
                <a:ext cx="308736" cy="335441"/>
                <a:chOff x="0" y="0"/>
                <a:chExt cx="548640" cy="505968"/>
              </a:xfrm>
            </p:grpSpPr>
            <p:pic>
              <p:nvPicPr>
                <p:cNvPr id="4123" name="椭圆 26"/>
                <p:cNvPicPr/>
                <p:nvPr/>
              </p:nvPicPr>
              <p:blipFill>
                <a:blip r:embed="rId1"/>
                <a:stretch>
                  <a:fillRect/>
                </a:stretch>
              </p:blipFill>
              <p:spPr>
                <a:xfrm>
                  <a:off x="0" y="0"/>
                  <a:ext cx="548640" cy="505968"/>
                </a:xfrm>
                <a:prstGeom prst="rect">
                  <a:avLst/>
                </a:prstGeom>
                <a:noFill/>
                <a:ln w="9525">
                  <a:noFill/>
                </a:ln>
              </p:spPr>
            </p:pic>
            <p:sp>
              <p:nvSpPr>
                <p:cNvPr id="4124"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9"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4102" name="组合 40"/>
          <p:cNvGrpSpPr/>
          <p:nvPr/>
        </p:nvGrpSpPr>
        <p:grpSpPr>
          <a:xfrm>
            <a:off x="1003300" y="3068638"/>
            <a:ext cx="7240588" cy="679450"/>
            <a:chOff x="0" y="0"/>
            <a:chExt cx="7241884" cy="678766"/>
          </a:xfrm>
        </p:grpSpPr>
        <p:grpSp>
          <p:nvGrpSpPr>
            <p:cNvPr id="4111" name="组合 10"/>
            <p:cNvGrpSpPr/>
            <p:nvPr/>
          </p:nvGrpSpPr>
          <p:grpSpPr>
            <a:xfrm>
              <a:off x="0" y="0"/>
              <a:ext cx="7241884" cy="678766"/>
              <a:chOff x="0" y="0"/>
              <a:chExt cx="4074496" cy="450454"/>
            </a:xfrm>
          </p:grpSpPr>
          <p:sp>
            <p:nvSpPr>
              <p:cNvPr id="4113" name="矩形 30"/>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14" name="椭圆 31"/>
              <p:cNvGrpSpPr/>
              <p:nvPr/>
            </p:nvGrpSpPr>
            <p:grpSpPr>
              <a:xfrm>
                <a:off x="104341" y="55022"/>
                <a:ext cx="308736" cy="335441"/>
                <a:chOff x="0" y="0"/>
                <a:chExt cx="548640" cy="505968"/>
              </a:xfrm>
            </p:grpSpPr>
            <p:pic>
              <p:nvPicPr>
                <p:cNvPr id="4116" name="椭圆 31"/>
                <p:cNvPicPr/>
                <p:nvPr/>
              </p:nvPicPr>
              <p:blipFill>
                <a:blip r:embed="rId1"/>
                <a:stretch>
                  <a:fillRect/>
                </a:stretch>
              </p:blipFill>
              <p:spPr>
                <a:xfrm>
                  <a:off x="0" y="0"/>
                  <a:ext cx="548640" cy="505968"/>
                </a:xfrm>
                <a:prstGeom prst="rect">
                  <a:avLst/>
                </a:prstGeom>
                <a:noFill/>
                <a:ln w="9525">
                  <a:noFill/>
                </a:ln>
              </p:spPr>
            </p:pic>
            <p:sp>
              <p:nvSpPr>
                <p:cNvPr id="411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串的类型定义、存储结构及其运算</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4103" name="组合 39"/>
          <p:cNvGrpSpPr/>
          <p:nvPr/>
        </p:nvGrpSpPr>
        <p:grpSpPr>
          <a:xfrm>
            <a:off x="1003300" y="3860800"/>
            <a:ext cx="7240588" cy="679450"/>
            <a:chOff x="0" y="0"/>
            <a:chExt cx="7241884" cy="678766"/>
          </a:xfrm>
        </p:grpSpPr>
        <p:grpSp>
          <p:nvGrpSpPr>
            <p:cNvPr id="4104" name="组合 10"/>
            <p:cNvGrpSpPr/>
            <p:nvPr/>
          </p:nvGrpSpPr>
          <p:grpSpPr>
            <a:xfrm>
              <a:off x="0" y="0"/>
              <a:ext cx="7241884" cy="678766"/>
              <a:chOff x="0" y="0"/>
              <a:chExt cx="4074496" cy="450454"/>
            </a:xfrm>
          </p:grpSpPr>
          <p:sp>
            <p:nvSpPr>
              <p:cNvPr id="4106" name="矩形 3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07" name="椭圆 36"/>
              <p:cNvGrpSpPr/>
              <p:nvPr/>
            </p:nvGrpSpPr>
            <p:grpSpPr>
              <a:xfrm>
                <a:off x="104341" y="55233"/>
                <a:ext cx="308736" cy="331399"/>
                <a:chOff x="0" y="0"/>
                <a:chExt cx="548640" cy="499872"/>
              </a:xfrm>
            </p:grpSpPr>
            <p:pic>
              <p:nvPicPr>
                <p:cNvPr id="4109" name="椭圆 36"/>
                <p:cNvPicPr/>
                <p:nvPr/>
              </p:nvPicPr>
              <p:blipFill>
                <a:blip r:embed="rId2"/>
                <a:stretch>
                  <a:fillRect/>
                </a:stretch>
              </p:blipFill>
              <p:spPr>
                <a:xfrm>
                  <a:off x="0" y="0"/>
                  <a:ext cx="548640" cy="499872"/>
                </a:xfrm>
                <a:prstGeom prst="rect">
                  <a:avLst/>
                </a:prstGeom>
                <a:noFill/>
                <a:ln w="9525">
                  <a:noFill/>
                </a:ln>
              </p:spPr>
            </p:pic>
            <p:sp>
              <p:nvSpPr>
                <p:cNvPr id="4110"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数组</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5"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2" name="组合 39"/>
          <p:cNvGrpSpPr/>
          <p:nvPr/>
        </p:nvGrpSpPr>
        <p:grpSpPr>
          <a:xfrm>
            <a:off x="986790" y="4633595"/>
            <a:ext cx="7240588" cy="679450"/>
            <a:chOff x="0" y="0"/>
            <a:chExt cx="7241884" cy="678766"/>
          </a:xfrm>
        </p:grpSpPr>
        <p:grpSp>
          <p:nvGrpSpPr>
            <p:cNvPr id="7" name="组合 10"/>
            <p:cNvGrpSpPr/>
            <p:nvPr/>
          </p:nvGrpSpPr>
          <p:grpSpPr>
            <a:xfrm>
              <a:off x="0" y="0"/>
              <a:ext cx="7241884" cy="678766"/>
              <a:chOff x="0" y="0"/>
              <a:chExt cx="4074496" cy="450454"/>
            </a:xfrm>
          </p:grpSpPr>
          <p:sp>
            <p:nvSpPr>
              <p:cNvPr id="8" name="矩形 35"/>
              <p:cNvSpPr/>
              <p:nvPr>
                <p:custDataLst>
                  <p:tags r:id="rId3"/>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9" name="椭圆 36"/>
              <p:cNvGrpSpPr/>
              <p:nvPr/>
            </p:nvGrpSpPr>
            <p:grpSpPr>
              <a:xfrm>
                <a:off x="104341" y="55233"/>
                <a:ext cx="308736" cy="331399"/>
                <a:chOff x="0" y="0"/>
                <a:chExt cx="548640" cy="499872"/>
              </a:xfrm>
            </p:grpSpPr>
            <p:pic>
              <p:nvPicPr>
                <p:cNvPr id="10"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1"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广义表</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14" name="组合 39"/>
          <p:cNvGrpSpPr/>
          <p:nvPr/>
        </p:nvGrpSpPr>
        <p:grpSpPr>
          <a:xfrm>
            <a:off x="970280" y="5406390"/>
            <a:ext cx="7240588" cy="679450"/>
            <a:chOff x="0" y="0"/>
            <a:chExt cx="7241884" cy="678766"/>
          </a:xfrm>
        </p:grpSpPr>
        <p:grpSp>
          <p:nvGrpSpPr>
            <p:cNvPr id="15" name="组合 10"/>
            <p:cNvGrpSpPr/>
            <p:nvPr/>
          </p:nvGrpSpPr>
          <p:grpSpPr>
            <a:xfrm>
              <a:off x="0" y="0"/>
              <a:ext cx="7241884" cy="678766"/>
              <a:chOff x="0" y="0"/>
              <a:chExt cx="4074496" cy="450454"/>
            </a:xfrm>
          </p:grpSpPr>
          <p:sp>
            <p:nvSpPr>
              <p:cNvPr id="16" name="矩形 35"/>
              <p:cNvSpPr/>
              <p:nvPr>
                <p:custDataLst>
                  <p:tags r:id="rId8"/>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7" name="椭圆 36"/>
              <p:cNvGrpSpPr/>
              <p:nvPr/>
            </p:nvGrpSpPr>
            <p:grpSpPr>
              <a:xfrm>
                <a:off x="104341" y="55233"/>
                <a:ext cx="308736" cy="331399"/>
                <a:chOff x="0" y="0"/>
                <a:chExt cx="548640" cy="499872"/>
              </a:xfrm>
            </p:grpSpPr>
            <p:pic>
              <p:nvPicPr>
                <p:cNvPr id="18"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19"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0"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1"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4.5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广义表</a:t>
            </a:r>
            <a:r>
              <a:rPr kumimoji="0" lang="en-US" altLang="zh-CN"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定义</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2771" name="Rectangle 3"/>
          <p:cNvSpPr>
            <a:spLocks noGrp="1"/>
          </p:cNvSpPr>
          <p:nvPr>
            <p:ph idx="1"/>
          </p:nvPr>
        </p:nvSpPr>
        <p:spPr/>
        <p:txBody>
          <a:bodyPr vert="horz" wrap="square" lIns="91440" tIns="45720" rIns="91440" bIns="45720" anchor="t" anchorCtr="0"/>
          <a:p>
            <a:pPr>
              <a:buNone/>
            </a:pPr>
            <a:r>
              <a:rPr lang="en-US" altLang="zh-CN" b="1" dirty="0">
                <a:latin typeface="Times New Roman" panose="02020603050405020304" pitchFamily="18" charset="0"/>
              </a:rPr>
              <a:t>ADT GList {</a:t>
            </a:r>
            <a:endParaRPr lang="en-US" altLang="zh-CN" dirty="0">
              <a:latin typeface="Times New Roman" panose="02020603050405020304" pitchFamily="18" charset="0"/>
            </a:endParaRPr>
          </a:p>
          <a:p>
            <a:pPr eaLnBrk="1" hangingPunct="1">
              <a:lnSpc>
                <a:spcPct val="120000"/>
              </a:lnSpc>
              <a:spcBef>
                <a:spcPct val="0"/>
              </a:spcBef>
              <a:buNone/>
            </a:pPr>
            <a:r>
              <a:rPr lang="zh-CN" altLang="en-US" dirty="0">
                <a:latin typeface="Times New Roman" panose="02020603050405020304" pitchFamily="18" charset="0"/>
              </a:rPr>
              <a:t>数据对象： </a:t>
            </a:r>
            <a:r>
              <a:rPr lang="en-US" altLang="zh-CN" b="1" dirty="0">
                <a:latin typeface="Times New Roman" panose="02020603050405020304" pitchFamily="18" charset="0"/>
                <a:ea typeface="楷体_GB2312" pitchFamily="49" charset="-122"/>
              </a:rPr>
              <a:t>D</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{e</a:t>
            </a:r>
            <a:r>
              <a:rPr lang="en-US" altLang="zh-CN" b="1" baseline="-25000" dirty="0">
                <a:latin typeface="Times New Roman" panose="02020603050405020304" pitchFamily="18" charset="0"/>
                <a:ea typeface="楷体_GB2312" pitchFamily="49" charset="-122"/>
              </a:rPr>
              <a:t>i</a:t>
            </a:r>
            <a:r>
              <a:rPr lang="en-US" altLang="zh-CN" b="1" dirty="0">
                <a:latin typeface="Times New Roman" panose="02020603050405020304" pitchFamily="18" charset="0"/>
                <a:ea typeface="楷体_GB2312" pitchFamily="49" charset="-122"/>
              </a:rPr>
              <a:t> | i=1,2,..,n;  n≥0;</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a:p>
            <a:pPr eaLnBrk="1" hangingPunct="1">
              <a:lnSpc>
                <a:spcPct val="120000"/>
              </a:lnSpc>
              <a:spcBef>
                <a:spcPct val="0"/>
              </a:spcBef>
              <a:buNone/>
            </a:pPr>
            <a:r>
              <a:rPr lang="en-US" altLang="zh-CN" dirty="0">
                <a:latin typeface="Times New Roman" panose="02020603050405020304" pitchFamily="18" charset="0"/>
                <a:ea typeface="楷体_GB2312" pitchFamily="49" charset="-122"/>
              </a:rPr>
              <a:t>                     </a:t>
            </a:r>
            <a:r>
              <a:rPr lang="en-US" altLang="zh-CN" b="1" dirty="0">
                <a:solidFill>
                  <a:schemeClr val="hlink"/>
                </a:solidFill>
                <a:latin typeface="Times New Roman" panose="02020603050405020304" pitchFamily="18" charset="0"/>
                <a:ea typeface="楷体_GB2312" pitchFamily="49" charset="-122"/>
              </a:rPr>
              <a:t>e</a:t>
            </a:r>
            <a:r>
              <a:rPr lang="en-US" altLang="zh-CN" b="1" baseline="-25000" dirty="0">
                <a:solidFill>
                  <a:schemeClr val="hlink"/>
                </a:solidFill>
                <a:latin typeface="Times New Roman" panose="02020603050405020304" pitchFamily="18" charset="0"/>
                <a:ea typeface="楷体_GB2312" pitchFamily="49" charset="-122"/>
              </a:rPr>
              <a:t>i</a:t>
            </a:r>
            <a:r>
              <a:rPr lang="en-US" altLang="zh-CN" b="1" dirty="0">
                <a:solidFill>
                  <a:schemeClr val="hlink"/>
                </a:solidFill>
                <a:latin typeface="Times New Roman" panose="02020603050405020304" pitchFamily="18" charset="0"/>
                <a:ea typeface="楷体_GB2312" pitchFamily="49" charset="-122"/>
              </a:rPr>
              <a:t>∈AtomSet</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或</a:t>
            </a:r>
            <a:r>
              <a:rPr lang="en-US" altLang="zh-CN" b="1" dirty="0">
                <a:solidFill>
                  <a:schemeClr val="hlink"/>
                </a:solidFill>
                <a:latin typeface="Times New Roman" panose="02020603050405020304" pitchFamily="18" charset="0"/>
                <a:ea typeface="楷体_GB2312" pitchFamily="49" charset="-122"/>
              </a:rPr>
              <a:t>e</a:t>
            </a:r>
            <a:r>
              <a:rPr lang="en-US" altLang="zh-CN" b="1" baseline="-25000" dirty="0">
                <a:solidFill>
                  <a:schemeClr val="hlink"/>
                </a:solidFill>
                <a:latin typeface="Times New Roman" panose="02020603050405020304" pitchFamily="18" charset="0"/>
                <a:ea typeface="楷体_GB2312" pitchFamily="49" charset="-122"/>
              </a:rPr>
              <a:t>i</a:t>
            </a:r>
            <a:r>
              <a:rPr lang="en-US" altLang="zh-CN" b="1" dirty="0">
                <a:solidFill>
                  <a:schemeClr val="hlink"/>
                </a:solidFill>
                <a:latin typeface="Times New Roman" panose="02020603050405020304" pitchFamily="18" charset="0"/>
                <a:ea typeface="楷体_GB2312" pitchFamily="49" charset="-122"/>
              </a:rPr>
              <a:t>∈GList</a:t>
            </a:r>
            <a:r>
              <a:rPr lang="en-US" altLang="zh-CN" b="1"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AtomSet</a:t>
            </a:r>
            <a:r>
              <a:rPr lang="zh-CN" altLang="en-US" dirty="0">
                <a:latin typeface="Times New Roman" panose="02020603050405020304" pitchFamily="18" charset="0"/>
                <a:ea typeface="楷体_GB2312" pitchFamily="49" charset="-122"/>
              </a:rPr>
              <a:t>为某个数据对象</a:t>
            </a:r>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a:p>
            <a:pPr eaLnBrk="1" hangingPunct="1">
              <a:lnSpc>
                <a:spcPct val="120000"/>
              </a:lnSpc>
              <a:spcBef>
                <a:spcPct val="0"/>
              </a:spcBef>
              <a:buNone/>
            </a:pPr>
            <a:r>
              <a:rPr lang="zh-CN" altLang="en-US" dirty="0">
                <a:latin typeface="Times New Roman" panose="02020603050405020304" pitchFamily="18" charset="0"/>
              </a:rPr>
              <a:t>数据关系：</a:t>
            </a:r>
            <a:endParaRPr lang="zh-CN" altLang="en-US" dirty="0">
              <a:latin typeface="Times New Roman" panose="02020603050405020304" pitchFamily="18" charset="0"/>
            </a:endParaRPr>
          </a:p>
          <a:p>
            <a:pPr eaLnBrk="1" hangingPunct="1">
              <a:lnSpc>
                <a:spcPct val="150000"/>
              </a:lnSpc>
              <a:spcBef>
                <a:spcPct val="0"/>
              </a:spcBef>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R</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{&lt;e</a:t>
            </a:r>
            <a:r>
              <a:rPr lang="en-US" altLang="zh-CN" b="1" baseline="-25000" dirty="0">
                <a:latin typeface="Times New Roman" panose="02020603050405020304" pitchFamily="18" charset="0"/>
                <a:ea typeface="楷体_GB2312" pitchFamily="49" charset="-122"/>
              </a:rPr>
              <a:t>i-1</a:t>
            </a:r>
            <a:r>
              <a:rPr lang="en-US" altLang="zh-CN" b="1" dirty="0">
                <a:latin typeface="Times New Roman" panose="02020603050405020304" pitchFamily="18" charset="0"/>
                <a:ea typeface="楷体_GB2312" pitchFamily="49" charset="-122"/>
              </a:rPr>
              <a:t>, e</a:t>
            </a:r>
            <a:r>
              <a:rPr lang="en-US" altLang="zh-CN" b="1" baseline="-25000" dirty="0">
                <a:latin typeface="Times New Roman" panose="02020603050405020304" pitchFamily="18" charset="0"/>
                <a:ea typeface="楷体_GB2312" pitchFamily="49" charset="-122"/>
              </a:rPr>
              <a:t>i</a:t>
            </a:r>
            <a:r>
              <a:rPr lang="en-US" altLang="zh-CN" b="1" dirty="0">
                <a:latin typeface="Times New Roman" panose="02020603050405020304" pitchFamily="18" charset="0"/>
                <a:ea typeface="楷体_GB2312" pitchFamily="49" charset="-122"/>
              </a:rPr>
              <a:t> &gt;| e</a:t>
            </a:r>
            <a:r>
              <a:rPr lang="en-US" altLang="zh-CN" b="1" baseline="-25000" dirty="0">
                <a:latin typeface="Times New Roman" panose="02020603050405020304" pitchFamily="18" charset="0"/>
                <a:ea typeface="楷体_GB2312" pitchFamily="49" charset="-122"/>
              </a:rPr>
              <a:t>i-1</a:t>
            </a:r>
            <a:r>
              <a:rPr lang="en-US" altLang="zh-CN" b="1" dirty="0">
                <a:latin typeface="Times New Roman" panose="02020603050405020304" pitchFamily="18" charset="0"/>
                <a:ea typeface="楷体_GB2312" pitchFamily="49" charset="-122"/>
              </a:rPr>
              <a:t> ,e</a:t>
            </a:r>
            <a:r>
              <a:rPr lang="en-US" altLang="zh-CN" b="1" baseline="-25000" dirty="0">
                <a:latin typeface="Times New Roman" panose="02020603050405020304" pitchFamily="18" charset="0"/>
                <a:ea typeface="楷体_GB2312" pitchFamily="49" charset="-122"/>
              </a:rPr>
              <a:t>i</a:t>
            </a:r>
            <a:r>
              <a:rPr lang="en-US" altLang="zh-CN" b="1" dirty="0">
                <a:latin typeface="Times New Roman" panose="02020603050405020304" pitchFamily="18" charset="0"/>
                <a:ea typeface="楷体_GB2312" pitchFamily="49" charset="-122"/>
              </a:rPr>
              <a:t>∈D, 2≤i≤n}</a:t>
            </a:r>
            <a:endParaRPr lang="en-US" altLang="zh-CN" b="1" dirty="0">
              <a:latin typeface="Times New Roman" panose="02020603050405020304" pitchFamily="18" charset="0"/>
              <a:ea typeface="楷体_GB2312" pitchFamily="49" charset="-122"/>
            </a:endParaRPr>
          </a:p>
          <a:p>
            <a:pPr eaLnBrk="1" hangingPunct="1">
              <a:lnSpc>
                <a:spcPct val="150000"/>
              </a:lnSpc>
              <a:spcBef>
                <a:spcPct val="0"/>
              </a:spcBef>
              <a:buNone/>
            </a:pPr>
            <a:r>
              <a:rPr lang="zh-CN" altLang="zh-CN" dirty="0">
                <a:latin typeface="黑体" panose="02010609060101010101" pitchFamily="49" charset="-122"/>
              </a:rPr>
              <a:t>基本操作</a:t>
            </a:r>
            <a:r>
              <a:rPr lang="zh-CN" altLang="en-US" dirty="0">
                <a:latin typeface="Times New Roman" panose="02020603050405020304" pitchFamily="18" charset="0"/>
              </a:rPr>
              <a:t>：</a:t>
            </a:r>
            <a:endParaRPr lang="zh-CN" altLang="en-US" dirty="0">
              <a:latin typeface="黑体" panose="02010609060101010101" pitchFamily="49" charset="-122"/>
            </a:endParaRPr>
          </a:p>
          <a:p>
            <a:pPr eaLnBrk="1" hangingPunct="1">
              <a:lnSpc>
                <a:spcPct val="150000"/>
              </a:lnSpc>
              <a:spcBef>
                <a:spcPct val="0"/>
              </a:spcBef>
              <a:buNone/>
            </a:pPr>
            <a:r>
              <a:rPr lang="en-US" altLang="zh-CN" b="1" dirty="0">
                <a:latin typeface="Times New Roman" panose="02020603050405020304" pitchFamily="18" charset="0"/>
                <a:ea typeface="楷体_GB2312" pitchFamily="49" charset="-122"/>
              </a:rPr>
              <a:t>	       ……</a:t>
            </a:r>
            <a:endParaRPr lang="en-US" altLang="zh-CN" b="1" dirty="0">
              <a:latin typeface="Times New Roman" panose="02020603050405020304" pitchFamily="18" charset="0"/>
              <a:ea typeface="楷体_GB2312" pitchFamily="49" charset="-122"/>
            </a:endParaRPr>
          </a:p>
          <a:p>
            <a:pPr eaLnBrk="1" hangingPunct="1">
              <a:lnSpc>
                <a:spcPct val="150000"/>
              </a:lnSpc>
              <a:spcBef>
                <a:spcPct val="0"/>
              </a:spcBef>
              <a:buNone/>
            </a:pPr>
            <a:r>
              <a:rPr lang="en-US" altLang="zh-CN" b="1" dirty="0">
                <a:latin typeface="Times New Roman" panose="02020603050405020304" pitchFamily="18" charset="0"/>
                <a:ea typeface="楷体_GB2312" pitchFamily="49" charset="-122"/>
              </a:rPr>
              <a:t>} ADT</a:t>
            </a:r>
            <a:r>
              <a:rPr lang="en-US" altLang="zh-CN"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GList</a:t>
            </a:r>
            <a:endParaRPr lang="en-US" altLang="zh-CN"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500" fill="hold">
                                          <p:stCondLst>
                                            <p:cond delay="0"/>
                                          </p:stCondLst>
                                        </p:cTn>
                                        <p:tgtEl>
                                          <p:spTgt spid="32771">
                                            <p:txEl>
                                              <p:charRg st="0" end="12"/>
                                            </p:txEl>
                                          </p:spTgt>
                                        </p:tgtEl>
                                        <p:attrNameLst>
                                          <p:attrName>style.visibility</p:attrName>
                                        </p:attrNameLst>
                                      </p:cBhvr>
                                      <p:to>
                                        <p:strVal val="visible"/>
                                      </p:to>
                                    </p:set>
                                    <p:animEffect transition="in" filter="wipe(up)">
                                      <p:cBhvr>
                                        <p:cTn id="7" dur="500"/>
                                        <p:tgtEl>
                                          <p:spTgt spid="32771">
                                            <p:txEl>
                                              <p:charRg st="0" end="12"/>
                                            </p:txEl>
                                          </p:spTgt>
                                        </p:tgtEl>
                                      </p:cBhvr>
                                    </p:animEffect>
                                  </p:childTnLst>
                                </p:cTn>
                              </p:par>
                              <p:par>
                                <p:cTn id="8" presetID="22" presetClass="entr" presetSubtype="1" fill="hold" nodeType="withEffect">
                                  <p:stCondLst>
                                    <p:cond delay="0"/>
                                  </p:stCondLst>
                                  <p:childTnLst>
                                    <p:set>
                                      <p:cBhvr>
                                        <p:cTn id="9" dur="500" fill="hold">
                                          <p:stCondLst>
                                            <p:cond delay="0"/>
                                          </p:stCondLst>
                                        </p:cTn>
                                        <p:tgtEl>
                                          <p:spTgt spid="32771">
                                            <p:txEl>
                                              <p:charRg st="12" end="45"/>
                                            </p:txEl>
                                          </p:spTgt>
                                        </p:tgtEl>
                                        <p:attrNameLst>
                                          <p:attrName>style.visibility</p:attrName>
                                        </p:attrNameLst>
                                      </p:cBhvr>
                                      <p:to>
                                        <p:strVal val="visible"/>
                                      </p:to>
                                    </p:set>
                                    <p:animEffect transition="in" filter="wipe(up)">
                                      <p:cBhvr>
                                        <p:cTn id="10" dur="500"/>
                                        <p:tgtEl>
                                          <p:spTgt spid="32771">
                                            <p:txEl>
                                              <p:charRg st="12" end="45"/>
                                            </p:txEl>
                                          </p:spTgt>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2771">
                                            <p:txEl>
                                              <p:charRg st="45" end="104"/>
                                            </p:txEl>
                                          </p:spTgt>
                                        </p:tgtEl>
                                        <p:attrNameLst>
                                          <p:attrName>style.visibility</p:attrName>
                                        </p:attrNameLst>
                                      </p:cBhvr>
                                      <p:to>
                                        <p:strVal val="visible"/>
                                      </p:to>
                                    </p:set>
                                    <p:animEffect transition="in" filter="wipe(up)">
                                      <p:cBhvr>
                                        <p:cTn id="14" dur="500"/>
                                        <p:tgtEl>
                                          <p:spTgt spid="32771">
                                            <p:txEl>
                                              <p:charRg st="45" end="104"/>
                                            </p:txEl>
                                          </p:spTgt>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2771">
                                            <p:txEl>
                                              <p:charRg st="104" end="110"/>
                                            </p:txEl>
                                          </p:spTgt>
                                        </p:tgtEl>
                                        <p:attrNameLst>
                                          <p:attrName>style.visibility</p:attrName>
                                        </p:attrNameLst>
                                      </p:cBhvr>
                                      <p:to>
                                        <p:strVal val="visible"/>
                                      </p:to>
                                    </p:set>
                                    <p:animEffect transition="in" filter="wipe(up)">
                                      <p:cBhvr>
                                        <p:cTn id="18" dur="500"/>
                                        <p:tgtEl>
                                          <p:spTgt spid="32771">
                                            <p:txEl>
                                              <p:charRg st="104" end="11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32771">
                                            <p:txEl>
                                              <p:charRg st="110" end="165"/>
                                            </p:txEl>
                                          </p:spTgt>
                                        </p:tgtEl>
                                        <p:attrNameLst>
                                          <p:attrName>style.visibility</p:attrName>
                                        </p:attrNameLst>
                                      </p:cBhvr>
                                      <p:to>
                                        <p:strVal val="visible"/>
                                      </p:to>
                                    </p:set>
                                    <p:animEffect transition="in" filter="wipe(up)">
                                      <p:cBhvr>
                                        <p:cTn id="22" dur="500"/>
                                        <p:tgtEl>
                                          <p:spTgt spid="32771">
                                            <p:txEl>
                                              <p:charRg st="110" end="165"/>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32771">
                                            <p:txEl>
                                              <p:charRg st="165" end="171"/>
                                            </p:txEl>
                                          </p:spTgt>
                                        </p:tgtEl>
                                        <p:attrNameLst>
                                          <p:attrName>style.visibility</p:attrName>
                                        </p:attrNameLst>
                                      </p:cBhvr>
                                      <p:to>
                                        <p:strVal val="visible"/>
                                      </p:to>
                                    </p:set>
                                    <p:animEffect transition="in" filter="wipe(up)">
                                      <p:cBhvr>
                                        <p:cTn id="26" dur="500"/>
                                        <p:tgtEl>
                                          <p:spTgt spid="32771">
                                            <p:txEl>
                                              <p:charRg st="165" end="171"/>
                                            </p:txEl>
                                          </p:spTgt>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32771">
                                            <p:txEl>
                                              <p:charRg st="171" end="182"/>
                                            </p:txEl>
                                          </p:spTgt>
                                        </p:tgtEl>
                                        <p:attrNameLst>
                                          <p:attrName>style.visibility</p:attrName>
                                        </p:attrNameLst>
                                      </p:cBhvr>
                                      <p:to>
                                        <p:strVal val="visible"/>
                                      </p:to>
                                    </p:set>
                                    <p:animEffect transition="in" filter="wipe(up)">
                                      <p:cBhvr>
                                        <p:cTn id="30" dur="500"/>
                                        <p:tgtEl>
                                          <p:spTgt spid="32771">
                                            <p:txEl>
                                              <p:charRg st="171" end="182"/>
                                            </p:txEl>
                                          </p:spTgt>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32771">
                                            <p:txEl>
                                              <p:charRg st="182" end="193"/>
                                            </p:txEl>
                                          </p:spTgt>
                                        </p:tgtEl>
                                        <p:attrNameLst>
                                          <p:attrName>style.visibility</p:attrName>
                                        </p:attrNameLst>
                                      </p:cBhvr>
                                      <p:to>
                                        <p:strVal val="visible"/>
                                      </p:to>
                                    </p:set>
                                    <p:animEffect transition="in" filter="wipe(up)">
                                      <p:cBhvr>
                                        <p:cTn id="34" dur="500"/>
                                        <p:tgtEl>
                                          <p:spTgt spid="32771">
                                            <p:txEl>
                                              <p:charRg st="182" end="1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9875" name="Rectangle 3"/>
          <p:cNvSpPr>
            <a:spLocks noGrp="1"/>
          </p:cNvSpPr>
          <p:nvPr>
            <p:ph idx="1"/>
          </p:nvPr>
        </p:nvSpPr>
        <p:spPr/>
        <p:txBody>
          <a:bodyPr vert="horz" wrap="square" lIns="91440" tIns="45720" rIns="91440" bIns="45720" anchor="t" anchorCtr="0"/>
          <a:p>
            <a:pPr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广义表（列表）：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0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个表元素组成的有限序列，</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ts val="0"/>
              </a:spcBef>
              <a:spcAft>
                <a:spcPts val="0"/>
              </a:spcAft>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记作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 …,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LS</a:t>
            </a:r>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是表名，</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ai</a:t>
            </a:r>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是表元素，它可以是表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称为子表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，可以是数据元素</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称为原子</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为表的长度</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的广义表为空表。</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通常用大写字母</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A~Z</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表示广义表的名称，用小写字母</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a~z</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表示原子，</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广义表用括号括起来</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，括号内的数据元素用逗号分隔开。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9875">
                                            <p:txEl>
                                              <p:charRg st="0" end="32"/>
                                            </p:txEl>
                                          </p:spTgt>
                                        </p:tgtEl>
                                        <p:attrNameLst>
                                          <p:attrName>style.visibility</p:attrName>
                                        </p:attrNameLst>
                                      </p:cBhvr>
                                      <p:to>
                                        <p:strVal val="visible"/>
                                      </p:to>
                                    </p:set>
                                    <p:animEffect transition="in" filter="wipe(up)">
                                      <p:cBhvr>
                                        <p:cTn id="7" dur="500"/>
                                        <p:tgtEl>
                                          <p:spTgt spid="79875">
                                            <p:txEl>
                                              <p:charRg st="0" end="3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9875">
                                            <p:txEl>
                                              <p:charRg st="32" end="77"/>
                                            </p:txEl>
                                          </p:spTgt>
                                        </p:tgtEl>
                                        <p:attrNameLst>
                                          <p:attrName>style.visibility</p:attrName>
                                        </p:attrNameLst>
                                      </p:cBhvr>
                                      <p:to>
                                        <p:strVal val="visible"/>
                                      </p:to>
                                    </p:set>
                                    <p:animEffect transition="in" filter="wipe(up)">
                                      <p:cBhvr>
                                        <p:cTn id="11" dur="500"/>
                                        <p:tgtEl>
                                          <p:spTgt spid="79875">
                                            <p:txEl>
                                              <p:charRg st="32" end="77"/>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9875">
                                            <p:txEl>
                                              <p:charRg st="77" end="118"/>
                                            </p:txEl>
                                          </p:spTgt>
                                        </p:tgtEl>
                                        <p:attrNameLst>
                                          <p:attrName>style.visibility</p:attrName>
                                        </p:attrNameLst>
                                      </p:cBhvr>
                                      <p:to>
                                        <p:strVal val="visible"/>
                                      </p:to>
                                    </p:set>
                                    <p:animEffect transition="in" filter="wipe(up)">
                                      <p:cBhvr>
                                        <p:cTn id="15" dur="500"/>
                                        <p:tgtEl>
                                          <p:spTgt spid="79875">
                                            <p:txEl>
                                              <p:charRg st="77" end="118"/>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9875">
                                            <p:txEl>
                                              <p:charRg st="118" end="137"/>
                                            </p:txEl>
                                          </p:spTgt>
                                        </p:tgtEl>
                                        <p:attrNameLst>
                                          <p:attrName>style.visibility</p:attrName>
                                        </p:attrNameLst>
                                      </p:cBhvr>
                                      <p:to>
                                        <p:strVal val="visible"/>
                                      </p:to>
                                    </p:set>
                                    <p:animEffect transition="in" filter="wipe(up)">
                                      <p:cBhvr>
                                        <p:cTn id="19" dur="500"/>
                                        <p:tgtEl>
                                          <p:spTgt spid="79875">
                                            <p:txEl>
                                              <p:charRg st="118" end="137"/>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9875">
                                            <p:txEl>
                                              <p:charRg st="137" end="196"/>
                                            </p:txEl>
                                          </p:spTgt>
                                        </p:tgtEl>
                                        <p:attrNameLst>
                                          <p:attrName>style.visibility</p:attrName>
                                        </p:attrNameLst>
                                      </p:cBhvr>
                                      <p:to>
                                        <p:strVal val="visible"/>
                                      </p:to>
                                    </p:set>
                                    <p:animEffect transition="in" filter="wipe(up)">
                                      <p:cBhvr>
                                        <p:cTn id="23" dur="500"/>
                                        <p:tgtEl>
                                          <p:spTgt spid="79875">
                                            <p:txEl>
                                              <p:charRg st="137" end="1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3795" name="Rectangle 3"/>
          <p:cNvSpPr>
            <a:spLocks noGrp="1"/>
          </p:cNvSpPr>
          <p:nvPr>
            <p:ph idx="1"/>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广义表与线性表的区别</a:t>
            </a:r>
            <a:endParaRPr lang="zh-CN" altLang="en-US" dirty="0">
              <a:latin typeface="微软雅黑" panose="020B0503020204020204" pitchFamily="34" charset="-122"/>
              <a:ea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线性表的成分都是结构上不可分的单元素</a:t>
            </a:r>
            <a:endParaRPr lang="zh-CN" altLang="en-US" dirty="0">
              <a:latin typeface="微软雅黑" panose="020B0503020204020204" pitchFamily="34" charset="-122"/>
              <a:ea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广义表的成分可以是单元素，也可以是</a:t>
            </a:r>
            <a:r>
              <a:rPr lang="zh-CN" altLang="en-US" dirty="0">
                <a:solidFill>
                  <a:srgbClr val="FF0909"/>
                </a:solidFill>
                <a:latin typeface="微软雅黑" panose="020B0503020204020204" pitchFamily="34" charset="-122"/>
                <a:ea typeface="微软雅黑" panose="020B0503020204020204" pitchFamily="34" charset="-122"/>
              </a:rPr>
              <a:t>有结构的表</a:t>
            </a:r>
            <a:endParaRPr lang="zh-CN" altLang="en-US" dirty="0">
              <a:solidFill>
                <a:srgbClr val="FF0909"/>
              </a:solidFill>
              <a:latin typeface="微软雅黑" panose="020B0503020204020204" pitchFamily="34" charset="-122"/>
              <a:ea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线性表是一种特殊的广义表</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795">
                                            <p:txEl>
                                              <p:charRg st="11" end="30"/>
                                            </p:txEl>
                                          </p:spTgt>
                                        </p:tgtEl>
                                        <p:attrNameLst>
                                          <p:attrName>style.visibility</p:attrName>
                                        </p:attrNameLst>
                                      </p:cBhvr>
                                      <p:to>
                                        <p:strVal val="visible"/>
                                      </p:to>
                                    </p:set>
                                    <p:animEffect transition="in" filter="wipe(up)">
                                      <p:cBhvr>
                                        <p:cTn id="7" dur="500"/>
                                        <p:tgtEl>
                                          <p:spTgt spid="33795">
                                            <p:txEl>
                                              <p:charRg st="11" end="3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3795">
                                            <p:txEl>
                                              <p:charRg st="30" end="53"/>
                                            </p:txEl>
                                          </p:spTgt>
                                        </p:tgtEl>
                                        <p:attrNameLst>
                                          <p:attrName>style.visibility</p:attrName>
                                        </p:attrNameLst>
                                      </p:cBhvr>
                                      <p:to>
                                        <p:strVal val="visible"/>
                                      </p:to>
                                    </p:set>
                                    <p:animEffect transition="in" filter="wipe(up)">
                                      <p:cBhvr>
                                        <p:cTn id="11" dur="500"/>
                                        <p:tgtEl>
                                          <p:spTgt spid="33795">
                                            <p:txEl>
                                              <p:charRg st="30" end="5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795">
                                            <p:txEl>
                                              <p:charRg st="53" end="66"/>
                                            </p:txEl>
                                          </p:spTgt>
                                        </p:tgtEl>
                                        <p:attrNameLst>
                                          <p:attrName>style.visibility</p:attrName>
                                        </p:attrNameLst>
                                      </p:cBhvr>
                                      <p:to>
                                        <p:strVal val="visible"/>
                                      </p:to>
                                    </p:set>
                                    <p:animEffect transition="in" filter="wipe(up)">
                                      <p:cBhvr>
                                        <p:cTn id="15" dur="500"/>
                                        <p:tgtEl>
                                          <p:spTgt spid="33795">
                                            <p:txEl>
                                              <p:charRg st="53"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3251" name="Rectangle 3"/>
          <p:cNvSpPr>
            <a:spLocks noGrp="1"/>
          </p:cNvSpPr>
          <p:nvPr>
            <p:ph idx="1"/>
          </p:nvPr>
        </p:nvSpPr>
        <p:spPr/>
        <p:txBody>
          <a:bodyPr vert="horz" wrap="square" lIns="91440" tIns="45720" rIns="91440" bIns="45720" anchor="t" anchorCtr="0"/>
          <a:p>
            <a:r>
              <a:rPr lang="zh-CN" altLang="en-US" dirty="0">
                <a:latin typeface="Times New Roman" panose="02020603050405020304" pitchFamily="18" charset="0"/>
              </a:rPr>
              <a:t>广义表是一个</a:t>
            </a:r>
            <a:r>
              <a:rPr lang="zh-CN" altLang="en-US" dirty="0">
                <a:solidFill>
                  <a:srgbClr val="FF0909"/>
                </a:solidFill>
                <a:latin typeface="Times New Roman" panose="02020603050405020304" pitchFamily="18" charset="0"/>
              </a:rPr>
              <a:t>多层次的线性结构</a:t>
            </a:r>
            <a:endParaRPr lang="zh-CN" altLang="en-US" dirty="0">
              <a:solidFill>
                <a:srgbClr val="FF0909"/>
              </a:solidFill>
              <a:latin typeface="Times New Roman" panose="02020603050405020304" pitchFamily="18" charset="0"/>
            </a:endParaRPr>
          </a:p>
          <a:p>
            <a:pPr>
              <a:buNone/>
            </a:pPr>
            <a:r>
              <a:rPr lang="zh-CN" altLang="en-US" dirty="0">
                <a:latin typeface="Times New Roman" panose="02020603050405020304" pitchFamily="18" charset="0"/>
              </a:rPr>
              <a:t>	例如：</a:t>
            </a:r>
            <a:r>
              <a:rPr lang="en-US" altLang="zh-CN" dirty="0">
                <a:latin typeface="Times New Roman" panose="02020603050405020304" pitchFamily="18" charset="0"/>
              </a:rPr>
              <a:t>D=(E, F), </a:t>
            </a:r>
            <a:r>
              <a:rPr lang="zh-CN" altLang="zh-CN" dirty="0">
                <a:latin typeface="Times New Roman" panose="02020603050405020304" pitchFamily="18" charset="0"/>
              </a:rPr>
              <a:t>其中: </a:t>
            </a:r>
            <a:r>
              <a:rPr lang="en-US" altLang="zh-CN" dirty="0">
                <a:latin typeface="Times New Roman" panose="02020603050405020304" pitchFamily="18" charset="0"/>
              </a:rPr>
              <a:t>E=(a, (b, c))  F=(d, (e))</a:t>
            </a:r>
            <a:endParaRPr lang="en-US" altLang="zh-CN" dirty="0">
              <a:latin typeface="Times New Roman" panose="02020603050405020304" pitchFamily="18" charset="0"/>
            </a:endParaRPr>
          </a:p>
          <a:p>
            <a:pPr eaLnBrk="1" hangingPunct="1">
              <a:spcBef>
                <a:spcPct val="0"/>
              </a:spcBef>
              <a:buNone/>
            </a:pPr>
            <a:endParaRPr lang="zh-CN" altLang="en-US" dirty="0">
              <a:latin typeface="Times New Roman" panose="02020603050405020304" pitchFamily="18" charset="0"/>
            </a:endParaRPr>
          </a:p>
          <a:p>
            <a:endParaRPr lang="en-US" altLang="zh-CN" dirty="0">
              <a:latin typeface="Times New Roman" panose="02020603050405020304" pitchFamily="18" charset="0"/>
            </a:endParaRPr>
          </a:p>
        </p:txBody>
      </p:sp>
      <p:sp>
        <p:nvSpPr>
          <p:cNvPr id="34820" name="Text Box 4"/>
          <p:cNvSpPr txBox="1"/>
          <p:nvPr/>
        </p:nvSpPr>
        <p:spPr>
          <a:xfrm>
            <a:off x="3848100" y="2371725"/>
            <a:ext cx="477838" cy="5794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rgbClr val="FF0000"/>
                </a:solidFill>
                <a:latin typeface="Times New Roman" panose="02020603050405020304" pitchFamily="18" charset="0"/>
                <a:ea typeface="宋体" panose="02010600030101010101" pitchFamily="2" charset="-122"/>
              </a:rPr>
              <a:t>D</a:t>
            </a:r>
            <a:endParaRPr lang="en-US" altLang="zh-CN" sz="3200" b="1" dirty="0">
              <a:solidFill>
                <a:srgbClr val="FF0000"/>
              </a:solidFill>
              <a:latin typeface="Times New Roman" panose="02020603050405020304" pitchFamily="18" charset="0"/>
              <a:ea typeface="宋体" panose="02010600030101010101" pitchFamily="2" charset="-122"/>
            </a:endParaRPr>
          </a:p>
        </p:txBody>
      </p:sp>
      <p:sp>
        <p:nvSpPr>
          <p:cNvPr id="34821" name="Text Box 5"/>
          <p:cNvSpPr txBox="1"/>
          <p:nvPr/>
        </p:nvSpPr>
        <p:spPr>
          <a:xfrm>
            <a:off x="2606675" y="3362325"/>
            <a:ext cx="455613" cy="5794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rgbClr val="0000FF"/>
                </a:solidFill>
                <a:latin typeface="Times New Roman" panose="02020603050405020304" pitchFamily="18" charset="0"/>
                <a:ea typeface="宋体" panose="02010600030101010101" pitchFamily="2" charset="-122"/>
              </a:rPr>
              <a:t>E</a:t>
            </a:r>
            <a:endParaRPr lang="en-US" altLang="zh-CN" sz="3200" dirty="0">
              <a:latin typeface="Times New Roman" panose="02020603050405020304" pitchFamily="18" charset="0"/>
              <a:ea typeface="宋体" panose="02010600030101010101" pitchFamily="2" charset="-122"/>
            </a:endParaRPr>
          </a:p>
        </p:txBody>
      </p:sp>
      <p:sp>
        <p:nvSpPr>
          <p:cNvPr id="34822" name="Text Box 6"/>
          <p:cNvSpPr txBox="1"/>
          <p:nvPr/>
        </p:nvSpPr>
        <p:spPr>
          <a:xfrm>
            <a:off x="5387975" y="3362325"/>
            <a:ext cx="431800" cy="5794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rgbClr val="0000FF"/>
                </a:solidFill>
                <a:latin typeface="Times New Roman" panose="02020603050405020304" pitchFamily="18" charset="0"/>
                <a:ea typeface="宋体" panose="02010600030101010101" pitchFamily="2" charset="-122"/>
              </a:rPr>
              <a:t>F</a:t>
            </a:r>
            <a:endParaRPr lang="en-US" altLang="zh-CN" sz="3200" dirty="0">
              <a:latin typeface="Times New Roman" panose="02020603050405020304" pitchFamily="18" charset="0"/>
              <a:ea typeface="宋体" panose="02010600030101010101" pitchFamily="2" charset="-122"/>
            </a:endParaRPr>
          </a:p>
        </p:txBody>
      </p:sp>
      <p:sp>
        <p:nvSpPr>
          <p:cNvPr id="34823" name="Text Box 7"/>
          <p:cNvSpPr txBox="1"/>
          <p:nvPr/>
        </p:nvSpPr>
        <p:spPr>
          <a:xfrm>
            <a:off x="1692275" y="4048125"/>
            <a:ext cx="387350" cy="5794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rgbClr val="990033"/>
                </a:solidFill>
                <a:latin typeface="Times New Roman" panose="02020603050405020304" pitchFamily="18" charset="0"/>
                <a:ea typeface="宋体" panose="02010600030101010101" pitchFamily="2" charset="-122"/>
              </a:rPr>
              <a:t>a</a:t>
            </a:r>
            <a:endParaRPr lang="en-US" altLang="zh-CN" sz="3200" dirty="0">
              <a:latin typeface="Times New Roman" panose="02020603050405020304" pitchFamily="18" charset="0"/>
              <a:ea typeface="宋体" panose="02010600030101010101" pitchFamily="2" charset="-122"/>
            </a:endParaRPr>
          </a:p>
        </p:txBody>
      </p:sp>
      <p:sp>
        <p:nvSpPr>
          <p:cNvPr id="34824" name="Text Box 8"/>
          <p:cNvSpPr txBox="1"/>
          <p:nvPr/>
        </p:nvSpPr>
        <p:spPr>
          <a:xfrm>
            <a:off x="3448050" y="4048125"/>
            <a:ext cx="657225" cy="5794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dirty="0">
                <a:solidFill>
                  <a:srgbClr val="990033"/>
                </a:solidFill>
                <a:latin typeface="Times New Roman" panose="02020603050405020304" pitchFamily="18" charset="0"/>
                <a:ea typeface="宋体" panose="02010600030101010101" pitchFamily="2" charset="-122"/>
              </a:rPr>
              <a:t>(  )</a:t>
            </a:r>
            <a:endParaRPr lang="en-US" altLang="zh-CN" sz="3200" dirty="0">
              <a:latin typeface="Times New Roman" panose="02020603050405020304" pitchFamily="18" charset="0"/>
              <a:ea typeface="宋体" panose="02010600030101010101" pitchFamily="2" charset="-122"/>
            </a:endParaRPr>
          </a:p>
        </p:txBody>
      </p:sp>
      <p:sp>
        <p:nvSpPr>
          <p:cNvPr id="34825" name="Text Box 9"/>
          <p:cNvSpPr txBox="1"/>
          <p:nvPr/>
        </p:nvSpPr>
        <p:spPr>
          <a:xfrm>
            <a:off x="4495800" y="4048125"/>
            <a:ext cx="409575" cy="5794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rgbClr val="990033"/>
                </a:solidFill>
                <a:latin typeface="Times New Roman" panose="02020603050405020304" pitchFamily="18" charset="0"/>
                <a:ea typeface="宋体" panose="02010600030101010101" pitchFamily="2" charset="-122"/>
              </a:rPr>
              <a:t>d</a:t>
            </a:r>
            <a:endParaRPr lang="en-US" altLang="zh-CN" sz="3200" dirty="0">
              <a:latin typeface="Times New Roman" panose="02020603050405020304" pitchFamily="18" charset="0"/>
              <a:ea typeface="宋体" panose="02010600030101010101" pitchFamily="2" charset="-122"/>
            </a:endParaRPr>
          </a:p>
        </p:txBody>
      </p:sp>
      <p:sp>
        <p:nvSpPr>
          <p:cNvPr id="34826" name="Text Box 10"/>
          <p:cNvSpPr txBox="1"/>
          <p:nvPr/>
        </p:nvSpPr>
        <p:spPr>
          <a:xfrm>
            <a:off x="6035675" y="4048125"/>
            <a:ext cx="657225" cy="5794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dirty="0">
                <a:solidFill>
                  <a:srgbClr val="990033"/>
                </a:solidFill>
                <a:latin typeface="Times New Roman" panose="02020603050405020304" pitchFamily="18" charset="0"/>
                <a:ea typeface="宋体" panose="02010600030101010101" pitchFamily="2" charset="-122"/>
              </a:rPr>
              <a:t>(  )</a:t>
            </a:r>
            <a:endParaRPr lang="en-US" altLang="zh-CN" sz="3200" dirty="0">
              <a:latin typeface="Times New Roman" panose="02020603050405020304" pitchFamily="18" charset="0"/>
              <a:ea typeface="宋体" panose="02010600030101010101" pitchFamily="2" charset="-122"/>
            </a:endParaRPr>
          </a:p>
        </p:txBody>
      </p:sp>
      <p:sp>
        <p:nvSpPr>
          <p:cNvPr id="34827" name="Text Box 11"/>
          <p:cNvSpPr txBox="1"/>
          <p:nvPr/>
        </p:nvSpPr>
        <p:spPr>
          <a:xfrm>
            <a:off x="2987675" y="5191125"/>
            <a:ext cx="409575" cy="5794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rgbClr val="9933FF"/>
                </a:solidFill>
                <a:latin typeface="Times New Roman" panose="02020603050405020304" pitchFamily="18" charset="0"/>
                <a:ea typeface="宋体" panose="02010600030101010101" pitchFamily="2" charset="-122"/>
              </a:rPr>
              <a:t>b</a:t>
            </a:r>
            <a:endParaRPr lang="en-US" altLang="zh-CN" sz="3200" dirty="0">
              <a:latin typeface="Times New Roman" panose="02020603050405020304" pitchFamily="18" charset="0"/>
              <a:ea typeface="宋体" panose="02010600030101010101" pitchFamily="2" charset="-122"/>
            </a:endParaRPr>
          </a:p>
        </p:txBody>
      </p:sp>
      <p:sp>
        <p:nvSpPr>
          <p:cNvPr id="34828" name="Text Box 12"/>
          <p:cNvSpPr txBox="1"/>
          <p:nvPr/>
        </p:nvSpPr>
        <p:spPr>
          <a:xfrm>
            <a:off x="4106863" y="5191125"/>
            <a:ext cx="365125" cy="5794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rgbClr val="9933FF"/>
                </a:solidFill>
                <a:latin typeface="Times New Roman" panose="02020603050405020304" pitchFamily="18" charset="0"/>
                <a:ea typeface="宋体" panose="02010600030101010101" pitchFamily="2" charset="-122"/>
              </a:rPr>
              <a:t>c</a:t>
            </a:r>
            <a:endParaRPr lang="en-US" altLang="zh-CN" sz="3200" dirty="0">
              <a:latin typeface="Times New Roman" panose="02020603050405020304" pitchFamily="18" charset="0"/>
              <a:ea typeface="宋体" panose="02010600030101010101" pitchFamily="2" charset="-122"/>
            </a:endParaRPr>
          </a:p>
        </p:txBody>
      </p:sp>
      <p:sp>
        <p:nvSpPr>
          <p:cNvPr id="34829" name="Text Box 13"/>
          <p:cNvSpPr txBox="1"/>
          <p:nvPr/>
        </p:nvSpPr>
        <p:spPr>
          <a:xfrm>
            <a:off x="6223000" y="5081588"/>
            <a:ext cx="365125" cy="57943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rgbClr val="9933FF"/>
                </a:solidFill>
                <a:latin typeface="Times New Roman" panose="02020603050405020304" pitchFamily="18" charset="0"/>
                <a:ea typeface="宋体" panose="02010600030101010101" pitchFamily="2" charset="-122"/>
              </a:rPr>
              <a:t>e</a:t>
            </a:r>
            <a:endParaRPr lang="en-US" altLang="zh-CN" sz="3200" dirty="0">
              <a:latin typeface="Times New Roman" panose="02020603050405020304" pitchFamily="18" charset="0"/>
              <a:ea typeface="宋体" panose="02010600030101010101" pitchFamily="2" charset="-122"/>
            </a:endParaRPr>
          </a:p>
        </p:txBody>
      </p:sp>
      <p:sp>
        <p:nvSpPr>
          <p:cNvPr id="34830" name="Line 14"/>
          <p:cNvSpPr/>
          <p:nvPr/>
        </p:nvSpPr>
        <p:spPr>
          <a:xfrm flipH="1">
            <a:off x="3063875" y="2833688"/>
            <a:ext cx="838200" cy="609600"/>
          </a:xfrm>
          <a:prstGeom prst="line">
            <a:avLst/>
          </a:prstGeom>
          <a:ln w="19050" cap="flat" cmpd="sng">
            <a:solidFill>
              <a:schemeClr val="tx1"/>
            </a:solidFill>
            <a:prstDash val="solid"/>
            <a:headEnd type="none" w="med" len="med"/>
            <a:tailEnd type="none" w="med" len="med"/>
          </a:ln>
        </p:spPr>
      </p:sp>
      <p:sp>
        <p:nvSpPr>
          <p:cNvPr id="34831" name="Line 15"/>
          <p:cNvSpPr/>
          <p:nvPr/>
        </p:nvSpPr>
        <p:spPr>
          <a:xfrm>
            <a:off x="4359275" y="2833688"/>
            <a:ext cx="1066800" cy="685800"/>
          </a:xfrm>
          <a:prstGeom prst="line">
            <a:avLst/>
          </a:prstGeom>
          <a:ln w="19050" cap="flat" cmpd="sng">
            <a:solidFill>
              <a:schemeClr val="tx1"/>
            </a:solidFill>
            <a:prstDash val="solid"/>
            <a:headEnd type="none" w="med" len="med"/>
            <a:tailEnd type="none" w="med" len="med"/>
          </a:ln>
        </p:spPr>
      </p:sp>
      <p:sp>
        <p:nvSpPr>
          <p:cNvPr id="34832" name="Line 16"/>
          <p:cNvSpPr/>
          <p:nvPr/>
        </p:nvSpPr>
        <p:spPr>
          <a:xfrm flipH="1">
            <a:off x="1997075" y="3748088"/>
            <a:ext cx="685800" cy="381000"/>
          </a:xfrm>
          <a:prstGeom prst="line">
            <a:avLst/>
          </a:prstGeom>
          <a:ln w="19050" cap="flat" cmpd="sng">
            <a:solidFill>
              <a:schemeClr val="tx1"/>
            </a:solidFill>
            <a:prstDash val="solid"/>
            <a:headEnd type="none" w="med" len="med"/>
            <a:tailEnd type="none" w="med" len="med"/>
          </a:ln>
        </p:spPr>
      </p:sp>
      <p:sp>
        <p:nvSpPr>
          <p:cNvPr id="34833" name="Line 17"/>
          <p:cNvSpPr/>
          <p:nvPr/>
        </p:nvSpPr>
        <p:spPr>
          <a:xfrm>
            <a:off x="3140075" y="3824288"/>
            <a:ext cx="685800" cy="228600"/>
          </a:xfrm>
          <a:prstGeom prst="line">
            <a:avLst/>
          </a:prstGeom>
          <a:ln w="19050" cap="flat" cmpd="sng">
            <a:solidFill>
              <a:schemeClr val="tx1"/>
            </a:solidFill>
            <a:prstDash val="solid"/>
            <a:headEnd type="none" w="med" len="med"/>
            <a:tailEnd type="none" w="med" len="med"/>
          </a:ln>
        </p:spPr>
      </p:sp>
      <p:sp>
        <p:nvSpPr>
          <p:cNvPr id="34834" name="Line 18"/>
          <p:cNvSpPr/>
          <p:nvPr/>
        </p:nvSpPr>
        <p:spPr>
          <a:xfrm flipH="1">
            <a:off x="3216275" y="4662488"/>
            <a:ext cx="457200" cy="533400"/>
          </a:xfrm>
          <a:prstGeom prst="line">
            <a:avLst/>
          </a:prstGeom>
          <a:ln w="19050" cap="flat" cmpd="sng">
            <a:solidFill>
              <a:schemeClr val="tx1"/>
            </a:solidFill>
            <a:prstDash val="solid"/>
            <a:headEnd type="none" w="med" len="med"/>
            <a:tailEnd type="none" w="med" len="med"/>
          </a:ln>
        </p:spPr>
      </p:sp>
      <p:sp>
        <p:nvSpPr>
          <p:cNvPr id="34835" name="Line 19"/>
          <p:cNvSpPr/>
          <p:nvPr/>
        </p:nvSpPr>
        <p:spPr>
          <a:xfrm>
            <a:off x="3825875" y="4662488"/>
            <a:ext cx="457200" cy="457200"/>
          </a:xfrm>
          <a:prstGeom prst="line">
            <a:avLst/>
          </a:prstGeom>
          <a:ln w="19050" cap="flat" cmpd="sng">
            <a:solidFill>
              <a:schemeClr val="tx1"/>
            </a:solidFill>
            <a:prstDash val="solid"/>
            <a:headEnd type="none" w="med" len="med"/>
            <a:tailEnd type="none" w="med" len="med"/>
          </a:ln>
        </p:spPr>
      </p:sp>
      <p:sp>
        <p:nvSpPr>
          <p:cNvPr id="34836" name="Line 20"/>
          <p:cNvSpPr/>
          <p:nvPr/>
        </p:nvSpPr>
        <p:spPr>
          <a:xfrm flipH="1">
            <a:off x="4892675" y="3824288"/>
            <a:ext cx="533400" cy="381000"/>
          </a:xfrm>
          <a:prstGeom prst="line">
            <a:avLst/>
          </a:prstGeom>
          <a:ln w="19050" cap="flat" cmpd="sng">
            <a:solidFill>
              <a:schemeClr val="tx1"/>
            </a:solidFill>
            <a:prstDash val="solid"/>
            <a:headEnd type="none" w="med" len="med"/>
            <a:tailEnd type="none" w="med" len="med"/>
          </a:ln>
        </p:spPr>
      </p:sp>
      <p:sp>
        <p:nvSpPr>
          <p:cNvPr id="34837" name="Line 21"/>
          <p:cNvSpPr/>
          <p:nvPr/>
        </p:nvSpPr>
        <p:spPr>
          <a:xfrm>
            <a:off x="5883275" y="3748088"/>
            <a:ext cx="609600" cy="381000"/>
          </a:xfrm>
          <a:prstGeom prst="line">
            <a:avLst/>
          </a:prstGeom>
          <a:ln w="19050" cap="flat" cmpd="sng">
            <a:solidFill>
              <a:schemeClr val="tx1"/>
            </a:solidFill>
            <a:prstDash val="solid"/>
            <a:headEnd type="none" w="med" len="med"/>
            <a:tailEnd type="none" w="med" len="med"/>
          </a:ln>
        </p:spPr>
      </p:sp>
      <p:sp>
        <p:nvSpPr>
          <p:cNvPr id="34838" name="Line 22"/>
          <p:cNvSpPr/>
          <p:nvPr/>
        </p:nvSpPr>
        <p:spPr>
          <a:xfrm>
            <a:off x="6415088" y="4586288"/>
            <a:ext cx="0" cy="614362"/>
          </a:xfrm>
          <a:prstGeom prst="line">
            <a:avLst/>
          </a:prstGeom>
          <a:ln w="19050" cap="flat" cmpd="sng">
            <a:solidFill>
              <a:schemeClr val="tx1"/>
            </a:solidFill>
            <a:prstDash val="solid"/>
            <a:headEnd type="none" w="med" len="med"/>
            <a:tailEnd type="non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up)">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4830"/>
                                        </p:tgtEl>
                                        <p:attrNameLst>
                                          <p:attrName>style.visibility</p:attrName>
                                        </p:attrNameLst>
                                      </p:cBhvr>
                                      <p:to>
                                        <p:strVal val="visible"/>
                                      </p:to>
                                    </p:set>
                                    <p:animEffect transition="in" filter="wipe(up)">
                                      <p:cBhvr>
                                        <p:cTn id="12" dur="500"/>
                                        <p:tgtEl>
                                          <p:spTgt spid="34830"/>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4821"/>
                                        </p:tgtEl>
                                        <p:attrNameLst>
                                          <p:attrName>style.visibility</p:attrName>
                                        </p:attrNameLst>
                                      </p:cBhvr>
                                      <p:to>
                                        <p:strVal val="visible"/>
                                      </p:to>
                                    </p:set>
                                    <p:animEffect transition="in" filter="wipe(up)">
                                      <p:cBhvr>
                                        <p:cTn id="16" dur="500"/>
                                        <p:tgtEl>
                                          <p:spTgt spid="348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4831"/>
                                        </p:tgtEl>
                                        <p:attrNameLst>
                                          <p:attrName>style.visibility</p:attrName>
                                        </p:attrNameLst>
                                      </p:cBhvr>
                                      <p:to>
                                        <p:strVal val="visible"/>
                                      </p:to>
                                    </p:set>
                                    <p:animEffect transition="in" filter="wipe(up)">
                                      <p:cBhvr>
                                        <p:cTn id="21" dur="500"/>
                                        <p:tgtEl>
                                          <p:spTgt spid="34831"/>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4822"/>
                                        </p:tgtEl>
                                        <p:attrNameLst>
                                          <p:attrName>style.visibility</p:attrName>
                                        </p:attrNameLst>
                                      </p:cBhvr>
                                      <p:to>
                                        <p:strVal val="visible"/>
                                      </p:to>
                                    </p:set>
                                    <p:animEffect transition="in" filter="wipe(up)">
                                      <p:cBhvr>
                                        <p:cTn id="25" dur="500"/>
                                        <p:tgtEl>
                                          <p:spTgt spid="348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4832"/>
                                        </p:tgtEl>
                                        <p:attrNameLst>
                                          <p:attrName>style.visibility</p:attrName>
                                        </p:attrNameLst>
                                      </p:cBhvr>
                                      <p:to>
                                        <p:strVal val="visible"/>
                                      </p:to>
                                    </p:set>
                                    <p:animEffect transition="in" filter="wipe(up)">
                                      <p:cBhvr>
                                        <p:cTn id="30" dur="500"/>
                                        <p:tgtEl>
                                          <p:spTgt spid="348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4823"/>
                                        </p:tgtEl>
                                        <p:attrNameLst>
                                          <p:attrName>style.visibility</p:attrName>
                                        </p:attrNameLst>
                                      </p:cBhvr>
                                      <p:to>
                                        <p:strVal val="visible"/>
                                      </p:to>
                                    </p:set>
                                    <p:animEffect transition="in" filter="wipe(up)">
                                      <p:cBhvr>
                                        <p:cTn id="34" dur="500"/>
                                        <p:tgtEl>
                                          <p:spTgt spid="348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4833"/>
                                        </p:tgtEl>
                                        <p:attrNameLst>
                                          <p:attrName>style.visibility</p:attrName>
                                        </p:attrNameLst>
                                      </p:cBhvr>
                                      <p:to>
                                        <p:strVal val="visible"/>
                                      </p:to>
                                    </p:set>
                                    <p:animEffect transition="in" filter="wipe(up)">
                                      <p:cBhvr>
                                        <p:cTn id="39" dur="500"/>
                                        <p:tgtEl>
                                          <p:spTgt spid="34833"/>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4824"/>
                                        </p:tgtEl>
                                        <p:attrNameLst>
                                          <p:attrName>style.visibility</p:attrName>
                                        </p:attrNameLst>
                                      </p:cBhvr>
                                      <p:to>
                                        <p:strVal val="visible"/>
                                      </p:to>
                                    </p:set>
                                    <p:animEffect transition="in" filter="wipe(up)">
                                      <p:cBhvr>
                                        <p:cTn id="43" dur="500"/>
                                        <p:tgtEl>
                                          <p:spTgt spid="348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4834"/>
                                        </p:tgtEl>
                                        <p:attrNameLst>
                                          <p:attrName>style.visibility</p:attrName>
                                        </p:attrNameLst>
                                      </p:cBhvr>
                                      <p:to>
                                        <p:strVal val="visible"/>
                                      </p:to>
                                    </p:set>
                                    <p:animEffect transition="in" filter="wipe(up)">
                                      <p:cBhvr>
                                        <p:cTn id="48" dur="500"/>
                                        <p:tgtEl>
                                          <p:spTgt spid="34834"/>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4827"/>
                                        </p:tgtEl>
                                        <p:attrNameLst>
                                          <p:attrName>style.visibility</p:attrName>
                                        </p:attrNameLst>
                                      </p:cBhvr>
                                      <p:to>
                                        <p:strVal val="visible"/>
                                      </p:to>
                                    </p:set>
                                    <p:animEffect transition="in" filter="wipe(up)">
                                      <p:cBhvr>
                                        <p:cTn id="52" dur="500"/>
                                        <p:tgtEl>
                                          <p:spTgt spid="348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4835"/>
                                        </p:tgtEl>
                                        <p:attrNameLst>
                                          <p:attrName>style.visibility</p:attrName>
                                        </p:attrNameLst>
                                      </p:cBhvr>
                                      <p:to>
                                        <p:strVal val="visible"/>
                                      </p:to>
                                    </p:set>
                                    <p:animEffect transition="in" filter="wipe(up)">
                                      <p:cBhvr>
                                        <p:cTn id="57" dur="500"/>
                                        <p:tgtEl>
                                          <p:spTgt spid="34835"/>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34828"/>
                                        </p:tgtEl>
                                        <p:attrNameLst>
                                          <p:attrName>style.visibility</p:attrName>
                                        </p:attrNameLst>
                                      </p:cBhvr>
                                      <p:to>
                                        <p:strVal val="visible"/>
                                      </p:to>
                                    </p:set>
                                    <p:animEffect transition="in" filter="wipe(up)">
                                      <p:cBhvr>
                                        <p:cTn id="61" dur="500"/>
                                        <p:tgtEl>
                                          <p:spTgt spid="348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4836"/>
                                        </p:tgtEl>
                                        <p:attrNameLst>
                                          <p:attrName>style.visibility</p:attrName>
                                        </p:attrNameLst>
                                      </p:cBhvr>
                                      <p:to>
                                        <p:strVal val="visible"/>
                                      </p:to>
                                    </p:set>
                                    <p:animEffect transition="in" filter="wipe(up)">
                                      <p:cBhvr>
                                        <p:cTn id="66" dur="500"/>
                                        <p:tgtEl>
                                          <p:spTgt spid="34836"/>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34825"/>
                                        </p:tgtEl>
                                        <p:attrNameLst>
                                          <p:attrName>style.visibility</p:attrName>
                                        </p:attrNameLst>
                                      </p:cBhvr>
                                      <p:to>
                                        <p:strVal val="visible"/>
                                      </p:to>
                                    </p:set>
                                    <p:animEffect transition="in" filter="wipe(up)">
                                      <p:cBhvr>
                                        <p:cTn id="70" dur="500"/>
                                        <p:tgtEl>
                                          <p:spTgt spid="3482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34837"/>
                                        </p:tgtEl>
                                        <p:attrNameLst>
                                          <p:attrName>style.visibility</p:attrName>
                                        </p:attrNameLst>
                                      </p:cBhvr>
                                      <p:to>
                                        <p:strVal val="visible"/>
                                      </p:to>
                                    </p:set>
                                    <p:animEffect transition="in" filter="wipe(up)">
                                      <p:cBhvr>
                                        <p:cTn id="75" dur="500"/>
                                        <p:tgtEl>
                                          <p:spTgt spid="34837"/>
                                        </p:tgtEl>
                                      </p:cBhvr>
                                    </p:animEffect>
                                  </p:childTnLst>
                                </p:cTn>
                              </p:par>
                            </p:childTnLst>
                          </p:cTn>
                        </p:par>
                        <p:par>
                          <p:cTn id="76" fill="hold">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34826"/>
                                        </p:tgtEl>
                                        <p:attrNameLst>
                                          <p:attrName>style.visibility</p:attrName>
                                        </p:attrNameLst>
                                      </p:cBhvr>
                                      <p:to>
                                        <p:strVal val="visible"/>
                                      </p:to>
                                    </p:set>
                                    <p:animEffect transition="in" filter="wipe(up)">
                                      <p:cBhvr>
                                        <p:cTn id="79" dur="500"/>
                                        <p:tgtEl>
                                          <p:spTgt spid="3482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34838"/>
                                        </p:tgtEl>
                                        <p:attrNameLst>
                                          <p:attrName>style.visibility</p:attrName>
                                        </p:attrNameLst>
                                      </p:cBhvr>
                                      <p:to>
                                        <p:strVal val="visible"/>
                                      </p:to>
                                    </p:set>
                                    <p:animEffect transition="in" filter="wipe(up)">
                                      <p:cBhvr>
                                        <p:cTn id="84" dur="500"/>
                                        <p:tgtEl>
                                          <p:spTgt spid="34838"/>
                                        </p:tgtEl>
                                      </p:cBhvr>
                                    </p:animEffect>
                                  </p:childTnLst>
                                </p:cTn>
                              </p:par>
                            </p:childTnLst>
                          </p:cTn>
                        </p:par>
                        <p:par>
                          <p:cTn id="85" fill="hold">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34829"/>
                                        </p:tgtEl>
                                        <p:attrNameLst>
                                          <p:attrName>style.visibility</p:attrName>
                                        </p:attrNameLst>
                                      </p:cBhvr>
                                      <p:to>
                                        <p:strVal val="visible"/>
                                      </p:to>
                                    </p:set>
                                    <p:animEffect transition="in" filter="wipe(up)">
                                      <p:cBhvr>
                                        <p:cTn id="88" dur="500"/>
                                        <p:tgtEl>
                                          <p:spTgt spid="34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p:bldP spid="34822" grpId="0"/>
      <p:bldP spid="34823" grpId="0"/>
      <p:bldP spid="34824" grpId="0"/>
      <p:bldP spid="34825" grpId="0"/>
      <p:bldP spid="34826" grpId="0"/>
      <p:bldP spid="34827" grpId="0"/>
      <p:bldP spid="34828" grpId="0"/>
      <p:bldP spid="348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8611" name="Rectangle 3"/>
          <p:cNvSpPr>
            <a:spLocks noGrp="1"/>
          </p:cNvSpPr>
          <p:nvPr>
            <p:ph idx="1"/>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广义表的结构特点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广义表中的数据元素有相对</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次序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广义表的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长度</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定义为最外层包含元素个数；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广义表的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深度</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定义为所含括弧的重数；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注意：“原子”的深度为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，“空表”的深度为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广义表可以</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共享</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其他广义表引用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广义表可以是一个递归的表。递归表的深度是无穷值，长度是有限值。</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8611">
                                            <p:txEl>
                                              <p:charRg st="10" end="30"/>
                                            </p:txEl>
                                          </p:spTgt>
                                        </p:tgtEl>
                                        <p:attrNameLst>
                                          <p:attrName>style.visibility</p:attrName>
                                        </p:attrNameLst>
                                      </p:cBhvr>
                                      <p:to>
                                        <p:strVal val="visible"/>
                                      </p:to>
                                    </p:set>
                                    <p:animEffect transition="in" filter="wipe(up)">
                                      <p:cBhvr>
                                        <p:cTn id="7" dur="500"/>
                                        <p:tgtEl>
                                          <p:spTgt spid="68611">
                                            <p:txEl>
                                              <p:charRg st="10" end="3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8611">
                                            <p:txEl>
                                              <p:charRg st="30" end="54"/>
                                            </p:txEl>
                                          </p:spTgt>
                                        </p:tgtEl>
                                        <p:attrNameLst>
                                          <p:attrName>style.visibility</p:attrName>
                                        </p:attrNameLst>
                                      </p:cBhvr>
                                      <p:to>
                                        <p:strVal val="visible"/>
                                      </p:to>
                                    </p:set>
                                    <p:animEffect transition="in" filter="wipe(up)">
                                      <p:cBhvr>
                                        <p:cTn id="11" dur="500"/>
                                        <p:tgtEl>
                                          <p:spTgt spid="68611">
                                            <p:txEl>
                                              <p:charRg st="30" end="54"/>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8611">
                                            <p:txEl>
                                              <p:charRg st="54" end="76"/>
                                            </p:txEl>
                                          </p:spTgt>
                                        </p:tgtEl>
                                        <p:attrNameLst>
                                          <p:attrName>style.visibility</p:attrName>
                                        </p:attrNameLst>
                                      </p:cBhvr>
                                      <p:to>
                                        <p:strVal val="visible"/>
                                      </p:to>
                                    </p:set>
                                    <p:animEffect transition="in" filter="wipe(up)">
                                      <p:cBhvr>
                                        <p:cTn id="15" dur="500"/>
                                        <p:tgtEl>
                                          <p:spTgt spid="68611">
                                            <p:txEl>
                                              <p:charRg st="54" end="76"/>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8611">
                                            <p:txEl>
                                              <p:charRg st="76" end="101"/>
                                            </p:txEl>
                                          </p:spTgt>
                                        </p:tgtEl>
                                        <p:attrNameLst>
                                          <p:attrName>style.visibility</p:attrName>
                                        </p:attrNameLst>
                                      </p:cBhvr>
                                      <p:to>
                                        <p:strVal val="visible"/>
                                      </p:to>
                                    </p:set>
                                    <p:animEffect transition="in" filter="wipe(up)">
                                      <p:cBhvr>
                                        <p:cTn id="19" dur="500"/>
                                        <p:tgtEl>
                                          <p:spTgt spid="68611">
                                            <p:txEl>
                                              <p:charRg st="76" end="101"/>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8611">
                                            <p:txEl>
                                              <p:charRg st="101" end="123"/>
                                            </p:txEl>
                                          </p:spTgt>
                                        </p:tgtEl>
                                        <p:attrNameLst>
                                          <p:attrName>style.visibility</p:attrName>
                                        </p:attrNameLst>
                                      </p:cBhvr>
                                      <p:to>
                                        <p:strVal val="visible"/>
                                      </p:to>
                                    </p:set>
                                    <p:animEffect transition="in" filter="wipe(up)">
                                      <p:cBhvr>
                                        <p:cTn id="23" dur="500"/>
                                        <p:tgtEl>
                                          <p:spTgt spid="68611">
                                            <p:txEl>
                                              <p:charRg st="101" end="123"/>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8611">
                                            <p:txEl>
                                              <p:charRg st="123" end="159"/>
                                            </p:txEl>
                                          </p:spTgt>
                                        </p:tgtEl>
                                        <p:attrNameLst>
                                          <p:attrName>style.visibility</p:attrName>
                                        </p:attrNameLst>
                                      </p:cBhvr>
                                      <p:to>
                                        <p:strVal val="visible"/>
                                      </p:to>
                                    </p:set>
                                    <p:animEffect transition="in" filter="wipe(up)">
                                      <p:cBhvr>
                                        <p:cTn id="27" dur="500"/>
                                        <p:tgtEl>
                                          <p:spTgt spid="68611">
                                            <p:txEl>
                                              <p:charRg st="123"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9635" name="Rectangle 3"/>
          <p:cNvSpPr>
            <a:spLocks noGrp="1"/>
          </p:cNvSpPr>
          <p:nvPr>
            <p:ph idx="1"/>
          </p:nvPr>
        </p:nvSpPr>
        <p:spPr/>
        <p:txBody>
          <a:bodyPr vert="horz" wrap="square" lIns="91440" tIns="45720" rIns="91440" bIns="45720" anchor="t" anchorCtr="0"/>
          <a:p>
            <a:pPr algn="just">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举例：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 )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是一个空表，它的长度为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B=(e)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只有一个原子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，长度为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C=(a,(b,c,d))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的长度为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，它的两个元素分别为原子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和子表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(b,c,d)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D=(A,B,C)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的长度为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，三个元素都是子表。 显然，若将它子表的值代入后，则有：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D=((),(e),(a,(b,c,d)))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br>
              <a:rPr lang="zh-CN" altLang="en-US" dirty="0">
                <a:latin typeface="微软雅黑" panose="020B0503020204020204" pitchFamily="34" charset="-122"/>
                <a:ea typeface="微软雅黑" panose="020B0503020204020204" pitchFamily="34" charset="-122"/>
                <a:cs typeface="微软雅黑" panose="020B0503020204020204" pitchFamily="34" charset="-122"/>
              </a:rPr>
            </a:b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它的表头是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，表尾是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是一个递归表，它的长度为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。相当于如下的无限列表：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(a,(a,(a,…)))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。表头是原子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，表尾是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9635">
                                            <p:txEl>
                                              <p:charRg st="0" end="65"/>
                                            </p:txEl>
                                          </p:spTgt>
                                        </p:tgtEl>
                                        <p:attrNameLst>
                                          <p:attrName>style.visibility</p:attrName>
                                        </p:attrNameLst>
                                      </p:cBhvr>
                                      <p:to>
                                        <p:strVal val="visible"/>
                                      </p:to>
                                    </p:set>
                                    <p:animEffect transition="in" filter="wipe(up)">
                                      <p:cBhvr>
                                        <p:cTn id="7" dur="500"/>
                                        <p:tgtEl>
                                          <p:spTgt spid="69635">
                                            <p:txEl>
                                              <p:charRg st="0" end="6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9635">
                                            <p:txEl>
                                              <p:charRg st="65" end="88"/>
                                            </p:txEl>
                                          </p:spTgt>
                                        </p:tgtEl>
                                        <p:attrNameLst>
                                          <p:attrName>style.visibility</p:attrName>
                                        </p:attrNameLst>
                                      </p:cBhvr>
                                      <p:to>
                                        <p:strVal val="visible"/>
                                      </p:to>
                                    </p:set>
                                    <p:animEffect transition="in" filter="wipe(up)">
                                      <p:cBhvr>
                                        <p:cTn id="11" dur="500"/>
                                        <p:tgtEl>
                                          <p:spTgt spid="69635">
                                            <p:txEl>
                                              <p:charRg st="65" end="88"/>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9635">
                                            <p:txEl>
                                              <p:charRg st="88" end="112"/>
                                            </p:txEl>
                                          </p:spTgt>
                                        </p:tgtEl>
                                        <p:attrNameLst>
                                          <p:attrName>style.visibility</p:attrName>
                                        </p:attrNameLst>
                                      </p:cBhvr>
                                      <p:to>
                                        <p:strVal val="visible"/>
                                      </p:to>
                                    </p:set>
                                    <p:animEffect transition="in" filter="wipe(up)">
                                      <p:cBhvr>
                                        <p:cTn id="15" dur="500"/>
                                        <p:tgtEl>
                                          <p:spTgt spid="69635">
                                            <p:txEl>
                                              <p:charRg st="88" end="11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9635">
                                            <p:txEl>
                                              <p:charRg st="112" end="160"/>
                                            </p:txEl>
                                          </p:spTgt>
                                        </p:tgtEl>
                                        <p:attrNameLst>
                                          <p:attrName>style.visibility</p:attrName>
                                        </p:attrNameLst>
                                      </p:cBhvr>
                                      <p:to>
                                        <p:strVal val="visible"/>
                                      </p:to>
                                    </p:set>
                                    <p:animEffect transition="in" filter="wipe(up)">
                                      <p:cBhvr>
                                        <p:cTn id="19" dur="500"/>
                                        <p:tgtEl>
                                          <p:spTgt spid="69635">
                                            <p:txEl>
                                              <p:charRg st="112" end="160"/>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9635">
                                            <p:txEl>
                                              <p:charRg st="160" end="249"/>
                                            </p:txEl>
                                          </p:spTgt>
                                        </p:tgtEl>
                                        <p:attrNameLst>
                                          <p:attrName>style.visibility</p:attrName>
                                        </p:attrNameLst>
                                      </p:cBhvr>
                                      <p:to>
                                        <p:strVal val="visible"/>
                                      </p:to>
                                    </p:set>
                                    <p:animEffect transition="in" filter="wipe(up)">
                                      <p:cBhvr>
                                        <p:cTn id="23" dur="500"/>
                                        <p:tgtEl>
                                          <p:spTgt spid="69635">
                                            <p:txEl>
                                              <p:charRg st="160" end="249"/>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9635">
                                            <p:txEl>
                                              <p:charRg st="249" end="317"/>
                                            </p:txEl>
                                          </p:spTgt>
                                        </p:tgtEl>
                                        <p:attrNameLst>
                                          <p:attrName>style.visibility</p:attrName>
                                        </p:attrNameLst>
                                      </p:cBhvr>
                                      <p:to>
                                        <p:strVal val="visible"/>
                                      </p:to>
                                    </p:set>
                                    <p:animEffect transition="in" filter="wipe(up)">
                                      <p:cBhvr>
                                        <p:cTn id="27" dur="500"/>
                                        <p:tgtEl>
                                          <p:spTgt spid="69635">
                                            <p:txEl>
                                              <p:charRg st="249" end="3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0659" name="Rectangle 3"/>
          <p:cNvSpPr>
            <a:spLocks noGrp="1"/>
          </p:cNvSpPr>
          <p:nvPr>
            <p:ph idx="1"/>
          </p:nvPr>
        </p:nvSpPr>
        <p:spPr/>
        <p:txBody>
          <a:bodyPr vert="horz" wrap="square" lIns="91440" tIns="45720" rIns="91440" bIns="45720" anchor="t" anchorCtr="0"/>
          <a:p>
            <a:pPr algn="just">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广义表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LS</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非空时，称第一</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个元素为</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LS</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的表头</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(GetHead)</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，其余元素组成的</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表称</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LS</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的表尾</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(GetTail)</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任何一个非空列表其</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表头可能是原子或子表，表尾必定为子表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buFont typeface="Wingdings" panose="05000000000000000000" charset="0"/>
              <a:buChar char="Ø"/>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 )     B=(e)      C=(a,(b,c,d))     D=(A,B,C)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GetHead(B)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GetTail(B)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GetHead(C)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          GetTail(D)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(B,C)</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为非空表，可以继续分解：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GetHead(B,C)=B       GetTail(B,C)=(C)</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GetHead(E)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GetTail(E)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ct val="0"/>
              </a:spcBef>
              <a:spcAft>
                <a:spcPts val="0"/>
              </a:spcAft>
            </a:pP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：广义表</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不同，前者是空表，长度为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；后者长度</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，它有一个元素是空表，可分解得到表头和表尾均是空表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0659">
                                            <p:txEl>
                                              <p:charRg st="0" end="35"/>
                                            </p:txEl>
                                          </p:spTgt>
                                        </p:tgtEl>
                                        <p:attrNameLst>
                                          <p:attrName>style.visibility</p:attrName>
                                        </p:attrNameLst>
                                      </p:cBhvr>
                                      <p:to>
                                        <p:strVal val="visible"/>
                                      </p:to>
                                    </p:set>
                                    <p:animEffect transition="in" filter="wipe(up)">
                                      <p:cBhvr>
                                        <p:cTn id="7" dur="500"/>
                                        <p:tgtEl>
                                          <p:spTgt spid="70659">
                                            <p:txEl>
                                              <p:charRg st="0" end="3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0659">
                                            <p:txEl>
                                              <p:charRg st="35" end="94"/>
                                            </p:txEl>
                                          </p:spTgt>
                                        </p:tgtEl>
                                        <p:attrNameLst>
                                          <p:attrName>style.visibility</p:attrName>
                                        </p:attrNameLst>
                                      </p:cBhvr>
                                      <p:to>
                                        <p:strVal val="visible"/>
                                      </p:to>
                                    </p:set>
                                    <p:animEffect transition="in" filter="wipe(up)">
                                      <p:cBhvr>
                                        <p:cTn id="11" dur="500"/>
                                        <p:tgtEl>
                                          <p:spTgt spid="70659">
                                            <p:txEl>
                                              <p:charRg st="35" end="94"/>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0659">
                                            <p:txEl>
                                              <p:charRg st="94" end="132"/>
                                            </p:txEl>
                                          </p:spTgt>
                                        </p:tgtEl>
                                        <p:attrNameLst>
                                          <p:attrName>style.visibility</p:attrName>
                                        </p:attrNameLst>
                                      </p:cBhvr>
                                      <p:to>
                                        <p:strVal val="visible"/>
                                      </p:to>
                                    </p:set>
                                    <p:animEffect transition="in" filter="wipe(up)">
                                      <p:cBhvr>
                                        <p:cTn id="15" dur="500"/>
                                        <p:tgtEl>
                                          <p:spTgt spid="70659">
                                            <p:txEl>
                                              <p:charRg st="94" end="13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0659">
                                            <p:txEl>
                                              <p:charRg st="132" end="174"/>
                                            </p:txEl>
                                          </p:spTgt>
                                        </p:tgtEl>
                                        <p:attrNameLst>
                                          <p:attrName>style.visibility</p:attrName>
                                        </p:attrNameLst>
                                      </p:cBhvr>
                                      <p:to>
                                        <p:strVal val="visible"/>
                                      </p:to>
                                    </p:set>
                                    <p:animEffect transition="in" filter="wipe(up)">
                                      <p:cBhvr>
                                        <p:cTn id="19" dur="500"/>
                                        <p:tgtEl>
                                          <p:spTgt spid="70659">
                                            <p:txEl>
                                              <p:charRg st="132" end="174"/>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0659">
                                            <p:txEl>
                                              <p:charRg st="174" end="194"/>
                                            </p:txEl>
                                          </p:spTgt>
                                        </p:tgtEl>
                                        <p:attrNameLst>
                                          <p:attrName>style.visibility</p:attrName>
                                        </p:attrNameLst>
                                      </p:cBhvr>
                                      <p:to>
                                        <p:strVal val="visible"/>
                                      </p:to>
                                    </p:set>
                                    <p:animEffect transition="in" filter="wipe(up)">
                                      <p:cBhvr>
                                        <p:cTn id="23" dur="500"/>
                                        <p:tgtEl>
                                          <p:spTgt spid="70659">
                                            <p:txEl>
                                              <p:charRg st="174" end="194"/>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0659">
                                            <p:txEl>
                                              <p:charRg st="194" end="233"/>
                                            </p:txEl>
                                          </p:spTgt>
                                        </p:tgtEl>
                                        <p:attrNameLst>
                                          <p:attrName>style.visibility</p:attrName>
                                        </p:attrNameLst>
                                      </p:cBhvr>
                                      <p:to>
                                        <p:strVal val="visible"/>
                                      </p:to>
                                    </p:set>
                                    <p:animEffect transition="in" filter="wipe(up)">
                                      <p:cBhvr>
                                        <p:cTn id="27" dur="500"/>
                                        <p:tgtEl>
                                          <p:spTgt spid="70659">
                                            <p:txEl>
                                              <p:charRg st="194" end="233"/>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70659">
                                            <p:txEl>
                                              <p:charRg st="233" end="269"/>
                                            </p:txEl>
                                          </p:spTgt>
                                        </p:tgtEl>
                                        <p:attrNameLst>
                                          <p:attrName>style.visibility</p:attrName>
                                        </p:attrNameLst>
                                      </p:cBhvr>
                                      <p:to>
                                        <p:strVal val="visible"/>
                                      </p:to>
                                    </p:set>
                                    <p:animEffect transition="in" filter="wipe(up)">
                                      <p:cBhvr>
                                        <p:cTn id="31" dur="500"/>
                                        <p:tgtEl>
                                          <p:spTgt spid="70659">
                                            <p:txEl>
                                              <p:charRg st="233" end="269"/>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70659">
                                            <p:txEl>
                                              <p:charRg st="269" end="339"/>
                                            </p:txEl>
                                          </p:spTgt>
                                        </p:tgtEl>
                                        <p:attrNameLst>
                                          <p:attrName>style.visibility</p:attrName>
                                        </p:attrNameLst>
                                      </p:cBhvr>
                                      <p:to>
                                        <p:strVal val="visible"/>
                                      </p:to>
                                    </p:set>
                                    <p:animEffect transition="in" filter="wipe(up)">
                                      <p:cBhvr>
                                        <p:cTn id="35" dur="500"/>
                                        <p:tgtEl>
                                          <p:spTgt spid="70659">
                                            <p:txEl>
                                              <p:charRg st="269" end="3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3731" name="Rectangle 3"/>
          <p:cNvSpPr>
            <a:spLocks noGrp="1"/>
          </p:cNvSpPr>
          <p:nvPr>
            <p:ph idx="1"/>
          </p:nvPr>
        </p:nvSpPr>
        <p:spPr/>
        <p:txBody>
          <a:bodyPr vert="horz" wrap="square" lIns="91440" tIns="45720" rIns="91440" bIns="45720" anchor="t" anchorCtr="0"/>
          <a:p>
            <a:pPr>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练习：</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广义表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L=((x,y,z) ,a,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表中取出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的运算是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 head( tail( tail( L) )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 tail( head( head( tail( L ) ) ) )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 head( tail( head( tail( L ) ) ) )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 head( tail( head( tail( tail( L ) ) ) )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广义表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((a,b,c),(d,e,f)),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head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tail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取出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的运算是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 head(tail(LS))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 tail(head(LS))</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 head(tail(head(tail(LS)))</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 head(tail(tail(head(LS))))</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3731">
                                            <p:txEl>
                                              <p:charRg st="4" end="55"/>
                                            </p:txEl>
                                          </p:spTgt>
                                        </p:tgtEl>
                                        <p:attrNameLst>
                                          <p:attrName>style.visibility</p:attrName>
                                        </p:attrNameLst>
                                      </p:cBhvr>
                                      <p:to>
                                        <p:strVal val="visible"/>
                                      </p:to>
                                    </p:set>
                                    <p:animEffect transition="in" filter="wipe(up)">
                                      <p:cBhvr>
                                        <p:cTn id="7" dur="500"/>
                                        <p:tgtEl>
                                          <p:spTgt spid="73731">
                                            <p:txEl>
                                              <p:charRg st="4" end="5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3731">
                                            <p:txEl>
                                              <p:charRg st="55" end="83"/>
                                            </p:txEl>
                                          </p:spTgt>
                                        </p:tgtEl>
                                        <p:attrNameLst>
                                          <p:attrName>style.visibility</p:attrName>
                                        </p:attrNameLst>
                                      </p:cBhvr>
                                      <p:to>
                                        <p:strVal val="visible"/>
                                      </p:to>
                                    </p:set>
                                    <p:animEffect transition="in" filter="wipe(up)">
                                      <p:cBhvr>
                                        <p:cTn id="11" dur="500"/>
                                        <p:tgtEl>
                                          <p:spTgt spid="73731">
                                            <p:txEl>
                                              <p:charRg st="55" end="8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3731">
                                            <p:txEl>
                                              <p:charRg st="83" end="121"/>
                                            </p:txEl>
                                          </p:spTgt>
                                        </p:tgtEl>
                                        <p:attrNameLst>
                                          <p:attrName>style.visibility</p:attrName>
                                        </p:attrNameLst>
                                      </p:cBhvr>
                                      <p:to>
                                        <p:strVal val="visible"/>
                                      </p:to>
                                    </p:set>
                                    <p:animEffect transition="in" filter="wipe(up)">
                                      <p:cBhvr>
                                        <p:cTn id="15" dur="500"/>
                                        <p:tgtEl>
                                          <p:spTgt spid="73731">
                                            <p:txEl>
                                              <p:charRg st="83" end="12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3731">
                                            <p:txEl>
                                              <p:charRg st="121" end="160"/>
                                            </p:txEl>
                                          </p:spTgt>
                                        </p:tgtEl>
                                        <p:attrNameLst>
                                          <p:attrName>style.visibility</p:attrName>
                                        </p:attrNameLst>
                                      </p:cBhvr>
                                      <p:to>
                                        <p:strVal val="visible"/>
                                      </p:to>
                                    </p:set>
                                    <p:animEffect transition="in" filter="wipe(up)">
                                      <p:cBhvr>
                                        <p:cTn id="19" dur="500"/>
                                        <p:tgtEl>
                                          <p:spTgt spid="73731">
                                            <p:txEl>
                                              <p:charRg st="121" end="160"/>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iterate type="lt">
                                    <p:tmAbs val="0"/>
                                  </p:iterate>
                                  <p:childTnLst>
                                    <p:set>
                                      <p:cBhvr>
                                        <p:cTn id="22" dur="1" fill="hold">
                                          <p:stCondLst>
                                            <p:cond delay="0"/>
                                          </p:stCondLst>
                                        </p:cTn>
                                        <p:tgtEl>
                                          <p:spTgt spid="73731">
                                            <p:txEl>
                                              <p:charRg st="160" end="205"/>
                                            </p:txEl>
                                          </p:spTgt>
                                        </p:tgtEl>
                                        <p:attrNameLst>
                                          <p:attrName>style.visibility</p:attrName>
                                        </p:attrNameLst>
                                      </p:cBhvr>
                                      <p:to>
                                        <p:strVal val="visible"/>
                                      </p:to>
                                    </p:set>
                                    <p:animEffect transition="in" filter="wipe(up)">
                                      <p:cBhvr>
                                        <p:cTn id="23" dur="500"/>
                                        <p:tgtEl>
                                          <p:spTgt spid="73731">
                                            <p:txEl>
                                              <p:charRg st="160" end="20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mph" presetSubtype="0" fill="hold" nodeType="clickEffect">
                                  <p:stCondLst>
                                    <p:cond delay="0"/>
                                  </p:stCondLst>
                                  <p:iterate type="lt">
                                    <p:tmPct val="4000"/>
                                  </p:iterate>
                                  <p:childTnLst>
                                    <p:set>
                                      <p:cBhvr override="childStyle">
                                        <p:cTn id="27" dur="500" fill="hold"/>
                                        <p:tgtEl>
                                          <p:spTgt spid="73731">
                                            <p:txEl>
                                              <p:charRg st="160" end="205"/>
                                            </p:txEl>
                                          </p:spTgt>
                                        </p:tgtEl>
                                        <p:attrNameLst>
                                          <p:attrName>style.color</p:attrName>
                                        </p:attrNameLst>
                                      </p:cBhvr>
                                      <p:to>
                                        <p:clrVal>
                                          <a:schemeClr val="hlink"/>
                                        </p:clrVal>
                                      </p:to>
                                    </p:set>
                                    <p:set>
                                      <p:cBhvr>
                                        <p:cTn id="28" dur="500" fill="hold"/>
                                        <p:tgtEl>
                                          <p:spTgt spid="73731">
                                            <p:txEl>
                                              <p:charRg st="160" end="205"/>
                                            </p:txEl>
                                          </p:spTgt>
                                        </p:tgtEl>
                                        <p:attrNameLst>
                                          <p:attrName>fillcolor</p:attrName>
                                        </p:attrNameLst>
                                      </p:cBhvr>
                                      <p:to>
                                        <p:clrVal>
                                          <a:schemeClr val="hlink"/>
                                        </p:clrVal>
                                      </p:to>
                                    </p:set>
                                    <p:set>
                                      <p:cBhvr>
                                        <p:cTn id="29" dur="500" fill="hold"/>
                                        <p:tgtEl>
                                          <p:spTgt spid="73731">
                                            <p:txEl>
                                              <p:charRg st="160" end="205"/>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3731">
                                            <p:txEl>
                                              <p:charRg st="205" end="261"/>
                                            </p:txEl>
                                          </p:spTgt>
                                        </p:tgtEl>
                                        <p:attrNameLst>
                                          <p:attrName>style.visibility</p:attrName>
                                        </p:attrNameLst>
                                      </p:cBhvr>
                                      <p:to>
                                        <p:strVal val="visible"/>
                                      </p:to>
                                    </p:set>
                                    <p:animEffect transition="in" filter="wipe(up)">
                                      <p:cBhvr>
                                        <p:cTn id="34" dur="500"/>
                                        <p:tgtEl>
                                          <p:spTgt spid="73731">
                                            <p:txEl>
                                              <p:charRg st="205" end="261"/>
                                            </p:txEl>
                                          </p:spTgt>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73731">
                                            <p:txEl>
                                              <p:charRg st="261" end="280"/>
                                            </p:txEl>
                                          </p:spTgt>
                                        </p:tgtEl>
                                        <p:attrNameLst>
                                          <p:attrName>style.visibility</p:attrName>
                                        </p:attrNameLst>
                                      </p:cBhvr>
                                      <p:to>
                                        <p:strVal val="visible"/>
                                      </p:to>
                                    </p:set>
                                    <p:animEffect transition="in" filter="wipe(up)">
                                      <p:cBhvr>
                                        <p:cTn id="38" dur="500"/>
                                        <p:tgtEl>
                                          <p:spTgt spid="73731">
                                            <p:txEl>
                                              <p:charRg st="261" end="280"/>
                                            </p:txEl>
                                          </p:spTgt>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73731">
                                            <p:txEl>
                                              <p:charRg st="280" end="298"/>
                                            </p:txEl>
                                          </p:spTgt>
                                        </p:tgtEl>
                                        <p:attrNameLst>
                                          <p:attrName>style.visibility</p:attrName>
                                        </p:attrNameLst>
                                      </p:cBhvr>
                                      <p:to>
                                        <p:strVal val="visible"/>
                                      </p:to>
                                    </p:set>
                                    <p:animEffect transition="in" filter="wipe(up)">
                                      <p:cBhvr>
                                        <p:cTn id="42" dur="500"/>
                                        <p:tgtEl>
                                          <p:spTgt spid="73731">
                                            <p:txEl>
                                              <p:charRg st="280" end="298"/>
                                            </p:txEl>
                                          </p:spTgt>
                                        </p:tgtEl>
                                      </p:cBhvr>
                                    </p:animEffect>
                                  </p:childTnLst>
                                </p:cTn>
                              </p:par>
                            </p:childTnLst>
                          </p:cTn>
                        </p:par>
                        <p:par>
                          <p:cTn id="43" fill="hold">
                            <p:stCondLst>
                              <p:cond delay="1500"/>
                            </p:stCondLst>
                            <p:childTnLst>
                              <p:par>
                                <p:cTn id="44" presetID="22" presetClass="entr" presetSubtype="1" fill="hold" nodeType="afterEffect">
                                  <p:stCondLst>
                                    <p:cond delay="0"/>
                                  </p:stCondLst>
                                  <p:iterate type="lt">
                                    <p:tmAbs val="0"/>
                                  </p:iterate>
                                  <p:childTnLst>
                                    <p:set>
                                      <p:cBhvr>
                                        <p:cTn id="45" dur="1" fill="hold">
                                          <p:stCondLst>
                                            <p:cond delay="0"/>
                                          </p:stCondLst>
                                        </p:cTn>
                                        <p:tgtEl>
                                          <p:spTgt spid="73731">
                                            <p:txEl>
                                              <p:charRg st="298" end="327"/>
                                            </p:txEl>
                                          </p:spTgt>
                                        </p:tgtEl>
                                        <p:attrNameLst>
                                          <p:attrName>style.visibility</p:attrName>
                                        </p:attrNameLst>
                                      </p:cBhvr>
                                      <p:to>
                                        <p:strVal val="visible"/>
                                      </p:to>
                                    </p:set>
                                    <p:animEffect transition="in" filter="wipe(up)">
                                      <p:cBhvr>
                                        <p:cTn id="46" dur="500"/>
                                        <p:tgtEl>
                                          <p:spTgt spid="73731">
                                            <p:txEl>
                                              <p:charRg st="298" end="327"/>
                                            </p:txEl>
                                          </p:spTgt>
                                        </p:tgtEl>
                                      </p:cBhvr>
                                    </p:animEffect>
                                  </p:childTnLst>
                                </p:cTn>
                              </p:par>
                            </p:childTnLst>
                          </p:cTn>
                        </p:par>
                        <p:par>
                          <p:cTn id="47" fill="hold">
                            <p:stCondLst>
                              <p:cond delay="2000"/>
                            </p:stCondLst>
                            <p:childTnLst>
                              <p:par>
                                <p:cTn id="48" presetID="22" presetClass="entr" presetSubtype="1" fill="hold" nodeType="afterEffect">
                                  <p:stCondLst>
                                    <p:cond delay="0"/>
                                  </p:stCondLst>
                                  <p:childTnLst>
                                    <p:set>
                                      <p:cBhvr>
                                        <p:cTn id="49" dur="1" fill="hold">
                                          <p:stCondLst>
                                            <p:cond delay="0"/>
                                          </p:stCondLst>
                                        </p:cTn>
                                        <p:tgtEl>
                                          <p:spTgt spid="73731">
                                            <p:txEl>
                                              <p:charRg st="327" end="357"/>
                                            </p:txEl>
                                          </p:spTgt>
                                        </p:tgtEl>
                                        <p:attrNameLst>
                                          <p:attrName>style.visibility</p:attrName>
                                        </p:attrNameLst>
                                      </p:cBhvr>
                                      <p:to>
                                        <p:strVal val="visible"/>
                                      </p:to>
                                    </p:set>
                                    <p:animEffect transition="in" filter="wipe(up)">
                                      <p:cBhvr>
                                        <p:cTn id="50" dur="500"/>
                                        <p:tgtEl>
                                          <p:spTgt spid="73731">
                                            <p:txEl>
                                              <p:charRg st="327" end="35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nodeType="clickEffect">
                                  <p:stCondLst>
                                    <p:cond delay="0"/>
                                  </p:stCondLst>
                                  <p:iterate type="lt">
                                    <p:tmPct val="4000"/>
                                  </p:iterate>
                                  <p:childTnLst>
                                    <p:set>
                                      <p:cBhvr override="childStyle">
                                        <p:cTn id="54" dur="500" fill="hold"/>
                                        <p:tgtEl>
                                          <p:spTgt spid="73731">
                                            <p:txEl>
                                              <p:charRg st="298" end="327"/>
                                            </p:txEl>
                                          </p:spTgt>
                                        </p:tgtEl>
                                        <p:attrNameLst>
                                          <p:attrName>style.color</p:attrName>
                                        </p:attrNameLst>
                                      </p:cBhvr>
                                      <p:to>
                                        <p:clrVal>
                                          <a:schemeClr val="hlink"/>
                                        </p:clrVal>
                                      </p:to>
                                    </p:set>
                                    <p:set>
                                      <p:cBhvr>
                                        <p:cTn id="55" dur="500" fill="hold"/>
                                        <p:tgtEl>
                                          <p:spTgt spid="73731">
                                            <p:txEl>
                                              <p:charRg st="298" end="327"/>
                                            </p:txEl>
                                          </p:spTgt>
                                        </p:tgtEl>
                                        <p:attrNameLst>
                                          <p:attrName>fillcolor</p:attrName>
                                        </p:attrNameLst>
                                      </p:cBhvr>
                                      <p:to>
                                        <p:clrVal>
                                          <a:schemeClr val="hlink"/>
                                        </p:clrVal>
                                      </p:to>
                                    </p:set>
                                    <p:set>
                                      <p:cBhvr>
                                        <p:cTn id="56" dur="500" fill="hold"/>
                                        <p:tgtEl>
                                          <p:spTgt spid="73731">
                                            <p:txEl>
                                              <p:charRg st="298" end="32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定义</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3731" name="Rectangle 3"/>
          <p:cNvSpPr>
            <a:spLocks noGrp="1"/>
          </p:cNvSpPr>
          <p:nvPr>
            <p:ph idx="1"/>
          </p:nvPr>
        </p:nvSpPr>
        <p:spPr/>
        <p:txBody>
          <a:bodyPr vert="horz" wrap="square" lIns="91440" tIns="45720" rIns="91440" bIns="45720" anchor="t" anchorCtr="0"/>
          <a:p>
            <a:pPr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练习：求下列广义表的长度</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 e )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 a, ( b, c, d ) )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 A, B, C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 a, E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小结：</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广义表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LS=(f,(),(e),(a,(b,c,d)))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的长度是多少</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深度是多少</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长度</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最大括号中的逗号数加</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长度为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深度</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每个元素的括号匹配数加</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，取最大</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深度为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90532" name="Rectangle 4"/>
          <p:cNvSpPr/>
          <p:nvPr/>
        </p:nvSpPr>
        <p:spPr>
          <a:xfrm>
            <a:off x="3983038" y="1717040"/>
            <a:ext cx="4105275" cy="21209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lnSpc>
                <a:spcPct val="110000"/>
              </a:lnSpc>
              <a:spcBef>
                <a:spcPct val="0"/>
              </a:spcBef>
              <a:buFont typeface="Arial" panose="020B0604020202020204" pitchFamily="34" charset="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，因为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是空表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lnSpc>
                <a:spcPct val="110000"/>
              </a:lnSpc>
              <a:spcBef>
                <a:spcPct val="0"/>
              </a:spcBef>
              <a:buFont typeface="Arial" panose="020B0604020202020204" pitchFamily="34" charset="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，表中元素</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是原子</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lnSpc>
                <a:spcPct val="110000"/>
              </a:lnSpc>
              <a:spcBef>
                <a:spcPct val="0"/>
              </a:spcBef>
              <a:buFont typeface="Arial" panose="020B0604020202020204" pitchFamily="34" charset="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为原子，</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(b,c,d)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为子表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lnSpc>
                <a:spcPct val="110000"/>
              </a:lnSpc>
              <a:spcBef>
                <a:spcPct val="0"/>
              </a:spcBef>
              <a:buFont typeface="Arial" panose="020B0604020202020204" pitchFamily="34" charset="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个元素都是子表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lnSpc>
                <a:spcPct val="110000"/>
              </a:lnSpc>
              <a:spcBef>
                <a:spcPct val="0"/>
              </a:spcBef>
              <a:buFont typeface="Arial" panose="020B0604020202020204" pitchFamily="34" charset="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为原子，</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为子表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3731">
                                            <p:txEl>
                                              <p:charRg st="0" end="13"/>
                                            </p:txEl>
                                          </p:spTgt>
                                        </p:tgtEl>
                                        <p:attrNameLst>
                                          <p:attrName>style.visibility</p:attrName>
                                        </p:attrNameLst>
                                      </p:cBhvr>
                                      <p:to>
                                        <p:strVal val="visible"/>
                                      </p:to>
                                    </p:set>
                                    <p:animEffect transition="in" filter="wipe(up)">
                                      <p:cBhvr>
                                        <p:cTn id="7" dur="500"/>
                                        <p:tgtEl>
                                          <p:spTgt spid="73731">
                                            <p:txEl>
                                              <p:charRg st="0" end="1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3731">
                                            <p:txEl>
                                              <p:charRg st="13" end="21"/>
                                            </p:txEl>
                                          </p:spTgt>
                                        </p:tgtEl>
                                        <p:attrNameLst>
                                          <p:attrName>style.visibility</p:attrName>
                                        </p:attrNameLst>
                                      </p:cBhvr>
                                      <p:to>
                                        <p:strVal val="visible"/>
                                      </p:to>
                                    </p:set>
                                    <p:animEffect transition="in" filter="wipe(up)">
                                      <p:cBhvr>
                                        <p:cTn id="11" dur="500"/>
                                        <p:tgtEl>
                                          <p:spTgt spid="73731">
                                            <p:txEl>
                                              <p:charRg st="13" end="2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3731">
                                            <p:txEl>
                                              <p:charRg st="21" end="32"/>
                                            </p:txEl>
                                          </p:spTgt>
                                        </p:tgtEl>
                                        <p:attrNameLst>
                                          <p:attrName>style.visibility</p:attrName>
                                        </p:attrNameLst>
                                      </p:cBhvr>
                                      <p:to>
                                        <p:strVal val="visible"/>
                                      </p:to>
                                    </p:set>
                                    <p:animEffect transition="in" filter="wipe(up)">
                                      <p:cBhvr>
                                        <p:cTn id="15" dur="500"/>
                                        <p:tgtEl>
                                          <p:spTgt spid="73731">
                                            <p:txEl>
                                              <p:charRg st="21" end="3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3731">
                                            <p:txEl>
                                              <p:charRg st="32" end="56"/>
                                            </p:txEl>
                                          </p:spTgt>
                                        </p:tgtEl>
                                        <p:attrNameLst>
                                          <p:attrName>style.visibility</p:attrName>
                                        </p:attrNameLst>
                                      </p:cBhvr>
                                      <p:to>
                                        <p:strVal val="visible"/>
                                      </p:to>
                                    </p:set>
                                    <p:animEffect transition="in" filter="wipe(up)">
                                      <p:cBhvr>
                                        <p:cTn id="19" dur="500"/>
                                        <p:tgtEl>
                                          <p:spTgt spid="73731">
                                            <p:txEl>
                                              <p:charRg st="32" end="56"/>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3731">
                                            <p:txEl>
                                              <p:charRg st="56" end="72"/>
                                            </p:txEl>
                                          </p:spTgt>
                                        </p:tgtEl>
                                        <p:attrNameLst>
                                          <p:attrName>style.visibility</p:attrName>
                                        </p:attrNameLst>
                                      </p:cBhvr>
                                      <p:to>
                                        <p:strVal val="visible"/>
                                      </p:to>
                                    </p:set>
                                    <p:animEffect transition="in" filter="wipe(up)">
                                      <p:cBhvr>
                                        <p:cTn id="23" dur="500"/>
                                        <p:tgtEl>
                                          <p:spTgt spid="73731">
                                            <p:txEl>
                                              <p:charRg st="56" end="72"/>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3731">
                                            <p:txEl>
                                              <p:charRg st="72" end="85"/>
                                            </p:txEl>
                                          </p:spTgt>
                                        </p:tgtEl>
                                        <p:attrNameLst>
                                          <p:attrName>style.visibility</p:attrName>
                                        </p:attrNameLst>
                                      </p:cBhvr>
                                      <p:to>
                                        <p:strVal val="visible"/>
                                      </p:to>
                                    </p:set>
                                    <p:animEffect transition="in" filter="wipe(up)">
                                      <p:cBhvr>
                                        <p:cTn id="27" dur="500"/>
                                        <p:tgtEl>
                                          <p:spTgt spid="73731">
                                            <p:txEl>
                                              <p:charRg st="72" end="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wd">
                                    <p:tmAbs val="100"/>
                                  </p:iterate>
                                  <p:childTnLst>
                                    <p:set>
                                      <p:cBhvr>
                                        <p:cTn id="31" dur="1" fill="hold">
                                          <p:stCondLst>
                                            <p:cond delay="299"/>
                                          </p:stCondLst>
                                        </p:cTn>
                                        <p:tgtEl>
                                          <p:spTgt spid="790532">
                                            <p:txEl>
                                              <p:charRg st="0" end="1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wd">
                                    <p:tmAbs val="100"/>
                                  </p:iterate>
                                  <p:childTnLst>
                                    <p:set>
                                      <p:cBhvr>
                                        <p:cTn id="35" dur="1" fill="hold">
                                          <p:stCondLst>
                                            <p:cond delay="299"/>
                                          </p:stCondLst>
                                        </p:cTn>
                                        <p:tgtEl>
                                          <p:spTgt spid="790532">
                                            <p:txEl>
                                              <p:charRg st="11" end="2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wd">
                                    <p:tmAbs val="100"/>
                                  </p:iterate>
                                  <p:childTnLst>
                                    <p:set>
                                      <p:cBhvr>
                                        <p:cTn id="39" dur="1" fill="hold">
                                          <p:stCondLst>
                                            <p:cond delay="299"/>
                                          </p:stCondLst>
                                        </p:cTn>
                                        <p:tgtEl>
                                          <p:spTgt spid="790532">
                                            <p:txEl>
                                              <p:charRg st="24" end="4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wd">
                                    <p:tmAbs val="100"/>
                                  </p:iterate>
                                  <p:childTnLst>
                                    <p:set>
                                      <p:cBhvr>
                                        <p:cTn id="43" dur="1" fill="hold">
                                          <p:stCondLst>
                                            <p:cond delay="299"/>
                                          </p:stCondLst>
                                        </p:cTn>
                                        <p:tgtEl>
                                          <p:spTgt spid="790532">
                                            <p:txEl>
                                              <p:charRg st="45" end="5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wd">
                                    <p:tmAbs val="100"/>
                                  </p:iterate>
                                  <p:childTnLst>
                                    <p:set>
                                      <p:cBhvr>
                                        <p:cTn id="47" dur="1" fill="hold">
                                          <p:stCondLst>
                                            <p:cond delay="299"/>
                                          </p:stCondLst>
                                        </p:cTn>
                                        <p:tgtEl>
                                          <p:spTgt spid="790532">
                                            <p:txEl>
                                              <p:charRg st="58" end="7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3731">
                                            <p:txEl>
                                              <p:charRg st="85" end="89"/>
                                            </p:txEl>
                                          </p:spTgt>
                                        </p:tgtEl>
                                        <p:attrNameLst>
                                          <p:attrName>style.visibility</p:attrName>
                                        </p:attrNameLst>
                                      </p:cBhvr>
                                      <p:to>
                                        <p:strVal val="visible"/>
                                      </p:to>
                                    </p:set>
                                    <p:animEffect transition="in" filter="wipe(up)">
                                      <p:cBhvr>
                                        <p:cTn id="52" dur="500"/>
                                        <p:tgtEl>
                                          <p:spTgt spid="73731">
                                            <p:txEl>
                                              <p:charRg st="85" end="89"/>
                                            </p:txEl>
                                          </p:spTgt>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73731">
                                            <p:txEl>
                                              <p:charRg st="89" end="130"/>
                                            </p:txEl>
                                          </p:spTgt>
                                        </p:tgtEl>
                                        <p:attrNameLst>
                                          <p:attrName>style.visibility</p:attrName>
                                        </p:attrNameLst>
                                      </p:cBhvr>
                                      <p:to>
                                        <p:strVal val="visible"/>
                                      </p:to>
                                    </p:set>
                                    <p:animEffect transition="in" filter="wipe(up)">
                                      <p:cBhvr>
                                        <p:cTn id="56" dur="500"/>
                                        <p:tgtEl>
                                          <p:spTgt spid="73731">
                                            <p:txEl>
                                              <p:charRg st="89" end="13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73731">
                                            <p:txEl>
                                              <p:charRg st="130" end="145"/>
                                            </p:txEl>
                                          </p:spTgt>
                                        </p:tgtEl>
                                        <p:attrNameLst>
                                          <p:attrName>style.visibility</p:attrName>
                                        </p:attrNameLst>
                                      </p:cBhvr>
                                      <p:to>
                                        <p:strVal val="visible"/>
                                      </p:to>
                                    </p:set>
                                    <p:animEffect transition="in" filter="wipe(up)">
                                      <p:cBhvr>
                                        <p:cTn id="61" dur="500"/>
                                        <p:tgtEl>
                                          <p:spTgt spid="73731">
                                            <p:txEl>
                                              <p:charRg st="130" end="145"/>
                                            </p:txEl>
                                          </p:spTgt>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73731">
                                            <p:txEl>
                                              <p:charRg st="145" end="150"/>
                                            </p:txEl>
                                          </p:spTgt>
                                        </p:tgtEl>
                                        <p:attrNameLst>
                                          <p:attrName>style.visibility</p:attrName>
                                        </p:attrNameLst>
                                      </p:cBhvr>
                                      <p:to>
                                        <p:strVal val="visible"/>
                                      </p:to>
                                    </p:set>
                                    <p:animEffect transition="in" filter="wipe(up)">
                                      <p:cBhvr>
                                        <p:cTn id="65" dur="500"/>
                                        <p:tgtEl>
                                          <p:spTgt spid="73731">
                                            <p:txEl>
                                              <p:charRg st="145" end="15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73731">
                                            <p:txEl>
                                              <p:charRg st="150" end="170"/>
                                            </p:txEl>
                                          </p:spTgt>
                                        </p:tgtEl>
                                        <p:attrNameLst>
                                          <p:attrName>style.visibility</p:attrName>
                                        </p:attrNameLst>
                                      </p:cBhvr>
                                      <p:to>
                                        <p:strVal val="visible"/>
                                      </p:to>
                                    </p:set>
                                    <p:animEffect transition="in" filter="wipe(up)">
                                      <p:cBhvr>
                                        <p:cTn id="70" dur="500"/>
                                        <p:tgtEl>
                                          <p:spTgt spid="73731">
                                            <p:txEl>
                                              <p:charRg st="150" end="170"/>
                                            </p:txEl>
                                          </p:spTgt>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73731">
                                            <p:txEl>
                                              <p:charRg st="170" end="175"/>
                                            </p:txEl>
                                          </p:spTgt>
                                        </p:tgtEl>
                                        <p:attrNameLst>
                                          <p:attrName>style.visibility</p:attrName>
                                        </p:attrNameLst>
                                      </p:cBhvr>
                                      <p:to>
                                        <p:strVal val="visible"/>
                                      </p:to>
                                    </p:set>
                                    <p:animEffect transition="in" filter="wipe(up)">
                                      <p:cBhvr>
                                        <p:cTn id="74" dur="500"/>
                                        <p:tgtEl>
                                          <p:spTgt spid="73731">
                                            <p:txEl>
                                              <p:charRg st="170" end="1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2"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
        <p:nvSpPr>
          <p:cNvPr id="36867" name="Rectangle 3"/>
          <p:cNvSpPr>
            <a:spLocks noGrp="1"/>
          </p:cNvSpPr>
          <p:nvPr>
            <p:ph idx="1"/>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由于广义表中的数据元素有</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单元素</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子表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之分，相应地结点的结构形式也有两种：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一种是</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元素结点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，用以表示单元素；</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一种是</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子表结点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，用以表示子表。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为了区分这两类结点，在结点中设置一个标志域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如果标志为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，表示该结点为</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元素结点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如果标志为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，表示该结点为</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子表结点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子表结点可由</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个域组成：标志域、指示表头的指针域和指向表尾的指针域；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元素结点只需要两个域：标志域和值域。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6867">
                                            <p:txEl>
                                              <p:charRg st="0" end="37"/>
                                            </p:txEl>
                                          </p:spTgt>
                                        </p:tgtEl>
                                        <p:attrNameLst>
                                          <p:attrName>style.visibility</p:attrName>
                                        </p:attrNameLst>
                                      </p:cBhvr>
                                      <p:to>
                                        <p:strVal val="visible"/>
                                      </p:to>
                                    </p:set>
                                    <p:animEffect transition="in" filter="wipe(up)">
                                      <p:cBhvr>
                                        <p:cTn id="7" dur="500"/>
                                        <p:tgtEl>
                                          <p:spTgt spid="36867">
                                            <p:txEl>
                                              <p:charRg st="0" end="37"/>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6867">
                                            <p:txEl>
                                              <p:charRg st="37" end="54"/>
                                            </p:txEl>
                                          </p:spTgt>
                                        </p:tgtEl>
                                        <p:attrNameLst>
                                          <p:attrName>style.visibility</p:attrName>
                                        </p:attrNameLst>
                                      </p:cBhvr>
                                      <p:to>
                                        <p:strVal val="visible"/>
                                      </p:to>
                                    </p:set>
                                    <p:animEffect transition="in" filter="wipe(up)">
                                      <p:cBhvr>
                                        <p:cTn id="11" dur="500"/>
                                        <p:tgtEl>
                                          <p:spTgt spid="36867">
                                            <p:txEl>
                                              <p:charRg st="37" end="54"/>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867">
                                            <p:txEl>
                                              <p:charRg st="54" end="70"/>
                                            </p:txEl>
                                          </p:spTgt>
                                        </p:tgtEl>
                                        <p:attrNameLst>
                                          <p:attrName>style.visibility</p:attrName>
                                        </p:attrNameLst>
                                      </p:cBhvr>
                                      <p:to>
                                        <p:strVal val="visible"/>
                                      </p:to>
                                    </p:set>
                                    <p:animEffect transition="in" filter="wipe(up)">
                                      <p:cBhvr>
                                        <p:cTn id="15" dur="500"/>
                                        <p:tgtEl>
                                          <p:spTgt spid="36867">
                                            <p:txEl>
                                              <p:charRg st="54" end="7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6867">
                                            <p:txEl>
                                              <p:charRg st="70" end="92"/>
                                            </p:txEl>
                                          </p:spTgt>
                                        </p:tgtEl>
                                        <p:attrNameLst>
                                          <p:attrName>style.visibility</p:attrName>
                                        </p:attrNameLst>
                                      </p:cBhvr>
                                      <p:to>
                                        <p:strVal val="visible"/>
                                      </p:to>
                                    </p:set>
                                    <p:animEffect transition="in" filter="wipe(up)">
                                      <p:cBhvr>
                                        <p:cTn id="19" dur="500"/>
                                        <p:tgtEl>
                                          <p:spTgt spid="36867">
                                            <p:txEl>
                                              <p:charRg st="70" end="92"/>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6867">
                                            <p:txEl>
                                              <p:charRg st="92" end="111"/>
                                            </p:txEl>
                                          </p:spTgt>
                                        </p:tgtEl>
                                        <p:attrNameLst>
                                          <p:attrName>style.visibility</p:attrName>
                                        </p:attrNameLst>
                                      </p:cBhvr>
                                      <p:to>
                                        <p:strVal val="visible"/>
                                      </p:to>
                                    </p:set>
                                    <p:animEffect transition="in" filter="wipe(up)">
                                      <p:cBhvr>
                                        <p:cTn id="23" dur="500"/>
                                        <p:tgtEl>
                                          <p:spTgt spid="36867">
                                            <p:txEl>
                                              <p:charRg st="92" end="111"/>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867">
                                            <p:txEl>
                                              <p:charRg st="111" end="130"/>
                                            </p:txEl>
                                          </p:spTgt>
                                        </p:tgtEl>
                                        <p:attrNameLst>
                                          <p:attrName>style.visibility</p:attrName>
                                        </p:attrNameLst>
                                      </p:cBhvr>
                                      <p:to>
                                        <p:strVal val="visible"/>
                                      </p:to>
                                    </p:set>
                                    <p:animEffect transition="in" filter="wipe(up)">
                                      <p:cBhvr>
                                        <p:cTn id="27" dur="500"/>
                                        <p:tgtEl>
                                          <p:spTgt spid="36867">
                                            <p:txEl>
                                              <p:charRg st="111" end="130"/>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36867">
                                            <p:txEl>
                                              <p:charRg st="130" end="165"/>
                                            </p:txEl>
                                          </p:spTgt>
                                        </p:tgtEl>
                                        <p:attrNameLst>
                                          <p:attrName>style.visibility</p:attrName>
                                        </p:attrNameLst>
                                      </p:cBhvr>
                                      <p:to>
                                        <p:strVal val="visible"/>
                                      </p:to>
                                    </p:set>
                                    <p:animEffect transition="in" filter="wipe(up)">
                                      <p:cBhvr>
                                        <p:cTn id="31" dur="500"/>
                                        <p:tgtEl>
                                          <p:spTgt spid="36867">
                                            <p:txEl>
                                              <p:charRg st="130" end="165"/>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36867">
                                            <p:txEl>
                                              <p:charRg st="165" end="185"/>
                                            </p:txEl>
                                          </p:spTgt>
                                        </p:tgtEl>
                                        <p:attrNameLst>
                                          <p:attrName>style.visibility</p:attrName>
                                        </p:attrNameLst>
                                      </p:cBhvr>
                                      <p:to>
                                        <p:strVal val="visible"/>
                                      </p:to>
                                    </p:set>
                                    <p:animEffect transition="in" filter="wipe(up)">
                                      <p:cBhvr>
                                        <p:cTn id="35" dur="500"/>
                                        <p:tgtEl>
                                          <p:spTgt spid="36867">
                                            <p:txEl>
                                              <p:charRg st="165" end="1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4.2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 name="矩形 2"/>
          <p:cNvSpPr/>
          <p:nvPr>
            <p:custDataLst>
              <p:tags r:id="rId1"/>
            </p:custDataLst>
          </p:nvPr>
        </p:nvSpPr>
        <p:spPr>
          <a:xfrm>
            <a:off x="325120" y="1875155"/>
            <a:ext cx="5024120" cy="1198880"/>
          </a:xfrm>
          <a:prstGeom prst="rect">
            <a:avLst/>
          </a:prstGeom>
        </p:spPr>
        <p:txBody>
          <a:bodyPr wrap="square">
            <a:spAutoFit/>
          </a:bodyPr>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医学研究者发现了某些新病毒，通过对这些病毒的分析，得知它们的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DNA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序列都是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环状</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5242560" y="1395730"/>
            <a:ext cx="3322320" cy="1997710"/>
          </a:xfrm>
          <a:prstGeom prst="rect">
            <a:avLst/>
          </a:prstGeom>
        </p:spPr>
      </p:pic>
      <p:pic>
        <p:nvPicPr>
          <p:cNvPr id="5" name="图片 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5868035" y="3645220"/>
            <a:ext cx="1981204" cy="804674"/>
          </a:xfrm>
          <a:prstGeom prst="rect">
            <a:avLst/>
          </a:prstGeom>
        </p:spPr>
      </p:pic>
      <p:sp>
        <p:nvSpPr>
          <p:cNvPr id="6" name="文本框 10"/>
          <p:cNvSpPr txBox="1"/>
          <p:nvPr>
            <p:custDataLst>
              <p:tags r:id="rId6"/>
            </p:custDataLst>
          </p:nvPr>
        </p:nvSpPr>
        <p:spPr>
          <a:xfrm>
            <a:off x="323850" y="3745865"/>
            <a:ext cx="5276215" cy="460375"/>
          </a:xfrm>
          <a:prstGeom prst="rect">
            <a:avLst/>
          </a:prstGeom>
          <a:noFill/>
        </p:spPr>
        <p:txBody>
          <a:bodyPr wrap="square" rtlCol="0">
            <a:spAutoFit/>
          </a:bodyPr>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人的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DNA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序列为链状的，为</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线性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154"/>
          <p:cNvSpPr txBox="1"/>
          <p:nvPr>
            <p:custDataLst>
              <p:tags r:id="rId7"/>
            </p:custDataLst>
          </p:nvPr>
        </p:nvSpPr>
        <p:spPr>
          <a:xfrm>
            <a:off x="325120" y="1049973"/>
            <a:ext cx="4933950" cy="609600"/>
          </a:xfrm>
          <a:prstGeom prst="rect">
            <a:avLst/>
          </a:prstGeom>
          <a:noFill/>
          <a:ln w="9525">
            <a:noFill/>
          </a:ln>
        </p:spPr>
        <p:txBody>
          <a:bodyPr anchor="ctr" anchorCtr="0"/>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a:lnSpc>
                <a:spcPct val="100000"/>
              </a:lnSpc>
            </a:pPr>
            <a:r>
              <a:rPr lang="zh-CN" altLang="en-US"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rPr>
              <a:t>案例引入</a:t>
            </a:r>
            <a:r>
              <a:rPr lang="en-US" altLang="zh-CN"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rPr>
              <a:t>--</a:t>
            </a:r>
            <a:r>
              <a:rPr lang="zh-CN" altLang="en-US"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rPr>
              <a:t>病毒感染检测</a:t>
            </a:r>
            <a:endParaRPr lang="zh-CN" altLang="en-US"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存储结构</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2467" name="Rectangle 3"/>
          <p:cNvSpPr>
            <a:spLocks noGrp="1"/>
          </p:cNvSpPr>
          <p:nvPr>
            <p:ph idx="1"/>
          </p:nvPr>
        </p:nvSpPr>
        <p:spPr/>
        <p:txBody>
          <a:bodyPr vert="horz" wrap="square" lIns="91440" tIns="45720" rIns="91440" bIns="45720" anchor="t" anchorCtr="0"/>
          <a:p>
            <a:pPr lvl="1">
              <a:buNone/>
            </a:pP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广义表的头尾链表存储</a:t>
            </a:r>
            <a:endParaRPr lang="zh-CN" altLang="en-US"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rPr>
              <a:t>typedef enum {0,1} ElemTag;</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Type struct GLNode{	</a:t>
            </a:r>
            <a:endParaRPr lang="en-US" altLang="zh-CN" b="1" dirty="0">
              <a:latin typeface="Times New Roman" panose="02020603050405020304" pitchFamily="18" charset="0"/>
            </a:endParaRPr>
          </a:p>
          <a:p>
            <a:pPr lvl="1">
              <a:buNone/>
            </a:pPr>
            <a:r>
              <a:rPr lang="zh-CN" altLang="en-US" b="1" dirty="0">
                <a:latin typeface="Times New Roman" panose="02020603050405020304" pitchFamily="18" charset="0"/>
              </a:rPr>
              <a:t>　 </a:t>
            </a:r>
            <a:r>
              <a:rPr lang="en-US" altLang="zh-CN" b="1" dirty="0">
                <a:latin typeface="Times New Roman" panose="02020603050405020304" pitchFamily="18" charset="0"/>
              </a:rPr>
              <a:t>ElemTag tag;           		  </a:t>
            </a:r>
            <a:endParaRPr lang="en-US" altLang="zh-CN" b="1" dirty="0">
              <a:latin typeface="Times New Roman" panose="02020603050405020304" pitchFamily="18" charset="0"/>
            </a:endParaRPr>
          </a:p>
          <a:p>
            <a:pPr lvl="1">
              <a:buNone/>
            </a:pPr>
            <a:r>
              <a:rPr lang="zh-CN" altLang="en-US" b="1" dirty="0">
                <a:latin typeface="Times New Roman" panose="02020603050405020304" pitchFamily="18" charset="0"/>
              </a:rPr>
              <a:t>　</a:t>
            </a:r>
            <a:r>
              <a:rPr lang="en-US" altLang="zh-CN" b="1" dirty="0">
                <a:latin typeface="Times New Roman" panose="02020603050405020304" pitchFamily="18" charset="0"/>
              </a:rPr>
              <a:t>union{</a:t>
            </a:r>
            <a:endParaRPr lang="en-US" altLang="zh-CN" b="1" dirty="0">
              <a:latin typeface="Times New Roman" panose="02020603050405020304" pitchFamily="18" charset="0"/>
            </a:endParaRPr>
          </a:p>
          <a:p>
            <a:pPr lvl="1">
              <a:buNone/>
            </a:pPr>
            <a:r>
              <a:rPr lang="zh-CN" altLang="en-US" b="1" dirty="0">
                <a:latin typeface="Times New Roman" panose="02020603050405020304" pitchFamily="18" charset="0"/>
              </a:rPr>
              <a:t>　　</a:t>
            </a:r>
            <a:r>
              <a:rPr lang="en-US" altLang="zh-CN" b="1" dirty="0">
                <a:latin typeface="Times New Roman" panose="02020603050405020304" pitchFamily="18" charset="0"/>
              </a:rPr>
              <a:t>AtomType atom;      </a:t>
            </a:r>
            <a:endParaRPr lang="en-US" altLang="zh-CN" b="1" dirty="0">
              <a:latin typeface="Times New Roman" panose="02020603050405020304" pitchFamily="18" charset="0"/>
            </a:endParaRPr>
          </a:p>
          <a:p>
            <a:pPr lvl="1">
              <a:buNone/>
            </a:pPr>
            <a:r>
              <a:rPr lang="zh-CN" altLang="en-US" b="1" dirty="0">
                <a:latin typeface="Times New Roman" panose="02020603050405020304" pitchFamily="18" charset="0"/>
              </a:rPr>
              <a:t>　　</a:t>
            </a:r>
            <a:r>
              <a:rPr lang="en-US" altLang="zh-CN" b="1" dirty="0">
                <a:latin typeface="Times New Roman" panose="02020603050405020304" pitchFamily="18" charset="0"/>
              </a:rPr>
              <a:t>struct{struct GLNode *hp,*tp;}ptr;  </a:t>
            </a:r>
            <a:endParaRPr lang="en-US" altLang="zh-CN" b="1" dirty="0">
              <a:latin typeface="Times New Roman" panose="02020603050405020304" pitchFamily="18" charset="0"/>
            </a:endParaRPr>
          </a:p>
          <a:p>
            <a:pPr lvl="1">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}*GList;</a:t>
            </a:r>
            <a:endParaRPr lang="en-US" altLang="zh-CN" b="1" dirty="0">
              <a:latin typeface="Times New Roman" panose="02020603050405020304" pitchFamily="18" charset="0"/>
            </a:endParaRPr>
          </a:p>
          <a:p>
            <a:pPr eaLnBrk="1" hangingPunct="1">
              <a:lnSpc>
                <a:spcPct val="115000"/>
              </a:lnSpc>
              <a:spcBef>
                <a:spcPct val="5000"/>
              </a:spcBef>
              <a:buNone/>
            </a:pPr>
            <a:endParaRPr lang="zh-CN" altLang="en-US" b="1" dirty="0">
              <a:latin typeface="Times New Roman" panose="02020603050405020304" pitchFamily="18" charset="0"/>
            </a:endParaRPr>
          </a:p>
        </p:txBody>
      </p:sp>
      <p:sp>
        <p:nvSpPr>
          <p:cNvPr id="62468" name="Text Box 23"/>
          <p:cNvSpPr txBox="1"/>
          <p:nvPr/>
        </p:nvSpPr>
        <p:spPr>
          <a:xfrm>
            <a:off x="3924300" y="4303713"/>
            <a:ext cx="1403350" cy="457200"/>
          </a:xfrm>
          <a:prstGeom prst="rect">
            <a:avLst/>
          </a:prstGeom>
          <a:noFill/>
          <a:ln w="127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子表结点</a:t>
            </a:r>
            <a:endParaRPr lang="zh-CN" altLang="en-US" dirty="0">
              <a:latin typeface="Times New Roman" panose="02020603050405020304" pitchFamily="18" charset="0"/>
              <a:ea typeface="宋体" panose="02010600030101010101" pitchFamily="2" charset="-122"/>
            </a:endParaRPr>
          </a:p>
        </p:txBody>
      </p:sp>
      <p:sp>
        <p:nvSpPr>
          <p:cNvPr id="62469" name="Text Box 24"/>
          <p:cNvSpPr txBox="1"/>
          <p:nvPr/>
        </p:nvSpPr>
        <p:spPr>
          <a:xfrm>
            <a:off x="3889375" y="5167313"/>
            <a:ext cx="1403350" cy="457200"/>
          </a:xfrm>
          <a:prstGeom prst="rect">
            <a:avLst/>
          </a:prstGeom>
          <a:noFill/>
          <a:ln w="127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元素结点</a:t>
            </a:r>
            <a:endParaRPr lang="zh-CN" altLang="en-US" dirty="0">
              <a:latin typeface="Times New Roman" panose="02020603050405020304" pitchFamily="18" charset="0"/>
              <a:ea typeface="宋体" panose="02010600030101010101" pitchFamily="2" charset="-122"/>
            </a:endParaRPr>
          </a:p>
        </p:txBody>
      </p:sp>
      <p:sp>
        <p:nvSpPr>
          <p:cNvPr id="62470" name="Rectangle 26"/>
          <p:cNvSpPr/>
          <p:nvPr/>
        </p:nvSpPr>
        <p:spPr>
          <a:xfrm>
            <a:off x="5357813" y="4325938"/>
            <a:ext cx="2155825" cy="476250"/>
          </a:xfrm>
          <a:prstGeom prst="rect">
            <a:avLst/>
          </a:prstGeom>
          <a:solidFill>
            <a:srgbClr val="99CCFF"/>
          </a:solidFill>
          <a:ln w="19050" cap="flat" cmpd="sng">
            <a:solidFill>
              <a:schemeClr val="accent2"/>
            </a:solidFill>
            <a:prstDash val="solid"/>
            <a:miter/>
            <a:headEnd type="none" w="med" len="med"/>
            <a:tailEnd type="none" w="med" len="med"/>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楷体_GB2312" pitchFamily="49" charset="-122"/>
              </a:rPr>
              <a:t>tag=1    hp    tp</a:t>
            </a:r>
            <a:endParaRPr lang="en-US" altLang="zh-CN" dirty="0">
              <a:latin typeface="Times New Roman" panose="02020603050405020304" pitchFamily="18" charset="0"/>
              <a:ea typeface="楷体_GB2312" pitchFamily="49" charset="-122"/>
            </a:endParaRPr>
          </a:p>
        </p:txBody>
      </p:sp>
      <p:sp>
        <p:nvSpPr>
          <p:cNvPr id="62471" name="Rectangle 27"/>
          <p:cNvSpPr/>
          <p:nvPr/>
        </p:nvSpPr>
        <p:spPr>
          <a:xfrm>
            <a:off x="5357813" y="5121275"/>
            <a:ext cx="2214562" cy="476250"/>
          </a:xfrm>
          <a:prstGeom prst="rect">
            <a:avLst/>
          </a:prstGeom>
          <a:solidFill>
            <a:srgbClr val="FFFF99"/>
          </a:solidFill>
          <a:ln w="19050" cap="flat" cmpd="sng">
            <a:solidFill>
              <a:srgbClr val="990033"/>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990033"/>
                </a:solidFill>
                <a:latin typeface="Times New Roman" panose="02020603050405020304" pitchFamily="18" charset="0"/>
                <a:ea typeface="楷体_GB2312" pitchFamily="49" charset="-122"/>
              </a:rPr>
              <a:t>tag=0     atom</a:t>
            </a:r>
            <a:endParaRPr lang="en-US" altLang="zh-CN" dirty="0">
              <a:latin typeface="Times New Roman" panose="02020603050405020304" pitchFamily="18" charset="0"/>
              <a:ea typeface="楷体_GB2312" pitchFamily="49" charset="-122"/>
            </a:endParaRPr>
          </a:p>
        </p:txBody>
      </p:sp>
      <p:sp>
        <p:nvSpPr>
          <p:cNvPr id="62472" name="Line 29"/>
          <p:cNvSpPr/>
          <p:nvPr/>
        </p:nvSpPr>
        <p:spPr>
          <a:xfrm>
            <a:off x="6372225" y="4292600"/>
            <a:ext cx="0" cy="519113"/>
          </a:xfrm>
          <a:prstGeom prst="line">
            <a:avLst/>
          </a:prstGeom>
          <a:ln w="9525" cap="flat" cmpd="sng">
            <a:solidFill>
              <a:schemeClr val="accent2"/>
            </a:solidFill>
            <a:prstDash val="solid"/>
            <a:headEnd type="none" w="med" len="med"/>
            <a:tailEnd type="none" w="med" len="med"/>
          </a:ln>
        </p:spPr>
      </p:sp>
      <p:sp>
        <p:nvSpPr>
          <p:cNvPr id="62473" name="Line 31"/>
          <p:cNvSpPr/>
          <p:nvPr/>
        </p:nvSpPr>
        <p:spPr>
          <a:xfrm>
            <a:off x="6948488" y="4292600"/>
            <a:ext cx="0" cy="517525"/>
          </a:xfrm>
          <a:prstGeom prst="line">
            <a:avLst/>
          </a:prstGeom>
          <a:ln w="9525" cap="flat" cmpd="sng">
            <a:solidFill>
              <a:schemeClr val="accent2"/>
            </a:solidFill>
            <a:prstDash val="solid"/>
            <a:headEnd type="none" w="med" len="med"/>
            <a:tailEnd type="none" w="med" len="med"/>
          </a:ln>
        </p:spPr>
      </p:sp>
      <p:sp>
        <p:nvSpPr>
          <p:cNvPr id="62474" name="Line 32"/>
          <p:cNvSpPr/>
          <p:nvPr/>
        </p:nvSpPr>
        <p:spPr>
          <a:xfrm>
            <a:off x="6429375" y="5119688"/>
            <a:ext cx="0" cy="469900"/>
          </a:xfrm>
          <a:prstGeom prst="line">
            <a:avLst/>
          </a:prstGeom>
          <a:ln w="9525" cap="flat" cmpd="sng">
            <a:solidFill>
              <a:schemeClr val="accent2"/>
            </a:solidFill>
            <a:prstDash val="solid"/>
            <a:headEnd type="none" w="med" len="med"/>
            <a:tailEnd type="none" w="med" len="med"/>
          </a:ln>
        </p:spPr>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存储结构</a:t>
            </a:r>
            <a:endParaRPr kumimoji="0" 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3491" name="Rectangle 3"/>
          <p:cNvSpPr>
            <a:spLocks noGrp="1"/>
          </p:cNvSpPr>
          <p:nvPr>
            <p:ph idx="1"/>
          </p:nvPr>
        </p:nvSpPr>
        <p:spPr/>
        <p:txBody>
          <a:bodyPr vert="horz" wrap="square" lIns="91440" tIns="45720" rIns="91440" bIns="45720" anchor="t" anchorCtr="0"/>
          <a:p>
            <a:pPr eaLnBrk="1" hangingPunct="1">
              <a:lnSpc>
                <a:spcPct val="115000"/>
              </a:lnSpc>
              <a:spcBef>
                <a:spcPct val="20000"/>
              </a:spcBef>
              <a:buNone/>
            </a:pPr>
            <a:r>
              <a:rPr lang="en-US" altLang="zh-CN" b="1" dirty="0">
                <a:latin typeface="Times New Roman" panose="02020603050405020304" pitchFamily="18" charset="0"/>
              </a:rPr>
              <a:t>  A=( )     B=(e)     C=(a,(b,c,d))     D=(A,B,C)    E=(a,E) </a:t>
            </a:r>
            <a:endParaRPr lang="en-US" altLang="zh-CN" b="1" dirty="0">
              <a:latin typeface="Times New Roman" panose="02020603050405020304" pitchFamily="18" charset="0"/>
            </a:endParaRPr>
          </a:p>
          <a:p>
            <a:pPr>
              <a:buFont typeface="Wingdings" panose="05000000000000000000" pitchFamily="2" charset="2"/>
              <a:buChar char="•"/>
            </a:pPr>
            <a:endParaRPr lang="zh-CN" altLang="en-US" b="1" dirty="0">
              <a:latin typeface="Times New Roman" panose="02020603050405020304" pitchFamily="18" charset="0"/>
            </a:endParaRPr>
          </a:p>
        </p:txBody>
      </p:sp>
      <p:grpSp>
        <p:nvGrpSpPr>
          <p:cNvPr id="2" name="Group 104"/>
          <p:cNvGrpSpPr/>
          <p:nvPr/>
        </p:nvGrpSpPr>
        <p:grpSpPr>
          <a:xfrm>
            <a:off x="395288" y="2641600"/>
            <a:ext cx="1736725" cy="1150938"/>
            <a:chOff x="249" y="1664"/>
            <a:chExt cx="1094" cy="725"/>
          </a:xfrm>
        </p:grpSpPr>
        <p:grpSp>
          <p:nvGrpSpPr>
            <p:cNvPr id="63576" name="Group 7"/>
            <p:cNvGrpSpPr/>
            <p:nvPr/>
          </p:nvGrpSpPr>
          <p:grpSpPr>
            <a:xfrm>
              <a:off x="718" y="1720"/>
              <a:ext cx="625" cy="223"/>
              <a:chOff x="816" y="1968"/>
              <a:chExt cx="576" cy="192"/>
            </a:xfrm>
          </p:grpSpPr>
          <p:sp>
            <p:nvSpPr>
              <p:cNvPr id="63583" name="Rectangle 8"/>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84" name="Rectangle 9"/>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85" name="Rectangle 10"/>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grpSp>
          <p:nvGrpSpPr>
            <p:cNvPr id="63577" name="Group 11"/>
            <p:cNvGrpSpPr/>
            <p:nvPr/>
          </p:nvGrpSpPr>
          <p:grpSpPr>
            <a:xfrm>
              <a:off x="822" y="2166"/>
              <a:ext cx="417" cy="223"/>
              <a:chOff x="816" y="2592"/>
              <a:chExt cx="384" cy="192"/>
            </a:xfrm>
          </p:grpSpPr>
          <p:sp>
            <p:nvSpPr>
              <p:cNvPr id="63581" name="Rectangle 12"/>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3582" name="Rectangle 13"/>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grpSp>
        <p:sp>
          <p:nvSpPr>
            <p:cNvPr id="63578" name="Line 14"/>
            <p:cNvSpPr/>
            <p:nvPr/>
          </p:nvSpPr>
          <p:spPr>
            <a:xfrm>
              <a:off x="1031" y="1832"/>
              <a:ext cx="0" cy="334"/>
            </a:xfrm>
            <a:prstGeom prst="line">
              <a:avLst/>
            </a:prstGeom>
            <a:ln w="28575" cap="flat" cmpd="sng">
              <a:solidFill>
                <a:schemeClr val="hlink"/>
              </a:solidFill>
              <a:prstDash val="solid"/>
              <a:miter/>
              <a:headEnd type="none" w="med" len="med"/>
              <a:tailEnd type="triangle" w="med" len="med"/>
            </a:ln>
          </p:spPr>
        </p:sp>
        <p:sp>
          <p:nvSpPr>
            <p:cNvPr id="63579" name="Line 91"/>
            <p:cNvSpPr/>
            <p:nvPr/>
          </p:nvSpPr>
          <p:spPr>
            <a:xfrm>
              <a:off x="457" y="1831"/>
              <a:ext cx="261" cy="0"/>
            </a:xfrm>
            <a:prstGeom prst="line">
              <a:avLst/>
            </a:prstGeom>
            <a:ln w="28575" cap="flat" cmpd="sng">
              <a:solidFill>
                <a:schemeClr val="hlink"/>
              </a:solidFill>
              <a:prstDash val="solid"/>
              <a:miter/>
              <a:headEnd type="none" w="med" len="med"/>
              <a:tailEnd type="triangle" w="med" len="med"/>
            </a:ln>
          </p:spPr>
        </p:sp>
        <p:sp>
          <p:nvSpPr>
            <p:cNvPr id="63580" name="Text Box 99"/>
            <p:cNvSpPr txBox="1"/>
            <p:nvPr/>
          </p:nvSpPr>
          <p:spPr>
            <a:xfrm>
              <a:off x="249" y="1664"/>
              <a:ext cx="208" cy="288"/>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grpSp>
      <p:grpSp>
        <p:nvGrpSpPr>
          <p:cNvPr id="5" name="Group 108"/>
          <p:cNvGrpSpPr/>
          <p:nvPr/>
        </p:nvGrpSpPr>
        <p:grpSpPr>
          <a:xfrm>
            <a:off x="395288" y="2205038"/>
            <a:ext cx="4383087" cy="2398712"/>
            <a:chOff x="249" y="1389"/>
            <a:chExt cx="2761" cy="1511"/>
          </a:xfrm>
        </p:grpSpPr>
        <p:sp>
          <p:nvSpPr>
            <p:cNvPr id="63555" name="Rectangle 59"/>
            <p:cNvSpPr/>
            <p:nvPr/>
          </p:nvSpPr>
          <p:spPr>
            <a:xfrm>
              <a:off x="718" y="2668"/>
              <a:ext cx="208"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56" name="Rectangle 60"/>
            <p:cNvSpPr/>
            <p:nvPr/>
          </p:nvSpPr>
          <p:spPr>
            <a:xfrm>
              <a:off x="926" y="2668"/>
              <a:ext cx="209"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63557" name="Rectangle 61"/>
            <p:cNvSpPr/>
            <p:nvPr/>
          </p:nvSpPr>
          <p:spPr>
            <a:xfrm>
              <a:off x="1135" y="2668"/>
              <a:ext cx="208"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58" name="Rectangle 63"/>
            <p:cNvSpPr/>
            <p:nvPr/>
          </p:nvSpPr>
          <p:spPr>
            <a:xfrm>
              <a:off x="1551" y="2668"/>
              <a:ext cx="209"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59" name="Rectangle 64"/>
            <p:cNvSpPr/>
            <p:nvPr/>
          </p:nvSpPr>
          <p:spPr>
            <a:xfrm>
              <a:off x="1760" y="2668"/>
              <a:ext cx="208"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60" name="Rectangle 65"/>
            <p:cNvSpPr/>
            <p:nvPr/>
          </p:nvSpPr>
          <p:spPr>
            <a:xfrm>
              <a:off x="1968" y="2668"/>
              <a:ext cx="209"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61" name="Rectangle 67"/>
            <p:cNvSpPr/>
            <p:nvPr/>
          </p:nvSpPr>
          <p:spPr>
            <a:xfrm>
              <a:off x="2385" y="2668"/>
              <a:ext cx="208"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62" name="Rectangle 68"/>
            <p:cNvSpPr/>
            <p:nvPr/>
          </p:nvSpPr>
          <p:spPr>
            <a:xfrm>
              <a:off x="2593" y="2668"/>
              <a:ext cx="209"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63" name="Rectangle 69"/>
            <p:cNvSpPr/>
            <p:nvPr/>
          </p:nvSpPr>
          <p:spPr>
            <a:xfrm>
              <a:off x="2802" y="2668"/>
              <a:ext cx="208"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63564" name="Line 70"/>
            <p:cNvSpPr/>
            <p:nvPr/>
          </p:nvSpPr>
          <p:spPr>
            <a:xfrm>
              <a:off x="457" y="2779"/>
              <a:ext cx="261" cy="0"/>
            </a:xfrm>
            <a:prstGeom prst="line">
              <a:avLst/>
            </a:prstGeom>
            <a:ln w="28575" cap="flat" cmpd="sng">
              <a:solidFill>
                <a:schemeClr val="hlink"/>
              </a:solidFill>
              <a:prstDash val="solid"/>
              <a:miter/>
              <a:headEnd type="none" w="med" len="med"/>
              <a:tailEnd type="triangle" w="med" len="med"/>
            </a:ln>
          </p:spPr>
        </p:sp>
        <p:sp>
          <p:nvSpPr>
            <p:cNvPr id="63565" name="Line 71"/>
            <p:cNvSpPr/>
            <p:nvPr/>
          </p:nvSpPr>
          <p:spPr>
            <a:xfrm>
              <a:off x="1291" y="2779"/>
              <a:ext cx="260" cy="0"/>
            </a:xfrm>
            <a:prstGeom prst="line">
              <a:avLst/>
            </a:prstGeom>
            <a:ln w="28575" cap="flat" cmpd="sng">
              <a:solidFill>
                <a:schemeClr val="hlink"/>
              </a:solidFill>
              <a:prstDash val="solid"/>
              <a:miter/>
              <a:headEnd type="none" w="med" len="med"/>
              <a:tailEnd type="triangle" w="med" len="med"/>
            </a:ln>
          </p:spPr>
        </p:sp>
        <p:sp>
          <p:nvSpPr>
            <p:cNvPr id="63566" name="Line 72"/>
            <p:cNvSpPr/>
            <p:nvPr/>
          </p:nvSpPr>
          <p:spPr>
            <a:xfrm>
              <a:off x="2125" y="2779"/>
              <a:ext cx="260" cy="0"/>
            </a:xfrm>
            <a:prstGeom prst="line">
              <a:avLst/>
            </a:prstGeom>
            <a:ln w="28575" cap="flat" cmpd="sng">
              <a:solidFill>
                <a:schemeClr val="hlink"/>
              </a:solidFill>
              <a:prstDash val="solid"/>
              <a:miter/>
              <a:headEnd type="none" w="med" len="med"/>
              <a:tailEnd type="triangle" w="med" len="med"/>
            </a:ln>
          </p:spPr>
        </p:sp>
        <p:grpSp>
          <p:nvGrpSpPr>
            <p:cNvPr id="63567" name="Group 106"/>
            <p:cNvGrpSpPr/>
            <p:nvPr/>
          </p:nvGrpSpPr>
          <p:grpSpPr>
            <a:xfrm>
              <a:off x="562" y="1842"/>
              <a:ext cx="1302" cy="882"/>
              <a:chOff x="562" y="1842"/>
              <a:chExt cx="1302" cy="882"/>
            </a:xfrm>
          </p:grpSpPr>
          <p:sp>
            <p:nvSpPr>
              <p:cNvPr id="63573" name="Line 92"/>
              <p:cNvSpPr/>
              <p:nvPr/>
            </p:nvSpPr>
            <p:spPr>
              <a:xfrm>
                <a:off x="562" y="1842"/>
                <a:ext cx="0" cy="670"/>
              </a:xfrm>
              <a:prstGeom prst="line">
                <a:avLst/>
              </a:prstGeom>
              <a:ln w="28575" cap="flat" cmpd="sng">
                <a:solidFill>
                  <a:schemeClr val="hlink"/>
                </a:solidFill>
                <a:prstDash val="solid"/>
                <a:miter/>
                <a:headEnd type="none" w="med" len="med"/>
                <a:tailEnd type="none" w="med" len="med"/>
              </a:ln>
            </p:spPr>
          </p:sp>
          <p:sp>
            <p:nvSpPr>
              <p:cNvPr id="63574" name="Line 93"/>
              <p:cNvSpPr/>
              <p:nvPr/>
            </p:nvSpPr>
            <p:spPr>
              <a:xfrm>
                <a:off x="562" y="2501"/>
                <a:ext cx="1302" cy="0"/>
              </a:xfrm>
              <a:prstGeom prst="line">
                <a:avLst/>
              </a:prstGeom>
              <a:ln w="28575" cap="flat" cmpd="sng">
                <a:solidFill>
                  <a:schemeClr val="hlink"/>
                </a:solidFill>
                <a:prstDash val="solid"/>
                <a:miter/>
                <a:headEnd type="none" w="med" len="med"/>
                <a:tailEnd type="none" w="med" len="med"/>
              </a:ln>
            </p:spPr>
          </p:sp>
          <p:sp>
            <p:nvSpPr>
              <p:cNvPr id="63575" name="Line 94"/>
              <p:cNvSpPr/>
              <p:nvPr/>
            </p:nvSpPr>
            <p:spPr>
              <a:xfrm>
                <a:off x="1864" y="2501"/>
                <a:ext cx="0" cy="223"/>
              </a:xfrm>
              <a:prstGeom prst="line">
                <a:avLst/>
              </a:prstGeom>
              <a:ln w="28575" cap="flat" cmpd="sng">
                <a:solidFill>
                  <a:schemeClr val="hlink"/>
                </a:solidFill>
                <a:prstDash val="solid"/>
                <a:miter/>
                <a:headEnd type="none" w="med" len="med"/>
                <a:tailEnd type="none" w="med" len="med"/>
              </a:ln>
            </p:spPr>
          </p:sp>
        </p:grpSp>
        <p:grpSp>
          <p:nvGrpSpPr>
            <p:cNvPr id="63568" name="Group 107"/>
            <p:cNvGrpSpPr/>
            <p:nvPr/>
          </p:nvGrpSpPr>
          <p:grpSpPr>
            <a:xfrm>
              <a:off x="2229" y="1389"/>
              <a:ext cx="469" cy="1335"/>
              <a:chOff x="2229" y="1389"/>
              <a:chExt cx="469" cy="1335"/>
            </a:xfrm>
          </p:grpSpPr>
          <p:sp>
            <p:nvSpPr>
              <p:cNvPr id="63570" name="Line 96"/>
              <p:cNvSpPr/>
              <p:nvPr/>
            </p:nvSpPr>
            <p:spPr>
              <a:xfrm>
                <a:off x="2229" y="1389"/>
                <a:ext cx="0" cy="1116"/>
              </a:xfrm>
              <a:prstGeom prst="line">
                <a:avLst/>
              </a:prstGeom>
              <a:ln w="28575" cap="flat" cmpd="sng">
                <a:solidFill>
                  <a:schemeClr val="hlink"/>
                </a:solidFill>
                <a:prstDash val="solid"/>
                <a:miter/>
                <a:headEnd type="none" w="med" len="med"/>
                <a:tailEnd type="none" w="med" len="med"/>
              </a:ln>
            </p:spPr>
          </p:sp>
          <p:sp>
            <p:nvSpPr>
              <p:cNvPr id="63571" name="Line 97"/>
              <p:cNvSpPr/>
              <p:nvPr/>
            </p:nvSpPr>
            <p:spPr>
              <a:xfrm>
                <a:off x="2229" y="2501"/>
                <a:ext cx="469" cy="0"/>
              </a:xfrm>
              <a:prstGeom prst="line">
                <a:avLst/>
              </a:prstGeom>
              <a:ln w="28575" cap="flat" cmpd="sng">
                <a:solidFill>
                  <a:schemeClr val="hlink"/>
                </a:solidFill>
                <a:prstDash val="solid"/>
                <a:miter/>
                <a:headEnd type="none" w="med" len="med"/>
                <a:tailEnd type="none" w="med" len="med"/>
              </a:ln>
            </p:spPr>
          </p:sp>
          <p:sp>
            <p:nvSpPr>
              <p:cNvPr id="63572" name="Line 98"/>
              <p:cNvSpPr/>
              <p:nvPr/>
            </p:nvSpPr>
            <p:spPr>
              <a:xfrm>
                <a:off x="2698" y="2501"/>
                <a:ext cx="0" cy="223"/>
              </a:xfrm>
              <a:prstGeom prst="line">
                <a:avLst/>
              </a:prstGeom>
              <a:ln w="28575" cap="flat" cmpd="sng">
                <a:solidFill>
                  <a:schemeClr val="hlink"/>
                </a:solidFill>
                <a:prstDash val="solid"/>
                <a:miter/>
                <a:headEnd type="none" w="med" len="med"/>
                <a:tailEnd type="none" w="med" len="med"/>
              </a:ln>
            </p:spPr>
          </p:sp>
        </p:grpSp>
        <p:sp>
          <p:nvSpPr>
            <p:cNvPr id="63569" name="Text Box 100"/>
            <p:cNvSpPr txBox="1"/>
            <p:nvPr/>
          </p:nvSpPr>
          <p:spPr>
            <a:xfrm>
              <a:off x="249" y="2612"/>
              <a:ext cx="208" cy="288"/>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grpSp>
      <p:grpSp>
        <p:nvGrpSpPr>
          <p:cNvPr id="8" name="Group 109"/>
          <p:cNvGrpSpPr/>
          <p:nvPr/>
        </p:nvGrpSpPr>
        <p:grpSpPr>
          <a:xfrm>
            <a:off x="395288" y="4854575"/>
            <a:ext cx="3060700" cy="1239838"/>
            <a:chOff x="249" y="3058"/>
            <a:chExt cx="1928" cy="781"/>
          </a:xfrm>
        </p:grpSpPr>
        <p:grpSp>
          <p:nvGrpSpPr>
            <p:cNvPr id="63538" name="Group 74"/>
            <p:cNvGrpSpPr/>
            <p:nvPr/>
          </p:nvGrpSpPr>
          <p:grpSpPr>
            <a:xfrm>
              <a:off x="718" y="3170"/>
              <a:ext cx="625" cy="223"/>
              <a:chOff x="816" y="1968"/>
              <a:chExt cx="576" cy="192"/>
            </a:xfrm>
          </p:grpSpPr>
          <p:sp>
            <p:nvSpPr>
              <p:cNvPr id="63552" name="Rectangle 75"/>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53" name="Rectangle 76"/>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54" name="Rectangle 77"/>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grpSp>
          <p:nvGrpSpPr>
            <p:cNvPr id="63539" name="Group 78"/>
            <p:cNvGrpSpPr/>
            <p:nvPr/>
          </p:nvGrpSpPr>
          <p:grpSpPr>
            <a:xfrm>
              <a:off x="822" y="3616"/>
              <a:ext cx="417" cy="223"/>
              <a:chOff x="816" y="2592"/>
              <a:chExt cx="384" cy="192"/>
            </a:xfrm>
          </p:grpSpPr>
          <p:sp>
            <p:nvSpPr>
              <p:cNvPr id="63550" name="Rectangle 79"/>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3551" name="Rectangle 80"/>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grpSp>
        <p:sp>
          <p:nvSpPr>
            <p:cNvPr id="63540" name="Line 81"/>
            <p:cNvSpPr/>
            <p:nvPr/>
          </p:nvSpPr>
          <p:spPr>
            <a:xfrm>
              <a:off x="1031" y="3282"/>
              <a:ext cx="0" cy="334"/>
            </a:xfrm>
            <a:prstGeom prst="line">
              <a:avLst/>
            </a:prstGeom>
            <a:ln w="28575" cap="flat" cmpd="sng">
              <a:solidFill>
                <a:schemeClr val="hlink"/>
              </a:solidFill>
              <a:prstDash val="solid"/>
              <a:miter/>
              <a:headEnd type="none" w="med" len="med"/>
              <a:tailEnd type="triangle" w="med" len="med"/>
            </a:ln>
          </p:spPr>
        </p:sp>
        <p:sp>
          <p:nvSpPr>
            <p:cNvPr id="63541" name="Line 82"/>
            <p:cNvSpPr/>
            <p:nvPr/>
          </p:nvSpPr>
          <p:spPr>
            <a:xfrm>
              <a:off x="1291" y="3281"/>
              <a:ext cx="260" cy="0"/>
            </a:xfrm>
            <a:prstGeom prst="line">
              <a:avLst/>
            </a:prstGeom>
            <a:ln w="28575" cap="flat" cmpd="sng">
              <a:solidFill>
                <a:schemeClr val="hlink"/>
              </a:solidFill>
              <a:prstDash val="solid"/>
              <a:miter/>
              <a:headEnd type="none" w="med" len="med"/>
              <a:tailEnd type="triangle" w="med" len="med"/>
            </a:ln>
          </p:spPr>
        </p:sp>
        <p:sp>
          <p:nvSpPr>
            <p:cNvPr id="63542" name="Rectangle 84"/>
            <p:cNvSpPr/>
            <p:nvPr/>
          </p:nvSpPr>
          <p:spPr>
            <a:xfrm>
              <a:off x="1551" y="3170"/>
              <a:ext cx="209"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43" name="Rectangle 85"/>
            <p:cNvSpPr/>
            <p:nvPr/>
          </p:nvSpPr>
          <p:spPr>
            <a:xfrm>
              <a:off x="1760" y="3170"/>
              <a:ext cx="208"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44" name="Rectangle 86"/>
            <p:cNvSpPr/>
            <p:nvPr/>
          </p:nvSpPr>
          <p:spPr>
            <a:xfrm>
              <a:off x="1968" y="3170"/>
              <a:ext cx="209"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63545" name="Line 87"/>
            <p:cNvSpPr/>
            <p:nvPr/>
          </p:nvSpPr>
          <p:spPr>
            <a:xfrm>
              <a:off x="457" y="3281"/>
              <a:ext cx="261" cy="0"/>
            </a:xfrm>
            <a:prstGeom prst="line">
              <a:avLst/>
            </a:prstGeom>
            <a:ln w="28575" cap="flat" cmpd="sng">
              <a:solidFill>
                <a:schemeClr val="hlink"/>
              </a:solidFill>
              <a:prstDash val="solid"/>
              <a:miter/>
              <a:headEnd type="none" w="med" len="med"/>
              <a:tailEnd type="triangle" w="med" len="med"/>
            </a:ln>
          </p:spPr>
        </p:sp>
        <p:sp>
          <p:nvSpPr>
            <p:cNvPr id="63546" name="Line 88"/>
            <p:cNvSpPr/>
            <p:nvPr/>
          </p:nvSpPr>
          <p:spPr>
            <a:xfrm>
              <a:off x="562" y="3058"/>
              <a:ext cx="0" cy="223"/>
            </a:xfrm>
            <a:prstGeom prst="line">
              <a:avLst/>
            </a:prstGeom>
            <a:ln w="28575" cap="flat" cmpd="sng">
              <a:solidFill>
                <a:schemeClr val="hlink"/>
              </a:solidFill>
              <a:prstDash val="solid"/>
              <a:miter/>
              <a:headEnd type="none" w="med" len="med"/>
              <a:tailEnd type="triangle" w="med" len="med"/>
            </a:ln>
          </p:spPr>
        </p:sp>
        <p:sp>
          <p:nvSpPr>
            <p:cNvPr id="63547" name="Line 89"/>
            <p:cNvSpPr/>
            <p:nvPr/>
          </p:nvSpPr>
          <p:spPr>
            <a:xfrm>
              <a:off x="562" y="3058"/>
              <a:ext cx="1302" cy="0"/>
            </a:xfrm>
            <a:prstGeom prst="line">
              <a:avLst/>
            </a:prstGeom>
            <a:ln w="28575" cap="flat" cmpd="sng">
              <a:solidFill>
                <a:schemeClr val="hlink"/>
              </a:solidFill>
              <a:prstDash val="solid"/>
              <a:miter/>
              <a:headEnd type="none" w="med" len="med"/>
              <a:tailEnd type="none" w="med" len="med"/>
            </a:ln>
          </p:spPr>
        </p:sp>
        <p:sp>
          <p:nvSpPr>
            <p:cNvPr id="63548" name="Line 90"/>
            <p:cNvSpPr/>
            <p:nvPr/>
          </p:nvSpPr>
          <p:spPr>
            <a:xfrm>
              <a:off x="1864" y="3058"/>
              <a:ext cx="0" cy="168"/>
            </a:xfrm>
            <a:prstGeom prst="line">
              <a:avLst/>
            </a:prstGeom>
            <a:ln w="28575" cap="flat" cmpd="sng">
              <a:solidFill>
                <a:schemeClr val="hlink"/>
              </a:solidFill>
              <a:prstDash val="solid"/>
              <a:miter/>
              <a:headEnd type="none" w="med" len="med"/>
              <a:tailEnd type="none" w="med" len="med"/>
            </a:ln>
          </p:spPr>
        </p:sp>
        <p:sp>
          <p:nvSpPr>
            <p:cNvPr id="63549" name="Text Box 101"/>
            <p:cNvSpPr txBox="1"/>
            <p:nvPr/>
          </p:nvSpPr>
          <p:spPr>
            <a:xfrm>
              <a:off x="249" y="3114"/>
              <a:ext cx="208" cy="288"/>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grpSp>
      <p:grpSp>
        <p:nvGrpSpPr>
          <p:cNvPr id="11" name="Group 105"/>
          <p:cNvGrpSpPr/>
          <p:nvPr/>
        </p:nvGrpSpPr>
        <p:grpSpPr>
          <a:xfrm>
            <a:off x="3041650" y="1933575"/>
            <a:ext cx="5707063" cy="1858963"/>
            <a:chOff x="1916" y="1218"/>
            <a:chExt cx="3595" cy="1171"/>
          </a:xfrm>
        </p:grpSpPr>
        <p:sp>
          <p:nvSpPr>
            <p:cNvPr id="63497" name="Rectangle 16"/>
            <p:cNvSpPr/>
            <p:nvPr/>
          </p:nvSpPr>
          <p:spPr>
            <a:xfrm>
              <a:off x="3219" y="1274"/>
              <a:ext cx="208"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498" name="Rectangle 17"/>
            <p:cNvSpPr/>
            <p:nvPr/>
          </p:nvSpPr>
          <p:spPr>
            <a:xfrm>
              <a:off x="3427" y="1274"/>
              <a:ext cx="209"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499" name="Rectangle 18"/>
            <p:cNvSpPr/>
            <p:nvPr/>
          </p:nvSpPr>
          <p:spPr>
            <a:xfrm>
              <a:off x="3636" y="1274"/>
              <a:ext cx="208" cy="22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nvGrpSpPr>
            <p:cNvPr id="63500" name="Group 20"/>
            <p:cNvGrpSpPr/>
            <p:nvPr/>
          </p:nvGrpSpPr>
          <p:grpSpPr>
            <a:xfrm>
              <a:off x="2385" y="1274"/>
              <a:ext cx="625" cy="223"/>
              <a:chOff x="816" y="1968"/>
              <a:chExt cx="576" cy="192"/>
            </a:xfrm>
          </p:grpSpPr>
          <p:sp>
            <p:nvSpPr>
              <p:cNvPr id="63535" name="Rectangle 21"/>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36" name="Rectangle 22"/>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37" name="Rectangle 23"/>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grpSp>
          <p:nvGrpSpPr>
            <p:cNvPr id="63501" name="Group 24"/>
            <p:cNvGrpSpPr/>
            <p:nvPr/>
          </p:nvGrpSpPr>
          <p:grpSpPr>
            <a:xfrm>
              <a:off x="2489" y="1720"/>
              <a:ext cx="417" cy="223"/>
              <a:chOff x="816" y="2592"/>
              <a:chExt cx="384" cy="192"/>
            </a:xfrm>
          </p:grpSpPr>
          <p:sp>
            <p:nvSpPr>
              <p:cNvPr id="63533" name="Rectangle 25"/>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3534" name="Rectangle 26"/>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grpSp>
        <p:sp>
          <p:nvSpPr>
            <p:cNvPr id="63502" name="Line 27"/>
            <p:cNvSpPr/>
            <p:nvPr/>
          </p:nvSpPr>
          <p:spPr>
            <a:xfrm>
              <a:off x="2698" y="1386"/>
              <a:ext cx="0" cy="334"/>
            </a:xfrm>
            <a:prstGeom prst="line">
              <a:avLst/>
            </a:prstGeom>
            <a:ln w="28575" cap="flat" cmpd="sng">
              <a:solidFill>
                <a:schemeClr val="hlink"/>
              </a:solidFill>
              <a:prstDash val="solid"/>
              <a:miter/>
              <a:headEnd type="none" w="med" len="med"/>
              <a:tailEnd type="triangle" w="med" len="med"/>
            </a:ln>
          </p:spPr>
        </p:sp>
        <p:grpSp>
          <p:nvGrpSpPr>
            <p:cNvPr id="63503" name="Group 29"/>
            <p:cNvGrpSpPr/>
            <p:nvPr/>
          </p:nvGrpSpPr>
          <p:grpSpPr>
            <a:xfrm>
              <a:off x="3219" y="1720"/>
              <a:ext cx="625" cy="223"/>
              <a:chOff x="816" y="1968"/>
              <a:chExt cx="576" cy="192"/>
            </a:xfrm>
          </p:grpSpPr>
          <p:sp>
            <p:nvSpPr>
              <p:cNvPr id="63530" name="Rectangle 30"/>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31" name="Rectangle 31"/>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32" name="Rectangle 32"/>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grpSp>
          <p:nvGrpSpPr>
            <p:cNvPr id="63504" name="Group 33"/>
            <p:cNvGrpSpPr/>
            <p:nvPr/>
          </p:nvGrpSpPr>
          <p:grpSpPr>
            <a:xfrm>
              <a:off x="3323" y="2166"/>
              <a:ext cx="417" cy="223"/>
              <a:chOff x="816" y="2592"/>
              <a:chExt cx="384" cy="192"/>
            </a:xfrm>
          </p:grpSpPr>
          <p:sp>
            <p:nvSpPr>
              <p:cNvPr id="63528" name="Rectangle 34"/>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3529" name="Rectangle 35"/>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grpSp>
        <p:sp>
          <p:nvSpPr>
            <p:cNvPr id="63505" name="Line 36"/>
            <p:cNvSpPr/>
            <p:nvPr/>
          </p:nvSpPr>
          <p:spPr>
            <a:xfrm>
              <a:off x="3532" y="1832"/>
              <a:ext cx="0" cy="334"/>
            </a:xfrm>
            <a:prstGeom prst="line">
              <a:avLst/>
            </a:prstGeom>
            <a:ln w="28575" cap="flat" cmpd="sng">
              <a:solidFill>
                <a:schemeClr val="hlink"/>
              </a:solidFill>
              <a:prstDash val="solid"/>
              <a:miter/>
              <a:headEnd type="none" w="med" len="med"/>
              <a:tailEnd type="triangle" w="med" len="med"/>
            </a:ln>
          </p:spPr>
        </p:sp>
        <p:grpSp>
          <p:nvGrpSpPr>
            <p:cNvPr id="63506" name="Group 38"/>
            <p:cNvGrpSpPr/>
            <p:nvPr/>
          </p:nvGrpSpPr>
          <p:grpSpPr>
            <a:xfrm>
              <a:off x="4052" y="1720"/>
              <a:ext cx="625" cy="223"/>
              <a:chOff x="816" y="1968"/>
              <a:chExt cx="576" cy="192"/>
            </a:xfrm>
          </p:grpSpPr>
          <p:sp>
            <p:nvSpPr>
              <p:cNvPr id="63525" name="Rectangle 39"/>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26" name="Rectangle 40"/>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27" name="Rectangle 41"/>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grpSp>
          <p:nvGrpSpPr>
            <p:cNvPr id="63507" name="Group 42"/>
            <p:cNvGrpSpPr/>
            <p:nvPr/>
          </p:nvGrpSpPr>
          <p:grpSpPr>
            <a:xfrm>
              <a:off x="4156" y="2166"/>
              <a:ext cx="417" cy="223"/>
              <a:chOff x="816" y="2592"/>
              <a:chExt cx="384" cy="192"/>
            </a:xfrm>
          </p:grpSpPr>
          <p:sp>
            <p:nvSpPr>
              <p:cNvPr id="63523" name="Rectangle 43"/>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3524" name="Rectangle 44"/>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grpSp>
        <p:sp>
          <p:nvSpPr>
            <p:cNvPr id="63508" name="Line 45"/>
            <p:cNvSpPr/>
            <p:nvPr/>
          </p:nvSpPr>
          <p:spPr>
            <a:xfrm>
              <a:off x="4365" y="1832"/>
              <a:ext cx="0" cy="334"/>
            </a:xfrm>
            <a:prstGeom prst="line">
              <a:avLst/>
            </a:prstGeom>
            <a:ln w="28575" cap="flat" cmpd="sng">
              <a:solidFill>
                <a:schemeClr val="hlink"/>
              </a:solidFill>
              <a:prstDash val="solid"/>
              <a:miter/>
              <a:headEnd type="none" w="med" len="med"/>
              <a:tailEnd type="triangle" w="med" len="med"/>
            </a:ln>
          </p:spPr>
        </p:sp>
        <p:grpSp>
          <p:nvGrpSpPr>
            <p:cNvPr id="63509" name="Group 47"/>
            <p:cNvGrpSpPr/>
            <p:nvPr/>
          </p:nvGrpSpPr>
          <p:grpSpPr>
            <a:xfrm>
              <a:off x="4886" y="1720"/>
              <a:ext cx="625" cy="223"/>
              <a:chOff x="816" y="1968"/>
              <a:chExt cx="576" cy="192"/>
            </a:xfrm>
          </p:grpSpPr>
          <p:sp>
            <p:nvSpPr>
              <p:cNvPr id="63520" name="Rectangle 48"/>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3521" name="Rectangle 49"/>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3522" name="Rectangle 50"/>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grpSp>
          <p:nvGrpSpPr>
            <p:cNvPr id="63510" name="Group 51"/>
            <p:cNvGrpSpPr/>
            <p:nvPr/>
          </p:nvGrpSpPr>
          <p:grpSpPr>
            <a:xfrm>
              <a:off x="4990" y="2166"/>
              <a:ext cx="417" cy="223"/>
              <a:chOff x="816" y="2592"/>
              <a:chExt cx="384" cy="192"/>
            </a:xfrm>
          </p:grpSpPr>
          <p:sp>
            <p:nvSpPr>
              <p:cNvPr id="63518" name="Rectangle 52"/>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3519" name="Rectangle 53"/>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grpSp>
        <p:sp>
          <p:nvSpPr>
            <p:cNvPr id="63511" name="Line 54"/>
            <p:cNvSpPr/>
            <p:nvPr/>
          </p:nvSpPr>
          <p:spPr>
            <a:xfrm>
              <a:off x="5199" y="1832"/>
              <a:ext cx="0" cy="334"/>
            </a:xfrm>
            <a:prstGeom prst="line">
              <a:avLst/>
            </a:prstGeom>
            <a:ln w="28575" cap="flat" cmpd="sng">
              <a:solidFill>
                <a:schemeClr val="hlink"/>
              </a:solidFill>
              <a:prstDash val="solid"/>
              <a:miter/>
              <a:headEnd type="none" w="med" len="med"/>
              <a:tailEnd type="triangle" w="med" len="med"/>
            </a:ln>
          </p:spPr>
        </p:sp>
        <p:sp>
          <p:nvSpPr>
            <p:cNvPr id="63512" name="Line 55"/>
            <p:cNvSpPr/>
            <p:nvPr/>
          </p:nvSpPr>
          <p:spPr>
            <a:xfrm>
              <a:off x="3792" y="1831"/>
              <a:ext cx="260" cy="0"/>
            </a:xfrm>
            <a:prstGeom prst="line">
              <a:avLst/>
            </a:prstGeom>
            <a:ln w="28575" cap="flat" cmpd="sng">
              <a:solidFill>
                <a:schemeClr val="hlink"/>
              </a:solidFill>
              <a:prstDash val="solid"/>
              <a:miter/>
              <a:headEnd type="none" w="med" len="med"/>
              <a:tailEnd type="triangle" w="med" len="med"/>
            </a:ln>
          </p:spPr>
        </p:sp>
        <p:sp>
          <p:nvSpPr>
            <p:cNvPr id="63513" name="Line 56"/>
            <p:cNvSpPr/>
            <p:nvPr/>
          </p:nvSpPr>
          <p:spPr>
            <a:xfrm>
              <a:off x="4625" y="1831"/>
              <a:ext cx="261" cy="0"/>
            </a:xfrm>
            <a:prstGeom prst="line">
              <a:avLst/>
            </a:prstGeom>
            <a:ln w="28575" cap="flat" cmpd="sng">
              <a:solidFill>
                <a:schemeClr val="hlink"/>
              </a:solidFill>
              <a:prstDash val="solid"/>
              <a:miter/>
              <a:headEnd type="none" w="med" len="med"/>
              <a:tailEnd type="triangle" w="med" len="med"/>
            </a:ln>
          </p:spPr>
        </p:sp>
        <p:sp>
          <p:nvSpPr>
            <p:cNvPr id="63514" name="Line 57"/>
            <p:cNvSpPr/>
            <p:nvPr/>
          </p:nvSpPr>
          <p:spPr>
            <a:xfrm>
              <a:off x="3531" y="1385"/>
              <a:ext cx="0" cy="335"/>
            </a:xfrm>
            <a:prstGeom prst="line">
              <a:avLst/>
            </a:prstGeom>
            <a:ln w="28575" cap="flat" cmpd="sng">
              <a:solidFill>
                <a:schemeClr val="hlink"/>
              </a:solidFill>
              <a:prstDash val="solid"/>
              <a:miter/>
              <a:headEnd type="none" w="med" len="med"/>
              <a:tailEnd type="triangle" w="med" len="med"/>
            </a:ln>
          </p:spPr>
        </p:sp>
        <p:sp>
          <p:nvSpPr>
            <p:cNvPr id="63515" name="Line 58"/>
            <p:cNvSpPr/>
            <p:nvPr/>
          </p:nvSpPr>
          <p:spPr>
            <a:xfrm>
              <a:off x="2958" y="1385"/>
              <a:ext cx="261" cy="0"/>
            </a:xfrm>
            <a:prstGeom prst="line">
              <a:avLst/>
            </a:prstGeom>
            <a:ln w="28575" cap="flat" cmpd="sng">
              <a:solidFill>
                <a:schemeClr val="hlink"/>
              </a:solidFill>
              <a:prstDash val="solid"/>
              <a:miter/>
              <a:headEnd type="none" w="med" len="med"/>
              <a:tailEnd type="triangle" w="med" len="med"/>
            </a:ln>
          </p:spPr>
        </p:sp>
        <p:sp>
          <p:nvSpPr>
            <p:cNvPr id="63516" name="Line 95"/>
            <p:cNvSpPr/>
            <p:nvPr/>
          </p:nvSpPr>
          <p:spPr>
            <a:xfrm>
              <a:off x="2125" y="1385"/>
              <a:ext cx="260" cy="0"/>
            </a:xfrm>
            <a:prstGeom prst="line">
              <a:avLst/>
            </a:prstGeom>
            <a:ln w="28575" cap="flat" cmpd="sng">
              <a:solidFill>
                <a:schemeClr val="hlink"/>
              </a:solidFill>
              <a:prstDash val="solid"/>
              <a:miter/>
              <a:headEnd type="none" w="med" len="med"/>
              <a:tailEnd type="triangle" w="med" len="med"/>
            </a:ln>
          </p:spPr>
        </p:sp>
        <p:sp>
          <p:nvSpPr>
            <p:cNvPr id="63517" name="Text Box 102"/>
            <p:cNvSpPr txBox="1"/>
            <p:nvPr/>
          </p:nvSpPr>
          <p:spPr>
            <a:xfrm>
              <a:off x="1916" y="1218"/>
              <a:ext cx="209" cy="288"/>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grpSp>
      <p:sp>
        <p:nvSpPr>
          <p:cNvPr id="75879" name="Text Box 103"/>
          <p:cNvSpPr txBox="1"/>
          <p:nvPr/>
        </p:nvSpPr>
        <p:spPr>
          <a:xfrm>
            <a:off x="395288" y="1844675"/>
            <a:ext cx="1439862" cy="457200"/>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A=NULL</a:t>
            </a:r>
            <a:endParaRPr lang="en-US" altLang="zh-CN"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5879"/>
                                        </p:tgtEl>
                                        <p:attrNameLst>
                                          <p:attrName>style.visibility</p:attrName>
                                        </p:attrNameLst>
                                      </p:cBhvr>
                                      <p:to>
                                        <p:strVal val="visible"/>
                                      </p:to>
                                    </p:set>
                                    <p:animEffect transition="in" filter="wipe(down)">
                                      <p:cBhvr>
                                        <p:cTn id="7" dur="500"/>
                                        <p:tgtEl>
                                          <p:spTgt spid="758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2946" name="Rectangle 2"/>
          <p:cNvSpPr>
            <a:spLocks noGrp="1" noChangeArrowheads="1"/>
          </p:cNvSpPr>
          <p:nvPr>
            <p:ph type="title"/>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4.5 </a:t>
            </a:r>
            <a:r>
              <a:rPr lang="zh-CN" altLang="en-US" noProof="0">
                <a:ln>
                  <a:noFill/>
                </a:ln>
                <a:uLnTx/>
                <a:uFillTx/>
                <a:sym typeface="+mn-ea"/>
              </a:rPr>
              <a:t>广义表</a:t>
            </a:r>
            <a:r>
              <a:rPr lang="en-US" altLang="zh-CN" sz="2000" noProof="0">
                <a:ln>
                  <a:noFill/>
                </a:ln>
                <a:uLnTx/>
                <a:uFillTx/>
                <a:sym typeface="+mn-ea"/>
              </a:rPr>
              <a:t>--</a:t>
            </a:r>
            <a:r>
              <a:rPr lang="zh-CN" altLang="en-US" sz="2000" noProof="0">
                <a:ln>
                  <a:noFill/>
                </a:ln>
                <a:uLnTx/>
                <a:uFillTx/>
                <a:sym typeface="+mn-ea"/>
              </a:rPr>
              <a:t>存储结构</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6563" name="Rectangle 3"/>
          <p:cNvSpPr>
            <a:spLocks noGrp="1" noChangeArrowheads="1"/>
          </p:cNvSpPr>
          <p:nvPr>
            <p:ph type="body" sz="half" idx="1"/>
          </p:nvPr>
        </p:nvSpPr>
        <p:spPr>
          <a:xfrm>
            <a:off x="179388" y="1125538"/>
            <a:ext cx="8713788" cy="1654175"/>
          </a:xfrm>
        </p:spPr>
        <p:txBody>
          <a:bodyPr vert="horz" wrap="square" lIns="91440" tIns="45720" rIns="91440" bIns="45720" numCol="1" anchor="t" anchorCtr="0" compatLnSpc="1"/>
          <a:lstStyle/>
          <a:p>
            <a:pPr marL="342900" marR="0" lvl="1" indent="-342900" algn="l" defTabSz="914400" rtl="0" eaLnBrk="0" fontAlgn="base" latinLnBrk="0" hangingPunct="0">
              <a:lnSpc>
                <a:spcPct val="120000"/>
              </a:lnSpc>
              <a:spcBef>
                <a:spcPts val="0"/>
              </a:spcBef>
              <a:spcAft>
                <a:spcPts val="0"/>
              </a:spcAft>
              <a:buClrTx/>
              <a:buSzTx/>
              <a:buFont typeface="Wingdings" panose="05000000000000000000" pitchFamily="2" charset="2"/>
              <a:buChar char="l"/>
              <a:defRPr/>
            </a:pPr>
            <a:r>
              <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练习：设有广义表：</a:t>
            </a:r>
            <a:r>
              <a:rPr kumimoji="1"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A=(C, E, F), C=(a, D), D=(c, d, e), E=(b, g), F=(D, f)</a:t>
            </a:r>
            <a:r>
              <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。求各表的长度和深度</a:t>
            </a:r>
            <a:r>
              <a:rPr kumimoji="1"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画出</a:t>
            </a:r>
            <a:r>
              <a:rPr kumimoji="1"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的头尾链表存储结构</a:t>
            </a:r>
            <a:r>
              <a:rPr kumimoji="1"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长度分别为：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3,2,3,2,2</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深度分别为：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3,2,1,1,2</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9"/>
          <p:cNvGrpSpPr/>
          <p:nvPr/>
        </p:nvGrpSpPr>
        <p:grpSpPr>
          <a:xfrm>
            <a:off x="6323648" y="3724910"/>
            <a:ext cx="992187" cy="354013"/>
            <a:chOff x="6684267" y="3653556"/>
            <a:chExt cx="992188" cy="354013"/>
          </a:xfrm>
        </p:grpSpPr>
        <p:sp>
          <p:nvSpPr>
            <p:cNvPr id="67699" name="Rectangle 176"/>
            <p:cNvSpPr/>
            <p:nvPr/>
          </p:nvSpPr>
          <p:spPr>
            <a:xfrm>
              <a:off x="6684267" y="3653556"/>
              <a:ext cx="330200" cy="35401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700" name="Rectangle 177"/>
            <p:cNvSpPr/>
            <p:nvPr/>
          </p:nvSpPr>
          <p:spPr>
            <a:xfrm>
              <a:off x="7014467" y="3653556"/>
              <a:ext cx="331788" cy="35401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701" name="Rectangle 178"/>
            <p:cNvSpPr/>
            <p:nvPr/>
          </p:nvSpPr>
          <p:spPr>
            <a:xfrm>
              <a:off x="7346255" y="3653556"/>
              <a:ext cx="330200" cy="354013"/>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grpSp>
        <p:nvGrpSpPr>
          <p:cNvPr id="3" name="Group 179"/>
          <p:cNvGrpSpPr/>
          <p:nvPr/>
        </p:nvGrpSpPr>
        <p:grpSpPr>
          <a:xfrm>
            <a:off x="5101273" y="3724910"/>
            <a:ext cx="992187" cy="354013"/>
            <a:chOff x="816" y="1968"/>
            <a:chExt cx="576" cy="192"/>
          </a:xfrm>
        </p:grpSpPr>
        <p:sp>
          <p:nvSpPr>
            <p:cNvPr id="67696" name="Rectangle 180"/>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97" name="Rectangle 181"/>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98" name="Rectangle 182"/>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grpSp>
        <p:nvGrpSpPr>
          <p:cNvPr id="4" name="Group 183"/>
          <p:cNvGrpSpPr/>
          <p:nvPr/>
        </p:nvGrpSpPr>
        <p:grpSpPr>
          <a:xfrm>
            <a:off x="5266373" y="4342448"/>
            <a:ext cx="661987" cy="354012"/>
            <a:chOff x="816" y="2592"/>
            <a:chExt cx="384" cy="192"/>
          </a:xfrm>
        </p:grpSpPr>
        <p:sp>
          <p:nvSpPr>
            <p:cNvPr id="67694" name="Rectangle 184"/>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7695" name="Rectangle 185"/>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grpSp>
      <p:sp>
        <p:nvSpPr>
          <p:cNvPr id="66570" name="Line 186"/>
          <p:cNvSpPr/>
          <p:nvPr/>
        </p:nvSpPr>
        <p:spPr>
          <a:xfrm>
            <a:off x="5598160" y="3902710"/>
            <a:ext cx="0" cy="431800"/>
          </a:xfrm>
          <a:prstGeom prst="line">
            <a:avLst/>
          </a:prstGeom>
          <a:ln w="28575" cap="flat" cmpd="sng">
            <a:solidFill>
              <a:schemeClr val="hlink"/>
            </a:solidFill>
            <a:prstDash val="solid"/>
            <a:miter/>
            <a:headEnd type="none" w="med" len="med"/>
            <a:tailEnd type="triangle" w="lg" len="med"/>
          </a:ln>
        </p:spPr>
      </p:sp>
      <p:grpSp>
        <p:nvGrpSpPr>
          <p:cNvPr id="6" name="Group 191"/>
          <p:cNvGrpSpPr/>
          <p:nvPr/>
        </p:nvGrpSpPr>
        <p:grpSpPr>
          <a:xfrm>
            <a:off x="6488748" y="4348798"/>
            <a:ext cx="661987" cy="354012"/>
            <a:chOff x="816" y="2592"/>
            <a:chExt cx="384" cy="192"/>
          </a:xfrm>
        </p:grpSpPr>
        <p:sp>
          <p:nvSpPr>
            <p:cNvPr id="67692" name="Rectangle 192"/>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7693" name="Rectangle 193"/>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grpSp>
      <p:grpSp>
        <p:nvGrpSpPr>
          <p:cNvPr id="7" name="Group 203"/>
          <p:cNvGrpSpPr/>
          <p:nvPr/>
        </p:nvGrpSpPr>
        <p:grpSpPr>
          <a:xfrm>
            <a:off x="7668260" y="3734435"/>
            <a:ext cx="992188" cy="354013"/>
            <a:chOff x="816" y="1968"/>
            <a:chExt cx="576" cy="192"/>
          </a:xfrm>
        </p:grpSpPr>
        <p:sp>
          <p:nvSpPr>
            <p:cNvPr id="67689" name="Rectangle 204"/>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90" name="Rectangle 205"/>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91" name="Rectangle 206"/>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grpSp>
        <p:nvGrpSpPr>
          <p:cNvPr id="8" name="Group 207"/>
          <p:cNvGrpSpPr/>
          <p:nvPr/>
        </p:nvGrpSpPr>
        <p:grpSpPr>
          <a:xfrm>
            <a:off x="7833360" y="4371023"/>
            <a:ext cx="661988" cy="354012"/>
            <a:chOff x="816" y="2592"/>
            <a:chExt cx="384" cy="192"/>
          </a:xfrm>
        </p:grpSpPr>
        <p:sp>
          <p:nvSpPr>
            <p:cNvPr id="67687" name="Rectangle 208"/>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7688" name="Rectangle 209"/>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grpSp>
      <p:sp>
        <p:nvSpPr>
          <p:cNvPr id="66576" name="Line 210"/>
          <p:cNvSpPr/>
          <p:nvPr/>
        </p:nvSpPr>
        <p:spPr>
          <a:xfrm>
            <a:off x="8165148" y="3912235"/>
            <a:ext cx="0" cy="431800"/>
          </a:xfrm>
          <a:prstGeom prst="line">
            <a:avLst/>
          </a:prstGeom>
          <a:ln w="28575" cap="flat" cmpd="sng">
            <a:solidFill>
              <a:schemeClr val="hlink"/>
            </a:solidFill>
            <a:prstDash val="solid"/>
            <a:miter/>
            <a:headEnd type="none" w="med" len="med"/>
            <a:tailEnd type="triangle" w="lg" len="med"/>
          </a:ln>
        </p:spPr>
      </p:sp>
      <p:sp>
        <p:nvSpPr>
          <p:cNvPr id="66577" name="Line 211"/>
          <p:cNvSpPr/>
          <p:nvPr/>
        </p:nvSpPr>
        <p:spPr>
          <a:xfrm>
            <a:off x="7255510" y="3932873"/>
            <a:ext cx="412750" cy="0"/>
          </a:xfrm>
          <a:prstGeom prst="line">
            <a:avLst/>
          </a:prstGeom>
          <a:ln w="28575" cap="flat" cmpd="sng">
            <a:solidFill>
              <a:schemeClr val="hlink"/>
            </a:solidFill>
            <a:prstDash val="solid"/>
            <a:miter/>
            <a:headEnd type="none" w="med" len="med"/>
            <a:tailEnd type="triangle" w="lg" len="med"/>
          </a:ln>
        </p:spPr>
      </p:sp>
      <p:sp>
        <p:nvSpPr>
          <p:cNvPr id="66578" name="Line 213"/>
          <p:cNvSpPr/>
          <p:nvPr/>
        </p:nvSpPr>
        <p:spPr>
          <a:xfrm>
            <a:off x="6818948" y="3901123"/>
            <a:ext cx="0" cy="431800"/>
          </a:xfrm>
          <a:prstGeom prst="line">
            <a:avLst/>
          </a:prstGeom>
          <a:ln w="28575" cap="flat" cmpd="sng">
            <a:solidFill>
              <a:schemeClr val="hlink"/>
            </a:solidFill>
            <a:prstDash val="solid"/>
            <a:miter/>
            <a:headEnd type="none" w="med" len="med"/>
            <a:tailEnd type="triangle" w="lg" len="med"/>
          </a:ln>
        </p:spPr>
      </p:sp>
      <p:sp>
        <p:nvSpPr>
          <p:cNvPr id="66579" name="Line 214"/>
          <p:cNvSpPr/>
          <p:nvPr/>
        </p:nvSpPr>
        <p:spPr>
          <a:xfrm>
            <a:off x="5909310" y="3901123"/>
            <a:ext cx="414338" cy="0"/>
          </a:xfrm>
          <a:prstGeom prst="line">
            <a:avLst/>
          </a:prstGeom>
          <a:ln w="28575" cap="flat" cmpd="sng">
            <a:solidFill>
              <a:schemeClr val="hlink"/>
            </a:solidFill>
            <a:prstDash val="solid"/>
            <a:miter/>
            <a:headEnd type="none" w="med" len="med"/>
            <a:tailEnd type="triangle" w="lg" len="med"/>
          </a:ln>
        </p:spPr>
      </p:sp>
      <p:grpSp>
        <p:nvGrpSpPr>
          <p:cNvPr id="9" name="组合 8"/>
          <p:cNvGrpSpPr/>
          <p:nvPr/>
        </p:nvGrpSpPr>
        <p:grpSpPr>
          <a:xfrm>
            <a:off x="4356735" y="3623310"/>
            <a:ext cx="744538" cy="457200"/>
            <a:chOff x="4717355" y="3551956"/>
            <a:chExt cx="744537" cy="457200"/>
          </a:xfrm>
        </p:grpSpPr>
        <p:sp>
          <p:nvSpPr>
            <p:cNvPr id="67685" name="Line 215"/>
            <p:cNvSpPr/>
            <p:nvPr/>
          </p:nvSpPr>
          <p:spPr>
            <a:xfrm>
              <a:off x="5049142" y="3829769"/>
              <a:ext cx="412750" cy="0"/>
            </a:xfrm>
            <a:prstGeom prst="line">
              <a:avLst/>
            </a:prstGeom>
            <a:ln w="28575" cap="flat" cmpd="sng">
              <a:solidFill>
                <a:schemeClr val="hlink"/>
              </a:solidFill>
              <a:prstDash val="solid"/>
              <a:miter/>
              <a:headEnd type="none" w="med" len="med"/>
              <a:tailEnd type="triangle" w="lg" len="med"/>
            </a:ln>
          </p:spPr>
        </p:sp>
        <p:sp>
          <p:nvSpPr>
            <p:cNvPr id="67686" name="Text Box 216"/>
            <p:cNvSpPr txBox="1"/>
            <p:nvPr/>
          </p:nvSpPr>
          <p:spPr>
            <a:xfrm>
              <a:off x="4717355" y="3551956"/>
              <a:ext cx="331788" cy="457200"/>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grpSp>
      <p:grpSp>
        <p:nvGrpSpPr>
          <p:cNvPr id="10" name="组合 10"/>
          <p:cNvGrpSpPr/>
          <p:nvPr/>
        </p:nvGrpSpPr>
        <p:grpSpPr>
          <a:xfrm>
            <a:off x="1283335" y="5606098"/>
            <a:ext cx="2206625" cy="990600"/>
            <a:chOff x="1643955" y="5534744"/>
            <a:chExt cx="2206625" cy="990600"/>
          </a:xfrm>
        </p:grpSpPr>
        <p:grpSp>
          <p:nvGrpSpPr>
            <p:cNvPr id="67668" name="Group 220"/>
            <p:cNvGrpSpPr/>
            <p:nvPr/>
          </p:nvGrpSpPr>
          <p:grpSpPr>
            <a:xfrm>
              <a:off x="1643955" y="5547444"/>
              <a:ext cx="992188" cy="354013"/>
              <a:chOff x="816" y="1968"/>
              <a:chExt cx="576" cy="192"/>
            </a:xfrm>
          </p:grpSpPr>
          <p:sp>
            <p:nvSpPr>
              <p:cNvPr id="67682" name="Rectangle 221"/>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83" name="Rectangle 222"/>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84" name="Rectangle 223"/>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grpSp>
          <p:nvGrpSpPr>
            <p:cNvPr id="67669" name="Group 224"/>
            <p:cNvGrpSpPr/>
            <p:nvPr/>
          </p:nvGrpSpPr>
          <p:grpSpPr>
            <a:xfrm>
              <a:off x="1809055" y="6164981"/>
              <a:ext cx="661988" cy="354013"/>
              <a:chOff x="816" y="2592"/>
              <a:chExt cx="384" cy="192"/>
            </a:xfrm>
          </p:grpSpPr>
          <p:sp>
            <p:nvSpPr>
              <p:cNvPr id="67680" name="Rectangle 225"/>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7681" name="Rectangle 226"/>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grpSp>
        <p:sp>
          <p:nvSpPr>
            <p:cNvPr id="67670" name="Line 227"/>
            <p:cNvSpPr/>
            <p:nvPr/>
          </p:nvSpPr>
          <p:spPr>
            <a:xfrm>
              <a:off x="2140842" y="5725244"/>
              <a:ext cx="0" cy="431800"/>
            </a:xfrm>
            <a:prstGeom prst="line">
              <a:avLst/>
            </a:prstGeom>
            <a:ln w="28575" cap="flat" cmpd="sng">
              <a:solidFill>
                <a:schemeClr val="hlink"/>
              </a:solidFill>
              <a:prstDash val="solid"/>
              <a:miter/>
              <a:headEnd type="none" w="med" len="med"/>
              <a:tailEnd type="triangle" w="lg" len="med"/>
            </a:ln>
          </p:spPr>
        </p:sp>
        <p:grpSp>
          <p:nvGrpSpPr>
            <p:cNvPr id="67671" name="Group 236"/>
            <p:cNvGrpSpPr/>
            <p:nvPr/>
          </p:nvGrpSpPr>
          <p:grpSpPr>
            <a:xfrm>
              <a:off x="2858392" y="5534744"/>
              <a:ext cx="992188" cy="354013"/>
              <a:chOff x="816" y="1968"/>
              <a:chExt cx="576" cy="192"/>
            </a:xfrm>
          </p:grpSpPr>
          <p:sp>
            <p:nvSpPr>
              <p:cNvPr id="67677" name="Rectangle 237"/>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78" name="Rectangle 238"/>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79" name="Rectangle 239"/>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grpSp>
          <p:nvGrpSpPr>
            <p:cNvPr id="67672" name="Group 240"/>
            <p:cNvGrpSpPr/>
            <p:nvPr/>
          </p:nvGrpSpPr>
          <p:grpSpPr>
            <a:xfrm>
              <a:off x="3023492" y="6171331"/>
              <a:ext cx="661988" cy="354013"/>
              <a:chOff x="816" y="2592"/>
              <a:chExt cx="384" cy="192"/>
            </a:xfrm>
          </p:grpSpPr>
          <p:sp>
            <p:nvSpPr>
              <p:cNvPr id="67675" name="Rectangle 241"/>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7676" name="Rectangle 242"/>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grpSp>
        <p:sp>
          <p:nvSpPr>
            <p:cNvPr id="67673" name="Line 243"/>
            <p:cNvSpPr/>
            <p:nvPr/>
          </p:nvSpPr>
          <p:spPr>
            <a:xfrm>
              <a:off x="3355280" y="5712544"/>
              <a:ext cx="0" cy="431800"/>
            </a:xfrm>
            <a:prstGeom prst="line">
              <a:avLst/>
            </a:prstGeom>
            <a:ln w="28575" cap="flat" cmpd="sng">
              <a:solidFill>
                <a:schemeClr val="hlink"/>
              </a:solidFill>
              <a:prstDash val="solid"/>
              <a:miter/>
              <a:headEnd type="none" w="med" len="med"/>
              <a:tailEnd type="triangle" w="lg" len="med"/>
            </a:ln>
          </p:spPr>
        </p:sp>
        <p:sp>
          <p:nvSpPr>
            <p:cNvPr id="67674" name="Line 246"/>
            <p:cNvSpPr/>
            <p:nvPr/>
          </p:nvSpPr>
          <p:spPr>
            <a:xfrm>
              <a:off x="2451992" y="5723656"/>
              <a:ext cx="414338" cy="0"/>
            </a:xfrm>
            <a:prstGeom prst="line">
              <a:avLst/>
            </a:prstGeom>
            <a:ln w="28575" cap="flat" cmpd="sng">
              <a:solidFill>
                <a:schemeClr val="hlink"/>
              </a:solidFill>
              <a:prstDash val="solid"/>
              <a:miter/>
              <a:headEnd type="none" w="med" len="med"/>
              <a:tailEnd type="triangle" w="lg" len="med"/>
            </a:ln>
          </p:spPr>
        </p:sp>
      </p:grpSp>
      <p:grpSp>
        <p:nvGrpSpPr>
          <p:cNvPr id="17" name="组合 5"/>
          <p:cNvGrpSpPr/>
          <p:nvPr/>
        </p:nvGrpSpPr>
        <p:grpSpPr>
          <a:xfrm>
            <a:off x="538798" y="5517198"/>
            <a:ext cx="744537" cy="457200"/>
            <a:chOff x="899417" y="5445844"/>
            <a:chExt cx="744538" cy="457200"/>
          </a:xfrm>
        </p:grpSpPr>
        <p:sp>
          <p:nvSpPr>
            <p:cNvPr id="67666" name="Line 247"/>
            <p:cNvSpPr/>
            <p:nvPr/>
          </p:nvSpPr>
          <p:spPr>
            <a:xfrm>
              <a:off x="1231205" y="5723656"/>
              <a:ext cx="412750" cy="0"/>
            </a:xfrm>
            <a:prstGeom prst="line">
              <a:avLst/>
            </a:prstGeom>
            <a:ln w="28575" cap="flat" cmpd="sng">
              <a:solidFill>
                <a:schemeClr val="hlink"/>
              </a:solidFill>
              <a:prstDash val="solid"/>
              <a:miter/>
              <a:headEnd type="none" w="med" len="med"/>
              <a:tailEnd type="triangle" w="lg" len="med"/>
            </a:ln>
          </p:spPr>
        </p:sp>
        <p:sp>
          <p:nvSpPr>
            <p:cNvPr id="67667" name="Text Box 248"/>
            <p:cNvSpPr txBox="1"/>
            <p:nvPr/>
          </p:nvSpPr>
          <p:spPr>
            <a:xfrm>
              <a:off x="899417" y="5445844"/>
              <a:ext cx="331788" cy="457200"/>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grpSp>
      <p:sp>
        <p:nvSpPr>
          <p:cNvPr id="66592" name="Line 256"/>
          <p:cNvSpPr/>
          <p:nvPr/>
        </p:nvSpPr>
        <p:spPr>
          <a:xfrm flipH="1" flipV="1">
            <a:off x="4931410" y="3910648"/>
            <a:ext cx="0" cy="1871662"/>
          </a:xfrm>
          <a:prstGeom prst="line">
            <a:avLst/>
          </a:prstGeom>
          <a:ln w="28575" cap="flat" cmpd="sng">
            <a:solidFill>
              <a:schemeClr val="hlink"/>
            </a:solidFill>
            <a:prstDash val="solid"/>
            <a:miter/>
            <a:headEnd type="none" w="med" len="med"/>
            <a:tailEnd type="triangle" w="lg" len="med"/>
          </a:ln>
        </p:spPr>
      </p:sp>
      <p:grpSp>
        <p:nvGrpSpPr>
          <p:cNvPr id="18" name="组合 11"/>
          <p:cNvGrpSpPr/>
          <p:nvPr/>
        </p:nvGrpSpPr>
        <p:grpSpPr>
          <a:xfrm>
            <a:off x="4451985" y="5583873"/>
            <a:ext cx="2206625" cy="990600"/>
            <a:chOff x="4812605" y="5512519"/>
            <a:chExt cx="2206625" cy="990600"/>
          </a:xfrm>
        </p:grpSpPr>
        <p:grpSp>
          <p:nvGrpSpPr>
            <p:cNvPr id="67653" name="Group 249"/>
            <p:cNvGrpSpPr/>
            <p:nvPr/>
          </p:nvGrpSpPr>
          <p:grpSpPr>
            <a:xfrm>
              <a:off x="4812605" y="5525219"/>
              <a:ext cx="992188" cy="354013"/>
              <a:chOff x="816" y="1968"/>
              <a:chExt cx="576" cy="192"/>
            </a:xfrm>
          </p:grpSpPr>
          <p:sp>
            <p:nvSpPr>
              <p:cNvPr id="67663" name="Rectangle 250"/>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64" name="Rectangle 251"/>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65" name="Rectangle 252"/>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grpSp>
          <p:nvGrpSpPr>
            <p:cNvPr id="67654" name="Group 257"/>
            <p:cNvGrpSpPr/>
            <p:nvPr/>
          </p:nvGrpSpPr>
          <p:grpSpPr>
            <a:xfrm>
              <a:off x="6027042" y="5512519"/>
              <a:ext cx="992188" cy="354013"/>
              <a:chOff x="816" y="1968"/>
              <a:chExt cx="576" cy="192"/>
            </a:xfrm>
          </p:grpSpPr>
          <p:sp>
            <p:nvSpPr>
              <p:cNvPr id="67660" name="Rectangle 258"/>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61" name="Rectangle 259"/>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62" name="Rectangle 260"/>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grpSp>
          <p:nvGrpSpPr>
            <p:cNvPr id="67655" name="Group 261"/>
            <p:cNvGrpSpPr/>
            <p:nvPr/>
          </p:nvGrpSpPr>
          <p:grpSpPr>
            <a:xfrm>
              <a:off x="6192142" y="6149106"/>
              <a:ext cx="661988" cy="354013"/>
              <a:chOff x="816" y="2592"/>
              <a:chExt cx="384" cy="192"/>
            </a:xfrm>
          </p:grpSpPr>
          <p:sp>
            <p:nvSpPr>
              <p:cNvPr id="67658" name="Rectangle 262"/>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7659" name="Rectangle 263"/>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grpSp>
        <p:sp>
          <p:nvSpPr>
            <p:cNvPr id="67656" name="Line 264"/>
            <p:cNvSpPr/>
            <p:nvPr/>
          </p:nvSpPr>
          <p:spPr>
            <a:xfrm>
              <a:off x="6523930" y="5690319"/>
              <a:ext cx="0" cy="431800"/>
            </a:xfrm>
            <a:prstGeom prst="line">
              <a:avLst/>
            </a:prstGeom>
            <a:ln w="28575" cap="flat" cmpd="sng">
              <a:solidFill>
                <a:schemeClr val="hlink"/>
              </a:solidFill>
              <a:prstDash val="solid"/>
              <a:miter/>
              <a:headEnd type="none" w="med" len="med"/>
              <a:tailEnd type="triangle" w="lg" len="med"/>
            </a:ln>
          </p:spPr>
        </p:sp>
        <p:sp>
          <p:nvSpPr>
            <p:cNvPr id="67657" name="Line 265"/>
            <p:cNvSpPr/>
            <p:nvPr/>
          </p:nvSpPr>
          <p:spPr>
            <a:xfrm>
              <a:off x="5620642" y="5701431"/>
              <a:ext cx="414338" cy="0"/>
            </a:xfrm>
            <a:prstGeom prst="line">
              <a:avLst/>
            </a:prstGeom>
            <a:ln w="28575" cap="flat" cmpd="sng">
              <a:solidFill>
                <a:schemeClr val="hlink"/>
              </a:solidFill>
              <a:prstDash val="solid"/>
              <a:miter/>
              <a:headEnd type="none" w="med" len="med"/>
              <a:tailEnd type="triangle" w="lg" len="med"/>
            </a:ln>
          </p:spPr>
        </p:sp>
      </p:grpSp>
      <p:grpSp>
        <p:nvGrpSpPr>
          <p:cNvPr id="22" name="组合 6"/>
          <p:cNvGrpSpPr/>
          <p:nvPr/>
        </p:nvGrpSpPr>
        <p:grpSpPr>
          <a:xfrm>
            <a:off x="3707448" y="5494973"/>
            <a:ext cx="744537" cy="457200"/>
            <a:chOff x="4068067" y="5423619"/>
            <a:chExt cx="744538" cy="457200"/>
          </a:xfrm>
        </p:grpSpPr>
        <p:sp>
          <p:nvSpPr>
            <p:cNvPr id="67651" name="Line 266"/>
            <p:cNvSpPr/>
            <p:nvPr/>
          </p:nvSpPr>
          <p:spPr>
            <a:xfrm>
              <a:off x="4399855" y="5701431"/>
              <a:ext cx="412750" cy="0"/>
            </a:xfrm>
            <a:prstGeom prst="line">
              <a:avLst/>
            </a:prstGeom>
            <a:ln w="28575" cap="flat" cmpd="sng">
              <a:solidFill>
                <a:schemeClr val="hlink"/>
              </a:solidFill>
              <a:prstDash val="solid"/>
              <a:miter/>
              <a:headEnd type="none" w="med" len="med"/>
              <a:tailEnd type="triangle" w="lg" len="med"/>
            </a:ln>
          </p:spPr>
        </p:sp>
        <p:sp>
          <p:nvSpPr>
            <p:cNvPr id="67652" name="Text Box 267"/>
            <p:cNvSpPr txBox="1"/>
            <p:nvPr/>
          </p:nvSpPr>
          <p:spPr>
            <a:xfrm>
              <a:off x="4068067" y="5423619"/>
              <a:ext cx="331788" cy="457200"/>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grpSp>
      <p:grpSp>
        <p:nvGrpSpPr>
          <p:cNvPr id="23" name="Group 268"/>
          <p:cNvGrpSpPr/>
          <p:nvPr/>
        </p:nvGrpSpPr>
        <p:grpSpPr>
          <a:xfrm>
            <a:off x="4164648" y="2953385"/>
            <a:ext cx="992187" cy="354013"/>
            <a:chOff x="816" y="1968"/>
            <a:chExt cx="576" cy="192"/>
          </a:xfrm>
        </p:grpSpPr>
        <p:sp>
          <p:nvSpPr>
            <p:cNvPr id="67648" name="Rectangle 269"/>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49" name="Rectangle 270"/>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50" name="Rectangle 271"/>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grpSp>
        <p:nvGrpSpPr>
          <p:cNvPr id="24" name="Group 272"/>
          <p:cNvGrpSpPr/>
          <p:nvPr/>
        </p:nvGrpSpPr>
        <p:grpSpPr>
          <a:xfrm>
            <a:off x="5379085" y="2940685"/>
            <a:ext cx="992188" cy="354013"/>
            <a:chOff x="816" y="1968"/>
            <a:chExt cx="576" cy="192"/>
          </a:xfrm>
        </p:grpSpPr>
        <p:sp>
          <p:nvSpPr>
            <p:cNvPr id="67645" name="Rectangle 273"/>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46" name="Rectangle 274"/>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47" name="Rectangle 275"/>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sp>
        <p:nvSpPr>
          <p:cNvPr id="66602" name="Line 280"/>
          <p:cNvSpPr/>
          <p:nvPr/>
        </p:nvSpPr>
        <p:spPr>
          <a:xfrm>
            <a:off x="4972685" y="3129598"/>
            <a:ext cx="414338" cy="0"/>
          </a:xfrm>
          <a:prstGeom prst="line">
            <a:avLst/>
          </a:prstGeom>
          <a:ln w="28575" cap="flat" cmpd="sng">
            <a:solidFill>
              <a:schemeClr val="hlink"/>
            </a:solidFill>
            <a:prstDash val="solid"/>
            <a:miter/>
            <a:headEnd type="none" w="med" len="med"/>
            <a:tailEnd type="triangle" w="lg" len="med"/>
          </a:ln>
        </p:spPr>
      </p:sp>
      <p:grpSp>
        <p:nvGrpSpPr>
          <p:cNvPr id="25" name="组合 3"/>
          <p:cNvGrpSpPr/>
          <p:nvPr/>
        </p:nvGrpSpPr>
        <p:grpSpPr>
          <a:xfrm>
            <a:off x="3420110" y="2851785"/>
            <a:ext cx="744538" cy="457200"/>
            <a:chOff x="3780730" y="2780431"/>
            <a:chExt cx="744537" cy="457200"/>
          </a:xfrm>
        </p:grpSpPr>
        <p:sp>
          <p:nvSpPr>
            <p:cNvPr id="67643" name="Line 281"/>
            <p:cNvSpPr/>
            <p:nvPr/>
          </p:nvSpPr>
          <p:spPr>
            <a:xfrm>
              <a:off x="4112517" y="3058244"/>
              <a:ext cx="412750" cy="0"/>
            </a:xfrm>
            <a:prstGeom prst="line">
              <a:avLst/>
            </a:prstGeom>
            <a:ln w="28575" cap="flat" cmpd="sng">
              <a:solidFill>
                <a:schemeClr val="hlink"/>
              </a:solidFill>
              <a:prstDash val="solid"/>
              <a:miter/>
              <a:headEnd type="none" w="med" len="med"/>
              <a:tailEnd type="triangle" w="lg" len="med"/>
            </a:ln>
          </p:spPr>
        </p:sp>
        <p:sp>
          <p:nvSpPr>
            <p:cNvPr id="67644" name="Text Box 282"/>
            <p:cNvSpPr txBox="1"/>
            <p:nvPr/>
          </p:nvSpPr>
          <p:spPr>
            <a:xfrm>
              <a:off x="3780730" y="2780431"/>
              <a:ext cx="331788" cy="457200"/>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grpSp>
      <p:grpSp>
        <p:nvGrpSpPr>
          <p:cNvPr id="26" name="Group 283"/>
          <p:cNvGrpSpPr/>
          <p:nvPr/>
        </p:nvGrpSpPr>
        <p:grpSpPr>
          <a:xfrm>
            <a:off x="4485323" y="2419985"/>
            <a:ext cx="661987" cy="354013"/>
            <a:chOff x="816" y="2592"/>
            <a:chExt cx="384" cy="192"/>
          </a:xfrm>
        </p:grpSpPr>
        <p:sp>
          <p:nvSpPr>
            <p:cNvPr id="67641" name="Rectangle 284"/>
            <p:cNvSpPr/>
            <p:nvPr/>
          </p:nvSpPr>
          <p:spPr>
            <a:xfrm>
              <a:off x="816"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67642" name="Rectangle 285"/>
            <p:cNvSpPr/>
            <p:nvPr/>
          </p:nvSpPr>
          <p:spPr>
            <a:xfrm>
              <a:off x="1008" y="2592"/>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grpSp>
      <p:sp>
        <p:nvSpPr>
          <p:cNvPr id="66606" name="Line 286"/>
          <p:cNvSpPr/>
          <p:nvPr/>
        </p:nvSpPr>
        <p:spPr>
          <a:xfrm flipV="1">
            <a:off x="4642485" y="2780348"/>
            <a:ext cx="0" cy="358775"/>
          </a:xfrm>
          <a:prstGeom prst="line">
            <a:avLst/>
          </a:prstGeom>
          <a:ln w="28575" cap="flat" cmpd="sng">
            <a:solidFill>
              <a:schemeClr val="hlink"/>
            </a:solidFill>
            <a:prstDash val="solid"/>
            <a:miter/>
            <a:headEnd type="none" w="med" len="med"/>
            <a:tailEnd type="triangle" w="lg" len="med"/>
          </a:ln>
        </p:spPr>
      </p:sp>
      <p:grpSp>
        <p:nvGrpSpPr>
          <p:cNvPr id="27" name="组合 7"/>
          <p:cNvGrpSpPr/>
          <p:nvPr/>
        </p:nvGrpSpPr>
        <p:grpSpPr>
          <a:xfrm>
            <a:off x="4931410" y="3118485"/>
            <a:ext cx="944563" cy="766763"/>
            <a:chOff x="5292030" y="3047131"/>
            <a:chExt cx="944562" cy="766763"/>
          </a:xfrm>
        </p:grpSpPr>
        <p:sp>
          <p:nvSpPr>
            <p:cNvPr id="67638" name="Line 279"/>
            <p:cNvSpPr/>
            <p:nvPr/>
          </p:nvSpPr>
          <p:spPr>
            <a:xfrm>
              <a:off x="6236592" y="3047131"/>
              <a:ext cx="0" cy="431800"/>
            </a:xfrm>
            <a:prstGeom prst="line">
              <a:avLst/>
            </a:prstGeom>
            <a:ln w="28575" cap="flat" cmpd="sng">
              <a:solidFill>
                <a:schemeClr val="hlink"/>
              </a:solidFill>
              <a:prstDash val="solid"/>
              <a:miter/>
              <a:headEnd type="none" w="med" len="med"/>
              <a:tailEnd type="none" w="lg" len="med"/>
            </a:ln>
          </p:spPr>
        </p:sp>
        <p:sp>
          <p:nvSpPr>
            <p:cNvPr id="67639" name="Line 287"/>
            <p:cNvSpPr/>
            <p:nvPr/>
          </p:nvSpPr>
          <p:spPr>
            <a:xfrm>
              <a:off x="5309492" y="3466231"/>
              <a:ext cx="919163" cy="0"/>
            </a:xfrm>
            <a:prstGeom prst="line">
              <a:avLst/>
            </a:prstGeom>
            <a:ln w="28575" cap="flat" cmpd="sng">
              <a:solidFill>
                <a:schemeClr val="hlink"/>
              </a:solidFill>
              <a:prstDash val="solid"/>
              <a:miter/>
              <a:headEnd type="none" w="med" len="med"/>
              <a:tailEnd type="none" w="lg" len="med"/>
            </a:ln>
          </p:spPr>
        </p:sp>
        <p:sp>
          <p:nvSpPr>
            <p:cNvPr id="67640" name="Line 288"/>
            <p:cNvSpPr/>
            <p:nvPr/>
          </p:nvSpPr>
          <p:spPr>
            <a:xfrm>
              <a:off x="5292030" y="3453531"/>
              <a:ext cx="0" cy="360363"/>
            </a:xfrm>
            <a:prstGeom prst="line">
              <a:avLst/>
            </a:prstGeom>
            <a:ln w="28575" cap="flat" cmpd="sng">
              <a:solidFill>
                <a:schemeClr val="hlink"/>
              </a:solidFill>
              <a:prstDash val="solid"/>
              <a:miter/>
              <a:headEnd type="none" w="med" len="med"/>
              <a:tailEnd type="triangle" w="lg" len="med"/>
            </a:ln>
          </p:spPr>
        </p:sp>
      </p:grpSp>
      <p:grpSp>
        <p:nvGrpSpPr>
          <p:cNvPr id="28" name="Group 297"/>
          <p:cNvGrpSpPr/>
          <p:nvPr/>
        </p:nvGrpSpPr>
        <p:grpSpPr>
          <a:xfrm>
            <a:off x="2513648" y="4164648"/>
            <a:ext cx="992187" cy="354012"/>
            <a:chOff x="816" y="1968"/>
            <a:chExt cx="576" cy="192"/>
          </a:xfrm>
        </p:grpSpPr>
        <p:sp>
          <p:nvSpPr>
            <p:cNvPr id="67635" name="Rectangle 298"/>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36" name="Rectangle 299"/>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37" name="Rectangle 300"/>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sp>
        <p:nvSpPr>
          <p:cNvPr id="66612" name="Line 305"/>
          <p:cNvSpPr/>
          <p:nvPr/>
        </p:nvSpPr>
        <p:spPr>
          <a:xfrm>
            <a:off x="2107248" y="4353560"/>
            <a:ext cx="414337" cy="0"/>
          </a:xfrm>
          <a:prstGeom prst="line">
            <a:avLst/>
          </a:prstGeom>
          <a:ln w="28575" cap="flat" cmpd="sng">
            <a:solidFill>
              <a:schemeClr val="hlink"/>
            </a:solidFill>
            <a:prstDash val="solid"/>
            <a:miter/>
            <a:headEnd type="none" w="med" len="med"/>
            <a:tailEnd type="triangle" w="lg" len="med"/>
          </a:ln>
        </p:spPr>
      </p:sp>
      <p:grpSp>
        <p:nvGrpSpPr>
          <p:cNvPr id="29" name="组合 1"/>
          <p:cNvGrpSpPr/>
          <p:nvPr/>
        </p:nvGrpSpPr>
        <p:grpSpPr>
          <a:xfrm>
            <a:off x="554673" y="4075748"/>
            <a:ext cx="1736725" cy="457200"/>
            <a:chOff x="915292" y="4004394"/>
            <a:chExt cx="1736726" cy="457200"/>
          </a:xfrm>
        </p:grpSpPr>
        <p:grpSp>
          <p:nvGrpSpPr>
            <p:cNvPr id="67629" name="Group 289"/>
            <p:cNvGrpSpPr/>
            <p:nvPr/>
          </p:nvGrpSpPr>
          <p:grpSpPr>
            <a:xfrm>
              <a:off x="1659830" y="4105994"/>
              <a:ext cx="992188" cy="354013"/>
              <a:chOff x="816" y="1968"/>
              <a:chExt cx="576" cy="192"/>
            </a:xfrm>
          </p:grpSpPr>
          <p:sp>
            <p:nvSpPr>
              <p:cNvPr id="67632" name="Rectangle 290"/>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33" name="Rectangle 291"/>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34" name="Rectangle 292"/>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grpSp>
        <p:sp>
          <p:nvSpPr>
            <p:cNvPr id="67630" name="Line 306"/>
            <p:cNvSpPr/>
            <p:nvPr/>
          </p:nvSpPr>
          <p:spPr>
            <a:xfrm>
              <a:off x="1247080" y="4282206"/>
              <a:ext cx="412750" cy="0"/>
            </a:xfrm>
            <a:prstGeom prst="line">
              <a:avLst/>
            </a:prstGeom>
            <a:ln w="28575" cap="flat" cmpd="sng">
              <a:solidFill>
                <a:schemeClr val="hlink"/>
              </a:solidFill>
              <a:prstDash val="solid"/>
              <a:miter/>
              <a:headEnd type="none" w="med" len="med"/>
              <a:tailEnd type="triangle" w="lg" len="med"/>
            </a:ln>
          </p:spPr>
        </p:sp>
        <p:sp>
          <p:nvSpPr>
            <p:cNvPr id="67631" name="Text Box 307"/>
            <p:cNvSpPr txBox="1"/>
            <p:nvPr/>
          </p:nvSpPr>
          <p:spPr>
            <a:xfrm>
              <a:off x="915292" y="4004394"/>
              <a:ext cx="331788" cy="457200"/>
            </a:xfrm>
            <a:prstGeom prst="rect">
              <a:avLst/>
            </a:prstGeom>
            <a:noFill/>
            <a:ln w="9525">
              <a:noFill/>
            </a:ln>
          </p:spPr>
          <p:txBody>
            <a:bodyPr lIns="54000" rIns="5400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grpSp>
      <p:grpSp>
        <p:nvGrpSpPr>
          <p:cNvPr id="31" name="组合 2"/>
          <p:cNvGrpSpPr/>
          <p:nvPr/>
        </p:nvGrpSpPr>
        <p:grpSpPr>
          <a:xfrm>
            <a:off x="1834198" y="3140710"/>
            <a:ext cx="2089150" cy="1223963"/>
            <a:chOff x="2194817" y="3069356"/>
            <a:chExt cx="2089150" cy="1223963"/>
          </a:xfrm>
        </p:grpSpPr>
        <p:sp>
          <p:nvSpPr>
            <p:cNvPr id="67626" name="Line 308"/>
            <p:cNvSpPr/>
            <p:nvPr/>
          </p:nvSpPr>
          <p:spPr>
            <a:xfrm flipV="1">
              <a:off x="4283967" y="3069356"/>
              <a:ext cx="0" cy="647700"/>
            </a:xfrm>
            <a:prstGeom prst="line">
              <a:avLst/>
            </a:prstGeom>
            <a:ln w="28575" cap="flat" cmpd="sng">
              <a:solidFill>
                <a:schemeClr val="hlink"/>
              </a:solidFill>
              <a:prstDash val="solid"/>
              <a:miter/>
              <a:headEnd type="none" w="med" len="med"/>
              <a:tailEnd type="triangle" w="lg" len="med"/>
            </a:ln>
          </p:spPr>
        </p:sp>
        <p:sp>
          <p:nvSpPr>
            <p:cNvPr id="67627" name="Line 309"/>
            <p:cNvSpPr/>
            <p:nvPr/>
          </p:nvSpPr>
          <p:spPr>
            <a:xfrm>
              <a:off x="2194817" y="3717056"/>
              <a:ext cx="0" cy="576263"/>
            </a:xfrm>
            <a:prstGeom prst="line">
              <a:avLst/>
            </a:prstGeom>
            <a:ln w="28575" cap="flat" cmpd="sng">
              <a:solidFill>
                <a:schemeClr val="hlink"/>
              </a:solidFill>
              <a:prstDash val="solid"/>
              <a:miter/>
              <a:headEnd type="none" w="med" len="med"/>
              <a:tailEnd type="none" w="lg" len="med"/>
            </a:ln>
          </p:spPr>
        </p:sp>
        <p:sp>
          <p:nvSpPr>
            <p:cNvPr id="67628" name="Line 310"/>
            <p:cNvSpPr/>
            <p:nvPr/>
          </p:nvSpPr>
          <p:spPr>
            <a:xfrm>
              <a:off x="2194817" y="3717056"/>
              <a:ext cx="2089150" cy="0"/>
            </a:xfrm>
            <a:prstGeom prst="line">
              <a:avLst/>
            </a:prstGeom>
            <a:ln w="28575" cap="flat" cmpd="sng">
              <a:solidFill>
                <a:schemeClr val="hlink"/>
              </a:solidFill>
              <a:prstDash val="solid"/>
              <a:miter/>
              <a:headEnd type="none" w="med" len="med"/>
              <a:tailEnd type="none" w="lg" len="med"/>
            </a:ln>
          </p:spPr>
        </p:sp>
      </p:grpSp>
      <p:grpSp>
        <p:nvGrpSpPr>
          <p:cNvPr id="66560" name="Group 316"/>
          <p:cNvGrpSpPr/>
          <p:nvPr/>
        </p:nvGrpSpPr>
        <p:grpSpPr>
          <a:xfrm>
            <a:off x="3723323" y="4148773"/>
            <a:ext cx="992187" cy="354012"/>
            <a:chOff x="816" y="1968"/>
            <a:chExt cx="576" cy="192"/>
          </a:xfrm>
        </p:grpSpPr>
        <p:sp>
          <p:nvSpPr>
            <p:cNvPr id="67623" name="Rectangle 317"/>
            <p:cNvSpPr/>
            <p:nvPr/>
          </p:nvSpPr>
          <p:spPr>
            <a:xfrm>
              <a:off x="816"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67624" name="Rectangle 318"/>
            <p:cNvSpPr/>
            <p:nvPr/>
          </p:nvSpPr>
          <p:spPr>
            <a:xfrm>
              <a:off x="1008"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ndParaRPr>
            </a:p>
          </p:txBody>
        </p:sp>
        <p:sp>
          <p:nvSpPr>
            <p:cNvPr id="67625" name="Rectangle 319"/>
            <p:cNvSpPr/>
            <p:nvPr/>
          </p:nvSpPr>
          <p:spPr>
            <a:xfrm>
              <a:off x="1200" y="1968"/>
              <a:ext cx="192" cy="192"/>
            </a:xfrm>
            <a:prstGeom prst="rect">
              <a:avLst/>
            </a:prstGeom>
            <a:noFill/>
            <a:ln w="28575" cap="flat" cmpd="sng">
              <a:solidFill>
                <a:srgbClr val="00FF00"/>
              </a:solidFill>
              <a:prstDash val="solid"/>
              <a:miter/>
              <a:headEnd type="none" w="med" len="med"/>
              <a:tailEnd type="none" w="med" len="med"/>
            </a:ln>
          </p:spPr>
          <p:txBody>
            <a:bodyPr wrap="none" lIns="54000"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sp>
        <p:nvSpPr>
          <p:cNvPr id="14" name="Line 323"/>
          <p:cNvSpPr/>
          <p:nvPr/>
        </p:nvSpPr>
        <p:spPr>
          <a:xfrm>
            <a:off x="4210685" y="4291648"/>
            <a:ext cx="0" cy="1441450"/>
          </a:xfrm>
          <a:prstGeom prst="line">
            <a:avLst/>
          </a:prstGeom>
          <a:ln w="28575" cap="flat" cmpd="sng">
            <a:solidFill>
              <a:schemeClr val="hlink"/>
            </a:solidFill>
            <a:prstDash val="solid"/>
            <a:miter/>
            <a:headEnd type="none" w="med" len="med"/>
            <a:tailEnd type="triangle" w="lg" len="med"/>
          </a:ln>
        </p:spPr>
      </p:sp>
      <p:grpSp>
        <p:nvGrpSpPr>
          <p:cNvPr id="66561" name="组合 4"/>
          <p:cNvGrpSpPr/>
          <p:nvPr/>
        </p:nvGrpSpPr>
        <p:grpSpPr>
          <a:xfrm>
            <a:off x="1042035" y="4364673"/>
            <a:ext cx="1944688" cy="1441450"/>
            <a:chOff x="1402655" y="4293319"/>
            <a:chExt cx="1944688" cy="1441450"/>
          </a:xfrm>
        </p:grpSpPr>
        <p:sp>
          <p:nvSpPr>
            <p:cNvPr id="67620" name="Line 304"/>
            <p:cNvSpPr/>
            <p:nvPr/>
          </p:nvSpPr>
          <p:spPr>
            <a:xfrm>
              <a:off x="1402655" y="5228356"/>
              <a:ext cx="0" cy="506413"/>
            </a:xfrm>
            <a:prstGeom prst="line">
              <a:avLst/>
            </a:prstGeom>
            <a:ln w="28575" cap="flat" cmpd="sng">
              <a:solidFill>
                <a:schemeClr val="hlink"/>
              </a:solidFill>
              <a:prstDash val="solid"/>
              <a:miter/>
              <a:headEnd type="none" w="med" len="med"/>
              <a:tailEnd type="triangle" w="lg" len="med"/>
            </a:ln>
          </p:spPr>
        </p:sp>
        <p:sp>
          <p:nvSpPr>
            <p:cNvPr id="67621" name="Line 324"/>
            <p:cNvSpPr/>
            <p:nvPr/>
          </p:nvSpPr>
          <p:spPr>
            <a:xfrm>
              <a:off x="3347342" y="4293319"/>
              <a:ext cx="0" cy="935038"/>
            </a:xfrm>
            <a:prstGeom prst="line">
              <a:avLst/>
            </a:prstGeom>
            <a:ln w="28575" cap="flat" cmpd="sng">
              <a:solidFill>
                <a:schemeClr val="hlink"/>
              </a:solidFill>
              <a:prstDash val="solid"/>
              <a:miter/>
              <a:headEnd type="none" w="med" len="med"/>
              <a:tailEnd type="none" w="lg" len="med"/>
            </a:ln>
          </p:spPr>
        </p:sp>
        <p:sp>
          <p:nvSpPr>
            <p:cNvPr id="67622" name="Line 325"/>
            <p:cNvSpPr/>
            <p:nvPr/>
          </p:nvSpPr>
          <p:spPr>
            <a:xfrm>
              <a:off x="1402655" y="5228356"/>
              <a:ext cx="1944688" cy="0"/>
            </a:xfrm>
            <a:prstGeom prst="line">
              <a:avLst/>
            </a:prstGeom>
            <a:ln w="28575" cap="flat" cmpd="sng">
              <a:solidFill>
                <a:schemeClr val="hlink"/>
              </a:solidFill>
              <a:prstDash val="solid"/>
              <a:miter/>
              <a:headEnd type="none" w="med" len="med"/>
              <a:tailEnd type="none" w="lg" len="med"/>
            </a:ln>
          </p:spPr>
        </p:sp>
      </p:grpSp>
      <p:sp>
        <p:nvSpPr>
          <p:cNvPr id="15" name="Line 326"/>
          <p:cNvSpPr/>
          <p:nvPr/>
        </p:nvSpPr>
        <p:spPr>
          <a:xfrm>
            <a:off x="3308985" y="4364673"/>
            <a:ext cx="414338" cy="0"/>
          </a:xfrm>
          <a:prstGeom prst="line">
            <a:avLst/>
          </a:prstGeom>
          <a:ln w="28575" cap="flat" cmpd="sng">
            <a:solidFill>
              <a:schemeClr val="hlink"/>
            </a:solidFill>
            <a:prstDash val="solid"/>
            <a:miter/>
            <a:headEnd type="none" w="med" len="med"/>
            <a:tailEnd type="triangle" w="lg"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563">
                                            <p:txEl>
                                              <p:charRg st="88" end="108"/>
                                            </p:txEl>
                                          </p:spTgt>
                                        </p:tgtEl>
                                        <p:attrNameLst>
                                          <p:attrName>style.visibility</p:attrName>
                                        </p:attrNameLst>
                                      </p:cBhvr>
                                      <p:to>
                                        <p:strVal val="visible"/>
                                      </p:to>
                                    </p:set>
                                    <p:animEffect transition="in" filter="wipe(left)">
                                      <p:cBhvr>
                                        <p:cTn id="7" dur="500"/>
                                        <p:tgtEl>
                                          <p:spTgt spid="66563">
                                            <p:txEl>
                                              <p:charRg st="88" end="10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3">
                                            <p:txEl>
                                              <p:charRg st="108" end="124"/>
                                            </p:txEl>
                                          </p:spTgt>
                                        </p:tgtEl>
                                        <p:attrNameLst>
                                          <p:attrName>style.visibility</p:attrName>
                                        </p:attrNameLst>
                                      </p:cBhvr>
                                      <p:to>
                                        <p:strVal val="visible"/>
                                      </p:to>
                                    </p:set>
                                    <p:animEffect transition="in" filter="wipe(left)">
                                      <p:cBhvr>
                                        <p:cTn id="12" dur="500"/>
                                        <p:tgtEl>
                                          <p:spTgt spid="66563">
                                            <p:txEl>
                                              <p:charRg st="108" end="1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6612"/>
                                        </p:tgtEl>
                                        <p:attrNameLst>
                                          <p:attrName>style.visibility</p:attrName>
                                        </p:attrNameLst>
                                      </p:cBhvr>
                                      <p:to>
                                        <p:strVal val="visible"/>
                                      </p:to>
                                    </p:set>
                                    <p:animEffect transition="in" filter="wipe(left)">
                                      <p:cBhvr>
                                        <p:cTn id="31" dur="500"/>
                                        <p:tgtEl>
                                          <p:spTgt spid="66612"/>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66561"/>
                                        </p:tgtEl>
                                        <p:attrNameLst>
                                          <p:attrName>style.visibility</p:attrName>
                                        </p:attrNameLst>
                                      </p:cBhvr>
                                      <p:to>
                                        <p:strVal val="visible"/>
                                      </p:to>
                                    </p:set>
                                    <p:animEffect transition="in" filter="wipe(up)">
                                      <p:cBhvr>
                                        <p:cTn id="40" dur="500"/>
                                        <p:tgtEl>
                                          <p:spTgt spid="66561"/>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66560"/>
                                        </p:tgtEl>
                                        <p:attrNameLst>
                                          <p:attrName>style.visibility</p:attrName>
                                        </p:attrNameLst>
                                      </p:cBhvr>
                                      <p:to>
                                        <p:strVal val="visible"/>
                                      </p:to>
                                    </p:set>
                                    <p:animEffect transition="in" filter="wipe(left)">
                                      <p:cBhvr>
                                        <p:cTn id="53" dur="500"/>
                                        <p:tgtEl>
                                          <p:spTgt spid="665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up)">
                                      <p:cBhvr>
                                        <p:cTn id="58" dur="500"/>
                                        <p:tgtEl>
                                          <p:spTgt spid="14"/>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66606"/>
                                        </p:tgtEl>
                                        <p:attrNameLst>
                                          <p:attrName>style.visibility</p:attrName>
                                        </p:attrNameLst>
                                      </p:cBhvr>
                                      <p:to>
                                        <p:strVal val="visible"/>
                                      </p:to>
                                    </p:set>
                                    <p:animEffect transition="in" filter="wipe(down)">
                                      <p:cBhvr>
                                        <p:cTn id="72" dur="500"/>
                                        <p:tgtEl>
                                          <p:spTgt spid="66606"/>
                                        </p:tgtEl>
                                      </p:cBhvr>
                                    </p:animEffect>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down)">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6602"/>
                                        </p:tgtEl>
                                        <p:attrNameLst>
                                          <p:attrName>style.visibility</p:attrName>
                                        </p:attrNameLst>
                                      </p:cBhvr>
                                      <p:to>
                                        <p:strVal val="visible"/>
                                      </p:to>
                                    </p:set>
                                    <p:animEffect transition="in" filter="wipe(left)">
                                      <p:cBhvr>
                                        <p:cTn id="81" dur="500"/>
                                        <p:tgtEl>
                                          <p:spTgt spid="66602"/>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wipe(up)">
                                      <p:cBhvr>
                                        <p:cTn id="90" dur="500"/>
                                        <p:tgtEl>
                                          <p:spTgt spid="27"/>
                                        </p:tgtEl>
                                      </p:cBhvr>
                                    </p:animEffect>
                                  </p:childTnLst>
                                </p:cTn>
                              </p:par>
                            </p:childTnLst>
                          </p:cTn>
                        </p:par>
                        <p:par>
                          <p:cTn id="91" fill="hold">
                            <p:stCondLst>
                              <p:cond delay="500"/>
                            </p:stCondLst>
                            <p:childTnLst>
                              <p:par>
                                <p:cTn id="92" presetID="22" presetClass="entr" presetSubtype="1" fill="hold" nodeType="after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wipe(up)">
                                      <p:cBhvr>
                                        <p:cTn id="94" dur="500"/>
                                        <p:tgtEl>
                                          <p:spTgt spid="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
                                        </p:tgtEl>
                                        <p:attrNameLst>
                                          <p:attrName>style.visibility</p:attrName>
                                        </p:attrNameLst>
                                      </p:cBhvr>
                                      <p:to>
                                        <p:strVal val="visible"/>
                                      </p:to>
                                    </p:set>
                                    <p:animEffect transition="in" filter="wipe(left)">
                                      <p:cBhvr>
                                        <p:cTn id="99" dur="500"/>
                                        <p:tgtEl>
                                          <p:spTgt spid="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66570"/>
                                        </p:tgtEl>
                                        <p:attrNameLst>
                                          <p:attrName>style.visibility</p:attrName>
                                        </p:attrNameLst>
                                      </p:cBhvr>
                                      <p:to>
                                        <p:strVal val="visible"/>
                                      </p:to>
                                    </p:set>
                                    <p:animEffect transition="in" filter="wipe(up)">
                                      <p:cBhvr>
                                        <p:cTn id="104" dur="500"/>
                                        <p:tgtEl>
                                          <p:spTgt spid="66570"/>
                                        </p:tgtEl>
                                      </p:cBhvr>
                                    </p:animEffect>
                                  </p:childTnLst>
                                </p:cTn>
                              </p:par>
                            </p:childTnLst>
                          </p:cTn>
                        </p:par>
                        <p:par>
                          <p:cTn id="105" fill="hold">
                            <p:stCondLst>
                              <p:cond delay="500"/>
                            </p:stCondLst>
                            <p:childTnLst>
                              <p:par>
                                <p:cTn id="106" presetID="22" presetClass="entr" presetSubtype="1" fill="hold"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up)">
                                      <p:cBhvr>
                                        <p:cTn id="108" dur="500"/>
                                        <p:tgtEl>
                                          <p:spTgt spid="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579"/>
                                        </p:tgtEl>
                                        <p:attrNameLst>
                                          <p:attrName>style.visibility</p:attrName>
                                        </p:attrNameLst>
                                      </p:cBhvr>
                                      <p:to>
                                        <p:strVal val="visible"/>
                                      </p:to>
                                    </p:set>
                                    <p:animEffect transition="in" filter="wipe(left)">
                                      <p:cBhvr>
                                        <p:cTn id="113" dur="500"/>
                                        <p:tgtEl>
                                          <p:spTgt spid="66579"/>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2"/>
                                        </p:tgtEl>
                                        <p:attrNameLst>
                                          <p:attrName>style.visibility</p:attrName>
                                        </p:attrNameLst>
                                      </p:cBhvr>
                                      <p:to>
                                        <p:strVal val="visible"/>
                                      </p:to>
                                    </p:set>
                                    <p:animEffect transition="in" filter="wipe(left)">
                                      <p:cBhvr>
                                        <p:cTn id="117" dur="500"/>
                                        <p:tgtEl>
                                          <p:spTgt spid="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66578"/>
                                        </p:tgtEl>
                                        <p:attrNameLst>
                                          <p:attrName>style.visibility</p:attrName>
                                        </p:attrNameLst>
                                      </p:cBhvr>
                                      <p:to>
                                        <p:strVal val="visible"/>
                                      </p:to>
                                    </p:set>
                                    <p:animEffect transition="in" filter="wipe(up)">
                                      <p:cBhvr>
                                        <p:cTn id="122" dur="500"/>
                                        <p:tgtEl>
                                          <p:spTgt spid="66578"/>
                                        </p:tgtEl>
                                      </p:cBhvr>
                                    </p:animEffect>
                                  </p:childTnLst>
                                </p:cTn>
                              </p:par>
                            </p:childTnLst>
                          </p:cTn>
                        </p:par>
                        <p:par>
                          <p:cTn id="123" fill="hold">
                            <p:stCondLst>
                              <p:cond delay="500"/>
                            </p:stCondLst>
                            <p:childTnLst>
                              <p:par>
                                <p:cTn id="124" presetID="22" presetClass="entr" presetSubtype="1" fill="hold" nodeType="afterEffect">
                                  <p:stCondLst>
                                    <p:cond delay="0"/>
                                  </p:stCondLst>
                                  <p:childTnLst>
                                    <p:set>
                                      <p:cBhvr>
                                        <p:cTn id="125" dur="1" fill="hold">
                                          <p:stCondLst>
                                            <p:cond delay="0"/>
                                          </p:stCondLst>
                                        </p:cTn>
                                        <p:tgtEl>
                                          <p:spTgt spid="6"/>
                                        </p:tgtEl>
                                        <p:attrNameLst>
                                          <p:attrName>style.visibility</p:attrName>
                                        </p:attrNameLst>
                                      </p:cBhvr>
                                      <p:to>
                                        <p:strVal val="visible"/>
                                      </p:to>
                                    </p:set>
                                    <p:animEffect transition="in" filter="wipe(up)">
                                      <p:cBhvr>
                                        <p:cTn id="126" dur="500"/>
                                        <p:tgtEl>
                                          <p:spTgt spid="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66577"/>
                                        </p:tgtEl>
                                        <p:attrNameLst>
                                          <p:attrName>style.visibility</p:attrName>
                                        </p:attrNameLst>
                                      </p:cBhvr>
                                      <p:to>
                                        <p:strVal val="visible"/>
                                      </p:to>
                                    </p:set>
                                    <p:animEffect transition="in" filter="wipe(left)">
                                      <p:cBhvr>
                                        <p:cTn id="131" dur="500"/>
                                        <p:tgtEl>
                                          <p:spTgt spid="66577"/>
                                        </p:tgtEl>
                                      </p:cBhvr>
                                    </p:animEffect>
                                  </p:childTnLst>
                                </p:cTn>
                              </p:par>
                            </p:childTnLst>
                          </p:cTn>
                        </p:par>
                        <p:par>
                          <p:cTn id="132" fill="hold">
                            <p:stCondLst>
                              <p:cond delay="500"/>
                            </p:stCondLst>
                            <p:childTnLst>
                              <p:par>
                                <p:cTn id="133" presetID="22" presetClass="entr" presetSubtype="8"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wipe(left)">
                                      <p:cBhvr>
                                        <p:cTn id="135" dur="500"/>
                                        <p:tgtEl>
                                          <p:spTgt spid="7"/>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66576"/>
                                        </p:tgtEl>
                                        <p:attrNameLst>
                                          <p:attrName>style.visibility</p:attrName>
                                        </p:attrNameLst>
                                      </p:cBhvr>
                                      <p:to>
                                        <p:strVal val="visible"/>
                                      </p:to>
                                    </p:set>
                                    <p:animEffect transition="in" filter="wipe(up)">
                                      <p:cBhvr>
                                        <p:cTn id="140" dur="500"/>
                                        <p:tgtEl>
                                          <p:spTgt spid="66576"/>
                                        </p:tgtEl>
                                      </p:cBhvr>
                                    </p:animEffect>
                                  </p:childTnLst>
                                </p:cTn>
                              </p:par>
                            </p:childTnLst>
                          </p:cTn>
                        </p:par>
                        <p:par>
                          <p:cTn id="141" fill="hold">
                            <p:stCondLst>
                              <p:cond delay="500"/>
                            </p:stCondLst>
                            <p:childTnLst>
                              <p:par>
                                <p:cTn id="142" presetID="22" presetClass="entr" presetSubtype="1" fill="hold" nodeType="afterEffect">
                                  <p:stCondLst>
                                    <p:cond delay="0"/>
                                  </p:stCondLst>
                                  <p:childTnLst>
                                    <p:set>
                                      <p:cBhvr>
                                        <p:cTn id="143" dur="1" fill="hold">
                                          <p:stCondLst>
                                            <p:cond delay="0"/>
                                          </p:stCondLst>
                                        </p:cTn>
                                        <p:tgtEl>
                                          <p:spTgt spid="8"/>
                                        </p:tgtEl>
                                        <p:attrNameLst>
                                          <p:attrName>style.visibility</p:attrName>
                                        </p:attrNameLst>
                                      </p:cBhvr>
                                      <p:to>
                                        <p:strVal val="visible"/>
                                      </p:to>
                                    </p:set>
                                    <p:animEffect transition="in" filter="wipe(up)">
                                      <p:cBhvr>
                                        <p:cTn id="144" dur="500"/>
                                        <p:tgtEl>
                                          <p:spTgt spid="8"/>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10"/>
                                        </p:tgtEl>
                                        <p:attrNameLst>
                                          <p:attrName>style.visibility</p:attrName>
                                        </p:attrNameLst>
                                      </p:cBhvr>
                                      <p:to>
                                        <p:strVal val="visible"/>
                                      </p:to>
                                    </p:set>
                                    <p:animEffect transition="in" filter="wipe(left)">
                                      <p:cBhvr>
                                        <p:cTn id="149" dur="500"/>
                                        <p:tgtEl>
                                          <p:spTgt spid="10"/>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18"/>
                                        </p:tgtEl>
                                        <p:attrNameLst>
                                          <p:attrName>style.visibility</p:attrName>
                                        </p:attrNameLst>
                                      </p:cBhvr>
                                      <p:to>
                                        <p:strVal val="visible"/>
                                      </p:to>
                                    </p:set>
                                    <p:animEffect transition="in" filter="wipe(left)">
                                      <p:cBhvr>
                                        <p:cTn id="154" dur="500"/>
                                        <p:tgtEl>
                                          <p:spTgt spid="18"/>
                                        </p:tgtEl>
                                      </p:cBhvr>
                                    </p:animEffect>
                                  </p:childTnLst>
                                </p:cTn>
                              </p:par>
                            </p:childTnLst>
                          </p:cTn>
                        </p:par>
                        <p:par>
                          <p:cTn id="155" fill="hold">
                            <p:stCondLst>
                              <p:cond delay="500"/>
                            </p:stCondLst>
                            <p:childTnLst>
                              <p:par>
                                <p:cTn id="156" presetID="22" presetClass="entr" presetSubtype="4" fill="hold" nodeType="afterEffect">
                                  <p:stCondLst>
                                    <p:cond delay="0"/>
                                  </p:stCondLst>
                                  <p:childTnLst>
                                    <p:set>
                                      <p:cBhvr>
                                        <p:cTn id="157" dur="1" fill="hold">
                                          <p:stCondLst>
                                            <p:cond delay="0"/>
                                          </p:stCondLst>
                                        </p:cTn>
                                        <p:tgtEl>
                                          <p:spTgt spid="66592"/>
                                        </p:tgtEl>
                                        <p:attrNameLst>
                                          <p:attrName>style.visibility</p:attrName>
                                        </p:attrNameLst>
                                      </p:cBhvr>
                                      <p:to>
                                        <p:strVal val="visible"/>
                                      </p:to>
                                    </p:set>
                                    <p:animEffect transition="in" filter="wipe(down)">
                                      <p:cBhvr>
                                        <p:cTn id="158" dur="500"/>
                                        <p:tgtEl>
                                          <p:spTgt spid="66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4100" name="组合 42"/>
          <p:cNvGrpSpPr/>
          <p:nvPr/>
        </p:nvGrpSpPr>
        <p:grpSpPr>
          <a:xfrm>
            <a:off x="1003300" y="1484313"/>
            <a:ext cx="7240588" cy="679450"/>
            <a:chOff x="0" y="0"/>
            <a:chExt cx="7241884" cy="678766"/>
          </a:xfrm>
        </p:grpSpPr>
        <p:grpSp>
          <p:nvGrpSpPr>
            <p:cNvPr id="4125" name="组合 10"/>
            <p:cNvGrpSpPr/>
            <p:nvPr/>
          </p:nvGrpSpPr>
          <p:grpSpPr>
            <a:xfrm>
              <a:off x="0" y="0"/>
              <a:ext cx="7241884" cy="678766"/>
              <a:chOff x="0" y="0"/>
              <a:chExt cx="4074496" cy="450454"/>
            </a:xfrm>
          </p:grpSpPr>
          <p:sp>
            <p:nvSpPr>
              <p:cNvPr id="4127"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8" name="椭圆 5"/>
              <p:cNvGrpSpPr/>
              <p:nvPr/>
            </p:nvGrpSpPr>
            <p:grpSpPr>
              <a:xfrm>
                <a:off x="104341" y="54601"/>
                <a:ext cx="308736" cy="335441"/>
                <a:chOff x="0" y="0"/>
                <a:chExt cx="548640" cy="505968"/>
              </a:xfrm>
            </p:grpSpPr>
            <p:pic>
              <p:nvPicPr>
                <p:cNvPr id="4130" name="椭圆 5"/>
                <p:cNvPicPr/>
                <p:nvPr/>
              </p:nvPicPr>
              <p:blipFill>
                <a:blip r:embed="rId1"/>
                <a:stretch>
                  <a:fillRect/>
                </a:stretch>
              </p:blipFill>
              <p:spPr>
                <a:xfrm>
                  <a:off x="0" y="0"/>
                  <a:ext cx="548640" cy="505968"/>
                </a:xfrm>
                <a:prstGeom prst="rect">
                  <a:avLst/>
                </a:prstGeom>
                <a:noFill/>
                <a:ln w="9525">
                  <a:noFill/>
                </a:ln>
              </p:spPr>
            </p:pic>
            <p:sp>
              <p:nvSpPr>
                <p:cNvPr id="4131"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26"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4101" name="组合 41"/>
          <p:cNvGrpSpPr/>
          <p:nvPr/>
        </p:nvGrpSpPr>
        <p:grpSpPr>
          <a:xfrm>
            <a:off x="1003300" y="2276475"/>
            <a:ext cx="7240588" cy="679450"/>
            <a:chOff x="0" y="0"/>
            <a:chExt cx="7241884" cy="678766"/>
          </a:xfrm>
        </p:grpSpPr>
        <p:grpSp>
          <p:nvGrpSpPr>
            <p:cNvPr id="4118" name="组合 10"/>
            <p:cNvGrpSpPr/>
            <p:nvPr/>
          </p:nvGrpSpPr>
          <p:grpSpPr>
            <a:xfrm>
              <a:off x="0" y="0"/>
              <a:ext cx="7241884" cy="678766"/>
              <a:chOff x="0" y="0"/>
              <a:chExt cx="4074496" cy="450454"/>
            </a:xfrm>
          </p:grpSpPr>
          <p:sp>
            <p:nvSpPr>
              <p:cNvPr id="4120" name="矩形 2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21" name="椭圆 26"/>
              <p:cNvGrpSpPr/>
              <p:nvPr/>
            </p:nvGrpSpPr>
            <p:grpSpPr>
              <a:xfrm>
                <a:off x="104341" y="54812"/>
                <a:ext cx="308736" cy="335441"/>
                <a:chOff x="0" y="0"/>
                <a:chExt cx="548640" cy="505968"/>
              </a:xfrm>
            </p:grpSpPr>
            <p:pic>
              <p:nvPicPr>
                <p:cNvPr id="4123" name="椭圆 26"/>
                <p:cNvPicPr/>
                <p:nvPr/>
              </p:nvPicPr>
              <p:blipFill>
                <a:blip r:embed="rId1"/>
                <a:stretch>
                  <a:fillRect/>
                </a:stretch>
              </p:blipFill>
              <p:spPr>
                <a:xfrm>
                  <a:off x="0" y="0"/>
                  <a:ext cx="548640" cy="505968"/>
                </a:xfrm>
                <a:prstGeom prst="rect">
                  <a:avLst/>
                </a:prstGeom>
                <a:noFill/>
                <a:ln w="9525">
                  <a:noFill/>
                </a:ln>
              </p:spPr>
            </p:pic>
            <p:sp>
              <p:nvSpPr>
                <p:cNvPr id="4124"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9"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4102" name="组合 40"/>
          <p:cNvGrpSpPr/>
          <p:nvPr/>
        </p:nvGrpSpPr>
        <p:grpSpPr>
          <a:xfrm>
            <a:off x="1003300" y="3068638"/>
            <a:ext cx="7240588" cy="679450"/>
            <a:chOff x="0" y="0"/>
            <a:chExt cx="7241884" cy="678766"/>
          </a:xfrm>
        </p:grpSpPr>
        <p:grpSp>
          <p:nvGrpSpPr>
            <p:cNvPr id="4111" name="组合 10"/>
            <p:cNvGrpSpPr/>
            <p:nvPr/>
          </p:nvGrpSpPr>
          <p:grpSpPr>
            <a:xfrm>
              <a:off x="0" y="0"/>
              <a:ext cx="7241884" cy="678766"/>
              <a:chOff x="0" y="0"/>
              <a:chExt cx="4074496" cy="450454"/>
            </a:xfrm>
          </p:grpSpPr>
          <p:sp>
            <p:nvSpPr>
              <p:cNvPr id="4113" name="矩形 30"/>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14" name="椭圆 31"/>
              <p:cNvGrpSpPr/>
              <p:nvPr/>
            </p:nvGrpSpPr>
            <p:grpSpPr>
              <a:xfrm>
                <a:off x="104341" y="55022"/>
                <a:ext cx="308736" cy="335441"/>
                <a:chOff x="0" y="0"/>
                <a:chExt cx="548640" cy="505968"/>
              </a:xfrm>
            </p:grpSpPr>
            <p:pic>
              <p:nvPicPr>
                <p:cNvPr id="4116" name="椭圆 31"/>
                <p:cNvPicPr/>
                <p:nvPr/>
              </p:nvPicPr>
              <p:blipFill>
                <a:blip r:embed="rId1"/>
                <a:stretch>
                  <a:fillRect/>
                </a:stretch>
              </p:blipFill>
              <p:spPr>
                <a:xfrm>
                  <a:off x="0" y="0"/>
                  <a:ext cx="548640" cy="505968"/>
                </a:xfrm>
                <a:prstGeom prst="rect">
                  <a:avLst/>
                </a:prstGeom>
                <a:noFill/>
                <a:ln w="9525">
                  <a:noFill/>
                </a:ln>
              </p:spPr>
            </p:pic>
            <p:sp>
              <p:nvSpPr>
                <p:cNvPr id="411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串的类型定义、存储结构及其运算</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4103" name="组合 39"/>
          <p:cNvGrpSpPr/>
          <p:nvPr/>
        </p:nvGrpSpPr>
        <p:grpSpPr>
          <a:xfrm>
            <a:off x="1003300" y="3860800"/>
            <a:ext cx="7240588" cy="679450"/>
            <a:chOff x="0" y="0"/>
            <a:chExt cx="7241884" cy="678766"/>
          </a:xfrm>
        </p:grpSpPr>
        <p:grpSp>
          <p:nvGrpSpPr>
            <p:cNvPr id="4104" name="组合 10"/>
            <p:cNvGrpSpPr/>
            <p:nvPr/>
          </p:nvGrpSpPr>
          <p:grpSpPr>
            <a:xfrm>
              <a:off x="0" y="0"/>
              <a:ext cx="7241884" cy="678766"/>
              <a:chOff x="0" y="0"/>
              <a:chExt cx="4074496" cy="450454"/>
            </a:xfrm>
          </p:grpSpPr>
          <p:sp>
            <p:nvSpPr>
              <p:cNvPr id="4106" name="矩形 3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4107" name="椭圆 36"/>
              <p:cNvGrpSpPr/>
              <p:nvPr/>
            </p:nvGrpSpPr>
            <p:grpSpPr>
              <a:xfrm>
                <a:off x="104341" y="55233"/>
                <a:ext cx="308736" cy="331399"/>
                <a:chOff x="0" y="0"/>
                <a:chExt cx="548640" cy="499872"/>
              </a:xfrm>
            </p:grpSpPr>
            <p:pic>
              <p:nvPicPr>
                <p:cNvPr id="4109" name="椭圆 36"/>
                <p:cNvPicPr/>
                <p:nvPr/>
              </p:nvPicPr>
              <p:blipFill>
                <a:blip r:embed="rId2"/>
                <a:stretch>
                  <a:fillRect/>
                </a:stretch>
              </p:blipFill>
              <p:spPr>
                <a:xfrm>
                  <a:off x="0" y="0"/>
                  <a:ext cx="548640" cy="499872"/>
                </a:xfrm>
                <a:prstGeom prst="rect">
                  <a:avLst/>
                </a:prstGeom>
                <a:noFill/>
                <a:ln w="9525">
                  <a:noFill/>
                </a:ln>
              </p:spPr>
            </p:pic>
            <p:sp>
              <p:nvSpPr>
                <p:cNvPr id="4110"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数组</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5"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2" name="组合 39"/>
          <p:cNvGrpSpPr/>
          <p:nvPr/>
        </p:nvGrpSpPr>
        <p:grpSpPr>
          <a:xfrm>
            <a:off x="986790" y="4633595"/>
            <a:ext cx="7240588" cy="679450"/>
            <a:chOff x="0" y="0"/>
            <a:chExt cx="7241884" cy="678766"/>
          </a:xfrm>
        </p:grpSpPr>
        <p:grpSp>
          <p:nvGrpSpPr>
            <p:cNvPr id="7" name="组合 10"/>
            <p:cNvGrpSpPr/>
            <p:nvPr/>
          </p:nvGrpSpPr>
          <p:grpSpPr>
            <a:xfrm>
              <a:off x="0" y="0"/>
              <a:ext cx="7241884" cy="678766"/>
              <a:chOff x="0" y="0"/>
              <a:chExt cx="4074496" cy="450454"/>
            </a:xfrm>
          </p:grpSpPr>
          <p:sp>
            <p:nvSpPr>
              <p:cNvPr id="8" name="矩形 35"/>
              <p:cNvSpPr/>
              <p:nvPr>
                <p:custDataLst>
                  <p:tags r:id="rId3"/>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9" name="椭圆 36"/>
              <p:cNvGrpSpPr/>
              <p:nvPr/>
            </p:nvGrpSpPr>
            <p:grpSpPr>
              <a:xfrm>
                <a:off x="104341" y="55233"/>
                <a:ext cx="308736" cy="331399"/>
                <a:chOff x="0" y="0"/>
                <a:chExt cx="548640" cy="499872"/>
              </a:xfrm>
            </p:grpSpPr>
            <p:pic>
              <p:nvPicPr>
                <p:cNvPr id="10"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1"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广义表</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14" name="组合 39"/>
          <p:cNvGrpSpPr/>
          <p:nvPr/>
        </p:nvGrpSpPr>
        <p:grpSpPr>
          <a:xfrm>
            <a:off x="970280" y="5406390"/>
            <a:ext cx="7240588" cy="679450"/>
            <a:chOff x="0" y="0"/>
            <a:chExt cx="7241884" cy="678766"/>
          </a:xfrm>
        </p:grpSpPr>
        <p:grpSp>
          <p:nvGrpSpPr>
            <p:cNvPr id="15" name="组合 10"/>
            <p:cNvGrpSpPr/>
            <p:nvPr/>
          </p:nvGrpSpPr>
          <p:grpSpPr>
            <a:xfrm>
              <a:off x="0" y="0"/>
              <a:ext cx="7241884" cy="678766"/>
              <a:chOff x="0" y="0"/>
              <a:chExt cx="4074496" cy="450454"/>
            </a:xfrm>
          </p:grpSpPr>
          <p:sp>
            <p:nvSpPr>
              <p:cNvPr id="16" name="矩形 35"/>
              <p:cNvSpPr/>
              <p:nvPr>
                <p:custDataLst>
                  <p:tags r:id="rId8"/>
                </p:custDataLst>
              </p:nvPr>
            </p:nvSpPr>
            <p:spPr>
              <a:xfrm>
                <a:off x="0" y="0"/>
                <a:ext cx="4074496" cy="450454"/>
              </a:xfrm>
              <a:prstGeom prst="rect">
                <a:avLst/>
              </a:prstGeom>
              <a:solidFill>
                <a:schemeClr val="tx2">
                  <a:lumMod val="60000"/>
                  <a:lumOff val="40000"/>
                </a:schemeClr>
              </a:solidFill>
              <a:ln w="9525">
                <a:noFill/>
              </a:ln>
              <a:effectLst>
                <a:outerShdw dist="38100" dir="2699999" algn="ctr" rotWithShape="0">
                  <a:srgbClr val="000000">
                    <a:alpha val="37999"/>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7" name="椭圆 36"/>
              <p:cNvGrpSpPr/>
              <p:nvPr/>
            </p:nvGrpSpPr>
            <p:grpSpPr>
              <a:xfrm>
                <a:off x="104341" y="55233"/>
                <a:ext cx="308736" cy="331399"/>
                <a:chOff x="0" y="0"/>
                <a:chExt cx="548640" cy="499872"/>
              </a:xfrm>
            </p:grpSpPr>
            <p:pic>
              <p:nvPicPr>
                <p:cNvPr id="18"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19"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0"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1"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uLnTx/>
                <a:uFillTx/>
                <a:sym typeface="+mn-ea"/>
              </a:rPr>
              <a:t>4.6 </a:t>
            </a:r>
            <a:r>
              <a:rPr lang="zh-CN" altLang="en-US" noProof="0">
                <a:ln>
                  <a:noFill/>
                </a:ln>
                <a:uLnTx/>
                <a:uFillTx/>
                <a:sym typeface="+mn-ea"/>
              </a:rPr>
              <a:t>案例分析与实现</a:t>
            </a:r>
            <a:r>
              <a:rPr lang="en-US" altLang="zh-CN" sz="2000" noProof="0">
                <a:ln>
                  <a:noFill/>
                </a:ln>
                <a:uLnTx/>
                <a:uFillTx/>
                <a:sym typeface="+mn-ea"/>
              </a:rPr>
              <a:t>--</a:t>
            </a:r>
            <a:r>
              <a:rPr lang="zh-CN" altLang="en-US" sz="2000" noProof="0">
                <a:ln>
                  <a:noFill/>
                </a:ln>
                <a:uLnTx/>
                <a:uFillTx/>
                <a:sym typeface="+mn-ea"/>
              </a:rPr>
              <a:t>算法</a:t>
            </a:r>
            <a:r>
              <a:rPr lang="en-US" altLang="zh-CN" sz="2000" noProof="0">
                <a:ln>
                  <a:noFill/>
                </a:ln>
                <a:uLnTx/>
                <a:uFillTx/>
                <a:sym typeface="+mn-ea"/>
              </a:rPr>
              <a:t>4.6</a:t>
            </a:r>
            <a:endParaRPr kumimoji="0" lang="en-US" altLang="zh-CN"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
        <p:nvSpPr>
          <p:cNvPr id="3" name="文本框 2"/>
          <p:cNvSpPr txBox="1"/>
          <p:nvPr/>
        </p:nvSpPr>
        <p:spPr>
          <a:xfrm>
            <a:off x="107950" y="1196340"/>
            <a:ext cx="8790940" cy="5323205"/>
          </a:xfrm>
          <a:prstGeom prst="rect">
            <a:avLst/>
          </a:prstGeom>
          <a:noFill/>
        </p:spPr>
        <p:txBody>
          <a:bodyPr wrap="square" rtlCol="0" anchor="t">
            <a:spAutoFit/>
          </a:bodyPr>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//返回模式T在主串S中第pos个字符开始第1次出现的位置。不存在则返回0</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int Index_BF(HString S,HString T,int pos)</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int i,j;</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i=pos; j=1;   </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while(i&lt;=S.len&amp;&amp;j&lt;=T.len)</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 </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if(S.ch[i]==T.ch[j]){//继续比较后继字符</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++i;++j;</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	 </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else{//指针后退重新开始匹配</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i=i-j+2;j=1;</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   </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if(j&gt;T.len) return i-T.len;</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else return 0;   </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lang="zh-CN" b="1" noProof="0">
                <a:ln>
                  <a:noFill/>
                </a:ln>
                <a:solidFill>
                  <a:srgbClr val="0070C0"/>
                </a:solidFill>
                <a:effectLst/>
                <a:uLnTx/>
                <a:uFillTx/>
                <a:latin typeface="微软雅黑" panose="020B0503020204020204" pitchFamily="34" charset="-122"/>
                <a:ea typeface="微软雅黑" panose="020B0503020204020204" pitchFamily="34" charset="-122"/>
                <a:sym typeface="+mn-ea"/>
              </a:rPr>
              <a:t>本章小结</a:t>
            </a:r>
            <a:endParaRPr kumimoji="0" lang="zh-CN" sz="2400" b="1" i="0" u="none" strike="noStrike" kern="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j-cs"/>
              <a:sym typeface="+mn-ea"/>
            </a:endParaRPr>
          </a:p>
        </p:txBody>
      </p:sp>
      <p:sp>
        <p:nvSpPr>
          <p:cNvPr id="792578" name="Rectangle 2"/>
          <p:cNvSpPr>
            <a:spLocks noChangeArrowheads="1"/>
          </p:cNvSpPr>
          <p:nvPr>
            <p:custDataLst>
              <p:tags r:id="rId1"/>
            </p:custDataLst>
          </p:nvPr>
        </p:nvSpPr>
        <p:spPr bwMode="auto">
          <a:xfrm>
            <a:off x="756285" y="1052830"/>
            <a:ext cx="8148320" cy="5273040"/>
          </a:xfrm>
          <a:prstGeom prst="rect">
            <a:avLst/>
          </a:prstGeom>
          <a:noFill/>
          <a:ln w="9525">
            <a:noFill/>
            <a:miter lim="800000"/>
          </a:ln>
          <a:effectLst/>
        </p:spPr>
        <p:txBody>
          <a:bodyPr/>
          <a:lstStyle/>
          <a:p>
            <a:pPr marL="342900" marR="0" lvl="0" indent="0" algn="just" defTabSz="914400" rtl="0" eaLnBrk="0" fontAlgn="base" latinLnBrk="0" hangingPunct="0">
              <a:lnSpc>
                <a:spcPct val="130000"/>
              </a:lnSpc>
              <a:spcBef>
                <a:spcPts val="0"/>
              </a:spcBef>
              <a:spcAft>
                <a:spcPct val="0"/>
              </a:spcAft>
              <a:buClrTx/>
              <a:buSzTx/>
              <a:buFontTx/>
              <a:buNone/>
              <a:defRPr/>
            </a:pPr>
            <a:r>
              <a:rPr kumimoji="1"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串是内容受限的线性表</a:t>
            </a:r>
            <a:r>
              <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，它限定了表中的元素为字符。掌握模式匹配算法，包括</a:t>
            </a:r>
            <a:r>
              <a:rPr kumimoji="1"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BF和KMP算法</a:t>
            </a:r>
            <a:r>
              <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的算法实现和时间复杂度。掌握KMP算法中next数组和nextval数组的计算方法。</a:t>
            </a:r>
            <a:endParaRPr kumimoji="1" 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342900" marR="0" lvl="0" indent="0" algn="just" defTabSz="914400" rtl="0" eaLnBrk="0" fontAlgn="base" latinLnBrk="0" hangingPunct="0">
              <a:lnSpc>
                <a:spcPct val="130000"/>
              </a:lnSpc>
              <a:spcBef>
                <a:spcPts val="0"/>
              </a:spcBef>
              <a:spcAft>
                <a:spcPct val="0"/>
              </a:spcAft>
              <a:buClrTx/>
              <a:buSzTx/>
              <a:buFontTx/>
              <a:buNone/>
              <a:defRPr/>
            </a:pPr>
            <a:endPar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342900" marR="0" lvl="0" indent="0" algn="just" defTabSz="914400" rtl="0" eaLnBrk="0" fontAlgn="base" latinLnBrk="0" hangingPunct="0">
              <a:lnSpc>
                <a:spcPct val="130000"/>
              </a:lnSpc>
              <a:spcBef>
                <a:spcPts val="0"/>
              </a:spcBef>
              <a:spcAft>
                <a:spcPct val="0"/>
              </a:spcAft>
              <a:buClrTx/>
              <a:buSzTx/>
              <a:buFontTx/>
              <a:buNone/>
              <a:defRPr/>
            </a:pPr>
            <a:r>
              <a:rPr kumimoji="1"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多维数组</a:t>
            </a:r>
            <a:r>
              <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可以看成线性表的推广，数组一般采用顺序存储结构，存储多维数组时，应先将其确定转换为一维结构，有按“行”转换和按“列”转换两种，掌握两种不同转换方法数组地址的计算方法（通常考查二维数组）。</a:t>
            </a:r>
            <a:endParaRPr kumimoji="1" 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342900" marR="0" lvl="0" indent="0" algn="just" defTabSz="914400" rtl="0" eaLnBrk="0" fontAlgn="base" latinLnBrk="0" hangingPunct="0">
              <a:lnSpc>
                <a:spcPct val="130000"/>
              </a:lnSpc>
              <a:spcBef>
                <a:spcPts val="0"/>
              </a:spcBef>
              <a:spcAft>
                <a:spcPct val="0"/>
              </a:spcAft>
              <a:buClrTx/>
              <a:buSzTx/>
              <a:buFontTx/>
              <a:buNone/>
              <a:defRPr/>
            </a:pPr>
            <a:endPar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342900" marR="0" lvl="0" indent="0" algn="just" defTabSz="914400" rtl="0" eaLnBrk="0" fontAlgn="base" latinLnBrk="0" hangingPunct="0">
              <a:lnSpc>
                <a:spcPct val="130000"/>
              </a:lnSpc>
              <a:spcBef>
                <a:spcPts val="0"/>
              </a:spcBef>
              <a:spcAft>
                <a:spcPct val="0"/>
              </a:spcAft>
              <a:buClrTx/>
              <a:buSzTx/>
              <a:buFontTx/>
              <a:buNone/>
              <a:defRPr/>
            </a:pPr>
            <a:r>
              <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kumimoji="1" sz="2000" b="0" i="0" u="none" strike="noStrike" kern="1200" cap="none" spc="0" normalizeH="0" baseline="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对称矩阵、三角矩阵和对角矩阵在</a:t>
            </a:r>
            <a:r>
              <a:rPr kumimoji="1" sz="2000" b="0"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压缩存储时</a:t>
            </a:r>
            <a:r>
              <a:rPr kumimoji="1"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的</a:t>
            </a:r>
            <a:r>
              <a:rPr kumimoji="1" sz="2000" b="0"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地址计算方法</a:t>
            </a:r>
            <a:r>
              <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endParaRPr kumimoji="1" 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342900" marR="0" lvl="0" indent="0" algn="just" defTabSz="914400" rtl="0" eaLnBrk="0" fontAlgn="base" latinLnBrk="0" hangingPunct="0">
              <a:lnSpc>
                <a:spcPct val="130000"/>
              </a:lnSpc>
              <a:spcBef>
                <a:spcPts val="0"/>
              </a:spcBef>
              <a:spcAft>
                <a:spcPct val="0"/>
              </a:spcAft>
              <a:buClrTx/>
              <a:buSzTx/>
              <a:buFontTx/>
              <a:buNone/>
              <a:defRPr/>
            </a:pPr>
            <a:endPar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342900" marR="0" lvl="0" indent="0" algn="just" defTabSz="914400" rtl="0" eaLnBrk="0" fontAlgn="base" latinLnBrk="0" hangingPunct="0">
              <a:lnSpc>
                <a:spcPct val="130000"/>
              </a:lnSpc>
              <a:spcBef>
                <a:spcPts val="0"/>
              </a:spcBef>
              <a:spcAft>
                <a:spcPct val="0"/>
              </a:spcAft>
              <a:buClrTx/>
              <a:buSzTx/>
              <a:buFontTx/>
              <a:buNone/>
              <a:defRPr/>
            </a:pPr>
            <a:r>
              <a:rPr kumimoji="1" sz="2000" b="0"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广义表</a:t>
            </a:r>
            <a:r>
              <a:rPr kumimoji="1" sz="2000" b="0" i="0" u="none" strike="noStrike" kern="1200" cap="none" spc="0" normalizeH="0" baseline="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是线性表的推广形式，线性表可以看成广义表的特例。掌握广义表的相关计算，取表头和取表尾、求长度和深度</a:t>
            </a:r>
            <a:r>
              <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endParaRPr kumimoji="1"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grpSp>
        <p:nvGrpSpPr>
          <p:cNvPr id="93188" name="组合 16"/>
          <p:cNvGrpSpPr/>
          <p:nvPr/>
        </p:nvGrpSpPr>
        <p:grpSpPr>
          <a:xfrm>
            <a:off x="329383" y="1401128"/>
            <a:ext cx="577850" cy="627062"/>
            <a:chOff x="6242320" y="1105727"/>
            <a:chExt cx="579005" cy="626656"/>
          </a:xfrm>
        </p:grpSpPr>
        <p:sp>
          <p:nvSpPr>
            <p:cNvPr id="93195" name="TextBox 6"/>
            <p:cNvSpPr txBox="1"/>
            <p:nvPr>
              <p:custDataLst>
                <p:tags r:id="rId2"/>
              </p:custDataLst>
            </p:nvPr>
          </p:nvSpPr>
          <p:spPr>
            <a:xfrm>
              <a:off x="6327224" y="1105727"/>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3200" b="1" dirty="0">
                  <a:solidFill>
                    <a:srgbClr val="FF9900"/>
                  </a:solidFill>
                  <a:cs typeface="Times New Roman" panose="02020603050405020304" pitchFamily="18" charset="0"/>
                </a:rPr>
                <a:t>01</a:t>
              </a:r>
              <a:endParaRPr lang="en-US" altLang="zh-CN" sz="3200" b="1" dirty="0">
                <a:solidFill>
                  <a:srgbClr val="FF9900"/>
                </a:solidFill>
                <a:cs typeface="Times New Roman" panose="02020603050405020304" pitchFamily="18" charset="0"/>
              </a:endParaRPr>
            </a:p>
          </p:txBody>
        </p:sp>
        <p:sp>
          <p:nvSpPr>
            <p:cNvPr id="93196" name="文本框 22"/>
            <p:cNvSpPr txBox="1"/>
            <p:nvPr>
              <p:custDataLst>
                <p:tags r:id="rId3"/>
              </p:custDataLst>
            </p:nvPr>
          </p:nvSpPr>
          <p:spPr>
            <a:xfrm>
              <a:off x="6242320" y="1516939"/>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buNone/>
              </a:pPr>
              <a:r>
                <a:rPr lang="en-US" altLang="zh-CN" sz="800" b="1" dirty="0">
                  <a:solidFill>
                    <a:srgbClr val="818181"/>
                  </a:solidFill>
                  <a:cs typeface="Times New Roman" panose="02020603050405020304" pitchFamily="18" charset="0"/>
                </a:rPr>
                <a:t>OPTION</a:t>
              </a:r>
              <a:endParaRPr lang="en-US" altLang="zh-CN" sz="800" b="1" dirty="0">
                <a:solidFill>
                  <a:srgbClr val="818181"/>
                </a:solidFill>
                <a:cs typeface="Times New Roman" panose="02020603050405020304" pitchFamily="18" charset="0"/>
              </a:endParaRPr>
            </a:p>
          </p:txBody>
        </p:sp>
      </p:grpSp>
      <p:grpSp>
        <p:nvGrpSpPr>
          <p:cNvPr id="93189" name="组合 19"/>
          <p:cNvGrpSpPr/>
          <p:nvPr/>
        </p:nvGrpSpPr>
        <p:grpSpPr>
          <a:xfrm>
            <a:off x="321763" y="3083560"/>
            <a:ext cx="577850" cy="631825"/>
            <a:chOff x="6242320" y="2373233"/>
            <a:chExt cx="579005" cy="631762"/>
          </a:xfrm>
        </p:grpSpPr>
        <p:sp>
          <p:nvSpPr>
            <p:cNvPr id="93193" name="TextBox 6"/>
            <p:cNvSpPr txBox="1"/>
            <p:nvPr>
              <p:custDataLst>
                <p:tags r:id="rId4"/>
              </p:custDataLst>
            </p:nvPr>
          </p:nvSpPr>
          <p:spPr>
            <a:xfrm>
              <a:off x="6327224" y="2373233"/>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3200" b="1" dirty="0">
                  <a:solidFill>
                    <a:srgbClr val="01ACBE"/>
                  </a:solidFill>
                  <a:cs typeface="Times New Roman" panose="02020603050405020304" pitchFamily="18" charset="0"/>
                </a:rPr>
                <a:t>02</a:t>
              </a:r>
              <a:endParaRPr lang="en-US" altLang="zh-CN" sz="3200" b="1" dirty="0">
                <a:solidFill>
                  <a:srgbClr val="01ACBE"/>
                </a:solidFill>
                <a:cs typeface="Times New Roman" panose="02020603050405020304" pitchFamily="18" charset="0"/>
              </a:endParaRPr>
            </a:p>
          </p:txBody>
        </p:sp>
        <p:sp>
          <p:nvSpPr>
            <p:cNvPr id="93194" name="文本框 23"/>
            <p:cNvSpPr txBox="1"/>
            <p:nvPr>
              <p:custDataLst>
                <p:tags r:id="rId5"/>
              </p:custDataLst>
            </p:nvPr>
          </p:nvSpPr>
          <p:spPr>
            <a:xfrm>
              <a:off x="6242320" y="2789551"/>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buNone/>
              </a:pPr>
              <a:r>
                <a:rPr lang="en-US" altLang="zh-CN" sz="800" b="1" dirty="0">
                  <a:solidFill>
                    <a:srgbClr val="818181"/>
                  </a:solidFill>
                  <a:cs typeface="Times New Roman" panose="02020603050405020304" pitchFamily="18" charset="0"/>
                </a:rPr>
                <a:t>OPTION</a:t>
              </a:r>
              <a:endParaRPr lang="en-US" altLang="zh-CN" sz="800" b="1" dirty="0">
                <a:solidFill>
                  <a:srgbClr val="818181"/>
                </a:solidFill>
                <a:cs typeface="Times New Roman" panose="02020603050405020304" pitchFamily="18" charset="0"/>
              </a:endParaRPr>
            </a:p>
          </p:txBody>
        </p:sp>
      </p:grpSp>
      <p:grpSp>
        <p:nvGrpSpPr>
          <p:cNvPr id="93190" name="组合 22"/>
          <p:cNvGrpSpPr/>
          <p:nvPr/>
        </p:nvGrpSpPr>
        <p:grpSpPr>
          <a:xfrm>
            <a:off x="350338" y="4653136"/>
            <a:ext cx="577850" cy="703899"/>
            <a:chOff x="6242320" y="3458642"/>
            <a:chExt cx="579005" cy="703651"/>
          </a:xfrm>
        </p:grpSpPr>
        <p:sp>
          <p:nvSpPr>
            <p:cNvPr id="93191" name="TextBox 6"/>
            <p:cNvSpPr txBox="1"/>
            <p:nvPr>
              <p:custDataLst>
                <p:tags r:id="rId6"/>
              </p:custDataLst>
            </p:nvPr>
          </p:nvSpPr>
          <p:spPr>
            <a:xfrm>
              <a:off x="6319589" y="3458642"/>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3200" b="1" dirty="0">
                  <a:solidFill>
                    <a:srgbClr val="C00000"/>
                  </a:solidFill>
                  <a:cs typeface="Times New Roman" panose="02020603050405020304" pitchFamily="18" charset="0"/>
                </a:rPr>
                <a:t>03</a:t>
              </a:r>
              <a:endParaRPr lang="en-US" altLang="zh-CN" sz="3200" b="1" dirty="0">
                <a:solidFill>
                  <a:srgbClr val="C00000"/>
                </a:solidFill>
                <a:cs typeface="Times New Roman" panose="02020603050405020304" pitchFamily="18" charset="0"/>
              </a:endParaRPr>
            </a:p>
          </p:txBody>
        </p:sp>
        <p:sp>
          <p:nvSpPr>
            <p:cNvPr id="93192" name="文本框 24"/>
            <p:cNvSpPr txBox="1"/>
            <p:nvPr>
              <p:custDataLst>
                <p:tags r:id="rId7"/>
              </p:custDataLst>
            </p:nvPr>
          </p:nvSpPr>
          <p:spPr>
            <a:xfrm>
              <a:off x="6242320" y="3946849"/>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buNone/>
              </a:pPr>
              <a:r>
                <a:rPr lang="en-US" altLang="zh-CN" sz="800" b="1" dirty="0">
                  <a:solidFill>
                    <a:srgbClr val="818181"/>
                  </a:solidFill>
                  <a:cs typeface="Times New Roman" panose="02020603050405020304" pitchFamily="18" charset="0"/>
                </a:rPr>
                <a:t>OPTION</a:t>
              </a:r>
              <a:endParaRPr lang="en-US" altLang="zh-CN" sz="800" b="1" dirty="0">
                <a:solidFill>
                  <a:srgbClr val="818181"/>
                </a:solidFill>
                <a:cs typeface="Times New Roman" panose="02020603050405020304" pitchFamily="18" charset="0"/>
              </a:endParaRPr>
            </a:p>
          </p:txBody>
        </p:sp>
      </p:grpSp>
      <p:grpSp>
        <p:nvGrpSpPr>
          <p:cNvPr id="2" name="组合 22"/>
          <p:cNvGrpSpPr/>
          <p:nvPr/>
        </p:nvGrpSpPr>
        <p:grpSpPr>
          <a:xfrm>
            <a:off x="367483" y="5544837"/>
            <a:ext cx="577850" cy="620467"/>
            <a:chOff x="6242320" y="3640985"/>
            <a:chExt cx="579005" cy="620248"/>
          </a:xfrm>
        </p:grpSpPr>
        <p:sp>
          <p:nvSpPr>
            <p:cNvPr id="3" name="TextBox 6"/>
            <p:cNvSpPr txBox="1"/>
            <p:nvPr>
              <p:custDataLst>
                <p:tags r:id="rId8"/>
              </p:custDataLst>
            </p:nvPr>
          </p:nvSpPr>
          <p:spPr>
            <a:xfrm>
              <a:off x="6327224" y="3640985"/>
              <a:ext cx="448425" cy="491951"/>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pPr>
              <a:r>
                <a:rPr lang="en-US" altLang="zh-CN" sz="3200" b="1" dirty="0">
                  <a:solidFill>
                    <a:srgbClr val="2D2DB9">
                      <a:lumMod val="75000"/>
                    </a:srgbClr>
                  </a:solidFill>
                  <a:cs typeface="Times New Roman" panose="02020603050405020304" pitchFamily="18" charset="0"/>
                </a:rPr>
                <a:t>04</a:t>
              </a:r>
              <a:endParaRPr lang="en-US" altLang="zh-CN" sz="3200" b="1" dirty="0">
                <a:solidFill>
                  <a:srgbClr val="2D2DB9">
                    <a:lumMod val="75000"/>
                  </a:srgbClr>
                </a:solidFill>
                <a:cs typeface="Times New Roman" panose="02020603050405020304" pitchFamily="18" charset="0"/>
              </a:endParaRPr>
            </a:p>
          </p:txBody>
        </p:sp>
        <p:sp>
          <p:nvSpPr>
            <p:cNvPr id="4" name="文本框 24"/>
            <p:cNvSpPr txBox="1"/>
            <p:nvPr>
              <p:custDataLst>
                <p:tags r:id="rId9"/>
              </p:custDataLst>
            </p:nvPr>
          </p:nvSpPr>
          <p:spPr>
            <a:xfrm>
              <a:off x="6242320" y="4045789"/>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eaLnBrk="1" hangingPunct="1">
                <a:lnSpc>
                  <a:spcPct val="100000"/>
                </a:lnSpc>
                <a:spcBef>
                  <a:spcPct val="20000"/>
                </a:spcBef>
                <a:buNone/>
              </a:pPr>
              <a:r>
                <a:rPr lang="en-US" altLang="zh-CN" sz="800" b="1" dirty="0">
                  <a:solidFill>
                    <a:srgbClr val="818181"/>
                  </a:solidFill>
                  <a:cs typeface="Times New Roman" panose="02020603050405020304" pitchFamily="18" charset="0"/>
                </a:rPr>
                <a:t>OPTION</a:t>
              </a:r>
              <a:endParaRPr lang="en-US" altLang="zh-CN" sz="800" b="1" dirty="0">
                <a:solidFill>
                  <a:srgbClr val="818181"/>
                </a:solidFill>
                <a:cs typeface="Times New Roman" panose="02020603050405020304" pitchFamily="18" charset="0"/>
              </a:endParaRPr>
            </a:p>
          </p:txBody>
        </p:sp>
      </p:grpSp>
      <p:cxnSp>
        <p:nvCxnSpPr>
          <p:cNvPr id="5" name="直接连接符 4"/>
          <p:cNvCxnSpPr/>
          <p:nvPr>
            <p:custDataLst>
              <p:tags r:id="rId10"/>
            </p:custDataLst>
          </p:nvPr>
        </p:nvCxnSpPr>
        <p:spPr bwMode="auto">
          <a:xfrm>
            <a:off x="0" y="2490565"/>
            <a:ext cx="9144000" cy="0"/>
          </a:xfrm>
          <a:prstGeom prst="line">
            <a:avLst/>
          </a:prstGeom>
          <a:solidFill>
            <a:srgbClr val="6C4C8F"/>
          </a:solidFill>
          <a:ln w="28575" cap="flat" cmpd="sng" algn="ctr">
            <a:solidFill>
              <a:srgbClr val="000000">
                <a:lumMod val="50000"/>
                <a:lumOff val="50000"/>
              </a:srgbClr>
            </a:solidFill>
            <a:prstDash val="dash"/>
            <a:round/>
            <a:headEnd type="none" w="med" len="med"/>
            <a:tailEnd type="none" w="med" len="med"/>
          </a:ln>
        </p:spPr>
      </p:cxnSp>
      <p:cxnSp>
        <p:nvCxnSpPr>
          <p:cNvPr id="7" name="直接连接符 6"/>
          <p:cNvCxnSpPr/>
          <p:nvPr>
            <p:custDataLst>
              <p:tags r:id="rId11"/>
            </p:custDataLst>
          </p:nvPr>
        </p:nvCxnSpPr>
        <p:spPr bwMode="auto">
          <a:xfrm>
            <a:off x="0" y="4365104"/>
            <a:ext cx="9144000" cy="0"/>
          </a:xfrm>
          <a:prstGeom prst="line">
            <a:avLst/>
          </a:prstGeom>
          <a:solidFill>
            <a:srgbClr val="6C4C8F"/>
          </a:solidFill>
          <a:ln w="28575" cap="flat" cmpd="sng" algn="ctr">
            <a:solidFill>
              <a:srgbClr val="000000">
                <a:lumMod val="50000"/>
                <a:lumOff val="50000"/>
              </a:srgbClr>
            </a:solidFill>
            <a:prstDash val="dash"/>
            <a:round/>
            <a:headEnd type="none" w="med" len="med"/>
            <a:tailEnd type="none" w="med" len="med"/>
          </a:ln>
        </p:spPr>
      </p:cxnSp>
      <p:cxnSp>
        <p:nvCxnSpPr>
          <p:cNvPr id="8" name="直接连接符 7"/>
          <p:cNvCxnSpPr/>
          <p:nvPr>
            <p:custDataLst>
              <p:tags r:id="rId12"/>
            </p:custDataLst>
          </p:nvPr>
        </p:nvCxnSpPr>
        <p:spPr bwMode="auto">
          <a:xfrm>
            <a:off x="0" y="5357035"/>
            <a:ext cx="9144000" cy="0"/>
          </a:xfrm>
          <a:prstGeom prst="line">
            <a:avLst/>
          </a:prstGeom>
          <a:solidFill>
            <a:srgbClr val="6C4C8F"/>
          </a:solidFill>
          <a:ln w="28575" cap="flat" cmpd="sng" algn="ctr">
            <a:solidFill>
              <a:srgbClr val="000000">
                <a:lumMod val="50000"/>
                <a:lumOff val="50000"/>
              </a:srgbClr>
            </a:solidFill>
            <a:prstDash val="dash"/>
            <a:round/>
            <a:headEnd type="none" w="med" len="med"/>
            <a:tailEnd type="none" w="med" len="med"/>
          </a:ln>
        </p:spPr>
      </p:cxn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2"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pic>
        <p:nvPicPr>
          <p:cNvPr id="51203" name="标题 1"/>
          <p:cNvPicPr>
            <a:picLocks noGrp="1"/>
          </p:cNvPicPr>
          <p:nvPr>
            <p:ph type="ctrTitle" idx="4294967295"/>
          </p:nvPr>
        </p:nvPicPr>
        <p:blipFill>
          <a:blip r:embed="rId2"/>
          <a:srcRect/>
          <a:stretch>
            <a:fillRect/>
          </a:stretch>
        </p:blipFill>
        <p:spPr>
          <a:xfrm>
            <a:off x="682625" y="2030413"/>
            <a:ext cx="7785100" cy="2486025"/>
          </a:xfrm>
        </p:spPr>
      </p:pic>
      <p:pic>
        <p:nvPicPr>
          <p:cNvPr id="51204" name="副标题 2"/>
          <p:cNvPicPr>
            <a:picLocks noGrp="1"/>
          </p:cNvPicPr>
          <p:nvPr>
            <p:ph type="subTitle" idx="4294967295"/>
          </p:nvPr>
        </p:nvPicPr>
        <p:blipFill>
          <a:blip r:embed="rId3"/>
          <a:srcRect/>
          <a:stretch>
            <a:fillRect/>
          </a:stretch>
        </p:blipFill>
        <p:spPr>
          <a:xfrm>
            <a:off x="1146175" y="3524250"/>
            <a:ext cx="6851650" cy="2095500"/>
          </a:xfrm>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4.2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 name="Rectangle 154"/>
          <p:cNvSpPr txBox="1"/>
          <p:nvPr>
            <p:custDataLst>
              <p:tags r:id="rId1"/>
            </p:custDataLst>
          </p:nvPr>
        </p:nvSpPr>
        <p:spPr>
          <a:xfrm>
            <a:off x="325120" y="1049973"/>
            <a:ext cx="4933950" cy="609600"/>
          </a:xfrm>
          <a:prstGeom prst="rect">
            <a:avLst/>
          </a:prstGeom>
          <a:noFill/>
          <a:ln w="9525">
            <a:noFill/>
          </a:ln>
        </p:spPr>
        <p:txBody>
          <a:bodyPr anchor="ctr" anchorCtr="0"/>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a:lnSpc>
                <a:spcPct val="100000"/>
              </a:lnSpc>
            </a:pPr>
            <a:r>
              <a:rPr lang="zh-CN" altLang="en-US"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rPr>
              <a:t>案例引入</a:t>
            </a:r>
            <a:r>
              <a:rPr lang="en-US" altLang="zh-CN"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rPr>
              <a:t>--</a:t>
            </a:r>
            <a:r>
              <a:rPr lang="zh-CN" altLang="en-US"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rPr>
              <a:t>病毒感染检测</a:t>
            </a:r>
            <a:endParaRPr lang="zh-CN" altLang="en-US" b="1" dirty="0">
              <a:solidFill>
                <a:schemeClr val="tx1"/>
              </a:solidFill>
              <a:latin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3" name="组合 2"/>
          <p:cNvGrpSpPr/>
          <p:nvPr/>
        </p:nvGrpSpPr>
        <p:grpSpPr>
          <a:xfrm>
            <a:off x="6585585" y="1130300"/>
            <a:ext cx="2214880" cy="5078095"/>
            <a:chOff x="10371" y="1780"/>
            <a:chExt cx="3488" cy="7997"/>
          </a:xfrm>
        </p:grpSpPr>
        <p:pic>
          <p:nvPicPr>
            <p:cNvPr id="2" name="Picture 2" descr="C:\Users\Administrator\AppData\Roaming\Tencent\Users\597999009\QQ\WinTemp\RichOle\1{X]$7DLZ5U9E9(7W@UD_I3.png"/>
            <p:cNvPicPr>
              <a:picLocks noChangeAspect="1" noChangeArrowheads="1"/>
            </p:cNvPicPr>
            <p:nvPr/>
          </p:nvPicPr>
          <p:blipFill>
            <a:blip r:embed="rId2"/>
            <a:srcRect/>
            <a:stretch>
              <a:fillRect/>
            </a:stretch>
          </p:blipFill>
          <p:spPr bwMode="auto">
            <a:xfrm>
              <a:off x="10371" y="2905"/>
              <a:ext cx="3488" cy="6872"/>
            </a:xfrm>
            <a:prstGeom prst="rect">
              <a:avLst/>
            </a:prstGeom>
            <a:noFill/>
            <a:ln w="38100">
              <a:solidFill>
                <a:schemeClr val="accent1"/>
              </a:solidFill>
              <a:prstDash val="sysDash"/>
            </a:ln>
          </p:spPr>
        </p:pic>
        <p:pic>
          <p:nvPicPr>
            <p:cNvPr id="8" name="Picture 5"/>
            <p:cNvPicPr>
              <a:picLocks noChangeAspect="1" noChangeArrowheads="1"/>
            </p:cNvPicPr>
            <p:nvPr/>
          </p:nvPicPr>
          <p:blipFill>
            <a:blip r:embed="rId3"/>
            <a:srcRect/>
            <a:stretch>
              <a:fillRect/>
            </a:stretch>
          </p:blipFill>
          <p:spPr bwMode="auto">
            <a:xfrm>
              <a:off x="10484" y="1780"/>
              <a:ext cx="944" cy="1014"/>
            </a:xfrm>
            <a:prstGeom prst="rect">
              <a:avLst/>
            </a:prstGeom>
            <a:noFill/>
            <a:ln w="9525">
              <a:solidFill>
                <a:schemeClr val="accent1"/>
              </a:solidFill>
              <a:miter lim="800000"/>
              <a:headEnd/>
              <a:tailEnd/>
            </a:ln>
            <a:effectLst/>
          </p:spPr>
        </p:pic>
        <p:pic>
          <p:nvPicPr>
            <p:cNvPr id="9" name="Picture 3" descr="C:\Users\Administrator\AppData\Roaming\Tencent\Users\597999009\QQ\WinTemp\RichOle\XJ(TSCQOTE`1)`}`AV]BZ0G.png"/>
            <p:cNvPicPr>
              <a:picLocks noChangeAspect="1" noChangeArrowheads="1"/>
            </p:cNvPicPr>
            <p:nvPr/>
          </p:nvPicPr>
          <p:blipFill>
            <a:blip r:embed="rId4" cstate="print"/>
            <a:srcRect/>
            <a:stretch>
              <a:fillRect/>
            </a:stretch>
          </p:blipFill>
          <p:spPr bwMode="auto">
            <a:xfrm>
              <a:off x="12449" y="1780"/>
              <a:ext cx="1053" cy="1024"/>
            </a:xfrm>
            <a:prstGeom prst="rect">
              <a:avLst/>
            </a:prstGeom>
            <a:noFill/>
            <a:ln>
              <a:solidFill>
                <a:schemeClr val="accent1"/>
              </a:solidFill>
            </a:ln>
          </p:spPr>
        </p:pic>
      </p:grpSp>
      <p:pic>
        <p:nvPicPr>
          <p:cNvPr id="10" name="Picture 2" descr="https://timgsa.baidu.com/timg?image&amp;quality=80&amp;size=b9999_10000&amp;sec=1492976485640&amp;di=e1c06d63364c290dfc1c7e7b6cd68e2a&amp;imgtype=0&amp;src=http%3A%2F%2Ffiles.jb51.net%2Ffile_images%2Farticle%2F201303%2Fwenhao%2F016.jpg"/>
          <p:cNvPicPr>
            <a:picLocks noChangeAspect="1" noChangeArrowheads="1"/>
          </p:cNvPicPr>
          <p:nvPr>
            <p:custDataLst>
              <p:tags r:id="rId5"/>
            </p:custDataLst>
          </p:nvPr>
        </p:nvPicPr>
        <p:blipFill>
          <a:blip r:embed="rId6"/>
          <a:srcRect/>
          <a:stretch>
            <a:fillRect/>
          </a:stretch>
        </p:blipFill>
        <p:spPr bwMode="auto">
          <a:xfrm>
            <a:off x="3921125" y="1659890"/>
            <a:ext cx="1809115" cy="1892300"/>
          </a:xfrm>
          <a:prstGeom prst="rect">
            <a:avLst/>
          </a:prstGeom>
          <a:noFill/>
        </p:spPr>
      </p:pic>
      <p:pic>
        <p:nvPicPr>
          <p:cNvPr id="11" name="Picture 6" descr="https://timgsa.baidu.com/timg?image&amp;quality=80&amp;size=b9999_10000&amp;sec=1492976651125&amp;di=0b3914b3e7528f2e21f313523b93a6e6&amp;imgtype=0&amp;src=http%3A%2F%2Fpic.58pic.com%2F10%2F82%2F70%2F64bOOOPIC03.jpg"/>
          <p:cNvPicPr>
            <a:picLocks noChangeAspect="1" noChangeArrowheads="1"/>
          </p:cNvPicPr>
          <p:nvPr>
            <p:custDataLst>
              <p:tags r:id="rId7"/>
            </p:custDataLst>
          </p:nvPr>
        </p:nvPicPr>
        <p:blipFill>
          <a:blip r:embed="rId8"/>
          <a:srcRect/>
          <a:stretch>
            <a:fillRect/>
          </a:stretch>
        </p:blipFill>
        <p:spPr bwMode="auto">
          <a:xfrm>
            <a:off x="1185545" y="1659890"/>
            <a:ext cx="1888490" cy="1892935"/>
          </a:xfrm>
          <a:prstGeom prst="rect">
            <a:avLst/>
          </a:prstGeom>
          <a:noFill/>
        </p:spPr>
      </p:pic>
      <p:sp>
        <p:nvSpPr>
          <p:cNvPr id="12" name="圆角矩形 32"/>
          <p:cNvSpPr/>
          <p:nvPr>
            <p:custDataLst>
              <p:tags r:id="rId9"/>
            </p:custDataLst>
          </p:nvPr>
        </p:nvSpPr>
        <p:spPr>
          <a:xfrm>
            <a:off x="539750" y="3716655"/>
            <a:ext cx="5835650" cy="937260"/>
          </a:xfrm>
          <a:prstGeom prst="roundRect">
            <a:avLst/>
          </a:prstGeom>
          <a:solidFill>
            <a:schemeClr val="accent1">
              <a:alpha val="1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研究者将病毒</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DNA</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和人的</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DNA</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均表示成由字母组成的</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字符串序列</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圆角矩形 33"/>
          <p:cNvSpPr/>
          <p:nvPr>
            <p:custDataLst>
              <p:tags r:id="rId10"/>
            </p:custDataLst>
          </p:nvPr>
        </p:nvSpPr>
        <p:spPr>
          <a:xfrm>
            <a:off x="539750" y="4745990"/>
            <a:ext cx="5835015" cy="1456690"/>
          </a:xfrm>
          <a:prstGeom prst="roundRect">
            <a:avLst/>
          </a:prstGeom>
          <a:solidFill>
            <a:schemeClr val="accent1">
              <a:alpha val="1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检测某种病毒</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DNA</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序列是否在人的</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DNA</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序列中出现过</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Char char="ü"/>
            </a:pP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出现过</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，已感染</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Char char="ü"/>
            </a:pP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未出现</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，未感染</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commondata" val="eyJoZGlkIjoiODU4ZjAxODhiZTU5OTU1NzQyM2VhZjFlMDI5YmZlZmUifQ=="/>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Times New Roman"/>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17425</Words>
  <Application>WPS 演示</Application>
  <PresentationFormat>全屏显示(4:3)</PresentationFormat>
  <Paragraphs>2486</Paragraphs>
  <Slides>86</Slides>
  <Notes>1</Notes>
  <HiddenSlides>3</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18</vt:i4>
      </vt:variant>
      <vt:variant>
        <vt:lpstr>幻灯片标题</vt:lpstr>
      </vt:variant>
      <vt:variant>
        <vt:i4>86</vt:i4>
      </vt:variant>
    </vt:vector>
  </HeadingPairs>
  <TitlesOfParts>
    <vt:vector size="130" baseType="lpstr">
      <vt:lpstr>Arial</vt:lpstr>
      <vt:lpstr>宋体</vt:lpstr>
      <vt:lpstr>Wingdings</vt:lpstr>
      <vt:lpstr>Calibri</vt:lpstr>
      <vt:lpstr>Times New Roman</vt:lpstr>
      <vt:lpstr>Gungsuh</vt:lpstr>
      <vt:lpstr>Malgun Gothic</vt:lpstr>
      <vt:lpstr>Cooper Black</vt:lpstr>
      <vt:lpstr>Cambria Math</vt:lpstr>
      <vt:lpstr>Aharoni</vt:lpstr>
      <vt:lpstr>Batang</vt:lpstr>
      <vt:lpstr>黑体</vt:lpstr>
      <vt:lpstr>楷体_GB2312</vt:lpstr>
      <vt:lpstr>微软雅黑</vt:lpstr>
      <vt:lpstr>新宋体</vt:lpstr>
      <vt:lpstr>华文楷体</vt:lpstr>
      <vt:lpstr>Arial Unicode MS</vt:lpstr>
      <vt:lpstr>Times New Roman</vt:lpstr>
      <vt:lpstr>Wingdings</vt:lpstr>
      <vt:lpstr>隶书</vt:lpstr>
      <vt:lpstr>华文中宋</vt:lpstr>
      <vt:lpstr>Symbol</vt:lpstr>
      <vt:lpstr>仿宋_GB2312</vt:lpstr>
      <vt:lpstr>Segoe Print</vt:lpstr>
      <vt:lpstr>Constantia</vt:lpstr>
      <vt:lpstr>2_Office 主题</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Paint.Picture</vt:lpstr>
      <vt:lpstr>Paint.Picture</vt:lpstr>
      <vt:lpstr>Paint.Picture</vt:lpstr>
      <vt:lpstr>Paint.Picture</vt:lpstr>
      <vt:lpstr>Equation.3</vt:lpstr>
      <vt:lpstr>Equation.3</vt:lpstr>
      <vt:lpstr>PowerPoint 演示文稿</vt:lpstr>
      <vt:lpstr>本章内容</vt:lpstr>
      <vt:lpstr>本章内容</vt:lpstr>
      <vt:lpstr>本章内容</vt:lpstr>
      <vt:lpstr>4.1串的定义</vt:lpstr>
      <vt:lpstr>4.1串的定义</vt:lpstr>
      <vt:lpstr>本章内容</vt:lpstr>
      <vt:lpstr>4.2 案例引入</vt:lpstr>
      <vt:lpstr>4.2 案例引入</vt:lpstr>
      <vt:lpstr>4.2 案例引入</vt:lpstr>
      <vt:lpstr>本章内容</vt:lpstr>
      <vt:lpstr>4.3 串的类型定义、存储结构及其运算</vt:lpstr>
      <vt:lpstr>4.3 串的类型定义、存储结构及其运算</vt:lpstr>
      <vt:lpstr>4.3 串的类型定义、存储结构及其运算</vt:lpstr>
      <vt:lpstr>4.3 串的类型定义、存储结构及其运算</vt:lpstr>
      <vt:lpstr>4.3 串的类型定义、存储结构及其运算</vt:lpstr>
      <vt:lpstr>4.3 串的类型定义、存储结构及其运算</vt:lpstr>
      <vt:lpstr>4.3 串的类型定义、存储结构及其运算--顺序存储</vt:lpstr>
      <vt:lpstr>4.3 串的类型定义、存储结构及其运算--顺序存储</vt:lpstr>
      <vt:lpstr>4.3 串的类型定义、存储结构及其运算--顺序存储</vt:lpstr>
      <vt:lpstr>4.3 串的类型定义、存储结构及其运算--顺序存储</vt:lpstr>
      <vt:lpstr>4.3 串的类型定义、存储结构及其运算--顺序存储</vt:lpstr>
      <vt:lpstr>4.3 串的类型定义、存储结构及其运算--链式存储</vt:lpstr>
      <vt:lpstr>4.3 串的类型定义、存储结构及其运算--链式存储</vt:lpstr>
      <vt:lpstr>4.3 串的类型定义、存储结构及其运算--串的模式匹配算法</vt:lpstr>
      <vt:lpstr>4.3 串的类型定义、存储结构及其运算--串的模式匹配算法</vt:lpstr>
      <vt:lpstr>4.3 串的类型定义、存储结构及其运算--串的模式匹配算法</vt:lpstr>
      <vt:lpstr>4.3 串的类型定义、存储结构及其运算--串的模式匹配算法</vt:lpstr>
      <vt:lpstr>4.3 串的类型定义、存储结构及其运算--串的模式匹配算法</vt:lpstr>
      <vt:lpstr>4.3 串的类型定义、存储结构及其运算--串的模式匹配算法</vt:lpstr>
      <vt:lpstr>4.3 串的类型定义、存储结构及其运算--串的模式匹配算法</vt:lpstr>
      <vt:lpstr>4.3 串的类型定义、存储结构及其运算--串的模式匹配算法</vt:lpstr>
      <vt:lpstr>4.3 串的类型定义、存储结构及其运算--串的模式匹配算法</vt:lpstr>
      <vt:lpstr>4.3 串的类型定义、存储结构及其运算--串的模式匹配算法</vt:lpstr>
      <vt:lpstr>4.3 串的类型定义、存储结构及其运算--串的模式匹配算法</vt:lpstr>
      <vt:lpstr>4.3 串的类型定义、存储结构及其运算--串的模式匹配算法</vt:lpstr>
      <vt:lpstr>本章内容</vt:lpstr>
      <vt:lpstr>4.4 数组--定义</vt:lpstr>
      <vt:lpstr>4.4 数组--定义</vt:lpstr>
      <vt:lpstr>4.4 数组--定义</vt:lpstr>
      <vt:lpstr>4.4 数组--定义</vt:lpstr>
      <vt:lpstr>4.4 数组--定义</vt:lpstr>
      <vt:lpstr>4.4 数组--顺序存储</vt:lpstr>
      <vt:lpstr>4.4 数组--顺序存储</vt:lpstr>
      <vt:lpstr>4.4 数组--顺序存储</vt:lpstr>
      <vt:lpstr>4.4 数组--顺序存储</vt:lpstr>
      <vt:lpstr>4.4 数组--顺序存储</vt:lpstr>
      <vt:lpstr>4.4 数组--顺序存储</vt:lpstr>
      <vt:lpstr>4.4 数组--压缩存储</vt:lpstr>
      <vt:lpstr>4.4 数组--压缩存储</vt:lpstr>
      <vt:lpstr>4.4 数组--压缩存储</vt:lpstr>
      <vt:lpstr>4.4 数组--压缩存储</vt:lpstr>
      <vt:lpstr>4.4 数组--压缩存储</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4.4 数组--压缩存储(稀疏矩阵)</vt:lpstr>
      <vt:lpstr>本章内容</vt:lpstr>
      <vt:lpstr>4.5 广义表--定义</vt:lpstr>
      <vt:lpstr>4.5 广义表--定义</vt:lpstr>
      <vt:lpstr>4.5 广义表--定义</vt:lpstr>
      <vt:lpstr>4.5 广义表--定义</vt:lpstr>
      <vt:lpstr>4.5 广义表--定义</vt:lpstr>
      <vt:lpstr>4.5 广义表--定义</vt:lpstr>
      <vt:lpstr>4.5 广义表--定义</vt:lpstr>
      <vt:lpstr>4.5 广义表--定义</vt:lpstr>
      <vt:lpstr>4.5 广义表--定义</vt:lpstr>
      <vt:lpstr>4.5 广义表--存储结构</vt:lpstr>
      <vt:lpstr>4.5 广义表--存储结构</vt:lpstr>
      <vt:lpstr>4.5 广义表--存储结构</vt:lpstr>
      <vt:lpstr>4.5 广义表--存储结构</vt:lpstr>
      <vt:lpstr>本章内容</vt:lpstr>
      <vt:lpstr>4.6 案例分析与实现--算法4.6</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zz</cp:lastModifiedBy>
  <cp:revision>712</cp:revision>
  <dcterms:created xsi:type="dcterms:W3CDTF">2014-08-19T12:36:00Z</dcterms:created>
  <dcterms:modified xsi:type="dcterms:W3CDTF">2023-10-10T13:21:42Z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B9A5BB4CEC934A458119A59D4948B6EE_13</vt:lpwstr>
  </property>
</Properties>
</file>