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7"/>
  </p:notesMasterIdLst>
  <p:handoutMasterIdLst>
    <p:handoutMasterId r:id="rId131"/>
  </p:handoutMasterIdLst>
  <p:sldIdLst>
    <p:sldId id="367" r:id="rId4"/>
    <p:sldId id="847" r:id="rId5"/>
    <p:sldId id="368" r:id="rId6"/>
    <p:sldId id="697" r:id="rId7"/>
    <p:sldId id="418" r:id="rId8"/>
    <p:sldId id="372" r:id="rId9"/>
    <p:sldId id="373" r:id="rId10"/>
    <p:sldId id="405" r:id="rId11"/>
    <p:sldId id="406" r:id="rId12"/>
    <p:sldId id="410" r:id="rId13"/>
    <p:sldId id="411" r:id="rId14"/>
    <p:sldId id="413" r:id="rId15"/>
    <p:sldId id="407" r:id="rId16"/>
    <p:sldId id="414" r:id="rId17"/>
    <p:sldId id="412" r:id="rId18"/>
    <p:sldId id="701" r:id="rId19"/>
    <p:sldId id="702" r:id="rId20"/>
    <p:sldId id="703" r:id="rId21"/>
    <p:sldId id="704" r:id="rId22"/>
    <p:sldId id="705" r:id="rId23"/>
    <p:sldId id="848" r:id="rId24"/>
    <p:sldId id="709" r:id="rId25"/>
    <p:sldId id="710" r:id="rId26"/>
    <p:sldId id="849" r:id="rId27"/>
    <p:sldId id="416" r:id="rId28"/>
    <p:sldId id="417" r:id="rId29"/>
    <p:sldId id="408" r:id="rId30"/>
    <p:sldId id="699" r:id="rId31"/>
    <p:sldId id="700" r:id="rId32"/>
    <p:sldId id="850" r:id="rId33"/>
    <p:sldId id="386" r:id="rId34"/>
    <p:sldId id="426" r:id="rId35"/>
    <p:sldId id="425" r:id="rId36"/>
    <p:sldId id="420" r:id="rId37"/>
    <p:sldId id="707" r:id="rId38"/>
    <p:sldId id="604" r:id="rId39"/>
    <p:sldId id="421" r:id="rId40"/>
    <p:sldId id="422" r:id="rId41"/>
    <p:sldId id="387" r:id="rId42"/>
    <p:sldId id="427" r:id="rId43"/>
    <p:sldId id="430" r:id="rId44"/>
    <p:sldId id="431" r:id="rId45"/>
    <p:sldId id="435" r:id="rId46"/>
    <p:sldId id="432" r:id="rId47"/>
    <p:sldId id="436" r:id="rId48"/>
    <p:sldId id="603" r:id="rId49"/>
    <p:sldId id="851" r:id="rId50"/>
    <p:sldId id="371" r:id="rId51"/>
    <p:sldId id="437" r:id="rId52"/>
    <p:sldId id="438" r:id="rId53"/>
    <p:sldId id="443" r:id="rId54"/>
    <p:sldId id="525" r:id="rId55"/>
    <p:sldId id="439" r:id="rId56"/>
    <p:sldId id="440" r:id="rId57"/>
    <p:sldId id="526" r:id="rId58"/>
    <p:sldId id="469" r:id="rId59"/>
    <p:sldId id="468" r:id="rId60"/>
    <p:sldId id="442" r:id="rId61"/>
    <p:sldId id="441" r:id="rId62"/>
    <p:sldId id="445" r:id="rId63"/>
    <p:sldId id="457" r:id="rId64"/>
    <p:sldId id="448" r:id="rId65"/>
    <p:sldId id="712" r:id="rId66"/>
    <p:sldId id="400" r:id="rId67"/>
    <p:sldId id="449" r:id="rId68"/>
    <p:sldId id="384" r:id="rId69"/>
    <p:sldId id="401" r:id="rId70"/>
    <p:sldId id="470" r:id="rId71"/>
    <p:sldId id="450" r:id="rId72"/>
    <p:sldId id="451" r:id="rId73"/>
    <p:sldId id="452" r:id="rId74"/>
    <p:sldId id="453" r:id="rId75"/>
    <p:sldId id="454" r:id="rId76"/>
    <p:sldId id="458" r:id="rId77"/>
    <p:sldId id="460" r:id="rId78"/>
    <p:sldId id="459" r:id="rId79"/>
    <p:sldId id="461" r:id="rId80"/>
    <p:sldId id="455" r:id="rId81"/>
    <p:sldId id="456" r:id="rId82"/>
    <p:sldId id="462" r:id="rId83"/>
    <p:sldId id="463" r:id="rId84"/>
    <p:sldId id="464" r:id="rId85"/>
    <p:sldId id="852" r:id="rId86"/>
    <p:sldId id="377" r:id="rId87"/>
    <p:sldId id="471" r:id="rId88"/>
    <p:sldId id="475" r:id="rId89"/>
    <p:sldId id="476" r:id="rId90"/>
    <p:sldId id="481" r:id="rId91"/>
    <p:sldId id="482" r:id="rId92"/>
    <p:sldId id="483" r:id="rId93"/>
    <p:sldId id="477" r:id="rId94"/>
    <p:sldId id="484" r:id="rId95"/>
    <p:sldId id="382" r:id="rId96"/>
    <p:sldId id="491" r:id="rId97"/>
    <p:sldId id="493" r:id="rId98"/>
    <p:sldId id="490" r:id="rId99"/>
    <p:sldId id="492" r:id="rId100"/>
    <p:sldId id="485" r:id="rId101"/>
    <p:sldId id="497" r:id="rId102"/>
    <p:sldId id="498" r:id="rId103"/>
    <p:sldId id="383" r:id="rId104"/>
    <p:sldId id="494" r:id="rId105"/>
    <p:sldId id="853" r:id="rId106"/>
    <p:sldId id="380" r:id="rId107"/>
    <p:sldId id="499" r:id="rId108"/>
    <p:sldId id="402" r:id="rId109"/>
    <p:sldId id="514" r:id="rId110"/>
    <p:sldId id="502" r:id="rId111"/>
    <p:sldId id="503" r:id="rId112"/>
    <p:sldId id="381" r:id="rId113"/>
    <p:sldId id="515" r:id="rId114"/>
    <p:sldId id="504" r:id="rId115"/>
    <p:sldId id="523" r:id="rId116"/>
    <p:sldId id="524" r:id="rId117"/>
    <p:sldId id="516" r:id="rId118"/>
    <p:sldId id="507" r:id="rId119"/>
    <p:sldId id="508" r:id="rId120"/>
    <p:sldId id="517" r:id="rId121"/>
    <p:sldId id="518" r:id="rId122"/>
    <p:sldId id="509" r:id="rId123"/>
    <p:sldId id="521" r:id="rId124"/>
    <p:sldId id="522" r:id="rId125"/>
    <p:sldId id="971" r:id="rId126"/>
    <p:sldId id="854" r:id="rId128"/>
    <p:sldId id="512" r:id="rId129"/>
    <p:sldId id="362" r:id="rId130"/>
  </p:sldIdLst>
  <p:sldSz cx="9144000" cy="6858000" type="screen4x3"/>
  <p:notesSz cx="6858000" cy="9144000"/>
  <p:custDataLst>
    <p:tags r:id="rId13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FFFF00"/>
    <a:srgbClr val="0000FF"/>
    <a:srgbClr val="C00000"/>
    <a:srgbClr val="333333"/>
    <a:srgbClr val="C0C0C0"/>
    <a:srgbClr val="6699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68427"/>
  </p:normalViewPr>
  <p:slideViewPr>
    <p:cSldViewPr showGuides="1">
      <p:cViewPr varScale="1">
        <p:scale>
          <a:sx n="84" d="100"/>
          <a:sy n="84" d="100"/>
        </p:scale>
        <p:origin x="797" y="72"/>
      </p:cViewPr>
      <p:guideLst>
        <p:guide orient="horz" pos="211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5" Type="http://schemas.openxmlformats.org/officeDocument/2006/relationships/tags" Target="tags/tag408.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handoutMaster" Target="handoutMasters/handoutMaster1.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notesMaster" Target="notesMasters/notesMaster1.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1"/>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C378028-6E21-4E5E-9264-1EC335BB38FD}"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幻灯片图像占位符 3"/>
          <p:cNvSpPr>
            <a:spLocks noGrp="1"/>
          </p:cNvSpPr>
          <p:nvPr>
            <p:ph type="sldImg"/>
          </p:nvPr>
        </p:nvSpPr>
        <p:spPr>
          <a:xfrm>
            <a:off x="1143000" y="685800"/>
            <a:ext cx="4572000" cy="3429000"/>
          </a:xfrm>
          <a:prstGeom prst="rect">
            <a:avLst/>
          </a:prstGeom>
          <a:noFill/>
          <a:ln w="9525">
            <a:noFill/>
          </a:ln>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lgn="l" eaLnBrk="1" hangingPunct="1">
              <a:buFont typeface="Arial" panose="020B0604020202020204" pitchFamily="34" charset="0"/>
              <a:buNone/>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260350"/>
            <a:ext cx="2195513" cy="63373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79388" y="260350"/>
            <a:ext cx="6437312" cy="63373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79388" y="1125538"/>
            <a:ext cx="4316412"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316413"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9100" y="260350"/>
            <a:ext cx="2195513" cy="63373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79388" y="260350"/>
            <a:ext cx="6437312" cy="63373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79388" y="1125538"/>
            <a:ext cx="4316412"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125538"/>
            <a:ext cx="4316413" cy="5472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5"/>
          <p:cNvPicPr>
            <a:picLocks noChangeAspect="1"/>
          </p:cNvPicPr>
          <p:nvPr userDrawn="1"/>
        </p:nvPicPr>
        <p:blipFill>
          <a:blip r:embed="rId12"/>
          <a:srcRect l="3262" r="4797" b="8089"/>
          <a:stretch>
            <a:fillRect/>
          </a:stretch>
        </p:blipFill>
        <p:spPr>
          <a:xfrm>
            <a:off x="0" y="0"/>
            <a:ext cx="9144000" cy="6884988"/>
          </a:xfrm>
          <a:prstGeom prst="rect">
            <a:avLst/>
          </a:prstGeom>
          <a:noFill/>
          <a:ln w="9525">
            <a:noFill/>
          </a:ln>
        </p:spPr>
      </p:pic>
      <p:pic>
        <p:nvPicPr>
          <p:cNvPr id="1027" name="椭圆 6"/>
          <p:cNvPicPr/>
          <p:nvPr/>
        </p:nvPicPr>
        <p:blipFill>
          <a:blip r:embed="rId13"/>
          <a:stretch>
            <a:fillRect/>
          </a:stretch>
        </p:blipFill>
        <p:spPr>
          <a:xfrm>
            <a:off x="212725" y="292100"/>
            <a:ext cx="500063" cy="506413"/>
          </a:xfrm>
          <a:prstGeom prst="rect">
            <a:avLst/>
          </a:prstGeom>
          <a:noFill/>
          <a:ln w="9525">
            <a:noFill/>
          </a:ln>
        </p:spPr>
      </p:pic>
      <p:pic>
        <p:nvPicPr>
          <p:cNvPr id="1028" name="Picture 2" descr="H:\AUST-PPT模板\未命名-1.png"/>
          <p:cNvPicPr>
            <a:picLocks noChangeAspect="1"/>
          </p:cNvPicPr>
          <p:nvPr/>
        </p:nvPicPr>
        <p:blipFill>
          <a:blip r:embed="rId14"/>
          <a:stretch>
            <a:fillRect/>
          </a:stretch>
        </p:blipFill>
        <p:spPr>
          <a:xfrm>
            <a:off x="8459788" y="260350"/>
            <a:ext cx="576262" cy="576263"/>
          </a:xfrm>
          <a:prstGeom prst="rect">
            <a:avLst/>
          </a:prstGeom>
          <a:noFill/>
          <a:ln w="9525">
            <a:noFill/>
          </a:ln>
          <a:effectLst>
            <a:outerShdw dist="38100" dir="2699999" algn="ctr" rotWithShape="0">
              <a:srgbClr val="000000">
                <a:alpha val="37000"/>
              </a:srgbClr>
            </a:outerShdw>
          </a:effectLst>
        </p:spPr>
      </p:pic>
      <p:cxnSp>
        <p:nvCxnSpPr>
          <p:cNvPr id="1029" name="直接连接符 9"/>
          <p:cNvCxnSpPr/>
          <p:nvPr/>
        </p:nvCxnSpPr>
        <p:spPr>
          <a:xfrm>
            <a:off x="-12700" y="901700"/>
            <a:ext cx="9139238" cy="0"/>
          </a:xfrm>
          <a:prstGeom prst="line">
            <a:avLst/>
          </a:prstGeom>
          <a:ln w="3175" cap="flat" cmpd="sng">
            <a:solidFill>
              <a:srgbClr val="C00000"/>
            </a:solidFill>
            <a:prstDash val="solid"/>
            <a:headEnd type="none" w="med" len="med"/>
            <a:tailEnd type="none" w="med" len="med"/>
          </a:ln>
        </p:spPr>
      </p:cxnSp>
      <p:sp>
        <p:nvSpPr>
          <p:cNvPr id="1032" name="矩形 10"/>
          <p:cNvSpPr>
            <a:spLocks noChangeArrowheads="1"/>
          </p:cNvSpPr>
          <p:nvPr/>
        </p:nvSpPr>
        <p:spPr bwMode="auto">
          <a:xfrm>
            <a:off x="-22225" y="935038"/>
            <a:ext cx="9166225" cy="46038"/>
          </a:xfrm>
          <a:prstGeom prst="rect">
            <a:avLst/>
          </a:prstGeom>
          <a:solidFill>
            <a:srgbClr val="C00000"/>
          </a:solidFill>
          <a:ln>
            <a:noFill/>
          </a:ln>
          <a:effectLst>
            <a:outerShdw dist="38100" dir="2700000" algn="ctr" rotWithShape="0">
              <a:srgbClr val="000000">
                <a:alpha val="37000"/>
              </a:srgb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760000"/>
              </a:solidFill>
              <a:effectLst/>
              <a:uLnTx/>
              <a:uFillTx/>
              <a:latin typeface="Calibri" panose="020F0502020204030204" pitchFamily="34" charset="0"/>
              <a:ea typeface="宋体" panose="02010600030101010101" pitchFamily="2" charset="-122"/>
              <a:cs typeface="+mn-cs"/>
            </a:endParaRPr>
          </a:p>
        </p:txBody>
      </p:sp>
      <p:sp>
        <p:nvSpPr>
          <p:cNvPr id="1031" name="灯片编号占位符 5"/>
          <p:cNvSpPr txBox="1">
            <a:spLocks noChangeArrowheads="1"/>
          </p:cNvSpPr>
          <p:nvPr/>
        </p:nvSpPr>
        <p:spPr bwMode="auto">
          <a:xfrm>
            <a:off x="7313613" y="6424613"/>
            <a:ext cx="1150938" cy="365125"/>
          </a:xfrm>
          <a:prstGeom prst="rect">
            <a:avLst/>
          </a:prstGeom>
          <a:noFill/>
          <a:ln>
            <a:noFill/>
          </a:ln>
        </p:spPr>
        <p:txBody>
          <a:bodyPr/>
          <a:p>
            <a:pPr lvl="0" algn="ctr" eaLnBrk="1" hangingPunct="1">
              <a:buNone/>
            </a:pPr>
            <a:fld id="{9A0DB2DC-4C9A-4742-B13C-FB6460FD3503}" type="slidenum">
              <a:rPr lang="zh-CN" altLang="en-US" sz="1400" b="1" dirty="0">
                <a:solidFill>
                  <a:srgbClr val="4F6228"/>
                </a:solidFill>
                <a:latin typeface="Times New Roman" panose="02020603050405020304" pitchFamily="18" charset="0"/>
                <a:ea typeface="Gungsuh" pitchFamily="18" charset="-127"/>
              </a:rPr>
            </a:fld>
            <a:r>
              <a:rPr lang="en-US" altLang="zh-CN" sz="1400" b="1" dirty="0">
                <a:solidFill>
                  <a:srgbClr val="4F6228"/>
                </a:solidFill>
                <a:latin typeface="Times New Roman" panose="02020603050405020304" pitchFamily="18" charset="0"/>
                <a:ea typeface="Gungsuh" pitchFamily="18" charset="-127"/>
              </a:rPr>
              <a:t> / 124</a:t>
            </a:r>
            <a:endParaRPr lang="zh-CN" altLang="en-US" sz="1400" b="1" dirty="0">
              <a:solidFill>
                <a:srgbClr val="4F6228"/>
              </a:solidFill>
              <a:latin typeface="Times New Roman" panose="02020603050405020304" pitchFamily="18" charset="0"/>
              <a:ea typeface="Gungsuh" pitchFamily="18" charset="-127"/>
            </a:endParaRPr>
          </a:p>
        </p:txBody>
      </p:sp>
      <p:grpSp>
        <p:nvGrpSpPr>
          <p:cNvPr id="2" name="Group 10"/>
          <p:cNvGrpSpPr/>
          <p:nvPr userDrawn="1"/>
        </p:nvGrpSpPr>
        <p:grpSpPr>
          <a:xfrm>
            <a:off x="0" y="6537325"/>
            <a:ext cx="9144000" cy="144463"/>
            <a:chOff x="0" y="0"/>
            <a:chExt cx="5760" cy="91"/>
          </a:xfrm>
        </p:grpSpPr>
        <p:cxnSp>
          <p:nvCxnSpPr>
            <p:cNvPr id="1036" name="直接连接符 12"/>
            <p:cNvCxnSpPr/>
            <p:nvPr userDrawn="1"/>
          </p:nvCxnSpPr>
          <p:spPr>
            <a:xfrm>
              <a:off x="0" y="83"/>
              <a:ext cx="5159" cy="6"/>
            </a:xfrm>
            <a:prstGeom prst="line">
              <a:avLst/>
            </a:prstGeom>
            <a:ln w="15875" cap="flat" cmpd="sng">
              <a:solidFill>
                <a:srgbClr val="C00000"/>
              </a:solidFill>
              <a:prstDash val="solid"/>
              <a:headEnd type="none" w="med" len="med"/>
              <a:tailEnd type="none" w="med" len="med"/>
            </a:ln>
          </p:spPr>
        </p:cxnSp>
        <p:grpSp>
          <p:nvGrpSpPr>
            <p:cNvPr id="1037" name="组合 72"/>
            <p:cNvGrpSpPr/>
            <p:nvPr userDrawn="1"/>
          </p:nvGrpSpPr>
          <p:grpSpPr>
            <a:xfrm>
              <a:off x="5148" y="0"/>
              <a:ext cx="612" cy="91"/>
              <a:chOff x="0" y="0"/>
              <a:chExt cx="971600" cy="144016"/>
            </a:xfrm>
          </p:grpSpPr>
          <p:cxnSp>
            <p:nvCxnSpPr>
              <p:cNvPr id="1038" name="直接连接符 14"/>
              <p:cNvCxnSpPr/>
              <p:nvPr userDrawn="1"/>
            </p:nvCxnSpPr>
            <p:spPr>
              <a:xfrm>
                <a:off x="216024" y="4761"/>
                <a:ext cx="755576" cy="0"/>
              </a:xfrm>
              <a:prstGeom prst="line">
                <a:avLst/>
              </a:prstGeom>
              <a:ln w="19050" cap="flat" cmpd="sng">
                <a:solidFill>
                  <a:srgbClr val="C00000"/>
                </a:solidFill>
                <a:prstDash val="solid"/>
                <a:headEnd type="none" w="med" len="med"/>
                <a:tailEnd type="none" w="med" len="med"/>
              </a:ln>
            </p:spPr>
          </p:cxnSp>
          <p:sp>
            <p:nvSpPr>
              <p:cNvPr id="3" name="平行四边形 15"/>
              <p:cNvSpPr>
                <a:spLocks noChangeArrowheads="1"/>
              </p:cNvSpPr>
              <p:nvPr/>
            </p:nvSpPr>
            <p:spPr bwMode="auto">
              <a:xfrm>
                <a:off x="0" y="0"/>
                <a:ext cx="287353" cy="144016"/>
              </a:xfrm>
              <a:prstGeom prst="parallelogram">
                <a:avLst>
                  <a:gd name="adj" fmla="val 124204"/>
                </a:avLst>
              </a:prstGeom>
              <a:solidFill>
                <a:srgbClr val="FF0909"/>
              </a:solidFill>
              <a:ln w="12700" cmpd="sng">
                <a:solidFill>
                  <a:srgbClr val="C00000"/>
                </a:solid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sp>
        <p:nvSpPr>
          <p:cNvPr id="1033" name="文本占位符 2"/>
          <p:cNvSpPr>
            <a:spLocks noGrp="1"/>
          </p:cNvSpPr>
          <p:nvPr>
            <p:ph type="body"/>
          </p:nvPr>
        </p:nvSpPr>
        <p:spPr>
          <a:xfrm>
            <a:off x="179388" y="1125538"/>
            <a:ext cx="8785225" cy="5472112"/>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34" name="Rectangle 16"/>
          <p:cNvSpPr>
            <a:spLocks noGrp="1"/>
          </p:cNvSpPr>
          <p:nvPr>
            <p:ph type="title"/>
          </p:nvPr>
        </p:nvSpPr>
        <p:spPr>
          <a:xfrm>
            <a:off x="744538" y="260350"/>
            <a:ext cx="7643812" cy="574675"/>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1035" name="TextBox 16"/>
          <p:cNvSpPr txBox="1">
            <a:spLocks noChangeArrowheads="1"/>
          </p:cNvSpPr>
          <p:nvPr/>
        </p:nvSpPr>
        <p:spPr bwMode="auto">
          <a:xfrm>
            <a:off x="279400" y="406400"/>
            <a:ext cx="539750" cy="27781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rPr>
              <a:t>DS</a:t>
            </a:r>
            <a:endParaRPr kumimoji="0" lang="zh-CN" altLang="en-US" sz="1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vl6pPr marL="25146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6pPr>
      <a:lvl7pPr marL="29718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7pPr>
      <a:lvl8pPr marL="34290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8pPr>
      <a:lvl9pPr marL="3886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Picture 5"/>
          <p:cNvPicPr>
            <a:picLocks noChangeAspect="1"/>
          </p:cNvPicPr>
          <p:nvPr userDrawn="1"/>
        </p:nvPicPr>
        <p:blipFill>
          <a:blip r:embed="rId12"/>
          <a:srcRect l="3262" r="4797" b="8089"/>
          <a:stretch>
            <a:fillRect/>
          </a:stretch>
        </p:blipFill>
        <p:spPr>
          <a:xfrm>
            <a:off x="0" y="0"/>
            <a:ext cx="9144000" cy="6884988"/>
          </a:xfrm>
          <a:prstGeom prst="rect">
            <a:avLst/>
          </a:prstGeom>
          <a:noFill/>
          <a:ln w="9525">
            <a:noFill/>
          </a:ln>
        </p:spPr>
      </p:pic>
      <p:pic>
        <p:nvPicPr>
          <p:cNvPr id="2051" name="椭圆 6"/>
          <p:cNvPicPr/>
          <p:nvPr/>
        </p:nvPicPr>
        <p:blipFill>
          <a:blip r:embed="rId13"/>
          <a:stretch>
            <a:fillRect/>
          </a:stretch>
        </p:blipFill>
        <p:spPr>
          <a:xfrm>
            <a:off x="212725" y="292100"/>
            <a:ext cx="500063" cy="506413"/>
          </a:xfrm>
          <a:prstGeom prst="rect">
            <a:avLst/>
          </a:prstGeom>
          <a:noFill/>
          <a:ln w="9525">
            <a:noFill/>
          </a:ln>
        </p:spPr>
      </p:pic>
      <p:pic>
        <p:nvPicPr>
          <p:cNvPr id="2052" name="Picture 2" descr="H:\AUST-PPT模板\未命名-1.png"/>
          <p:cNvPicPr>
            <a:picLocks noChangeAspect="1"/>
          </p:cNvPicPr>
          <p:nvPr/>
        </p:nvPicPr>
        <p:blipFill>
          <a:blip r:embed="rId14"/>
          <a:stretch>
            <a:fillRect/>
          </a:stretch>
        </p:blipFill>
        <p:spPr>
          <a:xfrm>
            <a:off x="8459788" y="260350"/>
            <a:ext cx="576262" cy="576263"/>
          </a:xfrm>
          <a:prstGeom prst="rect">
            <a:avLst/>
          </a:prstGeom>
          <a:noFill/>
          <a:ln w="9525">
            <a:noFill/>
          </a:ln>
          <a:effectLst>
            <a:outerShdw dist="38100" dir="2699999" algn="ctr" rotWithShape="0">
              <a:srgbClr val="000000">
                <a:alpha val="37000"/>
              </a:srgbClr>
            </a:outerShdw>
          </a:effectLst>
        </p:spPr>
      </p:pic>
      <p:cxnSp>
        <p:nvCxnSpPr>
          <p:cNvPr id="2053" name="直接连接符 9"/>
          <p:cNvCxnSpPr/>
          <p:nvPr/>
        </p:nvCxnSpPr>
        <p:spPr>
          <a:xfrm>
            <a:off x="-12700" y="901700"/>
            <a:ext cx="9139238" cy="0"/>
          </a:xfrm>
          <a:prstGeom prst="line">
            <a:avLst/>
          </a:prstGeom>
          <a:ln w="3175" cap="flat" cmpd="sng">
            <a:solidFill>
              <a:srgbClr val="C00000"/>
            </a:solidFill>
            <a:prstDash val="solid"/>
            <a:headEnd type="none" w="med" len="med"/>
            <a:tailEnd type="none" w="med" len="med"/>
          </a:ln>
        </p:spPr>
      </p:cxnSp>
      <p:sp>
        <p:nvSpPr>
          <p:cNvPr id="1032" name="矩形 10"/>
          <p:cNvSpPr>
            <a:spLocks noChangeArrowheads="1"/>
          </p:cNvSpPr>
          <p:nvPr/>
        </p:nvSpPr>
        <p:spPr bwMode="auto">
          <a:xfrm>
            <a:off x="-22225" y="935038"/>
            <a:ext cx="9166225" cy="46038"/>
          </a:xfrm>
          <a:prstGeom prst="rect">
            <a:avLst/>
          </a:prstGeom>
          <a:solidFill>
            <a:srgbClr val="C00000"/>
          </a:solidFill>
          <a:ln>
            <a:noFill/>
          </a:ln>
          <a:effectLst>
            <a:outerShdw dist="38100" dir="2700000" algn="ctr" rotWithShape="0">
              <a:srgbClr val="000000">
                <a:alpha val="37000"/>
              </a:srgbClr>
            </a:out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760000"/>
              </a:solidFill>
              <a:effectLst/>
              <a:uLnTx/>
              <a:uFillTx/>
              <a:latin typeface="Calibri" panose="020F0502020204030204" pitchFamily="34" charset="0"/>
              <a:ea typeface="宋体" panose="02010600030101010101" pitchFamily="2" charset="-122"/>
              <a:cs typeface="+mn-cs"/>
            </a:endParaRPr>
          </a:p>
        </p:txBody>
      </p:sp>
      <p:sp>
        <p:nvSpPr>
          <p:cNvPr id="2055" name="灯片编号占位符 5"/>
          <p:cNvSpPr txBox="1">
            <a:spLocks noChangeArrowheads="1"/>
          </p:cNvSpPr>
          <p:nvPr/>
        </p:nvSpPr>
        <p:spPr bwMode="auto">
          <a:xfrm>
            <a:off x="7313613" y="6424613"/>
            <a:ext cx="1150938" cy="365125"/>
          </a:xfrm>
          <a:prstGeom prst="rect">
            <a:avLst/>
          </a:prstGeom>
          <a:noFill/>
          <a:ln>
            <a:noFill/>
          </a:ln>
        </p:spPr>
        <p:txBody>
          <a:bodyPr/>
          <a:p>
            <a:pPr lvl="0" algn="ctr" eaLnBrk="1" hangingPunct="1">
              <a:buNone/>
            </a:pPr>
            <a:fld id="{9A0DB2DC-4C9A-4742-B13C-FB6460FD3503}" type="slidenum">
              <a:rPr lang="zh-CN" altLang="en-US" sz="1400" b="1" dirty="0">
                <a:solidFill>
                  <a:srgbClr val="4F6228"/>
                </a:solidFill>
                <a:latin typeface="Times New Roman" panose="02020603050405020304" pitchFamily="18" charset="0"/>
                <a:ea typeface="Gungsuh" pitchFamily="18" charset="-127"/>
              </a:rPr>
            </a:fld>
            <a:r>
              <a:rPr lang="en-US" altLang="zh-CN" sz="1400" b="1" dirty="0">
                <a:solidFill>
                  <a:srgbClr val="4F6228"/>
                </a:solidFill>
                <a:latin typeface="Times New Roman" panose="02020603050405020304" pitchFamily="18" charset="0"/>
                <a:ea typeface="Gungsuh" pitchFamily="18" charset="-127"/>
              </a:rPr>
              <a:t> / 114</a:t>
            </a:r>
            <a:endParaRPr lang="zh-CN" altLang="en-US" sz="1400" b="1" dirty="0">
              <a:solidFill>
                <a:srgbClr val="4F6228"/>
              </a:solidFill>
              <a:latin typeface="Times New Roman" panose="02020603050405020304" pitchFamily="18" charset="0"/>
              <a:ea typeface="Gungsuh" pitchFamily="18" charset="-127"/>
            </a:endParaRPr>
          </a:p>
        </p:txBody>
      </p:sp>
      <p:grpSp>
        <p:nvGrpSpPr>
          <p:cNvPr id="2056" name="Group 10"/>
          <p:cNvGrpSpPr/>
          <p:nvPr userDrawn="1"/>
        </p:nvGrpSpPr>
        <p:grpSpPr>
          <a:xfrm>
            <a:off x="0" y="6537325"/>
            <a:ext cx="9144000" cy="144463"/>
            <a:chOff x="0" y="0"/>
            <a:chExt cx="5760" cy="91"/>
          </a:xfrm>
        </p:grpSpPr>
        <p:cxnSp>
          <p:nvCxnSpPr>
            <p:cNvPr id="2060" name="直接连接符 12"/>
            <p:cNvCxnSpPr/>
            <p:nvPr userDrawn="1"/>
          </p:nvCxnSpPr>
          <p:spPr>
            <a:xfrm>
              <a:off x="0" y="83"/>
              <a:ext cx="5159" cy="6"/>
            </a:xfrm>
            <a:prstGeom prst="line">
              <a:avLst/>
            </a:prstGeom>
            <a:ln w="15875" cap="flat" cmpd="sng">
              <a:solidFill>
                <a:srgbClr val="C00000"/>
              </a:solidFill>
              <a:prstDash val="solid"/>
              <a:headEnd type="none" w="med" len="med"/>
              <a:tailEnd type="none" w="med" len="med"/>
            </a:ln>
          </p:spPr>
        </p:cxnSp>
        <p:grpSp>
          <p:nvGrpSpPr>
            <p:cNvPr id="2061" name="组合 72"/>
            <p:cNvGrpSpPr/>
            <p:nvPr userDrawn="1"/>
          </p:nvGrpSpPr>
          <p:grpSpPr>
            <a:xfrm>
              <a:off x="5148" y="0"/>
              <a:ext cx="612" cy="91"/>
              <a:chOff x="0" y="0"/>
              <a:chExt cx="971600" cy="144016"/>
            </a:xfrm>
          </p:grpSpPr>
          <p:cxnSp>
            <p:nvCxnSpPr>
              <p:cNvPr id="2062" name="直接连接符 14"/>
              <p:cNvCxnSpPr/>
              <p:nvPr userDrawn="1"/>
            </p:nvCxnSpPr>
            <p:spPr>
              <a:xfrm>
                <a:off x="216024" y="4761"/>
                <a:ext cx="755576" cy="0"/>
              </a:xfrm>
              <a:prstGeom prst="line">
                <a:avLst/>
              </a:prstGeom>
              <a:ln w="19050" cap="flat" cmpd="sng">
                <a:solidFill>
                  <a:srgbClr val="C00000"/>
                </a:solidFill>
                <a:prstDash val="solid"/>
                <a:headEnd type="none" w="med" len="med"/>
                <a:tailEnd type="none" w="med" len="med"/>
              </a:ln>
            </p:spPr>
          </p:cxnSp>
          <p:sp>
            <p:nvSpPr>
              <p:cNvPr id="1038" name="平行四边形 15"/>
              <p:cNvSpPr>
                <a:spLocks noChangeArrowheads="1"/>
              </p:cNvSpPr>
              <p:nvPr/>
            </p:nvSpPr>
            <p:spPr bwMode="auto">
              <a:xfrm>
                <a:off x="0" y="0"/>
                <a:ext cx="287353" cy="144016"/>
              </a:xfrm>
              <a:prstGeom prst="parallelogram">
                <a:avLst>
                  <a:gd name="adj" fmla="val 124204"/>
                </a:avLst>
              </a:prstGeom>
              <a:solidFill>
                <a:srgbClr val="FF0909"/>
              </a:solidFill>
              <a:ln w="12700" cmpd="sng">
                <a:solidFill>
                  <a:srgbClr val="C00000"/>
                </a:solidFill>
                <a:miter lim="800000"/>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sp>
        <p:nvSpPr>
          <p:cNvPr id="2057" name="文本占位符 2"/>
          <p:cNvSpPr>
            <a:spLocks noGrp="1"/>
          </p:cNvSpPr>
          <p:nvPr>
            <p:ph type="body"/>
          </p:nvPr>
        </p:nvSpPr>
        <p:spPr>
          <a:xfrm>
            <a:off x="179388" y="1125538"/>
            <a:ext cx="8785225" cy="5472112"/>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8" name="Rectangle 16"/>
          <p:cNvSpPr>
            <a:spLocks noGrp="1"/>
          </p:cNvSpPr>
          <p:nvPr>
            <p:ph type="title"/>
          </p:nvPr>
        </p:nvSpPr>
        <p:spPr>
          <a:xfrm>
            <a:off x="744538" y="260350"/>
            <a:ext cx="7643812" cy="574675"/>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2059" name="TextBox 16"/>
          <p:cNvSpPr txBox="1">
            <a:spLocks noChangeArrowheads="1"/>
          </p:cNvSpPr>
          <p:nvPr/>
        </p:nvSpPr>
        <p:spPr bwMode="auto">
          <a:xfrm>
            <a:off x="279400" y="406400"/>
            <a:ext cx="539750" cy="277813"/>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rPr>
              <a:t>DS</a:t>
            </a:r>
            <a:endParaRPr kumimoji="0" lang="zh-CN" altLang="en-US" sz="1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vl6pPr marL="25146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6pPr>
      <a:lvl7pPr marL="29718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7pPr>
      <a:lvl8pPr marL="34290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8pPr>
      <a:lvl9pPr marL="38862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7.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8.xml"/></Relationships>
</file>

<file path=ppt/slides/_rels/slide103.xml.rels><?xml version="1.0" encoding="UTF-8" standalone="yes"?>
<Relationships xmlns="http://schemas.openxmlformats.org/package/2006/relationships"><Relationship Id="rId9" Type="http://schemas.openxmlformats.org/officeDocument/2006/relationships/tags" Target="../tags/tag296.xml"/><Relationship Id="rId8" Type="http://schemas.openxmlformats.org/officeDocument/2006/relationships/tags" Target="../tags/tag295.xml"/><Relationship Id="rId7" Type="http://schemas.openxmlformats.org/officeDocument/2006/relationships/tags" Target="../tags/tag294.xml"/><Relationship Id="rId6" Type="http://schemas.openxmlformats.org/officeDocument/2006/relationships/tags" Target="../tags/tag293.xml"/><Relationship Id="rId5" Type="http://schemas.openxmlformats.org/officeDocument/2006/relationships/tags" Target="../tags/tag292.xml"/><Relationship Id="rId4" Type="http://schemas.openxmlformats.org/officeDocument/2006/relationships/tags" Target="../tags/tag291.xml"/><Relationship Id="rId30" Type="http://schemas.openxmlformats.org/officeDocument/2006/relationships/slideLayout" Target="../slideLayouts/slideLayout7.xml"/><Relationship Id="rId3" Type="http://schemas.openxmlformats.org/officeDocument/2006/relationships/tags" Target="../tags/tag290.xml"/><Relationship Id="rId29" Type="http://schemas.openxmlformats.org/officeDocument/2006/relationships/tags" Target="../tags/tag316.xml"/><Relationship Id="rId28" Type="http://schemas.openxmlformats.org/officeDocument/2006/relationships/tags" Target="../tags/tag315.xml"/><Relationship Id="rId27" Type="http://schemas.openxmlformats.org/officeDocument/2006/relationships/tags" Target="../tags/tag314.xml"/><Relationship Id="rId26" Type="http://schemas.openxmlformats.org/officeDocument/2006/relationships/tags" Target="../tags/tag313.xml"/><Relationship Id="rId25" Type="http://schemas.openxmlformats.org/officeDocument/2006/relationships/tags" Target="../tags/tag312.xml"/><Relationship Id="rId24" Type="http://schemas.openxmlformats.org/officeDocument/2006/relationships/tags" Target="../tags/tag311.xml"/><Relationship Id="rId23" Type="http://schemas.openxmlformats.org/officeDocument/2006/relationships/tags" Target="../tags/tag310.xml"/><Relationship Id="rId22" Type="http://schemas.openxmlformats.org/officeDocument/2006/relationships/tags" Target="../tags/tag309.xml"/><Relationship Id="rId21" Type="http://schemas.openxmlformats.org/officeDocument/2006/relationships/tags" Target="../tags/tag308.xml"/><Relationship Id="rId20" Type="http://schemas.openxmlformats.org/officeDocument/2006/relationships/tags" Target="../tags/tag307.xml"/><Relationship Id="rId2" Type="http://schemas.openxmlformats.org/officeDocument/2006/relationships/tags" Target="../tags/tag289.xml"/><Relationship Id="rId19" Type="http://schemas.openxmlformats.org/officeDocument/2006/relationships/tags" Target="../tags/tag306.xml"/><Relationship Id="rId18" Type="http://schemas.openxmlformats.org/officeDocument/2006/relationships/tags" Target="../tags/tag305.xml"/><Relationship Id="rId17" Type="http://schemas.openxmlformats.org/officeDocument/2006/relationships/tags" Target="../tags/tag304.xml"/><Relationship Id="rId16" Type="http://schemas.openxmlformats.org/officeDocument/2006/relationships/tags" Target="../tags/tag303.xml"/><Relationship Id="rId15" Type="http://schemas.openxmlformats.org/officeDocument/2006/relationships/tags" Target="../tags/tag302.xml"/><Relationship Id="rId14" Type="http://schemas.openxmlformats.org/officeDocument/2006/relationships/tags" Target="../tags/tag301.xml"/><Relationship Id="rId13" Type="http://schemas.openxmlformats.org/officeDocument/2006/relationships/tags" Target="../tags/tag300.xml"/><Relationship Id="rId12" Type="http://schemas.openxmlformats.org/officeDocument/2006/relationships/tags" Target="../tags/tag299.xml"/><Relationship Id="rId11" Type="http://schemas.openxmlformats.org/officeDocument/2006/relationships/tags" Target="../tags/tag298.xml"/><Relationship Id="rId10" Type="http://schemas.openxmlformats.org/officeDocument/2006/relationships/tags" Target="../tags/tag297.xml"/><Relationship Id="rId1" Type="http://schemas.openxmlformats.org/officeDocument/2006/relationships/image" Target="../media/image5.png"/></Relationships>
</file>

<file path=ppt/slides/_rels/slide10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5.wmf"/><Relationship Id="rId1" Type="http://schemas.openxmlformats.org/officeDocument/2006/relationships/oleObject" Target="../embeddings/oleObject15.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27.wmf"/><Relationship Id="rId3" Type="http://schemas.openxmlformats.org/officeDocument/2006/relationships/oleObject" Target="../embeddings/oleObject17.bin"/><Relationship Id="rId2" Type="http://schemas.openxmlformats.org/officeDocument/2006/relationships/image" Target="../media/image26.wmf"/><Relationship Id="rId1" Type="http://schemas.openxmlformats.org/officeDocument/2006/relationships/oleObject" Target="../embeddings/oleObject16.bin"/></Relationships>
</file>

<file path=ppt/slides/_rels/slide11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7.wmf"/><Relationship Id="rId1" Type="http://schemas.openxmlformats.org/officeDocument/2006/relationships/oleObject" Target="../embeddings/oleObject18.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23.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4" Type="http://schemas.openxmlformats.org/officeDocument/2006/relationships/notesSlide" Target="../notesSlides/notesSlide1.xml"/><Relationship Id="rId63" Type="http://schemas.openxmlformats.org/officeDocument/2006/relationships/vmlDrawing" Target="../drawings/vmlDrawing10.vml"/><Relationship Id="rId62" Type="http://schemas.openxmlformats.org/officeDocument/2006/relationships/slideLayout" Target="../slideLayouts/slideLayout7.xml"/><Relationship Id="rId61" Type="http://schemas.openxmlformats.org/officeDocument/2006/relationships/tags" Target="../tags/tag379.xml"/><Relationship Id="rId60" Type="http://schemas.openxmlformats.org/officeDocument/2006/relationships/tags" Target="../tags/tag378.xml"/><Relationship Id="rId6" Type="http://schemas.openxmlformats.org/officeDocument/2006/relationships/tags" Target="../tags/tag324.xml"/><Relationship Id="rId59" Type="http://schemas.openxmlformats.org/officeDocument/2006/relationships/tags" Target="../tags/tag377.xml"/><Relationship Id="rId58" Type="http://schemas.openxmlformats.org/officeDocument/2006/relationships/tags" Target="../tags/tag376.xml"/><Relationship Id="rId57" Type="http://schemas.openxmlformats.org/officeDocument/2006/relationships/tags" Target="../tags/tag375.xml"/><Relationship Id="rId56" Type="http://schemas.openxmlformats.org/officeDocument/2006/relationships/tags" Target="../tags/tag374.xml"/><Relationship Id="rId55" Type="http://schemas.openxmlformats.org/officeDocument/2006/relationships/tags" Target="../tags/tag373.xml"/><Relationship Id="rId54" Type="http://schemas.openxmlformats.org/officeDocument/2006/relationships/tags" Target="../tags/tag372.xml"/><Relationship Id="rId53" Type="http://schemas.openxmlformats.org/officeDocument/2006/relationships/tags" Target="../tags/tag371.xml"/><Relationship Id="rId52" Type="http://schemas.openxmlformats.org/officeDocument/2006/relationships/tags" Target="../tags/tag370.xml"/><Relationship Id="rId51" Type="http://schemas.openxmlformats.org/officeDocument/2006/relationships/tags" Target="../tags/tag369.xml"/><Relationship Id="rId50" Type="http://schemas.openxmlformats.org/officeDocument/2006/relationships/tags" Target="../tags/tag368.xml"/><Relationship Id="rId5" Type="http://schemas.openxmlformats.org/officeDocument/2006/relationships/tags" Target="../tags/tag323.xml"/><Relationship Id="rId49" Type="http://schemas.openxmlformats.org/officeDocument/2006/relationships/tags" Target="../tags/tag367.xml"/><Relationship Id="rId48" Type="http://schemas.openxmlformats.org/officeDocument/2006/relationships/tags" Target="../tags/tag366.xml"/><Relationship Id="rId47" Type="http://schemas.openxmlformats.org/officeDocument/2006/relationships/tags" Target="../tags/tag365.xml"/><Relationship Id="rId46" Type="http://schemas.openxmlformats.org/officeDocument/2006/relationships/tags" Target="../tags/tag364.xml"/><Relationship Id="rId45" Type="http://schemas.openxmlformats.org/officeDocument/2006/relationships/tags" Target="../tags/tag363.xml"/><Relationship Id="rId44" Type="http://schemas.openxmlformats.org/officeDocument/2006/relationships/tags" Target="../tags/tag362.xml"/><Relationship Id="rId43" Type="http://schemas.openxmlformats.org/officeDocument/2006/relationships/tags" Target="../tags/tag361.xml"/><Relationship Id="rId42" Type="http://schemas.openxmlformats.org/officeDocument/2006/relationships/tags" Target="../tags/tag360.xml"/><Relationship Id="rId41" Type="http://schemas.openxmlformats.org/officeDocument/2006/relationships/tags" Target="../tags/tag359.xml"/><Relationship Id="rId40" Type="http://schemas.openxmlformats.org/officeDocument/2006/relationships/tags" Target="../tags/tag358.xml"/><Relationship Id="rId4" Type="http://schemas.openxmlformats.org/officeDocument/2006/relationships/tags" Target="../tags/tag322.xml"/><Relationship Id="rId39" Type="http://schemas.openxmlformats.org/officeDocument/2006/relationships/tags" Target="../tags/tag357.xml"/><Relationship Id="rId38" Type="http://schemas.openxmlformats.org/officeDocument/2006/relationships/tags" Target="../tags/tag356.xml"/><Relationship Id="rId37" Type="http://schemas.openxmlformats.org/officeDocument/2006/relationships/tags" Target="../tags/tag355.xml"/><Relationship Id="rId36" Type="http://schemas.openxmlformats.org/officeDocument/2006/relationships/tags" Target="../tags/tag354.xml"/><Relationship Id="rId35" Type="http://schemas.openxmlformats.org/officeDocument/2006/relationships/tags" Target="../tags/tag353.xml"/><Relationship Id="rId34" Type="http://schemas.openxmlformats.org/officeDocument/2006/relationships/tags" Target="../tags/tag352.xml"/><Relationship Id="rId33" Type="http://schemas.openxmlformats.org/officeDocument/2006/relationships/tags" Target="../tags/tag351.xml"/><Relationship Id="rId32" Type="http://schemas.openxmlformats.org/officeDocument/2006/relationships/tags" Target="../tags/tag350.xml"/><Relationship Id="rId31" Type="http://schemas.openxmlformats.org/officeDocument/2006/relationships/tags" Target="../tags/tag349.xml"/><Relationship Id="rId30" Type="http://schemas.openxmlformats.org/officeDocument/2006/relationships/tags" Target="../tags/tag348.xml"/><Relationship Id="rId3" Type="http://schemas.openxmlformats.org/officeDocument/2006/relationships/image" Target="../media/image31.wmf"/><Relationship Id="rId29" Type="http://schemas.openxmlformats.org/officeDocument/2006/relationships/tags" Target="../tags/tag347.xml"/><Relationship Id="rId28" Type="http://schemas.openxmlformats.org/officeDocument/2006/relationships/tags" Target="../tags/tag346.xml"/><Relationship Id="rId27" Type="http://schemas.openxmlformats.org/officeDocument/2006/relationships/tags" Target="../tags/tag345.xml"/><Relationship Id="rId26" Type="http://schemas.openxmlformats.org/officeDocument/2006/relationships/tags" Target="../tags/tag344.xml"/><Relationship Id="rId25" Type="http://schemas.openxmlformats.org/officeDocument/2006/relationships/tags" Target="../tags/tag343.xml"/><Relationship Id="rId24" Type="http://schemas.openxmlformats.org/officeDocument/2006/relationships/tags" Target="../tags/tag342.xml"/><Relationship Id="rId23" Type="http://schemas.openxmlformats.org/officeDocument/2006/relationships/tags" Target="../tags/tag341.xml"/><Relationship Id="rId22" Type="http://schemas.openxmlformats.org/officeDocument/2006/relationships/tags" Target="../tags/tag340.xml"/><Relationship Id="rId21" Type="http://schemas.openxmlformats.org/officeDocument/2006/relationships/tags" Target="../tags/tag339.xml"/><Relationship Id="rId20" Type="http://schemas.openxmlformats.org/officeDocument/2006/relationships/tags" Target="../tags/tag338.xml"/><Relationship Id="rId2" Type="http://schemas.openxmlformats.org/officeDocument/2006/relationships/oleObject" Target="../embeddings/oleObject19.bin"/><Relationship Id="rId19" Type="http://schemas.openxmlformats.org/officeDocument/2006/relationships/tags" Target="../tags/tag337.xml"/><Relationship Id="rId18" Type="http://schemas.openxmlformats.org/officeDocument/2006/relationships/tags" Target="../tags/tag336.xml"/><Relationship Id="rId17" Type="http://schemas.openxmlformats.org/officeDocument/2006/relationships/tags" Target="../tags/tag335.xml"/><Relationship Id="rId16" Type="http://schemas.openxmlformats.org/officeDocument/2006/relationships/tags" Target="../tags/tag334.xml"/><Relationship Id="rId15" Type="http://schemas.openxmlformats.org/officeDocument/2006/relationships/tags" Target="../tags/tag333.xml"/><Relationship Id="rId14" Type="http://schemas.openxmlformats.org/officeDocument/2006/relationships/tags" Target="../tags/tag332.xml"/><Relationship Id="rId13" Type="http://schemas.openxmlformats.org/officeDocument/2006/relationships/tags" Target="../tags/tag331.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tags" Target="../tags/tag321.xml"/></Relationships>
</file>

<file path=ppt/slides/_rels/slide124.xml.rels><?xml version="1.0" encoding="UTF-8" standalone="yes"?>
<Relationships xmlns="http://schemas.openxmlformats.org/package/2006/relationships"><Relationship Id="rId9" Type="http://schemas.openxmlformats.org/officeDocument/2006/relationships/tags" Target="../tags/tag387.xml"/><Relationship Id="rId8" Type="http://schemas.openxmlformats.org/officeDocument/2006/relationships/tags" Target="../tags/tag386.xml"/><Relationship Id="rId7" Type="http://schemas.openxmlformats.org/officeDocument/2006/relationships/tags" Target="../tags/tag385.xml"/><Relationship Id="rId6" Type="http://schemas.openxmlformats.org/officeDocument/2006/relationships/tags" Target="../tags/tag384.xml"/><Relationship Id="rId5" Type="http://schemas.openxmlformats.org/officeDocument/2006/relationships/tags" Target="../tags/tag383.xml"/><Relationship Id="rId4" Type="http://schemas.openxmlformats.org/officeDocument/2006/relationships/tags" Target="../tags/tag382.xml"/><Relationship Id="rId30" Type="http://schemas.openxmlformats.org/officeDocument/2006/relationships/slideLayout" Target="../slideLayouts/slideLayout7.xml"/><Relationship Id="rId3" Type="http://schemas.openxmlformats.org/officeDocument/2006/relationships/tags" Target="../tags/tag381.xml"/><Relationship Id="rId29" Type="http://schemas.openxmlformats.org/officeDocument/2006/relationships/tags" Target="../tags/tag407.xml"/><Relationship Id="rId28" Type="http://schemas.openxmlformats.org/officeDocument/2006/relationships/tags" Target="../tags/tag406.xml"/><Relationship Id="rId27" Type="http://schemas.openxmlformats.org/officeDocument/2006/relationships/tags" Target="../tags/tag405.xml"/><Relationship Id="rId26" Type="http://schemas.openxmlformats.org/officeDocument/2006/relationships/tags" Target="../tags/tag404.xml"/><Relationship Id="rId25" Type="http://schemas.openxmlformats.org/officeDocument/2006/relationships/tags" Target="../tags/tag403.xml"/><Relationship Id="rId24" Type="http://schemas.openxmlformats.org/officeDocument/2006/relationships/tags" Target="../tags/tag402.xml"/><Relationship Id="rId23" Type="http://schemas.openxmlformats.org/officeDocument/2006/relationships/tags" Target="../tags/tag401.xml"/><Relationship Id="rId22" Type="http://schemas.openxmlformats.org/officeDocument/2006/relationships/tags" Target="../tags/tag400.xml"/><Relationship Id="rId21" Type="http://schemas.openxmlformats.org/officeDocument/2006/relationships/tags" Target="../tags/tag399.xml"/><Relationship Id="rId20" Type="http://schemas.openxmlformats.org/officeDocument/2006/relationships/tags" Target="../tags/tag398.xml"/><Relationship Id="rId2" Type="http://schemas.openxmlformats.org/officeDocument/2006/relationships/tags" Target="../tags/tag380.xml"/><Relationship Id="rId19" Type="http://schemas.openxmlformats.org/officeDocument/2006/relationships/tags" Target="../tags/tag397.xml"/><Relationship Id="rId18" Type="http://schemas.openxmlformats.org/officeDocument/2006/relationships/tags" Target="../tags/tag396.xml"/><Relationship Id="rId17" Type="http://schemas.openxmlformats.org/officeDocument/2006/relationships/tags" Target="../tags/tag395.xml"/><Relationship Id="rId16" Type="http://schemas.openxmlformats.org/officeDocument/2006/relationships/tags" Target="../tags/tag394.xml"/><Relationship Id="rId15" Type="http://schemas.openxmlformats.org/officeDocument/2006/relationships/tags" Target="../tags/tag393.xml"/><Relationship Id="rId14" Type="http://schemas.openxmlformats.org/officeDocument/2006/relationships/tags" Target="../tags/tag392.xml"/><Relationship Id="rId13" Type="http://schemas.openxmlformats.org/officeDocument/2006/relationships/tags" Target="../tags/tag391.xml"/><Relationship Id="rId12" Type="http://schemas.openxmlformats.org/officeDocument/2006/relationships/tags" Target="../tags/tag390.xml"/><Relationship Id="rId11" Type="http://schemas.openxmlformats.org/officeDocument/2006/relationships/tags" Target="../tags/tag389.xml"/><Relationship Id="rId10" Type="http://schemas.openxmlformats.org/officeDocument/2006/relationships/tags" Target="../tags/tag388.xml"/><Relationship Id="rId1" Type="http://schemas.openxmlformats.org/officeDocument/2006/relationships/image" Target="../media/image5.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0" Type="http://schemas.openxmlformats.org/officeDocument/2006/relationships/slideLayout" Target="../slideLayouts/slideLayout7.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0" Type="http://schemas.openxmlformats.org/officeDocument/2006/relationships/slideLayout" Target="../slideLayouts/slideLayout7.xml"/><Relationship Id="rId3" Type="http://schemas.openxmlformats.org/officeDocument/2006/relationships/tags" Target="../tags/tag70.xml"/><Relationship Id="rId29" Type="http://schemas.openxmlformats.org/officeDocument/2006/relationships/tags" Target="../tags/tag96.xml"/><Relationship Id="rId28" Type="http://schemas.openxmlformats.org/officeDocument/2006/relationships/tags" Target="../tags/tag95.xml"/><Relationship Id="rId27" Type="http://schemas.openxmlformats.org/officeDocument/2006/relationships/tags" Target="../tags/tag94.xml"/><Relationship Id="rId26" Type="http://schemas.openxmlformats.org/officeDocument/2006/relationships/tags" Target="../tags/tag93.xml"/><Relationship Id="rId25" Type="http://schemas.openxmlformats.org/officeDocument/2006/relationships/tags" Target="../tags/tag92.xml"/><Relationship Id="rId24" Type="http://schemas.openxmlformats.org/officeDocument/2006/relationships/tags" Target="../tags/tag91.xml"/><Relationship Id="rId23" Type="http://schemas.openxmlformats.org/officeDocument/2006/relationships/tags" Target="../tags/tag90.xml"/><Relationship Id="rId22" Type="http://schemas.openxmlformats.org/officeDocument/2006/relationships/tags" Target="../tags/tag89.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tags" Target="../tags/tag69.xml"/><Relationship Id="rId19" Type="http://schemas.openxmlformats.org/officeDocument/2006/relationships/tags" Target="../tags/tag86.xml"/><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image" Target="../media/image9.png"/><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0" Type="http://schemas.openxmlformats.org/officeDocument/2006/relationships/slideLayout" Target="../slideLayouts/slideLayout7.xml"/><Relationship Id="rId1" Type="http://schemas.openxmlformats.org/officeDocument/2006/relationships/tags" Target="../tags/tag97.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8.xml"/><Relationship Id="rId4" Type="http://schemas.openxmlformats.org/officeDocument/2006/relationships/image" Target="../media/image10.png"/><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24.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0" Type="http://schemas.openxmlformats.org/officeDocument/2006/relationships/slideLayout" Target="../slideLayouts/slideLayout7.xml"/><Relationship Id="rId3" Type="http://schemas.openxmlformats.org/officeDocument/2006/relationships/tags" Target="../tags/tag110.xml"/><Relationship Id="rId29" Type="http://schemas.openxmlformats.org/officeDocument/2006/relationships/tags" Target="../tags/tag136.xml"/><Relationship Id="rId28" Type="http://schemas.openxmlformats.org/officeDocument/2006/relationships/tags" Target="../tags/tag135.xml"/><Relationship Id="rId27" Type="http://schemas.openxmlformats.org/officeDocument/2006/relationships/tags" Target="../tags/tag134.xml"/><Relationship Id="rId26" Type="http://schemas.openxmlformats.org/officeDocument/2006/relationships/tags" Target="../tags/tag133.xml"/><Relationship Id="rId25" Type="http://schemas.openxmlformats.org/officeDocument/2006/relationships/tags" Target="../tags/tag132.xml"/><Relationship Id="rId24" Type="http://schemas.openxmlformats.org/officeDocument/2006/relationships/tags" Target="../tags/tag131.xml"/><Relationship Id="rId23" Type="http://schemas.openxmlformats.org/officeDocument/2006/relationships/tags" Target="../tags/tag130.xml"/><Relationship Id="rId22" Type="http://schemas.openxmlformats.org/officeDocument/2006/relationships/tags" Target="../tags/tag129.xml"/><Relationship Id="rId21" Type="http://schemas.openxmlformats.org/officeDocument/2006/relationships/tags" Target="../tags/tag128.xml"/><Relationship Id="rId20" Type="http://schemas.openxmlformats.org/officeDocument/2006/relationships/tags" Target="../tags/tag127.xml"/><Relationship Id="rId2" Type="http://schemas.openxmlformats.org/officeDocument/2006/relationships/tags" Target="../tags/tag109.xml"/><Relationship Id="rId19" Type="http://schemas.openxmlformats.org/officeDocument/2006/relationships/tags" Target="../tags/tag126.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2" Type="http://schemas.openxmlformats.org/officeDocument/2006/relationships/slideLayout" Target="../slideLayouts/slideLayout7.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0.xml"/></Relationships>
</file>

<file path=ppt/slides/_rels/slide30.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0" Type="http://schemas.openxmlformats.org/officeDocument/2006/relationships/slideLayout" Target="../slideLayouts/slideLayout7.xml"/><Relationship Id="rId3" Type="http://schemas.openxmlformats.org/officeDocument/2006/relationships/tags" Target="../tags/tag139.xml"/><Relationship Id="rId29" Type="http://schemas.openxmlformats.org/officeDocument/2006/relationships/tags" Target="../tags/tag165.xml"/><Relationship Id="rId28" Type="http://schemas.openxmlformats.org/officeDocument/2006/relationships/tags" Target="../tags/tag164.xml"/><Relationship Id="rId27" Type="http://schemas.openxmlformats.org/officeDocument/2006/relationships/tags" Target="../tags/tag163.xml"/><Relationship Id="rId26" Type="http://schemas.openxmlformats.org/officeDocument/2006/relationships/tags" Target="../tags/tag162.xml"/><Relationship Id="rId25" Type="http://schemas.openxmlformats.org/officeDocument/2006/relationships/tags" Target="../tags/tag161.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tags" Target="../tags/tag138.xml"/><Relationship Id="rId19" Type="http://schemas.openxmlformats.org/officeDocument/2006/relationships/tags" Target="../tags/tag155.xml"/><Relationship Id="rId18" Type="http://schemas.openxmlformats.org/officeDocument/2006/relationships/tags" Target="../tags/tag154.xml"/><Relationship Id="rId17" Type="http://schemas.openxmlformats.org/officeDocument/2006/relationships/tags" Target="../tags/tag153.xml"/><Relationship Id="rId16" Type="http://schemas.openxmlformats.org/officeDocument/2006/relationships/tags" Target="../tags/tag152.xml"/><Relationship Id="rId15" Type="http://schemas.openxmlformats.org/officeDocument/2006/relationships/tags" Target="../tags/tag151.xml"/><Relationship Id="rId14" Type="http://schemas.openxmlformats.org/officeDocument/2006/relationships/tags" Target="../tags/tag150.xml"/><Relationship Id="rId13" Type="http://schemas.openxmlformats.org/officeDocument/2006/relationships/tags" Target="../tags/tag149.xml"/><Relationship Id="rId12" Type="http://schemas.openxmlformats.org/officeDocument/2006/relationships/tags" Target="../tags/tag148.xml"/><Relationship Id="rId11" Type="http://schemas.openxmlformats.org/officeDocument/2006/relationships/tags" Target="../tags/tag147.xml"/><Relationship Id="rId10" Type="http://schemas.openxmlformats.org/officeDocument/2006/relationships/tags" Target="../tags/tag146.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image" Target="../media/image12.wmf"/><Relationship Id="rId6" Type="http://schemas.openxmlformats.org/officeDocument/2006/relationships/oleObject" Target="../embeddings/oleObject3.bin"/><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image" Target="../media/image11.wmf"/><Relationship Id="rId2" Type="http://schemas.openxmlformats.org/officeDocument/2006/relationships/oleObject" Target="../embeddings/oleObject2.bin"/><Relationship Id="rId11" Type="http://schemas.openxmlformats.org/officeDocument/2006/relationships/vmlDrawing" Target="../drawings/vmlDrawing2.vml"/><Relationship Id="rId10" Type="http://schemas.openxmlformats.org/officeDocument/2006/relationships/slideLayout" Target="../slideLayouts/slideLayout7.xml"/><Relationship Id="rId1" Type="http://schemas.openxmlformats.org/officeDocument/2006/relationships/tags" Target="../tags/tag166.xml"/></Relationships>
</file>

<file path=ppt/slides/_rels/slide35.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5.bin"/><Relationship Id="rId3" Type="http://schemas.openxmlformats.org/officeDocument/2006/relationships/image" Target="../media/image11.wmf"/><Relationship Id="rId2" Type="http://schemas.openxmlformats.org/officeDocument/2006/relationships/oleObject" Target="../embeddings/oleObject4.bin"/><Relationship Id="rId1" Type="http://schemas.openxmlformats.org/officeDocument/2006/relationships/tags" Target="../tags/tag17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73.xml"/><Relationship Id="rId1" Type="http://schemas.openxmlformats.org/officeDocument/2006/relationships/tags" Target="../tags/tag172.xml"/></Relationships>
</file>

<file path=ppt/slides/_rels/slide37.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image" Target="../media/image12.wmf"/><Relationship Id="rId20" Type="http://schemas.openxmlformats.org/officeDocument/2006/relationships/vmlDrawing" Target="../drawings/vmlDrawing4.vml"/><Relationship Id="rId2" Type="http://schemas.openxmlformats.org/officeDocument/2006/relationships/oleObject" Target="../embeddings/oleObject6.bin"/><Relationship Id="rId19" Type="http://schemas.openxmlformats.org/officeDocument/2006/relationships/slideLayout" Target="../slideLayouts/slideLayout7.xml"/><Relationship Id="rId18" Type="http://schemas.openxmlformats.org/officeDocument/2006/relationships/audio" Target="../media/audio1.wav"/><Relationship Id="rId17" Type="http://schemas.openxmlformats.org/officeDocument/2006/relationships/tags" Target="../tags/tag184.xml"/><Relationship Id="rId16" Type="http://schemas.openxmlformats.org/officeDocument/2006/relationships/image" Target="../media/image14.wmf"/><Relationship Id="rId15" Type="http://schemas.openxmlformats.org/officeDocument/2006/relationships/oleObject" Target="../embeddings/oleObject8.bin"/><Relationship Id="rId14" Type="http://schemas.openxmlformats.org/officeDocument/2006/relationships/tags" Target="../tags/tag183.xml"/><Relationship Id="rId13" Type="http://schemas.openxmlformats.org/officeDocument/2006/relationships/image" Target="../media/image13.wmf"/><Relationship Id="rId12" Type="http://schemas.openxmlformats.org/officeDocument/2006/relationships/oleObject" Target="../embeddings/oleObject7.bin"/><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0" Type="http://schemas.openxmlformats.org/officeDocument/2006/relationships/slideLayout" Target="../slideLayouts/slideLayout7.xml"/><Relationship Id="rId3" Type="http://schemas.openxmlformats.org/officeDocument/2006/relationships/tags" Target="../tags/tag42.xml"/><Relationship Id="rId29" Type="http://schemas.openxmlformats.org/officeDocument/2006/relationships/tags" Target="../tags/tag68.xml"/><Relationship Id="rId28" Type="http://schemas.openxmlformats.org/officeDocument/2006/relationships/tags" Target="../tags/tag67.xml"/><Relationship Id="rId27" Type="http://schemas.openxmlformats.org/officeDocument/2006/relationships/tags" Target="../tags/tag66.xml"/><Relationship Id="rId26" Type="http://schemas.openxmlformats.org/officeDocument/2006/relationships/tags" Target="../tags/tag65.xml"/><Relationship Id="rId25" Type="http://schemas.openxmlformats.org/officeDocument/2006/relationships/tags" Target="../tags/tag64.xml"/><Relationship Id="rId24" Type="http://schemas.openxmlformats.org/officeDocument/2006/relationships/tags" Target="../tags/tag63.xml"/><Relationship Id="rId23" Type="http://schemas.openxmlformats.org/officeDocument/2006/relationships/tags" Target="../tags/tag62.xml"/><Relationship Id="rId22" Type="http://schemas.openxmlformats.org/officeDocument/2006/relationships/tags" Target="../tags/tag61.xml"/><Relationship Id="rId21" Type="http://schemas.openxmlformats.org/officeDocument/2006/relationships/tags" Target="../tags/tag60.xml"/><Relationship Id="rId20" Type="http://schemas.openxmlformats.org/officeDocument/2006/relationships/tags" Target="../tags/tag59.xml"/><Relationship Id="rId2" Type="http://schemas.openxmlformats.org/officeDocument/2006/relationships/tags" Target="../tags/tag41.xml"/><Relationship Id="rId19" Type="http://schemas.openxmlformats.org/officeDocument/2006/relationships/tags" Target="../tags/tag58.xml"/><Relationship Id="rId18" Type="http://schemas.openxmlformats.org/officeDocument/2006/relationships/tags" Target="../tags/tag57.xml"/><Relationship Id="rId17" Type="http://schemas.openxmlformats.org/officeDocument/2006/relationships/tags" Target="../tags/tag56.xml"/><Relationship Id="rId16" Type="http://schemas.openxmlformats.org/officeDocument/2006/relationships/tags" Target="../tags/tag55.xml"/><Relationship Id="rId15" Type="http://schemas.openxmlformats.org/officeDocument/2006/relationships/tags" Target="../tags/tag54.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8.xml"/><Relationship Id="rId3" Type="http://schemas.openxmlformats.org/officeDocument/2006/relationships/image" Target="../media/image18.png"/><Relationship Id="rId2" Type="http://schemas.openxmlformats.org/officeDocument/2006/relationships/oleObject" Target="../embeddings/oleObject9.bin"/><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0" Type="http://schemas.openxmlformats.org/officeDocument/2006/relationships/slideLayout" Target="../slideLayouts/slideLayout7.xml"/><Relationship Id="rId3" Type="http://schemas.openxmlformats.org/officeDocument/2006/relationships/tags" Target="../tags/tag186.xml"/><Relationship Id="rId29" Type="http://schemas.openxmlformats.org/officeDocument/2006/relationships/tags" Target="../tags/tag212.xml"/><Relationship Id="rId28" Type="http://schemas.openxmlformats.org/officeDocument/2006/relationships/tags" Target="../tags/tag211.xml"/><Relationship Id="rId27" Type="http://schemas.openxmlformats.org/officeDocument/2006/relationships/tags" Target="../tags/tag210.xml"/><Relationship Id="rId26" Type="http://schemas.openxmlformats.org/officeDocument/2006/relationships/tags" Target="../tags/tag209.xml"/><Relationship Id="rId25" Type="http://schemas.openxmlformats.org/officeDocument/2006/relationships/tags" Target="../tags/tag208.xml"/><Relationship Id="rId24" Type="http://schemas.openxmlformats.org/officeDocument/2006/relationships/tags" Target="../tags/tag207.xml"/><Relationship Id="rId23" Type="http://schemas.openxmlformats.org/officeDocument/2006/relationships/tags" Target="../tags/tag206.xml"/><Relationship Id="rId22" Type="http://schemas.openxmlformats.org/officeDocument/2006/relationships/tags" Target="../tags/tag205.xml"/><Relationship Id="rId21" Type="http://schemas.openxmlformats.org/officeDocument/2006/relationships/tags" Target="../tags/tag204.xml"/><Relationship Id="rId20" Type="http://schemas.openxmlformats.org/officeDocument/2006/relationships/tags" Target="../tags/tag203.xml"/><Relationship Id="rId2" Type="http://schemas.openxmlformats.org/officeDocument/2006/relationships/tags" Target="../tags/tag185.xml"/><Relationship Id="rId19" Type="http://schemas.openxmlformats.org/officeDocument/2006/relationships/tags" Target="../tags/tag202.xml"/><Relationship Id="rId18" Type="http://schemas.openxmlformats.org/officeDocument/2006/relationships/tags" Target="../tags/tag201.xml"/><Relationship Id="rId17" Type="http://schemas.openxmlformats.org/officeDocument/2006/relationships/tags" Target="../tags/tag200.xml"/><Relationship Id="rId16" Type="http://schemas.openxmlformats.org/officeDocument/2006/relationships/tags" Target="../tags/tag199.xml"/><Relationship Id="rId15" Type="http://schemas.openxmlformats.org/officeDocument/2006/relationships/tags" Target="../tags/tag198.xml"/><Relationship Id="rId14" Type="http://schemas.openxmlformats.org/officeDocument/2006/relationships/tags" Target="../tags/tag197.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8.emf"/><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DS-6_BTree.cp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6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58.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tags" Target="../tags/tag265.xml"/><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0" Type="http://schemas.openxmlformats.org/officeDocument/2006/relationships/slideLayout" Target="../slideLayouts/slideLayout7.xml"/><Relationship Id="rId3" Type="http://schemas.openxmlformats.org/officeDocument/2006/relationships/tags" Target="../tags/tag260.xml"/><Relationship Id="rId29" Type="http://schemas.openxmlformats.org/officeDocument/2006/relationships/tags" Target="../tags/tag286.xml"/><Relationship Id="rId28" Type="http://schemas.openxmlformats.org/officeDocument/2006/relationships/tags" Target="../tags/tag285.xml"/><Relationship Id="rId27" Type="http://schemas.openxmlformats.org/officeDocument/2006/relationships/tags" Target="../tags/tag284.xml"/><Relationship Id="rId26" Type="http://schemas.openxmlformats.org/officeDocument/2006/relationships/tags" Target="../tags/tag283.xml"/><Relationship Id="rId25" Type="http://schemas.openxmlformats.org/officeDocument/2006/relationships/tags" Target="../tags/tag282.xml"/><Relationship Id="rId24" Type="http://schemas.openxmlformats.org/officeDocument/2006/relationships/tags" Target="../tags/tag281.xml"/><Relationship Id="rId23" Type="http://schemas.openxmlformats.org/officeDocument/2006/relationships/tags" Target="../tags/tag280.xml"/><Relationship Id="rId22" Type="http://schemas.openxmlformats.org/officeDocument/2006/relationships/tags" Target="../tags/tag279.xml"/><Relationship Id="rId21" Type="http://schemas.openxmlformats.org/officeDocument/2006/relationships/tags" Target="../tags/tag278.xml"/><Relationship Id="rId20" Type="http://schemas.openxmlformats.org/officeDocument/2006/relationships/tags" Target="../tags/tag277.xml"/><Relationship Id="rId2" Type="http://schemas.openxmlformats.org/officeDocument/2006/relationships/tags" Target="../tags/tag259.xml"/><Relationship Id="rId19" Type="http://schemas.openxmlformats.org/officeDocument/2006/relationships/tags" Target="../tags/tag276.xml"/><Relationship Id="rId18" Type="http://schemas.openxmlformats.org/officeDocument/2006/relationships/tags" Target="../tags/tag275.xml"/><Relationship Id="rId17" Type="http://schemas.openxmlformats.org/officeDocument/2006/relationships/tags" Target="../tags/tag274.xml"/><Relationship Id="rId16" Type="http://schemas.openxmlformats.org/officeDocument/2006/relationships/tags" Target="../tags/tag273.xml"/><Relationship Id="rId15" Type="http://schemas.openxmlformats.org/officeDocument/2006/relationships/tags" Target="../tags/tag272.xml"/><Relationship Id="rId14" Type="http://schemas.openxmlformats.org/officeDocument/2006/relationships/tags" Target="../tags/tag271.xml"/><Relationship Id="rId13" Type="http://schemas.openxmlformats.org/officeDocument/2006/relationships/tags" Target="../tags/tag270.xml"/><Relationship Id="rId12" Type="http://schemas.openxmlformats.org/officeDocument/2006/relationships/tags" Target="../tags/tag269.xml"/><Relationship Id="rId11" Type="http://schemas.openxmlformats.org/officeDocument/2006/relationships/tags" Target="../tags/tag268.xml"/><Relationship Id="rId10" Type="http://schemas.openxmlformats.org/officeDocument/2006/relationships/tags" Target="../tags/tag267.xml"/><Relationship Id="rId1" Type="http://schemas.openxmlformats.org/officeDocument/2006/relationships/image" Target="../media/image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23.wmf"/><Relationship Id="rId7" Type="http://schemas.openxmlformats.org/officeDocument/2006/relationships/oleObject" Target="../embeddings/oleObject13.bin"/><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21.wmf"/><Relationship Id="rId3" Type="http://schemas.openxmlformats.org/officeDocument/2006/relationships/oleObject" Target="../embeddings/oleObject11.bin"/><Relationship Id="rId2" Type="http://schemas.openxmlformats.org/officeDocument/2006/relationships/image" Target="../media/image20.w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24.wmf"/><Relationship Id="rId1" Type="http://schemas.openxmlformats.org/officeDocument/2006/relationships/oleObject" Target="../embeddings/oleObject10.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sp>
        <p:nvSpPr>
          <p:cNvPr id="2051" name="标题 1"/>
          <p:cNvSpPr>
            <a:spLocks noGrp="1"/>
          </p:cNvSpPr>
          <p:nvPr>
            <p:custDataLst>
              <p:tags r:id="rId2"/>
            </p:custDataLst>
          </p:nvPr>
        </p:nvSpPr>
        <p:spPr bwMode="auto">
          <a:xfrm>
            <a:off x="685800" y="2607806"/>
            <a:ext cx="7772400" cy="1470025"/>
          </a:xfrm>
          <a:prstGeom prst="rect">
            <a:avLst/>
          </a:prstGeom>
          <a:noFill/>
          <a:ln>
            <a:noFill/>
            <a:miter lim="800000"/>
          </a:ln>
          <a:effectLst/>
          <a:scene3d>
            <a:camera prst="orthographicFront"/>
            <a:lightRig rig="balanced" dir="t"/>
          </a:scene3d>
          <a:sp3d prstMaterial="plastic"/>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effectLst>
                  <a:outerShdw blurRad="38100" dist="38100" dir="2700000" algn="tl">
                    <a:srgbClr val="C0C0C0"/>
                  </a:outerShdw>
                </a:effectLst>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600" b="1" i="0" u="none" strike="noStrike" kern="1200" cap="none" spc="0" normalizeH="0" baseline="0" noProof="0" dirty="0">
                <a:ln>
                  <a:noFill/>
                </a:ln>
                <a:solidFill>
                  <a:srgbClr val="C00000"/>
                </a:solidFill>
                <a:effectLst>
                  <a:innerShdw blurRad="114300">
                    <a:prstClr val="black"/>
                  </a:innerShdw>
                  <a:reflection blurRad="88900" stA="46000" endPos="57000" dir="5400000" sy="-100000" algn="bl" rotWithShape="0"/>
                </a:effectLst>
                <a:uLnTx/>
                <a:uFillTx/>
                <a:latin typeface="微软雅黑" panose="020B0503020204020204" pitchFamily="34" charset="-122"/>
                <a:ea typeface="微软雅黑" panose="020B0503020204020204" pitchFamily="34" charset="-122"/>
                <a:cs typeface="+mj-cs"/>
              </a:rPr>
              <a:t>第五章 树和二叉树</a:t>
            </a:r>
            <a:endParaRPr kumimoji="0" lang="zh-CN" altLang="en-US" sz="56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基本术语</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
        <p:nvSpPr>
          <p:cNvPr id="11267"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基本术语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结点：指树中的一个</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数据元素</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度：一个结点包含子树的数目。树中结点度的最大值称为树的度。</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叶子</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孩子</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结点：若结点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有子树，则子树的根为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的孩子。</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双亲</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结点：若结点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有孩子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的双亲。</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祖先结点：从根结点到该结点所经过分枝上的所有结点。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子孙结点：某一结点的孩子及孩子的孩子都为该结点子孙</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兄弟</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结点：具有同一个双亲的结点。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堂兄弟：双亲在同一层的结点。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267">
                                            <p:txEl>
                                              <p:charRg st="5" end="20"/>
                                            </p:txEl>
                                          </p:spTgt>
                                        </p:tgtEl>
                                        <p:attrNameLst>
                                          <p:attrName>style.visibility</p:attrName>
                                        </p:attrNameLst>
                                      </p:cBhvr>
                                      <p:to>
                                        <p:strVal val="visible"/>
                                      </p:to>
                                    </p:set>
                                    <p:animEffect transition="in" filter="wipe(up)">
                                      <p:cBhvr>
                                        <p:cTn id="7" dur="500"/>
                                        <p:tgtEl>
                                          <p:spTgt spid="11267">
                                            <p:txEl>
                                              <p:charRg st="5" end="2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267">
                                            <p:txEl>
                                              <p:charRg st="20" end="50"/>
                                            </p:txEl>
                                          </p:spTgt>
                                        </p:tgtEl>
                                        <p:attrNameLst>
                                          <p:attrName>style.visibility</p:attrName>
                                        </p:attrNameLst>
                                      </p:cBhvr>
                                      <p:to>
                                        <p:strVal val="visible"/>
                                      </p:to>
                                    </p:set>
                                    <p:animEffect transition="in" filter="wipe(up)">
                                      <p:cBhvr>
                                        <p:cTn id="11" dur="500"/>
                                        <p:tgtEl>
                                          <p:spTgt spid="11267">
                                            <p:txEl>
                                              <p:charRg st="20" end="5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267">
                                            <p:txEl>
                                              <p:charRg st="50" end="62"/>
                                            </p:txEl>
                                          </p:spTgt>
                                        </p:tgtEl>
                                        <p:attrNameLst>
                                          <p:attrName>style.visibility</p:attrName>
                                        </p:attrNameLst>
                                      </p:cBhvr>
                                      <p:to>
                                        <p:strVal val="visible"/>
                                      </p:to>
                                    </p:set>
                                    <p:animEffect transition="in" filter="wipe(up)">
                                      <p:cBhvr>
                                        <p:cTn id="15" dur="500"/>
                                        <p:tgtEl>
                                          <p:spTgt spid="11267">
                                            <p:txEl>
                                              <p:charRg st="50" end="6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1267">
                                            <p:txEl>
                                              <p:charRg st="62" end="87"/>
                                            </p:txEl>
                                          </p:spTgt>
                                        </p:tgtEl>
                                        <p:attrNameLst>
                                          <p:attrName>style.visibility</p:attrName>
                                        </p:attrNameLst>
                                      </p:cBhvr>
                                      <p:to>
                                        <p:strVal val="visible"/>
                                      </p:to>
                                    </p:set>
                                    <p:animEffect transition="in" filter="wipe(up)">
                                      <p:cBhvr>
                                        <p:cTn id="19" dur="500"/>
                                        <p:tgtEl>
                                          <p:spTgt spid="11267">
                                            <p:txEl>
                                              <p:charRg st="62" end="87"/>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1267">
                                            <p:txEl>
                                              <p:charRg st="87" end="110"/>
                                            </p:txEl>
                                          </p:spTgt>
                                        </p:tgtEl>
                                        <p:attrNameLst>
                                          <p:attrName>style.visibility</p:attrName>
                                        </p:attrNameLst>
                                      </p:cBhvr>
                                      <p:to>
                                        <p:strVal val="visible"/>
                                      </p:to>
                                    </p:set>
                                    <p:animEffect transition="in" filter="wipe(up)">
                                      <p:cBhvr>
                                        <p:cTn id="23" dur="500"/>
                                        <p:tgtEl>
                                          <p:spTgt spid="11267">
                                            <p:txEl>
                                              <p:charRg st="87" end="110"/>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267">
                                            <p:txEl>
                                              <p:charRg st="110" end="136"/>
                                            </p:txEl>
                                          </p:spTgt>
                                        </p:tgtEl>
                                        <p:attrNameLst>
                                          <p:attrName>style.visibility</p:attrName>
                                        </p:attrNameLst>
                                      </p:cBhvr>
                                      <p:to>
                                        <p:strVal val="visible"/>
                                      </p:to>
                                    </p:set>
                                    <p:animEffect transition="in" filter="wipe(up)">
                                      <p:cBhvr>
                                        <p:cTn id="27" dur="500"/>
                                        <p:tgtEl>
                                          <p:spTgt spid="11267">
                                            <p:txEl>
                                              <p:charRg st="110" end="136"/>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1267">
                                            <p:txEl>
                                              <p:charRg st="136" end="162"/>
                                            </p:txEl>
                                          </p:spTgt>
                                        </p:tgtEl>
                                        <p:attrNameLst>
                                          <p:attrName>style.visibility</p:attrName>
                                        </p:attrNameLst>
                                      </p:cBhvr>
                                      <p:to>
                                        <p:strVal val="visible"/>
                                      </p:to>
                                    </p:set>
                                    <p:animEffect transition="in" filter="wipe(up)">
                                      <p:cBhvr>
                                        <p:cTn id="31" dur="500"/>
                                        <p:tgtEl>
                                          <p:spTgt spid="11267">
                                            <p:txEl>
                                              <p:charRg st="136" end="162"/>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1267">
                                            <p:txEl>
                                              <p:charRg st="162" end="179"/>
                                            </p:txEl>
                                          </p:spTgt>
                                        </p:tgtEl>
                                        <p:attrNameLst>
                                          <p:attrName>style.visibility</p:attrName>
                                        </p:attrNameLst>
                                      </p:cBhvr>
                                      <p:to>
                                        <p:strVal val="visible"/>
                                      </p:to>
                                    </p:set>
                                    <p:animEffect transition="in" filter="wipe(up)">
                                      <p:cBhvr>
                                        <p:cTn id="35" dur="500"/>
                                        <p:tgtEl>
                                          <p:spTgt spid="11267">
                                            <p:txEl>
                                              <p:charRg st="162" end="179"/>
                                            </p:txEl>
                                          </p:spTgt>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1267">
                                            <p:txEl>
                                              <p:charRg st="179" end="194"/>
                                            </p:txEl>
                                          </p:spTgt>
                                        </p:tgtEl>
                                        <p:attrNameLst>
                                          <p:attrName>style.visibility</p:attrName>
                                        </p:attrNameLst>
                                      </p:cBhvr>
                                      <p:to>
                                        <p:strVal val="visible"/>
                                      </p:to>
                                    </p:set>
                                    <p:animEffect transition="in" filter="wipe(up)">
                                      <p:cBhvr>
                                        <p:cTn id="39" dur="500"/>
                                        <p:tgtEl>
                                          <p:spTgt spid="11267">
                                            <p:txEl>
                                              <p:charRg st="179"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森林与二叉树的转换</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6259" name="Rectangle 3"/>
          <p:cNvSpPr>
            <a:spLocks noGrp="1"/>
          </p:cNvSpPr>
          <p:nvPr>
            <p:ph type="body" idx="4294967295"/>
          </p:nvPr>
        </p:nvSpPr>
        <p:spPr/>
        <p:txBody>
          <a:bodyPr vert="horz" wrap="square" lIns="91440" tIns="45720" rIns="91440" bIns="45720" anchor="t" anchorCtr="0"/>
          <a:p>
            <a:pPr marL="457200" indent="-457200"/>
            <a:r>
              <a:rPr lang="zh-CN" altLang="en-US" dirty="0">
                <a:latin typeface="微软雅黑" panose="020B0503020204020204" pitchFamily="34" charset="-122"/>
                <a:ea typeface="微软雅黑" panose="020B0503020204020204" pitchFamily="34" charset="-122"/>
              </a:rPr>
              <a:t>练习：</a:t>
            </a:r>
            <a:endParaRPr lang="zh-CN" altLang="en-US" dirty="0">
              <a:latin typeface="微软雅黑" panose="020B0503020204020204" pitchFamily="34" charset="-122"/>
              <a:ea typeface="微软雅黑" panose="020B0503020204020204" pitchFamily="34" charset="-122"/>
            </a:endParaRPr>
          </a:p>
          <a:p>
            <a:pPr marL="914400" lvl="1" indent="-457200"/>
            <a:r>
              <a:rPr lang="zh-CN" altLang="en-US" dirty="0">
                <a:latin typeface="微软雅黑" panose="020B0503020204020204" pitchFamily="34" charset="-122"/>
                <a:ea typeface="微软雅黑" panose="020B0503020204020204" pitchFamily="34" charset="-122"/>
              </a:rPr>
              <a:t>将下图中的森林转换为对应的二叉树。</a:t>
            </a:r>
            <a:endParaRPr lang="zh-CN" altLang="en-US" dirty="0">
              <a:latin typeface="微软雅黑" panose="020B0503020204020204" pitchFamily="34" charset="-122"/>
              <a:ea typeface="微软雅黑" panose="020B0503020204020204" pitchFamily="34" charset="-122"/>
            </a:endParaRPr>
          </a:p>
          <a:p>
            <a:pPr marL="914400" lvl="1" indent="-457200"/>
            <a:endParaRPr lang="zh-CN" altLang="en-US" dirty="0">
              <a:latin typeface="微软雅黑" panose="020B0503020204020204" pitchFamily="34" charset="-122"/>
              <a:ea typeface="微软雅黑" panose="020B0503020204020204" pitchFamily="34" charset="-122"/>
            </a:endParaRPr>
          </a:p>
          <a:p>
            <a:pPr marL="914400" lvl="1" indent="-457200"/>
            <a:endParaRPr lang="zh-CN" altLang="en-US" dirty="0">
              <a:latin typeface="微软雅黑" panose="020B0503020204020204" pitchFamily="34" charset="-122"/>
              <a:ea typeface="微软雅黑" panose="020B0503020204020204" pitchFamily="34" charset="-122"/>
            </a:endParaRPr>
          </a:p>
          <a:p>
            <a:pPr marL="914400" lvl="1" indent="-457200"/>
            <a:endParaRPr lang="zh-CN" altLang="en-US" dirty="0">
              <a:latin typeface="微软雅黑" panose="020B0503020204020204" pitchFamily="34" charset="-122"/>
              <a:ea typeface="微软雅黑" panose="020B0503020204020204" pitchFamily="34" charset="-122"/>
            </a:endParaRPr>
          </a:p>
          <a:p>
            <a:pPr marL="914400" lvl="1" indent="-457200"/>
            <a:endParaRPr lang="zh-CN" altLang="en-US" dirty="0">
              <a:latin typeface="微软雅黑" panose="020B0503020204020204" pitchFamily="34" charset="-122"/>
              <a:ea typeface="微软雅黑" panose="020B0503020204020204" pitchFamily="34" charset="-122"/>
            </a:endParaRPr>
          </a:p>
          <a:p>
            <a:pPr marL="914400" lvl="1" indent="-457200"/>
            <a:endParaRPr lang="zh-CN" altLang="en-US" dirty="0">
              <a:latin typeface="微软雅黑" panose="020B0503020204020204" pitchFamily="34" charset="-122"/>
              <a:ea typeface="微软雅黑" panose="020B0503020204020204" pitchFamily="34" charset="-122"/>
            </a:endParaRPr>
          </a:p>
          <a:p>
            <a:pPr marL="914400" lvl="1" indent="-457200"/>
            <a:r>
              <a:rPr lang="zh-CN" altLang="en-US" dirty="0">
                <a:latin typeface="微软雅黑" panose="020B0503020204020204" pitchFamily="34" charset="-122"/>
                <a:ea typeface="微软雅黑" panose="020B0503020204020204" pitchFamily="34" charset="-122"/>
              </a:rPr>
              <a:t>将下图中二叉树转换为森林。</a:t>
            </a:r>
            <a:endParaRPr lang="zh-CN" altLang="en-US" dirty="0">
              <a:latin typeface="微软雅黑" panose="020B0503020204020204" pitchFamily="34" charset="-122"/>
              <a:ea typeface="微软雅黑" panose="020B0503020204020204" pitchFamily="34" charset="-122"/>
            </a:endParaRPr>
          </a:p>
          <a:p>
            <a:pPr marL="457200" indent="-457200"/>
            <a:endParaRPr lang="zh-CN" altLang="en-US" dirty="0">
              <a:latin typeface="微软雅黑" panose="020B0503020204020204" pitchFamily="34" charset="-122"/>
              <a:ea typeface="微软雅黑" panose="020B0503020204020204" pitchFamily="34" charset="-122"/>
            </a:endParaRPr>
          </a:p>
        </p:txBody>
      </p:sp>
      <p:grpSp>
        <p:nvGrpSpPr>
          <p:cNvPr id="96260" name="Group 48"/>
          <p:cNvGrpSpPr/>
          <p:nvPr/>
        </p:nvGrpSpPr>
        <p:grpSpPr>
          <a:xfrm>
            <a:off x="1506538" y="2060575"/>
            <a:ext cx="5873750" cy="1892300"/>
            <a:chOff x="0" y="0"/>
            <a:chExt cx="3953" cy="1374"/>
          </a:xfrm>
        </p:grpSpPr>
        <p:sp>
          <p:nvSpPr>
            <p:cNvPr id="96291" name="Oval 7"/>
            <p:cNvSpPr/>
            <p:nvPr/>
          </p:nvSpPr>
          <p:spPr>
            <a:xfrm>
              <a:off x="863"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6292" name="Oval 8"/>
            <p:cNvSpPr/>
            <p:nvPr/>
          </p:nvSpPr>
          <p:spPr>
            <a:xfrm>
              <a:off x="416" y="1104"/>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6293" name="Oval 9"/>
            <p:cNvSpPr/>
            <p:nvPr/>
          </p:nvSpPr>
          <p:spPr>
            <a:xfrm>
              <a:off x="0" y="1104"/>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6294" name="Oval 10"/>
            <p:cNvSpPr/>
            <p:nvPr/>
          </p:nvSpPr>
          <p:spPr>
            <a:xfrm>
              <a:off x="224" y="552"/>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96295" name="Oval 12"/>
            <p:cNvSpPr/>
            <p:nvPr/>
          </p:nvSpPr>
          <p:spPr>
            <a:xfrm>
              <a:off x="863" y="1104"/>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6296" name="Oval 13"/>
            <p:cNvSpPr/>
            <p:nvPr/>
          </p:nvSpPr>
          <p:spPr>
            <a:xfrm>
              <a:off x="863" y="551"/>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6297" name="Oval 15"/>
            <p:cNvSpPr/>
            <p:nvPr/>
          </p:nvSpPr>
          <p:spPr>
            <a:xfrm>
              <a:off x="1520" y="552"/>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6298" name="Oval 16"/>
            <p:cNvSpPr/>
            <p:nvPr/>
          </p:nvSpPr>
          <p:spPr>
            <a:xfrm>
              <a:off x="2192"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J</a:t>
              </a:r>
              <a:endParaRPr lang="en-US" altLang="zh-CN" b="1" dirty="0">
                <a:latin typeface="Times New Roman" panose="02020603050405020304" pitchFamily="18" charset="0"/>
                <a:ea typeface="宋体" panose="02010600030101010101" pitchFamily="2" charset="-122"/>
              </a:endParaRPr>
            </a:p>
          </p:txBody>
        </p:sp>
        <p:sp>
          <p:nvSpPr>
            <p:cNvPr id="96299" name="Oval 26"/>
            <p:cNvSpPr/>
            <p:nvPr/>
          </p:nvSpPr>
          <p:spPr>
            <a:xfrm>
              <a:off x="2879"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K</a:t>
              </a:r>
              <a:endParaRPr lang="en-US" altLang="zh-CN" b="1" dirty="0">
                <a:latin typeface="Times New Roman" panose="02020603050405020304" pitchFamily="18" charset="0"/>
                <a:ea typeface="宋体" panose="02010600030101010101" pitchFamily="2" charset="-122"/>
              </a:endParaRPr>
            </a:p>
          </p:txBody>
        </p:sp>
        <p:sp>
          <p:nvSpPr>
            <p:cNvPr id="96300" name="Oval 27"/>
            <p:cNvSpPr/>
            <p:nvPr/>
          </p:nvSpPr>
          <p:spPr>
            <a:xfrm>
              <a:off x="2672" y="552"/>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sp>
          <p:nvSpPr>
            <p:cNvPr id="96301" name="Oval 28"/>
            <p:cNvSpPr/>
            <p:nvPr/>
          </p:nvSpPr>
          <p:spPr>
            <a:xfrm>
              <a:off x="2672" y="1104"/>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M</a:t>
              </a:r>
              <a:endParaRPr lang="en-US" altLang="zh-CN" b="1" dirty="0">
                <a:latin typeface="Times New Roman" panose="02020603050405020304" pitchFamily="18" charset="0"/>
                <a:ea typeface="宋体" panose="02010600030101010101" pitchFamily="2" charset="-122"/>
              </a:endParaRPr>
            </a:p>
          </p:txBody>
        </p:sp>
        <p:sp>
          <p:nvSpPr>
            <p:cNvPr id="96302" name="Oval 29"/>
            <p:cNvSpPr/>
            <p:nvPr/>
          </p:nvSpPr>
          <p:spPr>
            <a:xfrm>
              <a:off x="3104" y="552"/>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a:t>
              </a:r>
              <a:endParaRPr lang="en-US" altLang="zh-CN" b="1" dirty="0">
                <a:latin typeface="Times New Roman" panose="02020603050405020304" pitchFamily="18" charset="0"/>
                <a:ea typeface="宋体" panose="02010600030101010101" pitchFamily="2" charset="-122"/>
              </a:endParaRPr>
            </a:p>
          </p:txBody>
        </p:sp>
        <p:sp>
          <p:nvSpPr>
            <p:cNvPr id="96303" name="Oval 30"/>
            <p:cNvSpPr/>
            <p:nvPr/>
          </p:nvSpPr>
          <p:spPr>
            <a:xfrm>
              <a:off x="3680"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O</a:t>
              </a:r>
              <a:endParaRPr lang="en-US" altLang="zh-CN" b="1" dirty="0">
                <a:latin typeface="Times New Roman" panose="02020603050405020304" pitchFamily="18" charset="0"/>
                <a:ea typeface="宋体" panose="02010600030101010101" pitchFamily="2" charset="-122"/>
              </a:endParaRPr>
            </a:p>
          </p:txBody>
        </p:sp>
        <p:sp>
          <p:nvSpPr>
            <p:cNvPr id="96304" name="Oval 31"/>
            <p:cNvSpPr/>
            <p:nvPr/>
          </p:nvSpPr>
          <p:spPr>
            <a:xfrm>
              <a:off x="3680" y="552"/>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sp>
          <p:nvSpPr>
            <p:cNvPr id="96305" name="Oval 33"/>
            <p:cNvSpPr/>
            <p:nvPr/>
          </p:nvSpPr>
          <p:spPr>
            <a:xfrm>
              <a:off x="1775" y="1104"/>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6306" name="Oval 34"/>
            <p:cNvSpPr/>
            <p:nvPr/>
          </p:nvSpPr>
          <p:spPr>
            <a:xfrm>
              <a:off x="1343" y="1104"/>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cxnSp>
          <p:nvCxnSpPr>
            <p:cNvPr id="96307" name="AutoShape 35"/>
            <p:cNvCxnSpPr>
              <a:stCxn id="96291" idx="3"/>
              <a:endCxn id="96294" idx="7"/>
            </p:cNvCxnSpPr>
            <p:nvPr/>
          </p:nvCxnSpPr>
          <p:spPr>
            <a:xfrm flipH="1">
              <a:off x="457" y="230"/>
              <a:ext cx="446" cy="361"/>
            </a:xfrm>
            <a:prstGeom prst="straightConnector1">
              <a:avLst/>
            </a:prstGeom>
            <a:ln w="28575" cap="sq" cmpd="sng">
              <a:solidFill>
                <a:schemeClr val="tx1"/>
              </a:solidFill>
              <a:prstDash val="solid"/>
              <a:headEnd type="none" w="med" len="med"/>
              <a:tailEnd type="none" w="med" len="med"/>
            </a:ln>
          </p:spPr>
        </p:cxnSp>
        <p:cxnSp>
          <p:nvCxnSpPr>
            <p:cNvPr id="96308" name="AutoShape 36"/>
            <p:cNvCxnSpPr>
              <a:stCxn id="96294" idx="3"/>
              <a:endCxn id="96293" idx="0"/>
            </p:cNvCxnSpPr>
            <p:nvPr/>
          </p:nvCxnSpPr>
          <p:spPr>
            <a:xfrm flipH="1">
              <a:off x="136" y="782"/>
              <a:ext cx="128" cy="322"/>
            </a:xfrm>
            <a:prstGeom prst="straightConnector1">
              <a:avLst/>
            </a:prstGeom>
            <a:ln w="28575" cap="sq" cmpd="sng">
              <a:solidFill>
                <a:schemeClr val="tx1"/>
              </a:solidFill>
              <a:prstDash val="solid"/>
              <a:headEnd type="none" w="med" len="med"/>
              <a:tailEnd type="none" w="med" len="med"/>
            </a:ln>
          </p:spPr>
        </p:cxnSp>
        <p:cxnSp>
          <p:nvCxnSpPr>
            <p:cNvPr id="96309" name="AutoShape 38"/>
            <p:cNvCxnSpPr>
              <a:stCxn id="96294" idx="5"/>
              <a:endCxn id="96292" idx="0"/>
            </p:cNvCxnSpPr>
            <p:nvPr/>
          </p:nvCxnSpPr>
          <p:spPr>
            <a:xfrm>
              <a:off x="457" y="782"/>
              <a:ext cx="96" cy="322"/>
            </a:xfrm>
            <a:prstGeom prst="straightConnector1">
              <a:avLst/>
            </a:prstGeom>
            <a:ln w="28575" cap="sq" cmpd="sng">
              <a:solidFill>
                <a:schemeClr val="tx1"/>
              </a:solidFill>
              <a:prstDash val="solid"/>
              <a:headEnd type="none" w="med" len="med"/>
              <a:tailEnd type="none" w="med" len="med"/>
            </a:ln>
          </p:spPr>
        </p:cxnSp>
        <p:cxnSp>
          <p:nvCxnSpPr>
            <p:cNvPr id="96310" name="AutoShape 39"/>
            <p:cNvCxnSpPr>
              <a:stCxn id="96291" idx="4"/>
              <a:endCxn id="96296" idx="0"/>
            </p:cNvCxnSpPr>
            <p:nvPr/>
          </p:nvCxnSpPr>
          <p:spPr>
            <a:xfrm>
              <a:off x="1000" y="269"/>
              <a:ext cx="0" cy="282"/>
            </a:xfrm>
            <a:prstGeom prst="straightConnector1">
              <a:avLst/>
            </a:prstGeom>
            <a:ln w="28575" cap="sq" cmpd="sng">
              <a:solidFill>
                <a:schemeClr val="tx1"/>
              </a:solidFill>
              <a:prstDash val="solid"/>
              <a:headEnd type="none" w="med" len="med"/>
              <a:tailEnd type="none" w="med" len="med"/>
            </a:ln>
          </p:spPr>
        </p:cxnSp>
        <p:cxnSp>
          <p:nvCxnSpPr>
            <p:cNvPr id="96311" name="AutoShape 40"/>
            <p:cNvCxnSpPr>
              <a:stCxn id="96296" idx="4"/>
              <a:endCxn id="96295" idx="0"/>
            </p:cNvCxnSpPr>
            <p:nvPr/>
          </p:nvCxnSpPr>
          <p:spPr>
            <a:xfrm>
              <a:off x="1000" y="821"/>
              <a:ext cx="0" cy="283"/>
            </a:xfrm>
            <a:prstGeom prst="straightConnector1">
              <a:avLst/>
            </a:prstGeom>
            <a:ln w="28575" cap="sq" cmpd="sng">
              <a:solidFill>
                <a:schemeClr val="tx1"/>
              </a:solidFill>
              <a:prstDash val="solid"/>
              <a:headEnd type="none" w="med" len="med"/>
              <a:tailEnd type="none" w="med" len="med"/>
            </a:ln>
          </p:spPr>
        </p:cxnSp>
        <p:cxnSp>
          <p:nvCxnSpPr>
            <p:cNvPr id="96312" name="AutoShape 41"/>
            <p:cNvCxnSpPr>
              <a:stCxn id="96291" idx="5"/>
              <a:endCxn id="96297" idx="1"/>
            </p:cNvCxnSpPr>
            <p:nvPr/>
          </p:nvCxnSpPr>
          <p:spPr>
            <a:xfrm>
              <a:off x="1096" y="230"/>
              <a:ext cx="464" cy="361"/>
            </a:xfrm>
            <a:prstGeom prst="straightConnector1">
              <a:avLst/>
            </a:prstGeom>
            <a:ln w="28575" cap="sq" cmpd="sng">
              <a:solidFill>
                <a:schemeClr val="tx1"/>
              </a:solidFill>
              <a:prstDash val="solid"/>
              <a:headEnd type="none" w="med" len="med"/>
              <a:tailEnd type="none" w="med" len="med"/>
            </a:ln>
          </p:spPr>
        </p:cxnSp>
        <p:cxnSp>
          <p:nvCxnSpPr>
            <p:cNvPr id="96313" name="AutoShape 42"/>
            <p:cNvCxnSpPr>
              <a:stCxn id="96297" idx="3"/>
              <a:endCxn id="96306" idx="0"/>
            </p:cNvCxnSpPr>
            <p:nvPr/>
          </p:nvCxnSpPr>
          <p:spPr>
            <a:xfrm flipH="1">
              <a:off x="1480" y="782"/>
              <a:ext cx="80" cy="322"/>
            </a:xfrm>
            <a:prstGeom prst="straightConnector1">
              <a:avLst/>
            </a:prstGeom>
            <a:ln w="28575" cap="sq" cmpd="sng">
              <a:solidFill>
                <a:schemeClr val="tx1"/>
              </a:solidFill>
              <a:prstDash val="solid"/>
              <a:headEnd type="none" w="med" len="med"/>
              <a:tailEnd type="none" w="med" len="med"/>
            </a:ln>
          </p:spPr>
        </p:cxnSp>
        <p:cxnSp>
          <p:nvCxnSpPr>
            <p:cNvPr id="96314" name="AutoShape 43"/>
            <p:cNvCxnSpPr>
              <a:stCxn id="96297" idx="5"/>
              <a:endCxn id="96305" idx="0"/>
            </p:cNvCxnSpPr>
            <p:nvPr/>
          </p:nvCxnSpPr>
          <p:spPr>
            <a:xfrm>
              <a:off x="1753" y="782"/>
              <a:ext cx="159" cy="322"/>
            </a:xfrm>
            <a:prstGeom prst="straightConnector1">
              <a:avLst/>
            </a:prstGeom>
            <a:ln w="28575" cap="sq" cmpd="sng">
              <a:solidFill>
                <a:schemeClr val="tx1"/>
              </a:solidFill>
              <a:prstDash val="solid"/>
              <a:headEnd type="none" w="med" len="med"/>
              <a:tailEnd type="none" w="med" len="med"/>
            </a:ln>
          </p:spPr>
        </p:cxnSp>
        <p:cxnSp>
          <p:nvCxnSpPr>
            <p:cNvPr id="96315" name="AutoShape 44"/>
            <p:cNvCxnSpPr>
              <a:stCxn id="96299" idx="3"/>
              <a:endCxn id="96300" idx="0"/>
            </p:cNvCxnSpPr>
            <p:nvPr/>
          </p:nvCxnSpPr>
          <p:spPr>
            <a:xfrm flipH="1">
              <a:off x="2809" y="230"/>
              <a:ext cx="110" cy="322"/>
            </a:xfrm>
            <a:prstGeom prst="straightConnector1">
              <a:avLst/>
            </a:prstGeom>
            <a:ln w="28575" cap="sq" cmpd="sng">
              <a:solidFill>
                <a:schemeClr val="tx1"/>
              </a:solidFill>
              <a:prstDash val="solid"/>
              <a:headEnd type="none" w="med" len="med"/>
              <a:tailEnd type="none" w="med" len="med"/>
            </a:ln>
          </p:spPr>
        </p:cxnSp>
        <p:cxnSp>
          <p:nvCxnSpPr>
            <p:cNvPr id="96316" name="AutoShape 45"/>
            <p:cNvCxnSpPr>
              <a:stCxn id="96300" idx="4"/>
              <a:endCxn id="96301" idx="0"/>
            </p:cNvCxnSpPr>
            <p:nvPr/>
          </p:nvCxnSpPr>
          <p:spPr>
            <a:xfrm>
              <a:off x="2809" y="821"/>
              <a:ext cx="0" cy="283"/>
            </a:xfrm>
            <a:prstGeom prst="straightConnector1">
              <a:avLst/>
            </a:prstGeom>
            <a:ln w="28575" cap="sq" cmpd="sng">
              <a:solidFill>
                <a:schemeClr val="tx1"/>
              </a:solidFill>
              <a:prstDash val="solid"/>
              <a:headEnd type="none" w="med" len="med"/>
              <a:tailEnd type="none" w="med" len="med"/>
            </a:ln>
          </p:spPr>
        </p:cxnSp>
        <p:cxnSp>
          <p:nvCxnSpPr>
            <p:cNvPr id="96317" name="AutoShape 46"/>
            <p:cNvCxnSpPr>
              <a:stCxn id="96299" idx="5"/>
              <a:endCxn id="96302" idx="0"/>
            </p:cNvCxnSpPr>
            <p:nvPr/>
          </p:nvCxnSpPr>
          <p:spPr>
            <a:xfrm>
              <a:off x="3112" y="230"/>
              <a:ext cx="129" cy="322"/>
            </a:xfrm>
            <a:prstGeom prst="straightConnector1">
              <a:avLst/>
            </a:prstGeom>
            <a:ln w="28575" cap="sq" cmpd="sng">
              <a:solidFill>
                <a:schemeClr val="tx1"/>
              </a:solidFill>
              <a:prstDash val="solid"/>
              <a:headEnd type="none" w="med" len="med"/>
              <a:tailEnd type="none" w="med" len="med"/>
            </a:ln>
          </p:spPr>
        </p:cxnSp>
        <p:cxnSp>
          <p:nvCxnSpPr>
            <p:cNvPr id="96318" name="AutoShape 47"/>
            <p:cNvCxnSpPr>
              <a:stCxn id="96303" idx="4"/>
              <a:endCxn id="96304" idx="0"/>
            </p:cNvCxnSpPr>
            <p:nvPr/>
          </p:nvCxnSpPr>
          <p:spPr>
            <a:xfrm>
              <a:off x="3817" y="269"/>
              <a:ext cx="0" cy="283"/>
            </a:xfrm>
            <a:prstGeom prst="straightConnector1">
              <a:avLst/>
            </a:prstGeom>
            <a:ln w="28575" cap="sq" cmpd="sng">
              <a:solidFill>
                <a:schemeClr val="tx1"/>
              </a:solidFill>
              <a:prstDash val="solid"/>
              <a:headEnd type="none" w="med" len="med"/>
              <a:tailEnd type="none" w="med" len="med"/>
            </a:ln>
          </p:spPr>
        </p:cxnSp>
      </p:grpSp>
      <p:grpSp>
        <p:nvGrpSpPr>
          <p:cNvPr id="96261" name="Group 93"/>
          <p:cNvGrpSpPr/>
          <p:nvPr/>
        </p:nvGrpSpPr>
        <p:grpSpPr>
          <a:xfrm>
            <a:off x="1258888" y="4424363"/>
            <a:ext cx="5076825" cy="2028825"/>
            <a:chOff x="0" y="0"/>
            <a:chExt cx="3729" cy="1469"/>
          </a:xfrm>
        </p:grpSpPr>
        <p:sp>
          <p:nvSpPr>
            <p:cNvPr id="96262" name="Oval 51"/>
            <p:cNvSpPr/>
            <p:nvPr/>
          </p:nvSpPr>
          <p:spPr>
            <a:xfrm>
              <a:off x="1776"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6263" name="Oval 52"/>
            <p:cNvSpPr/>
            <p:nvPr/>
          </p:nvSpPr>
          <p:spPr>
            <a:xfrm>
              <a:off x="288" y="744"/>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6264" name="Oval 53"/>
            <p:cNvSpPr/>
            <p:nvPr/>
          </p:nvSpPr>
          <p:spPr>
            <a:xfrm>
              <a:off x="2736" y="360"/>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6265" name="Oval 54"/>
            <p:cNvSpPr/>
            <p:nvPr/>
          </p:nvSpPr>
          <p:spPr>
            <a:xfrm>
              <a:off x="816" y="36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96266" name="Oval 55"/>
            <p:cNvSpPr/>
            <p:nvPr/>
          </p:nvSpPr>
          <p:spPr>
            <a:xfrm>
              <a:off x="2240" y="744"/>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6267" name="Oval 56"/>
            <p:cNvSpPr/>
            <p:nvPr/>
          </p:nvSpPr>
          <p:spPr>
            <a:xfrm>
              <a:off x="1264" y="744"/>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6268" name="Oval 57"/>
            <p:cNvSpPr/>
            <p:nvPr/>
          </p:nvSpPr>
          <p:spPr>
            <a:xfrm>
              <a:off x="3216" y="745"/>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6269" name="Oval 58"/>
            <p:cNvSpPr/>
            <p:nvPr/>
          </p:nvSpPr>
          <p:spPr>
            <a:xfrm>
              <a:off x="987" y="120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J</a:t>
              </a:r>
              <a:endParaRPr lang="en-US" altLang="zh-CN" b="1" dirty="0">
                <a:latin typeface="Times New Roman" panose="02020603050405020304" pitchFamily="18" charset="0"/>
                <a:ea typeface="宋体" panose="02010600030101010101" pitchFamily="2" charset="-122"/>
              </a:endParaRPr>
            </a:p>
          </p:txBody>
        </p:sp>
        <p:sp>
          <p:nvSpPr>
            <p:cNvPr id="96270" name="Oval 59"/>
            <p:cNvSpPr/>
            <p:nvPr/>
          </p:nvSpPr>
          <p:spPr>
            <a:xfrm>
              <a:off x="1481" y="120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K</a:t>
              </a:r>
              <a:endParaRPr lang="en-US" altLang="zh-CN" b="1" dirty="0">
                <a:latin typeface="Times New Roman" panose="02020603050405020304" pitchFamily="18" charset="0"/>
                <a:ea typeface="宋体" panose="02010600030101010101" pitchFamily="2" charset="-122"/>
              </a:endParaRPr>
            </a:p>
          </p:txBody>
        </p:sp>
        <p:sp>
          <p:nvSpPr>
            <p:cNvPr id="96271" name="Oval 60"/>
            <p:cNvSpPr/>
            <p:nvPr/>
          </p:nvSpPr>
          <p:spPr>
            <a:xfrm>
              <a:off x="1974" y="120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sp>
          <p:nvSpPr>
            <p:cNvPr id="96272" name="Oval 61"/>
            <p:cNvSpPr/>
            <p:nvPr/>
          </p:nvSpPr>
          <p:spPr>
            <a:xfrm>
              <a:off x="2468" y="120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M</a:t>
              </a:r>
              <a:endParaRPr lang="en-US" altLang="zh-CN" b="1" dirty="0">
                <a:latin typeface="Times New Roman" panose="02020603050405020304" pitchFamily="18" charset="0"/>
                <a:ea typeface="宋体" panose="02010600030101010101" pitchFamily="2" charset="-122"/>
              </a:endParaRPr>
            </a:p>
          </p:txBody>
        </p:sp>
        <p:sp>
          <p:nvSpPr>
            <p:cNvPr id="96273" name="Oval 62"/>
            <p:cNvSpPr/>
            <p:nvPr/>
          </p:nvSpPr>
          <p:spPr>
            <a:xfrm>
              <a:off x="2962" y="120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a:t>
              </a:r>
              <a:endParaRPr lang="en-US" altLang="zh-CN" b="1" dirty="0">
                <a:latin typeface="Times New Roman" panose="02020603050405020304" pitchFamily="18" charset="0"/>
                <a:ea typeface="宋体" panose="02010600030101010101" pitchFamily="2" charset="-122"/>
              </a:endParaRPr>
            </a:p>
          </p:txBody>
        </p:sp>
        <p:sp>
          <p:nvSpPr>
            <p:cNvPr id="96274" name="Oval 63"/>
            <p:cNvSpPr/>
            <p:nvPr/>
          </p:nvSpPr>
          <p:spPr>
            <a:xfrm>
              <a:off x="3456" y="120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O</a:t>
              </a:r>
              <a:endParaRPr lang="en-US" altLang="zh-CN" b="1" dirty="0">
                <a:latin typeface="Times New Roman" panose="02020603050405020304" pitchFamily="18" charset="0"/>
                <a:ea typeface="宋体" panose="02010600030101010101" pitchFamily="2" charset="-122"/>
              </a:endParaRPr>
            </a:p>
          </p:txBody>
        </p:sp>
        <p:sp>
          <p:nvSpPr>
            <p:cNvPr id="96275" name="Oval 65"/>
            <p:cNvSpPr/>
            <p:nvPr/>
          </p:nvSpPr>
          <p:spPr>
            <a:xfrm>
              <a:off x="493" y="120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6276" name="Oval 66"/>
            <p:cNvSpPr/>
            <p:nvPr/>
          </p:nvSpPr>
          <p:spPr>
            <a:xfrm>
              <a:off x="0" y="120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cxnSp>
          <p:nvCxnSpPr>
            <p:cNvPr id="96277" name="AutoShape 79"/>
            <p:cNvCxnSpPr>
              <a:stCxn id="96276" idx="0"/>
              <a:endCxn id="96263" idx="3"/>
            </p:cNvCxnSpPr>
            <p:nvPr/>
          </p:nvCxnSpPr>
          <p:spPr>
            <a:xfrm flipV="1">
              <a:off x="137" y="974"/>
              <a:ext cx="191" cy="226"/>
            </a:xfrm>
            <a:prstGeom prst="straightConnector1">
              <a:avLst/>
            </a:prstGeom>
            <a:ln w="28575" cap="sq" cmpd="sng">
              <a:solidFill>
                <a:schemeClr val="tx1"/>
              </a:solidFill>
              <a:prstDash val="solid"/>
              <a:headEnd type="none" w="med" len="med"/>
              <a:tailEnd type="none" w="med" len="med"/>
            </a:ln>
          </p:spPr>
        </p:cxnSp>
        <p:cxnSp>
          <p:nvCxnSpPr>
            <p:cNvPr id="96278" name="AutoShape 80"/>
            <p:cNvCxnSpPr>
              <a:stCxn id="96263" idx="5"/>
              <a:endCxn id="96275" idx="0"/>
            </p:cNvCxnSpPr>
            <p:nvPr/>
          </p:nvCxnSpPr>
          <p:spPr>
            <a:xfrm>
              <a:off x="521" y="974"/>
              <a:ext cx="109" cy="226"/>
            </a:xfrm>
            <a:prstGeom prst="straightConnector1">
              <a:avLst/>
            </a:prstGeom>
            <a:ln w="28575" cap="sq" cmpd="sng">
              <a:solidFill>
                <a:schemeClr val="tx1"/>
              </a:solidFill>
              <a:prstDash val="solid"/>
              <a:headEnd type="none" w="med" len="med"/>
              <a:tailEnd type="none" w="med" len="med"/>
            </a:ln>
          </p:spPr>
        </p:cxnSp>
        <p:cxnSp>
          <p:nvCxnSpPr>
            <p:cNvPr id="96279" name="AutoShape 81"/>
            <p:cNvCxnSpPr>
              <a:stCxn id="96267" idx="3"/>
              <a:endCxn id="96269" idx="0"/>
            </p:cNvCxnSpPr>
            <p:nvPr/>
          </p:nvCxnSpPr>
          <p:spPr>
            <a:xfrm flipH="1">
              <a:off x="1124" y="974"/>
              <a:ext cx="180" cy="226"/>
            </a:xfrm>
            <a:prstGeom prst="straightConnector1">
              <a:avLst/>
            </a:prstGeom>
            <a:ln w="28575" cap="sq" cmpd="sng">
              <a:solidFill>
                <a:schemeClr val="tx1"/>
              </a:solidFill>
              <a:prstDash val="solid"/>
              <a:headEnd type="none" w="med" len="med"/>
              <a:tailEnd type="none" w="med" len="med"/>
            </a:ln>
          </p:spPr>
        </p:cxnSp>
        <p:cxnSp>
          <p:nvCxnSpPr>
            <p:cNvPr id="96280" name="AutoShape 82"/>
            <p:cNvCxnSpPr>
              <a:stCxn id="96267" idx="5"/>
              <a:endCxn id="96270" idx="0"/>
            </p:cNvCxnSpPr>
            <p:nvPr/>
          </p:nvCxnSpPr>
          <p:spPr>
            <a:xfrm>
              <a:off x="1497" y="974"/>
              <a:ext cx="121" cy="226"/>
            </a:xfrm>
            <a:prstGeom prst="straightConnector1">
              <a:avLst/>
            </a:prstGeom>
            <a:ln w="28575" cap="sq" cmpd="sng">
              <a:solidFill>
                <a:schemeClr val="tx1"/>
              </a:solidFill>
              <a:prstDash val="solid"/>
              <a:headEnd type="none" w="med" len="med"/>
              <a:tailEnd type="none" w="med" len="med"/>
            </a:ln>
          </p:spPr>
        </p:cxnSp>
        <p:cxnSp>
          <p:nvCxnSpPr>
            <p:cNvPr id="96281" name="AutoShape 83"/>
            <p:cNvCxnSpPr>
              <a:stCxn id="96266" idx="3"/>
              <a:endCxn id="96271" idx="0"/>
            </p:cNvCxnSpPr>
            <p:nvPr/>
          </p:nvCxnSpPr>
          <p:spPr>
            <a:xfrm flipH="1">
              <a:off x="2111" y="974"/>
              <a:ext cx="169" cy="226"/>
            </a:xfrm>
            <a:prstGeom prst="straightConnector1">
              <a:avLst/>
            </a:prstGeom>
            <a:ln w="28575" cap="sq" cmpd="sng">
              <a:solidFill>
                <a:schemeClr val="tx1"/>
              </a:solidFill>
              <a:prstDash val="solid"/>
              <a:headEnd type="none" w="med" len="med"/>
              <a:tailEnd type="none" w="med" len="med"/>
            </a:ln>
          </p:spPr>
        </p:cxnSp>
        <p:cxnSp>
          <p:nvCxnSpPr>
            <p:cNvPr id="96282" name="AutoShape 84"/>
            <p:cNvCxnSpPr>
              <a:stCxn id="96266" idx="5"/>
              <a:endCxn id="96272" idx="0"/>
            </p:cNvCxnSpPr>
            <p:nvPr/>
          </p:nvCxnSpPr>
          <p:spPr>
            <a:xfrm>
              <a:off x="2473" y="974"/>
              <a:ext cx="132" cy="226"/>
            </a:xfrm>
            <a:prstGeom prst="straightConnector1">
              <a:avLst/>
            </a:prstGeom>
            <a:ln w="28575" cap="sq" cmpd="sng">
              <a:solidFill>
                <a:schemeClr val="tx1"/>
              </a:solidFill>
              <a:prstDash val="solid"/>
              <a:headEnd type="none" w="med" len="med"/>
              <a:tailEnd type="none" w="med" len="med"/>
            </a:ln>
          </p:spPr>
        </p:cxnSp>
        <p:cxnSp>
          <p:nvCxnSpPr>
            <p:cNvPr id="96283" name="AutoShape 85"/>
            <p:cNvCxnSpPr>
              <a:stCxn id="96268" idx="3"/>
              <a:endCxn id="96273" idx="0"/>
            </p:cNvCxnSpPr>
            <p:nvPr/>
          </p:nvCxnSpPr>
          <p:spPr>
            <a:xfrm flipH="1">
              <a:off x="3099" y="975"/>
              <a:ext cx="157" cy="225"/>
            </a:xfrm>
            <a:prstGeom prst="straightConnector1">
              <a:avLst/>
            </a:prstGeom>
            <a:ln w="28575" cap="sq" cmpd="sng">
              <a:solidFill>
                <a:schemeClr val="tx1"/>
              </a:solidFill>
              <a:prstDash val="solid"/>
              <a:headEnd type="none" w="med" len="med"/>
              <a:tailEnd type="none" w="med" len="med"/>
            </a:ln>
          </p:spPr>
        </p:cxnSp>
        <p:cxnSp>
          <p:nvCxnSpPr>
            <p:cNvPr id="96284" name="AutoShape 86"/>
            <p:cNvCxnSpPr>
              <a:stCxn id="96268" idx="5"/>
              <a:endCxn id="96274" idx="0"/>
            </p:cNvCxnSpPr>
            <p:nvPr/>
          </p:nvCxnSpPr>
          <p:spPr>
            <a:xfrm>
              <a:off x="3449" y="975"/>
              <a:ext cx="144" cy="225"/>
            </a:xfrm>
            <a:prstGeom prst="straightConnector1">
              <a:avLst/>
            </a:prstGeom>
            <a:ln w="28575" cap="sq" cmpd="sng">
              <a:solidFill>
                <a:schemeClr val="tx1"/>
              </a:solidFill>
              <a:prstDash val="solid"/>
              <a:headEnd type="none" w="med" len="med"/>
              <a:tailEnd type="none" w="med" len="med"/>
            </a:ln>
          </p:spPr>
        </p:cxnSp>
        <p:cxnSp>
          <p:nvCxnSpPr>
            <p:cNvPr id="96285" name="AutoShape 87"/>
            <p:cNvCxnSpPr>
              <a:stCxn id="96264" idx="5"/>
              <a:endCxn id="96268" idx="1"/>
            </p:cNvCxnSpPr>
            <p:nvPr/>
          </p:nvCxnSpPr>
          <p:spPr>
            <a:xfrm>
              <a:off x="2968" y="590"/>
              <a:ext cx="288" cy="194"/>
            </a:xfrm>
            <a:prstGeom prst="straightConnector1">
              <a:avLst/>
            </a:prstGeom>
            <a:ln w="28575" cap="sq" cmpd="sng">
              <a:solidFill>
                <a:schemeClr val="tx1"/>
              </a:solidFill>
              <a:prstDash val="solid"/>
              <a:headEnd type="none" w="med" len="med"/>
              <a:tailEnd type="none" w="med" len="med"/>
            </a:ln>
          </p:spPr>
        </p:cxnSp>
        <p:cxnSp>
          <p:nvCxnSpPr>
            <p:cNvPr id="96286" name="AutoShape 88"/>
            <p:cNvCxnSpPr>
              <a:stCxn id="96264" idx="3"/>
              <a:endCxn id="96266" idx="7"/>
            </p:cNvCxnSpPr>
            <p:nvPr/>
          </p:nvCxnSpPr>
          <p:spPr>
            <a:xfrm flipH="1">
              <a:off x="2473" y="590"/>
              <a:ext cx="303" cy="193"/>
            </a:xfrm>
            <a:prstGeom prst="straightConnector1">
              <a:avLst/>
            </a:prstGeom>
            <a:ln w="28575" cap="sq" cmpd="sng">
              <a:solidFill>
                <a:schemeClr val="tx1"/>
              </a:solidFill>
              <a:prstDash val="solid"/>
              <a:headEnd type="none" w="med" len="med"/>
              <a:tailEnd type="none" w="med" len="med"/>
            </a:ln>
          </p:spPr>
        </p:cxnSp>
        <p:cxnSp>
          <p:nvCxnSpPr>
            <p:cNvPr id="96287" name="AutoShape 89"/>
            <p:cNvCxnSpPr>
              <a:stCxn id="96265" idx="5"/>
              <a:endCxn id="96267" idx="1"/>
            </p:cNvCxnSpPr>
            <p:nvPr/>
          </p:nvCxnSpPr>
          <p:spPr>
            <a:xfrm>
              <a:off x="1049" y="590"/>
              <a:ext cx="255" cy="194"/>
            </a:xfrm>
            <a:prstGeom prst="straightConnector1">
              <a:avLst/>
            </a:prstGeom>
            <a:ln w="28575" cap="sq" cmpd="sng">
              <a:solidFill>
                <a:schemeClr val="tx1"/>
              </a:solidFill>
              <a:prstDash val="solid"/>
              <a:headEnd type="none" w="med" len="med"/>
              <a:tailEnd type="none" w="med" len="med"/>
            </a:ln>
          </p:spPr>
        </p:cxnSp>
        <p:cxnSp>
          <p:nvCxnSpPr>
            <p:cNvPr id="96288" name="AutoShape 90"/>
            <p:cNvCxnSpPr>
              <a:stCxn id="96265" idx="3"/>
              <a:endCxn id="96263" idx="7"/>
            </p:cNvCxnSpPr>
            <p:nvPr/>
          </p:nvCxnSpPr>
          <p:spPr>
            <a:xfrm flipH="1">
              <a:off x="521" y="590"/>
              <a:ext cx="335" cy="194"/>
            </a:xfrm>
            <a:prstGeom prst="straightConnector1">
              <a:avLst/>
            </a:prstGeom>
            <a:ln w="28575" cap="sq" cmpd="sng">
              <a:solidFill>
                <a:schemeClr val="tx1"/>
              </a:solidFill>
              <a:prstDash val="solid"/>
              <a:headEnd type="none" w="med" len="med"/>
              <a:tailEnd type="none" w="med" len="med"/>
            </a:ln>
          </p:spPr>
        </p:cxnSp>
        <p:cxnSp>
          <p:nvCxnSpPr>
            <p:cNvPr id="96289" name="AutoShape 91"/>
            <p:cNvCxnSpPr>
              <a:stCxn id="96262" idx="2"/>
              <a:endCxn id="96265" idx="7"/>
            </p:cNvCxnSpPr>
            <p:nvPr/>
          </p:nvCxnSpPr>
          <p:spPr>
            <a:xfrm flipH="1">
              <a:off x="1049" y="135"/>
              <a:ext cx="727" cy="264"/>
            </a:xfrm>
            <a:prstGeom prst="straightConnector1">
              <a:avLst/>
            </a:prstGeom>
            <a:ln w="28575" cap="sq" cmpd="sng">
              <a:solidFill>
                <a:schemeClr val="tx1"/>
              </a:solidFill>
              <a:prstDash val="solid"/>
              <a:headEnd type="none" w="med" len="med"/>
              <a:tailEnd type="none" w="med" len="med"/>
            </a:ln>
          </p:spPr>
        </p:cxnSp>
        <p:cxnSp>
          <p:nvCxnSpPr>
            <p:cNvPr id="96290" name="AutoShape 92"/>
            <p:cNvCxnSpPr>
              <a:stCxn id="96262" idx="6"/>
              <a:endCxn id="96264" idx="1"/>
            </p:cNvCxnSpPr>
            <p:nvPr/>
          </p:nvCxnSpPr>
          <p:spPr>
            <a:xfrm>
              <a:off x="2049" y="135"/>
              <a:ext cx="727" cy="265"/>
            </a:xfrm>
            <a:prstGeom prst="straightConnector1">
              <a:avLst/>
            </a:prstGeom>
            <a:ln w="28575" cap="sq" cmpd="sng">
              <a:solidFill>
                <a:schemeClr val="tx1"/>
              </a:solidFill>
              <a:prstDash val="solid"/>
              <a:headEnd type="none" w="med" len="med"/>
              <a:tailEnd type="none" w="med" len="med"/>
            </a:ln>
          </p:spPr>
        </p:cxnSp>
      </p:gr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树和森林的遍历</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2163" name="Rectangle 3"/>
          <p:cNvSpPr>
            <a:spLocks noGrp="1"/>
          </p:cNvSpPr>
          <p:nvPr>
            <p:ph type="body" idx="4294967295"/>
          </p:nvPr>
        </p:nvSpPr>
        <p:spPr/>
        <p:txBody>
          <a:bodyPr vert="horz" wrap="square" lIns="91440" tIns="45720" rIns="91440" bIns="45720" anchor="t" anchorCtr="0"/>
          <a:p>
            <a:pPr marL="457200" indent="-457200">
              <a:lnSpc>
                <a:spcPct val="120000"/>
              </a:lnSpc>
              <a:spcBef>
                <a:spcPct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树的遍历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在树和森林中，一个结点可能有两棵以上的子树，所以不讨论中序遍历， 只讨论</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先序遍历和后序遍历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先序遍历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访问根结点；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按照从左到右的顺序</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先序遍历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根结点的每一棵子树。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spcBef>
                <a:spcPct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 B E C F 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后序遍历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按照从左到右的顺序</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后序遍历</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根结点的每一棵子树；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访问根结点。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spcBef>
                <a:spcPct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E B F C D A</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eaLnBrk="1" hangingPunct="1">
              <a:lnSpc>
                <a:spcPct val="120000"/>
              </a:lnSpc>
              <a:spcBef>
                <a:spcPct val="0"/>
              </a:spcBef>
              <a:spcAft>
                <a:spcPts val="0"/>
              </a:spcAft>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20000"/>
              </a:lnSpc>
              <a:spcBef>
                <a:spcPct val="0"/>
              </a:spcBef>
              <a:spcAft>
                <a:spcPts val="0"/>
              </a:spcAft>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176" name="Text Box 22"/>
          <p:cNvSpPr txBox="1"/>
          <p:nvPr/>
        </p:nvSpPr>
        <p:spPr>
          <a:xfrm>
            <a:off x="4211955" y="5257800"/>
            <a:ext cx="4537075" cy="829945"/>
          </a:xfrm>
          <a:prstGeom prst="rect">
            <a:avLst/>
          </a:prstGeom>
          <a:solidFill>
            <a:schemeClr val="bg1">
              <a:lumMod val="85000"/>
            </a:schemeClr>
          </a:solidFill>
          <a:ln w="28575" cap="sq" cmpd="dbl">
            <a:solidFill>
              <a:schemeClr val="accent1">
                <a:shade val="50000"/>
              </a:schemeClr>
            </a:solidFill>
            <a:prstDash val="sysDot"/>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zh-CN" altLang="zh-CN" dirty="0">
                <a:latin typeface="微软雅黑" panose="020B0503020204020204" pitchFamily="34" charset="-122"/>
                <a:ea typeface="微软雅黑" panose="020B0503020204020204" pitchFamily="34" charset="-122"/>
              </a:rPr>
              <a:t>树的遍历与转换的相应二叉树的遍历序列有什么关系？</a:t>
            </a:r>
            <a:endParaRPr lang="zh-CN" altLang="zh-CN" dirty="0">
              <a:latin typeface="微软雅黑" panose="020B0503020204020204" pitchFamily="34" charset="-122"/>
              <a:ea typeface="微软雅黑" panose="020B0503020204020204" pitchFamily="34" charset="-122"/>
            </a:endParaRPr>
          </a:p>
        </p:txBody>
      </p:sp>
      <p:grpSp>
        <p:nvGrpSpPr>
          <p:cNvPr id="5" name="组合 4"/>
          <p:cNvGrpSpPr/>
          <p:nvPr/>
        </p:nvGrpSpPr>
        <p:grpSpPr>
          <a:xfrm>
            <a:off x="4499610" y="476885"/>
            <a:ext cx="2087880" cy="2825750"/>
            <a:chOff x="1304" y="6440"/>
            <a:chExt cx="3288" cy="4450"/>
          </a:xfrm>
        </p:grpSpPr>
        <p:sp>
          <p:nvSpPr>
            <p:cNvPr id="2" name="圆角矩形 1"/>
            <p:cNvSpPr/>
            <p:nvPr/>
          </p:nvSpPr>
          <p:spPr>
            <a:xfrm>
              <a:off x="1304" y="6440"/>
              <a:ext cx="3288" cy="4451"/>
            </a:xfrm>
            <a:prstGeom prst="roundRect">
              <a:avLst>
                <a:gd name="adj" fmla="val 9975"/>
              </a:avLst>
            </a:prstGeom>
            <a:solidFill>
              <a:schemeClr val="bg1">
                <a:lumMod val="85000"/>
              </a:schemeClr>
            </a:solid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3" name="Group 45"/>
            <p:cNvGrpSpPr/>
            <p:nvPr/>
          </p:nvGrpSpPr>
          <p:grpSpPr>
            <a:xfrm>
              <a:off x="1457" y="6566"/>
              <a:ext cx="2843" cy="4227"/>
              <a:chOff x="0" y="0"/>
              <a:chExt cx="1137" cy="1691"/>
            </a:xfrm>
          </p:grpSpPr>
          <p:sp>
            <p:nvSpPr>
              <p:cNvPr id="97287" name="Line 34"/>
              <p:cNvSpPr/>
              <p:nvPr/>
            </p:nvSpPr>
            <p:spPr>
              <a:xfrm flipH="1">
                <a:off x="384" y="1085"/>
                <a:ext cx="288" cy="528"/>
              </a:xfrm>
              <a:prstGeom prst="line">
                <a:avLst/>
              </a:prstGeom>
              <a:ln w="38100" cap="rnd" cmpd="sng">
                <a:solidFill>
                  <a:schemeClr val="tx1"/>
                </a:solidFill>
                <a:prstDash val="solid"/>
                <a:headEnd type="none" w="med" len="med"/>
                <a:tailEnd type="none" w="med" len="med"/>
              </a:ln>
            </p:spPr>
          </p:sp>
          <p:sp>
            <p:nvSpPr>
              <p:cNvPr id="97288" name="Line 35"/>
              <p:cNvSpPr/>
              <p:nvPr/>
            </p:nvSpPr>
            <p:spPr>
              <a:xfrm>
                <a:off x="426" y="653"/>
                <a:ext cx="246" cy="432"/>
              </a:xfrm>
              <a:prstGeom prst="line">
                <a:avLst/>
              </a:prstGeom>
              <a:ln w="38100" cap="flat" cmpd="sng">
                <a:solidFill>
                  <a:schemeClr val="hlink"/>
                </a:solidFill>
                <a:prstDash val="sysDot"/>
                <a:headEnd type="none" w="med" len="med"/>
                <a:tailEnd type="none" w="med" len="med"/>
              </a:ln>
            </p:spPr>
          </p:sp>
          <p:sp>
            <p:nvSpPr>
              <p:cNvPr id="97289" name="Line 36"/>
              <p:cNvSpPr/>
              <p:nvPr/>
            </p:nvSpPr>
            <p:spPr>
              <a:xfrm flipH="1">
                <a:off x="96" y="605"/>
                <a:ext cx="336" cy="480"/>
              </a:xfrm>
              <a:prstGeom prst="line">
                <a:avLst/>
              </a:prstGeom>
              <a:ln w="38100" cap="rnd" cmpd="sng">
                <a:solidFill>
                  <a:schemeClr val="tx1"/>
                </a:solidFill>
                <a:prstDash val="solid"/>
                <a:headEnd type="none" w="med" len="med"/>
                <a:tailEnd type="none" w="med" len="med"/>
              </a:ln>
            </p:spPr>
          </p:sp>
          <p:sp>
            <p:nvSpPr>
              <p:cNvPr id="97290" name="Line 37"/>
              <p:cNvSpPr/>
              <p:nvPr/>
            </p:nvSpPr>
            <p:spPr>
              <a:xfrm>
                <a:off x="672" y="1085"/>
                <a:ext cx="336" cy="480"/>
              </a:xfrm>
              <a:prstGeom prst="line">
                <a:avLst/>
              </a:prstGeom>
              <a:ln w="38100" cap="flat" cmpd="sng">
                <a:solidFill>
                  <a:schemeClr val="hlink"/>
                </a:solidFill>
                <a:prstDash val="sysDot"/>
                <a:headEnd type="none" w="med" len="med"/>
                <a:tailEnd type="none" w="med" len="med"/>
              </a:ln>
            </p:spPr>
          </p:sp>
          <p:sp>
            <p:nvSpPr>
              <p:cNvPr id="97291" name="Line 38"/>
              <p:cNvSpPr/>
              <p:nvPr/>
            </p:nvSpPr>
            <p:spPr>
              <a:xfrm flipH="1">
                <a:off x="378" y="77"/>
                <a:ext cx="438" cy="576"/>
              </a:xfrm>
              <a:prstGeom prst="line">
                <a:avLst/>
              </a:prstGeom>
              <a:ln w="38100" cap="rnd" cmpd="sng">
                <a:solidFill>
                  <a:schemeClr val="tx1"/>
                </a:solidFill>
                <a:prstDash val="solid"/>
                <a:headEnd type="none" w="med" len="med"/>
                <a:tailEnd type="none" w="med" len="med"/>
              </a:ln>
            </p:spPr>
          </p:sp>
          <p:sp>
            <p:nvSpPr>
              <p:cNvPr id="97292" name="Oval 39"/>
              <p:cNvSpPr/>
              <p:nvPr/>
            </p:nvSpPr>
            <p:spPr>
              <a:xfrm>
                <a:off x="624"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7293" name="Oval 40"/>
              <p:cNvSpPr/>
              <p:nvPr/>
            </p:nvSpPr>
            <p:spPr>
              <a:xfrm>
                <a:off x="288" y="1421"/>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7294" name="Oval 41"/>
              <p:cNvSpPr/>
              <p:nvPr/>
            </p:nvSpPr>
            <p:spPr>
              <a:xfrm>
                <a:off x="0" y="941"/>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7295" name="Oval 42"/>
              <p:cNvSpPr/>
              <p:nvPr/>
            </p:nvSpPr>
            <p:spPr>
              <a:xfrm>
                <a:off x="864" y="1421"/>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7296" name="Oval 43"/>
              <p:cNvSpPr/>
              <p:nvPr/>
            </p:nvSpPr>
            <p:spPr>
              <a:xfrm>
                <a:off x="544" y="941"/>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7297" name="Oval 44"/>
              <p:cNvSpPr/>
              <p:nvPr/>
            </p:nvSpPr>
            <p:spPr>
              <a:xfrm>
                <a:off x="288" y="492"/>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grpSp>
      <p:grpSp>
        <p:nvGrpSpPr>
          <p:cNvPr id="6" name="组合 5"/>
          <p:cNvGrpSpPr/>
          <p:nvPr/>
        </p:nvGrpSpPr>
        <p:grpSpPr>
          <a:xfrm>
            <a:off x="6804025" y="1196975"/>
            <a:ext cx="2087880" cy="2061210"/>
            <a:chOff x="8676" y="7389"/>
            <a:chExt cx="3288" cy="3246"/>
          </a:xfrm>
        </p:grpSpPr>
        <p:sp>
          <p:nvSpPr>
            <p:cNvPr id="4" name="圆角矩形 3"/>
            <p:cNvSpPr/>
            <p:nvPr>
              <p:custDataLst>
                <p:tags r:id="rId1"/>
              </p:custDataLst>
            </p:nvPr>
          </p:nvSpPr>
          <p:spPr>
            <a:xfrm>
              <a:off x="8676" y="7389"/>
              <a:ext cx="3288" cy="3246"/>
            </a:xfrm>
            <a:prstGeom prst="roundRect">
              <a:avLst>
                <a:gd name="adj" fmla="val 9975"/>
              </a:avLst>
            </a:prstGeom>
            <a:solidFill>
              <a:schemeClr val="bg1">
                <a:lumMod val="85000"/>
              </a:schemeClr>
            </a:solid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97284" name="Group 18"/>
            <p:cNvGrpSpPr/>
            <p:nvPr/>
          </p:nvGrpSpPr>
          <p:grpSpPr>
            <a:xfrm>
              <a:off x="8788" y="7473"/>
              <a:ext cx="3065" cy="3030"/>
              <a:chOff x="0" y="0"/>
              <a:chExt cx="1408" cy="1348"/>
            </a:xfrm>
          </p:grpSpPr>
          <p:sp>
            <p:nvSpPr>
              <p:cNvPr id="97298" name="Line 9"/>
              <p:cNvSpPr/>
              <p:nvPr/>
            </p:nvSpPr>
            <p:spPr>
              <a:xfrm flipH="1">
                <a:off x="119" y="713"/>
                <a:ext cx="0" cy="531"/>
              </a:xfrm>
              <a:prstGeom prst="line">
                <a:avLst/>
              </a:prstGeom>
              <a:ln w="38100" cap="rnd" cmpd="sng">
                <a:solidFill>
                  <a:schemeClr val="tx1"/>
                </a:solidFill>
                <a:prstDash val="solid"/>
                <a:headEnd type="none" w="med" len="med"/>
                <a:tailEnd type="none" w="med" len="med"/>
              </a:ln>
            </p:spPr>
          </p:sp>
          <p:sp>
            <p:nvSpPr>
              <p:cNvPr id="97299" name="Line 9"/>
              <p:cNvSpPr/>
              <p:nvPr/>
            </p:nvSpPr>
            <p:spPr>
              <a:xfrm flipH="1">
                <a:off x="727" y="681"/>
                <a:ext cx="0" cy="531"/>
              </a:xfrm>
              <a:prstGeom prst="line">
                <a:avLst/>
              </a:prstGeom>
              <a:ln w="38100" cap="rnd" cmpd="sng">
                <a:solidFill>
                  <a:schemeClr val="tx1"/>
                </a:solidFill>
                <a:prstDash val="solid"/>
                <a:headEnd type="none" w="med" len="med"/>
                <a:tailEnd type="none" w="med" len="med"/>
              </a:ln>
            </p:spPr>
          </p:sp>
          <p:sp>
            <p:nvSpPr>
              <p:cNvPr id="97300" name="Line 6"/>
              <p:cNvSpPr/>
              <p:nvPr/>
            </p:nvSpPr>
            <p:spPr>
              <a:xfrm>
                <a:off x="822" y="192"/>
                <a:ext cx="449" cy="521"/>
              </a:xfrm>
              <a:prstGeom prst="line">
                <a:avLst/>
              </a:prstGeom>
              <a:ln w="38100" cap="rnd" cmpd="sng">
                <a:solidFill>
                  <a:schemeClr val="tx1"/>
                </a:solidFill>
                <a:prstDash val="solid"/>
                <a:headEnd type="none" w="med" len="med"/>
                <a:tailEnd type="none" w="med" len="med"/>
              </a:ln>
            </p:spPr>
          </p:sp>
          <p:sp>
            <p:nvSpPr>
              <p:cNvPr id="97301" name="Line 9"/>
              <p:cNvSpPr/>
              <p:nvPr/>
            </p:nvSpPr>
            <p:spPr>
              <a:xfrm flipH="1">
                <a:off x="715" y="192"/>
                <a:ext cx="0" cy="531"/>
              </a:xfrm>
              <a:prstGeom prst="line">
                <a:avLst/>
              </a:prstGeom>
              <a:ln w="38100" cap="rnd" cmpd="sng">
                <a:solidFill>
                  <a:schemeClr val="tx1"/>
                </a:solidFill>
                <a:prstDash val="solid"/>
                <a:headEnd type="none" w="med" len="med"/>
                <a:tailEnd type="none" w="med" len="med"/>
              </a:ln>
            </p:spPr>
          </p:sp>
          <p:sp>
            <p:nvSpPr>
              <p:cNvPr id="97302" name="Line 10"/>
              <p:cNvSpPr/>
              <p:nvPr/>
            </p:nvSpPr>
            <p:spPr>
              <a:xfrm flipH="1">
                <a:off x="137" y="192"/>
                <a:ext cx="487" cy="521"/>
              </a:xfrm>
              <a:prstGeom prst="line">
                <a:avLst/>
              </a:prstGeom>
              <a:ln w="38100" cap="rnd" cmpd="sng">
                <a:solidFill>
                  <a:schemeClr val="tx1"/>
                </a:solidFill>
                <a:prstDash val="solid"/>
                <a:headEnd type="none" w="med" len="med"/>
                <a:tailEnd type="none" w="med" len="med"/>
              </a:ln>
            </p:spPr>
          </p:sp>
          <p:sp>
            <p:nvSpPr>
              <p:cNvPr id="97303" name="Oval 11"/>
              <p:cNvSpPr/>
              <p:nvPr/>
            </p:nvSpPr>
            <p:spPr>
              <a:xfrm>
                <a:off x="584"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7304" name="Oval 12"/>
              <p:cNvSpPr/>
              <p:nvPr/>
            </p:nvSpPr>
            <p:spPr>
              <a:xfrm>
                <a:off x="591" y="1079"/>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7305" name="Oval 13"/>
              <p:cNvSpPr/>
              <p:nvPr/>
            </p:nvSpPr>
            <p:spPr>
              <a:xfrm>
                <a:off x="0" y="1074"/>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7306" name="Oval 14"/>
              <p:cNvSpPr/>
              <p:nvPr/>
            </p:nvSpPr>
            <p:spPr>
              <a:xfrm>
                <a:off x="1135" y="558"/>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7307" name="Oval 15"/>
              <p:cNvSpPr/>
              <p:nvPr/>
            </p:nvSpPr>
            <p:spPr>
              <a:xfrm>
                <a:off x="591" y="558"/>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7308" name="Oval 16"/>
              <p:cNvSpPr/>
              <p:nvPr/>
            </p:nvSpPr>
            <p:spPr>
              <a:xfrm>
                <a:off x="0" y="559"/>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7" dur="500"/>
                                        <p:tgtEl>
                                          <p:spTgt spid="9216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blinds(horizontal)">
                                      <p:cBhvr>
                                        <p:cTn id="10" dur="500"/>
                                        <p:tgtEl>
                                          <p:spTgt spid="9216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63">
                                            <p:txEl>
                                              <p:pRg st="4" end="4"/>
                                            </p:txEl>
                                          </p:spTgt>
                                        </p:tgtEl>
                                        <p:attrNameLst>
                                          <p:attrName>style.visibility</p:attrName>
                                        </p:attrNameLst>
                                      </p:cBhvr>
                                      <p:to>
                                        <p:strVal val="visible"/>
                                      </p:to>
                                    </p:set>
                                    <p:animEffect transition="in" filter="blinds(horizontal)">
                                      <p:cBhvr>
                                        <p:cTn id="13" dur="500"/>
                                        <p:tgtEl>
                                          <p:spTgt spid="9216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2163">
                                            <p:txEl>
                                              <p:pRg st="5" end="5"/>
                                            </p:txEl>
                                          </p:spTgt>
                                        </p:tgtEl>
                                        <p:attrNameLst>
                                          <p:attrName>style.visibility</p:attrName>
                                        </p:attrNameLst>
                                      </p:cBhvr>
                                      <p:to>
                                        <p:strVal val="visible"/>
                                      </p:to>
                                    </p:set>
                                    <p:animEffect transition="in" filter="blinds(horizontal)">
                                      <p:cBhvr>
                                        <p:cTn id="24" dur="500"/>
                                        <p:tgtEl>
                                          <p:spTgt spid="9216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2163">
                                            <p:txEl>
                                              <p:pRg st="6" end="6"/>
                                            </p:txEl>
                                          </p:spTgt>
                                        </p:tgtEl>
                                        <p:attrNameLst>
                                          <p:attrName>style.visibility</p:attrName>
                                        </p:attrNameLst>
                                      </p:cBhvr>
                                      <p:to>
                                        <p:strVal val="visible"/>
                                      </p:to>
                                    </p:set>
                                    <p:animEffect transition="in" filter="wipe(down)">
                                      <p:cBhvr>
                                        <p:cTn id="29" dur="500"/>
                                        <p:tgtEl>
                                          <p:spTgt spid="92163">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92163">
                                            <p:txEl>
                                              <p:pRg st="7" end="7"/>
                                            </p:txEl>
                                          </p:spTgt>
                                        </p:tgtEl>
                                        <p:attrNameLst>
                                          <p:attrName>style.visibility</p:attrName>
                                        </p:attrNameLst>
                                      </p:cBhvr>
                                      <p:to>
                                        <p:strVal val="visible"/>
                                      </p:to>
                                    </p:set>
                                    <p:animEffect transition="in" filter="wipe(down)">
                                      <p:cBhvr>
                                        <p:cTn id="32" dur="500"/>
                                        <p:tgtEl>
                                          <p:spTgt spid="92163">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92163">
                                            <p:txEl>
                                              <p:pRg st="8" end="8"/>
                                            </p:txEl>
                                          </p:spTgt>
                                        </p:tgtEl>
                                        <p:attrNameLst>
                                          <p:attrName>style.visibility</p:attrName>
                                        </p:attrNameLst>
                                      </p:cBhvr>
                                      <p:to>
                                        <p:strVal val="visible"/>
                                      </p:to>
                                    </p:set>
                                    <p:animEffect transition="in" filter="wipe(down)">
                                      <p:cBhvr>
                                        <p:cTn id="35" dur="500"/>
                                        <p:tgtEl>
                                          <p:spTgt spid="9216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92163">
                                            <p:txEl>
                                              <p:pRg st="9" end="9"/>
                                            </p:txEl>
                                          </p:spTgt>
                                        </p:tgtEl>
                                        <p:attrNameLst>
                                          <p:attrName>style.visibility</p:attrName>
                                        </p:attrNameLst>
                                      </p:cBhvr>
                                      <p:to>
                                        <p:strVal val="visible"/>
                                      </p:to>
                                    </p:set>
                                    <p:animEffect transition="in" filter="wipe(down)">
                                      <p:cBhvr>
                                        <p:cTn id="40" dur="500"/>
                                        <p:tgtEl>
                                          <p:spTgt spid="9216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92176"/>
                                        </p:tgtEl>
                                        <p:attrNameLst>
                                          <p:attrName>style.visibility</p:attrName>
                                        </p:attrNameLst>
                                      </p:cBhvr>
                                      <p:to>
                                        <p:strVal val="visible"/>
                                      </p:to>
                                    </p:set>
                                    <p:animEffect transition="in" filter="barn(inVertical)">
                                      <p:cBhvr>
                                        <p:cTn id="45" dur="500"/>
                                        <p:tgtEl>
                                          <p:spTgt spid="92176"/>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arn(inVertic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树和森林的遍历</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3187"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457200" marR="0" lvl="0"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l"/>
              <a:defRPr/>
            </a:pP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森林的遍历</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914400" marR="0" lvl="1"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先序遍历</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14450" marR="0" lvl="2"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若森林非空，则：</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14450" marR="0" lvl="2"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访问森林中第一棵树的根结点；</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14450" marR="0" lvl="2"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先序遍历第一棵树的根结点的子树；</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14450" marR="0" lvl="2"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先序遍历去掉第一棵树后的子森林。</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457200" marR="0" lvl="0" indent="-457200" algn="l" defTabSz="914400" rtl="0" eaLnBrk="0" fontAlgn="base" latinLnBrk="0" hangingPunct="0">
              <a:lnSpc>
                <a:spcPct val="110000"/>
              </a:lnSpc>
              <a:spcBef>
                <a:spcPts val="0"/>
              </a:spcBef>
              <a:spcAft>
                <a:spcPts val="0"/>
              </a:spcAft>
              <a:buClrTx/>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 B C D E F G H I </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914400" marR="0" lvl="1"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中序遍历 </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71600" marR="0" lvl="2"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若森林非空，则：</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71600" marR="0" lvl="2"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中序遍历第一棵树的根结点的子树；</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71600" marR="0" lvl="2"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访问森林中第一棵树的根结点；</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71600" marR="0" lvl="2" indent="-457200" algn="l" defTabSz="914400" rtl="0" eaLnBrk="0" fontAlgn="base" latinLnBrk="0" hangingPunct="0">
              <a:lnSpc>
                <a:spcPct val="110000"/>
              </a:lnSpc>
              <a:spcBef>
                <a:spcPts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中序遍历去掉第一棵树后的子森林。 </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457200" marR="0" lvl="0" indent="-457200" algn="l" defTabSz="914400" rtl="0" eaLnBrk="0" fontAlgn="base" latinLnBrk="0" hangingPunct="0">
              <a:lnSpc>
                <a:spcPct val="110000"/>
              </a:lnSpc>
              <a:spcBef>
                <a:spcPts val="0"/>
              </a:spcBef>
              <a:spcAft>
                <a:spcPts val="0"/>
              </a:spcAft>
              <a:buClrTx/>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 C D A F E H I G</a:t>
            </a:r>
            <a:endParaRPr kumimoji="0" lang="en-US" altLang="zh-CN" sz="2400"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98308" name="Group 8"/>
          <p:cNvGrpSpPr/>
          <p:nvPr/>
        </p:nvGrpSpPr>
        <p:grpSpPr>
          <a:xfrm>
            <a:off x="6775450" y="3068638"/>
            <a:ext cx="388938" cy="1168400"/>
            <a:chOff x="0" y="0"/>
            <a:chExt cx="273" cy="839"/>
          </a:xfrm>
        </p:grpSpPr>
        <p:sp>
          <p:nvSpPr>
            <p:cNvPr id="98341" name="Line 9"/>
            <p:cNvSpPr/>
            <p:nvPr/>
          </p:nvSpPr>
          <p:spPr>
            <a:xfrm>
              <a:off x="137" y="203"/>
              <a:ext cx="0" cy="576"/>
            </a:xfrm>
            <a:prstGeom prst="line">
              <a:avLst/>
            </a:prstGeom>
            <a:ln w="28575" cap="rnd" cmpd="sng">
              <a:solidFill>
                <a:schemeClr val="tx1"/>
              </a:solidFill>
              <a:prstDash val="solid"/>
              <a:headEnd type="none" w="med" len="med"/>
              <a:tailEnd type="none" w="med" len="med"/>
            </a:ln>
          </p:spPr>
        </p:sp>
        <p:sp>
          <p:nvSpPr>
            <p:cNvPr id="98342" name="Oval 10"/>
            <p:cNvSpPr/>
            <p:nvPr/>
          </p:nvSpPr>
          <p:spPr>
            <a:xfrm>
              <a:off x="0" y="570"/>
              <a:ext cx="273" cy="269"/>
            </a:xfrm>
            <a:prstGeom prst="ellipse">
              <a:avLst/>
            </a:prstGeom>
            <a:solidFill>
              <a:srgbClr val="FFFFCC"/>
            </a:solidFill>
            <a:ln w="28575"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8343" name="Oval 11"/>
            <p:cNvSpPr/>
            <p:nvPr/>
          </p:nvSpPr>
          <p:spPr>
            <a:xfrm>
              <a:off x="0" y="0"/>
              <a:ext cx="273" cy="270"/>
            </a:xfrm>
            <a:prstGeom prst="ellipse">
              <a:avLst/>
            </a:prstGeom>
            <a:solidFill>
              <a:srgbClr val="FFFFCC"/>
            </a:solidFill>
            <a:ln w="28575" cap="rnd"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grpSp>
      <p:grpSp>
        <p:nvGrpSpPr>
          <p:cNvPr id="98309" name="Group 12"/>
          <p:cNvGrpSpPr/>
          <p:nvPr/>
        </p:nvGrpSpPr>
        <p:grpSpPr>
          <a:xfrm>
            <a:off x="6804025" y="1466850"/>
            <a:ext cx="1827213" cy="1152525"/>
            <a:chOff x="0" y="0"/>
            <a:chExt cx="1281" cy="828"/>
          </a:xfrm>
        </p:grpSpPr>
        <p:sp>
          <p:nvSpPr>
            <p:cNvPr id="98334" name="Line 13"/>
            <p:cNvSpPr/>
            <p:nvPr/>
          </p:nvSpPr>
          <p:spPr>
            <a:xfrm>
              <a:off x="624" y="144"/>
              <a:ext cx="528" cy="576"/>
            </a:xfrm>
            <a:prstGeom prst="line">
              <a:avLst/>
            </a:prstGeom>
            <a:ln w="38100" cap="rnd" cmpd="sng">
              <a:solidFill>
                <a:schemeClr val="tx1"/>
              </a:solidFill>
              <a:prstDash val="solid"/>
              <a:headEnd type="none" w="med" len="med"/>
              <a:tailEnd type="none" w="med" len="med"/>
            </a:ln>
          </p:spPr>
        </p:sp>
        <p:sp>
          <p:nvSpPr>
            <p:cNvPr id="98335" name="Line 14"/>
            <p:cNvSpPr/>
            <p:nvPr/>
          </p:nvSpPr>
          <p:spPr>
            <a:xfrm>
              <a:off x="646" y="192"/>
              <a:ext cx="0" cy="480"/>
            </a:xfrm>
            <a:prstGeom prst="line">
              <a:avLst/>
            </a:prstGeom>
            <a:ln w="38100" cap="rnd" cmpd="sng">
              <a:solidFill>
                <a:schemeClr val="tx1"/>
              </a:solidFill>
              <a:prstDash val="solid"/>
              <a:headEnd type="none" w="med" len="med"/>
              <a:tailEnd type="none" w="med" len="med"/>
            </a:ln>
          </p:spPr>
        </p:sp>
        <p:sp>
          <p:nvSpPr>
            <p:cNvPr id="98336" name="Line 15"/>
            <p:cNvSpPr/>
            <p:nvPr/>
          </p:nvSpPr>
          <p:spPr>
            <a:xfrm flipH="1">
              <a:off x="90" y="144"/>
              <a:ext cx="534" cy="576"/>
            </a:xfrm>
            <a:prstGeom prst="line">
              <a:avLst/>
            </a:prstGeom>
            <a:ln w="38100" cap="rnd" cmpd="sng">
              <a:solidFill>
                <a:schemeClr val="tx1"/>
              </a:solidFill>
              <a:prstDash val="solid"/>
              <a:headEnd type="none" w="med" len="med"/>
              <a:tailEnd type="none" w="med" len="med"/>
            </a:ln>
          </p:spPr>
        </p:sp>
        <p:sp>
          <p:nvSpPr>
            <p:cNvPr id="98337" name="Oval 16"/>
            <p:cNvSpPr/>
            <p:nvPr/>
          </p:nvSpPr>
          <p:spPr>
            <a:xfrm>
              <a:off x="504"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8338" name="Oval 17"/>
            <p:cNvSpPr/>
            <p:nvPr/>
          </p:nvSpPr>
          <p:spPr>
            <a:xfrm>
              <a:off x="1008" y="558"/>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8339" name="Oval 18"/>
            <p:cNvSpPr/>
            <p:nvPr/>
          </p:nvSpPr>
          <p:spPr>
            <a:xfrm>
              <a:off x="504" y="558"/>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8340" name="Oval 19"/>
            <p:cNvSpPr/>
            <p:nvPr/>
          </p:nvSpPr>
          <p:spPr>
            <a:xfrm>
              <a:off x="0" y="559"/>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grpSp>
        <p:nvGrpSpPr>
          <p:cNvPr id="98310" name="Group 20"/>
          <p:cNvGrpSpPr/>
          <p:nvPr/>
        </p:nvGrpSpPr>
        <p:grpSpPr>
          <a:xfrm>
            <a:off x="7542213" y="3140075"/>
            <a:ext cx="1277937" cy="1152525"/>
            <a:chOff x="0" y="0"/>
            <a:chExt cx="896" cy="828"/>
          </a:xfrm>
        </p:grpSpPr>
        <p:sp>
          <p:nvSpPr>
            <p:cNvPr id="98329" name="Line 21"/>
            <p:cNvSpPr/>
            <p:nvPr/>
          </p:nvSpPr>
          <p:spPr>
            <a:xfrm>
              <a:off x="484" y="192"/>
              <a:ext cx="284" cy="480"/>
            </a:xfrm>
            <a:prstGeom prst="line">
              <a:avLst/>
            </a:prstGeom>
            <a:ln w="38100" cap="rnd" cmpd="sng">
              <a:solidFill>
                <a:schemeClr val="tx1"/>
              </a:solidFill>
              <a:prstDash val="solid"/>
              <a:headEnd type="none" w="med" len="med"/>
              <a:tailEnd type="none" w="med" len="med"/>
            </a:ln>
          </p:spPr>
        </p:sp>
        <p:sp>
          <p:nvSpPr>
            <p:cNvPr id="98330" name="Line 22"/>
            <p:cNvSpPr/>
            <p:nvPr/>
          </p:nvSpPr>
          <p:spPr>
            <a:xfrm flipH="1">
              <a:off x="90" y="144"/>
              <a:ext cx="390" cy="593"/>
            </a:xfrm>
            <a:prstGeom prst="line">
              <a:avLst/>
            </a:prstGeom>
            <a:ln w="38100" cap="rnd" cmpd="sng">
              <a:solidFill>
                <a:schemeClr val="tx1"/>
              </a:solidFill>
              <a:prstDash val="solid"/>
              <a:headEnd type="none" w="med" len="med"/>
              <a:tailEnd type="none" w="med" len="med"/>
            </a:ln>
          </p:spPr>
        </p:sp>
        <p:sp>
          <p:nvSpPr>
            <p:cNvPr id="98331" name="Oval 23"/>
            <p:cNvSpPr/>
            <p:nvPr/>
          </p:nvSpPr>
          <p:spPr>
            <a:xfrm>
              <a:off x="336"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8332" name="Oval 24"/>
            <p:cNvSpPr/>
            <p:nvPr/>
          </p:nvSpPr>
          <p:spPr>
            <a:xfrm>
              <a:off x="624" y="558"/>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8333" name="Oval 25"/>
            <p:cNvSpPr/>
            <p:nvPr/>
          </p:nvSpPr>
          <p:spPr>
            <a:xfrm>
              <a:off x="0" y="559"/>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grpSp>
      <p:sp>
        <p:nvSpPr>
          <p:cNvPr id="93206" name="Text Box 26"/>
          <p:cNvSpPr txBox="1"/>
          <p:nvPr/>
        </p:nvSpPr>
        <p:spPr>
          <a:xfrm>
            <a:off x="4123690" y="4543425"/>
            <a:ext cx="4697095" cy="986155"/>
          </a:xfrm>
          <a:prstGeom prst="rect">
            <a:avLst/>
          </a:prstGeom>
          <a:solidFill>
            <a:schemeClr val="bg1">
              <a:lumMod val="85000"/>
            </a:schemeClr>
          </a:solidFill>
          <a:ln w="28575" cap="sq" cmpd="sng">
            <a:solidFill>
              <a:schemeClr val="accent1">
                <a:shade val="50000"/>
              </a:schemeClr>
            </a:solidFill>
            <a:prstDash val="sysDash"/>
            <a:miter/>
            <a:headEnd type="none" w="med" len="med"/>
            <a:tailEnd type="none" w="med" len="med"/>
          </a:ln>
        </p:spPr>
        <p:txBody>
          <a:bodyPr wrap="square" anchor="ctr" anchorCtr="0">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zh-CN" altLang="zh-CN" dirty="0">
                <a:latin typeface="微软雅黑" panose="020B0503020204020204" pitchFamily="34" charset="-122"/>
                <a:ea typeface="微软雅黑" panose="020B0503020204020204" pitchFamily="34" charset="-122"/>
              </a:rPr>
              <a:t>森林的遍历与转换的相应二叉树的遍历序列有什么关系？</a:t>
            </a:r>
            <a:endParaRPr lang="zh-CN" altLang="zh-CN"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2753995" y="476885"/>
            <a:ext cx="3630930" cy="3007360"/>
            <a:chOff x="16381" y="2383"/>
            <a:chExt cx="5718" cy="4736"/>
          </a:xfrm>
        </p:grpSpPr>
        <p:sp>
          <p:nvSpPr>
            <p:cNvPr id="4" name="圆角矩形 3"/>
            <p:cNvSpPr/>
            <p:nvPr>
              <p:custDataLst>
                <p:tags r:id="rId1"/>
              </p:custDataLst>
            </p:nvPr>
          </p:nvSpPr>
          <p:spPr>
            <a:xfrm>
              <a:off x="16381" y="2383"/>
              <a:ext cx="5718" cy="4736"/>
            </a:xfrm>
            <a:prstGeom prst="roundRect">
              <a:avLst>
                <a:gd name="adj" fmla="val 9975"/>
              </a:avLst>
            </a:prstGeom>
            <a:solidFill>
              <a:schemeClr val="bg1">
                <a:lumMod val="85000"/>
              </a:schemeClr>
            </a:solid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5" name="Group 23"/>
            <p:cNvGrpSpPr/>
            <p:nvPr/>
          </p:nvGrpSpPr>
          <p:grpSpPr>
            <a:xfrm>
              <a:off x="16619" y="2488"/>
              <a:ext cx="5130" cy="4515"/>
              <a:chOff x="0" y="0"/>
              <a:chExt cx="2052" cy="1806"/>
            </a:xfrm>
          </p:grpSpPr>
          <p:sp>
            <p:nvSpPr>
              <p:cNvPr id="98313" name="Line 24"/>
              <p:cNvSpPr/>
              <p:nvPr/>
            </p:nvSpPr>
            <p:spPr>
              <a:xfrm>
                <a:off x="1440" y="576"/>
                <a:ext cx="340" cy="256"/>
              </a:xfrm>
              <a:prstGeom prst="line">
                <a:avLst/>
              </a:prstGeom>
              <a:ln w="38100" cap="rnd" cmpd="sng">
                <a:solidFill>
                  <a:schemeClr val="tx1"/>
                </a:solidFill>
                <a:prstDash val="solid"/>
                <a:headEnd type="none" w="med" len="med"/>
                <a:tailEnd type="none" w="med" len="med"/>
              </a:ln>
            </p:spPr>
          </p:sp>
          <p:sp>
            <p:nvSpPr>
              <p:cNvPr id="98314" name="Line 25"/>
              <p:cNvSpPr/>
              <p:nvPr/>
            </p:nvSpPr>
            <p:spPr>
              <a:xfrm>
                <a:off x="96" y="528"/>
                <a:ext cx="672" cy="768"/>
              </a:xfrm>
              <a:prstGeom prst="line">
                <a:avLst/>
              </a:prstGeom>
              <a:ln w="38100" cap="rnd" cmpd="sng">
                <a:solidFill>
                  <a:schemeClr val="tx1"/>
                </a:solidFill>
                <a:prstDash val="solid"/>
                <a:headEnd type="none" w="med" len="med"/>
                <a:tailEnd type="none" w="med" len="med"/>
              </a:ln>
            </p:spPr>
          </p:sp>
          <p:sp>
            <p:nvSpPr>
              <p:cNvPr id="98315" name="Line 26"/>
              <p:cNvSpPr/>
              <p:nvPr/>
            </p:nvSpPr>
            <p:spPr>
              <a:xfrm>
                <a:off x="768" y="152"/>
                <a:ext cx="649" cy="408"/>
              </a:xfrm>
              <a:prstGeom prst="line">
                <a:avLst/>
              </a:prstGeom>
              <a:ln w="38100" cap="rnd" cmpd="sng">
                <a:solidFill>
                  <a:schemeClr val="tx1"/>
                </a:solidFill>
                <a:prstDash val="solid"/>
                <a:headEnd type="none" w="med" len="med"/>
                <a:tailEnd type="none" w="med" len="med"/>
              </a:ln>
            </p:spPr>
          </p:sp>
          <p:sp>
            <p:nvSpPr>
              <p:cNvPr id="98316" name="Line 27"/>
              <p:cNvSpPr/>
              <p:nvPr/>
            </p:nvSpPr>
            <p:spPr>
              <a:xfrm flipH="1">
                <a:off x="144" y="144"/>
                <a:ext cx="624" cy="336"/>
              </a:xfrm>
              <a:prstGeom prst="line">
                <a:avLst/>
              </a:prstGeom>
              <a:ln w="38100" cap="rnd" cmpd="sng">
                <a:solidFill>
                  <a:schemeClr val="tx1"/>
                </a:solidFill>
                <a:prstDash val="solid"/>
                <a:headEnd type="none" w="med" len="med"/>
                <a:tailEnd type="none" w="med" len="med"/>
              </a:ln>
            </p:spPr>
          </p:sp>
          <p:sp>
            <p:nvSpPr>
              <p:cNvPr id="98317" name="Oval 28"/>
              <p:cNvSpPr/>
              <p:nvPr/>
            </p:nvSpPr>
            <p:spPr>
              <a:xfrm>
                <a:off x="624" y="0"/>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8318" name="Oval 29"/>
              <p:cNvSpPr/>
              <p:nvPr/>
            </p:nvSpPr>
            <p:spPr>
              <a:xfrm>
                <a:off x="624" y="1152"/>
                <a:ext cx="273"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8319" name="Oval 30"/>
              <p:cNvSpPr/>
              <p:nvPr/>
            </p:nvSpPr>
            <p:spPr>
              <a:xfrm>
                <a:off x="288" y="768"/>
                <a:ext cx="272"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8320" name="Oval 31"/>
              <p:cNvSpPr/>
              <p:nvPr/>
            </p:nvSpPr>
            <p:spPr>
              <a:xfrm>
                <a:off x="0" y="383"/>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98321" name="Line 32"/>
              <p:cNvSpPr/>
              <p:nvPr/>
            </p:nvSpPr>
            <p:spPr>
              <a:xfrm flipH="1">
                <a:off x="1045" y="528"/>
                <a:ext cx="395" cy="384"/>
              </a:xfrm>
              <a:prstGeom prst="line">
                <a:avLst/>
              </a:prstGeom>
              <a:ln w="38100" cap="rnd" cmpd="sng">
                <a:solidFill>
                  <a:schemeClr val="tx1"/>
                </a:solidFill>
                <a:prstDash val="solid"/>
                <a:headEnd type="none" w="med" len="med"/>
                <a:tailEnd type="none" w="med" len="med"/>
              </a:ln>
            </p:spPr>
          </p:sp>
          <p:sp>
            <p:nvSpPr>
              <p:cNvPr id="98322" name="Oval 33"/>
              <p:cNvSpPr/>
              <p:nvPr/>
            </p:nvSpPr>
            <p:spPr>
              <a:xfrm>
                <a:off x="912" y="768"/>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8323" name="Oval 34"/>
              <p:cNvSpPr/>
              <p:nvPr/>
            </p:nvSpPr>
            <p:spPr>
              <a:xfrm>
                <a:off x="1289" y="383"/>
                <a:ext cx="273"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8324" name="Line 35"/>
              <p:cNvSpPr/>
              <p:nvPr/>
            </p:nvSpPr>
            <p:spPr>
              <a:xfrm>
                <a:off x="1444" y="1296"/>
                <a:ext cx="480" cy="384"/>
              </a:xfrm>
              <a:prstGeom prst="line">
                <a:avLst/>
              </a:prstGeom>
              <a:ln w="38100" cap="rnd" cmpd="sng">
                <a:solidFill>
                  <a:schemeClr val="tx1"/>
                </a:solidFill>
                <a:prstDash val="solid"/>
                <a:headEnd type="none" w="med" len="med"/>
                <a:tailEnd type="none" w="med" len="med"/>
              </a:ln>
            </p:spPr>
          </p:sp>
          <p:sp>
            <p:nvSpPr>
              <p:cNvPr id="98325" name="Line 36"/>
              <p:cNvSpPr/>
              <p:nvPr/>
            </p:nvSpPr>
            <p:spPr>
              <a:xfrm flipH="1">
                <a:off x="1492" y="912"/>
                <a:ext cx="336" cy="384"/>
              </a:xfrm>
              <a:prstGeom prst="line">
                <a:avLst/>
              </a:prstGeom>
              <a:ln w="38100" cap="rnd" cmpd="sng">
                <a:solidFill>
                  <a:schemeClr val="tx1"/>
                </a:solidFill>
                <a:prstDash val="solid"/>
                <a:headEnd type="none" w="med" len="med"/>
                <a:tailEnd type="none" w="med" len="med"/>
              </a:ln>
            </p:spPr>
          </p:sp>
          <p:sp>
            <p:nvSpPr>
              <p:cNvPr id="98326" name="Oval 37"/>
              <p:cNvSpPr/>
              <p:nvPr/>
            </p:nvSpPr>
            <p:spPr>
              <a:xfrm>
                <a:off x="1684" y="768"/>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8327" name="Oval 38"/>
              <p:cNvSpPr/>
              <p:nvPr/>
            </p:nvSpPr>
            <p:spPr>
              <a:xfrm>
                <a:off x="1780" y="1536"/>
                <a:ext cx="272"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8328" name="Oval 39"/>
              <p:cNvSpPr/>
              <p:nvPr/>
            </p:nvSpPr>
            <p:spPr>
              <a:xfrm>
                <a:off x="1348" y="1152"/>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500" fill="hold">
                                          <p:stCondLst>
                                            <p:cond delay="0"/>
                                          </p:stCondLst>
                                        </p:cTn>
                                        <p:tgtEl>
                                          <p:spTgt spid="93187">
                                            <p:txEl>
                                              <p:charRg st="8" end="13"/>
                                            </p:txEl>
                                          </p:spTgt>
                                        </p:tgtEl>
                                        <p:attrNameLst>
                                          <p:attrName>style.visibility</p:attrName>
                                        </p:attrNameLst>
                                      </p:cBhvr>
                                      <p:to>
                                        <p:strVal val="visible"/>
                                      </p:to>
                                    </p:set>
                                    <p:animEffect transition="in" filter="wipe(up)">
                                      <p:cBhvr>
                                        <p:cTn id="7" dur="500"/>
                                        <p:tgtEl>
                                          <p:spTgt spid="93187">
                                            <p:txEl>
                                              <p:charRg st="8"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500" fill="hold">
                                          <p:stCondLst>
                                            <p:cond delay="0"/>
                                          </p:stCondLst>
                                        </p:cTn>
                                        <p:tgtEl>
                                          <p:spTgt spid="93187">
                                            <p:txEl>
                                              <p:charRg st="13" end="22"/>
                                            </p:txEl>
                                          </p:spTgt>
                                        </p:tgtEl>
                                        <p:attrNameLst>
                                          <p:attrName>style.visibility</p:attrName>
                                        </p:attrNameLst>
                                      </p:cBhvr>
                                      <p:to>
                                        <p:strVal val="visible"/>
                                      </p:to>
                                    </p:set>
                                    <p:animEffect transition="in" filter="wipe(up)">
                                      <p:cBhvr>
                                        <p:cTn id="12" dur="500"/>
                                        <p:tgtEl>
                                          <p:spTgt spid="93187">
                                            <p:txEl>
                                              <p:charRg st="13"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500" fill="hold">
                                          <p:stCondLst>
                                            <p:cond delay="0"/>
                                          </p:stCondLst>
                                        </p:cTn>
                                        <p:tgtEl>
                                          <p:spTgt spid="93187">
                                            <p:txEl>
                                              <p:charRg st="22" end="37"/>
                                            </p:txEl>
                                          </p:spTgt>
                                        </p:tgtEl>
                                        <p:attrNameLst>
                                          <p:attrName>style.visibility</p:attrName>
                                        </p:attrNameLst>
                                      </p:cBhvr>
                                      <p:to>
                                        <p:strVal val="visible"/>
                                      </p:to>
                                    </p:set>
                                    <p:animEffect transition="in" filter="wipe(up)">
                                      <p:cBhvr>
                                        <p:cTn id="17" dur="500"/>
                                        <p:tgtEl>
                                          <p:spTgt spid="93187">
                                            <p:txEl>
                                              <p:charRg st="22"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500" fill="hold">
                                          <p:stCondLst>
                                            <p:cond delay="0"/>
                                          </p:stCondLst>
                                        </p:cTn>
                                        <p:tgtEl>
                                          <p:spTgt spid="93187">
                                            <p:txEl>
                                              <p:charRg st="37" end="54"/>
                                            </p:txEl>
                                          </p:spTgt>
                                        </p:tgtEl>
                                        <p:attrNameLst>
                                          <p:attrName>style.visibility</p:attrName>
                                        </p:attrNameLst>
                                      </p:cBhvr>
                                      <p:to>
                                        <p:strVal val="visible"/>
                                      </p:to>
                                    </p:set>
                                    <p:animEffect transition="in" filter="wipe(up)">
                                      <p:cBhvr>
                                        <p:cTn id="22" dur="500"/>
                                        <p:tgtEl>
                                          <p:spTgt spid="93187">
                                            <p:txEl>
                                              <p:charRg st="37" end="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500" fill="hold">
                                          <p:stCondLst>
                                            <p:cond delay="0"/>
                                          </p:stCondLst>
                                        </p:cTn>
                                        <p:tgtEl>
                                          <p:spTgt spid="93187">
                                            <p:txEl>
                                              <p:charRg st="54" end="71"/>
                                            </p:txEl>
                                          </p:spTgt>
                                        </p:tgtEl>
                                        <p:attrNameLst>
                                          <p:attrName>style.visibility</p:attrName>
                                        </p:attrNameLst>
                                      </p:cBhvr>
                                      <p:to>
                                        <p:strVal val="visible"/>
                                      </p:to>
                                    </p:set>
                                    <p:animEffect transition="in" filter="wipe(up)">
                                      <p:cBhvr>
                                        <p:cTn id="27" dur="500"/>
                                        <p:tgtEl>
                                          <p:spTgt spid="93187">
                                            <p:txEl>
                                              <p:charRg st="54" end="7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500" fill="hold">
                                          <p:stCondLst>
                                            <p:cond delay="0"/>
                                          </p:stCondLst>
                                        </p:cTn>
                                        <p:tgtEl>
                                          <p:spTgt spid="93187">
                                            <p:txEl>
                                              <p:charRg st="93" end="99"/>
                                            </p:txEl>
                                          </p:spTgt>
                                        </p:tgtEl>
                                        <p:attrNameLst>
                                          <p:attrName>style.visibility</p:attrName>
                                        </p:attrNameLst>
                                      </p:cBhvr>
                                      <p:to>
                                        <p:strVal val="visible"/>
                                      </p:to>
                                    </p:set>
                                    <p:animEffect transition="in" filter="wipe(up)">
                                      <p:cBhvr>
                                        <p:cTn id="32" dur="500"/>
                                        <p:tgtEl>
                                          <p:spTgt spid="93187">
                                            <p:txEl>
                                              <p:charRg st="93" end="99"/>
                                            </p:txEl>
                                          </p:spTgt>
                                        </p:tgtEl>
                                      </p:cBhvr>
                                    </p:animEffect>
                                  </p:childTnLst>
                                </p:cTn>
                              </p:par>
                            </p:childTnLst>
                          </p:cTn>
                        </p:par>
                        <p:par>
                          <p:cTn id="33" fill="hold">
                            <p:stCondLst>
                              <p:cond delay="500"/>
                            </p:stCondLst>
                            <p:childTnLst>
                              <p:par>
                                <p:cTn id="34" presetID="22" presetClass="entr" presetSubtype="1" fill="hold" nodeType="afterEffect">
                                  <p:stCondLst>
                                    <p:cond delay="0"/>
                                  </p:stCondLst>
                                  <p:childTnLst>
                                    <p:set>
                                      <p:cBhvr>
                                        <p:cTn id="35" dur="1" fill="hold">
                                          <p:stCondLst>
                                            <p:cond delay="0"/>
                                          </p:stCondLst>
                                        </p:cTn>
                                        <p:tgtEl>
                                          <p:spTgt spid="93187">
                                            <p:txEl>
                                              <p:charRg st="99" end="108"/>
                                            </p:txEl>
                                          </p:spTgt>
                                        </p:tgtEl>
                                        <p:attrNameLst>
                                          <p:attrName>style.visibility</p:attrName>
                                        </p:attrNameLst>
                                      </p:cBhvr>
                                      <p:to>
                                        <p:strVal val="visible"/>
                                      </p:to>
                                    </p:set>
                                    <p:animEffect transition="in" filter="wipe(up)">
                                      <p:cBhvr>
                                        <p:cTn id="36" dur="500"/>
                                        <p:tgtEl>
                                          <p:spTgt spid="93187">
                                            <p:txEl>
                                              <p:charRg st="99" end="108"/>
                                            </p:txEl>
                                          </p:spTgt>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93187">
                                            <p:txEl>
                                              <p:charRg st="108" end="125"/>
                                            </p:txEl>
                                          </p:spTgt>
                                        </p:tgtEl>
                                        <p:attrNameLst>
                                          <p:attrName>style.visibility</p:attrName>
                                        </p:attrNameLst>
                                      </p:cBhvr>
                                      <p:to>
                                        <p:strVal val="visible"/>
                                      </p:to>
                                    </p:set>
                                    <p:animEffect transition="in" filter="wipe(up)">
                                      <p:cBhvr>
                                        <p:cTn id="40" dur="500"/>
                                        <p:tgtEl>
                                          <p:spTgt spid="93187">
                                            <p:txEl>
                                              <p:charRg st="108" end="125"/>
                                            </p:txEl>
                                          </p:spTgt>
                                        </p:tgtEl>
                                      </p:cBhvr>
                                    </p:animEffect>
                                  </p:childTnLst>
                                </p:cTn>
                              </p:par>
                            </p:childTnLst>
                          </p:cTn>
                        </p:par>
                        <p:par>
                          <p:cTn id="41" fill="hold">
                            <p:stCondLst>
                              <p:cond delay="1500"/>
                            </p:stCondLst>
                            <p:childTnLst>
                              <p:par>
                                <p:cTn id="42" presetID="22" presetClass="entr" presetSubtype="1" fill="hold" nodeType="afterEffect">
                                  <p:stCondLst>
                                    <p:cond delay="0"/>
                                  </p:stCondLst>
                                  <p:childTnLst>
                                    <p:set>
                                      <p:cBhvr>
                                        <p:cTn id="43" dur="1" fill="hold">
                                          <p:stCondLst>
                                            <p:cond delay="0"/>
                                          </p:stCondLst>
                                        </p:cTn>
                                        <p:tgtEl>
                                          <p:spTgt spid="93187">
                                            <p:txEl>
                                              <p:charRg st="125" end="140"/>
                                            </p:txEl>
                                          </p:spTgt>
                                        </p:tgtEl>
                                        <p:attrNameLst>
                                          <p:attrName>style.visibility</p:attrName>
                                        </p:attrNameLst>
                                      </p:cBhvr>
                                      <p:to>
                                        <p:strVal val="visible"/>
                                      </p:to>
                                    </p:set>
                                    <p:animEffect transition="in" filter="wipe(up)">
                                      <p:cBhvr>
                                        <p:cTn id="44" dur="500"/>
                                        <p:tgtEl>
                                          <p:spTgt spid="93187">
                                            <p:txEl>
                                              <p:charRg st="125" end="140"/>
                                            </p:txEl>
                                          </p:spTgt>
                                        </p:tgtEl>
                                      </p:cBhvr>
                                    </p:animEffect>
                                  </p:childTnLst>
                                </p:cTn>
                              </p:par>
                            </p:childTnLst>
                          </p:cTn>
                        </p:par>
                        <p:par>
                          <p:cTn id="45" fill="hold">
                            <p:stCondLst>
                              <p:cond delay="2000"/>
                            </p:stCondLst>
                            <p:childTnLst>
                              <p:par>
                                <p:cTn id="46" presetID="22" presetClass="entr" presetSubtype="1" fill="hold" nodeType="afterEffect">
                                  <p:stCondLst>
                                    <p:cond delay="0"/>
                                  </p:stCondLst>
                                  <p:childTnLst>
                                    <p:set>
                                      <p:cBhvr>
                                        <p:cTn id="47" dur="1" fill="hold">
                                          <p:stCondLst>
                                            <p:cond delay="0"/>
                                          </p:stCondLst>
                                        </p:cTn>
                                        <p:tgtEl>
                                          <p:spTgt spid="93187">
                                            <p:txEl>
                                              <p:charRg st="140" end="158"/>
                                            </p:txEl>
                                          </p:spTgt>
                                        </p:tgtEl>
                                        <p:attrNameLst>
                                          <p:attrName>style.visibility</p:attrName>
                                        </p:attrNameLst>
                                      </p:cBhvr>
                                      <p:to>
                                        <p:strVal val="visible"/>
                                      </p:to>
                                    </p:set>
                                    <p:animEffect transition="in" filter="wipe(up)">
                                      <p:cBhvr>
                                        <p:cTn id="48" dur="500"/>
                                        <p:tgtEl>
                                          <p:spTgt spid="93187">
                                            <p:txEl>
                                              <p:charRg st="140" end="15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93187">
                                            <p:txEl>
                                              <p:charRg st="71" end="93"/>
                                            </p:txEl>
                                          </p:spTgt>
                                        </p:tgtEl>
                                        <p:attrNameLst>
                                          <p:attrName>style.visibility</p:attrName>
                                        </p:attrNameLst>
                                      </p:cBhvr>
                                      <p:to>
                                        <p:strVal val="visible"/>
                                      </p:to>
                                    </p:set>
                                    <p:animEffect transition="in" filter="blinds(horizontal)">
                                      <p:cBhvr>
                                        <p:cTn id="53" dur="500"/>
                                        <p:tgtEl>
                                          <p:spTgt spid="93187">
                                            <p:txEl>
                                              <p:charRg st="71" end="9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93187">
                                            <p:txEl>
                                              <p:charRg st="158" end="179"/>
                                            </p:txEl>
                                          </p:spTgt>
                                        </p:tgtEl>
                                        <p:attrNameLst>
                                          <p:attrName>style.visibility</p:attrName>
                                        </p:attrNameLst>
                                      </p:cBhvr>
                                      <p:to>
                                        <p:strVal val="visible"/>
                                      </p:to>
                                    </p:set>
                                    <p:animEffect transition="in" filter="blinds(horizontal)">
                                      <p:cBhvr>
                                        <p:cTn id="58" dur="500"/>
                                        <p:tgtEl>
                                          <p:spTgt spid="93187">
                                            <p:txEl>
                                              <p:charRg st="158" end="17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8" presetClass="entr" presetSubtype="16" fill="hold" grpId="0" nodeType="clickEffect">
                                  <p:stCondLst>
                                    <p:cond delay="0"/>
                                  </p:stCondLst>
                                  <p:childTnLst>
                                    <p:set>
                                      <p:cBhvr>
                                        <p:cTn id="62" dur="1" fill="hold">
                                          <p:stCondLst>
                                            <p:cond delay="0"/>
                                          </p:stCondLst>
                                        </p:cTn>
                                        <p:tgtEl>
                                          <p:spTgt spid="93206"/>
                                        </p:tgtEl>
                                        <p:attrNameLst>
                                          <p:attrName>style.visibility</p:attrName>
                                        </p:attrNameLst>
                                      </p:cBhvr>
                                      <p:to>
                                        <p:strVal val="visible"/>
                                      </p:to>
                                    </p:set>
                                    <p:animEffect transition="in" filter="diamond(in)">
                                      <p:cBhvr>
                                        <p:cTn id="63" dur="500"/>
                                        <p:tgtEl>
                                          <p:spTgt spid="9320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wipe(down)">
                                      <p:cBhvr>
                                        <p:cTn id="68" dur="500"/>
                                        <p:tgtEl>
                                          <p:spTgt spid="2"/>
                                        </p:tgtEl>
                                      </p:cBhvr>
                                    </p:animEffect>
                                  </p:childTnLst>
                                </p:cTn>
                              </p:par>
                            </p:childTnLst>
                          </p:cTn>
                        </p:par>
                      </p:childTnLst>
                    </p:cTn>
                  </p:par>
                  <p:par>
                    <p:cTn id="69" fill="hold">
                      <p:stCondLst>
                        <p:cond delay="indefinite"/>
                      </p:stCondLst>
                      <p:childTnLst>
                        <p:par>
                          <p:cTn id="70" fill="hold">
                            <p:stCondLst>
                              <p:cond delay="0"/>
                            </p:stCondLst>
                            <p:childTnLst>
                              <p:par>
                                <p:cTn id="71" presetID="27" presetClass="emph" presetSubtype="0" repeatCount="4000" fill="hold" nodeType="clickEffect">
                                  <p:stCondLst>
                                    <p:cond delay="0"/>
                                  </p:stCondLst>
                                  <p:childTnLst>
                                    <p:animClr clrSpc="rgb" dir="cw">
                                      <p:cBhvr override="childStyle">
                                        <p:cTn id="72" dur="250" autoRev="1" fill="hold"/>
                                        <p:tgtEl>
                                          <p:spTgt spid="93187">
                                            <p:txEl>
                                              <p:charRg st="8" end="13"/>
                                            </p:txEl>
                                          </p:spTgt>
                                        </p:tgtEl>
                                        <p:attrNameLst>
                                          <p:attrName>style.color</p:attrName>
                                        </p:attrNameLst>
                                      </p:cBhvr>
                                      <p:to>
                                        <a:schemeClr val="bg1"/>
                                      </p:to>
                                    </p:animClr>
                                    <p:animClr clrSpc="rgb" dir="cw">
                                      <p:cBhvr>
                                        <p:cTn id="73" dur="250" autoRev="1" fill="hold"/>
                                        <p:tgtEl>
                                          <p:spTgt spid="93187">
                                            <p:txEl>
                                              <p:charRg st="8" end="13"/>
                                            </p:txEl>
                                          </p:spTgt>
                                        </p:tgtEl>
                                        <p:attrNameLst>
                                          <p:attrName>fillcolor</p:attrName>
                                        </p:attrNameLst>
                                      </p:cBhvr>
                                      <p:to>
                                        <a:schemeClr val="bg1"/>
                                      </p:to>
                                    </p:animClr>
                                    <p:set>
                                      <p:cBhvr>
                                        <p:cTn id="74" dur="250" autoRev="1" fill="hold"/>
                                        <p:tgtEl>
                                          <p:spTgt spid="93187">
                                            <p:txEl>
                                              <p:charRg st="8" end="13"/>
                                            </p:txEl>
                                          </p:spTgt>
                                        </p:tgtEl>
                                        <p:attrNameLst>
                                          <p:attrName>fill.type</p:attrName>
                                        </p:attrNameLst>
                                      </p:cBhvr>
                                      <p:to>
                                        <p:strVal val="solid"/>
                                      </p:to>
                                    </p:set>
                                    <p:set>
                                      <p:cBhvr>
                                        <p:cTn id="75" dur="250" autoRev="1" fill="hold"/>
                                        <p:tgtEl>
                                          <p:spTgt spid="93187">
                                            <p:txEl>
                                              <p:charRg st="8" end="13"/>
                                            </p:txEl>
                                          </p:spTgt>
                                        </p:tgtEl>
                                        <p:attrNameLst>
                                          <p:attrName>fill.on</p:attrName>
                                        </p:attrNameLst>
                                      </p:cBhvr>
                                      <p:to>
                                        <p:strVal val="true"/>
                                      </p:to>
                                    </p:set>
                                  </p:childTnLst>
                                  <p:subTnLst>
                                    <p:animClr clrSpc="rgb" dir="cw">
                                      <p:cBhvr override="childStyle">
                                        <p:cTn dur="1" fill="hold" display="0" masterRel="nextClick" afterEffect="1"/>
                                        <p:tgtEl>
                                          <p:spTgt spid="93187">
                                            <p:txEl>
                                              <p:charRg st="8" end="13"/>
                                            </p:txEl>
                                          </p:spTgt>
                                        </p:tgtEl>
                                        <p:attrNameLst>
                                          <p:attrName>ppt_c</p:attrName>
                                        </p:attrNameLst>
                                      </p:cBhvr>
                                      <p:to>
                                        <a:srgbClr val="FF0000"/>
                                      </p:to>
                                    </p:animClr>
                                  </p:subTnLst>
                                </p:cTn>
                              </p:par>
                              <p:par>
                                <p:cTn id="76" presetID="27" presetClass="emph" presetSubtype="0" repeatCount="4000" fill="hold" nodeType="withEffect">
                                  <p:stCondLst>
                                    <p:cond delay="0"/>
                                  </p:stCondLst>
                                  <p:childTnLst>
                                    <p:animClr clrSpc="rgb" dir="cw">
                                      <p:cBhvr override="childStyle">
                                        <p:cTn id="77" dur="250" autoRev="1" fill="hold"/>
                                        <p:tgtEl>
                                          <p:spTgt spid="93187">
                                            <p:txEl>
                                              <p:charRg st="93" end="99"/>
                                            </p:txEl>
                                          </p:spTgt>
                                        </p:tgtEl>
                                        <p:attrNameLst>
                                          <p:attrName>style.color</p:attrName>
                                        </p:attrNameLst>
                                      </p:cBhvr>
                                      <p:to>
                                        <a:schemeClr val="bg1"/>
                                      </p:to>
                                    </p:animClr>
                                    <p:animClr clrSpc="rgb" dir="cw">
                                      <p:cBhvr>
                                        <p:cTn id="78" dur="250" autoRev="1" fill="hold"/>
                                        <p:tgtEl>
                                          <p:spTgt spid="93187">
                                            <p:txEl>
                                              <p:charRg st="93" end="99"/>
                                            </p:txEl>
                                          </p:spTgt>
                                        </p:tgtEl>
                                        <p:attrNameLst>
                                          <p:attrName>fillcolor</p:attrName>
                                        </p:attrNameLst>
                                      </p:cBhvr>
                                      <p:to>
                                        <a:schemeClr val="bg1"/>
                                      </p:to>
                                    </p:animClr>
                                    <p:set>
                                      <p:cBhvr>
                                        <p:cTn id="79" dur="250" autoRev="1" fill="hold"/>
                                        <p:tgtEl>
                                          <p:spTgt spid="93187">
                                            <p:txEl>
                                              <p:charRg st="93" end="99"/>
                                            </p:txEl>
                                          </p:spTgt>
                                        </p:tgtEl>
                                        <p:attrNameLst>
                                          <p:attrName>fill.type</p:attrName>
                                        </p:attrNameLst>
                                      </p:cBhvr>
                                      <p:to>
                                        <p:strVal val="solid"/>
                                      </p:to>
                                    </p:set>
                                    <p:set>
                                      <p:cBhvr>
                                        <p:cTn id="80" dur="250" autoRev="1" fill="hold"/>
                                        <p:tgtEl>
                                          <p:spTgt spid="93187">
                                            <p:txEl>
                                              <p:charRg st="93" end="99"/>
                                            </p:txEl>
                                          </p:spTgt>
                                        </p:tgtEl>
                                        <p:attrNameLst>
                                          <p:attrName>fill.on</p:attrName>
                                        </p:attrNameLst>
                                      </p:cBhvr>
                                      <p:to>
                                        <p:strVal val="true"/>
                                      </p:to>
                                    </p:set>
                                  </p:childTnLst>
                                  <p:subTnLst>
                                    <p:animClr clrSpc="rgb" dir="cw">
                                      <p:cBhvr override="childStyle">
                                        <p:cTn dur="1" fill="hold" display="0" masterRel="nextClick" afterEffect="1"/>
                                        <p:tgtEl>
                                          <p:spTgt spid="93187">
                                            <p:txEl>
                                              <p:charRg st="93" end="99"/>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6"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342" y="1217295"/>
            <a:ext cx="7351718" cy="576000"/>
            <a:chOff x="1405" y="1608"/>
            <a:chExt cx="11578" cy="907"/>
          </a:xfrm>
        </p:grpSpPr>
        <p:sp>
          <p:nvSpPr>
            <p:cNvPr id="5182" name="矩形 4"/>
            <p:cNvSpPr/>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061"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5.7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哈</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夫曼树及其应用</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基本概念</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100356" name="Group 116"/>
          <p:cNvGrpSpPr/>
          <p:nvPr/>
        </p:nvGrpSpPr>
        <p:grpSpPr>
          <a:xfrm>
            <a:off x="6246813" y="4037013"/>
            <a:ext cx="1727200" cy="2305050"/>
            <a:chOff x="64" y="0"/>
            <a:chExt cx="1088" cy="1632"/>
          </a:xfrm>
        </p:grpSpPr>
        <p:sp>
          <p:nvSpPr>
            <p:cNvPr id="5" name="Oval 117"/>
            <p:cNvSpPr>
              <a:spLocks noChangeArrowheads="1"/>
            </p:cNvSpPr>
            <p:nvPr/>
          </p:nvSpPr>
          <p:spPr bwMode="auto">
            <a:xfrm>
              <a:off x="592" y="0"/>
              <a:ext cx="272" cy="272"/>
            </a:xfrm>
            <a:prstGeom prst="ellipse">
              <a:avLst/>
            </a:prstGeom>
            <a:solidFill>
              <a:srgbClr val="FFFFCC"/>
            </a:solidFill>
            <a:ln w="12700" cap="rnd">
              <a:solidFill>
                <a:srgbClr val="578963"/>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a</a:t>
              </a:r>
              <a:endParaRPr kumimoji="0" lang="zh-CN" altLang="en-US" sz="18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endParaRPr>
            </a:p>
          </p:txBody>
        </p:sp>
        <p:sp>
          <p:nvSpPr>
            <p:cNvPr id="6" name="Oval 118"/>
            <p:cNvSpPr>
              <a:spLocks noChangeArrowheads="1"/>
            </p:cNvSpPr>
            <p:nvPr/>
          </p:nvSpPr>
          <p:spPr bwMode="auto">
            <a:xfrm>
              <a:off x="276" y="453"/>
              <a:ext cx="272" cy="272"/>
            </a:xfrm>
            <a:prstGeom prst="ellipse">
              <a:avLst/>
            </a:prstGeom>
            <a:solidFill>
              <a:srgbClr val="FFFFCC"/>
            </a:solidFill>
            <a:ln w="12700" cap="rnd">
              <a:solidFill>
                <a:srgbClr val="578963"/>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rPr>
                <a:t>b</a:t>
              </a:r>
              <a:endParaRPr kumimoji="0" lang="zh-CN" altLang="en-US" sz="1800" b="1" i="0" u="none" strike="noStrike" kern="1200" cap="none" spc="0" normalizeH="0" baseline="0" noProof="0" dirty="0">
                <a:ln>
                  <a:noFill/>
                </a:ln>
                <a:solidFill>
                  <a:schemeClr val="tx1"/>
                </a:solidFill>
                <a:effectLst/>
                <a:uLnTx/>
                <a:uFillTx/>
                <a:latin typeface="+mj-lt"/>
                <a:ea typeface="宋体" panose="02010600030101010101" pitchFamily="2" charset="-122"/>
                <a:cs typeface="+mn-cs"/>
                <a:sym typeface="+mn-ea"/>
              </a:endParaRPr>
            </a:p>
          </p:txBody>
        </p:sp>
        <p:sp>
          <p:nvSpPr>
            <p:cNvPr id="100361" name="Oval 119"/>
            <p:cNvSpPr/>
            <p:nvPr/>
          </p:nvSpPr>
          <p:spPr>
            <a:xfrm>
              <a:off x="64" y="906"/>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d</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0362" name="Oval 120"/>
            <p:cNvSpPr/>
            <p:nvPr/>
          </p:nvSpPr>
          <p:spPr>
            <a:xfrm>
              <a:off x="480" y="906"/>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zh-CN" altLang="en-US" b="1" dirty="0">
                <a:latin typeface="Times New Roman" panose="02020603050405020304" pitchFamily="18" charset="0"/>
                <a:ea typeface="宋体" panose="02010600030101010101" pitchFamily="2" charset="-122"/>
              </a:endParaRPr>
            </a:p>
          </p:txBody>
        </p:sp>
        <p:sp>
          <p:nvSpPr>
            <p:cNvPr id="100363" name="Oval 121"/>
            <p:cNvSpPr/>
            <p:nvPr/>
          </p:nvSpPr>
          <p:spPr>
            <a:xfrm>
              <a:off x="880" y="453"/>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c</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0364" name="AutoShape 122"/>
            <p:cNvCxnSpPr>
              <a:stCxn id="5" idx="3"/>
              <a:endCxn id="6" idx="7"/>
            </p:cNvCxnSpPr>
            <p:nvPr/>
          </p:nvCxnSpPr>
          <p:spPr>
            <a:xfrm flipH="1">
              <a:off x="508" y="232"/>
              <a:ext cx="124" cy="261"/>
            </a:xfrm>
            <a:prstGeom prst="straightConnector1">
              <a:avLst/>
            </a:prstGeom>
            <a:ln w="28575" cap="flat" cmpd="sng">
              <a:solidFill>
                <a:srgbClr val="578963"/>
              </a:solidFill>
              <a:prstDash val="solid"/>
              <a:headEnd type="none" w="med" len="med"/>
              <a:tailEnd type="none" w="med" len="med"/>
            </a:ln>
          </p:spPr>
        </p:cxnSp>
        <p:cxnSp>
          <p:nvCxnSpPr>
            <p:cNvPr id="100365" name="AutoShape 123"/>
            <p:cNvCxnSpPr>
              <a:stCxn id="6" idx="3"/>
              <a:endCxn id="100361" idx="0"/>
            </p:cNvCxnSpPr>
            <p:nvPr/>
          </p:nvCxnSpPr>
          <p:spPr>
            <a:xfrm flipH="1">
              <a:off x="200" y="685"/>
              <a:ext cx="116" cy="221"/>
            </a:xfrm>
            <a:prstGeom prst="straightConnector1">
              <a:avLst/>
            </a:prstGeom>
            <a:ln w="28575" cap="flat" cmpd="sng">
              <a:solidFill>
                <a:srgbClr val="578963"/>
              </a:solidFill>
              <a:prstDash val="solid"/>
              <a:headEnd type="none" w="med" len="med"/>
              <a:tailEnd type="none" w="med" len="med"/>
            </a:ln>
          </p:spPr>
        </p:cxnSp>
        <p:cxnSp>
          <p:nvCxnSpPr>
            <p:cNvPr id="100366" name="AutoShape 124"/>
            <p:cNvCxnSpPr>
              <a:stCxn id="6" idx="5"/>
              <a:endCxn id="100362" idx="0"/>
            </p:cNvCxnSpPr>
            <p:nvPr/>
          </p:nvCxnSpPr>
          <p:spPr>
            <a:xfrm>
              <a:off x="508" y="685"/>
              <a:ext cx="108" cy="221"/>
            </a:xfrm>
            <a:prstGeom prst="straightConnector1">
              <a:avLst/>
            </a:prstGeom>
            <a:ln w="28575" cap="flat" cmpd="sng">
              <a:solidFill>
                <a:srgbClr val="578963"/>
              </a:solidFill>
              <a:prstDash val="solid"/>
              <a:headEnd type="none" w="med" len="med"/>
              <a:tailEnd type="none" w="med" len="med"/>
            </a:ln>
          </p:spPr>
        </p:cxnSp>
        <p:cxnSp>
          <p:nvCxnSpPr>
            <p:cNvPr id="100367" name="AutoShape 125"/>
            <p:cNvCxnSpPr>
              <a:stCxn id="5" idx="5"/>
              <a:endCxn id="100363" idx="1"/>
            </p:cNvCxnSpPr>
            <p:nvPr/>
          </p:nvCxnSpPr>
          <p:spPr>
            <a:xfrm>
              <a:off x="824" y="232"/>
              <a:ext cx="96" cy="261"/>
            </a:xfrm>
            <a:prstGeom prst="straightConnector1">
              <a:avLst/>
            </a:prstGeom>
            <a:ln w="28575" cap="flat" cmpd="sng">
              <a:solidFill>
                <a:srgbClr val="578963"/>
              </a:solidFill>
              <a:prstDash val="solid"/>
              <a:headEnd type="none" w="med" len="med"/>
              <a:tailEnd type="none" w="med" len="med"/>
            </a:ln>
          </p:spPr>
        </p:cxnSp>
        <p:sp>
          <p:nvSpPr>
            <p:cNvPr id="100368" name="Oval 126"/>
            <p:cNvSpPr/>
            <p:nvPr/>
          </p:nvSpPr>
          <p:spPr>
            <a:xfrm>
              <a:off x="304" y="136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f</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0369" name="AutoShape 127"/>
            <p:cNvCxnSpPr>
              <a:stCxn id="100362" idx="3"/>
              <a:endCxn id="100368" idx="0"/>
            </p:cNvCxnSpPr>
            <p:nvPr/>
          </p:nvCxnSpPr>
          <p:spPr>
            <a:xfrm flipH="1">
              <a:off x="440" y="1138"/>
              <a:ext cx="80" cy="222"/>
            </a:xfrm>
            <a:prstGeom prst="straightConnector1">
              <a:avLst/>
            </a:prstGeom>
            <a:ln w="28575" cap="flat" cmpd="sng">
              <a:solidFill>
                <a:srgbClr val="578963"/>
              </a:solidFill>
              <a:prstDash val="solid"/>
              <a:headEnd type="none" w="med" len="med"/>
              <a:tailEnd type="none" w="med" len="med"/>
            </a:ln>
          </p:spPr>
        </p:cxnSp>
        <p:sp>
          <p:nvSpPr>
            <p:cNvPr id="100370" name="Oval 128"/>
            <p:cNvSpPr/>
            <p:nvPr/>
          </p:nvSpPr>
          <p:spPr>
            <a:xfrm>
              <a:off x="672" y="136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g</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0371" name="AutoShape 129"/>
            <p:cNvCxnSpPr>
              <a:stCxn id="100362" idx="5"/>
              <a:endCxn id="100370" idx="0"/>
            </p:cNvCxnSpPr>
            <p:nvPr/>
          </p:nvCxnSpPr>
          <p:spPr>
            <a:xfrm>
              <a:off x="712" y="1138"/>
              <a:ext cx="96" cy="222"/>
            </a:xfrm>
            <a:prstGeom prst="straightConnector1">
              <a:avLst/>
            </a:prstGeom>
            <a:ln w="28575" cap="flat" cmpd="sng">
              <a:solidFill>
                <a:srgbClr val="578963"/>
              </a:solidFill>
              <a:prstDash val="solid"/>
              <a:headEnd type="none" w="med" len="med"/>
              <a:tailEnd type="none" w="med" len="med"/>
            </a:ln>
          </p:spPr>
        </p:cxnSp>
      </p:grpSp>
      <p:sp>
        <p:nvSpPr>
          <p:cNvPr id="2" name="TextBox 1"/>
          <p:cNvSpPr txBox="1"/>
          <p:nvPr/>
        </p:nvSpPr>
        <p:spPr>
          <a:xfrm>
            <a:off x="7567613" y="5060633"/>
            <a:ext cx="395287" cy="40163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Arial" panose="020B0604020202020204" pitchFamily="34" charset="0"/>
                <a:ea typeface="宋体" panose="02010600030101010101" pitchFamily="2" charset="-122"/>
              </a:rPr>
              <a:t>6</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23" name="TextBox 22"/>
          <p:cNvSpPr txBox="1"/>
          <p:nvPr/>
        </p:nvSpPr>
        <p:spPr>
          <a:xfrm>
            <a:off x="6229985" y="5653088"/>
            <a:ext cx="468313" cy="4000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Arial" panose="020B0604020202020204" pitchFamily="34" charset="0"/>
                <a:ea typeface="宋体" panose="02010600030101010101" pitchFamily="2" charset="-122"/>
              </a:rPr>
              <a:t>18</a:t>
            </a:r>
            <a:endParaRPr lang="zh-CN" altLang="en-US" sz="2000" b="1" dirty="0">
              <a:solidFill>
                <a:srgbClr val="0000FF"/>
              </a:solidFill>
              <a:latin typeface="Arial" panose="020B0604020202020204" pitchFamily="34" charset="0"/>
              <a:ea typeface="宋体" panose="02010600030101010101" pitchFamily="2" charset="-122"/>
            </a:endParaRPr>
          </a:p>
        </p:txBody>
      </p:sp>
      <p:sp>
        <p:nvSpPr>
          <p:cNvPr id="3" name="文本框 2"/>
          <p:cNvSpPr txBox="1"/>
          <p:nvPr/>
        </p:nvSpPr>
        <p:spPr>
          <a:xfrm>
            <a:off x="3060065" y="1125855"/>
            <a:ext cx="5588635" cy="974725"/>
          </a:xfrm>
          <a:prstGeom prst="rect">
            <a:avLst/>
          </a:prstGeom>
          <a:solidFill>
            <a:schemeClr val="bg1">
              <a:lumMod val="85000"/>
            </a:schemeClr>
          </a:solidFill>
          <a:ln w="28575" cmpd="thickThin">
            <a:solidFill>
              <a:schemeClr val="accent1">
                <a:shade val="50000"/>
              </a:schemeClr>
            </a:solidFill>
            <a:prstDash val="lgDash"/>
          </a:ln>
        </p:spPr>
        <p:txBody>
          <a:bodyPr wrap="square" rtlCol="0" anchor="ctr" anchorCtr="0">
            <a:noAutofit/>
          </a:bodyPr>
          <a:p>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从树中一个结点到另一个结点之间的分支构成这两个结点之间的路径</a:t>
            </a:r>
            <a:endPar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对角圆角矩形 3"/>
          <p:cNvSpPr/>
          <p:nvPr/>
        </p:nvSpPr>
        <p:spPr>
          <a:xfrm>
            <a:off x="271145" y="1340485"/>
            <a:ext cx="2595880" cy="504190"/>
          </a:xfrm>
          <a:prstGeom prst="round2DiagRect">
            <a:avLst/>
          </a:prstGeom>
          <a:solidFill>
            <a:schemeClr val="bg1">
              <a:lumMod val="85000"/>
            </a:schemeClr>
          </a:solid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路径</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对角圆角矩形 6"/>
          <p:cNvSpPr/>
          <p:nvPr>
            <p:custDataLst>
              <p:tags r:id="rId1"/>
            </p:custDataLst>
          </p:nvPr>
        </p:nvSpPr>
        <p:spPr>
          <a:xfrm>
            <a:off x="271145" y="2853055"/>
            <a:ext cx="2583815" cy="504190"/>
          </a:xfrm>
          <a:prstGeom prst="round2DiagRect">
            <a:avLst/>
          </a:prstGeom>
          <a:solidFill>
            <a:schemeClr val="bg1">
              <a:lumMod val="85000"/>
            </a:schemeClr>
          </a:solid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树的路径长度</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对角圆角矩形 7"/>
          <p:cNvSpPr/>
          <p:nvPr>
            <p:custDataLst>
              <p:tags r:id="rId2"/>
            </p:custDataLst>
          </p:nvPr>
        </p:nvSpPr>
        <p:spPr>
          <a:xfrm>
            <a:off x="251460" y="2099310"/>
            <a:ext cx="2595880" cy="504190"/>
          </a:xfrm>
          <a:prstGeom prst="round2DiagRect">
            <a:avLst/>
          </a:prstGeom>
          <a:solidFill>
            <a:schemeClr val="bg1">
              <a:lumMod val="85000"/>
            </a:schemeClr>
          </a:solid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结点的路径长度</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对角圆角矩形 8"/>
          <p:cNvSpPr/>
          <p:nvPr>
            <p:custDataLst>
              <p:tags r:id="rId3"/>
            </p:custDataLst>
          </p:nvPr>
        </p:nvSpPr>
        <p:spPr>
          <a:xfrm>
            <a:off x="271145" y="3606800"/>
            <a:ext cx="2584450" cy="504190"/>
          </a:xfrm>
          <a:prstGeom prst="round2DiagRect">
            <a:avLst/>
          </a:prstGeom>
          <a:solidFill>
            <a:schemeClr val="bg1">
              <a:lumMod val="85000"/>
            </a:schemeClr>
          </a:solid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带权路径长度</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对角圆角矩形 9"/>
          <p:cNvSpPr/>
          <p:nvPr>
            <p:custDataLst>
              <p:tags r:id="rId4"/>
            </p:custDataLst>
          </p:nvPr>
        </p:nvSpPr>
        <p:spPr>
          <a:xfrm>
            <a:off x="250825" y="4360545"/>
            <a:ext cx="2596515" cy="504190"/>
          </a:xfrm>
          <a:prstGeom prst="round2DiagRect">
            <a:avLst/>
          </a:prstGeom>
          <a:solidFill>
            <a:schemeClr val="bg1">
              <a:lumMod val="85000"/>
            </a:schemeClr>
          </a:solidFill>
          <a:ln w="28575" cap="flat" cmpd="sng" algn="ctr">
            <a:solidFill>
              <a:schemeClr val="accent1">
                <a:shade val="50000"/>
              </a:schemeClr>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树的带权路径长度</a:t>
            </a:r>
            <a:endParaRPr kumimoji="0" lang="zh-CN" altLang="en-US" sz="24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文本框 10"/>
          <p:cNvSpPr txBox="1"/>
          <p:nvPr/>
        </p:nvSpPr>
        <p:spPr>
          <a:xfrm>
            <a:off x="3060700" y="2205990"/>
            <a:ext cx="5588635" cy="573405"/>
          </a:xfrm>
          <a:prstGeom prst="rect">
            <a:avLst/>
          </a:prstGeom>
          <a:solidFill>
            <a:schemeClr val="bg1">
              <a:lumMod val="85000"/>
            </a:schemeClr>
          </a:solidFill>
          <a:ln w="28575" cmpd="thickThin">
            <a:solidFill>
              <a:schemeClr val="accent1">
                <a:shade val="50000"/>
              </a:schemeClr>
            </a:solidFill>
            <a:prstDash val="lgDash"/>
          </a:ln>
        </p:spPr>
        <p:txBody>
          <a:bodyPr wrap="square" rtlCol="0" anchor="ctr" anchorCtr="0">
            <a:noAutofit/>
          </a:bodyPr>
          <a:p>
            <a:pPr lvl="0" algn="l">
              <a:buClrTx/>
              <a:buSzTx/>
              <a:buFontTx/>
            </a:pP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从根结点到该结点的路径上分支的数目</a:t>
            </a:r>
            <a:endPar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nvSpPr>
        <p:spPr>
          <a:xfrm>
            <a:off x="3060065" y="2884805"/>
            <a:ext cx="5588635" cy="567055"/>
          </a:xfrm>
          <a:prstGeom prst="rect">
            <a:avLst/>
          </a:prstGeom>
          <a:solidFill>
            <a:schemeClr val="bg1">
              <a:lumMod val="85000"/>
            </a:schemeClr>
          </a:solidFill>
          <a:ln w="28575" cmpd="thickThin">
            <a:solidFill>
              <a:schemeClr val="accent1">
                <a:shade val="50000"/>
              </a:schemeClr>
            </a:solidFill>
            <a:prstDash val="lgDash"/>
          </a:ln>
        </p:spPr>
        <p:txBody>
          <a:bodyPr wrap="square" rtlCol="0" anchor="ctr" anchorCtr="0">
            <a:noAutofit/>
          </a:bodyPr>
          <a:p>
            <a:pPr lvl="0" algn="l">
              <a:buClrTx/>
              <a:buSzTx/>
              <a:buFontTx/>
            </a:pP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树中每个结点的路径长度之和</a:t>
            </a:r>
            <a:endPar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文本框 12"/>
          <p:cNvSpPr txBox="1"/>
          <p:nvPr/>
        </p:nvSpPr>
        <p:spPr>
          <a:xfrm>
            <a:off x="3061335" y="1196975"/>
            <a:ext cx="5588000" cy="1530350"/>
          </a:xfrm>
          <a:prstGeom prst="rect">
            <a:avLst/>
          </a:prstGeom>
          <a:solidFill>
            <a:schemeClr val="bg1">
              <a:lumMod val="85000"/>
            </a:schemeClr>
          </a:solidFill>
          <a:ln w="28575" cmpd="thickThin">
            <a:solidFill>
              <a:schemeClr val="accent1">
                <a:shade val="50000"/>
              </a:schemeClr>
            </a:solidFill>
            <a:prstDash val="lgDash"/>
          </a:ln>
        </p:spPr>
        <p:txBody>
          <a:bodyPr wrap="square" rtlCol="0" anchor="ctr" anchorCtr="0">
            <a:noAutofit/>
          </a:bodyPr>
          <a:p>
            <a:pPr lvl="0" algn="l">
              <a:lnSpc>
                <a:spcPct val="120000"/>
              </a:lnSpc>
              <a:spcBef>
                <a:spcPts val="0"/>
              </a:spcBef>
              <a:spcAft>
                <a:spcPts val="0"/>
              </a:spcAft>
              <a:buClrTx/>
              <a:buSzTx/>
              <a:buFontTx/>
            </a:pP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将树中结点赋给一个有着某种含义的数值，称为该结点的</a:t>
            </a: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权</a:t>
            </a: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。从根结点到该结点之间的路径长度与该结点的权的乘积</a:t>
            </a:r>
            <a:endPar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文本框 13"/>
          <p:cNvSpPr txBox="1"/>
          <p:nvPr/>
        </p:nvSpPr>
        <p:spPr>
          <a:xfrm>
            <a:off x="3060700" y="2879090"/>
            <a:ext cx="5588635" cy="1059180"/>
          </a:xfrm>
          <a:prstGeom prst="rect">
            <a:avLst/>
          </a:prstGeom>
          <a:solidFill>
            <a:schemeClr val="bg1">
              <a:lumMod val="85000"/>
            </a:schemeClr>
          </a:solidFill>
          <a:ln w="28575" cmpd="sng">
            <a:solidFill>
              <a:schemeClr val="accent1">
                <a:shade val="50000"/>
              </a:schemeClr>
            </a:solidFill>
            <a:prstDash val="lgDash"/>
          </a:ln>
        </p:spPr>
        <p:txBody>
          <a:bodyPr wrap="square" rtlCol="0" anchor="ctr" anchorCtr="0">
            <a:noAutofit/>
          </a:bodyPr>
          <a:p>
            <a:pPr marR="0" lvl="0" algn="l" defTabSz="914400" rtl="0" eaLnBrk="0" fontAlgn="base" latinLnBrk="0" hangingPunct="0">
              <a:lnSpc>
                <a:spcPct val="100000"/>
              </a:lnSpc>
              <a:spcBef>
                <a:spcPct val="10000"/>
              </a:spcBef>
              <a:spcAft>
                <a:spcPct val="0"/>
              </a:spcAft>
              <a:buClrTx/>
              <a:buSzTx/>
              <a:buFont typeface="Arial" panose="020B0604020202020204" pitchFamily="34" charset="0"/>
              <a:defRPr/>
            </a:pP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树中所有</a:t>
            </a:r>
            <a:r>
              <a:rPr lang="zh-CN" altLang="en-US" sz="2400" b="1" kern="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叶子</a:t>
            </a: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结点的带权路径长度之和</a:t>
            </a:r>
            <a:endPar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a:p>
            <a:pPr marR="0" lvl="0" algn="l" defTabSz="914400" rtl="0" eaLnBrk="0" fontAlgn="base" latinLnBrk="0" hangingPunct="0">
              <a:lnSpc>
                <a:spcPct val="100000"/>
              </a:lnSpc>
              <a:spcBef>
                <a:spcPct val="10000"/>
              </a:spcBef>
              <a:spcAft>
                <a:spcPct val="0"/>
              </a:spcAft>
              <a:buClrTx/>
              <a:buSzTx/>
              <a:buFont typeface="Arial" panose="020B0604020202020204" pitchFamily="34" charset="0"/>
              <a:defRPr/>
            </a:pPr>
            <a:r>
              <a:rPr lang="en-US" altLang="zh-CN"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WPL(T) = </a:t>
            </a:r>
            <a:r>
              <a:rPr lang="en-US" altLang="zh-CN"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Symbol" panose="05050102010706020507" pitchFamily="18" charset="2"/>
              </a:rPr>
              <a:t></a:t>
            </a:r>
            <a:r>
              <a:rPr lang="en-US" altLang="zh-CN" sz="2400" kern="0" noProof="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w</a:t>
            </a:r>
            <a:r>
              <a:rPr lang="en-US" altLang="zh-CN" sz="2400" kern="0" baseline="-25000" noProof="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k</a:t>
            </a:r>
            <a:r>
              <a:rPr lang="en-US" altLang="zh-CN" sz="2400" kern="0" noProof="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a:t>
            </a:r>
            <a:r>
              <a:rPr lang="en-US" altLang="zh-CN" sz="2400" kern="0" baseline="-25000" noProof="0" dirty="0" err="1">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k</a:t>
            </a:r>
            <a:r>
              <a:rPr lang="en-US" altLang="zh-CN"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对所有叶子结点</a:t>
            </a:r>
            <a:r>
              <a:rPr lang="en-US" altLang="zh-CN"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kern="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par>
                          <p:cTn id="29" fill="hold">
                            <p:stCondLst>
                              <p:cond delay="500"/>
                            </p:stCondLst>
                            <p:childTnLst>
                              <p:par>
                                <p:cTn id="30" presetID="16" presetClass="entr" presetSubtype="2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arn(inVertical)">
                                      <p:cBhvr>
                                        <p:cTn id="32" dur="500"/>
                                        <p:tgtEl>
                                          <p:spTgt spid="13"/>
                                        </p:tgtEl>
                                      </p:cBhvr>
                                    </p:animEffect>
                                  </p:childTnLst>
                                </p:cTn>
                              </p:par>
                            </p:childTnLst>
                          </p:cTn>
                        </p:par>
                        <p:par>
                          <p:cTn id="33" fill="hold">
                            <p:stCondLst>
                              <p:cond delay="1000"/>
                            </p:stCondLst>
                            <p:childTnLst>
                              <p:par>
                                <p:cTn id="34" presetID="16" presetClass="entr" presetSubtype="21"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arn(inVertical)">
                                      <p:cBhvr>
                                        <p:cTn id="36" dur="500"/>
                                        <p:tgtEl>
                                          <p:spTgt spid="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1" grpId="0" animBg="1"/>
      <p:bldP spid="12" grpId="0" animBg="1"/>
      <p:bldP spid="13" grpId="0" bldLvl="0" animBg="1"/>
      <p:bldP spid="3" grpId="1" animBg="1"/>
      <p:bldP spid="11" grpId="1" animBg="1"/>
      <p:bldP spid="12" grpId="1" animBg="1"/>
      <p:bldP spid="14" grpId="0" animBg="1"/>
      <p:bldP spid="2" grpId="0"/>
      <p:bldP spid="2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基本概念</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6260" name="Text Box 22"/>
          <p:cNvSpPr txBox="1"/>
          <p:nvPr/>
        </p:nvSpPr>
        <p:spPr>
          <a:xfrm>
            <a:off x="3419475" y="3790315"/>
            <a:ext cx="52578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WPL1=</a:t>
            </a:r>
            <a:r>
              <a:rPr lang="en-US" altLang="zh-CN" b="1" dirty="0">
                <a:solidFill>
                  <a:srgbClr val="9900CC"/>
                </a:solidFill>
                <a:latin typeface="Times New Roman" panose="02020603050405020304" pitchFamily="18" charset="0"/>
                <a:ea typeface="宋体" panose="02010600030101010101" pitchFamily="2" charset="-122"/>
              </a:rPr>
              <a:t>7</a:t>
            </a:r>
            <a:r>
              <a:rPr lang="en-US" altLang="zh-CN" b="1" dirty="0">
                <a:latin typeface="Times New Roman" panose="02020603050405020304" pitchFamily="18" charset="0"/>
                <a:ea typeface="宋体" panose="02010600030101010101" pitchFamily="2" charset="-122"/>
              </a:rPr>
              <a:t>*2+</a:t>
            </a:r>
            <a:r>
              <a:rPr lang="en-US" altLang="zh-CN" b="1" dirty="0">
                <a:solidFill>
                  <a:srgbClr val="9900CC"/>
                </a:solidFill>
                <a:latin typeface="Times New Roman" panose="02020603050405020304" pitchFamily="18" charset="0"/>
                <a:ea typeface="宋体" panose="02010600030101010101" pitchFamily="2" charset="-122"/>
              </a:rPr>
              <a:t>5</a:t>
            </a:r>
            <a:r>
              <a:rPr lang="en-US" altLang="zh-CN" b="1" dirty="0">
                <a:latin typeface="Times New Roman" panose="02020603050405020304" pitchFamily="18" charset="0"/>
                <a:ea typeface="宋体" panose="02010600030101010101" pitchFamily="2" charset="-122"/>
              </a:rPr>
              <a:t>*2+</a:t>
            </a:r>
            <a:r>
              <a:rPr lang="en-US" altLang="zh-CN" b="1" dirty="0">
                <a:solidFill>
                  <a:srgbClr val="9900CC"/>
                </a:solidFill>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*2+</a:t>
            </a:r>
            <a:r>
              <a:rPr lang="en-US" altLang="zh-CN" b="1" dirty="0">
                <a:solidFill>
                  <a:srgbClr val="9900CC"/>
                </a:solidFill>
                <a:latin typeface="Times New Roman" panose="02020603050405020304" pitchFamily="18" charset="0"/>
                <a:ea typeface="宋体" panose="02010600030101010101" pitchFamily="2" charset="-122"/>
              </a:rPr>
              <a:t>4</a:t>
            </a:r>
            <a:r>
              <a:rPr lang="en-US" altLang="zh-CN" b="1" dirty="0">
                <a:latin typeface="Times New Roman" panose="02020603050405020304" pitchFamily="18" charset="0"/>
                <a:ea typeface="宋体" panose="02010600030101010101" pitchFamily="2" charset="-122"/>
              </a:rPr>
              <a:t>*2=36</a:t>
            </a:r>
            <a:endParaRPr lang="en-US" altLang="zh-CN" b="1" dirty="0">
              <a:latin typeface="Times New Roman" panose="02020603050405020304" pitchFamily="18" charset="0"/>
              <a:ea typeface="宋体" panose="02010600030101010101" pitchFamily="2" charset="-122"/>
            </a:endParaRPr>
          </a:p>
        </p:txBody>
      </p:sp>
      <p:sp>
        <p:nvSpPr>
          <p:cNvPr id="96261" name="Text Box 41"/>
          <p:cNvSpPr txBox="1"/>
          <p:nvPr/>
        </p:nvSpPr>
        <p:spPr>
          <a:xfrm>
            <a:off x="3419475" y="4223068"/>
            <a:ext cx="52578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WPL2=</a:t>
            </a:r>
            <a:r>
              <a:rPr lang="en-US" altLang="zh-CN" b="1" dirty="0">
                <a:solidFill>
                  <a:srgbClr val="9900CC"/>
                </a:solidFill>
                <a:latin typeface="Times New Roman" panose="02020603050405020304" pitchFamily="18" charset="0"/>
                <a:ea typeface="宋体" panose="02010600030101010101" pitchFamily="2" charset="-122"/>
              </a:rPr>
              <a:t>7</a:t>
            </a:r>
            <a:r>
              <a:rPr lang="en-US" altLang="zh-CN" b="1" dirty="0">
                <a:latin typeface="Times New Roman" panose="02020603050405020304" pitchFamily="18" charset="0"/>
                <a:ea typeface="宋体" panose="02010600030101010101" pitchFamily="2" charset="-122"/>
              </a:rPr>
              <a:t>*3+</a:t>
            </a:r>
            <a:r>
              <a:rPr lang="en-US" altLang="zh-CN" b="1" dirty="0">
                <a:solidFill>
                  <a:srgbClr val="9900CC"/>
                </a:solidFill>
                <a:latin typeface="Times New Roman" panose="02020603050405020304" pitchFamily="18" charset="0"/>
                <a:ea typeface="宋体" panose="02010600030101010101" pitchFamily="2" charset="-122"/>
              </a:rPr>
              <a:t>5</a:t>
            </a:r>
            <a:r>
              <a:rPr lang="en-US" altLang="zh-CN" b="1" dirty="0">
                <a:latin typeface="Times New Roman" panose="02020603050405020304" pitchFamily="18" charset="0"/>
                <a:ea typeface="宋体" panose="02010600030101010101" pitchFamily="2" charset="-122"/>
              </a:rPr>
              <a:t>*3+</a:t>
            </a:r>
            <a:r>
              <a:rPr lang="en-US" altLang="zh-CN" b="1" dirty="0">
                <a:solidFill>
                  <a:srgbClr val="9900CC"/>
                </a:solidFill>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*1+</a:t>
            </a:r>
            <a:r>
              <a:rPr lang="en-US" altLang="zh-CN" b="1" dirty="0">
                <a:solidFill>
                  <a:srgbClr val="9900CC"/>
                </a:solidFill>
                <a:latin typeface="Times New Roman" panose="02020603050405020304" pitchFamily="18" charset="0"/>
                <a:ea typeface="宋体" panose="02010600030101010101" pitchFamily="2" charset="-122"/>
              </a:rPr>
              <a:t>4</a:t>
            </a:r>
            <a:r>
              <a:rPr lang="en-US" altLang="zh-CN" b="1" dirty="0">
                <a:latin typeface="Times New Roman" panose="02020603050405020304" pitchFamily="18" charset="0"/>
                <a:ea typeface="宋体" panose="02010600030101010101" pitchFamily="2" charset="-122"/>
              </a:rPr>
              <a:t>*2=46</a:t>
            </a:r>
            <a:endParaRPr lang="en-US" altLang="zh-CN" b="1" dirty="0">
              <a:latin typeface="Times New Roman" panose="02020603050405020304" pitchFamily="18" charset="0"/>
              <a:ea typeface="宋体" panose="02010600030101010101" pitchFamily="2" charset="-122"/>
            </a:endParaRPr>
          </a:p>
        </p:txBody>
      </p:sp>
      <p:sp>
        <p:nvSpPr>
          <p:cNvPr id="96262" name="Text Box 60"/>
          <p:cNvSpPr txBox="1"/>
          <p:nvPr/>
        </p:nvSpPr>
        <p:spPr>
          <a:xfrm>
            <a:off x="3419475" y="4655820"/>
            <a:ext cx="52578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WPL3=</a:t>
            </a:r>
            <a:r>
              <a:rPr lang="en-US" altLang="zh-CN" b="1" dirty="0">
                <a:solidFill>
                  <a:srgbClr val="9900CC"/>
                </a:solidFill>
                <a:latin typeface="Times New Roman" panose="02020603050405020304" pitchFamily="18" charset="0"/>
                <a:ea typeface="宋体" panose="02010600030101010101" pitchFamily="2" charset="-122"/>
              </a:rPr>
              <a:t>7</a:t>
            </a:r>
            <a:r>
              <a:rPr lang="en-US" altLang="zh-CN" b="1" dirty="0">
                <a:latin typeface="Times New Roman" panose="02020603050405020304" pitchFamily="18" charset="0"/>
                <a:ea typeface="宋体" panose="02010600030101010101" pitchFamily="2" charset="-122"/>
              </a:rPr>
              <a:t>*1+</a:t>
            </a:r>
            <a:r>
              <a:rPr lang="en-US" altLang="zh-CN" b="1" dirty="0">
                <a:solidFill>
                  <a:srgbClr val="9900CC"/>
                </a:solidFill>
                <a:latin typeface="Times New Roman" panose="02020603050405020304" pitchFamily="18" charset="0"/>
                <a:ea typeface="宋体" panose="02010600030101010101" pitchFamily="2" charset="-122"/>
              </a:rPr>
              <a:t>5</a:t>
            </a:r>
            <a:r>
              <a:rPr lang="en-US" altLang="zh-CN" b="1" dirty="0">
                <a:latin typeface="Times New Roman" panose="02020603050405020304" pitchFamily="18" charset="0"/>
                <a:ea typeface="宋体" panose="02010600030101010101" pitchFamily="2" charset="-122"/>
              </a:rPr>
              <a:t>*2+</a:t>
            </a:r>
            <a:r>
              <a:rPr lang="en-US" altLang="zh-CN" b="1" dirty="0">
                <a:solidFill>
                  <a:srgbClr val="9900CC"/>
                </a:solidFill>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*3+</a:t>
            </a:r>
            <a:r>
              <a:rPr lang="en-US" altLang="zh-CN" b="1" dirty="0">
                <a:solidFill>
                  <a:srgbClr val="9900CC"/>
                </a:solidFill>
                <a:latin typeface="Times New Roman" panose="02020603050405020304" pitchFamily="18" charset="0"/>
                <a:ea typeface="宋体" panose="02010600030101010101" pitchFamily="2" charset="-122"/>
              </a:rPr>
              <a:t>4</a:t>
            </a:r>
            <a:r>
              <a:rPr lang="en-US" altLang="zh-CN" b="1" dirty="0">
                <a:latin typeface="Times New Roman" panose="02020603050405020304" pitchFamily="18" charset="0"/>
                <a:ea typeface="宋体" panose="02010600030101010101" pitchFamily="2" charset="-122"/>
              </a:rPr>
              <a:t>*3=35</a:t>
            </a:r>
            <a:endParaRPr lang="en-US" altLang="zh-CN" b="1" dirty="0">
              <a:latin typeface="Times New Roman" panose="02020603050405020304" pitchFamily="18" charset="0"/>
              <a:ea typeface="宋体" panose="02010600030101010101" pitchFamily="2" charset="-122"/>
            </a:endParaRPr>
          </a:p>
        </p:txBody>
      </p:sp>
      <p:graphicFrame>
        <p:nvGraphicFramePr>
          <p:cNvPr id="96263" name="Object 7"/>
          <p:cNvGraphicFramePr>
            <a:graphicFrameLocks noChangeAspect="1"/>
          </p:cNvGraphicFramePr>
          <p:nvPr/>
        </p:nvGraphicFramePr>
        <p:xfrm>
          <a:off x="468313" y="3397568"/>
          <a:ext cx="2362200" cy="1090612"/>
        </p:xfrm>
        <a:graphic>
          <a:graphicData uri="http://schemas.openxmlformats.org/presentationml/2006/ole">
            <mc:AlternateContent xmlns:mc="http://schemas.openxmlformats.org/markup-compatibility/2006">
              <mc:Choice xmlns:v="urn:schemas-microsoft-com:vml" Requires="v">
                <p:oleObj spid="_x0000_s3082" name="" r:id="rId1" imgW="1041400" imgH="431800" progId="Equation.3">
                  <p:embed/>
                </p:oleObj>
              </mc:Choice>
              <mc:Fallback>
                <p:oleObj name="" r:id="rId1" imgW="1041400" imgH="431800" progId="Equation.3">
                  <p:embed/>
                  <p:pic>
                    <p:nvPicPr>
                      <p:cNvPr id="0" name="图片 3081"/>
                      <p:cNvPicPr/>
                      <p:nvPr/>
                    </p:nvPicPr>
                    <p:blipFill>
                      <a:blip r:embed="rId2"/>
                      <a:stretch>
                        <a:fillRect/>
                      </a:stretch>
                    </p:blipFill>
                    <p:spPr>
                      <a:xfrm>
                        <a:off x="468313" y="3397568"/>
                        <a:ext cx="2362200" cy="1090612"/>
                      </a:xfrm>
                      <a:prstGeom prst="rect">
                        <a:avLst/>
                      </a:prstGeom>
                      <a:noFill/>
                      <a:ln w="38100">
                        <a:noFill/>
                        <a:miter/>
                      </a:ln>
                    </p:spPr>
                  </p:pic>
                </p:oleObj>
              </mc:Fallback>
            </mc:AlternateContent>
          </a:graphicData>
        </a:graphic>
      </p:graphicFrame>
      <p:grpSp>
        <p:nvGrpSpPr>
          <p:cNvPr id="101384" name="Group 80"/>
          <p:cNvGrpSpPr/>
          <p:nvPr/>
        </p:nvGrpSpPr>
        <p:grpSpPr>
          <a:xfrm>
            <a:off x="722313" y="1413193"/>
            <a:ext cx="2336800" cy="1828800"/>
            <a:chOff x="0" y="0"/>
            <a:chExt cx="1472" cy="1152"/>
          </a:xfrm>
        </p:grpSpPr>
        <p:sp>
          <p:nvSpPr>
            <p:cNvPr id="101422" name="Oval 81"/>
            <p:cNvSpPr/>
            <p:nvPr/>
          </p:nvSpPr>
          <p:spPr>
            <a:xfrm>
              <a:off x="560" y="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1423" name="Oval 82"/>
            <p:cNvSpPr/>
            <p:nvPr/>
          </p:nvSpPr>
          <p:spPr>
            <a:xfrm>
              <a:off x="176" y="432"/>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1424" name="Oval 83"/>
            <p:cNvSpPr/>
            <p:nvPr/>
          </p:nvSpPr>
          <p:spPr>
            <a:xfrm>
              <a:off x="0" y="88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a</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25" name="Oval 84"/>
            <p:cNvSpPr/>
            <p:nvPr/>
          </p:nvSpPr>
          <p:spPr>
            <a:xfrm>
              <a:off x="368" y="88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b</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26" name="Oval 85"/>
            <p:cNvSpPr/>
            <p:nvPr/>
          </p:nvSpPr>
          <p:spPr>
            <a:xfrm>
              <a:off x="928" y="432"/>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1427" name="Oval 86"/>
            <p:cNvSpPr/>
            <p:nvPr/>
          </p:nvSpPr>
          <p:spPr>
            <a:xfrm>
              <a:off x="768" y="88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c</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28" name="Oval 87"/>
            <p:cNvSpPr/>
            <p:nvPr/>
          </p:nvSpPr>
          <p:spPr>
            <a:xfrm>
              <a:off x="1136" y="88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d</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1429" name="AutoShape 88"/>
            <p:cNvCxnSpPr>
              <a:stCxn id="101422" idx="3"/>
              <a:endCxn id="101423" idx="7"/>
            </p:cNvCxnSpPr>
            <p:nvPr/>
          </p:nvCxnSpPr>
          <p:spPr>
            <a:xfrm flipH="1">
              <a:off x="408" y="232"/>
              <a:ext cx="192" cy="240"/>
            </a:xfrm>
            <a:prstGeom prst="straightConnector1">
              <a:avLst/>
            </a:prstGeom>
            <a:ln w="28575" cap="flat" cmpd="sng">
              <a:solidFill>
                <a:srgbClr val="578963"/>
              </a:solidFill>
              <a:prstDash val="solid"/>
              <a:headEnd type="none" w="med" len="med"/>
              <a:tailEnd type="none" w="med" len="med"/>
            </a:ln>
          </p:spPr>
        </p:cxnSp>
        <p:cxnSp>
          <p:nvCxnSpPr>
            <p:cNvPr id="101430" name="AutoShape 89"/>
            <p:cNvCxnSpPr>
              <a:stCxn id="101423" idx="3"/>
              <a:endCxn id="101424" idx="0"/>
            </p:cNvCxnSpPr>
            <p:nvPr/>
          </p:nvCxnSpPr>
          <p:spPr>
            <a:xfrm flipH="1">
              <a:off x="136" y="664"/>
              <a:ext cx="80" cy="216"/>
            </a:xfrm>
            <a:prstGeom prst="straightConnector1">
              <a:avLst/>
            </a:prstGeom>
            <a:ln w="28575" cap="flat" cmpd="sng">
              <a:solidFill>
                <a:srgbClr val="578963"/>
              </a:solidFill>
              <a:prstDash val="solid"/>
              <a:headEnd type="none" w="med" len="med"/>
              <a:tailEnd type="none" w="med" len="med"/>
            </a:ln>
          </p:spPr>
        </p:cxnSp>
        <p:cxnSp>
          <p:nvCxnSpPr>
            <p:cNvPr id="101431" name="AutoShape 90"/>
            <p:cNvCxnSpPr>
              <a:stCxn id="101423" idx="5"/>
              <a:endCxn id="101425" idx="0"/>
            </p:cNvCxnSpPr>
            <p:nvPr/>
          </p:nvCxnSpPr>
          <p:spPr>
            <a:xfrm>
              <a:off x="408" y="664"/>
              <a:ext cx="96" cy="216"/>
            </a:xfrm>
            <a:prstGeom prst="straightConnector1">
              <a:avLst/>
            </a:prstGeom>
            <a:ln w="28575" cap="flat" cmpd="sng">
              <a:solidFill>
                <a:srgbClr val="578963"/>
              </a:solidFill>
              <a:prstDash val="solid"/>
              <a:headEnd type="none" w="med" len="med"/>
              <a:tailEnd type="none" w="med" len="med"/>
            </a:ln>
          </p:spPr>
        </p:cxnSp>
        <p:cxnSp>
          <p:nvCxnSpPr>
            <p:cNvPr id="101432" name="AutoShape 91"/>
            <p:cNvCxnSpPr>
              <a:stCxn id="101422" idx="5"/>
              <a:endCxn id="101426" idx="1"/>
            </p:cNvCxnSpPr>
            <p:nvPr/>
          </p:nvCxnSpPr>
          <p:spPr>
            <a:xfrm>
              <a:off x="792" y="232"/>
              <a:ext cx="176" cy="240"/>
            </a:xfrm>
            <a:prstGeom prst="straightConnector1">
              <a:avLst/>
            </a:prstGeom>
            <a:ln w="28575" cap="flat" cmpd="sng">
              <a:solidFill>
                <a:srgbClr val="578963"/>
              </a:solidFill>
              <a:prstDash val="solid"/>
              <a:headEnd type="none" w="med" len="med"/>
              <a:tailEnd type="none" w="med" len="med"/>
            </a:ln>
          </p:spPr>
        </p:cxnSp>
        <p:cxnSp>
          <p:nvCxnSpPr>
            <p:cNvPr id="101433" name="AutoShape 92"/>
            <p:cNvCxnSpPr>
              <a:stCxn id="101426" idx="3"/>
              <a:endCxn id="101427" idx="0"/>
            </p:cNvCxnSpPr>
            <p:nvPr/>
          </p:nvCxnSpPr>
          <p:spPr>
            <a:xfrm flipH="1">
              <a:off x="904" y="664"/>
              <a:ext cx="64" cy="216"/>
            </a:xfrm>
            <a:prstGeom prst="straightConnector1">
              <a:avLst/>
            </a:prstGeom>
            <a:ln w="28575" cap="flat" cmpd="sng">
              <a:solidFill>
                <a:srgbClr val="578963"/>
              </a:solidFill>
              <a:prstDash val="solid"/>
              <a:headEnd type="none" w="med" len="med"/>
              <a:tailEnd type="none" w="med" len="med"/>
            </a:ln>
          </p:spPr>
        </p:cxnSp>
        <p:cxnSp>
          <p:nvCxnSpPr>
            <p:cNvPr id="101434" name="AutoShape 93"/>
            <p:cNvCxnSpPr>
              <a:stCxn id="101426" idx="5"/>
              <a:endCxn id="101428" idx="0"/>
            </p:cNvCxnSpPr>
            <p:nvPr/>
          </p:nvCxnSpPr>
          <p:spPr>
            <a:xfrm>
              <a:off x="1160" y="664"/>
              <a:ext cx="112" cy="216"/>
            </a:xfrm>
            <a:prstGeom prst="straightConnector1">
              <a:avLst/>
            </a:prstGeom>
            <a:ln w="28575" cap="flat" cmpd="sng">
              <a:solidFill>
                <a:srgbClr val="578963"/>
              </a:solidFill>
              <a:prstDash val="solid"/>
              <a:headEnd type="none" w="med" len="med"/>
              <a:tailEnd type="none" w="med" len="med"/>
            </a:ln>
          </p:spPr>
        </p:cxnSp>
        <p:sp>
          <p:nvSpPr>
            <p:cNvPr id="101435" name="Text Box 94"/>
            <p:cNvSpPr txBox="1"/>
            <p:nvPr/>
          </p:nvSpPr>
          <p:spPr>
            <a:xfrm>
              <a:off x="128" y="67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7</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36" name="Text Box 95"/>
            <p:cNvSpPr txBox="1"/>
            <p:nvPr/>
          </p:nvSpPr>
          <p:spPr>
            <a:xfrm>
              <a:off x="464" y="67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5</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37" name="Text Box 96"/>
            <p:cNvSpPr txBox="1"/>
            <p:nvPr/>
          </p:nvSpPr>
          <p:spPr>
            <a:xfrm>
              <a:off x="896" y="67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2</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38" name="Text Box 97"/>
            <p:cNvSpPr txBox="1"/>
            <p:nvPr/>
          </p:nvSpPr>
          <p:spPr>
            <a:xfrm>
              <a:off x="1232" y="67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4</a:t>
              </a:r>
              <a:endParaRPr lang="en-US" altLang="zh-CN" b="1" dirty="0">
                <a:solidFill>
                  <a:srgbClr val="333333"/>
                </a:solidFill>
                <a:latin typeface="Times New Roman" panose="02020603050405020304" pitchFamily="18" charset="0"/>
                <a:ea typeface="宋体" panose="02010600030101010101" pitchFamily="2" charset="-122"/>
              </a:endParaRPr>
            </a:p>
          </p:txBody>
        </p:sp>
      </p:grpSp>
      <p:grpSp>
        <p:nvGrpSpPr>
          <p:cNvPr id="101385" name="Group 116"/>
          <p:cNvGrpSpPr/>
          <p:nvPr/>
        </p:nvGrpSpPr>
        <p:grpSpPr>
          <a:xfrm>
            <a:off x="3463925" y="1127443"/>
            <a:ext cx="1828800" cy="2590800"/>
            <a:chOff x="0" y="0"/>
            <a:chExt cx="1152" cy="1632"/>
          </a:xfrm>
        </p:grpSpPr>
        <p:sp>
          <p:nvSpPr>
            <p:cNvPr id="101405" name="Oval 117"/>
            <p:cNvSpPr/>
            <p:nvPr/>
          </p:nvSpPr>
          <p:spPr>
            <a:xfrm>
              <a:off x="592" y="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1406" name="Oval 118"/>
            <p:cNvSpPr/>
            <p:nvPr/>
          </p:nvSpPr>
          <p:spPr>
            <a:xfrm>
              <a:off x="276" y="453"/>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1407" name="Oval 119"/>
            <p:cNvSpPr/>
            <p:nvPr/>
          </p:nvSpPr>
          <p:spPr>
            <a:xfrm>
              <a:off x="64" y="906"/>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d</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08" name="Oval 120"/>
            <p:cNvSpPr/>
            <p:nvPr/>
          </p:nvSpPr>
          <p:spPr>
            <a:xfrm>
              <a:off x="480" y="906"/>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p:nvSpPr>
            <p:cNvPr id="101409" name="Oval 121"/>
            <p:cNvSpPr/>
            <p:nvPr/>
          </p:nvSpPr>
          <p:spPr>
            <a:xfrm>
              <a:off x="880" y="453"/>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c</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1410" name="AutoShape 122"/>
            <p:cNvCxnSpPr>
              <a:stCxn id="101405" idx="3"/>
              <a:endCxn id="101406" idx="7"/>
            </p:cNvCxnSpPr>
            <p:nvPr/>
          </p:nvCxnSpPr>
          <p:spPr>
            <a:xfrm flipH="1">
              <a:off x="508" y="232"/>
              <a:ext cx="124" cy="261"/>
            </a:xfrm>
            <a:prstGeom prst="straightConnector1">
              <a:avLst/>
            </a:prstGeom>
            <a:ln w="28575" cap="flat" cmpd="sng">
              <a:solidFill>
                <a:srgbClr val="578963"/>
              </a:solidFill>
              <a:prstDash val="solid"/>
              <a:headEnd type="none" w="med" len="med"/>
              <a:tailEnd type="none" w="med" len="med"/>
            </a:ln>
          </p:spPr>
        </p:cxnSp>
        <p:cxnSp>
          <p:nvCxnSpPr>
            <p:cNvPr id="101411" name="AutoShape 123"/>
            <p:cNvCxnSpPr>
              <a:stCxn id="101406" idx="3"/>
              <a:endCxn id="101407" idx="0"/>
            </p:cNvCxnSpPr>
            <p:nvPr/>
          </p:nvCxnSpPr>
          <p:spPr>
            <a:xfrm flipH="1">
              <a:off x="200" y="685"/>
              <a:ext cx="116" cy="221"/>
            </a:xfrm>
            <a:prstGeom prst="straightConnector1">
              <a:avLst/>
            </a:prstGeom>
            <a:ln w="28575" cap="flat" cmpd="sng">
              <a:solidFill>
                <a:srgbClr val="578963"/>
              </a:solidFill>
              <a:prstDash val="solid"/>
              <a:headEnd type="none" w="med" len="med"/>
              <a:tailEnd type="none" w="med" len="med"/>
            </a:ln>
          </p:spPr>
        </p:cxnSp>
        <p:cxnSp>
          <p:nvCxnSpPr>
            <p:cNvPr id="101412" name="AutoShape 124"/>
            <p:cNvCxnSpPr>
              <a:stCxn id="101406" idx="5"/>
              <a:endCxn id="101408" idx="0"/>
            </p:cNvCxnSpPr>
            <p:nvPr/>
          </p:nvCxnSpPr>
          <p:spPr>
            <a:xfrm>
              <a:off x="508" y="685"/>
              <a:ext cx="108" cy="221"/>
            </a:xfrm>
            <a:prstGeom prst="straightConnector1">
              <a:avLst/>
            </a:prstGeom>
            <a:ln w="28575" cap="flat" cmpd="sng">
              <a:solidFill>
                <a:srgbClr val="578963"/>
              </a:solidFill>
              <a:prstDash val="solid"/>
              <a:headEnd type="none" w="med" len="med"/>
              <a:tailEnd type="none" w="med" len="med"/>
            </a:ln>
          </p:spPr>
        </p:cxnSp>
        <p:cxnSp>
          <p:nvCxnSpPr>
            <p:cNvPr id="101413" name="AutoShape 125"/>
            <p:cNvCxnSpPr>
              <a:stCxn id="101405" idx="5"/>
              <a:endCxn id="101409" idx="1"/>
            </p:cNvCxnSpPr>
            <p:nvPr/>
          </p:nvCxnSpPr>
          <p:spPr>
            <a:xfrm>
              <a:off x="824" y="232"/>
              <a:ext cx="96" cy="261"/>
            </a:xfrm>
            <a:prstGeom prst="straightConnector1">
              <a:avLst/>
            </a:prstGeom>
            <a:ln w="28575" cap="flat" cmpd="sng">
              <a:solidFill>
                <a:srgbClr val="578963"/>
              </a:solidFill>
              <a:prstDash val="solid"/>
              <a:headEnd type="none" w="med" len="med"/>
              <a:tailEnd type="none" w="med" len="med"/>
            </a:ln>
          </p:spPr>
        </p:cxnSp>
        <p:sp>
          <p:nvSpPr>
            <p:cNvPr id="101414" name="Oval 126"/>
            <p:cNvSpPr/>
            <p:nvPr/>
          </p:nvSpPr>
          <p:spPr>
            <a:xfrm>
              <a:off x="304" y="136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a</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1415" name="AutoShape 127"/>
            <p:cNvCxnSpPr>
              <a:stCxn id="101408" idx="3"/>
              <a:endCxn id="101414" idx="0"/>
            </p:cNvCxnSpPr>
            <p:nvPr/>
          </p:nvCxnSpPr>
          <p:spPr>
            <a:xfrm flipH="1">
              <a:off x="440" y="1138"/>
              <a:ext cx="80" cy="222"/>
            </a:xfrm>
            <a:prstGeom prst="straightConnector1">
              <a:avLst/>
            </a:prstGeom>
            <a:ln w="28575" cap="flat" cmpd="sng">
              <a:solidFill>
                <a:srgbClr val="578963"/>
              </a:solidFill>
              <a:prstDash val="solid"/>
              <a:headEnd type="none" w="med" len="med"/>
              <a:tailEnd type="none" w="med" len="med"/>
            </a:ln>
          </p:spPr>
        </p:cxnSp>
        <p:sp>
          <p:nvSpPr>
            <p:cNvPr id="101416" name="Oval 128"/>
            <p:cNvSpPr/>
            <p:nvPr/>
          </p:nvSpPr>
          <p:spPr>
            <a:xfrm>
              <a:off x="672" y="136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b</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1417" name="AutoShape 129"/>
            <p:cNvCxnSpPr>
              <a:stCxn id="101408" idx="5"/>
              <a:endCxn id="101416" idx="0"/>
            </p:cNvCxnSpPr>
            <p:nvPr/>
          </p:nvCxnSpPr>
          <p:spPr>
            <a:xfrm>
              <a:off x="712" y="1138"/>
              <a:ext cx="96" cy="222"/>
            </a:xfrm>
            <a:prstGeom prst="straightConnector1">
              <a:avLst/>
            </a:prstGeom>
            <a:ln w="28575" cap="flat" cmpd="sng">
              <a:solidFill>
                <a:srgbClr val="578963"/>
              </a:solidFill>
              <a:prstDash val="solid"/>
              <a:headEnd type="none" w="med" len="med"/>
              <a:tailEnd type="none" w="med" len="med"/>
            </a:ln>
          </p:spPr>
        </p:cxnSp>
        <p:sp>
          <p:nvSpPr>
            <p:cNvPr id="101418" name="Text Box 130"/>
            <p:cNvSpPr txBox="1"/>
            <p:nvPr/>
          </p:nvSpPr>
          <p:spPr>
            <a:xfrm>
              <a:off x="864" y="18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2</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19" name="Text Box 131"/>
            <p:cNvSpPr txBox="1"/>
            <p:nvPr/>
          </p:nvSpPr>
          <p:spPr>
            <a:xfrm>
              <a:off x="0" y="61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4</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20" name="Text Box 132"/>
            <p:cNvSpPr txBox="1"/>
            <p:nvPr/>
          </p:nvSpPr>
          <p:spPr>
            <a:xfrm>
              <a:off x="288" y="109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7</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21" name="Text Box 133"/>
            <p:cNvSpPr txBox="1"/>
            <p:nvPr/>
          </p:nvSpPr>
          <p:spPr>
            <a:xfrm>
              <a:off x="768" y="109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5</a:t>
              </a:r>
              <a:endParaRPr lang="en-US" altLang="zh-CN" b="1" dirty="0">
                <a:solidFill>
                  <a:srgbClr val="333333"/>
                </a:solidFill>
                <a:latin typeface="Times New Roman" panose="02020603050405020304" pitchFamily="18" charset="0"/>
                <a:ea typeface="宋体" panose="02010600030101010101" pitchFamily="2" charset="-122"/>
              </a:endParaRPr>
            </a:p>
          </p:txBody>
        </p:sp>
      </p:grpSp>
      <p:grpSp>
        <p:nvGrpSpPr>
          <p:cNvPr id="101386" name="Group 152"/>
          <p:cNvGrpSpPr/>
          <p:nvPr/>
        </p:nvGrpSpPr>
        <p:grpSpPr>
          <a:xfrm>
            <a:off x="6026150" y="1127443"/>
            <a:ext cx="2362200" cy="2590800"/>
            <a:chOff x="0" y="0"/>
            <a:chExt cx="1488" cy="1632"/>
          </a:xfrm>
        </p:grpSpPr>
        <p:sp>
          <p:nvSpPr>
            <p:cNvPr id="101388" name="Oval 153"/>
            <p:cNvSpPr/>
            <p:nvPr/>
          </p:nvSpPr>
          <p:spPr>
            <a:xfrm>
              <a:off x="352" y="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1389" name="Oval 154"/>
            <p:cNvSpPr/>
            <p:nvPr/>
          </p:nvSpPr>
          <p:spPr>
            <a:xfrm>
              <a:off x="0" y="453"/>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a</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390" name="Oval 155"/>
            <p:cNvSpPr/>
            <p:nvPr/>
          </p:nvSpPr>
          <p:spPr>
            <a:xfrm>
              <a:off x="688" y="453"/>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1391" name="Oval 156"/>
            <p:cNvSpPr/>
            <p:nvPr/>
          </p:nvSpPr>
          <p:spPr>
            <a:xfrm>
              <a:off x="448" y="906"/>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b</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392" name="Oval 157"/>
            <p:cNvSpPr/>
            <p:nvPr/>
          </p:nvSpPr>
          <p:spPr>
            <a:xfrm>
              <a:off x="928" y="906"/>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cxnSp>
          <p:nvCxnSpPr>
            <p:cNvPr id="101393" name="AutoShape 158"/>
            <p:cNvCxnSpPr>
              <a:stCxn id="101388" idx="3"/>
              <a:endCxn id="101389" idx="7"/>
            </p:cNvCxnSpPr>
            <p:nvPr/>
          </p:nvCxnSpPr>
          <p:spPr>
            <a:xfrm flipH="1">
              <a:off x="232" y="232"/>
              <a:ext cx="160" cy="261"/>
            </a:xfrm>
            <a:prstGeom prst="straightConnector1">
              <a:avLst/>
            </a:prstGeom>
            <a:ln w="28575" cap="flat" cmpd="sng">
              <a:solidFill>
                <a:srgbClr val="578963"/>
              </a:solidFill>
              <a:prstDash val="solid"/>
              <a:headEnd type="none" w="med" len="med"/>
              <a:tailEnd type="none" w="med" len="med"/>
            </a:ln>
          </p:spPr>
        </p:cxnSp>
        <p:cxnSp>
          <p:nvCxnSpPr>
            <p:cNvPr id="101394" name="AutoShape 159"/>
            <p:cNvCxnSpPr>
              <a:stCxn id="101388" idx="5"/>
              <a:endCxn id="101390" idx="1"/>
            </p:cNvCxnSpPr>
            <p:nvPr/>
          </p:nvCxnSpPr>
          <p:spPr>
            <a:xfrm>
              <a:off x="584" y="232"/>
              <a:ext cx="144" cy="261"/>
            </a:xfrm>
            <a:prstGeom prst="straightConnector1">
              <a:avLst/>
            </a:prstGeom>
            <a:ln w="28575" cap="flat" cmpd="sng">
              <a:solidFill>
                <a:srgbClr val="578963"/>
              </a:solidFill>
              <a:prstDash val="solid"/>
              <a:headEnd type="none" w="med" len="med"/>
              <a:tailEnd type="none" w="med" len="med"/>
            </a:ln>
          </p:spPr>
        </p:cxnSp>
        <p:cxnSp>
          <p:nvCxnSpPr>
            <p:cNvPr id="101395" name="AutoShape 160"/>
            <p:cNvCxnSpPr>
              <a:stCxn id="101390" idx="3"/>
              <a:endCxn id="101391" idx="0"/>
            </p:cNvCxnSpPr>
            <p:nvPr/>
          </p:nvCxnSpPr>
          <p:spPr>
            <a:xfrm flipH="1">
              <a:off x="584" y="685"/>
              <a:ext cx="144" cy="221"/>
            </a:xfrm>
            <a:prstGeom prst="straightConnector1">
              <a:avLst/>
            </a:prstGeom>
            <a:ln w="28575" cap="flat" cmpd="sng">
              <a:solidFill>
                <a:srgbClr val="578963"/>
              </a:solidFill>
              <a:prstDash val="solid"/>
              <a:headEnd type="none" w="med" len="med"/>
              <a:tailEnd type="none" w="med" len="med"/>
            </a:ln>
          </p:spPr>
        </p:cxnSp>
        <p:cxnSp>
          <p:nvCxnSpPr>
            <p:cNvPr id="101396" name="AutoShape 161"/>
            <p:cNvCxnSpPr>
              <a:stCxn id="101390" idx="5"/>
              <a:endCxn id="101392" idx="0"/>
            </p:cNvCxnSpPr>
            <p:nvPr/>
          </p:nvCxnSpPr>
          <p:spPr>
            <a:xfrm>
              <a:off x="920" y="685"/>
              <a:ext cx="144" cy="221"/>
            </a:xfrm>
            <a:prstGeom prst="straightConnector1">
              <a:avLst/>
            </a:prstGeom>
            <a:ln w="28575" cap="flat" cmpd="sng">
              <a:solidFill>
                <a:srgbClr val="578963"/>
              </a:solidFill>
              <a:prstDash val="solid"/>
              <a:headEnd type="none" w="med" len="med"/>
              <a:tailEnd type="none" w="med" len="med"/>
            </a:ln>
          </p:spPr>
        </p:cxnSp>
        <p:sp>
          <p:nvSpPr>
            <p:cNvPr id="101397" name="Oval 162"/>
            <p:cNvSpPr/>
            <p:nvPr/>
          </p:nvSpPr>
          <p:spPr>
            <a:xfrm>
              <a:off x="720" y="136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c</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1398" name="AutoShape 163"/>
            <p:cNvCxnSpPr>
              <a:stCxn id="101392" idx="3"/>
              <a:endCxn id="101397" idx="0"/>
            </p:cNvCxnSpPr>
            <p:nvPr/>
          </p:nvCxnSpPr>
          <p:spPr>
            <a:xfrm flipH="1">
              <a:off x="856" y="1138"/>
              <a:ext cx="112" cy="222"/>
            </a:xfrm>
            <a:prstGeom prst="straightConnector1">
              <a:avLst/>
            </a:prstGeom>
            <a:ln w="28575" cap="flat" cmpd="sng">
              <a:solidFill>
                <a:srgbClr val="578963"/>
              </a:solidFill>
              <a:prstDash val="solid"/>
              <a:headEnd type="none" w="med" len="med"/>
              <a:tailEnd type="none" w="med" len="med"/>
            </a:ln>
          </p:spPr>
        </p:cxnSp>
        <p:sp>
          <p:nvSpPr>
            <p:cNvPr id="101399" name="Oval 164"/>
            <p:cNvSpPr/>
            <p:nvPr/>
          </p:nvSpPr>
          <p:spPr>
            <a:xfrm>
              <a:off x="1168" y="1360"/>
              <a:ext cx="272" cy="272"/>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d</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101400" name="AutoShape 165"/>
            <p:cNvCxnSpPr>
              <a:stCxn id="101392" idx="5"/>
              <a:endCxn id="101399" idx="0"/>
            </p:cNvCxnSpPr>
            <p:nvPr/>
          </p:nvCxnSpPr>
          <p:spPr>
            <a:xfrm>
              <a:off x="1160" y="1138"/>
              <a:ext cx="144" cy="222"/>
            </a:xfrm>
            <a:prstGeom prst="straightConnector1">
              <a:avLst/>
            </a:prstGeom>
            <a:ln w="28575" cap="flat" cmpd="sng">
              <a:solidFill>
                <a:srgbClr val="578963"/>
              </a:solidFill>
              <a:prstDash val="solid"/>
              <a:headEnd type="none" w="med" len="med"/>
              <a:tailEnd type="none" w="med" len="med"/>
            </a:ln>
          </p:spPr>
        </p:cxnSp>
        <p:sp>
          <p:nvSpPr>
            <p:cNvPr id="101401" name="Text Box 166"/>
            <p:cNvSpPr txBox="1"/>
            <p:nvPr/>
          </p:nvSpPr>
          <p:spPr>
            <a:xfrm>
              <a:off x="240" y="336"/>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7</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02" name="Text Box 167"/>
            <p:cNvSpPr txBox="1"/>
            <p:nvPr/>
          </p:nvSpPr>
          <p:spPr>
            <a:xfrm>
              <a:off x="624" y="72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5</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03" name="Text Box 168"/>
            <p:cNvSpPr txBox="1"/>
            <p:nvPr/>
          </p:nvSpPr>
          <p:spPr>
            <a:xfrm>
              <a:off x="864" y="115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2</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1404" name="Text Box 169"/>
            <p:cNvSpPr txBox="1"/>
            <p:nvPr/>
          </p:nvSpPr>
          <p:spPr>
            <a:xfrm>
              <a:off x="1248" y="1152"/>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4</a:t>
              </a:r>
              <a:endParaRPr lang="en-US" altLang="zh-CN" b="1" dirty="0">
                <a:solidFill>
                  <a:srgbClr val="333333"/>
                </a:solidFill>
                <a:latin typeface="Times New Roman" panose="02020603050405020304" pitchFamily="18" charset="0"/>
                <a:ea typeface="宋体" panose="02010600030101010101" pitchFamily="2" charset="-122"/>
              </a:endParaRPr>
            </a:p>
          </p:txBody>
        </p:sp>
      </p:grpSp>
      <p:sp>
        <p:nvSpPr>
          <p:cNvPr id="96318" name="Text Box 171"/>
          <p:cNvSpPr txBox="1"/>
          <p:nvPr/>
        </p:nvSpPr>
        <p:spPr>
          <a:xfrm>
            <a:off x="236220" y="5085715"/>
            <a:ext cx="8714105" cy="1109345"/>
          </a:xfrm>
          <a:prstGeom prst="rect">
            <a:avLst/>
          </a:prstGeom>
          <a:solidFill>
            <a:schemeClr val="bg1">
              <a:lumMod val="85000"/>
            </a:schemeClr>
          </a:solidFill>
          <a:ln w="28575" cap="flat" cmpd="sng">
            <a:solidFill>
              <a:schemeClr val="accent1">
                <a:shade val="50000"/>
              </a:schemeClr>
            </a:solidFill>
            <a:prstDash val="sysDash"/>
            <a:miter/>
            <a:headEnd type="none" w="med" len="med"/>
            <a:tailEnd type="none" w="med" len="med"/>
          </a:ln>
        </p:spPr>
        <p:txBody>
          <a:bodyPr anchor="ctr" anchorCtr="0">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25000"/>
              </a:lnSpc>
              <a:spcBef>
                <a:spcPct val="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在所有含</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个叶子结点、并带不同权值的二叉树中，必存在一棵其</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带权路径长度最小的二叉树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，称为最优二叉树或哈夫曼树。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6263"/>
                                        </p:tgtEl>
                                        <p:attrNameLst>
                                          <p:attrName>style.visibility</p:attrName>
                                        </p:attrNameLst>
                                      </p:cBhvr>
                                      <p:to>
                                        <p:strVal val="visible"/>
                                      </p:to>
                                    </p:set>
                                    <p:animEffect transition="in" filter="box(out)">
                                      <p:cBhvr>
                                        <p:cTn id="7" dur="500"/>
                                        <p:tgtEl>
                                          <p:spTgt spid="962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6260">
                                            <p:txEl>
                                              <p:charRg st="0" end="24"/>
                                            </p:txEl>
                                          </p:spTgt>
                                        </p:tgtEl>
                                        <p:attrNameLst>
                                          <p:attrName>style.visibility</p:attrName>
                                        </p:attrNameLst>
                                      </p:cBhvr>
                                      <p:to>
                                        <p:strVal val="visible"/>
                                      </p:to>
                                    </p:set>
                                    <p:animEffect transition="in" filter="box(out)">
                                      <p:cBhvr>
                                        <p:cTn id="12" dur="500"/>
                                        <p:tgtEl>
                                          <p:spTgt spid="96260">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6261">
                                            <p:txEl>
                                              <p:charRg st="0" end="24"/>
                                            </p:txEl>
                                          </p:spTgt>
                                        </p:tgtEl>
                                        <p:attrNameLst>
                                          <p:attrName>style.visibility</p:attrName>
                                        </p:attrNameLst>
                                      </p:cBhvr>
                                      <p:to>
                                        <p:strVal val="visible"/>
                                      </p:to>
                                    </p:set>
                                    <p:animEffect transition="in" filter="box(out)">
                                      <p:cBhvr>
                                        <p:cTn id="17" dur="500"/>
                                        <p:tgtEl>
                                          <p:spTgt spid="96261">
                                            <p:txEl>
                                              <p:charRg st="0" end="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6262">
                                            <p:txEl>
                                              <p:charRg st="0" end="24"/>
                                            </p:txEl>
                                          </p:spTgt>
                                        </p:tgtEl>
                                        <p:attrNameLst>
                                          <p:attrName>style.visibility</p:attrName>
                                        </p:attrNameLst>
                                      </p:cBhvr>
                                      <p:to>
                                        <p:strVal val="visible"/>
                                      </p:to>
                                    </p:set>
                                    <p:animEffect transition="in" filter="box(out)">
                                      <p:cBhvr>
                                        <p:cTn id="22" dur="500"/>
                                        <p:tgtEl>
                                          <p:spTgt spid="96262">
                                            <p:txEl>
                                              <p:charRg st="0"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6318"/>
                                        </p:tgtEl>
                                        <p:attrNameLst>
                                          <p:attrName>style.visibility</p:attrName>
                                        </p:attrNameLst>
                                      </p:cBhvr>
                                      <p:to>
                                        <p:strVal val="visible"/>
                                      </p:to>
                                    </p:set>
                                    <p:anim calcmode="lin" valueType="num">
                                      <p:cBhvr additive="base">
                                        <p:cTn id="27" dur="500" fill="hold"/>
                                        <p:tgtEl>
                                          <p:spTgt spid="96318"/>
                                        </p:tgtEl>
                                        <p:attrNameLst>
                                          <p:attrName>ppt_x</p:attrName>
                                        </p:attrNameLst>
                                      </p:cBhvr>
                                      <p:tavLst>
                                        <p:tav tm="0">
                                          <p:val>
                                            <p:strVal val="0-#ppt_w/2"/>
                                          </p:val>
                                        </p:tav>
                                        <p:tav tm="100000">
                                          <p:val>
                                            <p:strVal val="#ppt_x"/>
                                          </p:val>
                                        </p:tav>
                                      </p:tavLst>
                                    </p:anim>
                                    <p:anim calcmode="lin" valueType="num">
                                      <p:cBhvr additive="base">
                                        <p:cTn id="28" dur="500" fill="hold"/>
                                        <p:tgtEl>
                                          <p:spTgt spid="963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build="p"/>
      <p:bldP spid="96261" grpId="0" build="p"/>
      <p:bldP spid="96262" grpId="0" build="p"/>
      <p:bldP spid="96318"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构造</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
        <p:nvSpPr>
          <p:cNvPr id="97283" name="Rectangle 3"/>
          <p:cNvSpPr>
            <a:spLocks noGrp="1"/>
          </p:cNvSpPr>
          <p:nvPr>
            <p:ph type="body" idx="4294967295"/>
          </p:nvPr>
        </p:nvSpPr>
        <p:spPr/>
        <p:txBody>
          <a:bodyPr vert="horz" wrap="square" lIns="91440" tIns="45720" rIns="91440" bIns="45720" anchor="t" anchorCtr="0"/>
          <a:p>
            <a:pPr marL="457200" indent="-457200" algn="just">
              <a:lnSpc>
                <a:spcPct val="120000"/>
              </a:lnSpc>
              <a:spcBef>
                <a:spcPct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哈夫曼（</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Huffman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）树的构造方法</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ct val="120000"/>
              </a:lnSpc>
              <a:spcBef>
                <a:spcPct val="0"/>
              </a:spcBef>
              <a:spcAft>
                <a:spcPts val="0"/>
              </a:spcAft>
              <a:buFont typeface="Wingdings" panose="05000000000000000000" pitchFamily="2" charset="2"/>
              <a:buAutoNum type="arabicPeriod"/>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根据给定的</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个权值</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w1, w2, …, wn</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，构造</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棵二叉树的集合</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 {T1,   T2,  … , 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，其中每棵二叉树中均只含一个带权值为</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wi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的根结点，其左、右子树为空树；</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ct val="120000"/>
              </a:lnSpc>
              <a:spcBef>
                <a:spcPct val="0"/>
              </a:spcBef>
              <a:spcAft>
                <a:spcPts val="0"/>
              </a:spcAft>
              <a:buFont typeface="Wingdings" panose="05000000000000000000" pitchFamily="2" charset="2"/>
              <a:buAutoNum type="arabicPeriod"/>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中选取两棵根结点权值最小的树作为左右子树构造一棵新二叉树，并且置新二叉树根结点权值为左右子树上根结点的权值之和；</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ct val="120000"/>
              </a:lnSpc>
              <a:spcBef>
                <a:spcPct val="0"/>
              </a:spcBef>
              <a:spcAft>
                <a:spcPts val="0"/>
              </a:spcAft>
              <a:buFont typeface="Wingdings" panose="05000000000000000000" pitchFamily="2" charset="2"/>
              <a:buAutoNum type="arabicPeriod"/>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中删去这两棵树，同时加入新树；</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914400" lvl="1" indent="-457200" algn="just">
              <a:lnSpc>
                <a:spcPct val="120000"/>
              </a:lnSpc>
              <a:spcBef>
                <a:spcPct val="0"/>
              </a:spcBef>
              <a:spcAft>
                <a:spcPts val="0"/>
              </a:spcAft>
              <a:buFont typeface="Wingdings" panose="05000000000000000000" pitchFamily="2" charset="2"/>
              <a:buAutoNum type="arabicPeriod"/>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重复</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两步，直至</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中只含一棵树。</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gn="just">
              <a:lnSpc>
                <a:spcPct val="120000"/>
              </a:lnSpc>
              <a:spcBef>
                <a:spcPct val="0"/>
              </a:spcBef>
              <a:spcAft>
                <a:spcPts val="0"/>
              </a:spcAft>
              <a:buFont typeface="Wingdings" panose="05000000000000000000" pitchFamily="2" charset="2"/>
              <a:buAutoNum type="arabicPeriod"/>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Oval 83"/>
          <p:cNvSpPr/>
          <p:nvPr/>
        </p:nvSpPr>
        <p:spPr>
          <a:xfrm>
            <a:off x="3338513" y="5274628"/>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a</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5" name="Oval 84"/>
          <p:cNvSpPr/>
          <p:nvPr/>
        </p:nvSpPr>
        <p:spPr>
          <a:xfrm>
            <a:off x="3922713" y="5274628"/>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b</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6" name="Oval 86"/>
          <p:cNvSpPr/>
          <p:nvPr/>
        </p:nvSpPr>
        <p:spPr>
          <a:xfrm>
            <a:off x="4557713" y="5274628"/>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c</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7" name="Oval 87"/>
          <p:cNvSpPr/>
          <p:nvPr/>
        </p:nvSpPr>
        <p:spPr>
          <a:xfrm>
            <a:off x="5141913" y="5274628"/>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d</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8" name="Text Box 94"/>
          <p:cNvSpPr txBox="1"/>
          <p:nvPr/>
        </p:nvSpPr>
        <p:spPr>
          <a:xfrm>
            <a:off x="3392488" y="5681028"/>
            <a:ext cx="381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7</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9" name="Text Box 95"/>
          <p:cNvSpPr txBox="1"/>
          <p:nvPr/>
        </p:nvSpPr>
        <p:spPr>
          <a:xfrm>
            <a:off x="3917950" y="5681028"/>
            <a:ext cx="381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5</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0" name="Text Box 96"/>
          <p:cNvSpPr txBox="1"/>
          <p:nvPr/>
        </p:nvSpPr>
        <p:spPr>
          <a:xfrm>
            <a:off x="4565650" y="5655628"/>
            <a:ext cx="381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2</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1" name="Text Box 97"/>
          <p:cNvSpPr txBox="1"/>
          <p:nvPr/>
        </p:nvSpPr>
        <p:spPr>
          <a:xfrm>
            <a:off x="5141913" y="5681028"/>
            <a:ext cx="381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4</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2" name="Oval 153"/>
          <p:cNvSpPr/>
          <p:nvPr/>
        </p:nvSpPr>
        <p:spPr>
          <a:xfrm>
            <a:off x="6797040" y="3909695"/>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0070C0"/>
                </a:solidFill>
                <a:latin typeface="Arial" panose="020B0604020202020204" pitchFamily="34" charset="0"/>
                <a:ea typeface="宋体" panose="02010600030101010101" pitchFamily="2" charset="-122"/>
              </a:rPr>
              <a:t>18</a:t>
            </a:r>
            <a:endParaRPr lang="zh-CN" altLang="en-US" sz="1800" b="1" dirty="0">
              <a:solidFill>
                <a:srgbClr val="0070C0"/>
              </a:solidFill>
              <a:latin typeface="Arial" panose="020B0604020202020204" pitchFamily="34" charset="0"/>
              <a:ea typeface="宋体" panose="02010600030101010101" pitchFamily="2" charset="-122"/>
            </a:endParaRPr>
          </a:p>
        </p:txBody>
      </p:sp>
      <p:sp>
        <p:nvSpPr>
          <p:cNvPr id="13" name="Oval 154"/>
          <p:cNvSpPr/>
          <p:nvPr/>
        </p:nvSpPr>
        <p:spPr>
          <a:xfrm>
            <a:off x="6220778" y="4485958"/>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a</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4" name="Oval 155"/>
          <p:cNvSpPr/>
          <p:nvPr/>
        </p:nvSpPr>
        <p:spPr>
          <a:xfrm>
            <a:off x="7300278" y="4485958"/>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0070C0"/>
                </a:solidFill>
                <a:latin typeface="Arial" panose="020B0604020202020204" pitchFamily="34" charset="0"/>
                <a:ea typeface="宋体" panose="02010600030101010101" pitchFamily="2" charset="-122"/>
              </a:rPr>
              <a:t>11</a:t>
            </a:r>
            <a:endParaRPr lang="zh-CN" altLang="en-US" sz="1800" b="1" dirty="0">
              <a:solidFill>
                <a:srgbClr val="0070C0"/>
              </a:solidFill>
              <a:latin typeface="Arial" panose="020B0604020202020204" pitchFamily="34" charset="0"/>
              <a:ea typeface="宋体" panose="02010600030101010101" pitchFamily="2" charset="-122"/>
            </a:endParaRPr>
          </a:p>
        </p:txBody>
      </p:sp>
      <p:sp>
        <p:nvSpPr>
          <p:cNvPr id="15" name="Oval 156"/>
          <p:cNvSpPr/>
          <p:nvPr/>
        </p:nvSpPr>
        <p:spPr>
          <a:xfrm>
            <a:off x="6795453" y="5133658"/>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b</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16" name="Oval 157"/>
          <p:cNvSpPr/>
          <p:nvPr/>
        </p:nvSpPr>
        <p:spPr>
          <a:xfrm>
            <a:off x="7732078" y="5133658"/>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70C0"/>
                </a:solidFill>
                <a:latin typeface="Times New Roman" panose="02020603050405020304" pitchFamily="18" charset="0"/>
                <a:ea typeface="宋体" panose="02010600030101010101" pitchFamily="2" charset="-122"/>
              </a:rPr>
              <a:t>6</a:t>
            </a:r>
            <a:endParaRPr lang="zh-CN" altLang="en-US" b="1" dirty="0">
              <a:solidFill>
                <a:srgbClr val="0070C0"/>
              </a:solidFill>
              <a:latin typeface="Times New Roman" panose="02020603050405020304" pitchFamily="18" charset="0"/>
              <a:ea typeface="宋体" panose="02010600030101010101" pitchFamily="2" charset="-122"/>
            </a:endParaRPr>
          </a:p>
        </p:txBody>
      </p:sp>
      <p:cxnSp>
        <p:nvCxnSpPr>
          <p:cNvPr id="17" name="AutoShape 158"/>
          <p:cNvCxnSpPr>
            <a:stCxn id="12" idx="3"/>
            <a:endCxn id="13" idx="7"/>
          </p:cNvCxnSpPr>
          <p:nvPr/>
        </p:nvCxnSpPr>
        <p:spPr>
          <a:xfrm flipH="1">
            <a:off x="6589078" y="4277995"/>
            <a:ext cx="269875" cy="271463"/>
          </a:xfrm>
          <a:prstGeom prst="straightConnector1">
            <a:avLst/>
          </a:prstGeom>
          <a:ln w="28575" cap="flat" cmpd="sng">
            <a:solidFill>
              <a:srgbClr val="578963"/>
            </a:solidFill>
            <a:prstDash val="solid"/>
            <a:headEnd type="none" w="med" len="med"/>
            <a:tailEnd type="none" w="med" len="med"/>
          </a:ln>
        </p:spPr>
      </p:cxnSp>
      <p:cxnSp>
        <p:nvCxnSpPr>
          <p:cNvPr id="18" name="AutoShape 159"/>
          <p:cNvCxnSpPr>
            <a:stCxn id="12" idx="5"/>
            <a:endCxn id="14" idx="1"/>
          </p:cNvCxnSpPr>
          <p:nvPr/>
        </p:nvCxnSpPr>
        <p:spPr>
          <a:xfrm>
            <a:off x="7165340" y="4277995"/>
            <a:ext cx="198438" cy="271463"/>
          </a:xfrm>
          <a:prstGeom prst="straightConnector1">
            <a:avLst/>
          </a:prstGeom>
          <a:ln w="28575" cap="flat" cmpd="sng">
            <a:solidFill>
              <a:srgbClr val="578963"/>
            </a:solidFill>
            <a:prstDash val="solid"/>
            <a:headEnd type="none" w="med" len="med"/>
            <a:tailEnd type="none" w="med" len="med"/>
          </a:ln>
        </p:spPr>
      </p:cxnSp>
      <p:cxnSp>
        <p:nvCxnSpPr>
          <p:cNvPr id="19" name="AutoShape 160"/>
          <p:cNvCxnSpPr>
            <a:stCxn id="14" idx="3"/>
            <a:endCxn id="15" idx="0"/>
          </p:cNvCxnSpPr>
          <p:nvPr/>
        </p:nvCxnSpPr>
        <p:spPr>
          <a:xfrm flipH="1">
            <a:off x="7011353" y="4854258"/>
            <a:ext cx="352425" cy="279400"/>
          </a:xfrm>
          <a:prstGeom prst="straightConnector1">
            <a:avLst/>
          </a:prstGeom>
          <a:ln w="28575" cap="flat" cmpd="sng">
            <a:solidFill>
              <a:srgbClr val="578963"/>
            </a:solidFill>
            <a:prstDash val="solid"/>
            <a:headEnd type="none" w="med" len="med"/>
            <a:tailEnd type="none" w="med" len="med"/>
          </a:ln>
        </p:spPr>
      </p:cxnSp>
      <p:cxnSp>
        <p:nvCxnSpPr>
          <p:cNvPr id="20" name="AutoShape 161"/>
          <p:cNvCxnSpPr>
            <a:stCxn id="14" idx="5"/>
            <a:endCxn id="16" idx="0"/>
          </p:cNvCxnSpPr>
          <p:nvPr/>
        </p:nvCxnSpPr>
        <p:spPr>
          <a:xfrm>
            <a:off x="7668578" y="4854258"/>
            <a:ext cx="279400" cy="279400"/>
          </a:xfrm>
          <a:prstGeom prst="straightConnector1">
            <a:avLst/>
          </a:prstGeom>
          <a:ln w="28575" cap="flat" cmpd="sng">
            <a:solidFill>
              <a:srgbClr val="578963"/>
            </a:solidFill>
            <a:prstDash val="solid"/>
            <a:headEnd type="none" w="med" len="med"/>
            <a:tailEnd type="none" w="med" len="med"/>
          </a:ln>
        </p:spPr>
      </p:cxnSp>
      <p:sp>
        <p:nvSpPr>
          <p:cNvPr id="21" name="Oval 162"/>
          <p:cNvSpPr/>
          <p:nvPr/>
        </p:nvSpPr>
        <p:spPr>
          <a:xfrm>
            <a:off x="7300278" y="5782945"/>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c</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22" name="AutoShape 163"/>
          <p:cNvCxnSpPr>
            <a:stCxn id="16" idx="3"/>
            <a:endCxn id="21" idx="0"/>
          </p:cNvCxnSpPr>
          <p:nvPr/>
        </p:nvCxnSpPr>
        <p:spPr>
          <a:xfrm flipH="1">
            <a:off x="7516178" y="5503545"/>
            <a:ext cx="279400" cy="279400"/>
          </a:xfrm>
          <a:prstGeom prst="straightConnector1">
            <a:avLst/>
          </a:prstGeom>
          <a:ln w="28575" cap="flat" cmpd="sng">
            <a:solidFill>
              <a:srgbClr val="578963"/>
            </a:solidFill>
            <a:prstDash val="solid"/>
            <a:headEnd type="none" w="med" len="med"/>
            <a:tailEnd type="none" w="med" len="med"/>
          </a:ln>
        </p:spPr>
      </p:cxnSp>
      <p:sp>
        <p:nvSpPr>
          <p:cNvPr id="23" name="Oval 164"/>
          <p:cNvSpPr/>
          <p:nvPr/>
        </p:nvSpPr>
        <p:spPr>
          <a:xfrm>
            <a:off x="8092440" y="5782945"/>
            <a:ext cx="431800" cy="43180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d</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24" name="AutoShape 165"/>
          <p:cNvCxnSpPr>
            <a:stCxn id="16" idx="5"/>
            <a:endCxn id="23" idx="0"/>
          </p:cNvCxnSpPr>
          <p:nvPr/>
        </p:nvCxnSpPr>
        <p:spPr>
          <a:xfrm>
            <a:off x="8100378" y="5503545"/>
            <a:ext cx="207962" cy="279400"/>
          </a:xfrm>
          <a:prstGeom prst="straightConnector1">
            <a:avLst/>
          </a:prstGeom>
          <a:ln w="28575" cap="flat" cmpd="sng">
            <a:solidFill>
              <a:srgbClr val="578963"/>
            </a:solidFill>
            <a:prstDash val="solid"/>
            <a:headEnd type="none" w="med" len="med"/>
            <a:tailEnd type="none" w="med" len="med"/>
          </a:ln>
        </p:spPr>
      </p:cxnSp>
      <p:sp>
        <p:nvSpPr>
          <p:cNvPr id="25" name="Text Box 166"/>
          <p:cNvSpPr txBox="1"/>
          <p:nvPr/>
        </p:nvSpPr>
        <p:spPr>
          <a:xfrm>
            <a:off x="6579553" y="4485958"/>
            <a:ext cx="381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7</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26" name="Text Box 167"/>
          <p:cNvSpPr txBox="1"/>
          <p:nvPr/>
        </p:nvSpPr>
        <p:spPr>
          <a:xfrm>
            <a:off x="7135178" y="5133658"/>
            <a:ext cx="381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5</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27" name="Text Box 168"/>
          <p:cNvSpPr txBox="1"/>
          <p:nvPr/>
        </p:nvSpPr>
        <p:spPr>
          <a:xfrm>
            <a:off x="7640003" y="5781358"/>
            <a:ext cx="381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2</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28" name="Text Box 169"/>
          <p:cNvSpPr txBox="1"/>
          <p:nvPr/>
        </p:nvSpPr>
        <p:spPr>
          <a:xfrm>
            <a:off x="8430578" y="5781358"/>
            <a:ext cx="381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4</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29" name="椭圆 28"/>
          <p:cNvSpPr/>
          <p:nvPr/>
        </p:nvSpPr>
        <p:spPr>
          <a:xfrm>
            <a:off x="7803515" y="5179695"/>
            <a:ext cx="354013" cy="309563"/>
          </a:xfrm>
          <a:prstGeom prst="ellipse">
            <a:avLst/>
          </a:prstGeom>
          <a:solidFill>
            <a:srgbClr val="FFFFCC"/>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0" name="椭圆 29"/>
          <p:cNvSpPr/>
          <p:nvPr/>
        </p:nvSpPr>
        <p:spPr>
          <a:xfrm>
            <a:off x="7378065" y="4557395"/>
            <a:ext cx="354013" cy="311150"/>
          </a:xfrm>
          <a:prstGeom prst="ellipse">
            <a:avLst/>
          </a:prstGeom>
          <a:solidFill>
            <a:srgbClr val="FFFFCC"/>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1" name="椭圆 30"/>
          <p:cNvSpPr/>
          <p:nvPr/>
        </p:nvSpPr>
        <p:spPr>
          <a:xfrm>
            <a:off x="6868478" y="3960495"/>
            <a:ext cx="354012" cy="309563"/>
          </a:xfrm>
          <a:prstGeom prst="ellipse">
            <a:avLst/>
          </a:prstGeom>
          <a:solidFill>
            <a:srgbClr val="FFFFCC"/>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2" name="Rectangle 125"/>
          <p:cNvSpPr/>
          <p:nvPr/>
        </p:nvSpPr>
        <p:spPr>
          <a:xfrm>
            <a:off x="612775" y="1908810"/>
            <a:ext cx="8224520" cy="993775"/>
          </a:xfrm>
          <a:prstGeom prst="rect">
            <a:avLst/>
          </a:prstGeom>
          <a:solidFill>
            <a:schemeClr val="bg1">
              <a:lumMod val="85000"/>
            </a:schemeClr>
          </a:solidFill>
          <a:ln w="28575" cap="flat" cmpd="sng">
            <a:solidFill>
              <a:srgbClr val="00B0F0"/>
            </a:solidFill>
            <a:prstDash val="lgDash"/>
            <a:miter/>
            <a:headEnd type="none" w="med" len="med"/>
            <a:tailEnd type="none" w="med" len="med"/>
          </a:ln>
        </p:spPr>
        <p:txBody>
          <a:bodyPr wrap="square" anchor="ctr" anchorCtr="0">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solidFill>
                  <a:srgbClr val="FF3300"/>
                </a:solidFill>
                <a:latin typeface="黑体" panose="02010609060101010101" pitchFamily="49" charset="-122"/>
              </a:rPr>
              <a:t>操作要点：</a:t>
            </a:r>
            <a:r>
              <a:rPr lang="zh-CN" altLang="zh-CN" dirty="0">
                <a:latin typeface="黑体" panose="02010609060101010101" pitchFamily="49" charset="-122"/>
              </a:rPr>
              <a:t>对权值的</a:t>
            </a:r>
            <a:r>
              <a:rPr lang="zh-CN" altLang="zh-CN" dirty="0">
                <a:solidFill>
                  <a:srgbClr val="FF3300"/>
                </a:solidFill>
                <a:latin typeface="黑体" panose="02010609060101010101" pitchFamily="49" charset="-122"/>
              </a:rPr>
              <a:t>合并、删除与替换</a:t>
            </a:r>
            <a:r>
              <a:rPr lang="zh-CN" altLang="zh-CN" dirty="0">
                <a:latin typeface="黑体" panose="02010609060101010101" pitchFamily="49" charset="-122"/>
              </a:rPr>
              <a:t>，总是合并当前值最小的两个</a:t>
            </a:r>
            <a:endParaRPr lang="zh-CN" altLang="zh-CN" dirty="0">
              <a:latin typeface="黑体" panose="02010609060101010101" pitchFamily="49" charset="-122"/>
            </a:endParaRPr>
          </a:p>
        </p:txBody>
      </p:sp>
      <p:sp>
        <p:nvSpPr>
          <p:cNvPr id="33" name="Rectangle 126"/>
          <p:cNvSpPr/>
          <p:nvPr/>
        </p:nvSpPr>
        <p:spPr>
          <a:xfrm>
            <a:off x="612775" y="1170305"/>
            <a:ext cx="8231505" cy="712470"/>
          </a:xfrm>
          <a:prstGeom prst="rect">
            <a:avLst/>
          </a:prstGeom>
          <a:solidFill>
            <a:schemeClr val="bg1">
              <a:lumMod val="85000"/>
            </a:schemeClr>
          </a:solidFill>
          <a:ln w="28575" cap="flat" cmpd="sng">
            <a:solidFill>
              <a:srgbClr val="00B050"/>
            </a:solidFill>
            <a:prstDash val="lgDash"/>
            <a:miter/>
            <a:headEnd type="none" w="med" len="med"/>
            <a:tailEnd type="none" w="med" len="med"/>
          </a:ln>
        </p:spPr>
        <p:txBody>
          <a:bodyPr wrap="square" anchor="ctr" anchorCtr="0">
            <a:no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solidFill>
                  <a:srgbClr val="FF3300"/>
                </a:solidFill>
                <a:latin typeface="黑体" panose="02010609060101010101" pitchFamily="49" charset="-122"/>
              </a:rPr>
              <a:t>基本思想：</a:t>
            </a:r>
            <a:r>
              <a:rPr lang="zh-CN" altLang="zh-CN" dirty="0">
                <a:latin typeface="黑体" panose="02010609060101010101" pitchFamily="49" charset="-122"/>
              </a:rPr>
              <a:t>使权大的结点靠近根</a:t>
            </a:r>
            <a:endParaRPr lang="zh-CN" altLang="zh-CN" dirty="0">
              <a:latin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7283">
                                            <p:txEl>
                                              <p:charRg st="20" end="114"/>
                                            </p:txEl>
                                          </p:spTgt>
                                        </p:tgtEl>
                                        <p:attrNameLst>
                                          <p:attrName>style.visibility</p:attrName>
                                        </p:attrNameLst>
                                      </p:cBhvr>
                                      <p:to>
                                        <p:strVal val="visible"/>
                                      </p:to>
                                    </p:set>
                                    <p:animEffect transition="in" filter="wipe(up)">
                                      <p:cBhvr>
                                        <p:cTn id="7" dur="500"/>
                                        <p:tgtEl>
                                          <p:spTgt spid="97283">
                                            <p:txEl>
                                              <p:charRg st="20" end="11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7283">
                                            <p:txEl>
                                              <p:charRg st="114" end="173"/>
                                            </p:txEl>
                                          </p:spTgt>
                                        </p:tgtEl>
                                        <p:attrNameLst>
                                          <p:attrName>style.visibility</p:attrName>
                                        </p:attrNameLst>
                                      </p:cBhvr>
                                      <p:to>
                                        <p:strVal val="visible"/>
                                      </p:to>
                                    </p:set>
                                    <p:animEffect transition="in" filter="wipe(up)">
                                      <p:cBhvr>
                                        <p:cTn id="11" dur="500"/>
                                        <p:tgtEl>
                                          <p:spTgt spid="97283">
                                            <p:txEl>
                                              <p:charRg st="114" end="17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7283">
                                            <p:txEl>
                                              <p:charRg st="173" end="191"/>
                                            </p:txEl>
                                          </p:spTgt>
                                        </p:tgtEl>
                                        <p:attrNameLst>
                                          <p:attrName>style.visibility</p:attrName>
                                        </p:attrNameLst>
                                      </p:cBhvr>
                                      <p:to>
                                        <p:strVal val="visible"/>
                                      </p:to>
                                    </p:set>
                                    <p:animEffect transition="in" filter="wipe(up)">
                                      <p:cBhvr>
                                        <p:cTn id="15" dur="500"/>
                                        <p:tgtEl>
                                          <p:spTgt spid="97283">
                                            <p:txEl>
                                              <p:charRg st="173" end="19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7283">
                                            <p:txEl>
                                              <p:charRg st="191" end="210"/>
                                            </p:txEl>
                                          </p:spTgt>
                                        </p:tgtEl>
                                        <p:attrNameLst>
                                          <p:attrName>style.visibility</p:attrName>
                                        </p:attrNameLst>
                                      </p:cBhvr>
                                      <p:to>
                                        <p:strVal val="visible"/>
                                      </p:to>
                                    </p:set>
                                    <p:animEffect transition="in" filter="wipe(up)">
                                      <p:cBhvr>
                                        <p:cTn id="19" dur="500"/>
                                        <p:tgtEl>
                                          <p:spTgt spid="97283">
                                            <p:txEl>
                                              <p:charRg st="191" end="2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down)">
                                      <p:cBhvr>
                                        <p:cTn id="37" dur="500"/>
                                        <p:tgtEl>
                                          <p:spTgt spid="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down)">
                                      <p:cBhvr>
                                        <p:cTn id="40" dur="500"/>
                                        <p:tgtEl>
                                          <p:spTgt spid="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500"/>
                                        <p:tgtEl>
                                          <p:spTgt spid="23"/>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par>
                          <p:cTn id="61" fill="hold">
                            <p:stCondLst>
                              <p:cond delay="500"/>
                            </p:stCondLst>
                            <p:childTnLst>
                              <p:par>
                                <p:cTn id="62" presetID="22" presetClass="entr" presetSubtype="4"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par>
                                <p:cTn id="65" presetID="22" presetClass="entr" presetSubtype="4"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1000"/>
                            </p:stCondLst>
                            <p:childTnLst>
                              <p:par>
                                <p:cTn id="69" presetID="22" presetClass="entr" presetSubtype="4" fill="hold" grpId="0" nodeType="after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wipe(down)">
                                      <p:cBhvr>
                                        <p:cTn id="71" dur="500"/>
                                        <p:tgtEl>
                                          <p:spTgt spid="1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1" nodeType="clickEffect">
                                  <p:stCondLst>
                                    <p:cond delay="0"/>
                                  </p:stCondLst>
                                  <p:childTnLst>
                                    <p:animEffect transition="out" filter="wipe(down)">
                                      <p:cBhvr>
                                        <p:cTn id="75" dur="500"/>
                                        <p:tgtEl>
                                          <p:spTgt spid="6"/>
                                        </p:tgtEl>
                                      </p:cBhvr>
                                    </p:animEffect>
                                    <p:set>
                                      <p:cBhvr>
                                        <p:cTn id="76" dur="1" fill="hold">
                                          <p:stCondLst>
                                            <p:cond delay="499"/>
                                          </p:stCondLst>
                                        </p:cTn>
                                        <p:tgtEl>
                                          <p:spTgt spid="6"/>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7"/>
                                        </p:tgtEl>
                                      </p:cBhvr>
                                    </p:animEffect>
                                    <p:set>
                                      <p:cBhvr>
                                        <p:cTn id="79" dur="1" fill="hold">
                                          <p:stCondLst>
                                            <p:cond delay="499"/>
                                          </p:stCondLst>
                                        </p:cTn>
                                        <p:tgtEl>
                                          <p:spTgt spid="7"/>
                                        </p:tgtEl>
                                        <p:attrNameLst>
                                          <p:attrName>style.visibility</p:attrName>
                                        </p:attrNameLst>
                                      </p:cBhvr>
                                      <p:to>
                                        <p:strVal val="hidden"/>
                                      </p:to>
                                    </p:set>
                                  </p:childTnLst>
                                </p:cTn>
                              </p:par>
                              <p:par>
                                <p:cTn id="80" presetID="22" presetClass="exit" presetSubtype="4" fill="hold" grpId="1" nodeType="withEffect">
                                  <p:stCondLst>
                                    <p:cond delay="0"/>
                                  </p:stCondLst>
                                  <p:childTnLst>
                                    <p:animEffect transition="out" filter="wipe(down)">
                                      <p:cBhvr>
                                        <p:cTn id="81" dur="500"/>
                                        <p:tgtEl>
                                          <p:spTgt spid="10"/>
                                        </p:tgtEl>
                                      </p:cBhvr>
                                    </p:animEffect>
                                    <p:set>
                                      <p:cBhvr>
                                        <p:cTn id="82" dur="1" fill="hold">
                                          <p:stCondLst>
                                            <p:cond delay="499"/>
                                          </p:stCondLst>
                                        </p:cTn>
                                        <p:tgtEl>
                                          <p:spTgt spid="10"/>
                                        </p:tgtEl>
                                        <p:attrNameLst>
                                          <p:attrName>style.visibility</p:attrName>
                                        </p:attrNameLst>
                                      </p:cBhvr>
                                      <p:to>
                                        <p:strVal val="hidden"/>
                                      </p:to>
                                    </p:set>
                                  </p:childTnLst>
                                </p:cTn>
                              </p:par>
                              <p:par>
                                <p:cTn id="83" presetID="22" presetClass="exit" presetSubtype="4" fill="hold" grpId="1" nodeType="withEffect">
                                  <p:stCondLst>
                                    <p:cond delay="0"/>
                                  </p:stCondLst>
                                  <p:childTnLst>
                                    <p:animEffect transition="out" filter="wipe(down)">
                                      <p:cBhvr>
                                        <p:cTn id="84" dur="500"/>
                                        <p:tgtEl>
                                          <p:spTgt spid="11"/>
                                        </p:tgtEl>
                                      </p:cBhvr>
                                    </p:animEffect>
                                    <p:set>
                                      <p:cBhvr>
                                        <p:cTn id="85" dur="1" fill="hold">
                                          <p:stCondLst>
                                            <p:cond delay="499"/>
                                          </p:stCondLst>
                                        </p:cTn>
                                        <p:tgtEl>
                                          <p:spTgt spid="1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down)">
                                      <p:cBhvr>
                                        <p:cTn id="90" dur="500"/>
                                        <p:tgtEl>
                                          <p:spTgt spid="15"/>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childTnLst>
                          </p:cTn>
                        </p:par>
                        <p:par>
                          <p:cTn id="94" fill="hold">
                            <p:stCondLst>
                              <p:cond delay="500"/>
                            </p:stCondLst>
                            <p:childTnLst>
                              <p:par>
                                <p:cTn id="95" presetID="22" presetClass="entr" presetSubtype="4" fill="hold"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wipe(down)">
                                      <p:cBhvr>
                                        <p:cTn id="97" dur="500"/>
                                        <p:tgtEl>
                                          <p:spTgt spid="19"/>
                                        </p:tgtEl>
                                      </p:cBhvr>
                                    </p:animEffect>
                                  </p:childTnLst>
                                </p:cTn>
                              </p:par>
                              <p:par>
                                <p:cTn id="98" presetID="22" presetClass="entr" presetSubtype="4" fill="hold"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down)">
                                      <p:cBhvr>
                                        <p:cTn id="100" dur="500"/>
                                        <p:tgtEl>
                                          <p:spTgt spid="20"/>
                                        </p:tgtEl>
                                      </p:cBhvr>
                                    </p:animEffect>
                                  </p:childTnLst>
                                </p:cTn>
                              </p:par>
                            </p:childTnLst>
                          </p:cTn>
                        </p:par>
                        <p:par>
                          <p:cTn id="101" fill="hold">
                            <p:stCondLst>
                              <p:cond delay="1000"/>
                            </p:stCondLst>
                            <p:childTnLst>
                              <p:par>
                                <p:cTn id="102" presetID="22" presetClass="entr" presetSubtype="4"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wipe(down)">
                                      <p:cBhvr>
                                        <p:cTn id="104" dur="500"/>
                                        <p:tgtEl>
                                          <p:spTgt spid="1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xit" presetSubtype="4" fill="hold" grpId="1" nodeType="clickEffect">
                                  <p:stCondLst>
                                    <p:cond delay="0"/>
                                  </p:stCondLst>
                                  <p:childTnLst>
                                    <p:animEffect transition="out" filter="wipe(down)">
                                      <p:cBhvr>
                                        <p:cTn id="108" dur="500"/>
                                        <p:tgtEl>
                                          <p:spTgt spid="5"/>
                                        </p:tgtEl>
                                      </p:cBhvr>
                                    </p:animEffect>
                                    <p:set>
                                      <p:cBhvr>
                                        <p:cTn id="109" dur="1" fill="hold">
                                          <p:stCondLst>
                                            <p:cond delay="499"/>
                                          </p:stCondLst>
                                        </p:cTn>
                                        <p:tgtEl>
                                          <p:spTgt spid="5"/>
                                        </p:tgtEl>
                                        <p:attrNameLst>
                                          <p:attrName>style.visibility</p:attrName>
                                        </p:attrNameLst>
                                      </p:cBhvr>
                                      <p:to>
                                        <p:strVal val="hidden"/>
                                      </p:to>
                                    </p:set>
                                  </p:childTnLst>
                                </p:cTn>
                              </p:par>
                              <p:par>
                                <p:cTn id="110" presetID="22" presetClass="exit" presetSubtype="4" fill="hold" grpId="1" nodeType="withEffect">
                                  <p:stCondLst>
                                    <p:cond delay="0"/>
                                  </p:stCondLst>
                                  <p:childTnLst>
                                    <p:animEffect transition="out" filter="wipe(down)">
                                      <p:cBhvr>
                                        <p:cTn id="111" dur="500"/>
                                        <p:tgtEl>
                                          <p:spTgt spid="9"/>
                                        </p:tgtEl>
                                      </p:cBhvr>
                                    </p:animEffect>
                                    <p:set>
                                      <p:cBhvr>
                                        <p:cTn id="112" dur="1" fill="hold">
                                          <p:stCondLst>
                                            <p:cond delay="499"/>
                                          </p:stCondLst>
                                        </p:cTn>
                                        <p:tgtEl>
                                          <p:spTgt spid="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wipe(down)">
                                      <p:cBhvr>
                                        <p:cTn id="117" dur="500"/>
                                        <p:tgtEl>
                                          <p:spTgt spid="13"/>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wipe(down)">
                                      <p:cBhvr>
                                        <p:cTn id="120" dur="500"/>
                                        <p:tgtEl>
                                          <p:spTgt spid="25"/>
                                        </p:tgtEl>
                                      </p:cBhvr>
                                    </p:animEffect>
                                  </p:childTnLst>
                                </p:cTn>
                              </p:par>
                            </p:childTnLst>
                          </p:cTn>
                        </p:par>
                        <p:par>
                          <p:cTn id="121" fill="hold">
                            <p:stCondLst>
                              <p:cond delay="500"/>
                            </p:stCondLst>
                            <p:childTnLst>
                              <p:par>
                                <p:cTn id="122" presetID="22" presetClass="entr" presetSubtype="4" fill="hold" nodeType="after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17"/>
                                        </p:tgtEl>
                                        <p:attrNameLst>
                                          <p:attrName>style.visibility</p:attrName>
                                        </p:attrNameLst>
                                      </p:cBhvr>
                                      <p:to>
                                        <p:strVal val="visible"/>
                                      </p:to>
                                    </p:set>
                                    <p:animEffect transition="in" filter="wipe(down)">
                                      <p:cBhvr>
                                        <p:cTn id="127" dur="500"/>
                                        <p:tgtEl>
                                          <p:spTgt spid="17"/>
                                        </p:tgtEl>
                                      </p:cBhvr>
                                    </p:animEffect>
                                  </p:childTnLst>
                                </p:cTn>
                              </p:par>
                            </p:childTnLst>
                          </p:cTn>
                        </p:par>
                        <p:par>
                          <p:cTn id="128" fill="hold">
                            <p:stCondLst>
                              <p:cond delay="1000"/>
                            </p:stCondLst>
                            <p:childTnLst>
                              <p:par>
                                <p:cTn id="129" presetID="22" presetClass="entr" presetSubtype="4" fill="hold" grpId="0" nodeType="afterEffect">
                                  <p:stCondLst>
                                    <p:cond delay="0"/>
                                  </p:stCondLst>
                                  <p:childTnLst>
                                    <p:set>
                                      <p:cBhvr>
                                        <p:cTn id="130" dur="1" fill="hold">
                                          <p:stCondLst>
                                            <p:cond delay="0"/>
                                          </p:stCondLst>
                                        </p:cTn>
                                        <p:tgtEl>
                                          <p:spTgt spid="12"/>
                                        </p:tgtEl>
                                        <p:attrNameLst>
                                          <p:attrName>style.visibility</p:attrName>
                                        </p:attrNameLst>
                                      </p:cBhvr>
                                      <p:to>
                                        <p:strVal val="visible"/>
                                      </p:to>
                                    </p:set>
                                    <p:animEffect transition="in" filter="wipe(down)">
                                      <p:cBhvr>
                                        <p:cTn id="131" dur="500"/>
                                        <p:tgtEl>
                                          <p:spTgt spid="12"/>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xit" presetSubtype="4" fill="hold" grpId="1" nodeType="clickEffect">
                                  <p:stCondLst>
                                    <p:cond delay="0"/>
                                  </p:stCondLst>
                                  <p:childTnLst>
                                    <p:animEffect transition="out" filter="wipe(down)">
                                      <p:cBhvr>
                                        <p:cTn id="135" dur="500"/>
                                        <p:tgtEl>
                                          <p:spTgt spid="4"/>
                                        </p:tgtEl>
                                      </p:cBhvr>
                                    </p:animEffect>
                                    <p:set>
                                      <p:cBhvr>
                                        <p:cTn id="136" dur="1" fill="hold">
                                          <p:stCondLst>
                                            <p:cond delay="499"/>
                                          </p:stCondLst>
                                        </p:cTn>
                                        <p:tgtEl>
                                          <p:spTgt spid="4"/>
                                        </p:tgtEl>
                                        <p:attrNameLst>
                                          <p:attrName>style.visibility</p:attrName>
                                        </p:attrNameLst>
                                      </p:cBhvr>
                                      <p:to>
                                        <p:strVal val="hidden"/>
                                      </p:to>
                                    </p:set>
                                  </p:childTnLst>
                                </p:cTn>
                              </p:par>
                              <p:par>
                                <p:cTn id="137" presetID="22" presetClass="exit" presetSubtype="4" fill="hold" grpId="1" nodeType="withEffect">
                                  <p:stCondLst>
                                    <p:cond delay="0"/>
                                  </p:stCondLst>
                                  <p:childTnLst>
                                    <p:animEffect transition="out" filter="wipe(down)">
                                      <p:cBhvr>
                                        <p:cTn id="138" dur="500"/>
                                        <p:tgtEl>
                                          <p:spTgt spid="8"/>
                                        </p:tgtEl>
                                      </p:cBhvr>
                                    </p:animEffect>
                                    <p:set>
                                      <p:cBhvr>
                                        <p:cTn id="139" dur="1" fill="hold">
                                          <p:stCondLst>
                                            <p:cond delay="499"/>
                                          </p:stCondLst>
                                        </p:cTn>
                                        <p:tgtEl>
                                          <p:spTgt spid="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31"/>
                                        </p:tgtEl>
                                        <p:attrNameLst>
                                          <p:attrName>style.visibility</p:attrName>
                                        </p:attrNameLst>
                                      </p:cBhvr>
                                      <p:to>
                                        <p:strVal val="visible"/>
                                      </p:to>
                                    </p:set>
                                    <p:animEffect transition="in" filter="wipe(down)">
                                      <p:cBhvr>
                                        <p:cTn id="144" dur="500"/>
                                        <p:tgtEl>
                                          <p:spTgt spid="31"/>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30"/>
                                        </p:tgtEl>
                                        <p:attrNameLst>
                                          <p:attrName>style.visibility</p:attrName>
                                        </p:attrNameLst>
                                      </p:cBhvr>
                                      <p:to>
                                        <p:strVal val="visible"/>
                                      </p:to>
                                    </p:set>
                                    <p:animEffect transition="in" filter="wipe(down)">
                                      <p:cBhvr>
                                        <p:cTn id="147" dur="500"/>
                                        <p:tgtEl>
                                          <p:spTgt spid="30"/>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ipe(down)">
                                      <p:cBhvr>
                                        <p:cTn id="150" dur="500"/>
                                        <p:tgtEl>
                                          <p:spTgt spid="29"/>
                                        </p:tgtEl>
                                      </p:cBhvr>
                                    </p:animEffect>
                                  </p:childTnLst>
                                </p:cTn>
                              </p:par>
                              <p:par>
                                <p:cTn id="151" presetID="22" presetClass="exit" presetSubtype="4" fill="hold" grpId="1" nodeType="withEffect">
                                  <p:stCondLst>
                                    <p:cond delay="0"/>
                                  </p:stCondLst>
                                  <p:childTnLst>
                                    <p:animEffect transition="out" filter="wipe(down)">
                                      <p:cBhvr>
                                        <p:cTn id="152" dur="500"/>
                                        <p:tgtEl>
                                          <p:spTgt spid="27"/>
                                        </p:tgtEl>
                                      </p:cBhvr>
                                    </p:animEffect>
                                    <p:set>
                                      <p:cBhvr>
                                        <p:cTn id="153" dur="1" fill="hold">
                                          <p:stCondLst>
                                            <p:cond delay="499"/>
                                          </p:stCondLst>
                                        </p:cTn>
                                        <p:tgtEl>
                                          <p:spTgt spid="27"/>
                                        </p:tgtEl>
                                        <p:attrNameLst>
                                          <p:attrName>style.visibility</p:attrName>
                                        </p:attrNameLst>
                                      </p:cBhvr>
                                      <p:to>
                                        <p:strVal val="hidden"/>
                                      </p:to>
                                    </p:set>
                                  </p:childTnLst>
                                </p:cTn>
                              </p:par>
                              <p:par>
                                <p:cTn id="154" presetID="22" presetClass="exit" presetSubtype="4" fill="hold" grpId="1" nodeType="withEffect">
                                  <p:stCondLst>
                                    <p:cond delay="0"/>
                                  </p:stCondLst>
                                  <p:childTnLst>
                                    <p:animEffect transition="out" filter="wipe(down)">
                                      <p:cBhvr>
                                        <p:cTn id="155" dur="500"/>
                                        <p:tgtEl>
                                          <p:spTgt spid="28"/>
                                        </p:tgtEl>
                                      </p:cBhvr>
                                    </p:animEffect>
                                    <p:set>
                                      <p:cBhvr>
                                        <p:cTn id="156" dur="1" fill="hold">
                                          <p:stCondLst>
                                            <p:cond delay="499"/>
                                          </p:stCondLst>
                                        </p:cTn>
                                        <p:tgtEl>
                                          <p:spTgt spid="28"/>
                                        </p:tgtEl>
                                        <p:attrNameLst>
                                          <p:attrName>style.visibility</p:attrName>
                                        </p:attrNameLst>
                                      </p:cBhvr>
                                      <p:to>
                                        <p:strVal val="hidden"/>
                                      </p:to>
                                    </p:set>
                                  </p:childTnLst>
                                </p:cTn>
                              </p:par>
                              <p:par>
                                <p:cTn id="157" presetID="22" presetClass="exit" presetSubtype="4" fill="hold" grpId="1" nodeType="withEffect">
                                  <p:stCondLst>
                                    <p:cond delay="0"/>
                                  </p:stCondLst>
                                  <p:childTnLst>
                                    <p:animEffect transition="out" filter="wipe(down)">
                                      <p:cBhvr>
                                        <p:cTn id="158" dur="500"/>
                                        <p:tgtEl>
                                          <p:spTgt spid="26"/>
                                        </p:tgtEl>
                                      </p:cBhvr>
                                    </p:animEffect>
                                    <p:set>
                                      <p:cBhvr>
                                        <p:cTn id="159" dur="1" fill="hold">
                                          <p:stCondLst>
                                            <p:cond delay="499"/>
                                          </p:stCondLst>
                                        </p:cTn>
                                        <p:tgtEl>
                                          <p:spTgt spid="26"/>
                                        </p:tgtEl>
                                        <p:attrNameLst>
                                          <p:attrName>style.visibility</p:attrName>
                                        </p:attrNameLst>
                                      </p:cBhvr>
                                      <p:to>
                                        <p:strVal val="hidden"/>
                                      </p:to>
                                    </p:set>
                                  </p:childTnLst>
                                </p:cTn>
                              </p:par>
                              <p:par>
                                <p:cTn id="160" presetID="22" presetClass="exit" presetSubtype="4" fill="hold" grpId="1" nodeType="withEffect">
                                  <p:stCondLst>
                                    <p:cond delay="0"/>
                                  </p:stCondLst>
                                  <p:childTnLst>
                                    <p:animEffect transition="out" filter="wipe(down)">
                                      <p:cBhvr>
                                        <p:cTn id="161" dur="500"/>
                                        <p:tgtEl>
                                          <p:spTgt spid="25"/>
                                        </p:tgtEl>
                                      </p:cBhvr>
                                    </p:animEffect>
                                    <p:set>
                                      <p:cBhvr>
                                        <p:cTn id="162" dur="1" fill="hold">
                                          <p:stCondLst>
                                            <p:cond delay="499"/>
                                          </p:stCondLst>
                                        </p:cTn>
                                        <p:tgtEl>
                                          <p:spTgt spid="25"/>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33"/>
                                        </p:tgtEl>
                                        <p:attrNameLst>
                                          <p:attrName>style.visibility</p:attrName>
                                        </p:attrNameLst>
                                      </p:cBhvr>
                                      <p:to>
                                        <p:strVal val="visible"/>
                                      </p:to>
                                    </p:set>
                                    <p:animEffect transition="in" filter="wipe(left)">
                                      <p:cBhvr>
                                        <p:cTn id="167" dur="500"/>
                                        <p:tgtEl>
                                          <p:spTgt spid="33"/>
                                        </p:tgtEl>
                                      </p:cBhvr>
                                    </p:animEffect>
                                  </p:childTnLst>
                                </p:cTn>
                              </p:par>
                            </p:childTnLst>
                          </p:cTn>
                        </p:par>
                        <p:par>
                          <p:cTn id="168" fill="hold">
                            <p:stCondLst>
                              <p:cond delay="500"/>
                            </p:stCondLst>
                            <p:childTnLst>
                              <p:par>
                                <p:cTn id="169" presetID="22" presetClass="entr" presetSubtype="8" fill="hold" grpId="0" nodeType="afterEffect">
                                  <p:stCondLst>
                                    <p:cond delay="0"/>
                                  </p:stCondLst>
                                  <p:childTnLst>
                                    <p:set>
                                      <p:cBhvr>
                                        <p:cTn id="170" dur="1" fill="hold">
                                          <p:stCondLst>
                                            <p:cond delay="0"/>
                                          </p:stCondLst>
                                        </p:cTn>
                                        <p:tgtEl>
                                          <p:spTgt spid="32"/>
                                        </p:tgtEl>
                                        <p:attrNameLst>
                                          <p:attrName>style.visibility</p:attrName>
                                        </p:attrNameLst>
                                      </p:cBhvr>
                                      <p:to>
                                        <p:strVal val="visible"/>
                                      </p:to>
                                    </p:set>
                                    <p:animEffect transition="in" filter="wipe(left)">
                                      <p:cBhvr>
                                        <p:cTn id="1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bldLvl="0" animBg="1"/>
      <p:bldP spid="5" grpId="0" bldLvl="0" animBg="1"/>
      <p:bldP spid="5" grpId="1" bldLvl="0" animBg="1"/>
      <p:bldP spid="6" grpId="0" bldLvl="0" animBg="1"/>
      <p:bldP spid="6" grpId="1" bldLvl="0" animBg="1"/>
      <p:bldP spid="7" grpId="0" bldLvl="0" animBg="1"/>
      <p:bldP spid="7" grpId="1" bldLvl="0" animBg="1"/>
      <p:bldP spid="8" grpId="0"/>
      <p:bldP spid="8" grpId="1"/>
      <p:bldP spid="9" grpId="0"/>
      <p:bldP spid="9" grpId="1"/>
      <p:bldP spid="10" grpId="0"/>
      <p:bldP spid="10" grpId="1"/>
      <p:bldP spid="11" grpId="0"/>
      <p:bldP spid="11" grpId="1"/>
      <p:bldP spid="12" grpId="0" bldLvl="0" animBg="1"/>
      <p:bldP spid="13" grpId="0" bldLvl="0" animBg="1"/>
      <p:bldP spid="14" grpId="0" bldLvl="0" animBg="1"/>
      <p:bldP spid="15" grpId="0" bldLvl="0" animBg="1"/>
      <p:bldP spid="16" grpId="0" bldLvl="0" animBg="1"/>
      <p:bldP spid="21" grpId="0" bldLvl="0" animBg="1"/>
      <p:bldP spid="23" grpId="0" bldLvl="0" animBg="1"/>
      <p:bldP spid="25" grpId="0"/>
      <p:bldP spid="25" grpId="1"/>
      <p:bldP spid="26" grpId="0"/>
      <p:bldP spid="26" grpId="1"/>
      <p:bldP spid="27" grpId="0"/>
      <p:bldP spid="27" grpId="1"/>
      <p:bldP spid="28" grpId="0"/>
      <p:bldP spid="28" grpId="1"/>
      <p:bldP spid="29" grpId="0" bldLvl="0" animBg="1"/>
      <p:bldP spid="30" grpId="0" bldLvl="0" animBg="1"/>
      <p:bldP spid="31" grpId="0" bldLvl="0" animBg="1"/>
      <p:bldP spid="32" grpId="0" bldLvl="0" animBg="1"/>
      <p:bldP spid="33" grpId="0" bldLvl="0" animBg="1"/>
    </p:bld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83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构造</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3427" name="Rectangle 3"/>
          <p:cNvSpPr>
            <a:spLocks noGrp="1"/>
          </p:cNvSpPr>
          <p:nvPr>
            <p:ph type="body" idx="4294967295"/>
          </p:nvPr>
        </p:nvSpPr>
        <p:spPr/>
        <p:txBody>
          <a:bodyPr vert="horz" wrap="square" lIns="91440" tIns="45720" rIns="91440" bIns="45720" anchor="t" anchorCtr="0"/>
          <a:p>
            <a:pPr marL="457200" indent="-457200"/>
            <a:r>
              <a:rPr lang="zh-CN" altLang="zh-CN" dirty="0"/>
              <a:t>哈夫曼树的构造</a:t>
            </a:r>
            <a:endParaRPr lang="zh-CN" altLang="zh-CN" dirty="0">
              <a:latin typeface="Times New Roman" panose="02020603050405020304" pitchFamily="18" charset="0"/>
            </a:endParaRPr>
          </a:p>
        </p:txBody>
      </p:sp>
      <p:grpSp>
        <p:nvGrpSpPr>
          <p:cNvPr id="2" name="Group 4"/>
          <p:cNvGrpSpPr/>
          <p:nvPr/>
        </p:nvGrpSpPr>
        <p:grpSpPr>
          <a:xfrm>
            <a:off x="179388" y="1428750"/>
            <a:ext cx="2462212" cy="704850"/>
            <a:chOff x="0" y="0"/>
            <a:chExt cx="1551" cy="444"/>
          </a:xfrm>
        </p:grpSpPr>
        <p:sp>
          <p:nvSpPr>
            <p:cNvPr id="103537" name="Text Box 5"/>
            <p:cNvSpPr txBox="1"/>
            <p:nvPr/>
          </p:nvSpPr>
          <p:spPr>
            <a:xfrm>
              <a:off x="0" y="0"/>
              <a:ext cx="116"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grpSp>
          <p:nvGrpSpPr>
            <p:cNvPr id="103538" name="Group 6"/>
            <p:cNvGrpSpPr/>
            <p:nvPr/>
          </p:nvGrpSpPr>
          <p:grpSpPr>
            <a:xfrm>
              <a:off x="434" y="54"/>
              <a:ext cx="228" cy="390"/>
              <a:chOff x="0" y="0"/>
              <a:chExt cx="228" cy="390"/>
            </a:xfrm>
          </p:grpSpPr>
          <p:sp>
            <p:nvSpPr>
              <p:cNvPr id="103548" name="Oval 7"/>
              <p:cNvSpPr/>
              <p:nvPr/>
            </p:nvSpPr>
            <p:spPr>
              <a:xfrm>
                <a:off x="0" y="212"/>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103549" name="Text Box 8"/>
              <p:cNvSpPr txBox="1"/>
              <p:nvPr/>
            </p:nvSpPr>
            <p:spPr>
              <a:xfrm>
                <a:off x="16"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grpSp>
        <p:grpSp>
          <p:nvGrpSpPr>
            <p:cNvPr id="103539" name="Group 9"/>
            <p:cNvGrpSpPr/>
            <p:nvPr/>
          </p:nvGrpSpPr>
          <p:grpSpPr>
            <a:xfrm>
              <a:off x="728" y="66"/>
              <a:ext cx="212" cy="378"/>
              <a:chOff x="0" y="0"/>
              <a:chExt cx="212" cy="378"/>
            </a:xfrm>
          </p:grpSpPr>
          <p:sp>
            <p:nvSpPr>
              <p:cNvPr id="103546" name="Oval 10"/>
              <p:cNvSpPr/>
              <p:nvPr/>
            </p:nvSpPr>
            <p:spPr>
              <a:xfrm>
                <a:off x="5" y="20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103547" name="Text Box 11"/>
              <p:cNvSpPr txBox="1"/>
              <p:nvPr/>
            </p:nvSpPr>
            <p:spPr>
              <a:xfrm>
                <a:off x="0"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grpSp>
        <p:grpSp>
          <p:nvGrpSpPr>
            <p:cNvPr id="103540" name="Group 12"/>
            <p:cNvGrpSpPr/>
            <p:nvPr/>
          </p:nvGrpSpPr>
          <p:grpSpPr>
            <a:xfrm>
              <a:off x="1029" y="55"/>
              <a:ext cx="212" cy="389"/>
              <a:chOff x="0" y="0"/>
              <a:chExt cx="212" cy="389"/>
            </a:xfrm>
          </p:grpSpPr>
          <p:sp>
            <p:nvSpPr>
              <p:cNvPr id="103544" name="Oval 13"/>
              <p:cNvSpPr/>
              <p:nvPr/>
            </p:nvSpPr>
            <p:spPr>
              <a:xfrm>
                <a:off x="3" y="211"/>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103545" name="Text Box 14"/>
              <p:cNvSpPr txBox="1"/>
              <p:nvPr/>
            </p:nvSpPr>
            <p:spPr>
              <a:xfrm>
                <a:off x="0"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grpSp>
        <p:grpSp>
          <p:nvGrpSpPr>
            <p:cNvPr id="103541" name="Group 15"/>
            <p:cNvGrpSpPr/>
            <p:nvPr/>
          </p:nvGrpSpPr>
          <p:grpSpPr>
            <a:xfrm>
              <a:off x="1331" y="56"/>
              <a:ext cx="220" cy="388"/>
              <a:chOff x="0" y="0"/>
              <a:chExt cx="220" cy="388"/>
            </a:xfrm>
          </p:grpSpPr>
          <p:sp>
            <p:nvSpPr>
              <p:cNvPr id="103542" name="Oval 16"/>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103543" name="Text Box 17"/>
              <p:cNvSpPr txBox="1"/>
              <p:nvPr/>
            </p:nvSpPr>
            <p:spPr>
              <a:xfrm>
                <a:off x="8"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grpSp>
      </p:grpSp>
      <p:grpSp>
        <p:nvGrpSpPr>
          <p:cNvPr id="7" name="Group 18"/>
          <p:cNvGrpSpPr/>
          <p:nvPr/>
        </p:nvGrpSpPr>
        <p:grpSpPr>
          <a:xfrm>
            <a:off x="900113" y="2246313"/>
            <a:ext cx="1912937" cy="1182687"/>
            <a:chOff x="0" y="0"/>
            <a:chExt cx="1205" cy="745"/>
          </a:xfrm>
        </p:grpSpPr>
        <p:grpSp>
          <p:nvGrpSpPr>
            <p:cNvPr id="103519" name="Group 19"/>
            <p:cNvGrpSpPr/>
            <p:nvPr/>
          </p:nvGrpSpPr>
          <p:grpSpPr>
            <a:xfrm>
              <a:off x="0" y="0"/>
              <a:ext cx="228" cy="390"/>
              <a:chOff x="0" y="0"/>
              <a:chExt cx="228" cy="390"/>
            </a:xfrm>
          </p:grpSpPr>
          <p:sp>
            <p:nvSpPr>
              <p:cNvPr id="103535" name="Oval 20"/>
              <p:cNvSpPr/>
              <p:nvPr/>
            </p:nvSpPr>
            <p:spPr>
              <a:xfrm>
                <a:off x="0" y="212"/>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103536" name="Text Box 21"/>
              <p:cNvSpPr txBox="1"/>
              <p:nvPr/>
            </p:nvSpPr>
            <p:spPr>
              <a:xfrm>
                <a:off x="16"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grpSp>
        <p:grpSp>
          <p:nvGrpSpPr>
            <p:cNvPr id="103520" name="Group 22"/>
            <p:cNvGrpSpPr/>
            <p:nvPr/>
          </p:nvGrpSpPr>
          <p:grpSpPr>
            <a:xfrm>
              <a:off x="338" y="23"/>
              <a:ext cx="212" cy="378"/>
              <a:chOff x="0" y="0"/>
              <a:chExt cx="212" cy="378"/>
            </a:xfrm>
          </p:grpSpPr>
          <p:sp>
            <p:nvSpPr>
              <p:cNvPr id="103533" name="Oval 23"/>
              <p:cNvSpPr/>
              <p:nvPr/>
            </p:nvSpPr>
            <p:spPr>
              <a:xfrm>
                <a:off x="5" y="20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103534" name="Text Box 24"/>
              <p:cNvSpPr txBox="1"/>
              <p:nvPr/>
            </p:nvSpPr>
            <p:spPr>
              <a:xfrm>
                <a:off x="0"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grpSp>
        <p:grpSp>
          <p:nvGrpSpPr>
            <p:cNvPr id="103521" name="Group 25"/>
            <p:cNvGrpSpPr/>
            <p:nvPr/>
          </p:nvGrpSpPr>
          <p:grpSpPr>
            <a:xfrm>
              <a:off x="617" y="24"/>
              <a:ext cx="588" cy="721"/>
              <a:chOff x="0" y="0"/>
              <a:chExt cx="588" cy="721"/>
            </a:xfrm>
          </p:grpSpPr>
          <p:grpSp>
            <p:nvGrpSpPr>
              <p:cNvPr id="103522" name="Group 26"/>
              <p:cNvGrpSpPr/>
              <p:nvPr/>
            </p:nvGrpSpPr>
            <p:grpSpPr>
              <a:xfrm>
                <a:off x="0" y="332"/>
                <a:ext cx="212" cy="389"/>
                <a:chOff x="0" y="0"/>
                <a:chExt cx="212" cy="389"/>
              </a:xfrm>
            </p:grpSpPr>
            <p:sp>
              <p:nvSpPr>
                <p:cNvPr id="103531" name="Oval 27"/>
                <p:cNvSpPr/>
                <p:nvPr/>
              </p:nvSpPr>
              <p:spPr>
                <a:xfrm>
                  <a:off x="3" y="211"/>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103532" name="Text Box 28"/>
                <p:cNvSpPr txBox="1"/>
                <p:nvPr/>
              </p:nvSpPr>
              <p:spPr>
                <a:xfrm>
                  <a:off x="0"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grpSp>
          <p:grpSp>
            <p:nvGrpSpPr>
              <p:cNvPr id="103523" name="Group 29"/>
              <p:cNvGrpSpPr/>
              <p:nvPr/>
            </p:nvGrpSpPr>
            <p:grpSpPr>
              <a:xfrm>
                <a:off x="368" y="333"/>
                <a:ext cx="220" cy="388"/>
                <a:chOff x="0" y="0"/>
                <a:chExt cx="220" cy="388"/>
              </a:xfrm>
            </p:grpSpPr>
            <p:sp>
              <p:nvSpPr>
                <p:cNvPr id="103529" name="Oval 30"/>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103530" name="Text Box 31"/>
                <p:cNvSpPr txBox="1"/>
                <p:nvPr/>
              </p:nvSpPr>
              <p:spPr>
                <a:xfrm>
                  <a:off x="8"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grpSp>
          <p:grpSp>
            <p:nvGrpSpPr>
              <p:cNvPr id="103524" name="Group 32"/>
              <p:cNvGrpSpPr/>
              <p:nvPr/>
            </p:nvGrpSpPr>
            <p:grpSpPr>
              <a:xfrm>
                <a:off x="192" y="0"/>
                <a:ext cx="220" cy="388"/>
                <a:chOff x="0" y="0"/>
                <a:chExt cx="220" cy="388"/>
              </a:xfrm>
            </p:grpSpPr>
            <p:sp>
              <p:nvSpPr>
                <p:cNvPr id="103527" name="Oval 33"/>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528" name="Text Box 34"/>
                <p:cNvSpPr txBox="1"/>
                <p:nvPr/>
              </p:nvSpPr>
              <p:spPr>
                <a:xfrm>
                  <a:off x="8"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6</a:t>
                  </a:r>
                  <a:endParaRPr lang="en-US" altLang="zh-CN" b="1" dirty="0">
                    <a:solidFill>
                      <a:srgbClr val="FF0000"/>
                    </a:solidFill>
                    <a:latin typeface="Times New Roman" panose="02020603050405020304" pitchFamily="18" charset="0"/>
                    <a:ea typeface="宋体" panose="02010600030101010101" pitchFamily="2" charset="-122"/>
                  </a:endParaRPr>
                </a:p>
              </p:txBody>
            </p:sp>
          </p:grpSp>
          <p:sp>
            <p:nvSpPr>
              <p:cNvPr id="103525" name="Line 35"/>
              <p:cNvSpPr/>
              <p:nvPr/>
            </p:nvSpPr>
            <p:spPr>
              <a:xfrm flipH="1">
                <a:off x="143" y="380"/>
                <a:ext cx="100" cy="189"/>
              </a:xfrm>
              <a:prstGeom prst="line">
                <a:avLst/>
              </a:prstGeom>
              <a:ln w="9525" cap="flat" cmpd="sng">
                <a:solidFill>
                  <a:schemeClr val="tx1"/>
                </a:solidFill>
                <a:prstDash val="solid"/>
                <a:headEnd type="none" w="med" len="med"/>
                <a:tailEnd type="none" w="med" len="med"/>
              </a:ln>
            </p:spPr>
          </p:sp>
          <p:sp>
            <p:nvSpPr>
              <p:cNvPr id="103526" name="Line 36"/>
              <p:cNvSpPr/>
              <p:nvPr/>
            </p:nvSpPr>
            <p:spPr>
              <a:xfrm>
                <a:off x="298" y="380"/>
                <a:ext cx="112" cy="178"/>
              </a:xfrm>
              <a:prstGeom prst="line">
                <a:avLst/>
              </a:prstGeom>
              <a:ln w="9525" cap="flat" cmpd="sng">
                <a:solidFill>
                  <a:schemeClr val="tx1"/>
                </a:solidFill>
                <a:prstDash val="solid"/>
                <a:headEnd type="none" w="med" len="med"/>
                <a:tailEnd type="none" w="med" len="med"/>
              </a:ln>
            </p:spPr>
          </p:sp>
        </p:grpSp>
      </p:grpSp>
      <p:grpSp>
        <p:nvGrpSpPr>
          <p:cNvPr id="14" name="Group 37"/>
          <p:cNvGrpSpPr/>
          <p:nvPr/>
        </p:nvGrpSpPr>
        <p:grpSpPr>
          <a:xfrm>
            <a:off x="3957638" y="2133600"/>
            <a:ext cx="1982787" cy="1676400"/>
            <a:chOff x="0" y="0"/>
            <a:chExt cx="1249" cy="1056"/>
          </a:xfrm>
        </p:grpSpPr>
        <p:grpSp>
          <p:nvGrpSpPr>
            <p:cNvPr id="103495" name="Group 38"/>
            <p:cNvGrpSpPr/>
            <p:nvPr/>
          </p:nvGrpSpPr>
          <p:grpSpPr>
            <a:xfrm>
              <a:off x="0" y="0"/>
              <a:ext cx="228" cy="390"/>
              <a:chOff x="0" y="0"/>
              <a:chExt cx="228" cy="390"/>
            </a:xfrm>
          </p:grpSpPr>
          <p:sp>
            <p:nvSpPr>
              <p:cNvPr id="103517" name="Oval 39"/>
              <p:cNvSpPr/>
              <p:nvPr/>
            </p:nvSpPr>
            <p:spPr>
              <a:xfrm>
                <a:off x="0" y="212"/>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103518" name="Text Box 40"/>
              <p:cNvSpPr txBox="1"/>
              <p:nvPr/>
            </p:nvSpPr>
            <p:spPr>
              <a:xfrm>
                <a:off x="16"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grpSp>
        <p:grpSp>
          <p:nvGrpSpPr>
            <p:cNvPr id="103496" name="Group 41"/>
            <p:cNvGrpSpPr/>
            <p:nvPr/>
          </p:nvGrpSpPr>
          <p:grpSpPr>
            <a:xfrm>
              <a:off x="452" y="8"/>
              <a:ext cx="797" cy="1048"/>
              <a:chOff x="0" y="0"/>
              <a:chExt cx="797" cy="1048"/>
            </a:xfrm>
          </p:grpSpPr>
          <p:grpSp>
            <p:nvGrpSpPr>
              <p:cNvPr id="103497" name="Group 42"/>
              <p:cNvGrpSpPr/>
              <p:nvPr/>
            </p:nvGrpSpPr>
            <p:grpSpPr>
              <a:xfrm>
                <a:off x="0" y="348"/>
                <a:ext cx="212" cy="378"/>
                <a:chOff x="0" y="0"/>
                <a:chExt cx="201" cy="378"/>
              </a:xfrm>
            </p:grpSpPr>
            <p:sp>
              <p:nvSpPr>
                <p:cNvPr id="103515" name="Oval 43"/>
                <p:cNvSpPr/>
                <p:nvPr/>
              </p:nvSpPr>
              <p:spPr>
                <a:xfrm>
                  <a:off x="0" y="20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103516" name="Text Box 44"/>
                <p:cNvSpPr txBox="1"/>
                <p:nvPr/>
              </p:nvSpPr>
              <p:spPr>
                <a:xfrm>
                  <a:off x="0" y="0"/>
                  <a:ext cx="201"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grpSp>
          <p:grpSp>
            <p:nvGrpSpPr>
              <p:cNvPr id="103498" name="Group 45"/>
              <p:cNvGrpSpPr/>
              <p:nvPr/>
            </p:nvGrpSpPr>
            <p:grpSpPr>
              <a:xfrm>
                <a:off x="209" y="327"/>
                <a:ext cx="588" cy="721"/>
                <a:chOff x="0" y="0"/>
                <a:chExt cx="588" cy="721"/>
              </a:xfrm>
            </p:grpSpPr>
            <p:grpSp>
              <p:nvGrpSpPr>
                <p:cNvPr id="103504" name="Group 46"/>
                <p:cNvGrpSpPr/>
                <p:nvPr/>
              </p:nvGrpSpPr>
              <p:grpSpPr>
                <a:xfrm>
                  <a:off x="0" y="332"/>
                  <a:ext cx="212" cy="389"/>
                  <a:chOff x="0" y="0"/>
                  <a:chExt cx="212" cy="389"/>
                </a:xfrm>
              </p:grpSpPr>
              <p:sp>
                <p:nvSpPr>
                  <p:cNvPr id="103513" name="Oval 47"/>
                  <p:cNvSpPr/>
                  <p:nvPr/>
                </p:nvSpPr>
                <p:spPr>
                  <a:xfrm>
                    <a:off x="3" y="211"/>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103514" name="Text Box 48"/>
                  <p:cNvSpPr txBox="1"/>
                  <p:nvPr/>
                </p:nvSpPr>
                <p:spPr>
                  <a:xfrm>
                    <a:off x="0"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grpSp>
            <p:grpSp>
              <p:nvGrpSpPr>
                <p:cNvPr id="103505" name="Group 49"/>
                <p:cNvGrpSpPr/>
                <p:nvPr/>
              </p:nvGrpSpPr>
              <p:grpSpPr>
                <a:xfrm>
                  <a:off x="368" y="333"/>
                  <a:ext cx="220" cy="388"/>
                  <a:chOff x="0" y="0"/>
                  <a:chExt cx="220" cy="388"/>
                </a:xfrm>
              </p:grpSpPr>
              <p:sp>
                <p:nvSpPr>
                  <p:cNvPr id="103511" name="Oval 50"/>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103512" name="Text Box 51"/>
                  <p:cNvSpPr txBox="1"/>
                  <p:nvPr/>
                </p:nvSpPr>
                <p:spPr>
                  <a:xfrm>
                    <a:off x="8"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grpSp>
            <p:grpSp>
              <p:nvGrpSpPr>
                <p:cNvPr id="103506" name="Group 52"/>
                <p:cNvGrpSpPr/>
                <p:nvPr/>
              </p:nvGrpSpPr>
              <p:grpSpPr>
                <a:xfrm>
                  <a:off x="192" y="0"/>
                  <a:ext cx="172" cy="388"/>
                  <a:chOff x="0" y="0"/>
                  <a:chExt cx="172" cy="388"/>
                </a:xfrm>
              </p:grpSpPr>
              <p:sp>
                <p:nvSpPr>
                  <p:cNvPr id="103509" name="Oval 53"/>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510" name="Text Box 54"/>
                  <p:cNvSpPr txBox="1"/>
                  <p:nvPr/>
                </p:nvSpPr>
                <p:spPr>
                  <a:xfrm>
                    <a:off x="56" y="0"/>
                    <a:ext cx="116"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solidFill>
                        <a:srgbClr val="FF0000"/>
                      </a:solidFill>
                      <a:latin typeface="Times New Roman" panose="02020603050405020304" pitchFamily="18" charset="0"/>
                      <a:ea typeface="宋体" panose="02010600030101010101" pitchFamily="2" charset="-122"/>
                    </a:endParaRPr>
                  </a:p>
                </p:txBody>
              </p:sp>
            </p:grpSp>
            <p:sp>
              <p:nvSpPr>
                <p:cNvPr id="103507" name="Line 55"/>
                <p:cNvSpPr/>
                <p:nvPr/>
              </p:nvSpPr>
              <p:spPr>
                <a:xfrm flipH="1">
                  <a:off x="143" y="380"/>
                  <a:ext cx="100" cy="189"/>
                </a:xfrm>
                <a:prstGeom prst="line">
                  <a:avLst/>
                </a:prstGeom>
                <a:ln w="9525" cap="flat" cmpd="sng">
                  <a:solidFill>
                    <a:schemeClr val="tx1"/>
                  </a:solidFill>
                  <a:prstDash val="solid"/>
                  <a:headEnd type="none" w="med" len="med"/>
                  <a:tailEnd type="none" w="med" len="med"/>
                </a:ln>
              </p:spPr>
            </p:sp>
            <p:sp>
              <p:nvSpPr>
                <p:cNvPr id="103508" name="Line 56"/>
                <p:cNvSpPr/>
                <p:nvPr/>
              </p:nvSpPr>
              <p:spPr>
                <a:xfrm>
                  <a:off x="298" y="380"/>
                  <a:ext cx="112" cy="178"/>
                </a:xfrm>
                <a:prstGeom prst="line">
                  <a:avLst/>
                </a:prstGeom>
                <a:ln w="9525" cap="flat" cmpd="sng">
                  <a:solidFill>
                    <a:schemeClr val="tx1"/>
                  </a:solidFill>
                  <a:prstDash val="solid"/>
                  <a:headEnd type="none" w="med" len="med"/>
                  <a:tailEnd type="none" w="med" len="med"/>
                </a:ln>
              </p:spPr>
            </p:sp>
          </p:grpSp>
          <p:grpSp>
            <p:nvGrpSpPr>
              <p:cNvPr id="103499" name="Group 57"/>
              <p:cNvGrpSpPr/>
              <p:nvPr/>
            </p:nvGrpSpPr>
            <p:grpSpPr>
              <a:xfrm>
                <a:off x="148" y="0"/>
                <a:ext cx="308" cy="378"/>
                <a:chOff x="0" y="0"/>
                <a:chExt cx="291" cy="378"/>
              </a:xfrm>
            </p:grpSpPr>
            <p:sp>
              <p:nvSpPr>
                <p:cNvPr id="103502" name="Oval 58"/>
                <p:cNvSpPr/>
                <p:nvPr/>
              </p:nvSpPr>
              <p:spPr>
                <a:xfrm>
                  <a:off x="45" y="20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503" name="Text Box 59"/>
                <p:cNvSpPr txBox="1"/>
                <p:nvPr/>
              </p:nvSpPr>
              <p:spPr>
                <a:xfrm>
                  <a:off x="0" y="0"/>
                  <a:ext cx="291"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11</a:t>
                  </a:r>
                  <a:endParaRPr lang="en-US" altLang="zh-CN" b="1" dirty="0">
                    <a:solidFill>
                      <a:srgbClr val="FF0000"/>
                    </a:solidFill>
                    <a:latin typeface="Times New Roman" panose="02020603050405020304" pitchFamily="18" charset="0"/>
                    <a:ea typeface="宋体" panose="02010600030101010101" pitchFamily="2" charset="-122"/>
                  </a:endParaRPr>
                </a:p>
              </p:txBody>
            </p:sp>
          </p:grpSp>
          <p:sp>
            <p:nvSpPr>
              <p:cNvPr id="103500" name="Line 60"/>
              <p:cNvSpPr/>
              <p:nvPr/>
            </p:nvSpPr>
            <p:spPr>
              <a:xfrm flipH="1">
                <a:off x="155" y="367"/>
                <a:ext cx="89" cy="200"/>
              </a:xfrm>
              <a:prstGeom prst="line">
                <a:avLst/>
              </a:prstGeom>
              <a:ln w="9525" cap="flat" cmpd="sng">
                <a:solidFill>
                  <a:schemeClr val="tx1"/>
                </a:solidFill>
                <a:prstDash val="solid"/>
                <a:headEnd type="none" w="med" len="med"/>
                <a:tailEnd type="none" w="med" len="med"/>
              </a:ln>
            </p:spPr>
          </p:sp>
          <p:sp>
            <p:nvSpPr>
              <p:cNvPr id="103501" name="Line 61"/>
              <p:cNvSpPr/>
              <p:nvPr/>
            </p:nvSpPr>
            <p:spPr>
              <a:xfrm>
                <a:off x="333" y="367"/>
                <a:ext cx="100" cy="200"/>
              </a:xfrm>
              <a:prstGeom prst="line">
                <a:avLst/>
              </a:prstGeom>
              <a:ln w="9525" cap="flat" cmpd="sng">
                <a:solidFill>
                  <a:schemeClr val="tx1"/>
                </a:solidFill>
                <a:prstDash val="solid"/>
                <a:headEnd type="none" w="med" len="med"/>
                <a:tailEnd type="none" w="med" len="med"/>
              </a:ln>
            </p:spPr>
          </p:sp>
        </p:grpSp>
      </p:grpSp>
      <p:grpSp>
        <p:nvGrpSpPr>
          <p:cNvPr id="23" name="Group 62"/>
          <p:cNvGrpSpPr/>
          <p:nvPr/>
        </p:nvGrpSpPr>
        <p:grpSpPr>
          <a:xfrm>
            <a:off x="6985000" y="2203450"/>
            <a:ext cx="1646238" cy="2211388"/>
            <a:chOff x="0" y="0"/>
            <a:chExt cx="1037" cy="1393"/>
          </a:xfrm>
        </p:grpSpPr>
        <p:grpSp>
          <p:nvGrpSpPr>
            <p:cNvPr id="103466" name="Group 63"/>
            <p:cNvGrpSpPr/>
            <p:nvPr/>
          </p:nvGrpSpPr>
          <p:grpSpPr>
            <a:xfrm>
              <a:off x="0" y="337"/>
              <a:ext cx="228" cy="390"/>
              <a:chOff x="0" y="0"/>
              <a:chExt cx="228" cy="390"/>
            </a:xfrm>
          </p:grpSpPr>
          <p:sp>
            <p:nvSpPr>
              <p:cNvPr id="103493" name="Oval 64"/>
              <p:cNvSpPr/>
              <p:nvPr/>
            </p:nvSpPr>
            <p:spPr>
              <a:xfrm>
                <a:off x="0" y="212"/>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103494" name="Text Box 65"/>
              <p:cNvSpPr txBox="1"/>
              <p:nvPr/>
            </p:nvSpPr>
            <p:spPr>
              <a:xfrm>
                <a:off x="16"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grpSp>
        <p:grpSp>
          <p:nvGrpSpPr>
            <p:cNvPr id="103467" name="Group 66"/>
            <p:cNvGrpSpPr/>
            <p:nvPr/>
          </p:nvGrpSpPr>
          <p:grpSpPr>
            <a:xfrm>
              <a:off x="240" y="345"/>
              <a:ext cx="797" cy="1048"/>
              <a:chOff x="0" y="0"/>
              <a:chExt cx="797" cy="1048"/>
            </a:xfrm>
          </p:grpSpPr>
          <p:grpSp>
            <p:nvGrpSpPr>
              <p:cNvPr id="103473" name="Group 67"/>
              <p:cNvGrpSpPr/>
              <p:nvPr/>
            </p:nvGrpSpPr>
            <p:grpSpPr>
              <a:xfrm>
                <a:off x="0" y="348"/>
                <a:ext cx="212" cy="378"/>
                <a:chOff x="0" y="0"/>
                <a:chExt cx="201" cy="378"/>
              </a:xfrm>
            </p:grpSpPr>
            <p:sp>
              <p:nvSpPr>
                <p:cNvPr id="103491" name="Oval 68"/>
                <p:cNvSpPr/>
                <p:nvPr/>
              </p:nvSpPr>
              <p:spPr>
                <a:xfrm>
                  <a:off x="0" y="20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103492" name="Text Box 69"/>
                <p:cNvSpPr txBox="1"/>
                <p:nvPr/>
              </p:nvSpPr>
              <p:spPr>
                <a:xfrm>
                  <a:off x="0" y="0"/>
                  <a:ext cx="201"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grpSp>
          <p:grpSp>
            <p:nvGrpSpPr>
              <p:cNvPr id="103474" name="Group 70"/>
              <p:cNvGrpSpPr/>
              <p:nvPr/>
            </p:nvGrpSpPr>
            <p:grpSpPr>
              <a:xfrm>
                <a:off x="209" y="327"/>
                <a:ext cx="588" cy="721"/>
                <a:chOff x="0" y="0"/>
                <a:chExt cx="588" cy="721"/>
              </a:xfrm>
            </p:grpSpPr>
            <p:grpSp>
              <p:nvGrpSpPr>
                <p:cNvPr id="103480" name="Group 71"/>
                <p:cNvGrpSpPr/>
                <p:nvPr/>
              </p:nvGrpSpPr>
              <p:grpSpPr>
                <a:xfrm>
                  <a:off x="0" y="332"/>
                  <a:ext cx="212" cy="389"/>
                  <a:chOff x="0" y="0"/>
                  <a:chExt cx="212" cy="389"/>
                </a:xfrm>
              </p:grpSpPr>
              <p:sp>
                <p:nvSpPr>
                  <p:cNvPr id="103489" name="Oval 72"/>
                  <p:cNvSpPr/>
                  <p:nvPr/>
                </p:nvSpPr>
                <p:spPr>
                  <a:xfrm>
                    <a:off x="3" y="211"/>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103490" name="Text Box 73"/>
                  <p:cNvSpPr txBox="1"/>
                  <p:nvPr/>
                </p:nvSpPr>
                <p:spPr>
                  <a:xfrm>
                    <a:off x="0"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grpSp>
            <p:grpSp>
              <p:nvGrpSpPr>
                <p:cNvPr id="103481" name="Group 74"/>
                <p:cNvGrpSpPr/>
                <p:nvPr/>
              </p:nvGrpSpPr>
              <p:grpSpPr>
                <a:xfrm>
                  <a:off x="368" y="333"/>
                  <a:ext cx="220" cy="388"/>
                  <a:chOff x="0" y="0"/>
                  <a:chExt cx="220" cy="388"/>
                </a:xfrm>
              </p:grpSpPr>
              <p:sp>
                <p:nvSpPr>
                  <p:cNvPr id="103487" name="Oval 75"/>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103488" name="Text Box 76"/>
                  <p:cNvSpPr txBox="1"/>
                  <p:nvPr/>
                </p:nvSpPr>
                <p:spPr>
                  <a:xfrm>
                    <a:off x="8"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grpSp>
            <p:grpSp>
              <p:nvGrpSpPr>
                <p:cNvPr id="103482" name="Group 77"/>
                <p:cNvGrpSpPr/>
                <p:nvPr/>
              </p:nvGrpSpPr>
              <p:grpSpPr>
                <a:xfrm>
                  <a:off x="192" y="0"/>
                  <a:ext cx="172" cy="388"/>
                  <a:chOff x="0" y="0"/>
                  <a:chExt cx="172" cy="388"/>
                </a:xfrm>
              </p:grpSpPr>
              <p:sp>
                <p:nvSpPr>
                  <p:cNvPr id="103485" name="Oval 78"/>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486" name="Text Box 79"/>
                  <p:cNvSpPr txBox="1"/>
                  <p:nvPr/>
                </p:nvSpPr>
                <p:spPr>
                  <a:xfrm>
                    <a:off x="56" y="0"/>
                    <a:ext cx="116"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solidFill>
                        <a:srgbClr val="FF0000"/>
                      </a:solidFill>
                      <a:latin typeface="Times New Roman" panose="02020603050405020304" pitchFamily="18" charset="0"/>
                      <a:ea typeface="宋体" panose="02010600030101010101" pitchFamily="2" charset="-122"/>
                    </a:endParaRPr>
                  </a:p>
                </p:txBody>
              </p:sp>
            </p:grpSp>
            <p:sp>
              <p:nvSpPr>
                <p:cNvPr id="103483" name="Line 80"/>
                <p:cNvSpPr/>
                <p:nvPr/>
              </p:nvSpPr>
              <p:spPr>
                <a:xfrm flipH="1">
                  <a:off x="143" y="380"/>
                  <a:ext cx="100" cy="189"/>
                </a:xfrm>
                <a:prstGeom prst="line">
                  <a:avLst/>
                </a:prstGeom>
                <a:ln w="9525" cap="flat" cmpd="sng">
                  <a:solidFill>
                    <a:schemeClr val="tx1"/>
                  </a:solidFill>
                  <a:prstDash val="solid"/>
                  <a:headEnd type="none" w="med" len="med"/>
                  <a:tailEnd type="none" w="med" len="med"/>
                </a:ln>
              </p:spPr>
            </p:sp>
            <p:sp>
              <p:nvSpPr>
                <p:cNvPr id="103484" name="Line 81"/>
                <p:cNvSpPr/>
                <p:nvPr/>
              </p:nvSpPr>
              <p:spPr>
                <a:xfrm>
                  <a:off x="298" y="380"/>
                  <a:ext cx="112" cy="178"/>
                </a:xfrm>
                <a:prstGeom prst="line">
                  <a:avLst/>
                </a:prstGeom>
                <a:ln w="9525" cap="flat" cmpd="sng">
                  <a:solidFill>
                    <a:schemeClr val="tx1"/>
                  </a:solidFill>
                  <a:prstDash val="solid"/>
                  <a:headEnd type="none" w="med" len="med"/>
                  <a:tailEnd type="none" w="med" len="med"/>
                </a:ln>
              </p:spPr>
            </p:sp>
          </p:grpSp>
          <p:grpSp>
            <p:nvGrpSpPr>
              <p:cNvPr id="103475" name="Group 82"/>
              <p:cNvGrpSpPr/>
              <p:nvPr/>
            </p:nvGrpSpPr>
            <p:grpSpPr>
              <a:xfrm>
                <a:off x="196" y="0"/>
                <a:ext cx="176" cy="378"/>
                <a:chOff x="0" y="0"/>
                <a:chExt cx="167" cy="378"/>
              </a:xfrm>
            </p:grpSpPr>
            <p:sp>
              <p:nvSpPr>
                <p:cNvPr id="103478" name="Oval 83"/>
                <p:cNvSpPr/>
                <p:nvPr/>
              </p:nvSpPr>
              <p:spPr>
                <a:xfrm>
                  <a:off x="0" y="20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479" name="Text Box 84"/>
                <p:cNvSpPr txBox="1"/>
                <p:nvPr/>
              </p:nvSpPr>
              <p:spPr>
                <a:xfrm>
                  <a:off x="46" y="0"/>
                  <a:ext cx="109"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solidFill>
                      <a:srgbClr val="FF0000"/>
                    </a:solidFill>
                    <a:latin typeface="Times New Roman" panose="02020603050405020304" pitchFamily="18" charset="0"/>
                    <a:ea typeface="宋体" panose="02010600030101010101" pitchFamily="2" charset="-122"/>
                  </a:endParaRPr>
                </a:p>
              </p:txBody>
            </p:sp>
          </p:grpSp>
          <p:sp>
            <p:nvSpPr>
              <p:cNvPr id="103476" name="Line 85"/>
              <p:cNvSpPr/>
              <p:nvPr/>
            </p:nvSpPr>
            <p:spPr>
              <a:xfrm flipH="1">
                <a:off x="155" y="367"/>
                <a:ext cx="89" cy="200"/>
              </a:xfrm>
              <a:prstGeom prst="line">
                <a:avLst/>
              </a:prstGeom>
              <a:ln w="9525" cap="flat" cmpd="sng">
                <a:solidFill>
                  <a:schemeClr val="tx1"/>
                </a:solidFill>
                <a:prstDash val="solid"/>
                <a:headEnd type="none" w="med" len="med"/>
                <a:tailEnd type="none" w="med" len="med"/>
              </a:ln>
            </p:spPr>
          </p:sp>
          <p:sp>
            <p:nvSpPr>
              <p:cNvPr id="103477" name="Line 86"/>
              <p:cNvSpPr/>
              <p:nvPr/>
            </p:nvSpPr>
            <p:spPr>
              <a:xfrm>
                <a:off x="333" y="367"/>
                <a:ext cx="100" cy="200"/>
              </a:xfrm>
              <a:prstGeom prst="line">
                <a:avLst/>
              </a:prstGeom>
              <a:ln w="9525" cap="flat" cmpd="sng">
                <a:solidFill>
                  <a:schemeClr val="tx1"/>
                </a:solidFill>
                <a:prstDash val="solid"/>
                <a:headEnd type="none" w="med" len="med"/>
                <a:tailEnd type="none" w="med" len="med"/>
              </a:ln>
            </p:spPr>
          </p:sp>
        </p:grpSp>
        <p:grpSp>
          <p:nvGrpSpPr>
            <p:cNvPr id="103468" name="Group 87"/>
            <p:cNvGrpSpPr/>
            <p:nvPr/>
          </p:nvGrpSpPr>
          <p:grpSpPr>
            <a:xfrm>
              <a:off x="187" y="0"/>
              <a:ext cx="308" cy="390"/>
              <a:chOff x="0" y="0"/>
              <a:chExt cx="308" cy="390"/>
            </a:xfrm>
          </p:grpSpPr>
          <p:sp>
            <p:nvSpPr>
              <p:cNvPr id="103471" name="Oval 88"/>
              <p:cNvSpPr/>
              <p:nvPr/>
            </p:nvSpPr>
            <p:spPr>
              <a:xfrm>
                <a:off x="32" y="212"/>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472" name="Text Box 89"/>
              <p:cNvSpPr txBox="1"/>
              <p:nvPr/>
            </p:nvSpPr>
            <p:spPr>
              <a:xfrm>
                <a:off x="0" y="0"/>
                <a:ext cx="308"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18</a:t>
                </a:r>
                <a:endParaRPr lang="en-US" altLang="zh-CN" b="1" dirty="0">
                  <a:solidFill>
                    <a:srgbClr val="FF0000"/>
                  </a:solidFill>
                  <a:latin typeface="Times New Roman" panose="02020603050405020304" pitchFamily="18" charset="0"/>
                  <a:ea typeface="宋体" panose="02010600030101010101" pitchFamily="2" charset="-122"/>
                </a:endParaRPr>
              </a:p>
            </p:txBody>
          </p:sp>
        </p:grpSp>
        <p:sp>
          <p:nvSpPr>
            <p:cNvPr id="103469" name="Line 90"/>
            <p:cNvSpPr/>
            <p:nvPr/>
          </p:nvSpPr>
          <p:spPr>
            <a:xfrm flipH="1">
              <a:off x="145" y="361"/>
              <a:ext cx="111" cy="211"/>
            </a:xfrm>
            <a:prstGeom prst="line">
              <a:avLst/>
            </a:prstGeom>
            <a:ln w="9525" cap="flat" cmpd="sng">
              <a:solidFill>
                <a:schemeClr val="tx1"/>
              </a:solidFill>
              <a:prstDash val="solid"/>
              <a:headEnd type="none" w="med" len="med"/>
              <a:tailEnd type="none" w="med" len="med"/>
            </a:ln>
          </p:spPr>
        </p:sp>
        <p:sp>
          <p:nvSpPr>
            <p:cNvPr id="103470" name="Line 91"/>
            <p:cNvSpPr/>
            <p:nvPr/>
          </p:nvSpPr>
          <p:spPr>
            <a:xfrm>
              <a:off x="334" y="383"/>
              <a:ext cx="122" cy="200"/>
            </a:xfrm>
            <a:prstGeom prst="line">
              <a:avLst/>
            </a:prstGeom>
            <a:ln w="9525" cap="flat" cmpd="sng">
              <a:solidFill>
                <a:schemeClr val="tx1"/>
              </a:solidFill>
              <a:prstDash val="solid"/>
              <a:headEnd type="none" w="med" len="med"/>
              <a:tailEnd type="none" w="med" len="med"/>
            </a:ln>
          </p:spPr>
        </p:sp>
      </p:grpSp>
      <p:grpSp>
        <p:nvGrpSpPr>
          <p:cNvPr id="104449" name="Group 92"/>
          <p:cNvGrpSpPr/>
          <p:nvPr/>
        </p:nvGrpSpPr>
        <p:grpSpPr>
          <a:xfrm>
            <a:off x="3276600" y="3284538"/>
            <a:ext cx="1646238" cy="2211387"/>
            <a:chOff x="0" y="0"/>
            <a:chExt cx="1037" cy="1393"/>
          </a:xfrm>
        </p:grpSpPr>
        <p:grpSp>
          <p:nvGrpSpPr>
            <p:cNvPr id="103437" name="Group 93"/>
            <p:cNvGrpSpPr/>
            <p:nvPr/>
          </p:nvGrpSpPr>
          <p:grpSpPr>
            <a:xfrm>
              <a:off x="0" y="337"/>
              <a:ext cx="228" cy="390"/>
              <a:chOff x="0" y="0"/>
              <a:chExt cx="228" cy="390"/>
            </a:xfrm>
          </p:grpSpPr>
          <p:sp>
            <p:nvSpPr>
              <p:cNvPr id="103464" name="Oval 94"/>
              <p:cNvSpPr/>
              <p:nvPr/>
            </p:nvSpPr>
            <p:spPr>
              <a:xfrm>
                <a:off x="0" y="212"/>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103465" name="Text Box 95"/>
              <p:cNvSpPr txBox="1"/>
              <p:nvPr/>
            </p:nvSpPr>
            <p:spPr>
              <a:xfrm>
                <a:off x="16"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7</a:t>
                </a:r>
                <a:endParaRPr lang="en-US" altLang="zh-CN" b="1" dirty="0">
                  <a:latin typeface="Times New Roman" panose="02020603050405020304" pitchFamily="18" charset="0"/>
                  <a:ea typeface="宋体" panose="02010600030101010101" pitchFamily="2" charset="-122"/>
                </a:endParaRPr>
              </a:p>
            </p:txBody>
          </p:sp>
        </p:grpSp>
        <p:grpSp>
          <p:nvGrpSpPr>
            <p:cNvPr id="103438" name="Group 96"/>
            <p:cNvGrpSpPr/>
            <p:nvPr/>
          </p:nvGrpSpPr>
          <p:grpSpPr>
            <a:xfrm>
              <a:off x="240" y="345"/>
              <a:ext cx="797" cy="1048"/>
              <a:chOff x="0" y="0"/>
              <a:chExt cx="797" cy="1048"/>
            </a:xfrm>
          </p:grpSpPr>
          <p:grpSp>
            <p:nvGrpSpPr>
              <p:cNvPr id="103444" name="Group 97"/>
              <p:cNvGrpSpPr/>
              <p:nvPr/>
            </p:nvGrpSpPr>
            <p:grpSpPr>
              <a:xfrm>
                <a:off x="0" y="348"/>
                <a:ext cx="212" cy="378"/>
                <a:chOff x="0" y="0"/>
                <a:chExt cx="201" cy="378"/>
              </a:xfrm>
            </p:grpSpPr>
            <p:sp>
              <p:nvSpPr>
                <p:cNvPr id="103462" name="Oval 98"/>
                <p:cNvSpPr/>
                <p:nvPr/>
              </p:nvSpPr>
              <p:spPr>
                <a:xfrm>
                  <a:off x="0" y="20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103463" name="Text Box 99"/>
                <p:cNvSpPr txBox="1"/>
                <p:nvPr/>
              </p:nvSpPr>
              <p:spPr>
                <a:xfrm>
                  <a:off x="0" y="0"/>
                  <a:ext cx="201"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grpSp>
          <p:grpSp>
            <p:nvGrpSpPr>
              <p:cNvPr id="103445" name="Group 100"/>
              <p:cNvGrpSpPr/>
              <p:nvPr/>
            </p:nvGrpSpPr>
            <p:grpSpPr>
              <a:xfrm>
                <a:off x="209" y="327"/>
                <a:ext cx="588" cy="721"/>
                <a:chOff x="0" y="0"/>
                <a:chExt cx="588" cy="721"/>
              </a:xfrm>
            </p:grpSpPr>
            <p:grpSp>
              <p:nvGrpSpPr>
                <p:cNvPr id="103451" name="Group 101"/>
                <p:cNvGrpSpPr/>
                <p:nvPr/>
              </p:nvGrpSpPr>
              <p:grpSpPr>
                <a:xfrm>
                  <a:off x="0" y="332"/>
                  <a:ext cx="212" cy="389"/>
                  <a:chOff x="0" y="0"/>
                  <a:chExt cx="212" cy="389"/>
                </a:xfrm>
              </p:grpSpPr>
              <p:sp>
                <p:nvSpPr>
                  <p:cNvPr id="103460" name="Oval 102"/>
                  <p:cNvSpPr/>
                  <p:nvPr/>
                </p:nvSpPr>
                <p:spPr>
                  <a:xfrm>
                    <a:off x="3" y="211"/>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103461" name="Text Box 103"/>
                  <p:cNvSpPr txBox="1"/>
                  <p:nvPr/>
                </p:nvSpPr>
                <p:spPr>
                  <a:xfrm>
                    <a:off x="0"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grpSp>
            <p:grpSp>
              <p:nvGrpSpPr>
                <p:cNvPr id="103452" name="Group 104"/>
                <p:cNvGrpSpPr/>
                <p:nvPr/>
              </p:nvGrpSpPr>
              <p:grpSpPr>
                <a:xfrm>
                  <a:off x="368" y="333"/>
                  <a:ext cx="220" cy="388"/>
                  <a:chOff x="0" y="0"/>
                  <a:chExt cx="220" cy="388"/>
                </a:xfrm>
              </p:grpSpPr>
              <p:sp>
                <p:nvSpPr>
                  <p:cNvPr id="103458" name="Oval 105"/>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103459" name="Text Box 106"/>
                  <p:cNvSpPr txBox="1"/>
                  <p:nvPr/>
                </p:nvSpPr>
                <p:spPr>
                  <a:xfrm>
                    <a:off x="8" y="0"/>
                    <a:ext cx="212"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p:txBody>
              </p:sp>
            </p:grpSp>
            <p:grpSp>
              <p:nvGrpSpPr>
                <p:cNvPr id="103453" name="Group 107"/>
                <p:cNvGrpSpPr/>
                <p:nvPr/>
              </p:nvGrpSpPr>
              <p:grpSpPr>
                <a:xfrm>
                  <a:off x="192" y="0"/>
                  <a:ext cx="172" cy="388"/>
                  <a:chOff x="0" y="0"/>
                  <a:chExt cx="172" cy="388"/>
                </a:xfrm>
              </p:grpSpPr>
              <p:sp>
                <p:nvSpPr>
                  <p:cNvPr id="103456" name="Oval 108"/>
                  <p:cNvSpPr/>
                  <p:nvPr/>
                </p:nvSpPr>
                <p:spPr>
                  <a:xfrm>
                    <a:off x="0" y="21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457" name="Text Box 109"/>
                  <p:cNvSpPr txBox="1"/>
                  <p:nvPr/>
                </p:nvSpPr>
                <p:spPr>
                  <a:xfrm>
                    <a:off x="56" y="0"/>
                    <a:ext cx="116"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solidFill>
                        <a:srgbClr val="FF0000"/>
                      </a:solidFill>
                      <a:latin typeface="Times New Roman" panose="02020603050405020304" pitchFamily="18" charset="0"/>
                      <a:ea typeface="宋体" panose="02010600030101010101" pitchFamily="2" charset="-122"/>
                    </a:endParaRPr>
                  </a:p>
                </p:txBody>
              </p:sp>
            </p:grpSp>
            <p:sp>
              <p:nvSpPr>
                <p:cNvPr id="103454" name="Line 110"/>
                <p:cNvSpPr/>
                <p:nvPr/>
              </p:nvSpPr>
              <p:spPr>
                <a:xfrm flipH="1">
                  <a:off x="143" y="380"/>
                  <a:ext cx="100" cy="189"/>
                </a:xfrm>
                <a:prstGeom prst="line">
                  <a:avLst/>
                </a:prstGeom>
                <a:ln w="9525" cap="flat" cmpd="sng">
                  <a:solidFill>
                    <a:schemeClr val="tx1"/>
                  </a:solidFill>
                  <a:prstDash val="solid"/>
                  <a:headEnd type="none" w="med" len="med"/>
                  <a:tailEnd type="none" w="med" len="med"/>
                </a:ln>
              </p:spPr>
            </p:sp>
            <p:sp>
              <p:nvSpPr>
                <p:cNvPr id="103455" name="Line 111"/>
                <p:cNvSpPr/>
                <p:nvPr/>
              </p:nvSpPr>
              <p:spPr>
                <a:xfrm>
                  <a:off x="298" y="380"/>
                  <a:ext cx="112" cy="178"/>
                </a:xfrm>
                <a:prstGeom prst="line">
                  <a:avLst/>
                </a:prstGeom>
                <a:ln w="9525" cap="flat" cmpd="sng">
                  <a:solidFill>
                    <a:schemeClr val="tx1"/>
                  </a:solidFill>
                  <a:prstDash val="solid"/>
                  <a:headEnd type="none" w="med" len="med"/>
                  <a:tailEnd type="none" w="med" len="med"/>
                </a:ln>
              </p:spPr>
            </p:sp>
          </p:grpSp>
          <p:grpSp>
            <p:nvGrpSpPr>
              <p:cNvPr id="103446" name="Group 112"/>
              <p:cNvGrpSpPr/>
              <p:nvPr/>
            </p:nvGrpSpPr>
            <p:grpSpPr>
              <a:xfrm>
                <a:off x="196" y="0"/>
                <a:ext cx="176" cy="378"/>
                <a:chOff x="0" y="0"/>
                <a:chExt cx="167" cy="378"/>
              </a:xfrm>
            </p:grpSpPr>
            <p:sp>
              <p:nvSpPr>
                <p:cNvPr id="103449" name="Oval 113"/>
                <p:cNvSpPr/>
                <p:nvPr/>
              </p:nvSpPr>
              <p:spPr>
                <a:xfrm>
                  <a:off x="0" y="200"/>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450" name="Text Box 114"/>
                <p:cNvSpPr txBox="1"/>
                <p:nvPr/>
              </p:nvSpPr>
              <p:spPr>
                <a:xfrm>
                  <a:off x="46" y="0"/>
                  <a:ext cx="109"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solidFill>
                      <a:srgbClr val="FF0000"/>
                    </a:solidFill>
                    <a:latin typeface="Times New Roman" panose="02020603050405020304" pitchFamily="18" charset="0"/>
                    <a:ea typeface="宋体" panose="02010600030101010101" pitchFamily="2" charset="-122"/>
                  </a:endParaRPr>
                </a:p>
              </p:txBody>
            </p:sp>
          </p:grpSp>
          <p:sp>
            <p:nvSpPr>
              <p:cNvPr id="103447" name="Line 115"/>
              <p:cNvSpPr/>
              <p:nvPr/>
            </p:nvSpPr>
            <p:spPr>
              <a:xfrm flipH="1">
                <a:off x="155" y="367"/>
                <a:ext cx="89" cy="200"/>
              </a:xfrm>
              <a:prstGeom prst="line">
                <a:avLst/>
              </a:prstGeom>
              <a:ln w="9525" cap="flat" cmpd="sng">
                <a:solidFill>
                  <a:schemeClr val="tx1"/>
                </a:solidFill>
                <a:prstDash val="solid"/>
                <a:headEnd type="none" w="med" len="med"/>
                <a:tailEnd type="none" w="med" len="med"/>
              </a:ln>
            </p:spPr>
          </p:sp>
          <p:sp>
            <p:nvSpPr>
              <p:cNvPr id="103448" name="Line 116"/>
              <p:cNvSpPr/>
              <p:nvPr/>
            </p:nvSpPr>
            <p:spPr>
              <a:xfrm>
                <a:off x="333" y="367"/>
                <a:ext cx="100" cy="200"/>
              </a:xfrm>
              <a:prstGeom prst="line">
                <a:avLst/>
              </a:prstGeom>
              <a:ln w="9525" cap="flat" cmpd="sng">
                <a:solidFill>
                  <a:schemeClr val="tx1"/>
                </a:solidFill>
                <a:prstDash val="solid"/>
                <a:headEnd type="none" w="med" len="med"/>
                <a:tailEnd type="none" w="med" len="med"/>
              </a:ln>
            </p:spPr>
          </p:sp>
        </p:grpSp>
        <p:grpSp>
          <p:nvGrpSpPr>
            <p:cNvPr id="103439" name="Group 117"/>
            <p:cNvGrpSpPr/>
            <p:nvPr/>
          </p:nvGrpSpPr>
          <p:grpSpPr>
            <a:xfrm>
              <a:off x="219" y="0"/>
              <a:ext cx="180" cy="390"/>
              <a:chOff x="0" y="0"/>
              <a:chExt cx="180" cy="390"/>
            </a:xfrm>
          </p:grpSpPr>
          <p:sp>
            <p:nvSpPr>
              <p:cNvPr id="103442" name="Oval 118"/>
              <p:cNvSpPr/>
              <p:nvPr/>
            </p:nvSpPr>
            <p:spPr>
              <a:xfrm>
                <a:off x="0" y="212"/>
                <a:ext cx="167" cy="178"/>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宋体" panose="02010600030101010101" pitchFamily="2" charset="-122"/>
                </a:endParaRPr>
              </a:p>
            </p:txBody>
          </p:sp>
          <p:sp>
            <p:nvSpPr>
              <p:cNvPr id="103443" name="Text Box 119"/>
              <p:cNvSpPr txBox="1"/>
              <p:nvPr/>
            </p:nvSpPr>
            <p:spPr>
              <a:xfrm>
                <a:off x="64" y="0"/>
                <a:ext cx="116" cy="288"/>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solidFill>
                    <a:srgbClr val="FF0000"/>
                  </a:solidFill>
                  <a:latin typeface="Times New Roman" panose="02020603050405020304" pitchFamily="18" charset="0"/>
                  <a:ea typeface="宋体" panose="02010600030101010101" pitchFamily="2" charset="-122"/>
                </a:endParaRPr>
              </a:p>
            </p:txBody>
          </p:sp>
        </p:grpSp>
        <p:sp>
          <p:nvSpPr>
            <p:cNvPr id="103440" name="Line 120"/>
            <p:cNvSpPr/>
            <p:nvPr/>
          </p:nvSpPr>
          <p:spPr>
            <a:xfrm flipH="1">
              <a:off x="145" y="361"/>
              <a:ext cx="111" cy="211"/>
            </a:xfrm>
            <a:prstGeom prst="line">
              <a:avLst/>
            </a:prstGeom>
            <a:ln w="9525" cap="flat" cmpd="sng">
              <a:solidFill>
                <a:schemeClr val="tx1"/>
              </a:solidFill>
              <a:prstDash val="solid"/>
              <a:headEnd type="none" w="med" len="med"/>
              <a:tailEnd type="none" w="med" len="med"/>
            </a:ln>
          </p:spPr>
        </p:sp>
        <p:sp>
          <p:nvSpPr>
            <p:cNvPr id="103441" name="Line 121"/>
            <p:cNvSpPr/>
            <p:nvPr/>
          </p:nvSpPr>
          <p:spPr>
            <a:xfrm>
              <a:off x="334" y="383"/>
              <a:ext cx="122" cy="200"/>
            </a:xfrm>
            <a:prstGeom prst="line">
              <a:avLst/>
            </a:prstGeom>
            <a:ln w="9525" cap="flat" cmpd="sng">
              <a:solidFill>
                <a:schemeClr val="tx1"/>
              </a:solidFill>
              <a:prstDash val="solid"/>
              <a:headEnd type="none" w="med" len="med"/>
              <a:tailEnd type="none" w="med" len="med"/>
            </a:ln>
          </p:spPr>
        </p:sp>
      </p:grpSp>
      <p:sp>
        <p:nvSpPr>
          <p:cNvPr id="98426" name="AutoShape 122"/>
          <p:cNvSpPr/>
          <p:nvPr/>
        </p:nvSpPr>
        <p:spPr>
          <a:xfrm>
            <a:off x="3101975" y="2708275"/>
            <a:ext cx="533400" cy="304800"/>
          </a:xfrm>
          <a:prstGeom prst="rightArrow">
            <a:avLst>
              <a:gd name="adj1" fmla="val 50000"/>
              <a:gd name="adj2" fmla="val 43750"/>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20000"/>
              </a:spcBef>
              <a:buFont typeface="Arial" panose="020B0604020202020204" pitchFamily="34" charset="0"/>
              <a:buNone/>
            </a:pPr>
            <a:endParaRPr lang="zh-CN" altLang="zh-CN" dirty="0">
              <a:solidFill>
                <a:srgbClr val="FF0000"/>
              </a:solidFill>
              <a:latin typeface="Times New Roman" panose="02020603050405020304" pitchFamily="18" charset="0"/>
              <a:ea typeface="宋体" panose="02010600030101010101" pitchFamily="2" charset="-122"/>
            </a:endParaRPr>
          </a:p>
        </p:txBody>
      </p:sp>
      <p:sp>
        <p:nvSpPr>
          <p:cNvPr id="98427" name="AutoShape 123"/>
          <p:cNvSpPr/>
          <p:nvPr/>
        </p:nvSpPr>
        <p:spPr>
          <a:xfrm>
            <a:off x="6084888" y="2781300"/>
            <a:ext cx="533400" cy="304800"/>
          </a:xfrm>
          <a:prstGeom prst="rightArrow">
            <a:avLst>
              <a:gd name="adj1" fmla="val 50000"/>
              <a:gd name="adj2" fmla="val 43750"/>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20000"/>
              </a:spcBef>
              <a:buFont typeface="Arial" panose="020B0604020202020204" pitchFamily="34" charset="0"/>
              <a:buNone/>
            </a:pPr>
            <a:endParaRPr lang="zh-CN" altLang="zh-CN" dirty="0">
              <a:solidFill>
                <a:srgbClr val="FF0000"/>
              </a:solidFill>
              <a:latin typeface="Times New Roman" panose="02020603050405020304" pitchFamily="18" charset="0"/>
              <a:ea typeface="宋体" panose="02010600030101010101" pitchFamily="2" charset="-122"/>
            </a:endParaRPr>
          </a:p>
        </p:txBody>
      </p:sp>
      <p:sp>
        <p:nvSpPr>
          <p:cNvPr id="98428" name="Rectangle 125"/>
          <p:cNvSpPr/>
          <p:nvPr/>
        </p:nvSpPr>
        <p:spPr>
          <a:xfrm>
            <a:off x="3794125" y="5661025"/>
            <a:ext cx="5135563" cy="835025"/>
          </a:xfrm>
          <a:prstGeom prst="rect">
            <a:avLst/>
          </a:prstGeom>
          <a:solidFill>
            <a:srgbClr val="CCFFFF"/>
          </a:solidFill>
          <a:ln w="12700"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solidFill>
                  <a:srgbClr val="FF3300"/>
                </a:solidFill>
                <a:latin typeface="黑体" panose="02010609060101010101" pitchFamily="49" charset="-122"/>
              </a:rPr>
              <a:t>操作要点：</a:t>
            </a:r>
            <a:r>
              <a:rPr lang="zh-CN" altLang="zh-CN" dirty="0">
                <a:latin typeface="黑体" panose="02010609060101010101" pitchFamily="49" charset="-122"/>
              </a:rPr>
              <a:t>对权值的</a:t>
            </a:r>
            <a:r>
              <a:rPr lang="zh-CN" altLang="zh-CN" dirty="0">
                <a:solidFill>
                  <a:srgbClr val="FF3300"/>
                </a:solidFill>
                <a:latin typeface="黑体" panose="02010609060101010101" pitchFamily="49" charset="-122"/>
              </a:rPr>
              <a:t>合并、删除与替换</a:t>
            </a:r>
            <a:r>
              <a:rPr lang="zh-CN" altLang="zh-CN" dirty="0">
                <a:latin typeface="黑体" panose="02010609060101010101" pitchFamily="49" charset="-122"/>
              </a:rPr>
              <a:t>，总是合并当前值最小的两个</a:t>
            </a:r>
            <a:endParaRPr lang="zh-CN" altLang="zh-CN" dirty="0">
              <a:latin typeface="黑体" panose="02010609060101010101" pitchFamily="49" charset="-122"/>
            </a:endParaRPr>
          </a:p>
        </p:txBody>
      </p:sp>
      <p:sp>
        <p:nvSpPr>
          <p:cNvPr id="98429" name="Rectangle 126"/>
          <p:cNvSpPr/>
          <p:nvPr/>
        </p:nvSpPr>
        <p:spPr>
          <a:xfrm>
            <a:off x="431800" y="5661025"/>
            <a:ext cx="3060700" cy="835025"/>
          </a:xfrm>
          <a:prstGeom prst="rect">
            <a:avLst/>
          </a:prstGeom>
          <a:solidFill>
            <a:srgbClr val="CCFFFF"/>
          </a:solidFill>
          <a:ln w="12700" cap="flat"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dirty="0">
                <a:solidFill>
                  <a:srgbClr val="FF3300"/>
                </a:solidFill>
                <a:latin typeface="黑体" panose="02010609060101010101" pitchFamily="49" charset="-122"/>
              </a:rPr>
              <a:t>基本思想：</a:t>
            </a:r>
            <a:endParaRPr lang="zh-CN" altLang="zh-CN" dirty="0">
              <a:solidFill>
                <a:srgbClr val="FF3300"/>
              </a:solidFill>
              <a:latin typeface="黑体" panose="02010609060101010101" pitchFamily="49" charset="-122"/>
            </a:endParaRPr>
          </a:p>
          <a:p>
            <a:pPr marL="0" lvl="0" indent="0" eaLnBrk="1" hangingPunct="1">
              <a:spcBef>
                <a:spcPct val="0"/>
              </a:spcBef>
              <a:buFont typeface="Arial" panose="020B0604020202020204" pitchFamily="34" charset="0"/>
              <a:buNone/>
            </a:pPr>
            <a:r>
              <a:rPr lang="zh-CN" altLang="zh-CN" dirty="0">
                <a:latin typeface="黑体" panose="02010609060101010101" pitchFamily="49" charset="-122"/>
              </a:rPr>
              <a:t>使权大的结点靠近根</a:t>
            </a:r>
            <a:endParaRPr lang="zh-CN" altLang="zh-CN" dirty="0">
              <a:latin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8426"/>
                                        </p:tgtEl>
                                        <p:attrNameLst>
                                          <p:attrName>style.visibility</p:attrName>
                                        </p:attrNameLst>
                                      </p:cBhvr>
                                      <p:to>
                                        <p:strVal val="visible"/>
                                      </p:to>
                                    </p:set>
                                    <p:animEffect transition="in" filter="blinds(horizontal)">
                                      <p:cBhvr>
                                        <p:cTn id="19" dur="500"/>
                                        <p:tgtEl>
                                          <p:spTgt spid="9842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8427"/>
                                        </p:tgtEl>
                                        <p:attrNameLst>
                                          <p:attrName>style.visibility</p:attrName>
                                        </p:attrNameLst>
                                      </p:cBhvr>
                                      <p:to>
                                        <p:strVal val="visible"/>
                                      </p:to>
                                    </p:set>
                                    <p:animEffect transition="in" filter="blinds(horizontal)">
                                      <p:cBhvr>
                                        <p:cTn id="30" dur="500"/>
                                        <p:tgtEl>
                                          <p:spTgt spid="9842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04449"/>
                                        </p:tgtEl>
                                        <p:attrNameLst>
                                          <p:attrName>style.visibility</p:attrName>
                                        </p:attrNameLst>
                                      </p:cBhvr>
                                      <p:to>
                                        <p:strVal val="visible"/>
                                      </p:to>
                                    </p:set>
                                    <p:anim calcmode="lin" valueType="num">
                                      <p:cBhvr additive="base">
                                        <p:cTn id="41" dur="500" fill="hold"/>
                                        <p:tgtEl>
                                          <p:spTgt spid="104449"/>
                                        </p:tgtEl>
                                        <p:attrNameLst>
                                          <p:attrName>ppt_x</p:attrName>
                                        </p:attrNameLst>
                                      </p:cBhvr>
                                      <p:tavLst>
                                        <p:tav tm="0">
                                          <p:val>
                                            <p:strVal val="0-#ppt_w/2"/>
                                          </p:val>
                                        </p:tav>
                                        <p:tav tm="100000">
                                          <p:val>
                                            <p:strVal val="#ppt_x"/>
                                          </p:val>
                                        </p:tav>
                                      </p:tavLst>
                                    </p:anim>
                                    <p:anim calcmode="lin" valueType="num">
                                      <p:cBhvr additive="base">
                                        <p:cTn id="42" dur="500" fill="hold"/>
                                        <p:tgtEl>
                                          <p:spTgt spid="10444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8429"/>
                                        </p:tgtEl>
                                        <p:attrNameLst>
                                          <p:attrName>style.visibility</p:attrName>
                                        </p:attrNameLst>
                                      </p:cBhvr>
                                      <p:to>
                                        <p:strVal val="visible"/>
                                      </p:to>
                                    </p:set>
                                    <p:animEffect transition="in" filter="wipe(left)">
                                      <p:cBhvr>
                                        <p:cTn id="47" dur="500"/>
                                        <p:tgtEl>
                                          <p:spTgt spid="98429"/>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98428"/>
                                        </p:tgtEl>
                                        <p:attrNameLst>
                                          <p:attrName>style.visibility</p:attrName>
                                        </p:attrNameLst>
                                      </p:cBhvr>
                                      <p:to>
                                        <p:strVal val="visible"/>
                                      </p:to>
                                    </p:set>
                                    <p:animEffect transition="in" filter="wipe(left)">
                                      <p:cBhvr>
                                        <p:cTn id="51" dur="500"/>
                                        <p:tgtEl>
                                          <p:spTgt spid="9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26" grpId="0" animBg="1"/>
      <p:bldP spid="98427" grpId="0" animBg="1"/>
      <p:bldP spid="98428" grpId="0" bldLvl="0" animBg="1"/>
      <p:bldP spid="98429"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构造</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4451" name="Rectangle 3"/>
          <p:cNvSpPr>
            <a:spLocks noGrp="1"/>
          </p:cNvSpPr>
          <p:nvPr>
            <p:ph type="body" idx="4294967295"/>
          </p:nvPr>
        </p:nvSpPr>
        <p:spPr>
          <a:xfrm>
            <a:off x="156845" y="1125855"/>
            <a:ext cx="4664075" cy="838200"/>
          </a:xfrm>
        </p:spPr>
        <p:txBody>
          <a:bodyPr vert="horz" wrap="square" lIns="91440" tIns="45720" rIns="91440" bIns="45720" anchor="t" anchorCtr="0"/>
          <a:p>
            <a:pPr eaLnBrk="1" hangingPunct="1">
              <a:spcBef>
                <a:spcPct val="0"/>
              </a:spcBef>
              <a:buNone/>
            </a:pPr>
            <a:r>
              <a:rPr lang="zh-CN" altLang="en-US" dirty="0">
                <a:latin typeface="Times New Roman" panose="02020603050405020304" pitchFamily="18" charset="0"/>
              </a:rPr>
              <a:t>例   </a:t>
            </a:r>
            <a:r>
              <a:rPr lang="en-US" altLang="zh-CN" dirty="0">
                <a:latin typeface="Times New Roman" panose="02020603050405020304" pitchFamily="18" charset="0"/>
              </a:rPr>
              <a:t>w={5, 29, 7, 8, 14, 23, 3, 11}</a:t>
            </a:r>
            <a:endParaRPr lang="en-US" altLang="zh-CN" dirty="0">
              <a:latin typeface="Times New Roman" panose="02020603050405020304" pitchFamily="18" charset="0"/>
            </a:endParaRPr>
          </a:p>
          <a:p>
            <a:endParaRPr lang="zh-CN" altLang="en-US" dirty="0">
              <a:latin typeface="Times New Roman" panose="02020603050405020304" pitchFamily="18" charset="0"/>
            </a:endParaRPr>
          </a:p>
        </p:txBody>
      </p:sp>
      <p:grpSp>
        <p:nvGrpSpPr>
          <p:cNvPr id="2" name="Group 4"/>
          <p:cNvGrpSpPr/>
          <p:nvPr/>
        </p:nvGrpSpPr>
        <p:grpSpPr>
          <a:xfrm>
            <a:off x="684213" y="1557338"/>
            <a:ext cx="3744912" cy="358775"/>
            <a:chOff x="0" y="0"/>
            <a:chExt cx="1909" cy="189"/>
          </a:xfrm>
        </p:grpSpPr>
        <p:sp>
          <p:nvSpPr>
            <p:cNvPr id="104640" name="Oval 5"/>
            <p:cNvSpPr/>
            <p:nvPr/>
          </p:nvSpPr>
          <p:spPr>
            <a:xfrm>
              <a:off x="0"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41" name="Oval 6"/>
            <p:cNvSpPr/>
            <p:nvPr/>
          </p:nvSpPr>
          <p:spPr>
            <a:xfrm>
              <a:off x="982"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14</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42" name="Oval 7"/>
            <p:cNvSpPr/>
            <p:nvPr/>
          </p:nvSpPr>
          <p:spPr>
            <a:xfrm>
              <a:off x="245"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43" name="Oval 8"/>
            <p:cNvSpPr/>
            <p:nvPr/>
          </p:nvSpPr>
          <p:spPr>
            <a:xfrm>
              <a:off x="491"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7</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44" name="Oval 9"/>
            <p:cNvSpPr/>
            <p:nvPr/>
          </p:nvSpPr>
          <p:spPr>
            <a:xfrm>
              <a:off x="737"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45" name="Oval 10"/>
            <p:cNvSpPr/>
            <p:nvPr/>
          </p:nvSpPr>
          <p:spPr>
            <a:xfrm>
              <a:off x="1228"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46" name="Oval 11"/>
            <p:cNvSpPr/>
            <p:nvPr/>
          </p:nvSpPr>
          <p:spPr>
            <a:xfrm>
              <a:off x="1474"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47" name="Oval 12"/>
            <p:cNvSpPr/>
            <p:nvPr/>
          </p:nvSpPr>
          <p:spPr>
            <a:xfrm>
              <a:off x="1720"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11</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grpSp>
        <p:nvGrpSpPr>
          <p:cNvPr id="3" name="Group 13"/>
          <p:cNvGrpSpPr/>
          <p:nvPr/>
        </p:nvGrpSpPr>
        <p:grpSpPr>
          <a:xfrm>
            <a:off x="684213" y="2062163"/>
            <a:ext cx="3346450" cy="790575"/>
            <a:chOff x="0" y="0"/>
            <a:chExt cx="1759" cy="462"/>
          </a:xfrm>
        </p:grpSpPr>
        <p:sp>
          <p:nvSpPr>
            <p:cNvPr id="104628" name="Oval 14"/>
            <p:cNvSpPr/>
            <p:nvPr/>
          </p:nvSpPr>
          <p:spPr>
            <a:xfrm>
              <a:off x="737" y="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14</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29" name="Oval 15"/>
            <p:cNvSpPr/>
            <p:nvPr/>
          </p:nvSpPr>
          <p:spPr>
            <a:xfrm>
              <a:off x="0" y="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30" name="Oval 16"/>
            <p:cNvSpPr/>
            <p:nvPr/>
          </p:nvSpPr>
          <p:spPr>
            <a:xfrm>
              <a:off x="246" y="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7</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31" name="Oval 17"/>
            <p:cNvSpPr/>
            <p:nvPr/>
          </p:nvSpPr>
          <p:spPr>
            <a:xfrm>
              <a:off x="492" y="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32" name="Oval 18"/>
            <p:cNvSpPr/>
            <p:nvPr/>
          </p:nvSpPr>
          <p:spPr>
            <a:xfrm>
              <a:off x="983" y="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33" name="Oval 19"/>
            <p:cNvSpPr/>
            <p:nvPr/>
          </p:nvSpPr>
          <p:spPr>
            <a:xfrm>
              <a:off x="1219" y="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11</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104634" name="Group 20"/>
            <p:cNvGrpSpPr/>
            <p:nvPr/>
          </p:nvGrpSpPr>
          <p:grpSpPr>
            <a:xfrm>
              <a:off x="1252" y="3"/>
              <a:ext cx="507" cy="459"/>
              <a:chOff x="0" y="0"/>
              <a:chExt cx="507" cy="459"/>
            </a:xfrm>
          </p:grpSpPr>
          <p:sp>
            <p:nvSpPr>
              <p:cNvPr id="104635" name="Oval 21"/>
              <p:cNvSpPr/>
              <p:nvPr/>
            </p:nvSpPr>
            <p:spPr>
              <a:xfrm>
                <a:off x="318" y="27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36" name="Oval 22"/>
              <p:cNvSpPr/>
              <p:nvPr/>
            </p:nvSpPr>
            <p:spPr>
              <a:xfrm>
                <a:off x="0" y="27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37" name="Oval 23"/>
              <p:cNvSpPr/>
              <p:nvPr/>
            </p:nvSpPr>
            <p:spPr>
              <a:xfrm>
                <a:off x="196" y="0"/>
                <a:ext cx="189" cy="189"/>
              </a:xfrm>
              <a:prstGeom prst="ellipse">
                <a:avLst/>
              </a:prstGeom>
              <a:solidFill>
                <a:srgbClr val="9900FF"/>
              </a:solidFill>
              <a:ln w="9525" cap="flat" cmpd="sng">
                <a:solidFill>
                  <a:schemeClr val="hlink"/>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38" name="Line 24"/>
              <p:cNvSpPr/>
              <p:nvPr/>
            </p:nvSpPr>
            <p:spPr>
              <a:xfrm flipH="1">
                <a:off x="149" y="152"/>
                <a:ext cx="66" cy="145"/>
              </a:xfrm>
              <a:prstGeom prst="line">
                <a:avLst/>
              </a:prstGeom>
              <a:ln w="9525" cap="flat" cmpd="sng">
                <a:solidFill>
                  <a:schemeClr val="hlink"/>
                </a:solidFill>
                <a:prstDash val="solid"/>
                <a:headEnd type="none" w="med" len="med"/>
                <a:tailEnd type="none" w="med" len="med"/>
              </a:ln>
            </p:spPr>
          </p:sp>
          <p:sp>
            <p:nvSpPr>
              <p:cNvPr id="104639" name="Line 25"/>
              <p:cNvSpPr/>
              <p:nvPr/>
            </p:nvSpPr>
            <p:spPr>
              <a:xfrm>
                <a:off x="349" y="152"/>
                <a:ext cx="55" cy="122"/>
              </a:xfrm>
              <a:prstGeom prst="line">
                <a:avLst/>
              </a:prstGeom>
              <a:ln w="9525" cap="flat" cmpd="sng">
                <a:solidFill>
                  <a:schemeClr val="hlink"/>
                </a:solidFill>
                <a:prstDash val="solid"/>
                <a:headEnd type="none" w="med" len="med"/>
                <a:tailEnd type="none" w="med" len="med"/>
              </a:ln>
            </p:spPr>
          </p:sp>
        </p:grpSp>
      </p:grpSp>
      <p:grpSp>
        <p:nvGrpSpPr>
          <p:cNvPr id="5" name="Group 26"/>
          <p:cNvGrpSpPr/>
          <p:nvPr/>
        </p:nvGrpSpPr>
        <p:grpSpPr>
          <a:xfrm>
            <a:off x="684213" y="2997200"/>
            <a:ext cx="3598862" cy="863600"/>
            <a:chOff x="0" y="0"/>
            <a:chExt cx="1911" cy="471"/>
          </a:xfrm>
        </p:grpSpPr>
        <p:grpSp>
          <p:nvGrpSpPr>
            <p:cNvPr id="104612" name="Group 27"/>
            <p:cNvGrpSpPr/>
            <p:nvPr/>
          </p:nvGrpSpPr>
          <p:grpSpPr>
            <a:xfrm>
              <a:off x="1404" y="12"/>
              <a:ext cx="507" cy="459"/>
              <a:chOff x="76" y="0"/>
              <a:chExt cx="507" cy="459"/>
            </a:xfrm>
          </p:grpSpPr>
          <p:sp>
            <p:nvSpPr>
              <p:cNvPr id="104623" name="Oval 28"/>
              <p:cNvSpPr/>
              <p:nvPr/>
            </p:nvSpPr>
            <p:spPr>
              <a:xfrm>
                <a:off x="394"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24" name="Oval 29"/>
              <p:cNvSpPr/>
              <p:nvPr/>
            </p:nvSpPr>
            <p:spPr>
              <a:xfrm>
                <a:off x="76"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7</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25" name="Oval 30"/>
              <p:cNvSpPr/>
              <p:nvPr/>
            </p:nvSpPr>
            <p:spPr>
              <a:xfrm>
                <a:off x="272"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26" name="Line 31"/>
              <p:cNvSpPr/>
              <p:nvPr/>
            </p:nvSpPr>
            <p:spPr>
              <a:xfrm flipH="1">
                <a:off x="225" y="152"/>
                <a:ext cx="66" cy="145"/>
              </a:xfrm>
              <a:prstGeom prst="line">
                <a:avLst/>
              </a:prstGeom>
              <a:ln w="9525" cap="flat" cmpd="sng">
                <a:solidFill>
                  <a:srgbClr val="FF0000"/>
                </a:solidFill>
                <a:prstDash val="solid"/>
                <a:headEnd type="none" w="med" len="med"/>
                <a:tailEnd type="none" w="med" len="med"/>
              </a:ln>
            </p:spPr>
          </p:sp>
          <p:sp>
            <p:nvSpPr>
              <p:cNvPr id="104627" name="Line 32"/>
              <p:cNvSpPr/>
              <p:nvPr/>
            </p:nvSpPr>
            <p:spPr>
              <a:xfrm>
                <a:off x="425" y="152"/>
                <a:ext cx="55" cy="122"/>
              </a:xfrm>
              <a:prstGeom prst="line">
                <a:avLst/>
              </a:prstGeom>
              <a:ln w="9525" cap="flat" cmpd="sng">
                <a:solidFill>
                  <a:srgbClr val="FF0000"/>
                </a:solidFill>
                <a:prstDash val="solid"/>
                <a:headEnd type="none" w="med" len="med"/>
                <a:tailEnd type="none" w="med" len="med"/>
              </a:ln>
            </p:spPr>
          </p:sp>
        </p:grpSp>
        <p:sp>
          <p:nvSpPr>
            <p:cNvPr id="104613" name="Oval 33"/>
            <p:cNvSpPr/>
            <p:nvPr/>
          </p:nvSpPr>
          <p:spPr>
            <a:xfrm>
              <a:off x="226" y="1"/>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14</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14" name="Oval 34"/>
            <p:cNvSpPr/>
            <p:nvPr/>
          </p:nvSpPr>
          <p:spPr>
            <a:xfrm>
              <a:off x="0" y="1"/>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15" name="Oval 35"/>
            <p:cNvSpPr/>
            <p:nvPr/>
          </p:nvSpPr>
          <p:spPr>
            <a:xfrm>
              <a:off x="472" y="1"/>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23</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104616" name="Group 36"/>
            <p:cNvGrpSpPr/>
            <p:nvPr/>
          </p:nvGrpSpPr>
          <p:grpSpPr>
            <a:xfrm>
              <a:off x="782" y="0"/>
              <a:ext cx="507" cy="459"/>
              <a:chOff x="0" y="0"/>
              <a:chExt cx="507" cy="459"/>
            </a:xfrm>
          </p:grpSpPr>
          <p:sp>
            <p:nvSpPr>
              <p:cNvPr id="104618" name="Oval 37"/>
              <p:cNvSpPr/>
              <p:nvPr/>
            </p:nvSpPr>
            <p:spPr>
              <a:xfrm>
                <a:off x="318"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19" name="Oval 38"/>
              <p:cNvSpPr/>
              <p:nvPr/>
            </p:nvSpPr>
            <p:spPr>
              <a:xfrm>
                <a:off x="0"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20" name="Oval 39"/>
              <p:cNvSpPr/>
              <p:nvPr/>
            </p:nvSpPr>
            <p:spPr>
              <a:xfrm>
                <a:off x="196"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21" name="Line 40"/>
              <p:cNvSpPr/>
              <p:nvPr/>
            </p:nvSpPr>
            <p:spPr>
              <a:xfrm flipH="1">
                <a:off x="149" y="152"/>
                <a:ext cx="66" cy="145"/>
              </a:xfrm>
              <a:prstGeom prst="line">
                <a:avLst/>
              </a:prstGeom>
              <a:ln w="9525" cap="flat" cmpd="sng">
                <a:solidFill>
                  <a:srgbClr val="FF0000"/>
                </a:solidFill>
                <a:prstDash val="solid"/>
                <a:headEnd type="none" w="med" len="med"/>
                <a:tailEnd type="none" w="med" len="med"/>
              </a:ln>
            </p:spPr>
          </p:sp>
          <p:sp>
            <p:nvSpPr>
              <p:cNvPr id="104622" name="Line 41"/>
              <p:cNvSpPr/>
              <p:nvPr/>
            </p:nvSpPr>
            <p:spPr>
              <a:xfrm>
                <a:off x="349" y="152"/>
                <a:ext cx="55" cy="122"/>
              </a:xfrm>
              <a:prstGeom prst="line">
                <a:avLst/>
              </a:prstGeom>
              <a:ln w="9525" cap="flat" cmpd="sng">
                <a:solidFill>
                  <a:srgbClr val="FF0000"/>
                </a:solidFill>
                <a:prstDash val="solid"/>
                <a:headEnd type="none" w="med" len="med"/>
                <a:tailEnd type="none" w="med" len="med"/>
              </a:ln>
            </p:spPr>
          </p:sp>
        </p:grpSp>
        <p:sp>
          <p:nvSpPr>
            <p:cNvPr id="104617" name="Oval 42"/>
            <p:cNvSpPr/>
            <p:nvPr/>
          </p:nvSpPr>
          <p:spPr>
            <a:xfrm>
              <a:off x="719" y="1"/>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11</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grpSp>
        <p:nvGrpSpPr>
          <p:cNvPr id="4" name="组合 3"/>
          <p:cNvGrpSpPr/>
          <p:nvPr/>
        </p:nvGrpSpPr>
        <p:grpSpPr>
          <a:xfrm>
            <a:off x="684530" y="4003675"/>
            <a:ext cx="3283585" cy="1296670"/>
            <a:chOff x="1078" y="6305"/>
            <a:chExt cx="5171" cy="2042"/>
          </a:xfrm>
        </p:grpSpPr>
        <p:sp>
          <p:nvSpPr>
            <p:cNvPr id="104602" name="Oval 45"/>
            <p:cNvSpPr/>
            <p:nvPr/>
          </p:nvSpPr>
          <p:spPr>
            <a:xfrm>
              <a:off x="4408" y="7074"/>
              <a:ext cx="596" cy="49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07" name="Oval 47"/>
            <p:cNvSpPr/>
            <p:nvPr/>
          </p:nvSpPr>
          <p:spPr>
            <a:xfrm>
              <a:off x="4795" y="7851"/>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08" name="Oval 48"/>
            <p:cNvSpPr/>
            <p:nvPr/>
          </p:nvSpPr>
          <p:spPr>
            <a:xfrm>
              <a:off x="3792" y="7851"/>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09" name="Oval 49"/>
            <p:cNvSpPr/>
            <p:nvPr/>
          </p:nvSpPr>
          <p:spPr>
            <a:xfrm>
              <a:off x="5653" y="7140"/>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11</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10" name="Line 50"/>
            <p:cNvSpPr/>
            <p:nvPr/>
          </p:nvSpPr>
          <p:spPr>
            <a:xfrm flipH="1">
              <a:off x="4262" y="7540"/>
              <a:ext cx="208" cy="382"/>
            </a:xfrm>
            <a:prstGeom prst="line">
              <a:avLst/>
            </a:prstGeom>
            <a:ln w="9525" cap="flat" cmpd="sng">
              <a:solidFill>
                <a:srgbClr val="FF0000"/>
              </a:solidFill>
              <a:prstDash val="solid"/>
              <a:headEnd type="none" w="med" len="med"/>
              <a:tailEnd type="none" w="med" len="med"/>
            </a:ln>
          </p:spPr>
        </p:sp>
        <p:sp>
          <p:nvSpPr>
            <p:cNvPr id="104611" name="Line 51"/>
            <p:cNvSpPr/>
            <p:nvPr/>
          </p:nvSpPr>
          <p:spPr>
            <a:xfrm>
              <a:off x="4893" y="7540"/>
              <a:ext cx="173" cy="321"/>
            </a:xfrm>
            <a:prstGeom prst="line">
              <a:avLst/>
            </a:prstGeom>
            <a:ln w="9525" cap="flat" cmpd="sng">
              <a:solidFill>
                <a:srgbClr val="FF0000"/>
              </a:solidFill>
              <a:prstDash val="solid"/>
              <a:headEnd type="none" w="med" len="med"/>
              <a:tailEnd type="none" w="med" len="med"/>
            </a:ln>
          </p:spPr>
        </p:sp>
        <p:sp>
          <p:nvSpPr>
            <p:cNvPr id="104604" name="Oval 52"/>
            <p:cNvSpPr/>
            <p:nvPr/>
          </p:nvSpPr>
          <p:spPr>
            <a:xfrm>
              <a:off x="5095" y="6305"/>
              <a:ext cx="596" cy="49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05" name="Line 53"/>
            <p:cNvSpPr/>
            <p:nvPr/>
          </p:nvSpPr>
          <p:spPr>
            <a:xfrm flipH="1">
              <a:off x="4935" y="6742"/>
              <a:ext cx="281" cy="353"/>
            </a:xfrm>
            <a:prstGeom prst="line">
              <a:avLst/>
            </a:prstGeom>
            <a:ln w="9525" cap="flat" cmpd="sng">
              <a:solidFill>
                <a:srgbClr val="FF0000"/>
              </a:solidFill>
              <a:prstDash val="solid"/>
              <a:headEnd type="none" w="med" len="med"/>
              <a:tailEnd type="none" w="med" len="med"/>
            </a:ln>
          </p:spPr>
        </p:sp>
        <p:sp>
          <p:nvSpPr>
            <p:cNvPr id="104606" name="Line 54"/>
            <p:cNvSpPr/>
            <p:nvPr/>
          </p:nvSpPr>
          <p:spPr>
            <a:xfrm>
              <a:off x="5496" y="6774"/>
              <a:ext cx="315" cy="379"/>
            </a:xfrm>
            <a:prstGeom prst="line">
              <a:avLst/>
            </a:prstGeom>
            <a:ln w="9525" cap="flat" cmpd="sng">
              <a:solidFill>
                <a:srgbClr val="FF0000"/>
              </a:solidFill>
              <a:prstDash val="solid"/>
              <a:headEnd type="none" w="med" len="med"/>
              <a:tailEnd type="none" w="med" len="med"/>
            </a:ln>
          </p:spPr>
        </p:sp>
        <p:sp>
          <p:nvSpPr>
            <p:cNvPr id="104593" name="Oval 55"/>
            <p:cNvSpPr/>
            <p:nvPr/>
          </p:nvSpPr>
          <p:spPr>
            <a:xfrm>
              <a:off x="1790" y="6331"/>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14</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94" name="Oval 56"/>
            <p:cNvSpPr/>
            <p:nvPr/>
          </p:nvSpPr>
          <p:spPr>
            <a:xfrm>
              <a:off x="1078" y="6331"/>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95" name="Oval 57"/>
            <p:cNvSpPr/>
            <p:nvPr/>
          </p:nvSpPr>
          <p:spPr>
            <a:xfrm>
              <a:off x="2565" y="6331"/>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97" name="Oval 59"/>
            <p:cNvSpPr/>
            <p:nvPr/>
          </p:nvSpPr>
          <p:spPr>
            <a:xfrm>
              <a:off x="3712" y="7071"/>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98" name="Oval 60"/>
            <p:cNvSpPr/>
            <p:nvPr/>
          </p:nvSpPr>
          <p:spPr>
            <a:xfrm>
              <a:off x="2710" y="7071"/>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7</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99" name="Oval 61"/>
            <p:cNvSpPr/>
            <p:nvPr/>
          </p:nvSpPr>
          <p:spPr>
            <a:xfrm>
              <a:off x="3328" y="6360"/>
              <a:ext cx="596" cy="49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600" name="Line 62"/>
            <p:cNvSpPr/>
            <p:nvPr/>
          </p:nvSpPr>
          <p:spPr>
            <a:xfrm flipH="1">
              <a:off x="3180" y="6760"/>
              <a:ext cx="208" cy="382"/>
            </a:xfrm>
            <a:prstGeom prst="line">
              <a:avLst/>
            </a:prstGeom>
            <a:ln w="9525" cap="flat" cmpd="sng">
              <a:solidFill>
                <a:srgbClr val="FF0000"/>
              </a:solidFill>
              <a:prstDash val="solid"/>
              <a:headEnd type="none" w="med" len="med"/>
              <a:tailEnd type="none" w="med" len="med"/>
            </a:ln>
          </p:spPr>
        </p:sp>
        <p:sp>
          <p:nvSpPr>
            <p:cNvPr id="104601" name="Line 63"/>
            <p:cNvSpPr/>
            <p:nvPr/>
          </p:nvSpPr>
          <p:spPr>
            <a:xfrm>
              <a:off x="3810" y="6760"/>
              <a:ext cx="173" cy="321"/>
            </a:xfrm>
            <a:prstGeom prst="line">
              <a:avLst/>
            </a:prstGeom>
            <a:ln w="9525" cap="flat" cmpd="sng">
              <a:solidFill>
                <a:srgbClr val="FF0000"/>
              </a:solidFill>
              <a:prstDash val="solid"/>
              <a:headEnd type="none" w="med" len="med"/>
              <a:tailEnd type="none" w="med" len="med"/>
            </a:ln>
          </p:spPr>
        </p:sp>
      </p:grpSp>
      <p:grpSp>
        <p:nvGrpSpPr>
          <p:cNvPr id="6" name="组合 5"/>
          <p:cNvGrpSpPr/>
          <p:nvPr/>
        </p:nvGrpSpPr>
        <p:grpSpPr>
          <a:xfrm>
            <a:off x="684530" y="5374005"/>
            <a:ext cx="3528695" cy="1223645"/>
            <a:chOff x="1078" y="8463"/>
            <a:chExt cx="5557" cy="1927"/>
          </a:xfrm>
        </p:grpSpPr>
        <p:sp>
          <p:nvSpPr>
            <p:cNvPr id="104582" name="Oval 66"/>
            <p:cNvSpPr/>
            <p:nvPr/>
          </p:nvSpPr>
          <p:spPr>
            <a:xfrm>
              <a:off x="2170" y="9191"/>
              <a:ext cx="617" cy="46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87" name="Oval 68"/>
            <p:cNvSpPr/>
            <p:nvPr/>
          </p:nvSpPr>
          <p:spPr>
            <a:xfrm>
              <a:off x="2581" y="9922"/>
              <a:ext cx="617" cy="46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88" name="Oval 69"/>
            <p:cNvSpPr/>
            <p:nvPr/>
          </p:nvSpPr>
          <p:spPr>
            <a:xfrm>
              <a:off x="1544" y="9922"/>
              <a:ext cx="617" cy="46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89" name="Oval 70"/>
            <p:cNvSpPr/>
            <p:nvPr/>
          </p:nvSpPr>
          <p:spPr>
            <a:xfrm>
              <a:off x="3458" y="9253"/>
              <a:ext cx="617" cy="46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11</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90" name="Line 71"/>
            <p:cNvSpPr/>
            <p:nvPr/>
          </p:nvSpPr>
          <p:spPr>
            <a:xfrm flipH="1">
              <a:off x="2030" y="9630"/>
              <a:ext cx="215" cy="359"/>
            </a:xfrm>
            <a:prstGeom prst="line">
              <a:avLst/>
            </a:prstGeom>
            <a:ln w="9525" cap="flat" cmpd="sng">
              <a:solidFill>
                <a:srgbClr val="FF0000"/>
              </a:solidFill>
              <a:prstDash val="solid"/>
              <a:headEnd type="none" w="med" len="med"/>
              <a:tailEnd type="none" w="med" len="med"/>
            </a:ln>
          </p:spPr>
        </p:sp>
        <p:sp>
          <p:nvSpPr>
            <p:cNvPr id="104591" name="Line 72"/>
            <p:cNvSpPr/>
            <p:nvPr/>
          </p:nvSpPr>
          <p:spPr>
            <a:xfrm>
              <a:off x="2683" y="9630"/>
              <a:ext cx="179" cy="302"/>
            </a:xfrm>
            <a:prstGeom prst="line">
              <a:avLst/>
            </a:prstGeom>
            <a:ln w="9525" cap="flat" cmpd="sng">
              <a:solidFill>
                <a:srgbClr val="FF0000"/>
              </a:solidFill>
              <a:prstDash val="solid"/>
              <a:headEnd type="none" w="med" len="med"/>
              <a:tailEnd type="none" w="med" len="med"/>
            </a:ln>
          </p:spPr>
        </p:sp>
        <p:sp>
          <p:nvSpPr>
            <p:cNvPr id="104584" name="Oval 73"/>
            <p:cNvSpPr/>
            <p:nvPr/>
          </p:nvSpPr>
          <p:spPr>
            <a:xfrm>
              <a:off x="2881" y="8467"/>
              <a:ext cx="617" cy="46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85" name="Line 74"/>
            <p:cNvSpPr/>
            <p:nvPr/>
          </p:nvSpPr>
          <p:spPr>
            <a:xfrm flipH="1">
              <a:off x="2715" y="8878"/>
              <a:ext cx="290" cy="332"/>
            </a:xfrm>
            <a:prstGeom prst="line">
              <a:avLst/>
            </a:prstGeom>
            <a:ln w="9525" cap="flat" cmpd="sng">
              <a:solidFill>
                <a:srgbClr val="FF0000"/>
              </a:solidFill>
              <a:prstDash val="solid"/>
              <a:headEnd type="none" w="med" len="med"/>
              <a:tailEnd type="none" w="med" len="med"/>
            </a:ln>
          </p:spPr>
        </p:sp>
        <p:sp>
          <p:nvSpPr>
            <p:cNvPr id="104586" name="Line 75"/>
            <p:cNvSpPr/>
            <p:nvPr/>
          </p:nvSpPr>
          <p:spPr>
            <a:xfrm>
              <a:off x="3295" y="8908"/>
              <a:ext cx="326" cy="357"/>
            </a:xfrm>
            <a:prstGeom prst="line">
              <a:avLst/>
            </a:prstGeom>
            <a:ln w="9525" cap="flat" cmpd="sng">
              <a:solidFill>
                <a:srgbClr val="FF0000"/>
              </a:solidFill>
              <a:prstDash val="solid"/>
              <a:headEnd type="none" w="med" len="med"/>
              <a:tailEnd type="none" w="med" len="med"/>
            </a:ln>
          </p:spPr>
        </p:sp>
        <p:sp>
          <p:nvSpPr>
            <p:cNvPr id="104569" name="Oval 76"/>
            <p:cNvSpPr/>
            <p:nvPr/>
          </p:nvSpPr>
          <p:spPr>
            <a:xfrm>
              <a:off x="1078" y="8463"/>
              <a:ext cx="616" cy="46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70" name="Oval 77"/>
            <p:cNvSpPr/>
            <p:nvPr/>
          </p:nvSpPr>
          <p:spPr>
            <a:xfrm>
              <a:off x="1929" y="8463"/>
              <a:ext cx="616" cy="46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23</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104571" name="Group 78"/>
            <p:cNvGrpSpPr/>
            <p:nvPr/>
          </p:nvGrpSpPr>
          <p:grpSpPr>
            <a:xfrm rot="0">
              <a:off x="4391" y="8507"/>
              <a:ext cx="2244" cy="1836"/>
              <a:chOff x="0" y="0"/>
              <a:chExt cx="688" cy="741"/>
            </a:xfrm>
          </p:grpSpPr>
          <p:sp>
            <p:nvSpPr>
              <p:cNvPr id="104572" name="Oval 79"/>
              <p:cNvSpPr/>
              <p:nvPr/>
            </p:nvSpPr>
            <p:spPr>
              <a:xfrm>
                <a:off x="0" y="26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14</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104573" name="Group 80"/>
              <p:cNvGrpSpPr/>
              <p:nvPr/>
            </p:nvGrpSpPr>
            <p:grpSpPr>
              <a:xfrm>
                <a:off x="181" y="282"/>
                <a:ext cx="507" cy="459"/>
                <a:chOff x="0" y="0"/>
                <a:chExt cx="507" cy="459"/>
              </a:xfrm>
            </p:grpSpPr>
            <p:sp>
              <p:nvSpPr>
                <p:cNvPr id="104577" name="Oval 81"/>
                <p:cNvSpPr/>
                <p:nvPr/>
              </p:nvSpPr>
              <p:spPr>
                <a:xfrm>
                  <a:off x="318"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78" name="Oval 82"/>
                <p:cNvSpPr/>
                <p:nvPr/>
              </p:nvSpPr>
              <p:spPr>
                <a:xfrm>
                  <a:off x="0"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7</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79" name="Oval 83"/>
                <p:cNvSpPr/>
                <p:nvPr/>
              </p:nvSpPr>
              <p:spPr>
                <a:xfrm>
                  <a:off x="196"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80" name="Line 84"/>
                <p:cNvSpPr/>
                <p:nvPr/>
              </p:nvSpPr>
              <p:spPr>
                <a:xfrm flipH="1">
                  <a:off x="149" y="152"/>
                  <a:ext cx="66" cy="145"/>
                </a:xfrm>
                <a:prstGeom prst="line">
                  <a:avLst/>
                </a:prstGeom>
                <a:ln w="9525" cap="flat" cmpd="sng">
                  <a:solidFill>
                    <a:srgbClr val="FF0000"/>
                  </a:solidFill>
                  <a:prstDash val="solid"/>
                  <a:headEnd type="none" w="med" len="med"/>
                  <a:tailEnd type="none" w="med" len="med"/>
                </a:ln>
              </p:spPr>
            </p:sp>
            <p:sp>
              <p:nvSpPr>
                <p:cNvPr id="104581" name="Line 85"/>
                <p:cNvSpPr/>
                <p:nvPr/>
              </p:nvSpPr>
              <p:spPr>
                <a:xfrm>
                  <a:off x="349" y="152"/>
                  <a:ext cx="55" cy="122"/>
                </a:xfrm>
                <a:prstGeom prst="line">
                  <a:avLst/>
                </a:prstGeom>
                <a:ln w="9525" cap="flat" cmpd="sng">
                  <a:solidFill>
                    <a:srgbClr val="FF0000"/>
                  </a:solidFill>
                  <a:prstDash val="solid"/>
                  <a:headEnd type="none" w="med" len="med"/>
                  <a:tailEnd type="none" w="med" len="med"/>
                </a:ln>
              </p:spPr>
            </p:sp>
          </p:grpSp>
          <p:sp>
            <p:nvSpPr>
              <p:cNvPr id="104574" name="Oval 86"/>
              <p:cNvSpPr/>
              <p:nvPr/>
            </p:nvSpPr>
            <p:spPr>
              <a:xfrm>
                <a:off x="218"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75" name="Line 87"/>
              <p:cNvSpPr/>
              <p:nvPr/>
            </p:nvSpPr>
            <p:spPr>
              <a:xfrm flipH="1">
                <a:off x="157" y="153"/>
                <a:ext cx="78" cy="155"/>
              </a:xfrm>
              <a:prstGeom prst="line">
                <a:avLst/>
              </a:prstGeom>
              <a:ln w="9525" cap="flat" cmpd="sng">
                <a:solidFill>
                  <a:srgbClr val="FF0000"/>
                </a:solidFill>
                <a:prstDash val="solid"/>
                <a:headEnd type="none" w="med" len="med"/>
                <a:tailEnd type="none" w="med" len="med"/>
              </a:ln>
            </p:spPr>
          </p:sp>
          <p:sp>
            <p:nvSpPr>
              <p:cNvPr id="104576" name="Line 88"/>
              <p:cNvSpPr/>
              <p:nvPr/>
            </p:nvSpPr>
            <p:spPr>
              <a:xfrm>
                <a:off x="358" y="164"/>
                <a:ext cx="66" cy="133"/>
              </a:xfrm>
              <a:prstGeom prst="line">
                <a:avLst/>
              </a:prstGeom>
              <a:ln w="9525" cap="flat" cmpd="sng">
                <a:solidFill>
                  <a:srgbClr val="FF0000"/>
                </a:solidFill>
                <a:prstDash val="solid"/>
                <a:headEnd type="none" w="med" len="med"/>
                <a:tailEnd type="none" w="med" len="med"/>
              </a:ln>
            </p:spPr>
          </p:sp>
        </p:grpSp>
      </p:grpSp>
      <p:sp>
        <p:nvSpPr>
          <p:cNvPr id="99515" name="Line 187"/>
          <p:cNvSpPr/>
          <p:nvPr/>
        </p:nvSpPr>
        <p:spPr>
          <a:xfrm>
            <a:off x="288925" y="1989138"/>
            <a:ext cx="4427538" cy="0"/>
          </a:xfrm>
          <a:prstGeom prst="line">
            <a:avLst/>
          </a:prstGeom>
          <a:ln w="19050" cap="flat" cmpd="sng">
            <a:solidFill>
              <a:srgbClr val="FF0000"/>
            </a:solidFill>
            <a:prstDash val="dash"/>
            <a:headEnd type="none" w="med" len="med"/>
            <a:tailEnd type="none" w="med" len="med"/>
          </a:ln>
        </p:spPr>
      </p:sp>
      <p:sp>
        <p:nvSpPr>
          <p:cNvPr id="99516" name="Line 188"/>
          <p:cNvSpPr/>
          <p:nvPr/>
        </p:nvSpPr>
        <p:spPr>
          <a:xfrm>
            <a:off x="323850" y="2924175"/>
            <a:ext cx="4427538" cy="0"/>
          </a:xfrm>
          <a:prstGeom prst="line">
            <a:avLst/>
          </a:prstGeom>
          <a:ln w="19050" cap="flat" cmpd="sng">
            <a:solidFill>
              <a:srgbClr val="FF0000"/>
            </a:solidFill>
            <a:prstDash val="dash"/>
            <a:headEnd type="none" w="med" len="med"/>
            <a:tailEnd type="none" w="med" len="med"/>
          </a:ln>
        </p:spPr>
      </p:sp>
      <p:sp>
        <p:nvSpPr>
          <p:cNvPr id="99517" name="Line 189"/>
          <p:cNvSpPr/>
          <p:nvPr/>
        </p:nvSpPr>
        <p:spPr>
          <a:xfrm>
            <a:off x="288925" y="3933825"/>
            <a:ext cx="4427538" cy="0"/>
          </a:xfrm>
          <a:prstGeom prst="line">
            <a:avLst/>
          </a:prstGeom>
          <a:ln w="19050" cap="flat" cmpd="sng">
            <a:solidFill>
              <a:srgbClr val="FF0000"/>
            </a:solidFill>
            <a:prstDash val="dash"/>
            <a:headEnd type="none" w="med" len="med"/>
            <a:tailEnd type="none" w="med" len="med"/>
          </a:ln>
        </p:spPr>
      </p:sp>
      <p:sp>
        <p:nvSpPr>
          <p:cNvPr id="99518" name="Line 190"/>
          <p:cNvSpPr/>
          <p:nvPr/>
        </p:nvSpPr>
        <p:spPr>
          <a:xfrm>
            <a:off x="250825" y="5373688"/>
            <a:ext cx="4427538" cy="0"/>
          </a:xfrm>
          <a:prstGeom prst="line">
            <a:avLst/>
          </a:prstGeom>
          <a:ln w="19050" cap="flat" cmpd="sng">
            <a:solidFill>
              <a:srgbClr val="FF0000"/>
            </a:solidFill>
            <a:prstDash val="dash"/>
            <a:headEnd type="none" w="med" len="med"/>
            <a:tailEnd type="none" w="med" len="med"/>
          </a:ln>
        </p:spPr>
      </p:sp>
      <p:sp>
        <p:nvSpPr>
          <p:cNvPr id="99519" name="Line 191"/>
          <p:cNvSpPr/>
          <p:nvPr/>
        </p:nvSpPr>
        <p:spPr>
          <a:xfrm>
            <a:off x="5257800" y="2565400"/>
            <a:ext cx="3275013" cy="0"/>
          </a:xfrm>
          <a:prstGeom prst="line">
            <a:avLst/>
          </a:prstGeom>
          <a:ln w="19050" cap="flat" cmpd="sng">
            <a:solidFill>
              <a:srgbClr val="FF0000"/>
            </a:solidFill>
            <a:prstDash val="dash"/>
            <a:headEnd type="none" w="med" len="med"/>
            <a:tailEnd type="none" w="med" len="med"/>
          </a:ln>
        </p:spPr>
      </p:sp>
      <p:sp>
        <p:nvSpPr>
          <p:cNvPr id="99520" name="Line 192"/>
          <p:cNvSpPr/>
          <p:nvPr/>
        </p:nvSpPr>
        <p:spPr>
          <a:xfrm>
            <a:off x="5292725" y="4292600"/>
            <a:ext cx="3275013" cy="0"/>
          </a:xfrm>
          <a:prstGeom prst="line">
            <a:avLst/>
          </a:prstGeom>
          <a:ln w="19050" cap="flat" cmpd="sng">
            <a:solidFill>
              <a:srgbClr val="FF0000"/>
            </a:solidFill>
            <a:prstDash val="dash"/>
            <a:headEnd type="none" w="med" len="med"/>
            <a:tailEnd type="none" w="med" len="med"/>
          </a:ln>
        </p:spPr>
      </p:sp>
      <p:grpSp>
        <p:nvGrpSpPr>
          <p:cNvPr id="16" name="组合 15"/>
          <p:cNvGrpSpPr/>
          <p:nvPr/>
        </p:nvGrpSpPr>
        <p:grpSpPr>
          <a:xfrm>
            <a:off x="5431155" y="1052830"/>
            <a:ext cx="2967990" cy="1439545"/>
            <a:chOff x="8553" y="1658"/>
            <a:chExt cx="4674" cy="2267"/>
          </a:xfrm>
        </p:grpSpPr>
        <p:sp>
          <p:nvSpPr>
            <p:cNvPr id="104540" name="Oval 90"/>
            <p:cNvSpPr/>
            <p:nvPr/>
          </p:nvSpPr>
          <p:spPr>
            <a:xfrm>
              <a:off x="8553" y="1666"/>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58" name="Oval 92"/>
            <p:cNvSpPr/>
            <p:nvPr/>
          </p:nvSpPr>
          <p:spPr>
            <a:xfrm>
              <a:off x="9095" y="2197"/>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14</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104559" name="Group 93"/>
            <p:cNvGrpSpPr/>
            <p:nvPr/>
          </p:nvGrpSpPr>
          <p:grpSpPr>
            <a:xfrm rot="0">
              <a:off x="9550" y="2243"/>
              <a:ext cx="1274" cy="951"/>
              <a:chOff x="0" y="0"/>
              <a:chExt cx="507" cy="459"/>
            </a:xfrm>
          </p:grpSpPr>
          <p:sp>
            <p:nvSpPr>
              <p:cNvPr id="104563" name="Oval 94"/>
              <p:cNvSpPr/>
              <p:nvPr/>
            </p:nvSpPr>
            <p:spPr>
              <a:xfrm>
                <a:off x="318"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64" name="Oval 95"/>
              <p:cNvSpPr/>
              <p:nvPr/>
            </p:nvSpPr>
            <p:spPr>
              <a:xfrm>
                <a:off x="0"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7</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65" name="Oval 96"/>
              <p:cNvSpPr/>
              <p:nvPr/>
            </p:nvSpPr>
            <p:spPr>
              <a:xfrm>
                <a:off x="196"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66" name="Line 97"/>
              <p:cNvSpPr/>
              <p:nvPr/>
            </p:nvSpPr>
            <p:spPr>
              <a:xfrm flipH="1">
                <a:off x="149" y="152"/>
                <a:ext cx="66" cy="145"/>
              </a:xfrm>
              <a:prstGeom prst="line">
                <a:avLst/>
              </a:prstGeom>
              <a:ln w="9525" cap="flat" cmpd="sng">
                <a:solidFill>
                  <a:srgbClr val="FF0000"/>
                </a:solidFill>
                <a:prstDash val="solid"/>
                <a:headEnd type="none" w="med" len="med"/>
                <a:tailEnd type="none" w="med" len="med"/>
              </a:ln>
            </p:spPr>
          </p:sp>
          <p:sp>
            <p:nvSpPr>
              <p:cNvPr id="104567" name="Line 98"/>
              <p:cNvSpPr/>
              <p:nvPr/>
            </p:nvSpPr>
            <p:spPr>
              <a:xfrm>
                <a:off x="349" y="152"/>
                <a:ext cx="55" cy="122"/>
              </a:xfrm>
              <a:prstGeom prst="line">
                <a:avLst/>
              </a:prstGeom>
              <a:ln w="9525" cap="flat" cmpd="sng">
                <a:solidFill>
                  <a:srgbClr val="FF0000"/>
                </a:solidFill>
                <a:prstDash val="solid"/>
                <a:headEnd type="none" w="med" len="med"/>
                <a:tailEnd type="none" w="med" len="med"/>
              </a:ln>
            </p:spPr>
          </p:sp>
        </p:grpSp>
        <p:sp>
          <p:nvSpPr>
            <p:cNvPr id="104560" name="Oval 99"/>
            <p:cNvSpPr/>
            <p:nvPr/>
          </p:nvSpPr>
          <p:spPr>
            <a:xfrm>
              <a:off x="9643" y="1658"/>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61" name="Line 100"/>
            <p:cNvSpPr/>
            <p:nvPr/>
          </p:nvSpPr>
          <p:spPr>
            <a:xfrm flipH="1">
              <a:off x="9490" y="1975"/>
              <a:ext cx="196" cy="321"/>
            </a:xfrm>
            <a:prstGeom prst="line">
              <a:avLst/>
            </a:prstGeom>
            <a:ln w="9525" cap="flat" cmpd="sng">
              <a:solidFill>
                <a:srgbClr val="FF0000"/>
              </a:solidFill>
              <a:prstDash val="solid"/>
              <a:headEnd type="none" w="med" len="med"/>
              <a:tailEnd type="none" w="med" len="med"/>
            </a:ln>
          </p:spPr>
        </p:sp>
        <p:sp>
          <p:nvSpPr>
            <p:cNvPr id="104562" name="Line 101"/>
            <p:cNvSpPr/>
            <p:nvPr/>
          </p:nvSpPr>
          <p:spPr>
            <a:xfrm>
              <a:off x="9995" y="1998"/>
              <a:ext cx="166" cy="276"/>
            </a:xfrm>
            <a:prstGeom prst="line">
              <a:avLst/>
            </a:prstGeom>
            <a:ln w="9525" cap="flat" cmpd="sng">
              <a:solidFill>
                <a:srgbClr val="FF0000"/>
              </a:solidFill>
              <a:prstDash val="solid"/>
              <a:headEnd type="none" w="med" len="med"/>
              <a:tailEnd type="none" w="med" len="med"/>
            </a:ln>
          </p:spPr>
        </p:sp>
        <p:sp>
          <p:nvSpPr>
            <p:cNvPr id="104548" name="Oval 104"/>
            <p:cNvSpPr/>
            <p:nvPr/>
          </p:nvSpPr>
          <p:spPr>
            <a:xfrm>
              <a:off x="11322" y="2921"/>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53" name="Oval 106"/>
            <p:cNvSpPr/>
            <p:nvPr/>
          </p:nvSpPr>
          <p:spPr>
            <a:xfrm>
              <a:off x="11652" y="3533"/>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54" name="Oval 107"/>
            <p:cNvSpPr/>
            <p:nvPr/>
          </p:nvSpPr>
          <p:spPr>
            <a:xfrm>
              <a:off x="10853" y="3533"/>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55" name="Oval 108"/>
            <p:cNvSpPr/>
            <p:nvPr/>
          </p:nvSpPr>
          <p:spPr>
            <a:xfrm>
              <a:off x="12315" y="2973"/>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11</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56" name="Line 109"/>
            <p:cNvSpPr/>
            <p:nvPr/>
          </p:nvSpPr>
          <p:spPr>
            <a:xfrm flipH="1">
              <a:off x="11227" y="3288"/>
              <a:ext cx="166" cy="301"/>
            </a:xfrm>
            <a:prstGeom prst="line">
              <a:avLst/>
            </a:prstGeom>
            <a:ln w="9525" cap="flat" cmpd="sng">
              <a:solidFill>
                <a:srgbClr val="FF0000"/>
              </a:solidFill>
              <a:prstDash val="solid"/>
              <a:headEnd type="none" w="med" len="med"/>
              <a:tailEnd type="none" w="med" len="med"/>
            </a:ln>
          </p:spPr>
        </p:sp>
        <p:sp>
          <p:nvSpPr>
            <p:cNvPr id="104557" name="Line 110"/>
            <p:cNvSpPr/>
            <p:nvPr/>
          </p:nvSpPr>
          <p:spPr>
            <a:xfrm>
              <a:off x="11730" y="3288"/>
              <a:ext cx="138" cy="253"/>
            </a:xfrm>
            <a:prstGeom prst="line">
              <a:avLst/>
            </a:prstGeom>
            <a:ln w="9525" cap="flat" cmpd="sng">
              <a:solidFill>
                <a:srgbClr val="FF0000"/>
              </a:solidFill>
              <a:prstDash val="solid"/>
              <a:headEnd type="none" w="med" len="med"/>
              <a:tailEnd type="none" w="med" len="med"/>
            </a:ln>
          </p:spPr>
        </p:sp>
        <p:sp>
          <p:nvSpPr>
            <p:cNvPr id="104550" name="Oval 111"/>
            <p:cNvSpPr/>
            <p:nvPr/>
          </p:nvSpPr>
          <p:spPr>
            <a:xfrm>
              <a:off x="11870" y="2316"/>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51" name="Line 112"/>
            <p:cNvSpPr/>
            <p:nvPr/>
          </p:nvSpPr>
          <p:spPr>
            <a:xfrm flipH="1">
              <a:off x="11742" y="2660"/>
              <a:ext cx="224" cy="278"/>
            </a:xfrm>
            <a:prstGeom prst="line">
              <a:avLst/>
            </a:prstGeom>
            <a:ln w="9525" cap="flat" cmpd="sng">
              <a:solidFill>
                <a:srgbClr val="FF0000"/>
              </a:solidFill>
              <a:prstDash val="solid"/>
              <a:headEnd type="none" w="med" len="med"/>
              <a:tailEnd type="none" w="med" len="med"/>
            </a:ln>
          </p:spPr>
        </p:sp>
        <p:sp>
          <p:nvSpPr>
            <p:cNvPr id="104552" name="Line 113"/>
            <p:cNvSpPr/>
            <p:nvPr/>
          </p:nvSpPr>
          <p:spPr>
            <a:xfrm>
              <a:off x="12189" y="2685"/>
              <a:ext cx="251" cy="299"/>
            </a:xfrm>
            <a:prstGeom prst="line">
              <a:avLst/>
            </a:prstGeom>
            <a:ln w="9525" cap="flat" cmpd="sng">
              <a:solidFill>
                <a:srgbClr val="FF0000"/>
              </a:solidFill>
              <a:prstDash val="solid"/>
              <a:headEnd type="none" w="med" len="med"/>
              <a:tailEnd type="none" w="med" len="med"/>
            </a:ln>
          </p:spPr>
        </p:sp>
        <p:sp>
          <p:nvSpPr>
            <p:cNvPr id="104546" name="Line 116"/>
            <p:cNvSpPr/>
            <p:nvPr/>
          </p:nvSpPr>
          <p:spPr>
            <a:xfrm flipH="1">
              <a:off x="12166" y="1981"/>
              <a:ext cx="251" cy="346"/>
            </a:xfrm>
            <a:prstGeom prst="line">
              <a:avLst/>
            </a:prstGeom>
            <a:ln w="9525" cap="flat" cmpd="sng">
              <a:solidFill>
                <a:srgbClr val="FF0000"/>
              </a:solidFill>
              <a:prstDash val="solid"/>
              <a:headEnd type="none" w="med" len="med"/>
              <a:tailEnd type="none" w="med" len="med"/>
            </a:ln>
          </p:spPr>
        </p:sp>
        <p:sp>
          <p:nvSpPr>
            <p:cNvPr id="104547" name="Line 117"/>
            <p:cNvSpPr/>
            <p:nvPr/>
          </p:nvSpPr>
          <p:spPr>
            <a:xfrm>
              <a:off x="12696" y="2026"/>
              <a:ext cx="196" cy="323"/>
            </a:xfrm>
            <a:prstGeom prst="line">
              <a:avLst/>
            </a:prstGeom>
            <a:ln w="9525" cap="flat" cmpd="sng">
              <a:solidFill>
                <a:srgbClr val="FF0000"/>
              </a:solidFill>
              <a:prstDash val="solid"/>
              <a:headEnd type="none" w="med" len="med"/>
              <a:tailEnd type="none" w="med" len="med"/>
            </a:ln>
          </p:spPr>
        </p:sp>
        <p:sp>
          <p:nvSpPr>
            <p:cNvPr id="104545" name="Oval 115"/>
            <p:cNvSpPr/>
            <p:nvPr/>
          </p:nvSpPr>
          <p:spPr>
            <a:xfrm>
              <a:off x="12256" y="1682"/>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42</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44" name="Oval 114"/>
            <p:cNvSpPr/>
            <p:nvPr/>
          </p:nvSpPr>
          <p:spPr>
            <a:xfrm>
              <a:off x="12753" y="2267"/>
              <a:ext cx="475" cy="39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23</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grpSp>
        <p:nvGrpSpPr>
          <p:cNvPr id="15" name="组合 14"/>
          <p:cNvGrpSpPr/>
          <p:nvPr/>
        </p:nvGrpSpPr>
        <p:grpSpPr>
          <a:xfrm>
            <a:off x="5231765" y="2651125"/>
            <a:ext cx="2940685" cy="1564005"/>
            <a:chOff x="8239" y="4175"/>
            <a:chExt cx="4631" cy="2463"/>
          </a:xfrm>
        </p:grpSpPr>
        <p:sp>
          <p:nvSpPr>
            <p:cNvPr id="104530" name="Oval 121"/>
            <p:cNvSpPr/>
            <p:nvPr/>
          </p:nvSpPr>
          <p:spPr>
            <a:xfrm>
              <a:off x="8697" y="5527"/>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11</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35" name="Oval 123"/>
            <p:cNvSpPr/>
            <p:nvPr/>
          </p:nvSpPr>
          <p:spPr>
            <a:xfrm>
              <a:off x="9027" y="6204"/>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36" name="Oval 124"/>
            <p:cNvSpPr/>
            <p:nvPr/>
          </p:nvSpPr>
          <p:spPr>
            <a:xfrm>
              <a:off x="8239" y="6204"/>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37" name="Oval 125"/>
            <p:cNvSpPr/>
            <p:nvPr/>
          </p:nvSpPr>
          <p:spPr>
            <a:xfrm>
              <a:off x="9677" y="5584"/>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38" name="Line 126"/>
            <p:cNvSpPr/>
            <p:nvPr/>
          </p:nvSpPr>
          <p:spPr>
            <a:xfrm flipH="1">
              <a:off x="8608" y="5933"/>
              <a:ext cx="164" cy="333"/>
            </a:xfrm>
            <a:prstGeom prst="line">
              <a:avLst/>
            </a:prstGeom>
            <a:ln w="9525" cap="flat" cmpd="sng">
              <a:solidFill>
                <a:srgbClr val="FF0000"/>
              </a:solidFill>
              <a:prstDash val="solid"/>
              <a:headEnd type="none" w="med" len="med"/>
              <a:tailEnd type="none" w="med" len="med"/>
            </a:ln>
          </p:spPr>
        </p:sp>
        <p:sp>
          <p:nvSpPr>
            <p:cNvPr id="104539" name="Line 127"/>
            <p:cNvSpPr/>
            <p:nvPr/>
          </p:nvSpPr>
          <p:spPr>
            <a:xfrm>
              <a:off x="9104" y="5933"/>
              <a:ext cx="136" cy="280"/>
            </a:xfrm>
            <a:prstGeom prst="line">
              <a:avLst/>
            </a:prstGeom>
            <a:ln w="9525" cap="flat" cmpd="sng">
              <a:solidFill>
                <a:srgbClr val="FF0000"/>
              </a:solidFill>
              <a:prstDash val="solid"/>
              <a:headEnd type="none" w="med" len="med"/>
              <a:tailEnd type="none" w="med" len="med"/>
            </a:ln>
          </p:spPr>
        </p:sp>
        <p:sp>
          <p:nvSpPr>
            <p:cNvPr id="104532" name="Oval 128"/>
            <p:cNvSpPr/>
            <p:nvPr/>
          </p:nvSpPr>
          <p:spPr>
            <a:xfrm>
              <a:off x="9238" y="4856"/>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33" name="Line 129"/>
            <p:cNvSpPr/>
            <p:nvPr/>
          </p:nvSpPr>
          <p:spPr>
            <a:xfrm flipH="1">
              <a:off x="9111" y="5237"/>
              <a:ext cx="221" cy="308"/>
            </a:xfrm>
            <a:prstGeom prst="line">
              <a:avLst/>
            </a:prstGeom>
            <a:ln w="9525" cap="flat" cmpd="sng">
              <a:solidFill>
                <a:srgbClr val="FF0000"/>
              </a:solidFill>
              <a:prstDash val="solid"/>
              <a:headEnd type="none" w="med" len="med"/>
              <a:tailEnd type="none" w="med" len="med"/>
            </a:ln>
          </p:spPr>
        </p:sp>
        <p:sp>
          <p:nvSpPr>
            <p:cNvPr id="104534" name="Line 130"/>
            <p:cNvSpPr/>
            <p:nvPr/>
          </p:nvSpPr>
          <p:spPr>
            <a:xfrm>
              <a:off x="9553" y="5265"/>
              <a:ext cx="248" cy="331"/>
            </a:xfrm>
            <a:prstGeom prst="line">
              <a:avLst/>
            </a:prstGeom>
            <a:ln w="9525" cap="flat" cmpd="sng">
              <a:solidFill>
                <a:srgbClr val="FF0000"/>
              </a:solidFill>
              <a:prstDash val="solid"/>
              <a:headEnd type="none" w="med" len="med"/>
              <a:tailEnd type="none" w="med" len="med"/>
            </a:ln>
          </p:spPr>
        </p:sp>
        <p:sp>
          <p:nvSpPr>
            <p:cNvPr id="104528" name="Line 133"/>
            <p:cNvSpPr/>
            <p:nvPr/>
          </p:nvSpPr>
          <p:spPr>
            <a:xfrm flipH="1">
              <a:off x="9542" y="4484"/>
              <a:ext cx="248" cy="384"/>
            </a:xfrm>
            <a:prstGeom prst="line">
              <a:avLst/>
            </a:prstGeom>
            <a:ln w="9525" cap="flat" cmpd="sng">
              <a:solidFill>
                <a:srgbClr val="FF0000"/>
              </a:solidFill>
              <a:prstDash val="solid"/>
              <a:headEnd type="none" w="med" len="med"/>
              <a:tailEnd type="none" w="med" len="med"/>
            </a:ln>
          </p:spPr>
        </p:sp>
        <p:sp>
          <p:nvSpPr>
            <p:cNvPr id="104529" name="Line 134"/>
            <p:cNvSpPr/>
            <p:nvPr/>
          </p:nvSpPr>
          <p:spPr>
            <a:xfrm>
              <a:off x="10065" y="4534"/>
              <a:ext cx="193" cy="358"/>
            </a:xfrm>
            <a:prstGeom prst="line">
              <a:avLst/>
            </a:prstGeom>
            <a:ln w="9525" cap="flat" cmpd="sng">
              <a:solidFill>
                <a:srgbClr val="FF0000"/>
              </a:solidFill>
              <a:prstDash val="solid"/>
              <a:headEnd type="none" w="med" len="med"/>
              <a:tailEnd type="none" w="med" len="med"/>
            </a:ln>
          </p:spPr>
        </p:sp>
        <p:sp>
          <p:nvSpPr>
            <p:cNvPr id="104510" name="Oval 136"/>
            <p:cNvSpPr/>
            <p:nvPr/>
          </p:nvSpPr>
          <p:spPr>
            <a:xfrm>
              <a:off x="10628" y="4926"/>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104511" name="Group 137"/>
            <p:cNvGrpSpPr/>
            <p:nvPr/>
          </p:nvGrpSpPr>
          <p:grpSpPr>
            <a:xfrm rot="0">
              <a:off x="11164" y="4917"/>
              <a:ext cx="1706" cy="1702"/>
              <a:chOff x="0" y="0"/>
              <a:chExt cx="688" cy="741"/>
            </a:xfrm>
          </p:grpSpPr>
          <p:sp>
            <p:nvSpPr>
              <p:cNvPr id="104515" name="Oval 138"/>
              <p:cNvSpPr/>
              <p:nvPr/>
            </p:nvSpPr>
            <p:spPr>
              <a:xfrm>
                <a:off x="0" y="26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14</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nvGrpSpPr>
              <p:cNvPr id="104516" name="Group 139"/>
              <p:cNvGrpSpPr/>
              <p:nvPr/>
            </p:nvGrpSpPr>
            <p:grpSpPr>
              <a:xfrm>
                <a:off x="181" y="282"/>
                <a:ext cx="507" cy="459"/>
                <a:chOff x="0" y="0"/>
                <a:chExt cx="507" cy="459"/>
              </a:xfrm>
            </p:grpSpPr>
            <p:sp>
              <p:nvSpPr>
                <p:cNvPr id="104520" name="Oval 140"/>
                <p:cNvSpPr/>
                <p:nvPr/>
              </p:nvSpPr>
              <p:spPr>
                <a:xfrm>
                  <a:off x="318"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21" name="Oval 141"/>
                <p:cNvSpPr/>
                <p:nvPr/>
              </p:nvSpPr>
              <p:spPr>
                <a:xfrm>
                  <a:off x="0" y="27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7</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22" name="Oval 142"/>
                <p:cNvSpPr/>
                <p:nvPr/>
              </p:nvSpPr>
              <p:spPr>
                <a:xfrm>
                  <a:off x="196"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23" name="Line 143"/>
                <p:cNvSpPr/>
                <p:nvPr/>
              </p:nvSpPr>
              <p:spPr>
                <a:xfrm flipH="1">
                  <a:off x="149" y="152"/>
                  <a:ext cx="66" cy="145"/>
                </a:xfrm>
                <a:prstGeom prst="line">
                  <a:avLst/>
                </a:prstGeom>
                <a:ln w="9525" cap="flat" cmpd="sng">
                  <a:solidFill>
                    <a:srgbClr val="FF0000"/>
                  </a:solidFill>
                  <a:prstDash val="solid"/>
                  <a:headEnd type="none" w="med" len="med"/>
                  <a:tailEnd type="none" w="med" len="med"/>
                </a:ln>
              </p:spPr>
            </p:sp>
            <p:sp>
              <p:nvSpPr>
                <p:cNvPr id="104524" name="Line 144"/>
                <p:cNvSpPr/>
                <p:nvPr/>
              </p:nvSpPr>
              <p:spPr>
                <a:xfrm>
                  <a:off x="349" y="152"/>
                  <a:ext cx="55" cy="122"/>
                </a:xfrm>
                <a:prstGeom prst="line">
                  <a:avLst/>
                </a:prstGeom>
                <a:ln w="9525" cap="flat" cmpd="sng">
                  <a:solidFill>
                    <a:srgbClr val="FF0000"/>
                  </a:solidFill>
                  <a:prstDash val="solid"/>
                  <a:headEnd type="none" w="med" len="med"/>
                  <a:tailEnd type="none" w="med" len="med"/>
                </a:ln>
              </p:spPr>
            </p:sp>
          </p:grpSp>
          <p:sp>
            <p:nvSpPr>
              <p:cNvPr id="104517" name="Oval 145"/>
              <p:cNvSpPr/>
              <p:nvPr/>
            </p:nvSpPr>
            <p:spPr>
              <a:xfrm>
                <a:off x="218" y="0"/>
                <a:ext cx="189" cy="189"/>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18" name="Line 146"/>
              <p:cNvSpPr/>
              <p:nvPr/>
            </p:nvSpPr>
            <p:spPr>
              <a:xfrm flipH="1">
                <a:off x="157" y="153"/>
                <a:ext cx="78" cy="155"/>
              </a:xfrm>
              <a:prstGeom prst="line">
                <a:avLst/>
              </a:prstGeom>
              <a:ln w="9525" cap="flat" cmpd="sng">
                <a:solidFill>
                  <a:srgbClr val="FF0000"/>
                </a:solidFill>
                <a:prstDash val="solid"/>
                <a:headEnd type="none" w="med" len="med"/>
                <a:tailEnd type="none" w="med" len="med"/>
              </a:ln>
            </p:spPr>
          </p:sp>
          <p:sp>
            <p:nvSpPr>
              <p:cNvPr id="104519" name="Line 147"/>
              <p:cNvSpPr/>
              <p:nvPr/>
            </p:nvSpPr>
            <p:spPr>
              <a:xfrm>
                <a:off x="358" y="164"/>
                <a:ext cx="66" cy="133"/>
              </a:xfrm>
              <a:prstGeom prst="line">
                <a:avLst/>
              </a:prstGeom>
              <a:ln w="9525" cap="flat" cmpd="sng">
                <a:solidFill>
                  <a:srgbClr val="FF0000"/>
                </a:solidFill>
                <a:prstDash val="solid"/>
                <a:headEnd type="none" w="med" len="med"/>
                <a:tailEnd type="none" w="med" len="med"/>
              </a:ln>
            </p:spPr>
          </p:sp>
        </p:grpSp>
        <p:sp>
          <p:nvSpPr>
            <p:cNvPr id="104512" name="Oval 148"/>
            <p:cNvSpPr/>
            <p:nvPr/>
          </p:nvSpPr>
          <p:spPr>
            <a:xfrm>
              <a:off x="11198" y="4175"/>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13" name="Line 149"/>
            <p:cNvSpPr/>
            <p:nvPr/>
          </p:nvSpPr>
          <p:spPr>
            <a:xfrm flipH="1">
              <a:off x="11020" y="4593"/>
              <a:ext cx="275" cy="384"/>
            </a:xfrm>
            <a:prstGeom prst="line">
              <a:avLst/>
            </a:prstGeom>
            <a:ln w="9525" cap="flat" cmpd="sng">
              <a:solidFill>
                <a:srgbClr val="FF0000"/>
              </a:solidFill>
              <a:prstDash val="solid"/>
              <a:headEnd type="none" w="med" len="med"/>
              <a:tailEnd type="none" w="med" len="med"/>
            </a:ln>
          </p:spPr>
        </p:sp>
        <p:sp>
          <p:nvSpPr>
            <p:cNvPr id="104514" name="Line 150"/>
            <p:cNvSpPr/>
            <p:nvPr/>
          </p:nvSpPr>
          <p:spPr>
            <a:xfrm>
              <a:off x="11543" y="4543"/>
              <a:ext cx="248" cy="381"/>
            </a:xfrm>
            <a:prstGeom prst="line">
              <a:avLst/>
            </a:prstGeom>
            <a:ln w="9525" cap="flat" cmpd="sng">
              <a:solidFill>
                <a:srgbClr val="FF0000"/>
              </a:solidFill>
              <a:prstDash val="solid"/>
              <a:headEnd type="none" w="med" len="med"/>
              <a:tailEnd type="none" w="med" len="med"/>
            </a:ln>
          </p:spPr>
        </p:sp>
        <p:sp>
          <p:nvSpPr>
            <p:cNvPr id="104526" name="Oval 131"/>
            <p:cNvSpPr/>
            <p:nvPr/>
          </p:nvSpPr>
          <p:spPr>
            <a:xfrm>
              <a:off x="9958" y="4849"/>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27" name="Oval 132"/>
            <p:cNvSpPr/>
            <p:nvPr/>
          </p:nvSpPr>
          <p:spPr>
            <a:xfrm>
              <a:off x="9646" y="4201"/>
              <a:ext cx="469"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42</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grpSp>
        <p:nvGrpSpPr>
          <p:cNvPr id="14" name="组合 13"/>
          <p:cNvGrpSpPr/>
          <p:nvPr/>
        </p:nvGrpSpPr>
        <p:grpSpPr>
          <a:xfrm>
            <a:off x="4942205" y="4365625"/>
            <a:ext cx="3156585" cy="2172970"/>
            <a:chOff x="7783" y="6875"/>
            <a:chExt cx="4971" cy="3422"/>
          </a:xfrm>
        </p:grpSpPr>
        <p:sp>
          <p:nvSpPr>
            <p:cNvPr id="104478" name="Oval 169"/>
            <p:cNvSpPr/>
            <p:nvPr/>
          </p:nvSpPr>
          <p:spPr>
            <a:xfrm>
              <a:off x="10352" y="8531"/>
              <a:ext cx="502"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483" name="Oval 171"/>
            <p:cNvSpPr/>
            <p:nvPr/>
          </p:nvSpPr>
          <p:spPr>
            <a:xfrm>
              <a:off x="10926" y="9120"/>
              <a:ext cx="502"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14</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488" name="Oval 173"/>
            <p:cNvSpPr/>
            <p:nvPr/>
          </p:nvSpPr>
          <p:spPr>
            <a:xfrm>
              <a:off x="12252" y="9791"/>
              <a:ext cx="503"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489" name="Oval 174"/>
            <p:cNvSpPr/>
            <p:nvPr/>
          </p:nvSpPr>
          <p:spPr>
            <a:xfrm>
              <a:off x="11407" y="9791"/>
              <a:ext cx="503"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7</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490" name="Oval 175"/>
            <p:cNvSpPr/>
            <p:nvPr/>
          </p:nvSpPr>
          <p:spPr>
            <a:xfrm>
              <a:off x="11928" y="9170"/>
              <a:ext cx="503"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491" name="Line 176"/>
            <p:cNvSpPr/>
            <p:nvPr/>
          </p:nvSpPr>
          <p:spPr>
            <a:xfrm flipH="1">
              <a:off x="11803" y="9519"/>
              <a:ext cx="175" cy="333"/>
            </a:xfrm>
            <a:prstGeom prst="line">
              <a:avLst/>
            </a:prstGeom>
            <a:ln w="9525" cap="flat" cmpd="sng">
              <a:solidFill>
                <a:srgbClr val="FF0000"/>
              </a:solidFill>
              <a:prstDash val="solid"/>
              <a:headEnd type="none" w="med" len="med"/>
              <a:tailEnd type="none" w="med" len="med"/>
            </a:ln>
          </p:spPr>
        </p:sp>
        <p:sp>
          <p:nvSpPr>
            <p:cNvPr id="104492" name="Line 177"/>
            <p:cNvSpPr/>
            <p:nvPr/>
          </p:nvSpPr>
          <p:spPr>
            <a:xfrm>
              <a:off x="12335" y="9519"/>
              <a:ext cx="146" cy="280"/>
            </a:xfrm>
            <a:prstGeom prst="line">
              <a:avLst/>
            </a:prstGeom>
            <a:ln w="9525" cap="flat" cmpd="sng">
              <a:solidFill>
                <a:srgbClr val="FF0000"/>
              </a:solidFill>
              <a:prstDash val="solid"/>
              <a:headEnd type="none" w="med" len="med"/>
              <a:tailEnd type="none" w="med" len="med"/>
            </a:ln>
          </p:spPr>
        </p:sp>
        <p:sp>
          <p:nvSpPr>
            <p:cNvPr id="104485" name="Oval 178"/>
            <p:cNvSpPr/>
            <p:nvPr/>
          </p:nvSpPr>
          <p:spPr>
            <a:xfrm>
              <a:off x="11506" y="8522"/>
              <a:ext cx="502"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486" name="Line 179"/>
            <p:cNvSpPr/>
            <p:nvPr/>
          </p:nvSpPr>
          <p:spPr>
            <a:xfrm flipH="1">
              <a:off x="11343" y="8874"/>
              <a:ext cx="207" cy="356"/>
            </a:xfrm>
            <a:prstGeom prst="line">
              <a:avLst/>
            </a:prstGeom>
            <a:ln w="9525" cap="flat" cmpd="sng">
              <a:solidFill>
                <a:srgbClr val="FF0000"/>
              </a:solidFill>
              <a:prstDash val="solid"/>
              <a:headEnd type="none" w="med" len="med"/>
              <a:tailEnd type="none" w="med" len="med"/>
            </a:ln>
          </p:spPr>
        </p:sp>
        <p:sp>
          <p:nvSpPr>
            <p:cNvPr id="104487" name="Line 180"/>
            <p:cNvSpPr/>
            <p:nvPr/>
          </p:nvSpPr>
          <p:spPr>
            <a:xfrm>
              <a:off x="11878" y="8899"/>
              <a:ext cx="175" cy="306"/>
            </a:xfrm>
            <a:prstGeom prst="line">
              <a:avLst/>
            </a:prstGeom>
            <a:ln w="9525" cap="flat" cmpd="sng">
              <a:solidFill>
                <a:srgbClr val="FF0000"/>
              </a:solidFill>
              <a:prstDash val="solid"/>
              <a:headEnd type="none" w="med" len="med"/>
              <a:tailEnd type="none" w="med" len="med"/>
            </a:ln>
          </p:spPr>
        </p:sp>
        <p:sp>
          <p:nvSpPr>
            <p:cNvPr id="104480" name="Oval 181"/>
            <p:cNvSpPr/>
            <p:nvPr/>
          </p:nvSpPr>
          <p:spPr>
            <a:xfrm>
              <a:off x="10963" y="7780"/>
              <a:ext cx="502"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481" name="Line 182"/>
            <p:cNvSpPr/>
            <p:nvPr/>
          </p:nvSpPr>
          <p:spPr>
            <a:xfrm flipH="1">
              <a:off x="10772" y="8198"/>
              <a:ext cx="295" cy="384"/>
            </a:xfrm>
            <a:prstGeom prst="line">
              <a:avLst/>
            </a:prstGeom>
            <a:ln w="9525" cap="flat" cmpd="sng">
              <a:solidFill>
                <a:srgbClr val="FF0000"/>
              </a:solidFill>
              <a:prstDash val="solid"/>
              <a:headEnd type="none" w="med" len="med"/>
              <a:tailEnd type="none" w="med" len="med"/>
            </a:ln>
          </p:spPr>
        </p:sp>
        <p:sp>
          <p:nvSpPr>
            <p:cNvPr id="104482" name="Line 183"/>
            <p:cNvSpPr/>
            <p:nvPr/>
          </p:nvSpPr>
          <p:spPr>
            <a:xfrm>
              <a:off x="11333" y="8148"/>
              <a:ext cx="266" cy="381"/>
            </a:xfrm>
            <a:prstGeom prst="line">
              <a:avLst/>
            </a:prstGeom>
            <a:ln w="9525" cap="flat" cmpd="sng">
              <a:solidFill>
                <a:srgbClr val="FF0000"/>
              </a:solidFill>
              <a:prstDash val="solid"/>
              <a:headEnd type="none" w="med" len="med"/>
              <a:tailEnd type="none" w="med" len="med"/>
            </a:ln>
          </p:spPr>
        </p:sp>
        <p:sp>
          <p:nvSpPr>
            <p:cNvPr id="104475" name="Oval 184"/>
            <p:cNvSpPr/>
            <p:nvPr/>
          </p:nvSpPr>
          <p:spPr>
            <a:xfrm>
              <a:off x="9970" y="6875"/>
              <a:ext cx="651" cy="588"/>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chemeClr val="bg1"/>
                  </a:solidFill>
                  <a:latin typeface="Times New Roman" panose="02020603050405020304" pitchFamily="18" charset="0"/>
                  <a:ea typeface="宋体" panose="02010600030101010101" pitchFamily="2" charset="-122"/>
                </a:rPr>
                <a:t>100</a:t>
              </a:r>
              <a:endParaRPr lang="en-US" altLang="zh-CN" sz="2000" b="1" dirty="0">
                <a:solidFill>
                  <a:schemeClr val="bg1"/>
                </a:solidFill>
                <a:latin typeface="Times New Roman" panose="02020603050405020304" pitchFamily="18" charset="0"/>
                <a:ea typeface="宋体" panose="02010600030101010101" pitchFamily="2" charset="-122"/>
              </a:endParaRPr>
            </a:p>
          </p:txBody>
        </p:sp>
        <p:sp>
          <p:nvSpPr>
            <p:cNvPr id="104476" name="Line 185"/>
            <p:cNvSpPr/>
            <p:nvPr/>
          </p:nvSpPr>
          <p:spPr>
            <a:xfrm flipH="1">
              <a:off x="9640" y="7422"/>
              <a:ext cx="465" cy="567"/>
            </a:xfrm>
            <a:prstGeom prst="line">
              <a:avLst/>
            </a:prstGeom>
            <a:ln w="9525" cap="flat" cmpd="sng">
              <a:solidFill>
                <a:srgbClr val="FF0000"/>
              </a:solidFill>
              <a:prstDash val="solid"/>
              <a:headEnd type="none" w="med" len="med"/>
              <a:tailEnd type="none" w="med" len="med"/>
            </a:ln>
          </p:spPr>
        </p:sp>
        <p:sp>
          <p:nvSpPr>
            <p:cNvPr id="104477" name="Line 186"/>
            <p:cNvSpPr/>
            <p:nvPr/>
          </p:nvSpPr>
          <p:spPr>
            <a:xfrm>
              <a:off x="10429" y="7422"/>
              <a:ext cx="651" cy="460"/>
            </a:xfrm>
            <a:prstGeom prst="line">
              <a:avLst/>
            </a:prstGeom>
            <a:ln w="9525" cap="flat" cmpd="sng">
              <a:solidFill>
                <a:srgbClr val="FF0000"/>
              </a:solidFill>
              <a:prstDash val="solid"/>
              <a:headEnd type="none" w="med" len="med"/>
              <a:tailEnd type="none" w="med" len="med"/>
            </a:ln>
          </p:spPr>
        </p:sp>
        <p:grpSp>
          <p:nvGrpSpPr>
            <p:cNvPr id="13" name="组合 12"/>
            <p:cNvGrpSpPr/>
            <p:nvPr/>
          </p:nvGrpSpPr>
          <p:grpSpPr>
            <a:xfrm>
              <a:off x="7783" y="7915"/>
              <a:ext cx="2361" cy="2383"/>
              <a:chOff x="7122" y="7819"/>
              <a:chExt cx="2361" cy="2383"/>
            </a:xfrm>
          </p:grpSpPr>
          <p:sp>
            <p:nvSpPr>
              <p:cNvPr id="104497" name="Line 167"/>
              <p:cNvSpPr/>
              <p:nvPr/>
            </p:nvSpPr>
            <p:spPr>
              <a:xfrm>
                <a:off x="8979" y="8168"/>
                <a:ext cx="207" cy="358"/>
              </a:xfrm>
              <a:prstGeom prst="line">
                <a:avLst/>
              </a:prstGeom>
              <a:ln w="9525" cap="flat" cmpd="sng">
                <a:solidFill>
                  <a:srgbClr val="FF0000"/>
                </a:solidFill>
                <a:prstDash val="solid"/>
                <a:headEnd type="none" w="med" len="med"/>
                <a:tailEnd type="none" w="med" len="med"/>
              </a:ln>
            </p:spPr>
          </p:sp>
          <p:sp>
            <p:nvSpPr>
              <p:cNvPr id="104496" name="Line 166"/>
              <p:cNvSpPr/>
              <p:nvPr/>
            </p:nvSpPr>
            <p:spPr>
              <a:xfrm flipH="1">
                <a:off x="8419" y="8118"/>
                <a:ext cx="266" cy="384"/>
              </a:xfrm>
              <a:prstGeom prst="line">
                <a:avLst/>
              </a:prstGeom>
              <a:ln w="9525" cap="flat" cmpd="sng">
                <a:solidFill>
                  <a:srgbClr val="FF0000"/>
                </a:solidFill>
                <a:prstDash val="solid"/>
                <a:headEnd type="none" w="med" len="med"/>
                <a:tailEnd type="none" w="med" len="med"/>
              </a:ln>
            </p:spPr>
          </p:sp>
          <p:grpSp>
            <p:nvGrpSpPr>
              <p:cNvPr id="11" name="组合 10"/>
              <p:cNvGrpSpPr/>
              <p:nvPr/>
            </p:nvGrpSpPr>
            <p:grpSpPr>
              <a:xfrm>
                <a:off x="7122" y="8442"/>
                <a:ext cx="2040" cy="1761"/>
                <a:chOff x="7122" y="8442"/>
                <a:chExt cx="2040" cy="1761"/>
              </a:xfrm>
            </p:grpSpPr>
            <p:sp>
              <p:nvSpPr>
                <p:cNvPr id="104498" name="Oval 154"/>
                <p:cNvSpPr/>
                <p:nvPr/>
              </p:nvSpPr>
              <p:spPr>
                <a:xfrm>
                  <a:off x="7610" y="9113"/>
                  <a:ext cx="502" cy="41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8</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03" name="Oval 156"/>
                <p:cNvSpPr/>
                <p:nvPr/>
              </p:nvSpPr>
              <p:spPr>
                <a:xfrm>
                  <a:off x="7967" y="9791"/>
                  <a:ext cx="503" cy="41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5</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04" name="Oval 157"/>
                <p:cNvSpPr/>
                <p:nvPr/>
              </p:nvSpPr>
              <p:spPr>
                <a:xfrm>
                  <a:off x="7122" y="9791"/>
                  <a:ext cx="503" cy="41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05" name="Oval 158"/>
                <p:cNvSpPr/>
                <p:nvPr/>
              </p:nvSpPr>
              <p:spPr>
                <a:xfrm>
                  <a:off x="8660" y="9170"/>
                  <a:ext cx="503" cy="41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11</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06" name="Line 159"/>
                <p:cNvSpPr/>
                <p:nvPr/>
              </p:nvSpPr>
              <p:spPr>
                <a:xfrm flipH="1">
                  <a:off x="7518" y="9519"/>
                  <a:ext cx="175" cy="316"/>
                </a:xfrm>
                <a:prstGeom prst="line">
                  <a:avLst/>
                </a:prstGeom>
                <a:ln w="9525" cap="flat" cmpd="sng">
                  <a:solidFill>
                    <a:srgbClr val="FF0000"/>
                  </a:solidFill>
                  <a:prstDash val="solid"/>
                  <a:headEnd type="none" w="med" len="med"/>
                  <a:tailEnd type="none" w="med" len="med"/>
                </a:ln>
              </p:spPr>
            </p:sp>
            <p:sp>
              <p:nvSpPr>
                <p:cNvPr id="104507" name="Line 160"/>
                <p:cNvSpPr/>
                <p:nvPr/>
              </p:nvSpPr>
              <p:spPr>
                <a:xfrm>
                  <a:off x="8050" y="9519"/>
                  <a:ext cx="146" cy="266"/>
                </a:xfrm>
                <a:prstGeom prst="line">
                  <a:avLst/>
                </a:prstGeom>
                <a:ln w="9525" cap="flat" cmpd="sng">
                  <a:solidFill>
                    <a:srgbClr val="FF0000"/>
                  </a:solidFill>
                  <a:prstDash val="solid"/>
                  <a:headEnd type="none" w="med" len="med"/>
                  <a:tailEnd type="none" w="med" len="med"/>
                </a:ln>
              </p:spPr>
            </p:sp>
            <p:sp>
              <p:nvSpPr>
                <p:cNvPr id="104500" name="Oval 161"/>
                <p:cNvSpPr/>
                <p:nvPr/>
              </p:nvSpPr>
              <p:spPr>
                <a:xfrm>
                  <a:off x="8190" y="8442"/>
                  <a:ext cx="502" cy="412"/>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19</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501" name="Line 162"/>
                <p:cNvSpPr/>
                <p:nvPr/>
              </p:nvSpPr>
              <p:spPr>
                <a:xfrm flipH="1">
                  <a:off x="8054" y="8823"/>
                  <a:ext cx="237" cy="292"/>
                </a:xfrm>
                <a:prstGeom prst="line">
                  <a:avLst/>
                </a:prstGeom>
                <a:ln w="9525" cap="flat" cmpd="sng">
                  <a:solidFill>
                    <a:srgbClr val="FF0000"/>
                  </a:solidFill>
                  <a:prstDash val="solid"/>
                  <a:headEnd type="none" w="med" len="med"/>
                  <a:tailEnd type="none" w="med" len="med"/>
                </a:ln>
              </p:spPr>
            </p:sp>
            <p:sp>
              <p:nvSpPr>
                <p:cNvPr id="104502" name="Line 163"/>
                <p:cNvSpPr/>
                <p:nvPr/>
              </p:nvSpPr>
              <p:spPr>
                <a:xfrm>
                  <a:off x="8527" y="8851"/>
                  <a:ext cx="266" cy="314"/>
                </a:xfrm>
                <a:prstGeom prst="line">
                  <a:avLst/>
                </a:prstGeom>
                <a:ln w="9525" cap="flat" cmpd="sng">
                  <a:solidFill>
                    <a:srgbClr val="FF0000"/>
                  </a:solidFill>
                  <a:prstDash val="solid"/>
                  <a:headEnd type="none" w="med" len="med"/>
                  <a:tailEnd type="none" w="med" len="med"/>
                </a:ln>
              </p:spPr>
            </p:sp>
          </p:grpSp>
          <p:sp>
            <p:nvSpPr>
              <p:cNvPr id="104494" name="Oval 164"/>
              <p:cNvSpPr/>
              <p:nvPr/>
            </p:nvSpPr>
            <p:spPr>
              <a:xfrm>
                <a:off x="8981" y="8435"/>
                <a:ext cx="502"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23</a:t>
                </a: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04495" name="Oval 165"/>
              <p:cNvSpPr/>
              <p:nvPr/>
            </p:nvSpPr>
            <p:spPr>
              <a:xfrm>
                <a:off x="8618" y="7819"/>
                <a:ext cx="502" cy="434"/>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200" b="1" dirty="0">
                    <a:solidFill>
                      <a:schemeClr val="bg1"/>
                    </a:solidFill>
                    <a:latin typeface="Times New Roman" panose="02020603050405020304" pitchFamily="18" charset="0"/>
                    <a:ea typeface="宋体" panose="02010600030101010101" pitchFamily="2" charset="-122"/>
                  </a:rPr>
                  <a:t>42</a:t>
                </a:r>
                <a:endParaRPr lang="en-US" altLang="zh-CN" sz="2200" b="1" dirty="0">
                  <a:solidFill>
                    <a:schemeClr val="bg1"/>
                  </a:solidFill>
                  <a:latin typeface="Times New Roman" panose="02020603050405020304" pitchFamily="18" charset="0"/>
                  <a:ea typeface="宋体" panose="02010600030101010101" pitchFamily="2" charset="-122"/>
                </a:endParaRPr>
              </a:p>
            </p:txBody>
          </p:sp>
        </p:grpSp>
      </p:grpSp>
      <p:sp>
        <p:nvSpPr>
          <p:cNvPr id="194" name="Oval 178"/>
          <p:cNvSpPr/>
          <p:nvPr/>
        </p:nvSpPr>
        <p:spPr>
          <a:xfrm>
            <a:off x="6970713" y="4935538"/>
            <a:ext cx="319087" cy="274637"/>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95" name="Oval 178"/>
          <p:cNvSpPr/>
          <p:nvPr/>
        </p:nvSpPr>
        <p:spPr>
          <a:xfrm>
            <a:off x="5866448" y="5033010"/>
            <a:ext cx="319087" cy="276225"/>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96" name="Oval 178"/>
          <p:cNvSpPr/>
          <p:nvPr/>
        </p:nvSpPr>
        <p:spPr>
          <a:xfrm>
            <a:off x="7297738" y="5418138"/>
            <a:ext cx="317500" cy="276225"/>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97" name="Oval 178"/>
          <p:cNvSpPr/>
          <p:nvPr/>
        </p:nvSpPr>
        <p:spPr>
          <a:xfrm>
            <a:off x="5259388" y="5835333"/>
            <a:ext cx="319087" cy="276225"/>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199" name="Oval 178"/>
          <p:cNvSpPr/>
          <p:nvPr/>
        </p:nvSpPr>
        <p:spPr>
          <a:xfrm>
            <a:off x="6330950" y="4377690"/>
            <a:ext cx="412750" cy="339725"/>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200" name="Oval 178"/>
          <p:cNvSpPr/>
          <p:nvPr/>
        </p:nvSpPr>
        <p:spPr>
          <a:xfrm>
            <a:off x="7572375" y="5840413"/>
            <a:ext cx="319088" cy="276225"/>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2200" b="1" dirty="0">
              <a:solidFill>
                <a:schemeClr val="bg1"/>
              </a:solidFill>
              <a:latin typeface="Times New Roman" panose="02020603050405020304" pitchFamily="18" charset="0"/>
              <a:ea typeface="宋体" panose="02010600030101010101" pitchFamily="2" charset="-122"/>
            </a:endParaRPr>
          </a:p>
        </p:txBody>
      </p:sp>
      <p:sp>
        <p:nvSpPr>
          <p:cNvPr id="201" name="Oval 178"/>
          <p:cNvSpPr/>
          <p:nvPr/>
        </p:nvSpPr>
        <p:spPr>
          <a:xfrm>
            <a:off x="5630863" y="5432743"/>
            <a:ext cx="319087" cy="276225"/>
          </a:xfrm>
          <a:prstGeom prst="ellipse">
            <a:avLst/>
          </a:prstGeom>
          <a:solidFill>
            <a:srgbClr val="9900FF"/>
          </a:solidFill>
          <a:ln w="9525"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sz="2200" b="1"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9515"/>
                                        </p:tgtEl>
                                        <p:attrNameLst>
                                          <p:attrName>style.visibility</p:attrName>
                                        </p:attrNameLst>
                                      </p:cBhvr>
                                      <p:to>
                                        <p:strVal val="visible"/>
                                      </p:to>
                                    </p:set>
                                    <p:anim calcmode="lin" valueType="num">
                                      <p:cBhvr additive="base">
                                        <p:cTn id="11" dur="500" fill="hold"/>
                                        <p:tgtEl>
                                          <p:spTgt spid="99515"/>
                                        </p:tgtEl>
                                        <p:attrNameLst>
                                          <p:attrName>ppt_x</p:attrName>
                                        </p:attrNameLst>
                                      </p:cBhvr>
                                      <p:tavLst>
                                        <p:tav tm="0">
                                          <p:val>
                                            <p:strVal val="#ppt_x"/>
                                          </p:val>
                                        </p:tav>
                                        <p:tav tm="100000">
                                          <p:val>
                                            <p:strVal val="#ppt_x"/>
                                          </p:val>
                                        </p:tav>
                                      </p:tavLst>
                                    </p:anim>
                                    <p:anim calcmode="lin" valueType="num">
                                      <p:cBhvr additive="base">
                                        <p:cTn id="12" dur="500" fill="hold"/>
                                        <p:tgtEl>
                                          <p:spTgt spid="9951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9516"/>
                                        </p:tgtEl>
                                        <p:attrNameLst>
                                          <p:attrName>style.visibility</p:attrName>
                                        </p:attrNameLst>
                                      </p:cBhvr>
                                      <p:to>
                                        <p:strVal val="visible"/>
                                      </p:to>
                                    </p:set>
                                    <p:anim calcmode="lin" valueType="num">
                                      <p:cBhvr additive="base">
                                        <p:cTn id="22" dur="500" fill="hold"/>
                                        <p:tgtEl>
                                          <p:spTgt spid="99516"/>
                                        </p:tgtEl>
                                        <p:attrNameLst>
                                          <p:attrName>ppt_x</p:attrName>
                                        </p:attrNameLst>
                                      </p:cBhvr>
                                      <p:tavLst>
                                        <p:tav tm="0">
                                          <p:val>
                                            <p:strVal val="#ppt_x"/>
                                          </p:val>
                                        </p:tav>
                                        <p:tav tm="100000">
                                          <p:val>
                                            <p:strVal val="#ppt_x"/>
                                          </p:val>
                                        </p:tav>
                                      </p:tavLst>
                                    </p:anim>
                                    <p:anim calcmode="lin" valueType="num">
                                      <p:cBhvr additive="base">
                                        <p:cTn id="23" dur="500" fill="hold"/>
                                        <p:tgtEl>
                                          <p:spTgt spid="9951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9517"/>
                                        </p:tgtEl>
                                        <p:attrNameLst>
                                          <p:attrName>style.visibility</p:attrName>
                                        </p:attrNameLst>
                                      </p:cBhvr>
                                      <p:to>
                                        <p:strVal val="visible"/>
                                      </p:to>
                                    </p:set>
                                    <p:animEffect transition="in" filter="wipe(left)">
                                      <p:cBhvr>
                                        <p:cTn id="33" dur="500"/>
                                        <p:tgtEl>
                                          <p:spTgt spid="99517"/>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9518"/>
                                        </p:tgtEl>
                                        <p:attrNameLst>
                                          <p:attrName>style.visibility</p:attrName>
                                        </p:attrNameLst>
                                      </p:cBhvr>
                                      <p:to>
                                        <p:strVal val="visible"/>
                                      </p:to>
                                    </p:set>
                                    <p:animEffect transition="in" filter="wipe(left)">
                                      <p:cBhvr>
                                        <p:cTn id="42" dur="500"/>
                                        <p:tgtEl>
                                          <p:spTgt spid="99518"/>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inVertical)">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99519"/>
                                        </p:tgtEl>
                                        <p:attrNameLst>
                                          <p:attrName>style.visibility</p:attrName>
                                        </p:attrNameLst>
                                      </p:cBhvr>
                                      <p:to>
                                        <p:strVal val="visible"/>
                                      </p:to>
                                    </p:set>
                                    <p:animEffect transition="in" filter="barn(inVertical)">
                                      <p:cBhvr>
                                        <p:cTn id="56" dur="500"/>
                                        <p:tgtEl>
                                          <p:spTgt spid="99519"/>
                                        </p:tgtEl>
                                      </p:cBhvr>
                                    </p:animEffect>
                                  </p:childTnLst>
                                </p:cTn>
                              </p:par>
                            </p:childTnLst>
                          </p:cTn>
                        </p:par>
                        <p:par>
                          <p:cTn id="57" fill="hold">
                            <p:stCondLst>
                              <p:cond delay="500"/>
                            </p:stCondLst>
                            <p:childTnLst>
                              <p:par>
                                <p:cTn id="58" presetID="16" presetClass="entr" presetSubtype="21" fill="hold" nodeType="after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arn(inVertical)">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99520"/>
                                        </p:tgtEl>
                                        <p:attrNameLst>
                                          <p:attrName>style.visibility</p:attrName>
                                        </p:attrNameLst>
                                      </p:cBhvr>
                                      <p:to>
                                        <p:strVal val="visible"/>
                                      </p:to>
                                    </p:set>
                                    <p:animEffect transition="in" filter="barn(inVertical)">
                                      <p:cBhvr>
                                        <p:cTn id="65" dur="500"/>
                                        <p:tgtEl>
                                          <p:spTgt spid="99520"/>
                                        </p:tgtEl>
                                      </p:cBhvr>
                                    </p:animEffect>
                                  </p:childTnLst>
                                </p:cTn>
                              </p:par>
                            </p:childTnLst>
                          </p:cTn>
                        </p:par>
                        <p:par>
                          <p:cTn id="66" fill="hold">
                            <p:stCondLst>
                              <p:cond delay="500"/>
                            </p:stCondLst>
                            <p:childTnLst>
                              <p:par>
                                <p:cTn id="67" presetID="16" presetClass="entr" presetSubtype="21"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barn(inVertical)">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barn(inVertical)">
                                      <p:cBhvr>
                                        <p:cTn id="74" dur="500"/>
                                        <p:tgtEl>
                                          <p:spTgt spid="194"/>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barn(inVertical)">
                                      <p:cBhvr>
                                        <p:cTn id="77" dur="500"/>
                                        <p:tgtEl>
                                          <p:spTgt spid="195"/>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barn(inVertical)">
                                      <p:cBhvr>
                                        <p:cTn id="80" dur="500"/>
                                        <p:tgtEl>
                                          <p:spTgt spid="196"/>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197"/>
                                        </p:tgtEl>
                                        <p:attrNameLst>
                                          <p:attrName>style.visibility</p:attrName>
                                        </p:attrNameLst>
                                      </p:cBhvr>
                                      <p:to>
                                        <p:strVal val="visible"/>
                                      </p:to>
                                    </p:set>
                                    <p:animEffect transition="in" filter="barn(inVertical)">
                                      <p:cBhvr>
                                        <p:cTn id="83" dur="500"/>
                                        <p:tgtEl>
                                          <p:spTgt spid="197"/>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199"/>
                                        </p:tgtEl>
                                        <p:attrNameLst>
                                          <p:attrName>style.visibility</p:attrName>
                                        </p:attrNameLst>
                                      </p:cBhvr>
                                      <p:to>
                                        <p:strVal val="visible"/>
                                      </p:to>
                                    </p:set>
                                    <p:animEffect transition="in" filter="barn(inVertical)">
                                      <p:cBhvr>
                                        <p:cTn id="86" dur="500"/>
                                        <p:tgtEl>
                                          <p:spTgt spid="199"/>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200"/>
                                        </p:tgtEl>
                                        <p:attrNameLst>
                                          <p:attrName>style.visibility</p:attrName>
                                        </p:attrNameLst>
                                      </p:cBhvr>
                                      <p:to>
                                        <p:strVal val="visible"/>
                                      </p:to>
                                    </p:set>
                                    <p:animEffect transition="in" filter="barn(inVertical)">
                                      <p:cBhvr>
                                        <p:cTn id="89" dur="500"/>
                                        <p:tgtEl>
                                          <p:spTgt spid="200"/>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201"/>
                                        </p:tgtEl>
                                        <p:attrNameLst>
                                          <p:attrName>style.visibility</p:attrName>
                                        </p:attrNameLst>
                                      </p:cBhvr>
                                      <p:to>
                                        <p:strVal val="visible"/>
                                      </p:to>
                                    </p:set>
                                    <p:animEffect transition="in" filter="barn(inVertical)">
                                      <p:cBhvr>
                                        <p:cTn id="92"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bldLvl="0" animBg="1"/>
      <p:bldP spid="195" grpId="0" bldLvl="0" animBg="1"/>
      <p:bldP spid="196" grpId="0" bldLvl="0" animBg="1"/>
      <p:bldP spid="197" grpId="0" bldLvl="0" animBg="1"/>
      <p:bldP spid="199" grpId="0" bldLvl="0" animBg="1"/>
      <p:bldP spid="200" grpId="0" bldLvl="0" animBg="1"/>
      <p:bldP spid="201"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构造</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0355"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哈夫曼树特点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哈夫曼树中不存在度为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个叶子结点构造的哈夫曼树中，共有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2n-1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0"/>
              </a:spcBef>
              <a:spcAft>
                <a:spcPts val="0"/>
              </a:spcAft>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356" name="Rectangle 2"/>
          <p:cNvSpPr/>
          <p:nvPr/>
        </p:nvSpPr>
        <p:spPr>
          <a:xfrm>
            <a:off x="251460" y="4640580"/>
            <a:ext cx="8622030" cy="1863725"/>
          </a:xfrm>
          <a:prstGeom prst="rect">
            <a:avLst/>
          </a:prstGeom>
          <a:solidFill>
            <a:schemeClr val="bg1">
              <a:lumMod val="85000"/>
            </a:schemeClr>
          </a:solidFill>
          <a:ln w="28575" cap="flat" cmpd="sng">
            <a:solidFill>
              <a:schemeClr val="accent1">
                <a:shade val="50000"/>
              </a:schemeClr>
            </a:solidFill>
            <a:prstDash val="sysDot"/>
            <a:miter/>
            <a:headEnd type="none" w="med" len="med"/>
            <a:tailEnd type="none" w="med" len="med"/>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lnSpc>
                <a:spcPct val="120000"/>
              </a:lnSpc>
              <a:spcBef>
                <a:spcPts val="0"/>
              </a:spcBef>
              <a:spcAft>
                <a:spcPts val="0"/>
              </a:spcAft>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由哈夫曼树构造思想得知，初始森林中共有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棵二叉树，每棵树中都仅有一个孤立的结点，接着将当前森林中的</a:t>
            </a:r>
            <a:r>
              <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两</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棵根结点权值最小的二叉树合并成一棵新的二叉树。每次都是将两个子树合并，所以不存在度为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0357" name="Rectangle 2"/>
          <p:cNvSpPr/>
          <p:nvPr/>
        </p:nvSpPr>
        <p:spPr>
          <a:xfrm>
            <a:off x="252095" y="979805"/>
            <a:ext cx="8622030" cy="3636010"/>
          </a:xfrm>
          <a:prstGeom prst="rect">
            <a:avLst/>
          </a:prstGeom>
          <a:solidFill>
            <a:schemeClr val="bg1">
              <a:lumMod val="85000"/>
            </a:schemeClr>
          </a:solidFill>
          <a:ln w="28575" cap="flat" cmpd="sng">
            <a:solidFill>
              <a:schemeClr val="accent1">
                <a:shade val="50000"/>
              </a:schemeClr>
            </a:solidFill>
            <a:prstDash val="sysDot"/>
            <a:miter/>
            <a:headEnd type="none" w="med" len="med"/>
            <a:tailEnd type="none" w="med" len="med"/>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lnSpc>
                <a:spcPct val="120000"/>
              </a:lnSpc>
              <a:spcBef>
                <a:spcPts val="0"/>
              </a:spcBef>
              <a:spcAft>
                <a:spcPts val="0"/>
              </a:spcAft>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由哈夫曼树构造思想可知，初始森林中共有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棵二叉树，每棵树中都仅有一个孤立的结点，接着将当前森林中的两棵根结点权值最小的二叉树合并成一棵新的二叉树。每合并一次，森林中就减少一棵树。显然要进行</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次合并，才能使森林中的二叉树的数目，由</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棵减少到只剩下一棵最终的哈夫曼树。并且每次合并，都要产生一个新结点。合并</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次共产生</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个新结点，并且它们都是具有两个孩子的分支结点。可得，最终求得的哈夫曼树中共有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2n-1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个结点。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barn(inVertical)">
                                      <p:cBhvr>
                                        <p:cTn id="7" dur="500"/>
                                        <p:tgtEl>
                                          <p:spTgt spid="1003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0357"/>
                                        </p:tgtEl>
                                        <p:attrNameLst>
                                          <p:attrName>style.visibility</p:attrName>
                                        </p:attrNameLst>
                                      </p:cBhvr>
                                      <p:to>
                                        <p:strVal val="visible"/>
                                      </p:to>
                                    </p:set>
                                    <p:animEffect transition="in" filter="barn(inVertical)">
                                      <p:cBhvr>
                                        <p:cTn id="12" dur="500"/>
                                        <p:tgtEl>
                                          <p:spTgt spid="100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ldLvl="0" animBg="1"/>
      <p:bldP spid="10035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基本术语</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2291"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ts val="0"/>
              </a:spcBef>
              <a:spcAft>
                <a:spcPts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基本术语</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分支结点：除叶子结点外的所有结点</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层数：根结点的层数为</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，其它结点的层数为从根结点到该结点所经过的分支数目再加</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树的</a:t>
            </a:r>
            <a:r>
              <a:rPr kumimoji="0" lang="zh-CN" altLang="en-US" sz="24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深度</a:t>
            </a:r>
            <a:r>
              <a:rPr kumimoji="0" lang="en-US" altLang="zh-CN" sz="2400" b="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高度</a:t>
            </a:r>
            <a:r>
              <a:rPr kumimoji="0" lang="en-US" altLang="zh-CN" sz="2400" b="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0" cap="none" spc="0" normalizeH="0" baseline="0" noProof="0" dirty="0">
                <a:ln>
                  <a:noFill/>
                </a:ln>
                <a:solidFill>
                  <a:schemeClr val="tx1">
                    <a:lumMod val="95000"/>
                    <a:lumOff val="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：树中叶子结点所在的最大层次</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有序</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树：若一棵树中所有子树从左到右的排序是有顺序的，不能颠倒次序</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无序</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树：棵树中所有子树的次序无关紧要</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291">
                                            <p:txEl>
                                              <p:charRg st="5" end="22"/>
                                            </p:txEl>
                                          </p:spTgt>
                                        </p:tgtEl>
                                        <p:attrNameLst>
                                          <p:attrName>style.visibility</p:attrName>
                                        </p:attrNameLst>
                                      </p:cBhvr>
                                      <p:to>
                                        <p:strVal val="visible"/>
                                      </p:to>
                                    </p:set>
                                    <p:animEffect transition="in" filter="wipe(up)">
                                      <p:cBhvr>
                                        <p:cTn id="7" dur="500"/>
                                        <p:tgtEl>
                                          <p:spTgt spid="12291">
                                            <p:txEl>
                                              <p:charRg st="5" end="2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291">
                                            <p:txEl>
                                              <p:charRg st="22" end="62"/>
                                            </p:txEl>
                                          </p:spTgt>
                                        </p:tgtEl>
                                        <p:attrNameLst>
                                          <p:attrName>style.visibility</p:attrName>
                                        </p:attrNameLst>
                                      </p:cBhvr>
                                      <p:to>
                                        <p:strVal val="visible"/>
                                      </p:to>
                                    </p:set>
                                    <p:animEffect transition="in" filter="wipe(up)">
                                      <p:cBhvr>
                                        <p:cTn id="11" dur="500"/>
                                        <p:tgtEl>
                                          <p:spTgt spid="12291">
                                            <p:txEl>
                                              <p:charRg st="22" end="6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291">
                                            <p:txEl>
                                              <p:charRg st="62" end="86"/>
                                            </p:txEl>
                                          </p:spTgt>
                                        </p:tgtEl>
                                        <p:attrNameLst>
                                          <p:attrName>style.visibility</p:attrName>
                                        </p:attrNameLst>
                                      </p:cBhvr>
                                      <p:to>
                                        <p:strVal val="visible"/>
                                      </p:to>
                                    </p:set>
                                    <p:animEffect transition="in" filter="wipe(up)">
                                      <p:cBhvr>
                                        <p:cTn id="15" dur="500"/>
                                        <p:tgtEl>
                                          <p:spTgt spid="12291">
                                            <p:txEl>
                                              <p:charRg st="62" end="8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291">
                                            <p:txEl>
                                              <p:charRg st="86" end="119"/>
                                            </p:txEl>
                                          </p:spTgt>
                                        </p:tgtEl>
                                        <p:attrNameLst>
                                          <p:attrName>style.visibility</p:attrName>
                                        </p:attrNameLst>
                                      </p:cBhvr>
                                      <p:to>
                                        <p:strVal val="visible"/>
                                      </p:to>
                                    </p:set>
                                    <p:animEffect transition="in" filter="wipe(up)">
                                      <p:cBhvr>
                                        <p:cTn id="19" dur="500"/>
                                        <p:tgtEl>
                                          <p:spTgt spid="12291">
                                            <p:txEl>
                                              <p:charRg st="86" end="119"/>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2291">
                                            <p:txEl>
                                              <p:charRg st="119" end="138"/>
                                            </p:txEl>
                                          </p:spTgt>
                                        </p:tgtEl>
                                        <p:attrNameLst>
                                          <p:attrName>style.visibility</p:attrName>
                                        </p:attrNameLst>
                                      </p:cBhvr>
                                      <p:to>
                                        <p:strVal val="visible"/>
                                      </p:to>
                                    </p:set>
                                    <p:animEffect transition="in" filter="wipe(up)">
                                      <p:cBhvr>
                                        <p:cTn id="23" dur="500"/>
                                        <p:tgtEl>
                                          <p:spTgt spid="12291">
                                            <p:txEl>
                                              <p:charRg st="119"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sym typeface="+mn-ea"/>
            </a:endParaRPr>
          </a:p>
        </p:txBody>
      </p:sp>
      <p:sp>
        <p:nvSpPr>
          <p:cNvPr id="106499" name="Rectangle 3"/>
          <p:cNvSpPr>
            <a:spLocks noGrp="1"/>
          </p:cNvSpPr>
          <p:nvPr>
            <p:ph type="body" sz="half" idx="4294967295"/>
          </p:nvPr>
        </p:nvSpPr>
        <p:spPr>
          <a:xfrm>
            <a:off x="179388" y="1125538"/>
            <a:ext cx="8713787" cy="5472112"/>
          </a:xfrm>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0">
              <a:lnSpc>
                <a:spcPct val="120000"/>
              </a:lnSpc>
              <a:spcBef>
                <a:spcPts val="10"/>
              </a:spcBef>
              <a:spcAft>
                <a:spcPts val="0"/>
              </a:spcAft>
            </a:pPr>
            <a:r>
              <a:rPr lang="zh-CN" altLang="zh-CN" sz="2400" dirty="0">
                <a:latin typeface="微软雅黑" panose="020B0503020204020204" pitchFamily="34" charset="-122"/>
                <a:ea typeface="微软雅黑" panose="020B0503020204020204" pitchFamily="34" charset="-122"/>
              </a:rPr>
              <a:t>在远程通讯中，要将待传字符转换成二进制的字符串，怎样编码才能使它们组成的报文在网络中传得最快？</a:t>
            </a:r>
            <a:endParaRPr lang="zh-CN" altLang="zh-CN" sz="2400" dirty="0">
              <a:latin typeface="微软雅黑" panose="020B0503020204020204" pitchFamily="34" charset="-122"/>
              <a:ea typeface="微软雅黑" panose="020B0503020204020204" pitchFamily="34" charset="-122"/>
            </a:endParaRPr>
          </a:p>
        </p:txBody>
      </p:sp>
      <p:graphicFrame>
        <p:nvGraphicFramePr>
          <p:cNvPr id="101380" name="Object 38"/>
          <p:cNvGraphicFramePr>
            <a:graphicFrameLocks noChangeAspect="1"/>
          </p:cNvGraphicFramePr>
          <p:nvPr/>
        </p:nvGraphicFramePr>
        <p:xfrm>
          <a:off x="885825" y="2362200"/>
          <a:ext cx="1957388" cy="1957388"/>
        </p:xfrm>
        <a:graphic>
          <a:graphicData uri="http://schemas.openxmlformats.org/presentationml/2006/ole">
            <mc:AlternateContent xmlns:mc="http://schemas.openxmlformats.org/markup-compatibility/2006">
              <mc:Choice xmlns:v="urn:schemas-microsoft-com:vml" Requires="v">
                <p:oleObj spid="_x0000_s3083" name="" r:id="rId1" imgW="1475740" imgH="1475740" progId="Visio.Drawing.5">
                  <p:embed/>
                </p:oleObj>
              </mc:Choice>
              <mc:Fallback>
                <p:oleObj name="" r:id="rId1" imgW="1475740" imgH="1475740" progId="Visio.Drawing.5">
                  <p:embed/>
                  <p:pic>
                    <p:nvPicPr>
                      <p:cNvPr id="0" name="图片 3082"/>
                      <p:cNvPicPr/>
                      <p:nvPr/>
                    </p:nvPicPr>
                    <p:blipFill>
                      <a:blip r:embed="rId2"/>
                      <a:stretch>
                        <a:fillRect/>
                      </a:stretch>
                    </p:blipFill>
                    <p:spPr>
                      <a:xfrm>
                        <a:off x="885825" y="2362200"/>
                        <a:ext cx="1957388" cy="1957388"/>
                      </a:xfrm>
                      <a:prstGeom prst="rect">
                        <a:avLst/>
                      </a:prstGeom>
                      <a:noFill/>
                      <a:ln w="38100">
                        <a:noFill/>
                        <a:miter/>
                      </a:ln>
                    </p:spPr>
                  </p:pic>
                </p:oleObj>
              </mc:Fallback>
            </mc:AlternateContent>
          </a:graphicData>
        </a:graphic>
      </p:graphicFrame>
      <p:sp>
        <p:nvSpPr>
          <p:cNvPr id="101381" name="Text Box 39"/>
          <p:cNvSpPr txBox="1"/>
          <p:nvPr/>
        </p:nvSpPr>
        <p:spPr>
          <a:xfrm>
            <a:off x="3200400" y="2743200"/>
            <a:ext cx="2971800" cy="5191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ABACCDA</a:t>
            </a:r>
            <a:endParaRPr lang="en-US" altLang="zh-CN" sz="2800" b="1" dirty="0">
              <a:latin typeface="Times New Roman" panose="02020603050405020304" pitchFamily="18" charset="0"/>
              <a:ea typeface="宋体" panose="02010600030101010101" pitchFamily="2" charset="-122"/>
            </a:endParaRPr>
          </a:p>
        </p:txBody>
      </p:sp>
      <p:sp>
        <p:nvSpPr>
          <p:cNvPr id="101382" name="Text Box 40"/>
          <p:cNvSpPr txBox="1"/>
          <p:nvPr/>
        </p:nvSpPr>
        <p:spPr>
          <a:xfrm>
            <a:off x="468313" y="4572000"/>
            <a:ext cx="2789237" cy="461963"/>
          </a:xfrm>
          <a:prstGeom prst="rect">
            <a:avLst/>
          </a:prstGeom>
          <a:solidFill>
            <a:srgbClr val="CCFFFF"/>
          </a:solidFill>
          <a:ln w="9525" cap="flat" cmpd="sng">
            <a:solidFill>
              <a:schemeClr val="hlink"/>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00 01 00 10 10 11 00</a:t>
            </a:r>
            <a:endParaRPr lang="en-US" altLang="zh-CN" b="1" dirty="0">
              <a:latin typeface="Times New Roman" panose="02020603050405020304" pitchFamily="18" charset="0"/>
              <a:ea typeface="宋体" panose="02010600030101010101" pitchFamily="2" charset="-122"/>
            </a:endParaRPr>
          </a:p>
        </p:txBody>
      </p:sp>
      <p:graphicFrame>
        <p:nvGraphicFramePr>
          <p:cNvPr id="101383" name="Object 41"/>
          <p:cNvGraphicFramePr>
            <a:graphicFrameLocks noChangeAspect="1"/>
          </p:cNvGraphicFramePr>
          <p:nvPr/>
        </p:nvGraphicFramePr>
        <p:xfrm>
          <a:off x="6516688" y="2286000"/>
          <a:ext cx="1822450" cy="1981200"/>
        </p:xfrm>
        <a:graphic>
          <a:graphicData uri="http://schemas.openxmlformats.org/presentationml/2006/ole">
            <mc:AlternateContent xmlns:mc="http://schemas.openxmlformats.org/markup-compatibility/2006">
              <mc:Choice xmlns:v="urn:schemas-microsoft-com:vml" Requires="v">
                <p:oleObj spid="_x0000_s3084" name="" r:id="rId3" imgW="1475740" imgH="1475740" progId="Visio.Drawing.5">
                  <p:embed/>
                </p:oleObj>
              </mc:Choice>
              <mc:Fallback>
                <p:oleObj name="" r:id="rId3" imgW="1475740" imgH="1475740" progId="Visio.Drawing.5">
                  <p:embed/>
                  <p:pic>
                    <p:nvPicPr>
                      <p:cNvPr id="0" name="图片 3083"/>
                      <p:cNvPicPr/>
                      <p:nvPr/>
                    </p:nvPicPr>
                    <p:blipFill>
                      <a:blip r:embed="rId4"/>
                      <a:stretch>
                        <a:fillRect/>
                      </a:stretch>
                    </p:blipFill>
                    <p:spPr>
                      <a:xfrm>
                        <a:off x="6516688" y="2286000"/>
                        <a:ext cx="1822450" cy="1981200"/>
                      </a:xfrm>
                      <a:prstGeom prst="rect">
                        <a:avLst/>
                      </a:prstGeom>
                      <a:noFill/>
                      <a:ln w="38100">
                        <a:noFill/>
                        <a:miter/>
                      </a:ln>
                    </p:spPr>
                  </p:pic>
                </p:oleObj>
              </mc:Fallback>
            </mc:AlternateContent>
          </a:graphicData>
        </a:graphic>
      </p:graphicFrame>
      <p:sp>
        <p:nvSpPr>
          <p:cNvPr id="101384" name="Text Box 42"/>
          <p:cNvSpPr txBox="1"/>
          <p:nvPr/>
        </p:nvSpPr>
        <p:spPr>
          <a:xfrm>
            <a:off x="6443663" y="4495800"/>
            <a:ext cx="2032000" cy="461963"/>
          </a:xfrm>
          <a:prstGeom prst="rect">
            <a:avLst/>
          </a:prstGeom>
          <a:solidFill>
            <a:srgbClr val="CCFFFF"/>
          </a:solidFill>
          <a:ln w="9525" cap="flat" cmpd="sng">
            <a:solidFill>
              <a:schemeClr val="hlink"/>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0 00 0 1 1 01 0</a:t>
            </a:r>
            <a:endParaRPr lang="en-US" altLang="zh-CN" b="1" dirty="0">
              <a:latin typeface="Times New Roman" panose="02020603050405020304" pitchFamily="18" charset="0"/>
              <a:ea typeface="宋体" panose="02010600030101010101" pitchFamily="2" charset="-122"/>
            </a:endParaRPr>
          </a:p>
        </p:txBody>
      </p:sp>
      <p:sp>
        <p:nvSpPr>
          <p:cNvPr id="101385" name="Line 43"/>
          <p:cNvSpPr/>
          <p:nvPr/>
        </p:nvSpPr>
        <p:spPr>
          <a:xfrm flipH="1">
            <a:off x="3094038" y="3644900"/>
            <a:ext cx="685800" cy="685800"/>
          </a:xfrm>
          <a:prstGeom prst="line">
            <a:avLst/>
          </a:prstGeom>
          <a:ln w="57150" cap="flat" cmpd="sng">
            <a:solidFill>
              <a:srgbClr val="CC0000"/>
            </a:solidFill>
            <a:prstDash val="solid"/>
            <a:headEnd type="none" w="med" len="med"/>
            <a:tailEnd type="triangle" w="med" len="med"/>
          </a:ln>
        </p:spPr>
      </p:sp>
      <p:sp>
        <p:nvSpPr>
          <p:cNvPr id="101386" name="Line 44"/>
          <p:cNvSpPr/>
          <p:nvPr/>
        </p:nvSpPr>
        <p:spPr>
          <a:xfrm>
            <a:off x="5651500" y="3581400"/>
            <a:ext cx="685800" cy="762000"/>
          </a:xfrm>
          <a:prstGeom prst="line">
            <a:avLst/>
          </a:prstGeom>
          <a:ln w="76200" cap="flat" cmpd="sng">
            <a:solidFill>
              <a:srgbClr val="CC0000"/>
            </a:solidFill>
            <a:prstDash val="solid"/>
            <a:headEnd type="none" w="med" len="med"/>
            <a:tailEnd type="triangle" w="med" len="med"/>
          </a:ln>
        </p:spPr>
      </p:sp>
      <p:sp>
        <p:nvSpPr>
          <p:cNvPr id="101387" name="Rectangle 46"/>
          <p:cNvSpPr/>
          <p:nvPr/>
        </p:nvSpPr>
        <p:spPr>
          <a:xfrm>
            <a:off x="1476375" y="5373688"/>
            <a:ext cx="66294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42900" lvl="0" indent="-342900" algn="ctr">
              <a:spcBef>
                <a:spcPct val="20000"/>
              </a:spcBef>
              <a:buFont typeface="Arial" panose="020B0604020202020204" pitchFamily="34" charset="0"/>
              <a:buNone/>
            </a:pPr>
            <a:r>
              <a:rPr lang="zh-CN" altLang="zh-CN" dirty="0">
                <a:solidFill>
                  <a:srgbClr val="FF0000"/>
                </a:solidFill>
                <a:latin typeface="Times New Roman" panose="02020603050405020304" pitchFamily="18" charset="0"/>
              </a:rPr>
              <a:t>出现次数较多的字符采用尽可能短的编码</a:t>
            </a:r>
            <a:endParaRPr lang="zh-CN" altLang="zh-CN" dirty="0">
              <a:solidFill>
                <a:srgbClr val="FF000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81"/>
                                        </p:tgtEl>
                                        <p:attrNameLst>
                                          <p:attrName>style.visibility</p:attrName>
                                        </p:attrNameLst>
                                      </p:cBhvr>
                                      <p:to>
                                        <p:strVal val="visible"/>
                                      </p:to>
                                    </p:set>
                                    <p:anim calcmode="lin" valueType="num">
                                      <p:cBhvr additive="base">
                                        <p:cTn id="7" dur="500" fill="hold"/>
                                        <p:tgtEl>
                                          <p:spTgt spid="101381"/>
                                        </p:tgtEl>
                                        <p:attrNameLst>
                                          <p:attrName>ppt_x</p:attrName>
                                        </p:attrNameLst>
                                      </p:cBhvr>
                                      <p:tavLst>
                                        <p:tav tm="0">
                                          <p:val>
                                            <p:strVal val="#ppt_x"/>
                                          </p:val>
                                        </p:tav>
                                        <p:tav tm="100000">
                                          <p:val>
                                            <p:strVal val="#ppt_x"/>
                                          </p:val>
                                        </p:tav>
                                      </p:tavLst>
                                    </p:anim>
                                    <p:anim calcmode="lin" valueType="num">
                                      <p:cBhvr additive="base">
                                        <p:cTn id="8" dur="500" fill="hold"/>
                                        <p:tgtEl>
                                          <p:spTgt spid="10138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013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013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13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0138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013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013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101387"/>
                                        </p:tgtEl>
                                        <p:attrNameLst>
                                          <p:attrName>style.visibility</p:attrName>
                                        </p:attrNameLst>
                                      </p:cBhvr>
                                      <p:to>
                                        <p:strVal val="visible"/>
                                      </p:to>
                                    </p:set>
                                    <p:animEffect transition="in" filter="diamond(in)">
                                      <p:cBhvr>
                                        <p:cTn id="37" dur="2000"/>
                                        <p:tgtEl>
                                          <p:spTgt spid="101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p:bldP spid="101382" grpId="0" animBg="1"/>
      <p:bldP spid="101384" grpId="0" animBg="1"/>
      <p:bldP spid="10138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7524" name="Text Box 11"/>
          <p:cNvSpPr txBox="1"/>
          <p:nvPr/>
        </p:nvSpPr>
        <p:spPr>
          <a:xfrm>
            <a:off x="6324600" y="2879725"/>
            <a:ext cx="1524000"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102405" name="Text Box 13"/>
          <p:cNvSpPr txBox="1"/>
          <p:nvPr/>
        </p:nvSpPr>
        <p:spPr>
          <a:xfrm>
            <a:off x="323850" y="4581525"/>
            <a:ext cx="8424863" cy="97726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20000"/>
              </a:lnSpc>
              <a:spcBef>
                <a:spcPts val="50"/>
              </a:spcBef>
              <a:spcAft>
                <a:spcPts val="0"/>
              </a:spcAft>
              <a:buFont typeface="Arial" panose="020B0604020202020204" pitchFamily="34" charset="0"/>
              <a:buNone/>
            </a:pPr>
            <a:r>
              <a:rPr lang="zh-CN" altLang="zh-CN" dirty="0">
                <a:latin typeface="微软雅黑" panose="020B0503020204020204" pitchFamily="34" charset="-122"/>
                <a:ea typeface="微软雅黑" panose="020B0503020204020204" pitchFamily="34" charset="-122"/>
              </a:rPr>
              <a:t>关键：要设计长度不等的编码，则必须使任一字符的编码都不是其他字符的编码的前缀</a:t>
            </a:r>
            <a:r>
              <a:rPr lang="zh-CN" altLang="zh-CN" dirty="0">
                <a:solidFill>
                  <a:schemeClr val="accent2"/>
                </a:solidFill>
                <a:latin typeface="微软雅黑" panose="020B0503020204020204" pitchFamily="34" charset="-122"/>
                <a:ea typeface="微软雅黑" panose="020B0503020204020204" pitchFamily="34" charset="-122"/>
              </a:rPr>
              <a:t>－</a:t>
            </a:r>
            <a:r>
              <a:rPr lang="zh-CN" altLang="zh-CN" dirty="0">
                <a:solidFill>
                  <a:srgbClr val="FF3300"/>
                </a:solidFill>
                <a:latin typeface="微软雅黑" panose="020B0503020204020204" pitchFamily="34" charset="-122"/>
                <a:ea typeface="微软雅黑" panose="020B0503020204020204" pitchFamily="34" charset="-122"/>
              </a:rPr>
              <a:t>前缀编码</a:t>
            </a:r>
            <a:endParaRPr lang="zh-CN" altLang="zh-CN" dirty="0">
              <a:solidFill>
                <a:srgbClr val="FF3300"/>
              </a:solidFill>
              <a:latin typeface="微软雅黑" panose="020B0503020204020204" pitchFamily="34" charset="-122"/>
              <a:ea typeface="微软雅黑" panose="020B0503020204020204" pitchFamily="34" charset="-122"/>
            </a:endParaRPr>
          </a:p>
        </p:txBody>
      </p:sp>
      <p:grpSp>
        <p:nvGrpSpPr>
          <p:cNvPr id="2" name="Group 26"/>
          <p:cNvGrpSpPr/>
          <p:nvPr/>
        </p:nvGrpSpPr>
        <p:grpSpPr>
          <a:xfrm>
            <a:off x="2057400" y="3101975"/>
            <a:ext cx="4267200" cy="1077913"/>
            <a:chOff x="0" y="0"/>
            <a:chExt cx="2688" cy="679"/>
          </a:xfrm>
        </p:grpSpPr>
        <p:sp>
          <p:nvSpPr>
            <p:cNvPr id="107532" name="Text Box 16"/>
            <p:cNvSpPr txBox="1"/>
            <p:nvPr/>
          </p:nvSpPr>
          <p:spPr>
            <a:xfrm>
              <a:off x="0" y="0"/>
              <a:ext cx="1968" cy="67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70000"/>
                </a:spcBef>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0000</a:t>
              </a:r>
              <a:endParaRPr lang="en-US" altLang="zh-CN" dirty="0">
                <a:latin typeface="Times New Roman" panose="02020603050405020304" pitchFamily="18" charset="0"/>
                <a:ea typeface="宋体" panose="02010600030101010101" pitchFamily="2" charset="-122"/>
              </a:endParaRPr>
            </a:p>
            <a:p>
              <a:pPr marL="0" lvl="0" indent="0" eaLnBrk="1" hangingPunct="1">
                <a:spcBef>
                  <a:spcPct val="7000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AAAA   ABA   BB</a:t>
              </a:r>
              <a:endParaRPr lang="en-US" altLang="zh-CN" dirty="0">
                <a:latin typeface="Times New Roman" panose="02020603050405020304" pitchFamily="18" charset="0"/>
                <a:ea typeface="宋体" panose="02010600030101010101" pitchFamily="2" charset="-122"/>
              </a:endParaRPr>
            </a:p>
          </p:txBody>
        </p:sp>
        <p:sp>
          <p:nvSpPr>
            <p:cNvPr id="107533" name="Line 17"/>
            <p:cNvSpPr/>
            <p:nvPr/>
          </p:nvSpPr>
          <p:spPr>
            <a:xfrm flipH="1">
              <a:off x="288" y="240"/>
              <a:ext cx="384" cy="192"/>
            </a:xfrm>
            <a:prstGeom prst="line">
              <a:avLst/>
            </a:prstGeom>
            <a:ln w="38100" cap="flat" cmpd="sng">
              <a:solidFill>
                <a:schemeClr val="accent2"/>
              </a:solidFill>
              <a:prstDash val="solid"/>
              <a:headEnd type="none" w="med" len="med"/>
              <a:tailEnd type="triangle" w="med" len="med"/>
            </a:ln>
          </p:spPr>
        </p:sp>
        <p:sp>
          <p:nvSpPr>
            <p:cNvPr id="107534" name="Line 18"/>
            <p:cNvSpPr/>
            <p:nvPr/>
          </p:nvSpPr>
          <p:spPr>
            <a:xfrm>
              <a:off x="864" y="240"/>
              <a:ext cx="0" cy="240"/>
            </a:xfrm>
            <a:prstGeom prst="line">
              <a:avLst/>
            </a:prstGeom>
            <a:ln w="38100" cap="flat" cmpd="sng">
              <a:solidFill>
                <a:schemeClr val="accent2"/>
              </a:solidFill>
              <a:prstDash val="solid"/>
              <a:headEnd type="none" w="med" len="med"/>
              <a:tailEnd type="triangle" w="med" len="med"/>
            </a:ln>
          </p:spPr>
        </p:sp>
        <p:sp>
          <p:nvSpPr>
            <p:cNvPr id="107535" name="Line 19"/>
            <p:cNvSpPr/>
            <p:nvPr/>
          </p:nvSpPr>
          <p:spPr>
            <a:xfrm>
              <a:off x="1056" y="240"/>
              <a:ext cx="336" cy="192"/>
            </a:xfrm>
            <a:prstGeom prst="line">
              <a:avLst/>
            </a:prstGeom>
            <a:ln w="38100" cap="flat" cmpd="sng">
              <a:solidFill>
                <a:schemeClr val="accent2"/>
              </a:solidFill>
              <a:prstDash val="solid"/>
              <a:headEnd type="none" w="med" len="med"/>
              <a:tailEnd type="triangle" w="med" len="med"/>
            </a:ln>
          </p:spPr>
        </p:sp>
        <p:sp>
          <p:nvSpPr>
            <p:cNvPr id="107536" name="AutoShape 20"/>
            <p:cNvSpPr/>
            <p:nvPr/>
          </p:nvSpPr>
          <p:spPr>
            <a:xfrm>
              <a:off x="1776" y="192"/>
              <a:ext cx="912" cy="432"/>
            </a:xfrm>
            <a:prstGeom prst="leftArrow">
              <a:avLst>
                <a:gd name="adj1" fmla="val 50000"/>
                <a:gd name="adj2" fmla="val 52689"/>
              </a:avLst>
            </a:prstGeom>
            <a:no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b="1" dirty="0">
                  <a:latin typeface="Times New Roman" panose="02020603050405020304" pitchFamily="18" charset="0"/>
                </a:rPr>
                <a:t>译</a:t>
              </a:r>
              <a:r>
                <a:rPr lang="zh-CN" altLang="zh-CN" sz="2000" b="1" dirty="0">
                  <a:latin typeface="Times New Roman" panose="02020603050405020304" pitchFamily="18" charset="0"/>
                </a:rPr>
                <a:t>码</a:t>
              </a:r>
              <a:endParaRPr lang="zh-CN" altLang="zh-CN" sz="2000" b="1" dirty="0">
                <a:latin typeface="Times New Roman" panose="02020603050405020304" pitchFamily="18" charset="0"/>
              </a:endParaRPr>
            </a:p>
          </p:txBody>
        </p:sp>
      </p:grpSp>
      <p:grpSp>
        <p:nvGrpSpPr>
          <p:cNvPr id="107527" name="Group 25"/>
          <p:cNvGrpSpPr/>
          <p:nvPr/>
        </p:nvGrpSpPr>
        <p:grpSpPr>
          <a:xfrm>
            <a:off x="2868613" y="1293813"/>
            <a:ext cx="5480050" cy="2671762"/>
            <a:chOff x="0" y="0"/>
            <a:chExt cx="3452" cy="1683"/>
          </a:xfrm>
        </p:grpSpPr>
        <p:sp>
          <p:nvSpPr>
            <p:cNvPr id="107528" name="Text Box 21"/>
            <p:cNvSpPr txBox="1"/>
            <p:nvPr/>
          </p:nvSpPr>
          <p:spPr>
            <a:xfrm>
              <a:off x="0" y="288"/>
              <a:ext cx="1872" cy="32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r"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ABACCDA</a:t>
              </a:r>
              <a:endParaRPr lang="en-US" altLang="zh-CN" sz="2800" b="1" dirty="0">
                <a:latin typeface="Times New Roman" panose="02020603050405020304" pitchFamily="18" charset="0"/>
                <a:ea typeface="宋体" panose="02010600030101010101" pitchFamily="2" charset="-122"/>
              </a:endParaRPr>
            </a:p>
          </p:txBody>
        </p:sp>
        <p:graphicFrame>
          <p:nvGraphicFramePr>
            <p:cNvPr id="107529" name="Object 22"/>
            <p:cNvGraphicFramePr>
              <a:graphicFrameLocks noChangeAspect="1"/>
            </p:cNvGraphicFramePr>
            <p:nvPr/>
          </p:nvGraphicFramePr>
          <p:xfrm>
            <a:off x="2304" y="0"/>
            <a:ext cx="1148" cy="1248"/>
          </p:xfrm>
          <a:graphic>
            <a:graphicData uri="http://schemas.openxmlformats.org/presentationml/2006/ole">
              <mc:AlternateContent xmlns:mc="http://schemas.openxmlformats.org/markup-compatibility/2006">
                <mc:Choice xmlns:v="urn:schemas-microsoft-com:vml" Requires="v">
                  <p:oleObj spid="_x0000_s3085" name="" r:id="rId1" imgW="1475740" imgH="1475740" progId="Visio.Drawing.5">
                    <p:embed/>
                  </p:oleObj>
                </mc:Choice>
                <mc:Fallback>
                  <p:oleObj name="" r:id="rId1" imgW="1475740" imgH="1475740" progId="Visio.Drawing.5">
                    <p:embed/>
                    <p:pic>
                      <p:nvPicPr>
                        <p:cNvPr id="0" name="图片 3084"/>
                        <p:cNvPicPr/>
                        <p:nvPr/>
                      </p:nvPicPr>
                      <p:blipFill>
                        <a:blip r:embed="rId2"/>
                        <a:stretch>
                          <a:fillRect/>
                        </a:stretch>
                      </p:blipFill>
                      <p:spPr>
                        <a:xfrm>
                          <a:off x="2304" y="0"/>
                          <a:ext cx="1148" cy="1248"/>
                        </a:xfrm>
                        <a:prstGeom prst="rect">
                          <a:avLst/>
                        </a:prstGeom>
                        <a:noFill/>
                        <a:ln w="38100">
                          <a:noFill/>
                          <a:miter/>
                        </a:ln>
                      </p:spPr>
                    </p:pic>
                  </p:oleObj>
                </mc:Fallback>
              </mc:AlternateContent>
            </a:graphicData>
          </a:graphic>
        </p:graphicFrame>
        <p:sp>
          <p:nvSpPr>
            <p:cNvPr id="107530" name="Text Box 23"/>
            <p:cNvSpPr txBox="1"/>
            <p:nvPr/>
          </p:nvSpPr>
          <p:spPr>
            <a:xfrm>
              <a:off x="2256" y="1392"/>
              <a:ext cx="978" cy="29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u="sng" dirty="0">
                  <a:solidFill>
                    <a:srgbClr val="FF3300"/>
                  </a:solidFill>
                  <a:latin typeface="Times New Roman" panose="02020603050405020304" pitchFamily="18" charset="0"/>
                  <a:ea typeface="宋体" panose="02010600030101010101" pitchFamily="2" charset="-122"/>
                </a:rPr>
                <a:t>0000</a:t>
              </a:r>
              <a:r>
                <a:rPr lang="en-US" altLang="zh-CN" b="1" dirty="0">
                  <a:latin typeface="Times New Roman" panose="02020603050405020304" pitchFamily="18" charset="0"/>
                  <a:ea typeface="宋体" panose="02010600030101010101" pitchFamily="2" charset="-122"/>
                </a:rPr>
                <a:t>11010</a:t>
              </a:r>
              <a:endParaRPr lang="en-US" altLang="zh-CN" b="1" dirty="0">
                <a:latin typeface="Times New Roman" panose="02020603050405020304" pitchFamily="18" charset="0"/>
                <a:ea typeface="宋体" panose="02010600030101010101" pitchFamily="2" charset="-122"/>
              </a:endParaRPr>
            </a:p>
          </p:txBody>
        </p:sp>
        <p:sp>
          <p:nvSpPr>
            <p:cNvPr id="107531" name="Line 24"/>
            <p:cNvSpPr/>
            <p:nvPr/>
          </p:nvSpPr>
          <p:spPr>
            <a:xfrm>
              <a:off x="1680" y="816"/>
              <a:ext cx="432" cy="480"/>
            </a:xfrm>
            <a:prstGeom prst="line">
              <a:avLst/>
            </a:prstGeom>
            <a:ln w="76200" cap="flat" cmpd="sng">
              <a:solidFill>
                <a:srgbClr val="CC0000"/>
              </a:solidFill>
              <a:prstDash val="solid"/>
              <a:headEnd type="none" w="med" len="med"/>
              <a:tailEnd type="triangl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2405"/>
                                        </p:tgtEl>
                                        <p:attrNameLst>
                                          <p:attrName>style.visibility</p:attrName>
                                        </p:attrNameLst>
                                      </p:cBhvr>
                                      <p:to>
                                        <p:strVal val="visible"/>
                                      </p:to>
                                    </p:set>
                                    <p:animEffect transition="in" filter="box(in)">
                                      <p:cBhvr>
                                        <p:cTn id="13"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3427"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利用哈夫曼树可以构造一种</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不等长的二进制编码</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，并且构造所得的哈夫曼编码是一种最优前缀编码，即使所传</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电文的编码总长度最短</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编码方法</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a:p>
            <a:pPr marL="539750" lvl="1" indent="-363220" algn="just">
              <a:lnSpc>
                <a:spcPct val="120000"/>
              </a:lnSpc>
              <a:spcBef>
                <a:spcPts val="0"/>
              </a:spcBef>
              <a:spcAft>
                <a:spcPts val="0"/>
              </a:spcAft>
              <a:buFont typeface="Wingdings" panose="05000000000000000000" pitchFamily="2" charset="2"/>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构造哈夫曼树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539750" lvl="1" indent="-363220" algn="just">
              <a:lnSpc>
                <a:spcPct val="120000"/>
              </a:lnSpc>
              <a:spcBef>
                <a:spcPts val="0"/>
              </a:spcBef>
              <a:spcAft>
                <a:spcPts val="0"/>
              </a:spcAft>
              <a:buFont typeface="Wingdings" panose="05000000000000000000" pitchFamily="2" charset="2"/>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约定</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树的左边为0，右边为1</a:t>
            </a:r>
            <a:endPar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539750" lvl="1" indent="-363220" algn="just">
              <a:lnSpc>
                <a:spcPct val="120000"/>
              </a:lnSpc>
              <a:spcBef>
                <a:spcPts val="0"/>
              </a:spcBef>
              <a:spcAft>
                <a:spcPts val="0"/>
              </a:spcAft>
              <a:buFont typeface="Wingdings" panose="05000000000000000000" pitchFamily="2" charset="2"/>
              <a:buAutoNum type="arabicPeriod"/>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叶子编码（</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根到叶子的路径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）即为</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哈夫曼编码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3427">
                                            <p:txEl>
                                              <p:charRg st="0" end="60"/>
                                            </p:txEl>
                                          </p:spTgt>
                                        </p:tgtEl>
                                        <p:attrNameLst>
                                          <p:attrName>style.visibility</p:attrName>
                                        </p:attrNameLst>
                                      </p:cBhvr>
                                      <p:to>
                                        <p:strVal val="visible"/>
                                      </p:to>
                                    </p:set>
                                    <p:animEffect transition="in" filter="wipe(up)">
                                      <p:cBhvr>
                                        <p:cTn id="7" dur="500"/>
                                        <p:tgtEl>
                                          <p:spTgt spid="103427">
                                            <p:txEl>
                                              <p:charRg st="0" end="6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3427">
                                            <p:txEl>
                                              <p:charRg st="60" end="66"/>
                                            </p:txEl>
                                          </p:spTgt>
                                        </p:tgtEl>
                                        <p:attrNameLst>
                                          <p:attrName>style.visibility</p:attrName>
                                        </p:attrNameLst>
                                      </p:cBhvr>
                                      <p:to>
                                        <p:strVal val="visible"/>
                                      </p:to>
                                    </p:set>
                                    <p:animEffect transition="in" filter="wipe(up)">
                                      <p:cBhvr>
                                        <p:cTn id="11" dur="500"/>
                                        <p:tgtEl>
                                          <p:spTgt spid="103427">
                                            <p:txEl>
                                              <p:charRg st="60" end="66"/>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3427">
                                            <p:txEl>
                                              <p:charRg st="66" end="74"/>
                                            </p:txEl>
                                          </p:spTgt>
                                        </p:tgtEl>
                                        <p:attrNameLst>
                                          <p:attrName>style.visibility</p:attrName>
                                        </p:attrNameLst>
                                      </p:cBhvr>
                                      <p:to>
                                        <p:strVal val="visible"/>
                                      </p:to>
                                    </p:set>
                                    <p:animEffect transition="in" filter="wipe(up)">
                                      <p:cBhvr>
                                        <p:cTn id="15" dur="500"/>
                                        <p:tgtEl>
                                          <p:spTgt spid="103427">
                                            <p:txEl>
                                              <p:charRg st="66" end="74"/>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3427">
                                            <p:txEl>
                                              <p:charRg st="74" end="89"/>
                                            </p:txEl>
                                          </p:spTgt>
                                        </p:tgtEl>
                                        <p:attrNameLst>
                                          <p:attrName>style.visibility</p:attrName>
                                        </p:attrNameLst>
                                      </p:cBhvr>
                                      <p:to>
                                        <p:strVal val="visible"/>
                                      </p:to>
                                    </p:set>
                                    <p:animEffect transition="in" filter="wipe(up)">
                                      <p:cBhvr>
                                        <p:cTn id="19" dur="500"/>
                                        <p:tgtEl>
                                          <p:spTgt spid="103427">
                                            <p:txEl>
                                              <p:charRg st="74" end="89"/>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03427">
                                            <p:txEl>
                                              <p:charRg st="89" end="111"/>
                                            </p:txEl>
                                          </p:spTgt>
                                        </p:tgtEl>
                                        <p:attrNameLst>
                                          <p:attrName>style.visibility</p:attrName>
                                        </p:attrNameLst>
                                      </p:cBhvr>
                                      <p:to>
                                        <p:strVal val="visible"/>
                                      </p:to>
                                    </p:set>
                                    <p:animEffect transition="in" filter="wipe(up)">
                                      <p:cBhvr>
                                        <p:cTn id="23" dur="500"/>
                                        <p:tgtEl>
                                          <p:spTgt spid="103427">
                                            <p:txEl>
                                              <p:charRg st="89"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Line 78"/>
          <p:cNvSpPr>
            <a:spLocks noChangeAspect="1"/>
          </p:cNvSpPr>
          <p:nvPr/>
        </p:nvSpPr>
        <p:spPr>
          <a:xfrm>
            <a:off x="3132138" y="4173538"/>
            <a:ext cx="334962" cy="815975"/>
          </a:xfrm>
          <a:prstGeom prst="line">
            <a:avLst/>
          </a:prstGeom>
          <a:ln w="38100" cap="flat" cmpd="sng">
            <a:solidFill>
              <a:srgbClr val="009900"/>
            </a:solidFill>
            <a:prstDash val="solid"/>
            <a:headEnd type="none" w="med" len="med"/>
            <a:tailEnd type="none" w="med" len="med"/>
          </a:ln>
        </p:spPr>
      </p:sp>
      <p:sp>
        <p:nvSpPr>
          <p:cNvPr id="8195" name="Line 79"/>
          <p:cNvSpPr>
            <a:spLocks noChangeAspect="1"/>
          </p:cNvSpPr>
          <p:nvPr/>
        </p:nvSpPr>
        <p:spPr>
          <a:xfrm flipH="1">
            <a:off x="2590800" y="4156075"/>
            <a:ext cx="438150" cy="749300"/>
          </a:xfrm>
          <a:prstGeom prst="line">
            <a:avLst/>
          </a:prstGeom>
          <a:ln w="38100" cap="flat" cmpd="sng">
            <a:solidFill>
              <a:srgbClr val="009900"/>
            </a:solidFill>
            <a:prstDash val="solid"/>
            <a:headEnd type="none" w="med" len="med"/>
            <a:tailEnd type="none" w="med" len="med"/>
          </a:ln>
        </p:spPr>
      </p:sp>
      <p:sp>
        <p:nvSpPr>
          <p:cNvPr id="8196" name="Line 80"/>
          <p:cNvSpPr>
            <a:spLocks noChangeAspect="1"/>
          </p:cNvSpPr>
          <p:nvPr/>
        </p:nvSpPr>
        <p:spPr>
          <a:xfrm>
            <a:off x="2312988" y="3324225"/>
            <a:ext cx="628650" cy="471488"/>
          </a:xfrm>
          <a:prstGeom prst="line">
            <a:avLst/>
          </a:prstGeom>
          <a:ln w="38100" cap="flat" cmpd="sng">
            <a:solidFill>
              <a:srgbClr val="009900"/>
            </a:solidFill>
            <a:prstDash val="solid"/>
            <a:headEnd type="none" w="med" len="med"/>
            <a:tailEnd type="none" w="med" len="med"/>
          </a:ln>
        </p:spPr>
      </p:sp>
      <p:sp>
        <p:nvSpPr>
          <p:cNvPr id="8197" name="Line 87"/>
          <p:cNvSpPr>
            <a:spLocks noChangeAspect="1"/>
          </p:cNvSpPr>
          <p:nvPr/>
        </p:nvSpPr>
        <p:spPr>
          <a:xfrm flipV="1">
            <a:off x="1308100" y="3200400"/>
            <a:ext cx="688975" cy="652463"/>
          </a:xfrm>
          <a:prstGeom prst="line">
            <a:avLst/>
          </a:prstGeom>
          <a:ln w="38100" cap="flat" cmpd="sng">
            <a:solidFill>
              <a:srgbClr val="009900"/>
            </a:solidFill>
            <a:prstDash val="solid"/>
            <a:headEnd type="none" w="med" len="med"/>
            <a:tailEnd type="none" w="med" len="med"/>
          </a:ln>
        </p:spPr>
      </p:sp>
      <p:sp>
        <p:nvSpPr>
          <p:cNvPr id="8198" name="Line 94"/>
          <p:cNvSpPr>
            <a:spLocks noChangeAspect="1"/>
          </p:cNvSpPr>
          <p:nvPr/>
        </p:nvSpPr>
        <p:spPr>
          <a:xfrm>
            <a:off x="2673350" y="5072063"/>
            <a:ext cx="336550" cy="815975"/>
          </a:xfrm>
          <a:prstGeom prst="line">
            <a:avLst/>
          </a:prstGeom>
          <a:ln w="38100" cap="flat" cmpd="sng">
            <a:solidFill>
              <a:srgbClr val="009900"/>
            </a:solidFill>
            <a:prstDash val="solid"/>
            <a:headEnd type="none" w="med" len="med"/>
            <a:tailEnd type="none" w="med" len="med"/>
          </a:ln>
        </p:spPr>
      </p:sp>
      <p:sp>
        <p:nvSpPr>
          <p:cNvPr id="8199" name="Line 95"/>
          <p:cNvSpPr>
            <a:spLocks noChangeAspect="1"/>
          </p:cNvSpPr>
          <p:nvPr/>
        </p:nvSpPr>
        <p:spPr>
          <a:xfrm flipH="1">
            <a:off x="2060575" y="5072063"/>
            <a:ext cx="438150" cy="747712"/>
          </a:xfrm>
          <a:prstGeom prst="line">
            <a:avLst/>
          </a:prstGeom>
          <a:ln w="38100" cap="flat" cmpd="sng">
            <a:solidFill>
              <a:srgbClr val="009900"/>
            </a:solidFill>
            <a:prstDash val="solid"/>
            <a:headEnd type="none" w="med" len="med"/>
            <a:tailEnd type="none" w="med" len="med"/>
          </a:ln>
        </p:spPr>
      </p:sp>
      <p:sp>
        <p:nvSpPr>
          <p:cNvPr id="82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9577" name="Rectangle 3"/>
          <p:cNvSpPr>
            <a:spLocks noGrp="1"/>
          </p:cNvSpPr>
          <p:nvPr>
            <p:ph type="body" idx="4294967295"/>
          </p:nvPr>
        </p:nvSpPr>
        <p:spPr>
          <a:xfrm>
            <a:off x="179388" y="1114425"/>
            <a:ext cx="8785225" cy="1079500"/>
          </a:xfrm>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 要传输的字符集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D={A, U, S, T, C}</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，各字符出现频率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w={2, 3, 3, 5, 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，构造哈夫曼编码。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0"/>
              </a:spcBef>
              <a:spcAft>
                <a:spcPts val="0"/>
              </a:spcAft>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6"/>
          <p:cNvGrpSpPr>
            <a:grpSpLocks noChangeAspect="1"/>
          </p:cNvGrpSpPr>
          <p:nvPr/>
        </p:nvGrpSpPr>
        <p:grpSpPr>
          <a:xfrm>
            <a:off x="1797050" y="5646738"/>
            <a:ext cx="515938" cy="560387"/>
            <a:chOff x="0" y="0"/>
            <a:chExt cx="515938" cy="560388"/>
          </a:xfrm>
        </p:grpSpPr>
        <p:grpSp>
          <p:nvGrpSpPr>
            <p:cNvPr id="109656" name="Group 99"/>
            <p:cNvGrpSpPr>
              <a:grpSpLocks noChangeAspect="1"/>
            </p:cNvGrpSpPr>
            <p:nvPr/>
          </p:nvGrpSpPr>
          <p:grpSpPr>
            <a:xfrm>
              <a:off x="0" y="0"/>
              <a:ext cx="515938" cy="560388"/>
              <a:chOff x="0" y="0"/>
              <a:chExt cx="282" cy="324"/>
            </a:xfrm>
          </p:grpSpPr>
          <p:sp>
            <p:nvSpPr>
              <p:cNvPr id="109658" name="Oval 100"/>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59" name="Rectangle 101"/>
              <p:cNvSpPr>
                <a:spLocks noChangeAspect="1"/>
              </p:cNvSpPr>
              <p:nvPr/>
            </p:nvSpPr>
            <p:spPr>
              <a:xfrm>
                <a:off x="48" y="0"/>
                <a:ext cx="100"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57" name="Text Box 111"/>
            <p:cNvSpPr txBox="1">
              <a:spLocks noChangeAspect="1"/>
            </p:cNvSpPr>
            <p:nvPr/>
          </p:nvSpPr>
          <p:spPr>
            <a:xfrm>
              <a:off x="59018" y="69396"/>
              <a:ext cx="407484" cy="461666"/>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A</a:t>
              </a:r>
              <a:endParaRPr lang="en-US" altLang="zh-CN" b="1" dirty="0">
                <a:solidFill>
                  <a:srgbClr val="CCFFFF"/>
                </a:solidFill>
                <a:latin typeface="Times New Roman" panose="02020603050405020304" pitchFamily="18" charset="0"/>
              </a:endParaRPr>
            </a:p>
          </p:txBody>
        </p:sp>
      </p:grpSp>
      <p:grpSp>
        <p:nvGrpSpPr>
          <p:cNvPr id="4" name="组合 8"/>
          <p:cNvGrpSpPr>
            <a:grpSpLocks noChangeAspect="1"/>
          </p:cNvGrpSpPr>
          <p:nvPr/>
        </p:nvGrpSpPr>
        <p:grpSpPr>
          <a:xfrm>
            <a:off x="2762250" y="5672138"/>
            <a:ext cx="514350" cy="563562"/>
            <a:chOff x="0" y="0"/>
            <a:chExt cx="514350" cy="563563"/>
          </a:xfrm>
        </p:grpSpPr>
        <p:grpSp>
          <p:nvGrpSpPr>
            <p:cNvPr id="109652" name="Group 96"/>
            <p:cNvGrpSpPr>
              <a:grpSpLocks noChangeAspect="1"/>
            </p:cNvGrpSpPr>
            <p:nvPr/>
          </p:nvGrpSpPr>
          <p:grpSpPr>
            <a:xfrm>
              <a:off x="0" y="0"/>
              <a:ext cx="514350" cy="563563"/>
              <a:chOff x="0" y="0"/>
              <a:chExt cx="282" cy="324"/>
            </a:xfrm>
          </p:grpSpPr>
          <p:sp>
            <p:nvSpPr>
              <p:cNvPr id="109654" name="Oval 97"/>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55" name="Rectangle 98"/>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53" name="Text Box 112"/>
            <p:cNvSpPr txBox="1">
              <a:spLocks noChangeAspect="1"/>
            </p:cNvSpPr>
            <p:nvPr/>
          </p:nvSpPr>
          <p:spPr>
            <a:xfrm>
              <a:off x="55815" y="61118"/>
              <a:ext cx="407484"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C</a:t>
              </a:r>
              <a:endParaRPr lang="en-US" altLang="zh-CN" b="1" dirty="0">
                <a:solidFill>
                  <a:srgbClr val="CCFFFF"/>
                </a:solidFill>
                <a:latin typeface="Times New Roman" panose="02020603050405020304" pitchFamily="18" charset="0"/>
              </a:endParaRPr>
            </a:p>
          </p:txBody>
        </p:sp>
      </p:grpSp>
      <p:grpSp>
        <p:nvGrpSpPr>
          <p:cNvPr id="6" name="组合 7"/>
          <p:cNvGrpSpPr>
            <a:grpSpLocks noChangeAspect="1"/>
          </p:cNvGrpSpPr>
          <p:nvPr/>
        </p:nvGrpSpPr>
        <p:grpSpPr>
          <a:xfrm>
            <a:off x="2339975" y="4740275"/>
            <a:ext cx="514350" cy="560388"/>
            <a:chOff x="0" y="0"/>
            <a:chExt cx="514350" cy="560388"/>
          </a:xfrm>
        </p:grpSpPr>
        <p:grpSp>
          <p:nvGrpSpPr>
            <p:cNvPr id="109648" name="Group 84"/>
            <p:cNvGrpSpPr>
              <a:grpSpLocks noChangeAspect="1"/>
            </p:cNvGrpSpPr>
            <p:nvPr/>
          </p:nvGrpSpPr>
          <p:grpSpPr>
            <a:xfrm>
              <a:off x="0" y="0"/>
              <a:ext cx="514350" cy="560388"/>
              <a:chOff x="0" y="0"/>
              <a:chExt cx="282" cy="324"/>
            </a:xfrm>
          </p:grpSpPr>
          <p:sp>
            <p:nvSpPr>
              <p:cNvPr id="109650" name="Oval 85"/>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51" name="Rectangle 86"/>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49" name="Text Box 113"/>
            <p:cNvSpPr txBox="1">
              <a:spLocks noChangeAspect="1"/>
            </p:cNvSpPr>
            <p:nvPr/>
          </p:nvSpPr>
          <p:spPr>
            <a:xfrm>
              <a:off x="80603" y="53306"/>
              <a:ext cx="338554"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4</a:t>
              </a:r>
              <a:endParaRPr lang="en-US" altLang="zh-CN" b="1" dirty="0">
                <a:solidFill>
                  <a:srgbClr val="CCFFFF"/>
                </a:solidFill>
                <a:latin typeface="Times New Roman" panose="02020603050405020304" pitchFamily="18" charset="0"/>
              </a:endParaRPr>
            </a:p>
          </p:txBody>
        </p:sp>
      </p:grpSp>
      <p:sp>
        <p:nvSpPr>
          <p:cNvPr id="8241" name="Rectangle 115"/>
          <p:cNvSpPr>
            <a:spLocks noChangeAspect="1"/>
          </p:cNvSpPr>
          <p:nvPr/>
        </p:nvSpPr>
        <p:spPr>
          <a:xfrm>
            <a:off x="2563813" y="3257550"/>
            <a:ext cx="350837" cy="33496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8242" name="Rectangle 116"/>
          <p:cNvSpPr>
            <a:spLocks noChangeAspect="1"/>
          </p:cNvSpPr>
          <p:nvPr/>
        </p:nvSpPr>
        <p:spPr>
          <a:xfrm>
            <a:off x="2422525" y="4265613"/>
            <a:ext cx="350838" cy="333375"/>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8243" name="Rectangle 117"/>
          <p:cNvSpPr>
            <a:spLocks noChangeAspect="1"/>
          </p:cNvSpPr>
          <p:nvPr/>
        </p:nvSpPr>
        <p:spPr>
          <a:xfrm>
            <a:off x="1917700" y="5273675"/>
            <a:ext cx="350838" cy="33496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8244" name="Rectangle 118"/>
          <p:cNvSpPr>
            <a:spLocks noChangeAspect="1"/>
          </p:cNvSpPr>
          <p:nvPr/>
        </p:nvSpPr>
        <p:spPr>
          <a:xfrm>
            <a:off x="2854325" y="5273675"/>
            <a:ext cx="350838" cy="33496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8247" name="Rectangle 121"/>
          <p:cNvSpPr>
            <a:spLocks noChangeAspect="1"/>
          </p:cNvSpPr>
          <p:nvPr/>
        </p:nvSpPr>
        <p:spPr>
          <a:xfrm>
            <a:off x="1331913" y="3257550"/>
            <a:ext cx="352425" cy="333375"/>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8248" name="Rectangle 122"/>
          <p:cNvSpPr>
            <a:spLocks noChangeAspect="1"/>
          </p:cNvSpPr>
          <p:nvPr/>
        </p:nvSpPr>
        <p:spPr>
          <a:xfrm>
            <a:off x="3287713" y="4265613"/>
            <a:ext cx="350837" cy="333375"/>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8249" name="Rectangle 124"/>
          <p:cNvSpPr/>
          <p:nvPr/>
        </p:nvSpPr>
        <p:spPr>
          <a:xfrm>
            <a:off x="4460875" y="2065338"/>
            <a:ext cx="31686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zh-CN" altLang="en-US" dirty="0">
                <a:latin typeface="Times New Roman" panose="02020603050405020304" pitchFamily="18" charset="0"/>
              </a:rPr>
              <a:t>哈夫曼编码：</a:t>
            </a:r>
            <a:endParaRPr lang="zh-CN" altLang="en-US" dirty="0">
              <a:latin typeface="Times New Roman" panose="02020603050405020304" pitchFamily="18" charset="0"/>
            </a:endParaRPr>
          </a:p>
        </p:txBody>
      </p:sp>
      <p:sp>
        <p:nvSpPr>
          <p:cNvPr id="8250" name="Text Box 125"/>
          <p:cNvSpPr txBox="1"/>
          <p:nvPr/>
        </p:nvSpPr>
        <p:spPr>
          <a:xfrm>
            <a:off x="4467225" y="4327525"/>
            <a:ext cx="4425950" cy="8302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rPr>
              <a:t>AUST</a:t>
            </a:r>
            <a:r>
              <a:rPr lang="zh-CN" altLang="en-US" dirty="0">
                <a:latin typeface="Times New Roman" panose="02020603050405020304" pitchFamily="18" charset="0"/>
              </a:rPr>
              <a:t>的编码电文是多少？</a:t>
            </a:r>
            <a:endParaRPr lang="en-US" altLang="zh-CN" dirty="0">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000066"/>
                </a:solidFill>
                <a:latin typeface="Times New Roman" panose="02020603050405020304" pitchFamily="18" charset="0"/>
              </a:rPr>
              <a:t>100 00 01 11</a:t>
            </a:r>
            <a:endParaRPr lang="en-US" altLang="zh-CN" b="1" dirty="0">
              <a:solidFill>
                <a:srgbClr val="000066"/>
              </a:solidFill>
              <a:latin typeface="Times New Roman" panose="02020603050405020304" pitchFamily="18" charset="0"/>
            </a:endParaRPr>
          </a:p>
        </p:txBody>
      </p:sp>
      <p:sp>
        <p:nvSpPr>
          <p:cNvPr id="8251" name="矩形 2"/>
          <p:cNvSpPr/>
          <p:nvPr/>
        </p:nvSpPr>
        <p:spPr>
          <a:xfrm>
            <a:off x="827088" y="2176463"/>
            <a:ext cx="649287" cy="360362"/>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zh-CN" altLang="en-US" b="1" dirty="0">
              <a:latin typeface="Times New Roman" panose="02020603050405020304" pitchFamily="18" charset="0"/>
              <a:ea typeface="宋体" panose="02010600030101010101" pitchFamily="2" charset="-122"/>
            </a:endParaRPr>
          </a:p>
        </p:txBody>
      </p:sp>
      <p:sp>
        <p:nvSpPr>
          <p:cNvPr id="8252" name="矩形 56"/>
          <p:cNvSpPr/>
          <p:nvPr/>
        </p:nvSpPr>
        <p:spPr>
          <a:xfrm>
            <a:off x="1476375" y="2176463"/>
            <a:ext cx="647700" cy="360362"/>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U</a:t>
            </a:r>
            <a:endParaRPr lang="zh-CN" altLang="en-US" b="1" dirty="0">
              <a:latin typeface="Times New Roman" panose="02020603050405020304" pitchFamily="18" charset="0"/>
              <a:ea typeface="宋体" panose="02010600030101010101" pitchFamily="2" charset="-122"/>
            </a:endParaRPr>
          </a:p>
        </p:txBody>
      </p:sp>
      <p:sp>
        <p:nvSpPr>
          <p:cNvPr id="8253" name="矩形 57"/>
          <p:cNvSpPr/>
          <p:nvPr/>
        </p:nvSpPr>
        <p:spPr>
          <a:xfrm>
            <a:off x="2124075" y="2176463"/>
            <a:ext cx="647700" cy="360362"/>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t>
            </a:r>
            <a:endParaRPr lang="zh-CN" altLang="en-US" b="1" dirty="0">
              <a:latin typeface="Times New Roman" panose="02020603050405020304" pitchFamily="18" charset="0"/>
              <a:ea typeface="宋体" panose="02010600030101010101" pitchFamily="2" charset="-122"/>
            </a:endParaRPr>
          </a:p>
        </p:txBody>
      </p:sp>
      <p:sp>
        <p:nvSpPr>
          <p:cNvPr id="8254" name="矩形 58"/>
          <p:cNvSpPr/>
          <p:nvPr/>
        </p:nvSpPr>
        <p:spPr>
          <a:xfrm>
            <a:off x="2771775" y="2176463"/>
            <a:ext cx="647700" cy="360362"/>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a:t>
            </a:r>
            <a:endParaRPr lang="zh-CN" altLang="en-US" b="1" dirty="0">
              <a:latin typeface="Times New Roman" panose="02020603050405020304" pitchFamily="18" charset="0"/>
              <a:ea typeface="宋体" panose="02010600030101010101" pitchFamily="2" charset="-122"/>
            </a:endParaRPr>
          </a:p>
        </p:txBody>
      </p:sp>
      <p:sp>
        <p:nvSpPr>
          <p:cNvPr id="8256" name="矩形 60"/>
          <p:cNvSpPr/>
          <p:nvPr/>
        </p:nvSpPr>
        <p:spPr>
          <a:xfrm>
            <a:off x="827088" y="2536825"/>
            <a:ext cx="649287" cy="360363"/>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zh-CN" altLang="en-US" b="1" dirty="0">
              <a:latin typeface="Times New Roman" panose="02020603050405020304" pitchFamily="18" charset="0"/>
              <a:ea typeface="宋体" panose="02010600030101010101" pitchFamily="2" charset="-122"/>
            </a:endParaRPr>
          </a:p>
        </p:txBody>
      </p:sp>
      <p:sp>
        <p:nvSpPr>
          <p:cNvPr id="8257" name="矩形 61"/>
          <p:cNvSpPr/>
          <p:nvPr/>
        </p:nvSpPr>
        <p:spPr>
          <a:xfrm>
            <a:off x="1476375" y="2536825"/>
            <a:ext cx="647700" cy="360363"/>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zh-CN" altLang="en-US" b="1" dirty="0">
              <a:latin typeface="Times New Roman" panose="02020603050405020304" pitchFamily="18" charset="0"/>
              <a:ea typeface="宋体" panose="02010600030101010101" pitchFamily="2" charset="-122"/>
            </a:endParaRPr>
          </a:p>
        </p:txBody>
      </p:sp>
      <p:sp>
        <p:nvSpPr>
          <p:cNvPr id="8258" name="矩形 62"/>
          <p:cNvSpPr/>
          <p:nvPr/>
        </p:nvSpPr>
        <p:spPr>
          <a:xfrm>
            <a:off x="2124075" y="2536825"/>
            <a:ext cx="647700" cy="360363"/>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zh-CN" altLang="en-US" b="1" dirty="0">
              <a:latin typeface="Times New Roman" panose="02020603050405020304" pitchFamily="18" charset="0"/>
              <a:ea typeface="宋体" panose="02010600030101010101" pitchFamily="2" charset="-122"/>
            </a:endParaRPr>
          </a:p>
        </p:txBody>
      </p:sp>
      <p:sp>
        <p:nvSpPr>
          <p:cNvPr id="8259" name="矩形 63"/>
          <p:cNvSpPr/>
          <p:nvPr/>
        </p:nvSpPr>
        <p:spPr>
          <a:xfrm>
            <a:off x="2771775" y="2536825"/>
            <a:ext cx="647700" cy="360363"/>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zh-CN" altLang="en-US" b="1" dirty="0">
              <a:latin typeface="Times New Roman" panose="02020603050405020304" pitchFamily="18" charset="0"/>
              <a:ea typeface="宋体" panose="02010600030101010101" pitchFamily="2" charset="-122"/>
            </a:endParaRPr>
          </a:p>
        </p:txBody>
      </p:sp>
      <p:grpSp>
        <p:nvGrpSpPr>
          <p:cNvPr id="9" name="组合 2"/>
          <p:cNvGrpSpPr/>
          <p:nvPr/>
        </p:nvGrpSpPr>
        <p:grpSpPr>
          <a:xfrm>
            <a:off x="3117850" y="4711700"/>
            <a:ext cx="514350" cy="560388"/>
            <a:chOff x="3117850" y="4711700"/>
            <a:chExt cx="514350" cy="560388"/>
          </a:xfrm>
        </p:grpSpPr>
        <p:grpSp>
          <p:nvGrpSpPr>
            <p:cNvPr id="109644" name="Group 102"/>
            <p:cNvGrpSpPr>
              <a:grpSpLocks noChangeAspect="1"/>
            </p:cNvGrpSpPr>
            <p:nvPr/>
          </p:nvGrpSpPr>
          <p:grpSpPr>
            <a:xfrm>
              <a:off x="3117850" y="4711700"/>
              <a:ext cx="514350" cy="560388"/>
              <a:chOff x="0" y="0"/>
              <a:chExt cx="282" cy="324"/>
            </a:xfrm>
          </p:grpSpPr>
          <p:sp>
            <p:nvSpPr>
              <p:cNvPr id="109646" name="Oval 103"/>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47" name="Rectangle 104"/>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45" name="Text Box 112"/>
            <p:cNvSpPr txBox="1">
              <a:spLocks noChangeAspect="1"/>
            </p:cNvSpPr>
            <p:nvPr/>
          </p:nvSpPr>
          <p:spPr>
            <a:xfrm>
              <a:off x="3178512" y="4796780"/>
              <a:ext cx="389851"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T</a:t>
              </a:r>
              <a:endParaRPr lang="en-US" altLang="zh-CN" b="1" dirty="0">
                <a:solidFill>
                  <a:srgbClr val="CCFFFF"/>
                </a:solidFill>
                <a:latin typeface="Times New Roman" panose="02020603050405020304" pitchFamily="18" charset="0"/>
              </a:endParaRPr>
            </a:p>
          </p:txBody>
        </p:sp>
      </p:grpSp>
      <p:grpSp>
        <p:nvGrpSpPr>
          <p:cNvPr id="11" name="组合 3"/>
          <p:cNvGrpSpPr/>
          <p:nvPr/>
        </p:nvGrpSpPr>
        <p:grpSpPr>
          <a:xfrm>
            <a:off x="1903413" y="2897188"/>
            <a:ext cx="520700" cy="560387"/>
            <a:chOff x="1903253" y="2897188"/>
            <a:chExt cx="520860" cy="560387"/>
          </a:xfrm>
        </p:grpSpPr>
        <p:grpSp>
          <p:nvGrpSpPr>
            <p:cNvPr id="109640" name="Group 91"/>
            <p:cNvGrpSpPr>
              <a:grpSpLocks noChangeAspect="1"/>
            </p:cNvGrpSpPr>
            <p:nvPr/>
          </p:nvGrpSpPr>
          <p:grpSpPr>
            <a:xfrm>
              <a:off x="1908175" y="2897188"/>
              <a:ext cx="515938" cy="560387"/>
              <a:chOff x="0" y="0"/>
              <a:chExt cx="282" cy="324"/>
            </a:xfrm>
          </p:grpSpPr>
          <p:sp>
            <p:nvSpPr>
              <p:cNvPr id="109642" name="Oval 92"/>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43" name="Rectangle 93"/>
              <p:cNvSpPr>
                <a:spLocks noChangeAspect="1"/>
              </p:cNvSpPr>
              <p:nvPr/>
            </p:nvSpPr>
            <p:spPr>
              <a:xfrm>
                <a:off x="48" y="0"/>
                <a:ext cx="100"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41" name="Text Box 112"/>
            <p:cNvSpPr txBox="1">
              <a:spLocks noChangeAspect="1"/>
            </p:cNvSpPr>
            <p:nvPr/>
          </p:nvSpPr>
          <p:spPr>
            <a:xfrm>
              <a:off x="1903253" y="2967186"/>
              <a:ext cx="492444"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15</a:t>
              </a:r>
              <a:endParaRPr lang="en-US" altLang="zh-CN" b="1" dirty="0">
                <a:solidFill>
                  <a:srgbClr val="CCFFFF"/>
                </a:solidFill>
                <a:latin typeface="Times New Roman" panose="02020603050405020304" pitchFamily="18" charset="0"/>
              </a:endParaRPr>
            </a:p>
          </p:txBody>
        </p:sp>
      </p:grpSp>
      <p:grpSp>
        <p:nvGrpSpPr>
          <p:cNvPr id="13" name="组合 1"/>
          <p:cNvGrpSpPr/>
          <p:nvPr/>
        </p:nvGrpSpPr>
        <p:grpSpPr>
          <a:xfrm>
            <a:off x="2771775" y="3711575"/>
            <a:ext cx="514350" cy="563563"/>
            <a:chOff x="2771800" y="3711575"/>
            <a:chExt cx="514350" cy="563563"/>
          </a:xfrm>
        </p:grpSpPr>
        <p:grpSp>
          <p:nvGrpSpPr>
            <p:cNvPr id="109636" name="Group 81"/>
            <p:cNvGrpSpPr>
              <a:grpSpLocks noChangeAspect="1"/>
            </p:cNvGrpSpPr>
            <p:nvPr/>
          </p:nvGrpSpPr>
          <p:grpSpPr>
            <a:xfrm>
              <a:off x="2771800" y="3711575"/>
              <a:ext cx="514350" cy="563563"/>
              <a:chOff x="0" y="0"/>
              <a:chExt cx="282" cy="324"/>
            </a:xfrm>
          </p:grpSpPr>
          <p:sp>
            <p:nvSpPr>
              <p:cNvPr id="109638" name="Oval 82"/>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39" name="Rectangle 83"/>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37" name="Text Box 112"/>
            <p:cNvSpPr txBox="1">
              <a:spLocks noChangeAspect="1"/>
            </p:cNvSpPr>
            <p:nvPr/>
          </p:nvSpPr>
          <p:spPr>
            <a:xfrm>
              <a:off x="2865794" y="3789040"/>
              <a:ext cx="338554"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9</a:t>
              </a:r>
              <a:endParaRPr lang="en-US" altLang="zh-CN" b="1" dirty="0">
                <a:solidFill>
                  <a:srgbClr val="CCFFFF"/>
                </a:solidFill>
                <a:latin typeface="Times New Roman" panose="02020603050405020304" pitchFamily="18" charset="0"/>
              </a:endParaRPr>
            </a:p>
          </p:txBody>
        </p:sp>
      </p:grpSp>
      <p:sp>
        <p:nvSpPr>
          <p:cNvPr id="8265" name="Text Box 125"/>
          <p:cNvSpPr txBox="1"/>
          <p:nvPr/>
        </p:nvSpPr>
        <p:spPr>
          <a:xfrm>
            <a:off x="5795963" y="3030538"/>
            <a:ext cx="3168650" cy="5715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nSpc>
                <a:spcPct val="130000"/>
              </a:lnSpc>
              <a:spcBef>
                <a:spcPct val="0"/>
              </a:spcBef>
              <a:buFont typeface="Arial" panose="020B0604020202020204" pitchFamily="34" charset="0"/>
              <a:buNone/>
            </a:pPr>
            <a:r>
              <a:rPr lang="zh-CN" altLang="en-US" dirty="0">
                <a:solidFill>
                  <a:srgbClr val="FF0000"/>
                </a:solidFill>
                <a:latin typeface="Times New Roman" panose="02020603050405020304" pitchFamily="18" charset="0"/>
              </a:rPr>
              <a:t>电文</a:t>
            </a:r>
            <a:r>
              <a:rPr lang="en-US" altLang="zh-CN" b="1" dirty="0">
                <a:solidFill>
                  <a:srgbClr val="FF0000"/>
                </a:solidFill>
                <a:latin typeface="Times New Roman" panose="02020603050405020304" pitchFamily="18" charset="0"/>
              </a:rPr>
              <a:t>000111101</a:t>
            </a:r>
            <a:r>
              <a:rPr lang="zh-CN" altLang="en-US" dirty="0">
                <a:solidFill>
                  <a:srgbClr val="FF0000"/>
                </a:solidFill>
                <a:latin typeface="Times New Roman" panose="02020603050405020304" pitchFamily="18" charset="0"/>
              </a:rPr>
              <a:t>译文</a:t>
            </a:r>
            <a:r>
              <a:rPr lang="en-US" altLang="zh-CN"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74" name="Rectangle 124"/>
          <p:cNvSpPr/>
          <p:nvPr/>
        </p:nvSpPr>
        <p:spPr>
          <a:xfrm>
            <a:off x="4460875" y="2455863"/>
            <a:ext cx="865188" cy="193833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solidFill>
                  <a:srgbClr val="FF0000"/>
                </a:solidFill>
                <a:latin typeface="Times New Roman" panose="02020603050405020304" pitchFamily="18" charset="0"/>
              </a:rPr>
              <a:t>A</a:t>
            </a:r>
            <a:r>
              <a:rPr lang="zh-CN" altLang="en-US" b="1" dirty="0">
                <a:solidFill>
                  <a:srgbClr val="FF0000"/>
                </a:solidFill>
                <a:latin typeface="Times New Roman" panose="02020603050405020304" pitchFamily="18" charset="0"/>
              </a:rPr>
              <a:t>：</a:t>
            </a:r>
            <a:endParaRPr lang="en-US" altLang="zh-CN" b="1" dirty="0">
              <a:solidFill>
                <a:srgbClr val="FF0000"/>
              </a:solidFill>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FF0000"/>
                </a:solidFill>
                <a:latin typeface="Times New Roman" panose="02020603050405020304" pitchFamily="18" charset="0"/>
              </a:rPr>
              <a:t>U</a:t>
            </a:r>
            <a:r>
              <a:rPr lang="zh-CN" altLang="en-US" b="1" dirty="0">
                <a:solidFill>
                  <a:srgbClr val="FF0000"/>
                </a:solidFill>
                <a:latin typeface="Times New Roman" panose="02020603050405020304" pitchFamily="18" charset="0"/>
              </a:rPr>
              <a:t>：</a:t>
            </a:r>
            <a:endParaRPr lang="en-US" altLang="zh-CN" b="1" dirty="0">
              <a:solidFill>
                <a:srgbClr val="FF0000"/>
              </a:solidFill>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FF0000"/>
                </a:solidFill>
                <a:latin typeface="Times New Roman" panose="02020603050405020304" pitchFamily="18" charset="0"/>
              </a:rPr>
              <a:t>S</a:t>
            </a:r>
            <a:r>
              <a:rPr lang="zh-CN" altLang="en-US" b="1" dirty="0">
                <a:solidFill>
                  <a:srgbClr val="FF0000"/>
                </a:solidFill>
                <a:latin typeface="Times New Roman" panose="02020603050405020304" pitchFamily="18" charset="0"/>
              </a:rPr>
              <a:t>：</a:t>
            </a:r>
            <a:endParaRPr lang="en-US" altLang="zh-CN" b="1" dirty="0">
              <a:solidFill>
                <a:srgbClr val="FF0000"/>
              </a:solidFill>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FF0000"/>
                </a:solidFill>
                <a:latin typeface="Times New Roman" panose="02020603050405020304" pitchFamily="18" charset="0"/>
              </a:rPr>
              <a:t>T</a:t>
            </a:r>
            <a:r>
              <a:rPr lang="zh-CN" altLang="en-US" b="1" dirty="0">
                <a:solidFill>
                  <a:srgbClr val="FF0000"/>
                </a:solidFill>
                <a:latin typeface="Times New Roman" panose="02020603050405020304" pitchFamily="18" charset="0"/>
              </a:rPr>
              <a:t>：</a:t>
            </a:r>
            <a:endParaRPr lang="en-US" altLang="zh-CN" b="1" dirty="0">
              <a:solidFill>
                <a:srgbClr val="FF0000"/>
              </a:solidFill>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FF0000"/>
                </a:solidFill>
                <a:latin typeface="Times New Roman" panose="02020603050405020304" pitchFamily="18" charset="0"/>
              </a:rPr>
              <a:t>C</a:t>
            </a:r>
            <a:r>
              <a:rPr lang="zh-CN" altLang="en-US" b="1" dirty="0">
                <a:solidFill>
                  <a:srgbClr val="FF0000"/>
                </a:solidFill>
                <a:latin typeface="Times New Roman" panose="02020603050405020304" pitchFamily="18" charset="0"/>
              </a:rPr>
              <a:t>：</a:t>
            </a:r>
            <a:endParaRPr lang="en-US" altLang="zh-CN" b="1" dirty="0">
              <a:solidFill>
                <a:srgbClr val="000066"/>
              </a:solidFill>
              <a:latin typeface="Times New Roman" panose="02020603050405020304" pitchFamily="18" charset="0"/>
            </a:endParaRPr>
          </a:p>
        </p:txBody>
      </p:sp>
      <p:sp>
        <p:nvSpPr>
          <p:cNvPr id="75" name="矩形 58"/>
          <p:cNvSpPr/>
          <p:nvPr/>
        </p:nvSpPr>
        <p:spPr>
          <a:xfrm>
            <a:off x="3419475" y="2179638"/>
            <a:ext cx="647700" cy="360362"/>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zh-CN" altLang="en-US" b="1" dirty="0">
              <a:latin typeface="Times New Roman" panose="02020603050405020304" pitchFamily="18" charset="0"/>
              <a:ea typeface="宋体" panose="02010600030101010101" pitchFamily="2" charset="-122"/>
            </a:endParaRPr>
          </a:p>
        </p:txBody>
      </p:sp>
      <p:sp>
        <p:nvSpPr>
          <p:cNvPr id="76" name="矩形 63"/>
          <p:cNvSpPr/>
          <p:nvPr/>
        </p:nvSpPr>
        <p:spPr>
          <a:xfrm>
            <a:off x="3419475" y="2538413"/>
            <a:ext cx="647700" cy="360362"/>
          </a:xfrm>
          <a:prstGeom prst="rect">
            <a:avLst/>
          </a:prstGeom>
          <a:solidFill>
            <a:srgbClr val="DCE6F2"/>
          </a:solidFill>
          <a:ln w="9525" cap="flat" cmpd="sng">
            <a:solidFill>
              <a:srgbClr val="0000CC"/>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zh-CN" altLang="en-US" b="1" dirty="0">
              <a:latin typeface="Times New Roman" panose="02020603050405020304" pitchFamily="18" charset="0"/>
              <a:ea typeface="宋体" panose="02010600030101010101" pitchFamily="2" charset="-122"/>
            </a:endParaRPr>
          </a:p>
        </p:txBody>
      </p:sp>
      <p:sp>
        <p:nvSpPr>
          <p:cNvPr id="82" name="Line 94"/>
          <p:cNvSpPr>
            <a:spLocks noChangeAspect="1"/>
          </p:cNvSpPr>
          <p:nvPr/>
        </p:nvSpPr>
        <p:spPr>
          <a:xfrm>
            <a:off x="1416050" y="4137025"/>
            <a:ext cx="336550" cy="815975"/>
          </a:xfrm>
          <a:prstGeom prst="line">
            <a:avLst/>
          </a:prstGeom>
          <a:ln w="38100" cap="flat" cmpd="sng">
            <a:solidFill>
              <a:srgbClr val="009900"/>
            </a:solidFill>
            <a:prstDash val="solid"/>
            <a:headEnd type="none" w="med" len="med"/>
            <a:tailEnd type="none" w="med" len="med"/>
          </a:ln>
        </p:spPr>
      </p:sp>
      <p:sp>
        <p:nvSpPr>
          <p:cNvPr id="83" name="Line 95"/>
          <p:cNvSpPr>
            <a:spLocks noChangeAspect="1"/>
          </p:cNvSpPr>
          <p:nvPr/>
        </p:nvSpPr>
        <p:spPr>
          <a:xfrm flipH="1">
            <a:off x="803275" y="4137025"/>
            <a:ext cx="438150" cy="747713"/>
          </a:xfrm>
          <a:prstGeom prst="line">
            <a:avLst/>
          </a:prstGeom>
          <a:ln w="38100" cap="flat" cmpd="sng">
            <a:solidFill>
              <a:srgbClr val="009900"/>
            </a:solidFill>
            <a:prstDash val="solid"/>
            <a:headEnd type="none" w="med" len="med"/>
            <a:tailEnd type="none" w="med" len="med"/>
          </a:ln>
        </p:spPr>
      </p:sp>
      <p:grpSp>
        <p:nvGrpSpPr>
          <p:cNvPr id="15" name="组合 6"/>
          <p:cNvGrpSpPr>
            <a:grpSpLocks noChangeAspect="1"/>
          </p:cNvGrpSpPr>
          <p:nvPr/>
        </p:nvGrpSpPr>
        <p:grpSpPr>
          <a:xfrm>
            <a:off x="539750" y="4711700"/>
            <a:ext cx="515938" cy="560388"/>
            <a:chOff x="0" y="0"/>
            <a:chExt cx="515938" cy="560388"/>
          </a:xfrm>
        </p:grpSpPr>
        <p:grpSp>
          <p:nvGrpSpPr>
            <p:cNvPr id="109632" name="Group 99"/>
            <p:cNvGrpSpPr>
              <a:grpSpLocks noChangeAspect="1"/>
            </p:cNvGrpSpPr>
            <p:nvPr/>
          </p:nvGrpSpPr>
          <p:grpSpPr>
            <a:xfrm>
              <a:off x="0" y="0"/>
              <a:ext cx="515938" cy="560388"/>
              <a:chOff x="0" y="0"/>
              <a:chExt cx="282" cy="324"/>
            </a:xfrm>
          </p:grpSpPr>
          <p:sp>
            <p:nvSpPr>
              <p:cNvPr id="109634" name="Oval 100"/>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35" name="Rectangle 101"/>
              <p:cNvSpPr>
                <a:spLocks noChangeAspect="1"/>
              </p:cNvSpPr>
              <p:nvPr/>
            </p:nvSpPr>
            <p:spPr>
              <a:xfrm>
                <a:off x="48" y="0"/>
                <a:ext cx="100"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33" name="Text Box 111"/>
            <p:cNvSpPr txBox="1">
              <a:spLocks noChangeAspect="1"/>
            </p:cNvSpPr>
            <p:nvPr/>
          </p:nvSpPr>
          <p:spPr>
            <a:xfrm>
              <a:off x="59018" y="69396"/>
              <a:ext cx="407484" cy="461666"/>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U</a:t>
              </a:r>
              <a:endParaRPr lang="en-US" altLang="zh-CN" b="1" dirty="0">
                <a:solidFill>
                  <a:srgbClr val="CCFFFF"/>
                </a:solidFill>
                <a:latin typeface="Times New Roman" panose="02020603050405020304" pitchFamily="18" charset="0"/>
              </a:endParaRPr>
            </a:p>
          </p:txBody>
        </p:sp>
      </p:grpSp>
      <p:grpSp>
        <p:nvGrpSpPr>
          <p:cNvPr id="17" name="组合 8"/>
          <p:cNvGrpSpPr>
            <a:grpSpLocks noChangeAspect="1"/>
          </p:cNvGrpSpPr>
          <p:nvPr/>
        </p:nvGrpSpPr>
        <p:grpSpPr>
          <a:xfrm>
            <a:off x="1504950" y="4737100"/>
            <a:ext cx="514350" cy="563563"/>
            <a:chOff x="0" y="0"/>
            <a:chExt cx="514350" cy="563563"/>
          </a:xfrm>
        </p:grpSpPr>
        <p:grpSp>
          <p:nvGrpSpPr>
            <p:cNvPr id="109628" name="Group 96"/>
            <p:cNvGrpSpPr>
              <a:grpSpLocks noChangeAspect="1"/>
            </p:cNvGrpSpPr>
            <p:nvPr/>
          </p:nvGrpSpPr>
          <p:grpSpPr>
            <a:xfrm>
              <a:off x="0" y="0"/>
              <a:ext cx="514350" cy="563563"/>
              <a:chOff x="0" y="0"/>
              <a:chExt cx="282" cy="324"/>
            </a:xfrm>
          </p:grpSpPr>
          <p:sp>
            <p:nvSpPr>
              <p:cNvPr id="109630" name="Oval 97"/>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31" name="Rectangle 98"/>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29" name="Text Box 112"/>
            <p:cNvSpPr txBox="1">
              <a:spLocks noChangeAspect="1"/>
            </p:cNvSpPr>
            <p:nvPr/>
          </p:nvSpPr>
          <p:spPr>
            <a:xfrm>
              <a:off x="81463" y="61118"/>
              <a:ext cx="356187"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S</a:t>
              </a:r>
              <a:endParaRPr lang="en-US" altLang="zh-CN" b="1" dirty="0">
                <a:solidFill>
                  <a:srgbClr val="CCFFFF"/>
                </a:solidFill>
                <a:latin typeface="Times New Roman" panose="02020603050405020304" pitchFamily="18" charset="0"/>
              </a:endParaRPr>
            </a:p>
          </p:txBody>
        </p:sp>
      </p:grpSp>
      <p:sp>
        <p:nvSpPr>
          <p:cNvPr id="97" name="Rectangle 117"/>
          <p:cNvSpPr>
            <a:spLocks noChangeAspect="1"/>
          </p:cNvSpPr>
          <p:nvPr/>
        </p:nvSpPr>
        <p:spPr>
          <a:xfrm>
            <a:off x="660400" y="4338638"/>
            <a:ext cx="350838" cy="334962"/>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98" name="Rectangle 118"/>
          <p:cNvSpPr>
            <a:spLocks noChangeAspect="1"/>
          </p:cNvSpPr>
          <p:nvPr/>
        </p:nvSpPr>
        <p:spPr>
          <a:xfrm>
            <a:off x="1597025" y="4338638"/>
            <a:ext cx="350838" cy="334962"/>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a:t>
            </a:r>
            <a:endParaRPr lang="en-US" altLang="zh-CN" b="1" dirty="0">
              <a:solidFill>
                <a:srgbClr val="0000CC"/>
              </a:solidFill>
              <a:latin typeface="Times New Roman" panose="02020603050405020304" pitchFamily="18" charset="0"/>
              <a:ea typeface="宋体" panose="02010600030101010101" pitchFamily="2" charset="-122"/>
            </a:endParaRPr>
          </a:p>
        </p:txBody>
      </p:sp>
      <p:grpSp>
        <p:nvGrpSpPr>
          <p:cNvPr id="19" name="组合 4"/>
          <p:cNvGrpSpPr/>
          <p:nvPr/>
        </p:nvGrpSpPr>
        <p:grpSpPr>
          <a:xfrm>
            <a:off x="1066800" y="3776663"/>
            <a:ext cx="514350" cy="560387"/>
            <a:chOff x="1066800" y="3776663"/>
            <a:chExt cx="514350" cy="560387"/>
          </a:xfrm>
        </p:grpSpPr>
        <p:grpSp>
          <p:nvGrpSpPr>
            <p:cNvPr id="109624" name="Group 102"/>
            <p:cNvGrpSpPr>
              <a:grpSpLocks noChangeAspect="1"/>
            </p:cNvGrpSpPr>
            <p:nvPr/>
          </p:nvGrpSpPr>
          <p:grpSpPr>
            <a:xfrm>
              <a:off x="1066800" y="3776663"/>
              <a:ext cx="514350" cy="560387"/>
              <a:chOff x="0" y="0"/>
              <a:chExt cx="282" cy="324"/>
            </a:xfrm>
          </p:grpSpPr>
          <p:sp>
            <p:nvSpPr>
              <p:cNvPr id="109626" name="Oval 103"/>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09627" name="Rectangle 104"/>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09625" name="Text Box 112"/>
            <p:cNvSpPr txBox="1">
              <a:spLocks noChangeAspect="1"/>
            </p:cNvSpPr>
            <p:nvPr/>
          </p:nvSpPr>
          <p:spPr>
            <a:xfrm>
              <a:off x="1135931" y="3862388"/>
              <a:ext cx="339725" cy="4603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6</a:t>
              </a:r>
              <a:endParaRPr lang="en-US" altLang="zh-CN" b="1" dirty="0">
                <a:solidFill>
                  <a:srgbClr val="CCFFFF"/>
                </a:solidFill>
                <a:latin typeface="Times New Roman" panose="02020603050405020304" pitchFamily="18" charset="0"/>
              </a:endParaRPr>
            </a:p>
          </p:txBody>
        </p:sp>
      </p:grpSp>
      <p:sp>
        <p:nvSpPr>
          <p:cNvPr id="103" name="Rectangle 124"/>
          <p:cNvSpPr/>
          <p:nvPr/>
        </p:nvSpPr>
        <p:spPr>
          <a:xfrm>
            <a:off x="4965700" y="2454275"/>
            <a:ext cx="1216025" cy="193992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solidFill>
                  <a:srgbClr val="000066"/>
                </a:solidFill>
                <a:latin typeface="Times New Roman" panose="02020603050405020304" pitchFamily="18" charset="0"/>
              </a:rPr>
              <a:t>1 0 0</a:t>
            </a:r>
            <a:endParaRPr lang="en-US" altLang="zh-CN" b="1" dirty="0">
              <a:solidFill>
                <a:srgbClr val="000066"/>
              </a:solidFill>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000066"/>
                </a:solidFill>
                <a:latin typeface="Times New Roman" panose="02020603050405020304" pitchFamily="18" charset="0"/>
              </a:rPr>
              <a:t>0 0</a:t>
            </a:r>
            <a:endParaRPr lang="en-US" altLang="zh-CN" b="1" dirty="0">
              <a:solidFill>
                <a:srgbClr val="000066"/>
              </a:solidFill>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000066"/>
                </a:solidFill>
                <a:latin typeface="Times New Roman" panose="02020603050405020304" pitchFamily="18" charset="0"/>
              </a:rPr>
              <a:t>0 1</a:t>
            </a:r>
            <a:endParaRPr lang="en-US" altLang="zh-CN" b="1" dirty="0">
              <a:solidFill>
                <a:srgbClr val="000066"/>
              </a:solidFill>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000066"/>
                </a:solidFill>
                <a:latin typeface="Times New Roman" panose="02020603050405020304" pitchFamily="18" charset="0"/>
              </a:rPr>
              <a:t>1 1</a:t>
            </a:r>
            <a:endParaRPr lang="en-US" altLang="zh-CN" b="1" dirty="0">
              <a:solidFill>
                <a:srgbClr val="000066"/>
              </a:solidFill>
              <a:latin typeface="Times New Roman" panose="02020603050405020304" pitchFamily="18" charset="0"/>
            </a:endParaRPr>
          </a:p>
          <a:p>
            <a:pPr marL="0" lvl="0" indent="0">
              <a:spcBef>
                <a:spcPct val="0"/>
              </a:spcBef>
              <a:buFont typeface="Arial" panose="020B0604020202020204" pitchFamily="34" charset="0"/>
              <a:buNone/>
            </a:pPr>
            <a:r>
              <a:rPr lang="en-US" altLang="zh-CN" b="1" dirty="0">
                <a:solidFill>
                  <a:srgbClr val="000066"/>
                </a:solidFill>
                <a:latin typeface="Times New Roman" panose="02020603050405020304" pitchFamily="18" charset="0"/>
              </a:rPr>
              <a:t>1 0 1</a:t>
            </a:r>
            <a:endParaRPr lang="en-US" altLang="zh-CN" b="1" dirty="0">
              <a:solidFill>
                <a:srgbClr val="000066"/>
              </a:solidFill>
              <a:latin typeface="Times New Roman" panose="02020603050405020304" pitchFamily="18" charset="0"/>
            </a:endParaRPr>
          </a:p>
        </p:txBody>
      </p:sp>
      <p:sp>
        <p:nvSpPr>
          <p:cNvPr id="109" name="Oval 97"/>
          <p:cNvSpPr>
            <a:spLocks noChangeAspect="1"/>
          </p:cNvSpPr>
          <p:nvPr/>
        </p:nvSpPr>
        <p:spPr>
          <a:xfrm>
            <a:off x="1933575" y="2947988"/>
            <a:ext cx="477838" cy="481012"/>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 name="Oval 97"/>
          <p:cNvSpPr>
            <a:spLocks noChangeAspect="1"/>
          </p:cNvSpPr>
          <p:nvPr/>
        </p:nvSpPr>
        <p:spPr>
          <a:xfrm>
            <a:off x="1069975" y="3824288"/>
            <a:ext cx="477838" cy="481012"/>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1" name="Oval 97"/>
          <p:cNvSpPr>
            <a:spLocks noChangeAspect="1"/>
          </p:cNvSpPr>
          <p:nvPr/>
        </p:nvSpPr>
        <p:spPr>
          <a:xfrm>
            <a:off x="2324100" y="4810125"/>
            <a:ext cx="479425" cy="479425"/>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2" name="Oval 97"/>
          <p:cNvSpPr>
            <a:spLocks noChangeAspect="1"/>
          </p:cNvSpPr>
          <p:nvPr/>
        </p:nvSpPr>
        <p:spPr>
          <a:xfrm>
            <a:off x="2781300" y="3770313"/>
            <a:ext cx="479425" cy="479425"/>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cxnSp>
        <p:nvCxnSpPr>
          <p:cNvPr id="7" name="直接箭头连接符 6"/>
          <p:cNvCxnSpPr/>
          <p:nvPr/>
        </p:nvCxnSpPr>
        <p:spPr>
          <a:xfrm flipH="1">
            <a:off x="1282700" y="3213100"/>
            <a:ext cx="696913" cy="647700"/>
          </a:xfrm>
          <a:prstGeom prst="straightConnector1">
            <a:avLst/>
          </a:prstGeom>
          <a:ln w="63500" cap="flat" cmpd="sng">
            <a:solidFill>
              <a:srgbClr val="FF0000"/>
            </a:solidFill>
            <a:prstDash val="solid"/>
            <a:headEnd type="none" w="med" len="med"/>
            <a:tailEnd type="triangle" w="med" len="med"/>
          </a:ln>
        </p:spPr>
      </p:cxnSp>
      <p:cxnSp>
        <p:nvCxnSpPr>
          <p:cNvPr id="88" name="直接箭头连接符 87"/>
          <p:cNvCxnSpPr/>
          <p:nvPr/>
        </p:nvCxnSpPr>
        <p:spPr>
          <a:xfrm flipH="1">
            <a:off x="836613" y="4251325"/>
            <a:ext cx="346075" cy="579438"/>
          </a:xfrm>
          <a:prstGeom prst="straightConnector1">
            <a:avLst/>
          </a:prstGeom>
          <a:ln w="63500" cap="flat" cmpd="sng">
            <a:solidFill>
              <a:srgbClr val="FF0000"/>
            </a:solidFill>
            <a:prstDash val="solid"/>
            <a:headEnd type="none" w="med" len="med"/>
            <a:tailEnd type="triangle" w="med" len="med"/>
          </a:ln>
        </p:spPr>
      </p:cxnSp>
      <p:cxnSp>
        <p:nvCxnSpPr>
          <p:cNvPr id="89" name="直接箭头连接符 88"/>
          <p:cNvCxnSpPr/>
          <p:nvPr/>
        </p:nvCxnSpPr>
        <p:spPr>
          <a:xfrm flipH="1">
            <a:off x="2609850" y="4248150"/>
            <a:ext cx="377825" cy="593725"/>
          </a:xfrm>
          <a:prstGeom prst="straightConnector1">
            <a:avLst/>
          </a:prstGeom>
          <a:ln w="63500" cap="flat" cmpd="sng">
            <a:solidFill>
              <a:srgbClr val="FF0000"/>
            </a:solidFill>
            <a:prstDash val="solid"/>
            <a:headEnd type="none" w="med" len="med"/>
            <a:tailEnd type="triangle" w="med" len="med"/>
          </a:ln>
        </p:spPr>
      </p:cxnSp>
      <p:cxnSp>
        <p:nvCxnSpPr>
          <p:cNvPr id="90" name="直接箭头连接符 89"/>
          <p:cNvCxnSpPr/>
          <p:nvPr/>
        </p:nvCxnSpPr>
        <p:spPr>
          <a:xfrm flipH="1">
            <a:off x="2117725" y="5203825"/>
            <a:ext cx="293688" cy="552450"/>
          </a:xfrm>
          <a:prstGeom prst="straightConnector1">
            <a:avLst/>
          </a:prstGeom>
          <a:ln w="63500" cap="flat" cmpd="sng">
            <a:solidFill>
              <a:srgbClr val="FF0000"/>
            </a:solidFill>
            <a:prstDash val="solid"/>
            <a:headEnd type="none" w="med" len="med"/>
            <a:tailEnd type="triangle" w="med" len="med"/>
          </a:ln>
        </p:spPr>
      </p:cxnSp>
      <p:cxnSp>
        <p:nvCxnSpPr>
          <p:cNvPr id="93" name="直接箭头连接符 92"/>
          <p:cNvCxnSpPr>
            <a:stCxn id="109" idx="5"/>
            <a:endCxn id="8196" idx="1"/>
          </p:cNvCxnSpPr>
          <p:nvPr/>
        </p:nvCxnSpPr>
        <p:spPr>
          <a:xfrm>
            <a:off x="2341563" y="3359150"/>
            <a:ext cx="600075" cy="436563"/>
          </a:xfrm>
          <a:prstGeom prst="straightConnector1">
            <a:avLst/>
          </a:prstGeom>
          <a:ln w="63500" cap="flat" cmpd="sng">
            <a:solidFill>
              <a:srgbClr val="FF0000"/>
            </a:solidFill>
            <a:prstDash val="solid"/>
            <a:headEnd type="none" w="med" len="med"/>
            <a:tailEnd type="triangle" w="med" len="med"/>
          </a:ln>
        </p:spPr>
      </p:cxnSp>
      <p:cxnSp>
        <p:nvCxnSpPr>
          <p:cNvPr id="113" name="直接箭头连接符 112"/>
          <p:cNvCxnSpPr>
            <a:stCxn id="109" idx="5"/>
            <a:endCxn id="8196" idx="1"/>
          </p:cNvCxnSpPr>
          <p:nvPr/>
        </p:nvCxnSpPr>
        <p:spPr>
          <a:xfrm>
            <a:off x="3159125" y="4219575"/>
            <a:ext cx="215900" cy="573088"/>
          </a:xfrm>
          <a:prstGeom prst="straightConnector1">
            <a:avLst/>
          </a:prstGeom>
          <a:ln w="63500" cap="flat" cmpd="sng">
            <a:solidFill>
              <a:srgbClr val="FF0000"/>
            </a:solidFill>
            <a:prstDash val="solid"/>
            <a:headEnd type="none" w="med" len="med"/>
            <a:tailEnd type="triangle" w="med" len="med"/>
          </a:ln>
        </p:spPr>
      </p:cxnSp>
      <p:cxnSp>
        <p:nvCxnSpPr>
          <p:cNvPr id="114" name="直接箭头连接符 113"/>
          <p:cNvCxnSpPr>
            <a:stCxn id="109" idx="5"/>
            <a:endCxn id="8196" idx="1"/>
          </p:cNvCxnSpPr>
          <p:nvPr/>
        </p:nvCxnSpPr>
        <p:spPr>
          <a:xfrm>
            <a:off x="2719388" y="5195888"/>
            <a:ext cx="269875" cy="644525"/>
          </a:xfrm>
          <a:prstGeom prst="straightConnector1">
            <a:avLst/>
          </a:prstGeom>
          <a:ln w="63500" cap="flat" cmpd="sng">
            <a:solidFill>
              <a:srgbClr val="FF0000"/>
            </a:solidFill>
            <a:prstDash val="solid"/>
            <a:headEnd type="none" w="med" len="med"/>
            <a:tailEnd type="triangle" w="med" len="med"/>
          </a:ln>
        </p:spPr>
      </p:cxnSp>
      <p:cxnSp>
        <p:nvCxnSpPr>
          <p:cNvPr id="115" name="直接箭头连接符 114"/>
          <p:cNvCxnSpPr>
            <a:stCxn id="109" idx="5"/>
            <a:endCxn id="8196" idx="1"/>
          </p:cNvCxnSpPr>
          <p:nvPr/>
        </p:nvCxnSpPr>
        <p:spPr>
          <a:xfrm>
            <a:off x="1476375" y="4259263"/>
            <a:ext cx="252413" cy="622300"/>
          </a:xfrm>
          <a:prstGeom prst="straightConnector1">
            <a:avLst/>
          </a:prstGeom>
          <a:ln w="63500" cap="flat" cmpd="sng">
            <a:solidFill>
              <a:srgbClr val="FF0000"/>
            </a:solidFill>
            <a:prstDash val="solid"/>
            <a:headEnd type="none" w="med" len="med"/>
            <a:tailEnd type="triangle" w="med" len="med"/>
          </a:ln>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251"/>
                                        </p:tgtEl>
                                        <p:attrNameLst>
                                          <p:attrName>style.visibility</p:attrName>
                                        </p:attrNameLst>
                                      </p:cBhvr>
                                      <p:to>
                                        <p:strVal val="visible"/>
                                      </p:to>
                                    </p:set>
                                    <p:animEffect transition="in" filter="wipe(down)">
                                      <p:cBhvr>
                                        <p:cTn id="7" dur="500"/>
                                        <p:tgtEl>
                                          <p:spTgt spid="825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252"/>
                                        </p:tgtEl>
                                        <p:attrNameLst>
                                          <p:attrName>style.visibility</p:attrName>
                                        </p:attrNameLst>
                                      </p:cBhvr>
                                      <p:to>
                                        <p:strVal val="visible"/>
                                      </p:to>
                                    </p:set>
                                    <p:animEffect transition="in" filter="wipe(down)">
                                      <p:cBhvr>
                                        <p:cTn id="10" dur="500"/>
                                        <p:tgtEl>
                                          <p:spTgt spid="825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253"/>
                                        </p:tgtEl>
                                        <p:attrNameLst>
                                          <p:attrName>style.visibility</p:attrName>
                                        </p:attrNameLst>
                                      </p:cBhvr>
                                      <p:to>
                                        <p:strVal val="visible"/>
                                      </p:to>
                                    </p:set>
                                    <p:animEffect transition="in" filter="wipe(down)">
                                      <p:cBhvr>
                                        <p:cTn id="13" dur="500"/>
                                        <p:tgtEl>
                                          <p:spTgt spid="825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254"/>
                                        </p:tgtEl>
                                        <p:attrNameLst>
                                          <p:attrName>style.visibility</p:attrName>
                                        </p:attrNameLst>
                                      </p:cBhvr>
                                      <p:to>
                                        <p:strVal val="visible"/>
                                      </p:to>
                                    </p:set>
                                    <p:animEffect transition="in" filter="wipe(down)">
                                      <p:cBhvr>
                                        <p:cTn id="16" dur="500"/>
                                        <p:tgtEl>
                                          <p:spTgt spid="825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wipe(down)">
                                      <p:cBhvr>
                                        <p:cTn id="19" dur="500"/>
                                        <p:tgtEl>
                                          <p:spTgt spid="75"/>
                                        </p:tgtEl>
                                      </p:cBhvr>
                                    </p:animEffect>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8256"/>
                                        </p:tgtEl>
                                        <p:attrNameLst>
                                          <p:attrName>style.visibility</p:attrName>
                                        </p:attrNameLst>
                                      </p:cBhvr>
                                      <p:to>
                                        <p:strVal val="visible"/>
                                      </p:to>
                                    </p:set>
                                    <p:animEffect transition="in" filter="wipe(down)">
                                      <p:cBhvr>
                                        <p:cTn id="23" dur="500"/>
                                        <p:tgtEl>
                                          <p:spTgt spid="825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257"/>
                                        </p:tgtEl>
                                        <p:attrNameLst>
                                          <p:attrName>style.visibility</p:attrName>
                                        </p:attrNameLst>
                                      </p:cBhvr>
                                      <p:to>
                                        <p:strVal val="visible"/>
                                      </p:to>
                                    </p:set>
                                    <p:animEffect transition="in" filter="wipe(down)">
                                      <p:cBhvr>
                                        <p:cTn id="26" dur="500"/>
                                        <p:tgtEl>
                                          <p:spTgt spid="825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258"/>
                                        </p:tgtEl>
                                        <p:attrNameLst>
                                          <p:attrName>style.visibility</p:attrName>
                                        </p:attrNameLst>
                                      </p:cBhvr>
                                      <p:to>
                                        <p:strVal val="visible"/>
                                      </p:to>
                                    </p:set>
                                    <p:animEffect transition="in" filter="wipe(down)">
                                      <p:cBhvr>
                                        <p:cTn id="29" dur="500"/>
                                        <p:tgtEl>
                                          <p:spTgt spid="8258"/>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8259"/>
                                        </p:tgtEl>
                                        <p:attrNameLst>
                                          <p:attrName>style.visibility</p:attrName>
                                        </p:attrNameLst>
                                      </p:cBhvr>
                                      <p:to>
                                        <p:strVal val="visible"/>
                                      </p:to>
                                    </p:set>
                                    <p:animEffect transition="in" filter="wipe(down)">
                                      <p:cBhvr>
                                        <p:cTn id="32" dur="500"/>
                                        <p:tgtEl>
                                          <p:spTgt spid="8259"/>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wipe(down)">
                                      <p:cBhvr>
                                        <p:cTn id="35" dur="500"/>
                                        <p:tgtEl>
                                          <p:spTgt spid="7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par>
                                <p:cTn id="41" presetID="2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8198"/>
                                        </p:tgtEl>
                                        <p:attrNameLst>
                                          <p:attrName>style.visibility</p:attrName>
                                        </p:attrNameLst>
                                      </p:cBhvr>
                                      <p:to>
                                        <p:strVal val="visible"/>
                                      </p:to>
                                    </p:set>
                                    <p:animEffect transition="in" filter="wipe(down)">
                                      <p:cBhvr>
                                        <p:cTn id="47" dur="500"/>
                                        <p:tgtEl>
                                          <p:spTgt spid="8198"/>
                                        </p:tgtEl>
                                      </p:cBhvr>
                                    </p:animEffect>
                                  </p:childTnLst>
                                </p:cTn>
                              </p:par>
                              <p:par>
                                <p:cTn id="48" presetID="22" presetClass="entr" presetSubtype="4" fill="hold" nodeType="withEffect">
                                  <p:stCondLst>
                                    <p:cond delay="0"/>
                                  </p:stCondLst>
                                  <p:childTnLst>
                                    <p:set>
                                      <p:cBhvr>
                                        <p:cTn id="49" dur="1" fill="hold">
                                          <p:stCondLst>
                                            <p:cond delay="0"/>
                                          </p:stCondLst>
                                        </p:cTn>
                                        <p:tgtEl>
                                          <p:spTgt spid="8199"/>
                                        </p:tgtEl>
                                        <p:attrNameLst>
                                          <p:attrName>style.visibility</p:attrName>
                                        </p:attrNameLst>
                                      </p:cBhvr>
                                      <p:to>
                                        <p:strVal val="visible"/>
                                      </p:to>
                                    </p:set>
                                    <p:animEffect transition="in" filter="wipe(down)">
                                      <p:cBhvr>
                                        <p:cTn id="50" dur="500"/>
                                        <p:tgtEl>
                                          <p:spTgt spid="8199"/>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wipe(down)">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8251"/>
                                        </p:tgtEl>
                                      </p:cBhvr>
                                    </p:animEffect>
                                    <p:set>
                                      <p:cBhvr>
                                        <p:cTn id="59" dur="1" fill="hold">
                                          <p:stCondLst>
                                            <p:cond delay="499"/>
                                          </p:stCondLst>
                                        </p:cTn>
                                        <p:tgtEl>
                                          <p:spTgt spid="8251"/>
                                        </p:tgtEl>
                                        <p:attrNameLst>
                                          <p:attrName>style.visibility</p:attrName>
                                        </p:attrNameLst>
                                      </p:cBhvr>
                                      <p:to>
                                        <p:strVal val="hidden"/>
                                      </p:to>
                                    </p:set>
                                  </p:childTnLst>
                                </p:cTn>
                              </p:par>
                              <p:par>
                                <p:cTn id="60" presetID="22" presetClass="exit" presetSubtype="4" fill="hold" grpId="1" nodeType="withEffect">
                                  <p:stCondLst>
                                    <p:cond delay="0"/>
                                  </p:stCondLst>
                                  <p:childTnLst>
                                    <p:animEffect transition="out" filter="wipe(down)">
                                      <p:cBhvr>
                                        <p:cTn id="61" dur="500"/>
                                        <p:tgtEl>
                                          <p:spTgt spid="75"/>
                                        </p:tgtEl>
                                      </p:cBhvr>
                                    </p:animEffect>
                                    <p:set>
                                      <p:cBhvr>
                                        <p:cTn id="62" dur="1" fill="hold">
                                          <p:stCondLst>
                                            <p:cond delay="499"/>
                                          </p:stCondLst>
                                        </p:cTn>
                                        <p:tgtEl>
                                          <p:spTgt spid="75"/>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8256"/>
                                        </p:tgtEl>
                                      </p:cBhvr>
                                    </p:animEffect>
                                    <p:set>
                                      <p:cBhvr>
                                        <p:cTn id="65" dur="1" fill="hold">
                                          <p:stCondLst>
                                            <p:cond delay="499"/>
                                          </p:stCondLst>
                                        </p:cTn>
                                        <p:tgtEl>
                                          <p:spTgt spid="8256"/>
                                        </p:tgtEl>
                                        <p:attrNameLst>
                                          <p:attrName>style.visibility</p:attrName>
                                        </p:attrNameLst>
                                      </p:cBhvr>
                                      <p:to>
                                        <p:strVal val="hidden"/>
                                      </p:to>
                                    </p:set>
                                  </p:childTnLst>
                                </p:cTn>
                              </p:par>
                              <p:par>
                                <p:cTn id="66" presetID="22" presetClass="exit" presetSubtype="4" fill="hold" grpId="1" nodeType="withEffect">
                                  <p:stCondLst>
                                    <p:cond delay="0"/>
                                  </p:stCondLst>
                                  <p:childTnLst>
                                    <p:animEffect transition="out" filter="wipe(down)">
                                      <p:cBhvr>
                                        <p:cTn id="67" dur="500"/>
                                        <p:tgtEl>
                                          <p:spTgt spid="76"/>
                                        </p:tgtEl>
                                      </p:cBhvr>
                                    </p:animEffect>
                                    <p:set>
                                      <p:cBhvr>
                                        <p:cTn id="68" dur="1" fill="hold">
                                          <p:stCondLst>
                                            <p:cond delay="499"/>
                                          </p:stCondLst>
                                        </p:cTn>
                                        <p:tgtEl>
                                          <p:spTgt spid="76"/>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down)">
                                      <p:cBhvr>
                                        <p:cTn id="73" dur="500"/>
                                        <p:tgtEl>
                                          <p:spTgt spid="15"/>
                                        </p:tgtEl>
                                      </p:cBhvr>
                                    </p:animEffect>
                                  </p:childTnLst>
                                </p:cTn>
                              </p:par>
                              <p:par>
                                <p:cTn id="74" presetID="22" presetClass="entr" presetSubtype="4"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down)">
                                      <p:cBhvr>
                                        <p:cTn id="76" dur="500"/>
                                        <p:tgtEl>
                                          <p:spTgt spid="17"/>
                                        </p:tgtEl>
                                      </p:cBhvr>
                                    </p:animEffect>
                                  </p:childTnLst>
                                </p:cTn>
                              </p:par>
                            </p:childTnLst>
                          </p:cTn>
                        </p:par>
                        <p:par>
                          <p:cTn id="77" fill="hold">
                            <p:stCondLst>
                              <p:cond delay="500"/>
                            </p:stCondLst>
                            <p:childTnLst>
                              <p:par>
                                <p:cTn id="78" presetID="22" presetClass="entr" presetSubtype="4" fill="hold" nodeType="after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wipe(down)">
                                      <p:cBhvr>
                                        <p:cTn id="80" dur="500"/>
                                        <p:tgtEl>
                                          <p:spTgt spid="83"/>
                                        </p:tgtEl>
                                      </p:cBhvr>
                                    </p:animEffect>
                                  </p:childTnLst>
                                </p:cTn>
                              </p:par>
                              <p:par>
                                <p:cTn id="81" presetID="22" presetClass="entr" presetSubtype="4" fill="hold" nodeType="withEffect">
                                  <p:stCondLst>
                                    <p:cond delay="0"/>
                                  </p:stCondLst>
                                  <p:childTnLst>
                                    <p:set>
                                      <p:cBhvr>
                                        <p:cTn id="82" dur="1" fill="hold">
                                          <p:stCondLst>
                                            <p:cond delay="0"/>
                                          </p:stCondLst>
                                        </p:cTn>
                                        <p:tgtEl>
                                          <p:spTgt spid="82"/>
                                        </p:tgtEl>
                                        <p:attrNameLst>
                                          <p:attrName>style.visibility</p:attrName>
                                        </p:attrNameLst>
                                      </p:cBhvr>
                                      <p:to>
                                        <p:strVal val="visible"/>
                                      </p:to>
                                    </p:set>
                                    <p:animEffect transition="in" filter="wipe(down)">
                                      <p:cBhvr>
                                        <p:cTn id="83" dur="500"/>
                                        <p:tgtEl>
                                          <p:spTgt spid="82"/>
                                        </p:tgtEl>
                                      </p:cBhvr>
                                    </p:animEffect>
                                  </p:childTnLst>
                                </p:cTn>
                              </p:par>
                            </p:childTnLst>
                          </p:cTn>
                        </p:par>
                        <p:par>
                          <p:cTn id="84" fill="hold">
                            <p:stCondLst>
                              <p:cond delay="1000"/>
                            </p:stCondLst>
                            <p:childTnLst>
                              <p:par>
                                <p:cTn id="85" presetID="22" presetClass="entr" presetSubtype="4" fill="hold"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xit" presetSubtype="4" fill="hold" grpId="1" nodeType="clickEffect">
                                  <p:stCondLst>
                                    <p:cond delay="0"/>
                                  </p:stCondLst>
                                  <p:childTnLst>
                                    <p:animEffect transition="out" filter="wipe(down)">
                                      <p:cBhvr>
                                        <p:cTn id="91" dur="500"/>
                                        <p:tgtEl>
                                          <p:spTgt spid="8252"/>
                                        </p:tgtEl>
                                      </p:cBhvr>
                                    </p:animEffect>
                                    <p:set>
                                      <p:cBhvr>
                                        <p:cTn id="92" dur="1" fill="hold">
                                          <p:stCondLst>
                                            <p:cond delay="499"/>
                                          </p:stCondLst>
                                        </p:cTn>
                                        <p:tgtEl>
                                          <p:spTgt spid="8252"/>
                                        </p:tgtEl>
                                        <p:attrNameLst>
                                          <p:attrName>style.visibility</p:attrName>
                                        </p:attrNameLst>
                                      </p:cBhvr>
                                      <p:to>
                                        <p:strVal val="hidden"/>
                                      </p:to>
                                    </p:set>
                                  </p:childTnLst>
                                </p:cTn>
                              </p:par>
                              <p:par>
                                <p:cTn id="93" presetID="22" presetClass="exit" presetSubtype="4" fill="hold" grpId="1" nodeType="withEffect">
                                  <p:stCondLst>
                                    <p:cond delay="0"/>
                                  </p:stCondLst>
                                  <p:childTnLst>
                                    <p:animEffect transition="out" filter="wipe(down)">
                                      <p:cBhvr>
                                        <p:cTn id="94" dur="500"/>
                                        <p:tgtEl>
                                          <p:spTgt spid="8253"/>
                                        </p:tgtEl>
                                      </p:cBhvr>
                                    </p:animEffect>
                                    <p:set>
                                      <p:cBhvr>
                                        <p:cTn id="95" dur="1" fill="hold">
                                          <p:stCondLst>
                                            <p:cond delay="499"/>
                                          </p:stCondLst>
                                        </p:cTn>
                                        <p:tgtEl>
                                          <p:spTgt spid="8253"/>
                                        </p:tgtEl>
                                        <p:attrNameLst>
                                          <p:attrName>style.visibility</p:attrName>
                                        </p:attrNameLst>
                                      </p:cBhvr>
                                      <p:to>
                                        <p:strVal val="hidden"/>
                                      </p:to>
                                    </p:set>
                                  </p:childTnLst>
                                </p:cTn>
                              </p:par>
                              <p:par>
                                <p:cTn id="96" presetID="22" presetClass="exit" presetSubtype="4" fill="hold" grpId="1" nodeType="withEffect">
                                  <p:stCondLst>
                                    <p:cond delay="0"/>
                                  </p:stCondLst>
                                  <p:childTnLst>
                                    <p:animEffect transition="out" filter="wipe(down)">
                                      <p:cBhvr>
                                        <p:cTn id="97" dur="500"/>
                                        <p:tgtEl>
                                          <p:spTgt spid="8257"/>
                                        </p:tgtEl>
                                      </p:cBhvr>
                                    </p:animEffect>
                                    <p:set>
                                      <p:cBhvr>
                                        <p:cTn id="98" dur="1" fill="hold">
                                          <p:stCondLst>
                                            <p:cond delay="499"/>
                                          </p:stCondLst>
                                        </p:cTn>
                                        <p:tgtEl>
                                          <p:spTgt spid="8257"/>
                                        </p:tgtEl>
                                        <p:attrNameLst>
                                          <p:attrName>style.visibility</p:attrName>
                                        </p:attrNameLst>
                                      </p:cBhvr>
                                      <p:to>
                                        <p:strVal val="hidden"/>
                                      </p:to>
                                    </p:set>
                                  </p:childTnLst>
                                </p:cTn>
                              </p:par>
                              <p:par>
                                <p:cTn id="99" presetID="22" presetClass="exit" presetSubtype="4" fill="hold" grpId="1" nodeType="withEffect">
                                  <p:stCondLst>
                                    <p:cond delay="0"/>
                                  </p:stCondLst>
                                  <p:childTnLst>
                                    <p:animEffect transition="out" filter="wipe(down)">
                                      <p:cBhvr>
                                        <p:cTn id="100" dur="500"/>
                                        <p:tgtEl>
                                          <p:spTgt spid="8258"/>
                                        </p:tgtEl>
                                      </p:cBhvr>
                                    </p:animEffect>
                                    <p:set>
                                      <p:cBhvr>
                                        <p:cTn id="101" dur="1" fill="hold">
                                          <p:stCondLst>
                                            <p:cond delay="499"/>
                                          </p:stCondLst>
                                        </p:cTn>
                                        <p:tgtEl>
                                          <p:spTgt spid="825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wipe(down)">
                                      <p:cBhvr>
                                        <p:cTn id="106" dur="500"/>
                                        <p:tgtEl>
                                          <p:spTgt spid="9"/>
                                        </p:tgtEl>
                                      </p:cBhvr>
                                    </p:animEffect>
                                  </p:childTnLst>
                                </p:cTn>
                              </p:par>
                            </p:childTnLst>
                          </p:cTn>
                        </p:par>
                        <p:par>
                          <p:cTn id="107" fill="hold">
                            <p:stCondLst>
                              <p:cond delay="500"/>
                            </p:stCondLst>
                            <p:childTnLst>
                              <p:par>
                                <p:cTn id="108" presetID="22" presetClass="entr" presetSubtype="4" fill="hold" nodeType="afterEffect">
                                  <p:stCondLst>
                                    <p:cond delay="0"/>
                                  </p:stCondLst>
                                  <p:childTnLst>
                                    <p:set>
                                      <p:cBhvr>
                                        <p:cTn id="109" dur="1" fill="hold">
                                          <p:stCondLst>
                                            <p:cond delay="0"/>
                                          </p:stCondLst>
                                        </p:cTn>
                                        <p:tgtEl>
                                          <p:spTgt spid="8194"/>
                                        </p:tgtEl>
                                        <p:attrNameLst>
                                          <p:attrName>style.visibility</p:attrName>
                                        </p:attrNameLst>
                                      </p:cBhvr>
                                      <p:to>
                                        <p:strVal val="visible"/>
                                      </p:to>
                                    </p:set>
                                    <p:animEffect transition="in" filter="wipe(down)">
                                      <p:cBhvr>
                                        <p:cTn id="110" dur="500"/>
                                        <p:tgtEl>
                                          <p:spTgt spid="8194"/>
                                        </p:tgtEl>
                                      </p:cBhvr>
                                    </p:animEffect>
                                  </p:childTnLst>
                                </p:cTn>
                              </p:par>
                              <p:par>
                                <p:cTn id="111" presetID="22" presetClass="entr" presetSubtype="4" fill="hold" nodeType="withEffect">
                                  <p:stCondLst>
                                    <p:cond delay="0"/>
                                  </p:stCondLst>
                                  <p:childTnLst>
                                    <p:set>
                                      <p:cBhvr>
                                        <p:cTn id="112" dur="1" fill="hold">
                                          <p:stCondLst>
                                            <p:cond delay="0"/>
                                          </p:stCondLst>
                                        </p:cTn>
                                        <p:tgtEl>
                                          <p:spTgt spid="8195"/>
                                        </p:tgtEl>
                                        <p:attrNameLst>
                                          <p:attrName>style.visibility</p:attrName>
                                        </p:attrNameLst>
                                      </p:cBhvr>
                                      <p:to>
                                        <p:strVal val="visible"/>
                                      </p:to>
                                    </p:set>
                                    <p:animEffect transition="in" filter="wipe(down)">
                                      <p:cBhvr>
                                        <p:cTn id="113" dur="500"/>
                                        <p:tgtEl>
                                          <p:spTgt spid="8195"/>
                                        </p:tgtEl>
                                      </p:cBhvr>
                                    </p:animEffect>
                                  </p:childTnLst>
                                </p:cTn>
                              </p:par>
                            </p:childTnLst>
                          </p:cTn>
                        </p:par>
                        <p:par>
                          <p:cTn id="114" fill="hold">
                            <p:stCondLst>
                              <p:cond delay="1000"/>
                            </p:stCondLst>
                            <p:childTnLst>
                              <p:par>
                                <p:cTn id="115" presetID="22" presetClass="entr" presetSubtype="4" fill="hold" nodeType="afterEffect">
                                  <p:stCondLst>
                                    <p:cond delay="0"/>
                                  </p:stCondLst>
                                  <p:childTnLst>
                                    <p:set>
                                      <p:cBhvr>
                                        <p:cTn id="116" dur="1" fill="hold">
                                          <p:stCondLst>
                                            <p:cond delay="0"/>
                                          </p:stCondLst>
                                        </p:cTn>
                                        <p:tgtEl>
                                          <p:spTgt spid="13"/>
                                        </p:tgtEl>
                                        <p:attrNameLst>
                                          <p:attrName>style.visibility</p:attrName>
                                        </p:attrNameLst>
                                      </p:cBhvr>
                                      <p:to>
                                        <p:strVal val="visible"/>
                                      </p:to>
                                    </p:set>
                                    <p:animEffect transition="in" filter="wipe(down)">
                                      <p:cBhvr>
                                        <p:cTn id="117" dur="500"/>
                                        <p:tgtEl>
                                          <p:spTgt spid="1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1" nodeType="clickEffect">
                                  <p:stCondLst>
                                    <p:cond delay="0"/>
                                  </p:stCondLst>
                                  <p:childTnLst>
                                    <p:animEffect transition="out" filter="wipe(down)">
                                      <p:cBhvr>
                                        <p:cTn id="121" dur="500"/>
                                        <p:tgtEl>
                                          <p:spTgt spid="8254"/>
                                        </p:tgtEl>
                                      </p:cBhvr>
                                    </p:animEffect>
                                    <p:set>
                                      <p:cBhvr>
                                        <p:cTn id="122" dur="1" fill="hold">
                                          <p:stCondLst>
                                            <p:cond delay="499"/>
                                          </p:stCondLst>
                                        </p:cTn>
                                        <p:tgtEl>
                                          <p:spTgt spid="8254"/>
                                        </p:tgtEl>
                                        <p:attrNameLst>
                                          <p:attrName>style.visibility</p:attrName>
                                        </p:attrNameLst>
                                      </p:cBhvr>
                                      <p:to>
                                        <p:strVal val="hidden"/>
                                      </p:to>
                                    </p:set>
                                  </p:childTnLst>
                                </p:cTn>
                              </p:par>
                              <p:par>
                                <p:cTn id="123" presetID="22" presetClass="exit" presetSubtype="4" fill="hold" grpId="1" nodeType="withEffect">
                                  <p:stCondLst>
                                    <p:cond delay="0"/>
                                  </p:stCondLst>
                                  <p:childTnLst>
                                    <p:animEffect transition="out" filter="wipe(down)">
                                      <p:cBhvr>
                                        <p:cTn id="124" dur="500"/>
                                        <p:tgtEl>
                                          <p:spTgt spid="8259"/>
                                        </p:tgtEl>
                                      </p:cBhvr>
                                    </p:animEffect>
                                    <p:set>
                                      <p:cBhvr>
                                        <p:cTn id="125" dur="1" fill="hold">
                                          <p:stCondLst>
                                            <p:cond delay="499"/>
                                          </p:stCondLst>
                                        </p:cTn>
                                        <p:tgtEl>
                                          <p:spTgt spid="8259"/>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8197"/>
                                        </p:tgtEl>
                                        <p:attrNameLst>
                                          <p:attrName>style.visibility</p:attrName>
                                        </p:attrNameLst>
                                      </p:cBhvr>
                                      <p:to>
                                        <p:strVal val="visible"/>
                                      </p:to>
                                    </p:set>
                                    <p:animEffect transition="in" filter="wipe(down)">
                                      <p:cBhvr>
                                        <p:cTn id="130" dur="500"/>
                                        <p:tgtEl>
                                          <p:spTgt spid="8197"/>
                                        </p:tgtEl>
                                      </p:cBhvr>
                                    </p:animEffect>
                                  </p:childTnLst>
                                </p:cTn>
                              </p:par>
                              <p:par>
                                <p:cTn id="131" presetID="22" presetClass="entr" presetSubtype="4" fill="hold" nodeType="withEffect">
                                  <p:stCondLst>
                                    <p:cond delay="0"/>
                                  </p:stCondLst>
                                  <p:childTnLst>
                                    <p:set>
                                      <p:cBhvr>
                                        <p:cTn id="132" dur="1" fill="hold">
                                          <p:stCondLst>
                                            <p:cond delay="0"/>
                                          </p:stCondLst>
                                        </p:cTn>
                                        <p:tgtEl>
                                          <p:spTgt spid="8196"/>
                                        </p:tgtEl>
                                        <p:attrNameLst>
                                          <p:attrName>style.visibility</p:attrName>
                                        </p:attrNameLst>
                                      </p:cBhvr>
                                      <p:to>
                                        <p:strVal val="visible"/>
                                      </p:to>
                                    </p:set>
                                    <p:animEffect transition="in" filter="wipe(down)">
                                      <p:cBhvr>
                                        <p:cTn id="133" dur="500"/>
                                        <p:tgtEl>
                                          <p:spTgt spid="8196"/>
                                        </p:tgtEl>
                                      </p:cBhvr>
                                    </p:animEffect>
                                  </p:childTnLst>
                                </p:cTn>
                              </p:par>
                            </p:childTnLst>
                          </p:cTn>
                        </p:par>
                        <p:par>
                          <p:cTn id="134" fill="hold">
                            <p:stCondLst>
                              <p:cond delay="500"/>
                            </p:stCondLst>
                            <p:childTnLst>
                              <p:par>
                                <p:cTn id="135" presetID="22" presetClass="entr" presetSubtype="4" fill="hold" nodeType="after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down)">
                                      <p:cBhvr>
                                        <p:cTn id="137" dur="500"/>
                                        <p:tgtEl>
                                          <p:spTgt spid="1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112"/>
                                        </p:tgtEl>
                                        <p:attrNameLst>
                                          <p:attrName>style.visibility</p:attrName>
                                        </p:attrNameLst>
                                      </p:cBhvr>
                                      <p:to>
                                        <p:strVal val="visible"/>
                                      </p:to>
                                    </p:set>
                                    <p:animEffect transition="in" filter="wipe(down)">
                                      <p:cBhvr>
                                        <p:cTn id="142" dur="500"/>
                                        <p:tgtEl>
                                          <p:spTgt spid="112"/>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09"/>
                                        </p:tgtEl>
                                        <p:attrNameLst>
                                          <p:attrName>style.visibility</p:attrName>
                                        </p:attrNameLst>
                                      </p:cBhvr>
                                      <p:to>
                                        <p:strVal val="visible"/>
                                      </p:to>
                                    </p:set>
                                    <p:animEffect transition="in" filter="wipe(down)">
                                      <p:cBhvr>
                                        <p:cTn id="145" dur="500"/>
                                        <p:tgtEl>
                                          <p:spTgt spid="109"/>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110"/>
                                        </p:tgtEl>
                                        <p:attrNameLst>
                                          <p:attrName>style.visibility</p:attrName>
                                        </p:attrNameLst>
                                      </p:cBhvr>
                                      <p:to>
                                        <p:strVal val="visible"/>
                                      </p:to>
                                    </p:set>
                                    <p:animEffect transition="in" filter="wipe(down)">
                                      <p:cBhvr>
                                        <p:cTn id="148" dur="500"/>
                                        <p:tgtEl>
                                          <p:spTgt spid="110"/>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111"/>
                                        </p:tgtEl>
                                        <p:attrNameLst>
                                          <p:attrName>style.visibility</p:attrName>
                                        </p:attrNameLst>
                                      </p:cBhvr>
                                      <p:to>
                                        <p:strVal val="visible"/>
                                      </p:to>
                                    </p:set>
                                    <p:animEffect transition="in" filter="wipe(down)">
                                      <p:cBhvr>
                                        <p:cTn id="151" dur="500"/>
                                        <p:tgtEl>
                                          <p:spTgt spid="111"/>
                                        </p:tgtEl>
                                      </p:cBhvr>
                                    </p:animEffect>
                                  </p:childTnLst>
                                </p:cTn>
                              </p:par>
                            </p:childTnLst>
                          </p:cTn>
                        </p:par>
                        <p:par>
                          <p:cTn id="152" fill="hold">
                            <p:stCondLst>
                              <p:cond delay="500"/>
                            </p:stCondLst>
                            <p:childTnLst>
                              <p:par>
                                <p:cTn id="153" presetID="22" presetClass="entr" presetSubtype="4" fill="hold" grpId="0" nodeType="afterEffect">
                                  <p:stCondLst>
                                    <p:cond delay="0"/>
                                  </p:stCondLst>
                                  <p:childTnLst>
                                    <p:set>
                                      <p:cBhvr>
                                        <p:cTn id="154" dur="1" fill="hold">
                                          <p:stCondLst>
                                            <p:cond delay="0"/>
                                          </p:stCondLst>
                                        </p:cTn>
                                        <p:tgtEl>
                                          <p:spTgt spid="8247"/>
                                        </p:tgtEl>
                                        <p:attrNameLst>
                                          <p:attrName>style.visibility</p:attrName>
                                        </p:attrNameLst>
                                      </p:cBhvr>
                                      <p:to>
                                        <p:strVal val="visible"/>
                                      </p:to>
                                    </p:set>
                                    <p:animEffect transition="in" filter="wipe(down)">
                                      <p:cBhvr>
                                        <p:cTn id="155" dur="500"/>
                                        <p:tgtEl>
                                          <p:spTgt spid="8247"/>
                                        </p:tgtEl>
                                      </p:cBhvr>
                                    </p:animEffect>
                                  </p:childTnLst>
                                </p:cTn>
                              </p:par>
                            </p:childTnLst>
                          </p:cTn>
                        </p:par>
                        <p:par>
                          <p:cTn id="156" fill="hold">
                            <p:stCondLst>
                              <p:cond delay="1000"/>
                            </p:stCondLst>
                            <p:childTnLst>
                              <p:par>
                                <p:cTn id="157" presetID="22" presetClass="entr" presetSubtype="4" fill="hold" grpId="0" nodeType="afterEffect">
                                  <p:stCondLst>
                                    <p:cond delay="0"/>
                                  </p:stCondLst>
                                  <p:childTnLst>
                                    <p:set>
                                      <p:cBhvr>
                                        <p:cTn id="158" dur="1" fill="hold">
                                          <p:stCondLst>
                                            <p:cond delay="0"/>
                                          </p:stCondLst>
                                        </p:cTn>
                                        <p:tgtEl>
                                          <p:spTgt spid="8241"/>
                                        </p:tgtEl>
                                        <p:attrNameLst>
                                          <p:attrName>style.visibility</p:attrName>
                                        </p:attrNameLst>
                                      </p:cBhvr>
                                      <p:to>
                                        <p:strVal val="visible"/>
                                      </p:to>
                                    </p:set>
                                    <p:animEffect transition="in" filter="wipe(down)">
                                      <p:cBhvr>
                                        <p:cTn id="159" dur="500"/>
                                        <p:tgtEl>
                                          <p:spTgt spid="8241"/>
                                        </p:tgtEl>
                                      </p:cBhvr>
                                    </p:animEffect>
                                  </p:childTnLst>
                                </p:cTn>
                              </p:par>
                            </p:childTnLst>
                          </p:cTn>
                        </p:par>
                        <p:par>
                          <p:cTn id="160" fill="hold">
                            <p:stCondLst>
                              <p:cond delay="1500"/>
                            </p:stCondLst>
                            <p:childTnLst>
                              <p:par>
                                <p:cTn id="161" presetID="22" presetClass="entr" presetSubtype="4" fill="hold" grpId="0" nodeType="afterEffect">
                                  <p:stCondLst>
                                    <p:cond delay="0"/>
                                  </p:stCondLst>
                                  <p:childTnLst>
                                    <p:set>
                                      <p:cBhvr>
                                        <p:cTn id="162" dur="1" fill="hold">
                                          <p:stCondLst>
                                            <p:cond delay="0"/>
                                          </p:stCondLst>
                                        </p:cTn>
                                        <p:tgtEl>
                                          <p:spTgt spid="97"/>
                                        </p:tgtEl>
                                        <p:attrNameLst>
                                          <p:attrName>style.visibility</p:attrName>
                                        </p:attrNameLst>
                                      </p:cBhvr>
                                      <p:to>
                                        <p:strVal val="visible"/>
                                      </p:to>
                                    </p:set>
                                    <p:animEffect transition="in" filter="wipe(down)">
                                      <p:cBhvr>
                                        <p:cTn id="163" dur="500"/>
                                        <p:tgtEl>
                                          <p:spTgt spid="97"/>
                                        </p:tgtEl>
                                      </p:cBhvr>
                                    </p:animEffect>
                                  </p:childTnLst>
                                </p:cTn>
                              </p:par>
                            </p:childTnLst>
                          </p:cTn>
                        </p:par>
                        <p:par>
                          <p:cTn id="164" fill="hold">
                            <p:stCondLst>
                              <p:cond delay="2000"/>
                            </p:stCondLst>
                            <p:childTnLst>
                              <p:par>
                                <p:cTn id="165" presetID="22" presetClass="entr" presetSubtype="4" fill="hold" grpId="0" nodeType="afterEffect">
                                  <p:stCondLst>
                                    <p:cond delay="0"/>
                                  </p:stCondLst>
                                  <p:childTnLst>
                                    <p:set>
                                      <p:cBhvr>
                                        <p:cTn id="166" dur="1" fill="hold">
                                          <p:stCondLst>
                                            <p:cond delay="0"/>
                                          </p:stCondLst>
                                        </p:cTn>
                                        <p:tgtEl>
                                          <p:spTgt spid="98"/>
                                        </p:tgtEl>
                                        <p:attrNameLst>
                                          <p:attrName>style.visibility</p:attrName>
                                        </p:attrNameLst>
                                      </p:cBhvr>
                                      <p:to>
                                        <p:strVal val="visible"/>
                                      </p:to>
                                    </p:set>
                                    <p:animEffect transition="in" filter="wipe(down)">
                                      <p:cBhvr>
                                        <p:cTn id="167" dur="500"/>
                                        <p:tgtEl>
                                          <p:spTgt spid="98"/>
                                        </p:tgtEl>
                                      </p:cBhvr>
                                    </p:animEffect>
                                  </p:childTnLst>
                                </p:cTn>
                              </p:par>
                            </p:childTnLst>
                          </p:cTn>
                        </p:par>
                        <p:par>
                          <p:cTn id="168" fill="hold">
                            <p:stCondLst>
                              <p:cond delay="2500"/>
                            </p:stCondLst>
                            <p:childTnLst>
                              <p:par>
                                <p:cTn id="169" presetID="22" presetClass="entr" presetSubtype="4" fill="hold" grpId="0" nodeType="afterEffect">
                                  <p:stCondLst>
                                    <p:cond delay="0"/>
                                  </p:stCondLst>
                                  <p:childTnLst>
                                    <p:set>
                                      <p:cBhvr>
                                        <p:cTn id="170" dur="1" fill="hold">
                                          <p:stCondLst>
                                            <p:cond delay="0"/>
                                          </p:stCondLst>
                                        </p:cTn>
                                        <p:tgtEl>
                                          <p:spTgt spid="8242"/>
                                        </p:tgtEl>
                                        <p:attrNameLst>
                                          <p:attrName>style.visibility</p:attrName>
                                        </p:attrNameLst>
                                      </p:cBhvr>
                                      <p:to>
                                        <p:strVal val="visible"/>
                                      </p:to>
                                    </p:set>
                                    <p:animEffect transition="in" filter="wipe(down)">
                                      <p:cBhvr>
                                        <p:cTn id="171" dur="500"/>
                                        <p:tgtEl>
                                          <p:spTgt spid="8242"/>
                                        </p:tgtEl>
                                      </p:cBhvr>
                                    </p:animEffect>
                                  </p:childTnLst>
                                </p:cTn>
                              </p:par>
                            </p:childTnLst>
                          </p:cTn>
                        </p:par>
                        <p:par>
                          <p:cTn id="172" fill="hold">
                            <p:stCondLst>
                              <p:cond delay="3000"/>
                            </p:stCondLst>
                            <p:childTnLst>
                              <p:par>
                                <p:cTn id="173" presetID="22" presetClass="entr" presetSubtype="4" fill="hold" grpId="0" nodeType="afterEffect">
                                  <p:stCondLst>
                                    <p:cond delay="0"/>
                                  </p:stCondLst>
                                  <p:childTnLst>
                                    <p:set>
                                      <p:cBhvr>
                                        <p:cTn id="174" dur="1" fill="hold">
                                          <p:stCondLst>
                                            <p:cond delay="0"/>
                                          </p:stCondLst>
                                        </p:cTn>
                                        <p:tgtEl>
                                          <p:spTgt spid="8248"/>
                                        </p:tgtEl>
                                        <p:attrNameLst>
                                          <p:attrName>style.visibility</p:attrName>
                                        </p:attrNameLst>
                                      </p:cBhvr>
                                      <p:to>
                                        <p:strVal val="visible"/>
                                      </p:to>
                                    </p:set>
                                    <p:animEffect transition="in" filter="wipe(down)">
                                      <p:cBhvr>
                                        <p:cTn id="175" dur="500"/>
                                        <p:tgtEl>
                                          <p:spTgt spid="8248"/>
                                        </p:tgtEl>
                                      </p:cBhvr>
                                    </p:animEffect>
                                  </p:childTnLst>
                                </p:cTn>
                              </p:par>
                            </p:childTnLst>
                          </p:cTn>
                        </p:par>
                        <p:par>
                          <p:cTn id="176" fill="hold">
                            <p:stCondLst>
                              <p:cond delay="3500"/>
                            </p:stCondLst>
                            <p:childTnLst>
                              <p:par>
                                <p:cTn id="177" presetID="22" presetClass="entr" presetSubtype="4" fill="hold" grpId="0" nodeType="afterEffect">
                                  <p:stCondLst>
                                    <p:cond delay="0"/>
                                  </p:stCondLst>
                                  <p:childTnLst>
                                    <p:set>
                                      <p:cBhvr>
                                        <p:cTn id="178" dur="1" fill="hold">
                                          <p:stCondLst>
                                            <p:cond delay="0"/>
                                          </p:stCondLst>
                                        </p:cTn>
                                        <p:tgtEl>
                                          <p:spTgt spid="8243"/>
                                        </p:tgtEl>
                                        <p:attrNameLst>
                                          <p:attrName>style.visibility</p:attrName>
                                        </p:attrNameLst>
                                      </p:cBhvr>
                                      <p:to>
                                        <p:strVal val="visible"/>
                                      </p:to>
                                    </p:set>
                                    <p:animEffect transition="in" filter="wipe(down)">
                                      <p:cBhvr>
                                        <p:cTn id="179" dur="500"/>
                                        <p:tgtEl>
                                          <p:spTgt spid="8243"/>
                                        </p:tgtEl>
                                      </p:cBhvr>
                                    </p:animEffect>
                                  </p:childTnLst>
                                </p:cTn>
                              </p:par>
                            </p:childTnLst>
                          </p:cTn>
                        </p:par>
                        <p:par>
                          <p:cTn id="180" fill="hold">
                            <p:stCondLst>
                              <p:cond delay="4000"/>
                            </p:stCondLst>
                            <p:childTnLst>
                              <p:par>
                                <p:cTn id="181" presetID="22" presetClass="entr" presetSubtype="4" fill="hold" grpId="0" nodeType="afterEffect">
                                  <p:stCondLst>
                                    <p:cond delay="0"/>
                                  </p:stCondLst>
                                  <p:childTnLst>
                                    <p:set>
                                      <p:cBhvr>
                                        <p:cTn id="182" dur="1" fill="hold">
                                          <p:stCondLst>
                                            <p:cond delay="0"/>
                                          </p:stCondLst>
                                        </p:cTn>
                                        <p:tgtEl>
                                          <p:spTgt spid="8244"/>
                                        </p:tgtEl>
                                        <p:attrNameLst>
                                          <p:attrName>style.visibility</p:attrName>
                                        </p:attrNameLst>
                                      </p:cBhvr>
                                      <p:to>
                                        <p:strVal val="visible"/>
                                      </p:to>
                                    </p:set>
                                    <p:animEffect transition="in" filter="wipe(down)">
                                      <p:cBhvr>
                                        <p:cTn id="183" dur="500"/>
                                        <p:tgtEl>
                                          <p:spTgt spid="8244"/>
                                        </p:tgtEl>
                                      </p:cBhvr>
                                    </p:animEffect>
                                  </p:childTnLst>
                                </p:cTn>
                              </p:par>
                            </p:childTnLst>
                          </p:cTn>
                        </p:par>
                      </p:childTnLst>
                    </p:cTn>
                  </p:par>
                  <p:par>
                    <p:cTn id="184" fill="hold">
                      <p:stCondLst>
                        <p:cond delay="indefinite"/>
                      </p:stCondLst>
                      <p:childTnLst>
                        <p:par>
                          <p:cTn id="185" fill="hold">
                            <p:stCondLst>
                              <p:cond delay="0"/>
                            </p:stCondLst>
                            <p:childTnLst>
                              <p:par>
                                <p:cTn id="186" presetID="16" presetClass="entr" presetSubtype="21" fill="hold" grpId="0" nodeType="clickEffect">
                                  <p:stCondLst>
                                    <p:cond delay="0"/>
                                  </p:stCondLst>
                                  <p:childTnLst>
                                    <p:set>
                                      <p:cBhvr>
                                        <p:cTn id="187" dur="1" fill="hold">
                                          <p:stCondLst>
                                            <p:cond delay="0"/>
                                          </p:stCondLst>
                                        </p:cTn>
                                        <p:tgtEl>
                                          <p:spTgt spid="8249"/>
                                        </p:tgtEl>
                                        <p:attrNameLst>
                                          <p:attrName>style.visibility</p:attrName>
                                        </p:attrNameLst>
                                      </p:cBhvr>
                                      <p:to>
                                        <p:strVal val="visible"/>
                                      </p:to>
                                    </p:set>
                                    <p:animEffect transition="in" filter="barn(inVertical)">
                                      <p:cBhvr>
                                        <p:cTn id="188" dur="500"/>
                                        <p:tgtEl>
                                          <p:spTgt spid="8249"/>
                                        </p:tgtEl>
                                      </p:cBhvr>
                                    </p:animEffect>
                                  </p:childTnLst>
                                </p:cTn>
                              </p:par>
                            </p:childTnLst>
                          </p:cTn>
                        </p:par>
                        <p:par>
                          <p:cTn id="189" fill="hold">
                            <p:stCondLst>
                              <p:cond delay="500"/>
                            </p:stCondLst>
                            <p:childTnLst>
                              <p:par>
                                <p:cTn id="190" presetID="22" presetClass="entr" presetSubtype="1" fill="hold" grpId="0" nodeType="afterEffect">
                                  <p:stCondLst>
                                    <p:cond delay="0"/>
                                  </p:stCondLst>
                                  <p:childTnLst>
                                    <p:set>
                                      <p:cBhvr>
                                        <p:cTn id="191" dur="1" fill="hold">
                                          <p:stCondLst>
                                            <p:cond delay="0"/>
                                          </p:stCondLst>
                                        </p:cTn>
                                        <p:tgtEl>
                                          <p:spTgt spid="74"/>
                                        </p:tgtEl>
                                        <p:attrNameLst>
                                          <p:attrName>style.visibility</p:attrName>
                                        </p:attrNameLst>
                                      </p:cBhvr>
                                      <p:to>
                                        <p:strVal val="visible"/>
                                      </p:to>
                                    </p:set>
                                    <p:animEffect transition="in" filter="wipe(up)">
                                      <p:cBhvr>
                                        <p:cTn id="192" dur="500"/>
                                        <p:tgtEl>
                                          <p:spTgt spid="74"/>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1" fill="hold" nodeType="clickEffect">
                                  <p:stCondLst>
                                    <p:cond delay="0"/>
                                  </p:stCondLst>
                                  <p:childTnLst>
                                    <p:set>
                                      <p:cBhvr>
                                        <p:cTn id="196" dur="1" fill="hold">
                                          <p:stCondLst>
                                            <p:cond delay="0"/>
                                          </p:stCondLst>
                                        </p:cTn>
                                        <p:tgtEl>
                                          <p:spTgt spid="93"/>
                                        </p:tgtEl>
                                        <p:attrNameLst>
                                          <p:attrName>style.visibility</p:attrName>
                                        </p:attrNameLst>
                                      </p:cBhvr>
                                      <p:to>
                                        <p:strVal val="visible"/>
                                      </p:to>
                                    </p:set>
                                    <p:animEffect transition="in" filter="wipe(up)">
                                      <p:cBhvr>
                                        <p:cTn id="197" dur="500"/>
                                        <p:tgtEl>
                                          <p:spTgt spid="93"/>
                                        </p:tgtEl>
                                      </p:cBhvr>
                                    </p:animEffect>
                                  </p:childTnLst>
                                </p:cTn>
                              </p:par>
                            </p:childTnLst>
                          </p:cTn>
                        </p:par>
                        <p:par>
                          <p:cTn id="198" fill="hold">
                            <p:stCondLst>
                              <p:cond delay="500"/>
                            </p:stCondLst>
                            <p:childTnLst>
                              <p:par>
                                <p:cTn id="199" presetID="22" presetClass="entr" presetSubtype="1" fill="hold" nodeType="after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wipe(up)">
                                      <p:cBhvr>
                                        <p:cTn id="201" dur="500"/>
                                        <p:tgtEl>
                                          <p:spTgt spid="89"/>
                                        </p:tgtEl>
                                      </p:cBhvr>
                                    </p:animEffect>
                                  </p:childTnLst>
                                </p:cTn>
                              </p:par>
                            </p:childTnLst>
                          </p:cTn>
                        </p:par>
                        <p:par>
                          <p:cTn id="202" fill="hold">
                            <p:stCondLst>
                              <p:cond delay="1000"/>
                            </p:stCondLst>
                            <p:childTnLst>
                              <p:par>
                                <p:cTn id="203" presetID="22" presetClass="entr" presetSubtype="1" fill="hold" nodeType="afterEffect">
                                  <p:stCondLst>
                                    <p:cond delay="0"/>
                                  </p:stCondLst>
                                  <p:childTnLst>
                                    <p:set>
                                      <p:cBhvr>
                                        <p:cTn id="204" dur="1" fill="hold">
                                          <p:stCondLst>
                                            <p:cond delay="0"/>
                                          </p:stCondLst>
                                        </p:cTn>
                                        <p:tgtEl>
                                          <p:spTgt spid="90"/>
                                        </p:tgtEl>
                                        <p:attrNameLst>
                                          <p:attrName>style.visibility</p:attrName>
                                        </p:attrNameLst>
                                      </p:cBhvr>
                                      <p:to>
                                        <p:strVal val="visible"/>
                                      </p:to>
                                    </p:set>
                                    <p:animEffect transition="in" filter="wipe(up)">
                                      <p:cBhvr>
                                        <p:cTn id="205" dur="500"/>
                                        <p:tgtEl>
                                          <p:spTgt spid="90"/>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nodeType="clickEffect">
                                  <p:stCondLst>
                                    <p:cond delay="0"/>
                                  </p:stCondLst>
                                  <p:childTnLst>
                                    <p:set>
                                      <p:cBhvr>
                                        <p:cTn id="209" dur="1" fill="hold">
                                          <p:stCondLst>
                                            <p:cond delay="0"/>
                                          </p:stCondLst>
                                        </p:cTn>
                                        <p:tgtEl>
                                          <p:spTgt spid="103">
                                            <p:txEl>
                                              <p:charRg st="0" end="6"/>
                                            </p:txEl>
                                          </p:spTgt>
                                        </p:tgtEl>
                                        <p:attrNameLst>
                                          <p:attrName>style.visibility</p:attrName>
                                        </p:attrNameLst>
                                      </p:cBhvr>
                                      <p:to>
                                        <p:strVal val="visible"/>
                                      </p:to>
                                    </p:set>
                                    <p:animEffect transition="in" filter="wipe(left)">
                                      <p:cBhvr>
                                        <p:cTn id="210" dur="500"/>
                                        <p:tgtEl>
                                          <p:spTgt spid="103">
                                            <p:txEl>
                                              <p:charRg st="0" end="6"/>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xit" presetSubtype="4" fill="hold" nodeType="clickEffect">
                                  <p:stCondLst>
                                    <p:cond delay="0"/>
                                  </p:stCondLst>
                                  <p:childTnLst>
                                    <p:animEffect transition="out" filter="wipe(down)">
                                      <p:cBhvr>
                                        <p:cTn id="214" dur="500"/>
                                        <p:tgtEl>
                                          <p:spTgt spid="93"/>
                                        </p:tgtEl>
                                      </p:cBhvr>
                                    </p:animEffect>
                                    <p:set>
                                      <p:cBhvr>
                                        <p:cTn id="215" dur="1" fill="hold">
                                          <p:stCondLst>
                                            <p:cond delay="499"/>
                                          </p:stCondLst>
                                        </p:cTn>
                                        <p:tgtEl>
                                          <p:spTgt spid="93"/>
                                        </p:tgtEl>
                                        <p:attrNameLst>
                                          <p:attrName>style.visibility</p:attrName>
                                        </p:attrNameLst>
                                      </p:cBhvr>
                                      <p:to>
                                        <p:strVal val="hidden"/>
                                      </p:to>
                                    </p:set>
                                  </p:childTnLst>
                                </p:cTn>
                              </p:par>
                              <p:par>
                                <p:cTn id="216" presetID="22" presetClass="exit" presetSubtype="4" fill="hold" nodeType="withEffect">
                                  <p:stCondLst>
                                    <p:cond delay="0"/>
                                  </p:stCondLst>
                                  <p:childTnLst>
                                    <p:animEffect transition="out" filter="wipe(down)">
                                      <p:cBhvr>
                                        <p:cTn id="217" dur="500"/>
                                        <p:tgtEl>
                                          <p:spTgt spid="89"/>
                                        </p:tgtEl>
                                      </p:cBhvr>
                                    </p:animEffect>
                                    <p:set>
                                      <p:cBhvr>
                                        <p:cTn id="218" dur="1" fill="hold">
                                          <p:stCondLst>
                                            <p:cond delay="499"/>
                                          </p:stCondLst>
                                        </p:cTn>
                                        <p:tgtEl>
                                          <p:spTgt spid="89"/>
                                        </p:tgtEl>
                                        <p:attrNameLst>
                                          <p:attrName>style.visibility</p:attrName>
                                        </p:attrNameLst>
                                      </p:cBhvr>
                                      <p:to>
                                        <p:strVal val="hidden"/>
                                      </p:to>
                                    </p:set>
                                  </p:childTnLst>
                                </p:cTn>
                              </p:par>
                              <p:par>
                                <p:cTn id="219" presetID="22" presetClass="exit" presetSubtype="4" fill="hold" nodeType="withEffect">
                                  <p:stCondLst>
                                    <p:cond delay="0"/>
                                  </p:stCondLst>
                                  <p:childTnLst>
                                    <p:animEffect transition="out" filter="wipe(down)">
                                      <p:cBhvr>
                                        <p:cTn id="220" dur="500"/>
                                        <p:tgtEl>
                                          <p:spTgt spid="90"/>
                                        </p:tgtEl>
                                      </p:cBhvr>
                                    </p:animEffect>
                                    <p:set>
                                      <p:cBhvr>
                                        <p:cTn id="221" dur="1" fill="hold">
                                          <p:stCondLst>
                                            <p:cond delay="499"/>
                                          </p:stCondLst>
                                        </p:cTn>
                                        <p:tgtEl>
                                          <p:spTgt spid="90"/>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22" presetClass="entr" presetSubtype="1" fill="hold" nodeType="clickEffect">
                                  <p:stCondLst>
                                    <p:cond delay="0"/>
                                  </p:stCondLst>
                                  <p:childTnLst>
                                    <p:set>
                                      <p:cBhvr>
                                        <p:cTn id="225" dur="1" fill="hold">
                                          <p:stCondLst>
                                            <p:cond delay="0"/>
                                          </p:stCondLst>
                                        </p:cTn>
                                        <p:tgtEl>
                                          <p:spTgt spid="7"/>
                                        </p:tgtEl>
                                        <p:attrNameLst>
                                          <p:attrName>style.visibility</p:attrName>
                                        </p:attrNameLst>
                                      </p:cBhvr>
                                      <p:to>
                                        <p:strVal val="visible"/>
                                      </p:to>
                                    </p:set>
                                    <p:animEffect transition="in" filter="wipe(up)">
                                      <p:cBhvr>
                                        <p:cTn id="226" dur="500"/>
                                        <p:tgtEl>
                                          <p:spTgt spid="7"/>
                                        </p:tgtEl>
                                      </p:cBhvr>
                                    </p:animEffect>
                                  </p:childTnLst>
                                </p:cTn>
                              </p:par>
                            </p:childTnLst>
                          </p:cTn>
                        </p:par>
                        <p:par>
                          <p:cTn id="227" fill="hold">
                            <p:stCondLst>
                              <p:cond delay="500"/>
                            </p:stCondLst>
                            <p:childTnLst>
                              <p:par>
                                <p:cTn id="228" presetID="22" presetClass="entr" presetSubtype="1" fill="hold" nodeType="afterEffect">
                                  <p:stCondLst>
                                    <p:cond delay="0"/>
                                  </p:stCondLst>
                                  <p:childTnLst>
                                    <p:set>
                                      <p:cBhvr>
                                        <p:cTn id="229" dur="1" fill="hold">
                                          <p:stCondLst>
                                            <p:cond delay="0"/>
                                          </p:stCondLst>
                                        </p:cTn>
                                        <p:tgtEl>
                                          <p:spTgt spid="88"/>
                                        </p:tgtEl>
                                        <p:attrNameLst>
                                          <p:attrName>style.visibility</p:attrName>
                                        </p:attrNameLst>
                                      </p:cBhvr>
                                      <p:to>
                                        <p:strVal val="visible"/>
                                      </p:to>
                                    </p:set>
                                    <p:animEffect transition="in" filter="wipe(up)">
                                      <p:cBhvr>
                                        <p:cTn id="230" dur="500"/>
                                        <p:tgtEl>
                                          <p:spTgt spid="88"/>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8" fill="hold" nodeType="clickEffect">
                                  <p:stCondLst>
                                    <p:cond delay="0"/>
                                  </p:stCondLst>
                                  <p:childTnLst>
                                    <p:set>
                                      <p:cBhvr>
                                        <p:cTn id="234" dur="1" fill="hold">
                                          <p:stCondLst>
                                            <p:cond delay="0"/>
                                          </p:stCondLst>
                                        </p:cTn>
                                        <p:tgtEl>
                                          <p:spTgt spid="103">
                                            <p:txEl>
                                              <p:charRg st="6" end="10"/>
                                            </p:txEl>
                                          </p:spTgt>
                                        </p:tgtEl>
                                        <p:attrNameLst>
                                          <p:attrName>style.visibility</p:attrName>
                                        </p:attrNameLst>
                                      </p:cBhvr>
                                      <p:to>
                                        <p:strVal val="visible"/>
                                      </p:to>
                                    </p:set>
                                    <p:animEffect transition="in" filter="wipe(left)">
                                      <p:cBhvr>
                                        <p:cTn id="235" dur="500"/>
                                        <p:tgtEl>
                                          <p:spTgt spid="103">
                                            <p:txEl>
                                              <p:charRg st="6" end="10"/>
                                            </p:txEl>
                                          </p:spTgt>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xit" presetSubtype="4" fill="hold" nodeType="clickEffect">
                                  <p:stCondLst>
                                    <p:cond delay="0"/>
                                  </p:stCondLst>
                                  <p:childTnLst>
                                    <p:animEffect transition="out" filter="wipe(down)">
                                      <p:cBhvr>
                                        <p:cTn id="239" dur="500"/>
                                        <p:tgtEl>
                                          <p:spTgt spid="7"/>
                                        </p:tgtEl>
                                      </p:cBhvr>
                                    </p:animEffect>
                                    <p:set>
                                      <p:cBhvr>
                                        <p:cTn id="240" dur="1" fill="hold">
                                          <p:stCondLst>
                                            <p:cond delay="499"/>
                                          </p:stCondLst>
                                        </p:cTn>
                                        <p:tgtEl>
                                          <p:spTgt spid="7"/>
                                        </p:tgtEl>
                                        <p:attrNameLst>
                                          <p:attrName>style.visibility</p:attrName>
                                        </p:attrNameLst>
                                      </p:cBhvr>
                                      <p:to>
                                        <p:strVal val="hidden"/>
                                      </p:to>
                                    </p:set>
                                  </p:childTnLst>
                                </p:cTn>
                              </p:par>
                              <p:par>
                                <p:cTn id="241" presetID="22" presetClass="exit" presetSubtype="4" fill="hold" nodeType="withEffect">
                                  <p:stCondLst>
                                    <p:cond delay="0"/>
                                  </p:stCondLst>
                                  <p:childTnLst>
                                    <p:animEffect transition="out" filter="wipe(down)">
                                      <p:cBhvr>
                                        <p:cTn id="242" dur="500"/>
                                        <p:tgtEl>
                                          <p:spTgt spid="88"/>
                                        </p:tgtEl>
                                      </p:cBhvr>
                                    </p:animEffect>
                                    <p:set>
                                      <p:cBhvr>
                                        <p:cTn id="243" dur="1" fill="hold">
                                          <p:stCondLst>
                                            <p:cond delay="499"/>
                                          </p:stCondLst>
                                        </p:cTn>
                                        <p:tgtEl>
                                          <p:spTgt spid="88"/>
                                        </p:tgtEl>
                                        <p:attrNameLst>
                                          <p:attrName>style.visibility</p:attrName>
                                        </p:attrNameLst>
                                      </p:cBhvr>
                                      <p:to>
                                        <p:strVal val="hidden"/>
                                      </p:to>
                                    </p:set>
                                  </p:childTnLst>
                                </p:cTn>
                              </p:par>
                            </p:childTnLst>
                          </p:cTn>
                        </p:par>
                      </p:childTnLst>
                    </p:cTn>
                  </p:par>
                  <p:par>
                    <p:cTn id="244" fill="hold">
                      <p:stCondLst>
                        <p:cond delay="indefinite"/>
                      </p:stCondLst>
                      <p:childTnLst>
                        <p:par>
                          <p:cTn id="245" fill="hold">
                            <p:stCondLst>
                              <p:cond delay="0"/>
                            </p:stCondLst>
                            <p:childTnLst>
                              <p:par>
                                <p:cTn id="246" presetID="22" presetClass="entr" presetSubtype="1" fill="hold" nodeType="clickEffect">
                                  <p:stCondLst>
                                    <p:cond delay="0"/>
                                  </p:stCondLst>
                                  <p:childTnLst>
                                    <p:set>
                                      <p:cBhvr>
                                        <p:cTn id="247" dur="1" fill="hold">
                                          <p:stCondLst>
                                            <p:cond delay="0"/>
                                          </p:stCondLst>
                                        </p:cTn>
                                        <p:tgtEl>
                                          <p:spTgt spid="7"/>
                                        </p:tgtEl>
                                        <p:attrNameLst>
                                          <p:attrName>style.visibility</p:attrName>
                                        </p:attrNameLst>
                                      </p:cBhvr>
                                      <p:to>
                                        <p:strVal val="visible"/>
                                      </p:to>
                                    </p:set>
                                    <p:animEffect transition="in" filter="wipe(up)">
                                      <p:cBhvr>
                                        <p:cTn id="248" dur="500"/>
                                        <p:tgtEl>
                                          <p:spTgt spid="7"/>
                                        </p:tgtEl>
                                      </p:cBhvr>
                                    </p:animEffect>
                                  </p:childTnLst>
                                </p:cTn>
                              </p:par>
                            </p:childTnLst>
                          </p:cTn>
                        </p:par>
                        <p:par>
                          <p:cTn id="249" fill="hold">
                            <p:stCondLst>
                              <p:cond delay="500"/>
                            </p:stCondLst>
                            <p:childTnLst>
                              <p:par>
                                <p:cTn id="250" presetID="22" presetClass="entr" presetSubtype="1" fill="hold" nodeType="afterEffect">
                                  <p:stCondLst>
                                    <p:cond delay="0"/>
                                  </p:stCondLst>
                                  <p:childTnLst>
                                    <p:set>
                                      <p:cBhvr>
                                        <p:cTn id="251" dur="1" fill="hold">
                                          <p:stCondLst>
                                            <p:cond delay="0"/>
                                          </p:stCondLst>
                                        </p:cTn>
                                        <p:tgtEl>
                                          <p:spTgt spid="115"/>
                                        </p:tgtEl>
                                        <p:attrNameLst>
                                          <p:attrName>style.visibility</p:attrName>
                                        </p:attrNameLst>
                                      </p:cBhvr>
                                      <p:to>
                                        <p:strVal val="visible"/>
                                      </p:to>
                                    </p:set>
                                    <p:animEffect transition="in" filter="wipe(up)">
                                      <p:cBhvr>
                                        <p:cTn id="252" dur="500"/>
                                        <p:tgtEl>
                                          <p:spTgt spid="115"/>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nodeType="clickEffect">
                                  <p:stCondLst>
                                    <p:cond delay="0"/>
                                  </p:stCondLst>
                                  <p:childTnLst>
                                    <p:set>
                                      <p:cBhvr>
                                        <p:cTn id="256" dur="1" fill="hold">
                                          <p:stCondLst>
                                            <p:cond delay="0"/>
                                          </p:stCondLst>
                                        </p:cTn>
                                        <p:tgtEl>
                                          <p:spTgt spid="103">
                                            <p:txEl>
                                              <p:charRg st="10" end="14"/>
                                            </p:txEl>
                                          </p:spTgt>
                                        </p:tgtEl>
                                        <p:attrNameLst>
                                          <p:attrName>style.visibility</p:attrName>
                                        </p:attrNameLst>
                                      </p:cBhvr>
                                      <p:to>
                                        <p:strVal val="visible"/>
                                      </p:to>
                                    </p:set>
                                    <p:animEffect transition="in" filter="wipe(left)">
                                      <p:cBhvr>
                                        <p:cTn id="257" dur="500"/>
                                        <p:tgtEl>
                                          <p:spTgt spid="103">
                                            <p:txEl>
                                              <p:charRg st="10" end="14"/>
                                            </p:txEl>
                                          </p:spTgt>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xit" presetSubtype="4" fill="hold" nodeType="clickEffect">
                                  <p:stCondLst>
                                    <p:cond delay="0"/>
                                  </p:stCondLst>
                                  <p:childTnLst>
                                    <p:animEffect transition="out" filter="wipe(down)">
                                      <p:cBhvr>
                                        <p:cTn id="261" dur="500"/>
                                        <p:tgtEl>
                                          <p:spTgt spid="115"/>
                                        </p:tgtEl>
                                      </p:cBhvr>
                                    </p:animEffect>
                                    <p:set>
                                      <p:cBhvr>
                                        <p:cTn id="262" dur="1" fill="hold">
                                          <p:stCondLst>
                                            <p:cond delay="499"/>
                                          </p:stCondLst>
                                        </p:cTn>
                                        <p:tgtEl>
                                          <p:spTgt spid="115"/>
                                        </p:tgtEl>
                                        <p:attrNameLst>
                                          <p:attrName>style.visibility</p:attrName>
                                        </p:attrNameLst>
                                      </p:cBhvr>
                                      <p:to>
                                        <p:strVal val="hidden"/>
                                      </p:to>
                                    </p:set>
                                  </p:childTnLst>
                                </p:cTn>
                              </p:par>
                              <p:par>
                                <p:cTn id="263" presetID="22" presetClass="exit" presetSubtype="4" fill="hold" nodeType="withEffect">
                                  <p:stCondLst>
                                    <p:cond delay="0"/>
                                  </p:stCondLst>
                                  <p:childTnLst>
                                    <p:animEffect transition="out" filter="wipe(down)">
                                      <p:cBhvr>
                                        <p:cTn id="264" dur="500"/>
                                        <p:tgtEl>
                                          <p:spTgt spid="7"/>
                                        </p:tgtEl>
                                      </p:cBhvr>
                                    </p:animEffect>
                                    <p:set>
                                      <p:cBhvr>
                                        <p:cTn id="265" dur="1" fill="hold">
                                          <p:stCondLst>
                                            <p:cond delay="499"/>
                                          </p:stCondLst>
                                        </p:cTn>
                                        <p:tgtEl>
                                          <p:spTgt spid="7"/>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22" presetClass="entr" presetSubtype="1" fill="hold" nodeType="clickEffect">
                                  <p:stCondLst>
                                    <p:cond delay="0"/>
                                  </p:stCondLst>
                                  <p:childTnLst>
                                    <p:set>
                                      <p:cBhvr>
                                        <p:cTn id="269" dur="1" fill="hold">
                                          <p:stCondLst>
                                            <p:cond delay="0"/>
                                          </p:stCondLst>
                                        </p:cTn>
                                        <p:tgtEl>
                                          <p:spTgt spid="93"/>
                                        </p:tgtEl>
                                        <p:attrNameLst>
                                          <p:attrName>style.visibility</p:attrName>
                                        </p:attrNameLst>
                                      </p:cBhvr>
                                      <p:to>
                                        <p:strVal val="visible"/>
                                      </p:to>
                                    </p:set>
                                    <p:animEffect transition="in" filter="wipe(up)">
                                      <p:cBhvr>
                                        <p:cTn id="270" dur="500"/>
                                        <p:tgtEl>
                                          <p:spTgt spid="93"/>
                                        </p:tgtEl>
                                      </p:cBhvr>
                                    </p:animEffect>
                                  </p:childTnLst>
                                </p:cTn>
                              </p:par>
                            </p:childTnLst>
                          </p:cTn>
                        </p:par>
                        <p:par>
                          <p:cTn id="271" fill="hold">
                            <p:stCondLst>
                              <p:cond delay="500"/>
                            </p:stCondLst>
                            <p:childTnLst>
                              <p:par>
                                <p:cTn id="272" presetID="22" presetClass="entr" presetSubtype="1" fill="hold" nodeType="afterEffect">
                                  <p:stCondLst>
                                    <p:cond delay="0"/>
                                  </p:stCondLst>
                                  <p:childTnLst>
                                    <p:set>
                                      <p:cBhvr>
                                        <p:cTn id="273" dur="1" fill="hold">
                                          <p:stCondLst>
                                            <p:cond delay="0"/>
                                          </p:stCondLst>
                                        </p:cTn>
                                        <p:tgtEl>
                                          <p:spTgt spid="113"/>
                                        </p:tgtEl>
                                        <p:attrNameLst>
                                          <p:attrName>style.visibility</p:attrName>
                                        </p:attrNameLst>
                                      </p:cBhvr>
                                      <p:to>
                                        <p:strVal val="visible"/>
                                      </p:to>
                                    </p:set>
                                    <p:animEffect transition="in" filter="wipe(up)">
                                      <p:cBhvr>
                                        <p:cTn id="274" dur="500"/>
                                        <p:tgtEl>
                                          <p:spTgt spid="113"/>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8" fill="hold" nodeType="clickEffect">
                                  <p:stCondLst>
                                    <p:cond delay="0"/>
                                  </p:stCondLst>
                                  <p:childTnLst>
                                    <p:set>
                                      <p:cBhvr>
                                        <p:cTn id="278" dur="1" fill="hold">
                                          <p:stCondLst>
                                            <p:cond delay="0"/>
                                          </p:stCondLst>
                                        </p:cTn>
                                        <p:tgtEl>
                                          <p:spTgt spid="103">
                                            <p:txEl>
                                              <p:charRg st="14" end="18"/>
                                            </p:txEl>
                                          </p:spTgt>
                                        </p:tgtEl>
                                        <p:attrNameLst>
                                          <p:attrName>style.visibility</p:attrName>
                                        </p:attrNameLst>
                                      </p:cBhvr>
                                      <p:to>
                                        <p:strVal val="visible"/>
                                      </p:to>
                                    </p:set>
                                    <p:animEffect transition="in" filter="wipe(left)">
                                      <p:cBhvr>
                                        <p:cTn id="279" dur="500"/>
                                        <p:tgtEl>
                                          <p:spTgt spid="103">
                                            <p:txEl>
                                              <p:charRg st="14" end="18"/>
                                            </p:txEl>
                                          </p:spTgt>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xit" presetSubtype="4" fill="hold" nodeType="clickEffect">
                                  <p:stCondLst>
                                    <p:cond delay="0"/>
                                  </p:stCondLst>
                                  <p:childTnLst>
                                    <p:animEffect transition="out" filter="wipe(down)">
                                      <p:cBhvr>
                                        <p:cTn id="283" dur="500"/>
                                        <p:tgtEl>
                                          <p:spTgt spid="113"/>
                                        </p:tgtEl>
                                      </p:cBhvr>
                                    </p:animEffect>
                                    <p:set>
                                      <p:cBhvr>
                                        <p:cTn id="284" dur="1" fill="hold">
                                          <p:stCondLst>
                                            <p:cond delay="499"/>
                                          </p:stCondLst>
                                        </p:cTn>
                                        <p:tgtEl>
                                          <p:spTgt spid="113"/>
                                        </p:tgtEl>
                                        <p:attrNameLst>
                                          <p:attrName>style.visibility</p:attrName>
                                        </p:attrNameLst>
                                      </p:cBhvr>
                                      <p:to>
                                        <p:strVal val="hidden"/>
                                      </p:to>
                                    </p:set>
                                  </p:childTnLst>
                                </p:cTn>
                              </p:par>
                              <p:par>
                                <p:cTn id="285" presetID="22" presetClass="exit" presetSubtype="4" fill="hold" nodeType="withEffect">
                                  <p:stCondLst>
                                    <p:cond delay="0"/>
                                  </p:stCondLst>
                                  <p:childTnLst>
                                    <p:animEffect transition="out" filter="wipe(down)">
                                      <p:cBhvr>
                                        <p:cTn id="286" dur="500"/>
                                        <p:tgtEl>
                                          <p:spTgt spid="93"/>
                                        </p:tgtEl>
                                      </p:cBhvr>
                                    </p:animEffect>
                                    <p:set>
                                      <p:cBhvr>
                                        <p:cTn id="287" dur="1" fill="hold">
                                          <p:stCondLst>
                                            <p:cond delay="499"/>
                                          </p:stCondLst>
                                        </p:cTn>
                                        <p:tgtEl>
                                          <p:spTgt spid="93"/>
                                        </p:tgtEl>
                                        <p:attrNameLst>
                                          <p:attrName>style.visibility</p:attrName>
                                        </p:attrNameLst>
                                      </p:cBhvr>
                                      <p:to>
                                        <p:strVal val="hidden"/>
                                      </p:to>
                                    </p:set>
                                  </p:childTnLst>
                                </p:cTn>
                              </p:par>
                            </p:childTnLst>
                          </p:cTn>
                        </p:par>
                      </p:childTnLst>
                    </p:cTn>
                  </p:par>
                  <p:par>
                    <p:cTn id="288" fill="hold">
                      <p:stCondLst>
                        <p:cond delay="indefinite"/>
                      </p:stCondLst>
                      <p:childTnLst>
                        <p:par>
                          <p:cTn id="289" fill="hold">
                            <p:stCondLst>
                              <p:cond delay="0"/>
                            </p:stCondLst>
                            <p:childTnLst>
                              <p:par>
                                <p:cTn id="290" presetID="22" presetClass="entr" presetSubtype="1" fill="hold" nodeType="clickEffect">
                                  <p:stCondLst>
                                    <p:cond delay="0"/>
                                  </p:stCondLst>
                                  <p:childTnLst>
                                    <p:set>
                                      <p:cBhvr>
                                        <p:cTn id="291" dur="1" fill="hold">
                                          <p:stCondLst>
                                            <p:cond delay="0"/>
                                          </p:stCondLst>
                                        </p:cTn>
                                        <p:tgtEl>
                                          <p:spTgt spid="93"/>
                                        </p:tgtEl>
                                        <p:attrNameLst>
                                          <p:attrName>style.visibility</p:attrName>
                                        </p:attrNameLst>
                                      </p:cBhvr>
                                      <p:to>
                                        <p:strVal val="visible"/>
                                      </p:to>
                                    </p:set>
                                    <p:animEffect transition="in" filter="wipe(up)">
                                      <p:cBhvr>
                                        <p:cTn id="292" dur="500"/>
                                        <p:tgtEl>
                                          <p:spTgt spid="93"/>
                                        </p:tgtEl>
                                      </p:cBhvr>
                                    </p:animEffect>
                                  </p:childTnLst>
                                </p:cTn>
                              </p:par>
                            </p:childTnLst>
                          </p:cTn>
                        </p:par>
                        <p:par>
                          <p:cTn id="293" fill="hold">
                            <p:stCondLst>
                              <p:cond delay="500"/>
                            </p:stCondLst>
                            <p:childTnLst>
                              <p:par>
                                <p:cTn id="294" presetID="22" presetClass="entr" presetSubtype="1" fill="hold" nodeType="afterEffect">
                                  <p:stCondLst>
                                    <p:cond delay="0"/>
                                  </p:stCondLst>
                                  <p:childTnLst>
                                    <p:set>
                                      <p:cBhvr>
                                        <p:cTn id="295" dur="1" fill="hold">
                                          <p:stCondLst>
                                            <p:cond delay="0"/>
                                          </p:stCondLst>
                                        </p:cTn>
                                        <p:tgtEl>
                                          <p:spTgt spid="89"/>
                                        </p:tgtEl>
                                        <p:attrNameLst>
                                          <p:attrName>style.visibility</p:attrName>
                                        </p:attrNameLst>
                                      </p:cBhvr>
                                      <p:to>
                                        <p:strVal val="visible"/>
                                      </p:to>
                                    </p:set>
                                    <p:animEffect transition="in" filter="wipe(up)">
                                      <p:cBhvr>
                                        <p:cTn id="296" dur="500"/>
                                        <p:tgtEl>
                                          <p:spTgt spid="89"/>
                                        </p:tgtEl>
                                      </p:cBhvr>
                                    </p:animEffect>
                                  </p:childTnLst>
                                </p:cTn>
                              </p:par>
                            </p:childTnLst>
                          </p:cTn>
                        </p:par>
                        <p:par>
                          <p:cTn id="297" fill="hold">
                            <p:stCondLst>
                              <p:cond delay="1000"/>
                            </p:stCondLst>
                            <p:childTnLst>
                              <p:par>
                                <p:cTn id="298" presetID="22" presetClass="entr" presetSubtype="1" fill="hold" nodeType="afterEffect">
                                  <p:stCondLst>
                                    <p:cond delay="0"/>
                                  </p:stCondLst>
                                  <p:childTnLst>
                                    <p:set>
                                      <p:cBhvr>
                                        <p:cTn id="299" dur="1" fill="hold">
                                          <p:stCondLst>
                                            <p:cond delay="0"/>
                                          </p:stCondLst>
                                        </p:cTn>
                                        <p:tgtEl>
                                          <p:spTgt spid="114"/>
                                        </p:tgtEl>
                                        <p:attrNameLst>
                                          <p:attrName>style.visibility</p:attrName>
                                        </p:attrNameLst>
                                      </p:cBhvr>
                                      <p:to>
                                        <p:strVal val="visible"/>
                                      </p:to>
                                    </p:set>
                                    <p:animEffect transition="in" filter="wipe(up)">
                                      <p:cBhvr>
                                        <p:cTn id="300" dur="500"/>
                                        <p:tgtEl>
                                          <p:spTgt spid="114"/>
                                        </p:tgtEl>
                                      </p:cBhvr>
                                    </p:animEffect>
                                  </p:childTnLst>
                                </p:cTn>
                              </p:par>
                            </p:childTnLst>
                          </p:cTn>
                        </p:par>
                      </p:childTnLst>
                    </p:cTn>
                  </p:par>
                  <p:par>
                    <p:cTn id="301" fill="hold">
                      <p:stCondLst>
                        <p:cond delay="indefinite"/>
                      </p:stCondLst>
                      <p:childTnLst>
                        <p:par>
                          <p:cTn id="302" fill="hold">
                            <p:stCondLst>
                              <p:cond delay="0"/>
                            </p:stCondLst>
                            <p:childTnLst>
                              <p:par>
                                <p:cTn id="303" presetID="22" presetClass="entr" presetSubtype="8" fill="hold" nodeType="clickEffect">
                                  <p:stCondLst>
                                    <p:cond delay="0"/>
                                  </p:stCondLst>
                                  <p:childTnLst>
                                    <p:set>
                                      <p:cBhvr>
                                        <p:cTn id="304" dur="1" fill="hold">
                                          <p:stCondLst>
                                            <p:cond delay="0"/>
                                          </p:stCondLst>
                                        </p:cTn>
                                        <p:tgtEl>
                                          <p:spTgt spid="103">
                                            <p:txEl>
                                              <p:charRg st="18" end="24"/>
                                            </p:txEl>
                                          </p:spTgt>
                                        </p:tgtEl>
                                        <p:attrNameLst>
                                          <p:attrName>style.visibility</p:attrName>
                                        </p:attrNameLst>
                                      </p:cBhvr>
                                      <p:to>
                                        <p:strVal val="visible"/>
                                      </p:to>
                                    </p:set>
                                    <p:animEffect transition="in" filter="wipe(left)">
                                      <p:cBhvr>
                                        <p:cTn id="305" dur="500"/>
                                        <p:tgtEl>
                                          <p:spTgt spid="103">
                                            <p:txEl>
                                              <p:charRg st="18" end="24"/>
                                            </p:txEl>
                                          </p:spTgt>
                                        </p:tgtEl>
                                      </p:cBhvr>
                                    </p:animEffect>
                                  </p:childTnLst>
                                </p:cTn>
                              </p:par>
                            </p:childTnLst>
                          </p:cTn>
                        </p:par>
                      </p:childTnLst>
                    </p:cTn>
                  </p:par>
                  <p:par>
                    <p:cTn id="306" fill="hold">
                      <p:stCondLst>
                        <p:cond delay="indefinite"/>
                      </p:stCondLst>
                      <p:childTnLst>
                        <p:par>
                          <p:cTn id="307" fill="hold">
                            <p:stCondLst>
                              <p:cond delay="0"/>
                            </p:stCondLst>
                            <p:childTnLst>
                              <p:par>
                                <p:cTn id="308" presetID="22" presetClass="exit" presetSubtype="4" fill="hold" nodeType="clickEffect">
                                  <p:stCondLst>
                                    <p:cond delay="0"/>
                                  </p:stCondLst>
                                  <p:childTnLst>
                                    <p:animEffect transition="out" filter="wipe(down)">
                                      <p:cBhvr>
                                        <p:cTn id="309" dur="500"/>
                                        <p:tgtEl>
                                          <p:spTgt spid="114"/>
                                        </p:tgtEl>
                                      </p:cBhvr>
                                    </p:animEffect>
                                    <p:set>
                                      <p:cBhvr>
                                        <p:cTn id="310" dur="1" fill="hold">
                                          <p:stCondLst>
                                            <p:cond delay="499"/>
                                          </p:stCondLst>
                                        </p:cTn>
                                        <p:tgtEl>
                                          <p:spTgt spid="114"/>
                                        </p:tgtEl>
                                        <p:attrNameLst>
                                          <p:attrName>style.visibility</p:attrName>
                                        </p:attrNameLst>
                                      </p:cBhvr>
                                      <p:to>
                                        <p:strVal val="hidden"/>
                                      </p:to>
                                    </p:set>
                                  </p:childTnLst>
                                </p:cTn>
                              </p:par>
                              <p:par>
                                <p:cTn id="311" presetID="22" presetClass="exit" presetSubtype="4" fill="hold" nodeType="withEffect">
                                  <p:stCondLst>
                                    <p:cond delay="0"/>
                                  </p:stCondLst>
                                  <p:childTnLst>
                                    <p:animEffect transition="out" filter="wipe(down)">
                                      <p:cBhvr>
                                        <p:cTn id="312" dur="500"/>
                                        <p:tgtEl>
                                          <p:spTgt spid="89"/>
                                        </p:tgtEl>
                                      </p:cBhvr>
                                    </p:animEffect>
                                    <p:set>
                                      <p:cBhvr>
                                        <p:cTn id="313" dur="1" fill="hold">
                                          <p:stCondLst>
                                            <p:cond delay="499"/>
                                          </p:stCondLst>
                                        </p:cTn>
                                        <p:tgtEl>
                                          <p:spTgt spid="89"/>
                                        </p:tgtEl>
                                        <p:attrNameLst>
                                          <p:attrName>style.visibility</p:attrName>
                                        </p:attrNameLst>
                                      </p:cBhvr>
                                      <p:to>
                                        <p:strVal val="hidden"/>
                                      </p:to>
                                    </p:set>
                                  </p:childTnLst>
                                </p:cTn>
                              </p:par>
                              <p:par>
                                <p:cTn id="314" presetID="22" presetClass="exit" presetSubtype="4" fill="hold" nodeType="withEffect">
                                  <p:stCondLst>
                                    <p:cond delay="0"/>
                                  </p:stCondLst>
                                  <p:childTnLst>
                                    <p:animEffect transition="out" filter="wipe(down)">
                                      <p:cBhvr>
                                        <p:cTn id="315" dur="500"/>
                                        <p:tgtEl>
                                          <p:spTgt spid="93"/>
                                        </p:tgtEl>
                                      </p:cBhvr>
                                    </p:animEffect>
                                    <p:set>
                                      <p:cBhvr>
                                        <p:cTn id="316" dur="1" fill="hold">
                                          <p:stCondLst>
                                            <p:cond delay="499"/>
                                          </p:stCondLst>
                                        </p:cTn>
                                        <p:tgtEl>
                                          <p:spTgt spid="93"/>
                                        </p:tgtEl>
                                        <p:attrNameLst>
                                          <p:attrName>style.visibility</p:attrName>
                                        </p:attrNameLst>
                                      </p:cBhvr>
                                      <p:to>
                                        <p:strVal val="hidden"/>
                                      </p:to>
                                    </p:set>
                                  </p:childTnLst>
                                </p:cTn>
                              </p:par>
                            </p:childTnLst>
                          </p:cTn>
                        </p:par>
                      </p:childTnLst>
                    </p:cTn>
                  </p:par>
                  <p:par>
                    <p:cTn id="317" fill="hold">
                      <p:stCondLst>
                        <p:cond delay="indefinite"/>
                      </p:stCondLst>
                      <p:childTnLst>
                        <p:par>
                          <p:cTn id="318" fill="hold">
                            <p:stCondLst>
                              <p:cond delay="0"/>
                            </p:stCondLst>
                            <p:childTnLst>
                              <p:par>
                                <p:cTn id="319" presetID="22" presetClass="entr" presetSubtype="8" fill="hold" nodeType="clickEffect">
                                  <p:stCondLst>
                                    <p:cond delay="0"/>
                                  </p:stCondLst>
                                  <p:childTnLst>
                                    <p:set>
                                      <p:cBhvr>
                                        <p:cTn id="320" dur="1" fill="hold">
                                          <p:stCondLst>
                                            <p:cond delay="0"/>
                                          </p:stCondLst>
                                        </p:cTn>
                                        <p:tgtEl>
                                          <p:spTgt spid="8250">
                                            <p:txEl>
                                              <p:charRg st="0" end="14"/>
                                            </p:txEl>
                                          </p:spTgt>
                                        </p:tgtEl>
                                        <p:attrNameLst>
                                          <p:attrName>style.visibility</p:attrName>
                                        </p:attrNameLst>
                                      </p:cBhvr>
                                      <p:to>
                                        <p:strVal val="visible"/>
                                      </p:to>
                                    </p:set>
                                    <p:animEffect transition="in" filter="wipe(left)">
                                      <p:cBhvr>
                                        <p:cTn id="321" dur="500"/>
                                        <p:tgtEl>
                                          <p:spTgt spid="8250">
                                            <p:txEl>
                                              <p:charRg st="0" end="14"/>
                                            </p:txEl>
                                          </p:spTgt>
                                        </p:tgtEl>
                                      </p:cBhvr>
                                    </p:animEffect>
                                  </p:childTnLst>
                                </p:cTn>
                              </p:par>
                            </p:childTnLst>
                          </p:cTn>
                        </p:par>
                      </p:childTnLst>
                    </p:cTn>
                  </p:par>
                  <p:par>
                    <p:cTn id="322" fill="hold">
                      <p:stCondLst>
                        <p:cond delay="indefinite"/>
                      </p:stCondLst>
                      <p:childTnLst>
                        <p:par>
                          <p:cTn id="323" fill="hold">
                            <p:stCondLst>
                              <p:cond delay="0"/>
                            </p:stCondLst>
                            <p:childTnLst>
                              <p:par>
                                <p:cTn id="324" presetID="22" presetClass="entr" presetSubtype="8" fill="hold" nodeType="clickEffect">
                                  <p:stCondLst>
                                    <p:cond delay="0"/>
                                  </p:stCondLst>
                                  <p:childTnLst>
                                    <p:set>
                                      <p:cBhvr>
                                        <p:cTn id="325" dur="1" fill="hold">
                                          <p:stCondLst>
                                            <p:cond delay="0"/>
                                          </p:stCondLst>
                                        </p:cTn>
                                        <p:tgtEl>
                                          <p:spTgt spid="8250">
                                            <p:txEl>
                                              <p:charRg st="14" end="27"/>
                                            </p:txEl>
                                          </p:spTgt>
                                        </p:tgtEl>
                                        <p:attrNameLst>
                                          <p:attrName>style.visibility</p:attrName>
                                        </p:attrNameLst>
                                      </p:cBhvr>
                                      <p:to>
                                        <p:strVal val="visible"/>
                                      </p:to>
                                    </p:set>
                                    <p:animEffect transition="in" filter="wipe(left)">
                                      <p:cBhvr>
                                        <p:cTn id="326" dur="500"/>
                                        <p:tgtEl>
                                          <p:spTgt spid="8250">
                                            <p:txEl>
                                              <p:charRg st="14" end="27"/>
                                            </p:txEl>
                                          </p:spTgt>
                                        </p:tgtEl>
                                      </p:cBhvr>
                                    </p:animEffect>
                                  </p:childTnLst>
                                </p:cTn>
                              </p:par>
                            </p:childTnLst>
                          </p:cTn>
                        </p:par>
                      </p:childTnLst>
                    </p:cTn>
                  </p:par>
                  <p:par>
                    <p:cTn id="327" fill="hold">
                      <p:stCondLst>
                        <p:cond delay="indefinite"/>
                      </p:stCondLst>
                      <p:childTnLst>
                        <p:par>
                          <p:cTn id="328" fill="hold">
                            <p:stCondLst>
                              <p:cond delay="0"/>
                            </p:stCondLst>
                            <p:childTnLst>
                              <p:par>
                                <p:cTn id="329" presetID="31" presetClass="entr" presetSubtype="0" fill="hold" grpId="0" nodeType="clickEffect">
                                  <p:stCondLst>
                                    <p:cond delay="0"/>
                                  </p:stCondLst>
                                  <p:childTnLst>
                                    <p:set>
                                      <p:cBhvr>
                                        <p:cTn id="330" dur="1" fill="hold">
                                          <p:stCondLst>
                                            <p:cond delay="0"/>
                                          </p:stCondLst>
                                        </p:cTn>
                                        <p:tgtEl>
                                          <p:spTgt spid="8265"/>
                                        </p:tgtEl>
                                        <p:attrNameLst>
                                          <p:attrName>style.visibility</p:attrName>
                                        </p:attrNameLst>
                                      </p:cBhvr>
                                      <p:to>
                                        <p:strVal val="visible"/>
                                      </p:to>
                                    </p:set>
                                    <p:anim calcmode="lin" valueType="num">
                                      <p:cBhvr>
                                        <p:cTn id="331" dur="1000" fill="hold"/>
                                        <p:tgtEl>
                                          <p:spTgt spid="8265"/>
                                        </p:tgtEl>
                                        <p:attrNameLst>
                                          <p:attrName>ppt_w</p:attrName>
                                        </p:attrNameLst>
                                      </p:cBhvr>
                                      <p:tavLst>
                                        <p:tav tm="0">
                                          <p:val>
                                            <p:fltVal val="0.000000"/>
                                          </p:val>
                                        </p:tav>
                                        <p:tav tm="100000">
                                          <p:val>
                                            <p:strVal val="#ppt_w"/>
                                          </p:val>
                                        </p:tav>
                                      </p:tavLst>
                                    </p:anim>
                                    <p:anim calcmode="lin" valueType="num">
                                      <p:cBhvr>
                                        <p:cTn id="332" dur="1000" fill="hold"/>
                                        <p:tgtEl>
                                          <p:spTgt spid="8265"/>
                                        </p:tgtEl>
                                        <p:attrNameLst>
                                          <p:attrName>ppt_h</p:attrName>
                                        </p:attrNameLst>
                                      </p:cBhvr>
                                      <p:tavLst>
                                        <p:tav tm="0">
                                          <p:val>
                                            <p:fltVal val="0.000000"/>
                                          </p:val>
                                        </p:tav>
                                        <p:tav tm="100000">
                                          <p:val>
                                            <p:strVal val="#ppt_h"/>
                                          </p:val>
                                        </p:tav>
                                      </p:tavLst>
                                    </p:anim>
                                    <p:anim calcmode="lin" valueType="num">
                                      <p:cBhvr>
                                        <p:cTn id="333" dur="1000" fill="hold"/>
                                        <p:tgtEl>
                                          <p:spTgt spid="8265"/>
                                        </p:tgtEl>
                                        <p:attrNameLst>
                                          <p:attrName>style.rotation</p:attrName>
                                        </p:attrNameLst>
                                      </p:cBhvr>
                                      <p:tavLst>
                                        <p:tav tm="0">
                                          <p:val>
                                            <p:fltVal val="90.000000"/>
                                          </p:val>
                                        </p:tav>
                                        <p:tav tm="100000">
                                          <p:val>
                                            <p:fltVal val="0.000000"/>
                                          </p:val>
                                        </p:tav>
                                      </p:tavLst>
                                    </p:anim>
                                    <p:animEffect transition="in" filter="fade">
                                      <p:cBhvr>
                                        <p:cTn id="334" dur="1000"/>
                                        <p:tgtEl>
                                          <p:spTgt spid="8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1" grpId="0"/>
      <p:bldP spid="8242" grpId="0"/>
      <p:bldP spid="8243" grpId="0"/>
      <p:bldP spid="8244" grpId="0"/>
      <p:bldP spid="8247" grpId="0"/>
      <p:bldP spid="8248" grpId="0"/>
      <p:bldP spid="8249" grpId="0"/>
      <p:bldP spid="8251" grpId="0" animBg="1"/>
      <p:bldP spid="8251" grpId="1" animBg="1"/>
      <p:bldP spid="8252" grpId="0" animBg="1"/>
      <p:bldP spid="8252" grpId="1" animBg="1"/>
      <p:bldP spid="8253" grpId="0" animBg="1"/>
      <p:bldP spid="8253" grpId="1" animBg="1"/>
      <p:bldP spid="8254" grpId="0" animBg="1"/>
      <p:bldP spid="8254" grpId="1" animBg="1"/>
      <p:bldP spid="8256" grpId="0" animBg="1"/>
      <p:bldP spid="8256" grpId="1" animBg="1"/>
      <p:bldP spid="8257" grpId="0" animBg="1"/>
      <p:bldP spid="8257" grpId="1" animBg="1"/>
      <p:bldP spid="8258" grpId="0" animBg="1"/>
      <p:bldP spid="8258" grpId="1" animBg="1"/>
      <p:bldP spid="8259" grpId="0" animBg="1"/>
      <p:bldP spid="8259" grpId="1" animBg="1"/>
      <p:bldP spid="8265" grpId="0"/>
      <p:bldP spid="74" grpId="0"/>
      <p:bldP spid="75" grpId="0" animBg="1"/>
      <p:bldP spid="75" grpId="1" animBg="1"/>
      <p:bldP spid="76" grpId="0" animBg="1"/>
      <p:bldP spid="76" grpId="1" animBg="1"/>
      <p:bldP spid="97" grpId="0"/>
      <p:bldP spid="98" grpId="0"/>
      <p:bldP spid="109" grpId="0" animBg="1"/>
      <p:bldP spid="110" grpId="0" animBg="1"/>
      <p:bldP spid="111" grpId="0" animBg="1"/>
      <p:bldP spid="112"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219" name="Rectangle 3"/>
          <p:cNvSpPr>
            <a:spLocks noGrp="1"/>
          </p:cNvSpPr>
          <p:nvPr>
            <p:ph type="body" idx="4294967295"/>
          </p:nvPr>
        </p:nvSpPr>
        <p:spPr>
          <a:xfrm>
            <a:off x="179388" y="1114425"/>
            <a:ext cx="8785225" cy="1079500"/>
          </a:xfrm>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哈夫曼译码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从根开始遇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向左，遇</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向右，一旦到达叶子结点，则译出一个字符</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反复由根出发，直到</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译码完成。</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278" name="Text Box 125"/>
          <p:cNvSpPr txBox="1"/>
          <p:nvPr/>
        </p:nvSpPr>
        <p:spPr>
          <a:xfrm>
            <a:off x="3995738" y="3071813"/>
            <a:ext cx="4799012" cy="57308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nSpc>
                <a:spcPct val="130000"/>
              </a:lnSpc>
              <a:spcBef>
                <a:spcPct val="0"/>
              </a:spcBef>
              <a:buFont typeface="Arial" panose="020B0604020202020204" pitchFamily="34" charset="0"/>
              <a:buNone/>
            </a:pPr>
            <a:r>
              <a:rPr lang="zh-CN" altLang="en-US" dirty="0">
                <a:latin typeface="Times New Roman" panose="02020603050405020304" pitchFamily="18" charset="0"/>
              </a:rPr>
              <a:t>电文</a:t>
            </a:r>
            <a:r>
              <a:rPr lang="zh-CN" altLang="en-US" dirty="0">
                <a:solidFill>
                  <a:srgbClr val="0000CC"/>
                </a:solidFill>
                <a:latin typeface="Times New Roman" panose="02020603050405020304" pitchFamily="18" charset="0"/>
              </a:rPr>
              <a:t> </a:t>
            </a:r>
            <a:r>
              <a:rPr lang="en-US" altLang="zh-CN" b="1" dirty="0">
                <a:solidFill>
                  <a:srgbClr val="0000CC"/>
                </a:solidFill>
                <a:latin typeface="Times New Roman" panose="02020603050405020304" pitchFamily="18" charset="0"/>
              </a:rPr>
              <a:t>1  0  0  0  0  0  1  1  1 </a:t>
            </a:r>
            <a:r>
              <a:rPr lang="zh-CN" altLang="en-US" dirty="0">
                <a:latin typeface="Times New Roman" panose="02020603050405020304" pitchFamily="18" charset="0"/>
              </a:rPr>
              <a:t>的译文</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cxnSp>
        <p:nvCxnSpPr>
          <p:cNvPr id="9286" name="直接连接符 10"/>
          <p:cNvCxnSpPr/>
          <p:nvPr/>
        </p:nvCxnSpPr>
        <p:spPr>
          <a:xfrm>
            <a:off x="4762500" y="3571875"/>
            <a:ext cx="192088" cy="0"/>
          </a:xfrm>
          <a:prstGeom prst="line">
            <a:avLst/>
          </a:prstGeom>
          <a:ln w="44450" cap="flat" cmpd="sng">
            <a:solidFill>
              <a:srgbClr val="FF0000"/>
            </a:solidFill>
            <a:prstDash val="solid"/>
            <a:headEnd type="none" w="med" len="med"/>
            <a:tailEnd type="none" w="med" len="med"/>
          </a:ln>
        </p:spPr>
      </p:cxnSp>
      <p:sp>
        <p:nvSpPr>
          <p:cNvPr id="9289" name="TextBox 13"/>
          <p:cNvSpPr txBox="1"/>
          <p:nvPr/>
        </p:nvSpPr>
        <p:spPr>
          <a:xfrm>
            <a:off x="4824413" y="3644900"/>
            <a:ext cx="7302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9290" name="TextBox 91"/>
          <p:cNvSpPr txBox="1"/>
          <p:nvPr/>
        </p:nvSpPr>
        <p:spPr>
          <a:xfrm>
            <a:off x="5543550" y="3644900"/>
            <a:ext cx="7302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U</a:t>
            </a:r>
            <a:endParaRPr lang="zh-CN" altLang="en-US" b="1" dirty="0">
              <a:solidFill>
                <a:srgbClr val="FF0000"/>
              </a:solidFill>
              <a:latin typeface="Times New Roman" panose="02020603050405020304" pitchFamily="18" charset="0"/>
              <a:ea typeface="宋体" panose="02010600030101010101" pitchFamily="2" charset="-122"/>
            </a:endParaRPr>
          </a:p>
        </p:txBody>
      </p:sp>
      <p:sp>
        <p:nvSpPr>
          <p:cNvPr id="9291" name="TextBox 92"/>
          <p:cNvSpPr txBox="1"/>
          <p:nvPr/>
        </p:nvSpPr>
        <p:spPr>
          <a:xfrm>
            <a:off x="6119813" y="3644900"/>
            <a:ext cx="7302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S</a:t>
            </a:r>
            <a:endParaRPr lang="zh-CN" altLang="en-US" b="1" dirty="0">
              <a:solidFill>
                <a:srgbClr val="FF0000"/>
              </a:solidFill>
              <a:latin typeface="Times New Roman" panose="02020603050405020304" pitchFamily="18" charset="0"/>
              <a:ea typeface="宋体" panose="02010600030101010101" pitchFamily="2" charset="-122"/>
            </a:endParaRPr>
          </a:p>
        </p:txBody>
      </p:sp>
      <p:grpSp>
        <p:nvGrpSpPr>
          <p:cNvPr id="2" name="组合 1"/>
          <p:cNvGrpSpPr/>
          <p:nvPr/>
        </p:nvGrpSpPr>
        <p:grpSpPr>
          <a:xfrm>
            <a:off x="468313" y="2924175"/>
            <a:ext cx="3098800" cy="3338513"/>
            <a:chOff x="539552" y="2636912"/>
            <a:chExt cx="3098998" cy="3338513"/>
          </a:xfrm>
        </p:grpSpPr>
        <p:sp>
          <p:nvSpPr>
            <p:cNvPr id="110618" name="Line 78"/>
            <p:cNvSpPr>
              <a:spLocks noChangeAspect="1"/>
            </p:cNvSpPr>
            <p:nvPr/>
          </p:nvSpPr>
          <p:spPr>
            <a:xfrm>
              <a:off x="3132138" y="3913262"/>
              <a:ext cx="334962" cy="815975"/>
            </a:xfrm>
            <a:prstGeom prst="line">
              <a:avLst/>
            </a:prstGeom>
            <a:ln w="38100" cap="flat" cmpd="sng">
              <a:solidFill>
                <a:srgbClr val="009900"/>
              </a:solidFill>
              <a:prstDash val="solid"/>
              <a:headEnd type="none" w="med" len="med"/>
              <a:tailEnd type="none" w="med" len="med"/>
            </a:ln>
          </p:spPr>
        </p:sp>
        <p:sp>
          <p:nvSpPr>
            <p:cNvPr id="110619" name="Line 79"/>
            <p:cNvSpPr>
              <a:spLocks noChangeAspect="1"/>
            </p:cNvSpPr>
            <p:nvPr/>
          </p:nvSpPr>
          <p:spPr>
            <a:xfrm flipH="1">
              <a:off x="2590800" y="3895799"/>
              <a:ext cx="438150" cy="749300"/>
            </a:xfrm>
            <a:prstGeom prst="line">
              <a:avLst/>
            </a:prstGeom>
            <a:ln w="38100" cap="flat" cmpd="sng">
              <a:solidFill>
                <a:srgbClr val="009900"/>
              </a:solidFill>
              <a:prstDash val="solid"/>
              <a:headEnd type="none" w="med" len="med"/>
              <a:tailEnd type="none" w="med" len="med"/>
            </a:ln>
          </p:spPr>
        </p:sp>
        <p:sp>
          <p:nvSpPr>
            <p:cNvPr id="110620" name="Line 80"/>
            <p:cNvSpPr>
              <a:spLocks noChangeAspect="1"/>
            </p:cNvSpPr>
            <p:nvPr/>
          </p:nvSpPr>
          <p:spPr>
            <a:xfrm>
              <a:off x="2312244" y="3064055"/>
              <a:ext cx="628920" cy="470799"/>
            </a:xfrm>
            <a:prstGeom prst="line">
              <a:avLst/>
            </a:prstGeom>
            <a:ln w="38100" cap="flat" cmpd="sng">
              <a:solidFill>
                <a:srgbClr val="009900"/>
              </a:solidFill>
              <a:prstDash val="solid"/>
              <a:headEnd type="none" w="med" len="med"/>
              <a:tailEnd type="none" w="med" len="med"/>
            </a:ln>
          </p:spPr>
        </p:sp>
        <p:sp>
          <p:nvSpPr>
            <p:cNvPr id="110621" name="Line 87"/>
            <p:cNvSpPr>
              <a:spLocks noChangeAspect="1"/>
            </p:cNvSpPr>
            <p:nvPr/>
          </p:nvSpPr>
          <p:spPr>
            <a:xfrm flipV="1">
              <a:off x="1308100" y="2940124"/>
              <a:ext cx="688975" cy="652463"/>
            </a:xfrm>
            <a:prstGeom prst="line">
              <a:avLst/>
            </a:prstGeom>
            <a:ln w="38100" cap="flat" cmpd="sng">
              <a:solidFill>
                <a:srgbClr val="009900"/>
              </a:solidFill>
              <a:prstDash val="solid"/>
              <a:headEnd type="none" w="med" len="med"/>
              <a:tailEnd type="none" w="med" len="med"/>
            </a:ln>
          </p:spPr>
        </p:sp>
        <p:sp>
          <p:nvSpPr>
            <p:cNvPr id="110622" name="Line 94"/>
            <p:cNvSpPr>
              <a:spLocks noChangeAspect="1"/>
            </p:cNvSpPr>
            <p:nvPr/>
          </p:nvSpPr>
          <p:spPr>
            <a:xfrm>
              <a:off x="2672606" y="4811787"/>
              <a:ext cx="336550" cy="815975"/>
            </a:xfrm>
            <a:prstGeom prst="line">
              <a:avLst/>
            </a:prstGeom>
            <a:ln w="38100" cap="flat" cmpd="sng">
              <a:solidFill>
                <a:srgbClr val="009900"/>
              </a:solidFill>
              <a:prstDash val="solid"/>
              <a:headEnd type="none" w="med" len="med"/>
              <a:tailEnd type="none" w="med" len="med"/>
            </a:ln>
          </p:spPr>
        </p:sp>
        <p:sp>
          <p:nvSpPr>
            <p:cNvPr id="110623" name="Line 95"/>
            <p:cNvSpPr>
              <a:spLocks noChangeAspect="1"/>
            </p:cNvSpPr>
            <p:nvPr/>
          </p:nvSpPr>
          <p:spPr>
            <a:xfrm flipH="1">
              <a:off x="2059831" y="4811787"/>
              <a:ext cx="438150" cy="747712"/>
            </a:xfrm>
            <a:prstGeom prst="line">
              <a:avLst/>
            </a:prstGeom>
            <a:ln w="38100" cap="flat" cmpd="sng">
              <a:solidFill>
                <a:srgbClr val="009900"/>
              </a:solidFill>
              <a:prstDash val="solid"/>
              <a:headEnd type="none" w="med" len="med"/>
              <a:tailEnd type="none" w="med" len="med"/>
            </a:ln>
          </p:spPr>
        </p:sp>
        <p:grpSp>
          <p:nvGrpSpPr>
            <p:cNvPr id="110624" name="组合 6"/>
            <p:cNvGrpSpPr>
              <a:grpSpLocks noChangeAspect="1"/>
            </p:cNvGrpSpPr>
            <p:nvPr/>
          </p:nvGrpSpPr>
          <p:grpSpPr>
            <a:xfrm>
              <a:off x="1796306" y="5386462"/>
              <a:ext cx="515938" cy="560387"/>
              <a:chOff x="0" y="0"/>
              <a:chExt cx="515938" cy="560388"/>
            </a:xfrm>
          </p:grpSpPr>
          <p:grpSp>
            <p:nvGrpSpPr>
              <p:cNvPr id="110673" name="Group 99"/>
              <p:cNvGrpSpPr>
                <a:grpSpLocks noChangeAspect="1"/>
              </p:cNvGrpSpPr>
              <p:nvPr/>
            </p:nvGrpSpPr>
            <p:grpSpPr>
              <a:xfrm>
                <a:off x="0" y="0"/>
                <a:ext cx="515938" cy="560388"/>
                <a:chOff x="0" y="0"/>
                <a:chExt cx="282" cy="324"/>
              </a:xfrm>
            </p:grpSpPr>
            <p:sp>
              <p:nvSpPr>
                <p:cNvPr id="110675" name="Oval 100"/>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76" name="Rectangle 101"/>
                <p:cNvSpPr>
                  <a:spLocks noChangeAspect="1"/>
                </p:cNvSpPr>
                <p:nvPr/>
              </p:nvSpPr>
              <p:spPr>
                <a:xfrm>
                  <a:off x="48" y="0"/>
                  <a:ext cx="100"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10674" name="Text Box 111"/>
              <p:cNvSpPr txBox="1">
                <a:spLocks noChangeAspect="1"/>
              </p:cNvSpPr>
              <p:nvPr/>
            </p:nvSpPr>
            <p:spPr>
              <a:xfrm>
                <a:off x="59018" y="69396"/>
                <a:ext cx="407484" cy="461666"/>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A</a:t>
                </a:r>
                <a:endParaRPr lang="en-US" altLang="zh-CN" b="1" dirty="0">
                  <a:solidFill>
                    <a:srgbClr val="CCFFFF"/>
                  </a:solidFill>
                  <a:latin typeface="Times New Roman" panose="02020603050405020304" pitchFamily="18" charset="0"/>
                </a:endParaRPr>
              </a:p>
            </p:txBody>
          </p:sp>
        </p:grpSp>
        <p:grpSp>
          <p:nvGrpSpPr>
            <p:cNvPr id="110625" name="组合 8"/>
            <p:cNvGrpSpPr>
              <a:grpSpLocks noChangeAspect="1"/>
            </p:cNvGrpSpPr>
            <p:nvPr/>
          </p:nvGrpSpPr>
          <p:grpSpPr>
            <a:xfrm>
              <a:off x="2761506" y="5411862"/>
              <a:ext cx="514350" cy="563563"/>
              <a:chOff x="0" y="0"/>
              <a:chExt cx="514350" cy="563563"/>
            </a:xfrm>
          </p:grpSpPr>
          <p:grpSp>
            <p:nvGrpSpPr>
              <p:cNvPr id="110669" name="Group 96"/>
              <p:cNvGrpSpPr>
                <a:grpSpLocks noChangeAspect="1"/>
              </p:cNvGrpSpPr>
              <p:nvPr/>
            </p:nvGrpSpPr>
            <p:grpSpPr>
              <a:xfrm>
                <a:off x="0" y="0"/>
                <a:ext cx="514350" cy="563563"/>
                <a:chOff x="0" y="0"/>
                <a:chExt cx="282" cy="324"/>
              </a:xfrm>
            </p:grpSpPr>
            <p:sp>
              <p:nvSpPr>
                <p:cNvPr id="110671" name="Oval 97"/>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72" name="Rectangle 98"/>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10670" name="Text Box 112"/>
              <p:cNvSpPr txBox="1">
                <a:spLocks noChangeAspect="1"/>
              </p:cNvSpPr>
              <p:nvPr/>
            </p:nvSpPr>
            <p:spPr>
              <a:xfrm>
                <a:off x="55815" y="61118"/>
                <a:ext cx="407484"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C</a:t>
                </a:r>
                <a:endParaRPr lang="en-US" altLang="zh-CN" b="1" dirty="0">
                  <a:solidFill>
                    <a:srgbClr val="CCFFFF"/>
                  </a:solidFill>
                  <a:latin typeface="Times New Roman" panose="02020603050405020304" pitchFamily="18" charset="0"/>
                </a:endParaRPr>
              </a:p>
            </p:txBody>
          </p:sp>
        </p:grpSp>
        <p:grpSp>
          <p:nvGrpSpPr>
            <p:cNvPr id="110626" name="组合 7"/>
            <p:cNvGrpSpPr>
              <a:grpSpLocks noChangeAspect="1"/>
            </p:cNvGrpSpPr>
            <p:nvPr/>
          </p:nvGrpSpPr>
          <p:grpSpPr>
            <a:xfrm>
              <a:off x="2339975" y="4479999"/>
              <a:ext cx="514350" cy="560388"/>
              <a:chOff x="0" y="0"/>
              <a:chExt cx="514350" cy="560388"/>
            </a:xfrm>
          </p:grpSpPr>
          <p:grpSp>
            <p:nvGrpSpPr>
              <p:cNvPr id="110665" name="Group 84"/>
              <p:cNvGrpSpPr>
                <a:grpSpLocks noChangeAspect="1"/>
              </p:cNvGrpSpPr>
              <p:nvPr/>
            </p:nvGrpSpPr>
            <p:grpSpPr>
              <a:xfrm>
                <a:off x="0" y="0"/>
                <a:ext cx="514350" cy="560388"/>
                <a:chOff x="0" y="0"/>
                <a:chExt cx="282" cy="324"/>
              </a:xfrm>
            </p:grpSpPr>
            <p:sp>
              <p:nvSpPr>
                <p:cNvPr id="110667" name="Oval 85"/>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68" name="Rectangle 86"/>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10666" name="Text Box 113"/>
              <p:cNvSpPr txBox="1">
                <a:spLocks noChangeAspect="1"/>
              </p:cNvSpPr>
              <p:nvPr/>
            </p:nvSpPr>
            <p:spPr>
              <a:xfrm>
                <a:off x="157515" y="53306"/>
                <a:ext cx="184730"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solidFill>
                    <a:srgbClr val="CCFFFF"/>
                  </a:solidFill>
                  <a:latin typeface="Times New Roman" panose="02020603050405020304" pitchFamily="18" charset="0"/>
                </a:endParaRPr>
              </a:p>
            </p:txBody>
          </p:sp>
        </p:grpSp>
        <p:sp>
          <p:nvSpPr>
            <p:cNvPr id="110627" name="Rectangle 115"/>
            <p:cNvSpPr>
              <a:spLocks noChangeAspect="1"/>
            </p:cNvSpPr>
            <p:nvPr/>
          </p:nvSpPr>
          <p:spPr>
            <a:xfrm>
              <a:off x="2563813" y="2997274"/>
              <a:ext cx="350837" cy="33496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0628" name="Rectangle 116"/>
            <p:cNvSpPr>
              <a:spLocks noChangeAspect="1"/>
            </p:cNvSpPr>
            <p:nvPr/>
          </p:nvSpPr>
          <p:spPr>
            <a:xfrm>
              <a:off x="2422525" y="4005337"/>
              <a:ext cx="350838" cy="333375"/>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0629" name="Rectangle 117"/>
            <p:cNvSpPr>
              <a:spLocks noChangeAspect="1"/>
            </p:cNvSpPr>
            <p:nvPr/>
          </p:nvSpPr>
          <p:spPr>
            <a:xfrm>
              <a:off x="1916956" y="5013399"/>
              <a:ext cx="350838" cy="33496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0630" name="Rectangle 118"/>
            <p:cNvSpPr>
              <a:spLocks noChangeAspect="1"/>
            </p:cNvSpPr>
            <p:nvPr/>
          </p:nvSpPr>
          <p:spPr>
            <a:xfrm>
              <a:off x="2853581" y="5013399"/>
              <a:ext cx="350838" cy="33496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0631" name="Rectangle 121"/>
            <p:cNvSpPr>
              <a:spLocks noChangeAspect="1"/>
            </p:cNvSpPr>
            <p:nvPr/>
          </p:nvSpPr>
          <p:spPr>
            <a:xfrm>
              <a:off x="1331913" y="2997274"/>
              <a:ext cx="352425" cy="333375"/>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0632" name="Rectangle 122"/>
            <p:cNvSpPr>
              <a:spLocks noChangeAspect="1"/>
            </p:cNvSpPr>
            <p:nvPr/>
          </p:nvSpPr>
          <p:spPr>
            <a:xfrm>
              <a:off x="3287713" y="4005337"/>
              <a:ext cx="350837" cy="333375"/>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a:t>
              </a:r>
              <a:endParaRPr lang="en-US" altLang="zh-CN" b="1" dirty="0">
                <a:solidFill>
                  <a:srgbClr val="0000CC"/>
                </a:solidFill>
                <a:latin typeface="Times New Roman" panose="02020603050405020304" pitchFamily="18" charset="0"/>
                <a:ea typeface="宋体" panose="02010600030101010101" pitchFamily="2" charset="-122"/>
              </a:endParaRPr>
            </a:p>
          </p:txBody>
        </p:sp>
        <p:grpSp>
          <p:nvGrpSpPr>
            <p:cNvPr id="110633" name="组合 114"/>
            <p:cNvGrpSpPr/>
            <p:nvPr/>
          </p:nvGrpSpPr>
          <p:grpSpPr>
            <a:xfrm>
              <a:off x="3117850" y="4451424"/>
              <a:ext cx="514350" cy="560388"/>
              <a:chOff x="3117850" y="4711700"/>
              <a:chExt cx="514350" cy="560388"/>
            </a:xfrm>
          </p:grpSpPr>
          <p:grpSp>
            <p:nvGrpSpPr>
              <p:cNvPr id="110661" name="Group 102"/>
              <p:cNvGrpSpPr>
                <a:grpSpLocks noChangeAspect="1"/>
              </p:cNvGrpSpPr>
              <p:nvPr/>
            </p:nvGrpSpPr>
            <p:grpSpPr>
              <a:xfrm>
                <a:off x="3117850" y="4711700"/>
                <a:ext cx="514350" cy="560388"/>
                <a:chOff x="0" y="0"/>
                <a:chExt cx="282" cy="324"/>
              </a:xfrm>
            </p:grpSpPr>
            <p:sp>
              <p:nvSpPr>
                <p:cNvPr id="110663" name="Oval 103"/>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64" name="Rectangle 104"/>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10662" name="Text Box 112"/>
              <p:cNvSpPr txBox="1">
                <a:spLocks noChangeAspect="1"/>
              </p:cNvSpPr>
              <p:nvPr/>
            </p:nvSpPr>
            <p:spPr>
              <a:xfrm>
                <a:off x="3178512" y="4796780"/>
                <a:ext cx="389851"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T</a:t>
                </a:r>
                <a:endParaRPr lang="en-US" altLang="zh-CN" b="1" dirty="0">
                  <a:solidFill>
                    <a:srgbClr val="CCFFFF"/>
                  </a:solidFill>
                  <a:latin typeface="Times New Roman" panose="02020603050405020304" pitchFamily="18" charset="0"/>
                </a:endParaRPr>
              </a:p>
            </p:txBody>
          </p:sp>
        </p:grpSp>
        <p:grpSp>
          <p:nvGrpSpPr>
            <p:cNvPr id="110634" name="组合 119"/>
            <p:cNvGrpSpPr/>
            <p:nvPr/>
          </p:nvGrpSpPr>
          <p:grpSpPr>
            <a:xfrm>
              <a:off x="1908175" y="2636912"/>
              <a:ext cx="515938" cy="560387"/>
              <a:chOff x="1908175" y="2897188"/>
              <a:chExt cx="515938" cy="560387"/>
            </a:xfrm>
          </p:grpSpPr>
          <p:grpSp>
            <p:nvGrpSpPr>
              <p:cNvPr id="110657" name="Group 91"/>
              <p:cNvGrpSpPr>
                <a:grpSpLocks noChangeAspect="1"/>
              </p:cNvGrpSpPr>
              <p:nvPr/>
            </p:nvGrpSpPr>
            <p:grpSpPr>
              <a:xfrm>
                <a:off x="1908175" y="2897188"/>
                <a:ext cx="515938" cy="560387"/>
                <a:chOff x="0" y="0"/>
                <a:chExt cx="282" cy="324"/>
              </a:xfrm>
            </p:grpSpPr>
            <p:sp>
              <p:nvSpPr>
                <p:cNvPr id="110659" name="Oval 92"/>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60" name="Rectangle 93"/>
                <p:cNvSpPr>
                  <a:spLocks noChangeAspect="1"/>
                </p:cNvSpPr>
                <p:nvPr/>
              </p:nvSpPr>
              <p:spPr>
                <a:xfrm>
                  <a:off x="48" y="0"/>
                  <a:ext cx="100"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10658" name="Text Box 112"/>
              <p:cNvSpPr txBox="1">
                <a:spLocks noChangeAspect="1"/>
              </p:cNvSpPr>
              <p:nvPr/>
            </p:nvSpPr>
            <p:spPr>
              <a:xfrm>
                <a:off x="2057109" y="2967186"/>
                <a:ext cx="184731"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solidFill>
                    <a:srgbClr val="CCFFFF"/>
                  </a:solidFill>
                  <a:latin typeface="Times New Roman" panose="02020603050405020304" pitchFamily="18" charset="0"/>
                </a:endParaRPr>
              </a:p>
            </p:txBody>
          </p:sp>
        </p:grpSp>
        <p:grpSp>
          <p:nvGrpSpPr>
            <p:cNvPr id="110635" name="组合 124"/>
            <p:cNvGrpSpPr/>
            <p:nvPr/>
          </p:nvGrpSpPr>
          <p:grpSpPr>
            <a:xfrm>
              <a:off x="2771800" y="3451299"/>
              <a:ext cx="514350" cy="563563"/>
              <a:chOff x="2771800" y="3711575"/>
              <a:chExt cx="514350" cy="563563"/>
            </a:xfrm>
          </p:grpSpPr>
          <p:grpSp>
            <p:nvGrpSpPr>
              <p:cNvPr id="110653" name="Group 81"/>
              <p:cNvGrpSpPr>
                <a:grpSpLocks noChangeAspect="1"/>
              </p:cNvGrpSpPr>
              <p:nvPr/>
            </p:nvGrpSpPr>
            <p:grpSpPr>
              <a:xfrm>
                <a:off x="2771800" y="3711575"/>
                <a:ext cx="514350" cy="563563"/>
                <a:chOff x="0" y="0"/>
                <a:chExt cx="282" cy="324"/>
              </a:xfrm>
            </p:grpSpPr>
            <p:sp>
              <p:nvSpPr>
                <p:cNvPr id="110655" name="Oval 82"/>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56" name="Rectangle 83"/>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10654" name="Text Box 112"/>
              <p:cNvSpPr txBox="1">
                <a:spLocks noChangeAspect="1"/>
              </p:cNvSpPr>
              <p:nvPr/>
            </p:nvSpPr>
            <p:spPr>
              <a:xfrm>
                <a:off x="2942706" y="3789040"/>
                <a:ext cx="184730"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solidFill>
                    <a:srgbClr val="CCFFFF"/>
                  </a:solidFill>
                  <a:latin typeface="Times New Roman" panose="02020603050405020304" pitchFamily="18" charset="0"/>
                </a:endParaRPr>
              </a:p>
            </p:txBody>
          </p:sp>
        </p:grpSp>
        <p:sp>
          <p:nvSpPr>
            <p:cNvPr id="110636" name="Line 94"/>
            <p:cNvSpPr>
              <a:spLocks noChangeAspect="1"/>
            </p:cNvSpPr>
            <p:nvPr/>
          </p:nvSpPr>
          <p:spPr>
            <a:xfrm>
              <a:off x="1415852" y="3877294"/>
              <a:ext cx="336550" cy="815975"/>
            </a:xfrm>
            <a:prstGeom prst="line">
              <a:avLst/>
            </a:prstGeom>
            <a:ln w="38100" cap="flat" cmpd="sng">
              <a:solidFill>
                <a:srgbClr val="009900"/>
              </a:solidFill>
              <a:prstDash val="solid"/>
              <a:headEnd type="none" w="med" len="med"/>
              <a:tailEnd type="none" w="med" len="med"/>
            </a:ln>
          </p:spPr>
        </p:sp>
        <p:sp>
          <p:nvSpPr>
            <p:cNvPr id="110637" name="Line 95"/>
            <p:cNvSpPr>
              <a:spLocks noChangeAspect="1"/>
            </p:cNvSpPr>
            <p:nvPr/>
          </p:nvSpPr>
          <p:spPr>
            <a:xfrm flipH="1">
              <a:off x="803077" y="3877294"/>
              <a:ext cx="438150" cy="747712"/>
            </a:xfrm>
            <a:prstGeom prst="line">
              <a:avLst/>
            </a:prstGeom>
            <a:ln w="38100" cap="flat" cmpd="sng">
              <a:solidFill>
                <a:srgbClr val="009900"/>
              </a:solidFill>
              <a:prstDash val="solid"/>
              <a:headEnd type="none" w="med" len="med"/>
              <a:tailEnd type="none" w="med" len="med"/>
            </a:ln>
          </p:spPr>
        </p:sp>
        <p:grpSp>
          <p:nvGrpSpPr>
            <p:cNvPr id="110638" name="Group 102"/>
            <p:cNvGrpSpPr>
              <a:grpSpLocks noChangeAspect="1"/>
            </p:cNvGrpSpPr>
            <p:nvPr/>
          </p:nvGrpSpPr>
          <p:grpSpPr>
            <a:xfrm>
              <a:off x="1066602" y="3516931"/>
              <a:ext cx="514350" cy="560388"/>
              <a:chOff x="0" y="0"/>
              <a:chExt cx="282" cy="324"/>
            </a:xfrm>
          </p:grpSpPr>
          <p:sp>
            <p:nvSpPr>
              <p:cNvPr id="110651" name="Oval 103"/>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52" name="Rectangle 104"/>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grpSp>
          <p:nvGrpSpPr>
            <p:cNvPr id="110639" name="组合 6"/>
            <p:cNvGrpSpPr>
              <a:grpSpLocks noChangeAspect="1"/>
            </p:cNvGrpSpPr>
            <p:nvPr/>
          </p:nvGrpSpPr>
          <p:grpSpPr>
            <a:xfrm>
              <a:off x="539552" y="4451969"/>
              <a:ext cx="515938" cy="560387"/>
              <a:chOff x="0" y="0"/>
              <a:chExt cx="515938" cy="560388"/>
            </a:xfrm>
          </p:grpSpPr>
          <p:grpSp>
            <p:nvGrpSpPr>
              <p:cNvPr id="110647" name="Group 99"/>
              <p:cNvGrpSpPr>
                <a:grpSpLocks noChangeAspect="1"/>
              </p:cNvGrpSpPr>
              <p:nvPr/>
            </p:nvGrpSpPr>
            <p:grpSpPr>
              <a:xfrm>
                <a:off x="0" y="0"/>
                <a:ext cx="515938" cy="560388"/>
                <a:chOff x="0" y="0"/>
                <a:chExt cx="282" cy="324"/>
              </a:xfrm>
            </p:grpSpPr>
            <p:sp>
              <p:nvSpPr>
                <p:cNvPr id="110649" name="Oval 100"/>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50" name="Rectangle 101"/>
                <p:cNvSpPr>
                  <a:spLocks noChangeAspect="1"/>
                </p:cNvSpPr>
                <p:nvPr/>
              </p:nvSpPr>
              <p:spPr>
                <a:xfrm>
                  <a:off x="48" y="0"/>
                  <a:ext cx="100"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10648" name="Text Box 111"/>
              <p:cNvSpPr txBox="1">
                <a:spLocks noChangeAspect="1"/>
              </p:cNvSpPr>
              <p:nvPr/>
            </p:nvSpPr>
            <p:spPr>
              <a:xfrm>
                <a:off x="59018" y="69396"/>
                <a:ext cx="407484" cy="461666"/>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U</a:t>
                </a:r>
                <a:endParaRPr lang="en-US" altLang="zh-CN" b="1" dirty="0">
                  <a:solidFill>
                    <a:srgbClr val="CCFFFF"/>
                  </a:solidFill>
                  <a:latin typeface="Times New Roman" panose="02020603050405020304" pitchFamily="18" charset="0"/>
                </a:endParaRPr>
              </a:p>
            </p:txBody>
          </p:sp>
        </p:grpSp>
        <p:grpSp>
          <p:nvGrpSpPr>
            <p:cNvPr id="110640" name="组合 8"/>
            <p:cNvGrpSpPr>
              <a:grpSpLocks noChangeAspect="1"/>
            </p:cNvGrpSpPr>
            <p:nvPr/>
          </p:nvGrpSpPr>
          <p:grpSpPr>
            <a:xfrm>
              <a:off x="1504752" y="4477369"/>
              <a:ext cx="514350" cy="563563"/>
              <a:chOff x="0" y="0"/>
              <a:chExt cx="514350" cy="563563"/>
            </a:xfrm>
          </p:grpSpPr>
          <p:grpSp>
            <p:nvGrpSpPr>
              <p:cNvPr id="110643" name="Group 96"/>
              <p:cNvGrpSpPr>
                <a:grpSpLocks noChangeAspect="1"/>
              </p:cNvGrpSpPr>
              <p:nvPr/>
            </p:nvGrpSpPr>
            <p:grpSpPr>
              <a:xfrm>
                <a:off x="0" y="0"/>
                <a:ext cx="514350" cy="563563"/>
                <a:chOff x="0" y="0"/>
                <a:chExt cx="282" cy="324"/>
              </a:xfrm>
            </p:grpSpPr>
            <p:sp>
              <p:nvSpPr>
                <p:cNvPr id="110645" name="Oval 97"/>
                <p:cNvSpPr>
                  <a:spLocks noChangeAspect="1"/>
                </p:cNvSpPr>
                <p:nvPr/>
              </p:nvSpPr>
              <p:spPr>
                <a:xfrm>
                  <a:off x="0" y="27"/>
                  <a:ext cx="282" cy="297"/>
                </a:xfrm>
                <a:prstGeom prst="ellipse">
                  <a:avLst/>
                </a:prstGeom>
                <a:gradFill rotWithShape="0">
                  <a:gsLst>
                    <a:gs pos="0">
                      <a:srgbClr val="FF6600"/>
                    </a:gs>
                    <a:gs pos="100000">
                      <a:srgbClr val="762F00"/>
                    </a:gs>
                  </a:gsLst>
                  <a:lin ang="18900000" scaled="1"/>
                  <a:tileRect/>
                </a:gra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110646" name="Rectangle 98"/>
                <p:cNvSpPr>
                  <a:spLocks noChangeAspect="1"/>
                </p:cNvSpPr>
                <p:nvPr/>
              </p:nvSpPr>
              <p:spPr>
                <a:xfrm>
                  <a:off x="48" y="0"/>
                  <a:ext cx="101" cy="264"/>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b="1" dirty="0">
                    <a:solidFill>
                      <a:schemeClr val="bg1"/>
                    </a:solidFill>
                    <a:latin typeface="Times New Roman" panose="02020603050405020304" pitchFamily="18" charset="0"/>
                  </a:endParaRPr>
                </a:p>
              </p:txBody>
            </p:sp>
          </p:grpSp>
          <p:sp>
            <p:nvSpPr>
              <p:cNvPr id="110644" name="Text Box 112"/>
              <p:cNvSpPr txBox="1">
                <a:spLocks noChangeAspect="1"/>
              </p:cNvSpPr>
              <p:nvPr/>
            </p:nvSpPr>
            <p:spPr>
              <a:xfrm>
                <a:off x="81463" y="61118"/>
                <a:ext cx="356187" cy="46166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CCFFFF"/>
                    </a:solidFill>
                    <a:latin typeface="Times New Roman" panose="02020603050405020304" pitchFamily="18" charset="0"/>
                  </a:rPr>
                  <a:t>S</a:t>
                </a:r>
                <a:endParaRPr lang="en-US" altLang="zh-CN" b="1" dirty="0">
                  <a:solidFill>
                    <a:srgbClr val="CCFFFF"/>
                  </a:solidFill>
                  <a:latin typeface="Times New Roman" panose="02020603050405020304" pitchFamily="18" charset="0"/>
                </a:endParaRPr>
              </a:p>
            </p:txBody>
          </p:sp>
        </p:grpSp>
        <p:sp>
          <p:nvSpPr>
            <p:cNvPr id="110641" name="Rectangle 117"/>
            <p:cNvSpPr>
              <a:spLocks noChangeAspect="1"/>
            </p:cNvSpPr>
            <p:nvPr/>
          </p:nvSpPr>
          <p:spPr>
            <a:xfrm>
              <a:off x="660202" y="4078906"/>
              <a:ext cx="350838" cy="33496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0</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0642" name="Rectangle 118"/>
            <p:cNvSpPr>
              <a:spLocks noChangeAspect="1"/>
            </p:cNvSpPr>
            <p:nvPr/>
          </p:nvSpPr>
          <p:spPr>
            <a:xfrm>
              <a:off x="1596827" y="4078906"/>
              <a:ext cx="350838" cy="334963"/>
            </a:xfrm>
            <a:prstGeom prst="rect">
              <a:avLst/>
            </a:prstGeom>
            <a:no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1</a:t>
              </a:r>
              <a:endParaRPr lang="en-US" altLang="zh-CN" b="1" dirty="0">
                <a:solidFill>
                  <a:srgbClr val="0000CC"/>
                </a:solidFill>
                <a:latin typeface="Times New Roman" panose="02020603050405020304" pitchFamily="18" charset="0"/>
                <a:ea typeface="宋体" panose="02010600030101010101" pitchFamily="2" charset="-122"/>
              </a:endParaRPr>
            </a:p>
          </p:txBody>
        </p:sp>
      </p:grpSp>
      <p:sp>
        <p:nvSpPr>
          <p:cNvPr id="148" name="TextBox 92"/>
          <p:cNvSpPr txBox="1"/>
          <p:nvPr/>
        </p:nvSpPr>
        <p:spPr>
          <a:xfrm>
            <a:off x="6767513" y="3644900"/>
            <a:ext cx="7302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T</a:t>
            </a:r>
            <a:endParaRPr lang="zh-CN" altLang="en-US" b="1" dirty="0">
              <a:solidFill>
                <a:srgbClr val="FF0000"/>
              </a:solidFill>
              <a:latin typeface="Times New Roman" panose="02020603050405020304" pitchFamily="18" charset="0"/>
              <a:ea typeface="宋体" panose="02010600030101010101" pitchFamily="2" charset="-122"/>
            </a:endParaRPr>
          </a:p>
        </p:txBody>
      </p:sp>
      <p:cxnSp>
        <p:nvCxnSpPr>
          <p:cNvPr id="4" name="直接连接符 3"/>
          <p:cNvCxnSpPr/>
          <p:nvPr/>
        </p:nvCxnSpPr>
        <p:spPr>
          <a:xfrm>
            <a:off x="2278063" y="3355975"/>
            <a:ext cx="566737" cy="442913"/>
          </a:xfrm>
          <a:prstGeom prst="line">
            <a:avLst/>
          </a:prstGeom>
          <a:ln w="69850" cap="flat" cmpd="sng">
            <a:solidFill>
              <a:srgbClr val="FF0000"/>
            </a:solidFill>
            <a:prstDash val="solid"/>
            <a:headEnd type="none" w="med" len="med"/>
            <a:tailEnd type="triangle" w="med" len="med"/>
          </a:ln>
        </p:spPr>
      </p:cxnSp>
      <p:cxnSp>
        <p:nvCxnSpPr>
          <p:cNvPr id="149" name="直接连接符 148"/>
          <p:cNvCxnSpPr>
            <a:endCxn id="110663" idx="0"/>
          </p:cNvCxnSpPr>
          <p:nvPr/>
        </p:nvCxnSpPr>
        <p:spPr>
          <a:xfrm>
            <a:off x="3060700" y="4225925"/>
            <a:ext cx="242888" cy="558800"/>
          </a:xfrm>
          <a:prstGeom prst="line">
            <a:avLst/>
          </a:prstGeom>
          <a:ln w="69850" cap="flat" cmpd="sng">
            <a:solidFill>
              <a:srgbClr val="FF0000"/>
            </a:solidFill>
            <a:prstDash val="solid"/>
            <a:headEnd type="none" w="med" len="med"/>
            <a:tailEnd type="triangle" w="med" len="med"/>
          </a:ln>
        </p:spPr>
      </p:cxnSp>
      <p:cxnSp>
        <p:nvCxnSpPr>
          <p:cNvPr id="155" name="直接连接符 154"/>
          <p:cNvCxnSpPr>
            <a:endCxn id="110663" idx="0"/>
          </p:cNvCxnSpPr>
          <p:nvPr/>
        </p:nvCxnSpPr>
        <p:spPr>
          <a:xfrm>
            <a:off x="1404938" y="4292600"/>
            <a:ext cx="242887" cy="558800"/>
          </a:xfrm>
          <a:prstGeom prst="line">
            <a:avLst/>
          </a:prstGeom>
          <a:ln w="69850" cap="flat" cmpd="sng">
            <a:solidFill>
              <a:srgbClr val="FF0000"/>
            </a:solidFill>
            <a:prstDash val="solid"/>
            <a:headEnd type="none" w="med" len="med"/>
            <a:tailEnd type="triangle" w="med" len="med"/>
          </a:ln>
        </p:spPr>
      </p:cxnSp>
      <p:cxnSp>
        <p:nvCxnSpPr>
          <p:cNvPr id="156" name="直接连接符 155"/>
          <p:cNvCxnSpPr>
            <a:endCxn id="110663" idx="0"/>
          </p:cNvCxnSpPr>
          <p:nvPr/>
        </p:nvCxnSpPr>
        <p:spPr>
          <a:xfrm flipH="1">
            <a:off x="1260475" y="3265488"/>
            <a:ext cx="611188" cy="595312"/>
          </a:xfrm>
          <a:prstGeom prst="line">
            <a:avLst/>
          </a:prstGeom>
          <a:ln w="69850" cap="flat" cmpd="sng">
            <a:solidFill>
              <a:srgbClr val="FF0000"/>
            </a:solidFill>
            <a:prstDash val="solid"/>
            <a:headEnd type="none" w="med" len="med"/>
            <a:tailEnd type="triangle" w="med" len="med"/>
          </a:ln>
        </p:spPr>
      </p:cxnSp>
      <p:cxnSp>
        <p:nvCxnSpPr>
          <p:cNvPr id="158" name="直接连接符 157"/>
          <p:cNvCxnSpPr>
            <a:endCxn id="110663" idx="0"/>
          </p:cNvCxnSpPr>
          <p:nvPr/>
        </p:nvCxnSpPr>
        <p:spPr>
          <a:xfrm flipH="1">
            <a:off x="776288" y="4260850"/>
            <a:ext cx="339725" cy="547688"/>
          </a:xfrm>
          <a:prstGeom prst="line">
            <a:avLst/>
          </a:prstGeom>
          <a:ln w="69850" cap="flat" cmpd="sng">
            <a:solidFill>
              <a:srgbClr val="FF0000"/>
            </a:solidFill>
            <a:prstDash val="solid"/>
            <a:headEnd type="none" w="med" len="med"/>
            <a:tailEnd type="triangle" w="med" len="med"/>
          </a:ln>
        </p:spPr>
      </p:cxnSp>
      <p:cxnSp>
        <p:nvCxnSpPr>
          <p:cNvPr id="164" name="直接连接符 163"/>
          <p:cNvCxnSpPr>
            <a:endCxn id="110663" idx="0"/>
          </p:cNvCxnSpPr>
          <p:nvPr/>
        </p:nvCxnSpPr>
        <p:spPr>
          <a:xfrm flipH="1">
            <a:off x="2576513" y="4292600"/>
            <a:ext cx="339725" cy="547688"/>
          </a:xfrm>
          <a:prstGeom prst="line">
            <a:avLst/>
          </a:prstGeom>
          <a:ln w="69850" cap="flat" cmpd="sng">
            <a:solidFill>
              <a:srgbClr val="FF0000"/>
            </a:solidFill>
            <a:prstDash val="solid"/>
            <a:headEnd type="none" w="med" len="med"/>
            <a:tailEnd type="triangle" w="med" len="med"/>
          </a:ln>
        </p:spPr>
      </p:cxnSp>
      <p:cxnSp>
        <p:nvCxnSpPr>
          <p:cNvPr id="165" name="直接连接符 164"/>
          <p:cNvCxnSpPr>
            <a:endCxn id="110663" idx="0"/>
          </p:cNvCxnSpPr>
          <p:nvPr/>
        </p:nvCxnSpPr>
        <p:spPr>
          <a:xfrm flipH="1">
            <a:off x="2017713" y="5224463"/>
            <a:ext cx="339725" cy="547687"/>
          </a:xfrm>
          <a:prstGeom prst="line">
            <a:avLst/>
          </a:prstGeom>
          <a:ln w="69850" cap="flat" cmpd="sng">
            <a:solidFill>
              <a:srgbClr val="FF0000"/>
            </a:solidFill>
            <a:prstDash val="solid"/>
            <a:headEnd type="none" w="med" len="med"/>
            <a:tailEnd type="triangle" w="med" len="med"/>
          </a:ln>
        </p:spPr>
      </p:cxnSp>
      <p:cxnSp>
        <p:nvCxnSpPr>
          <p:cNvPr id="170" name="直接连接符 10"/>
          <p:cNvCxnSpPr>
            <a:endCxn id="110663" idx="0"/>
          </p:cNvCxnSpPr>
          <p:nvPr/>
        </p:nvCxnSpPr>
        <p:spPr>
          <a:xfrm>
            <a:off x="5049838" y="3571875"/>
            <a:ext cx="193675" cy="0"/>
          </a:xfrm>
          <a:prstGeom prst="line">
            <a:avLst/>
          </a:prstGeom>
          <a:ln w="44450" cap="flat" cmpd="sng">
            <a:solidFill>
              <a:srgbClr val="FF0000"/>
            </a:solidFill>
            <a:prstDash val="solid"/>
            <a:headEnd type="none" w="med" len="med"/>
            <a:tailEnd type="none" w="med" len="med"/>
          </a:ln>
        </p:spPr>
      </p:cxnSp>
      <p:cxnSp>
        <p:nvCxnSpPr>
          <p:cNvPr id="171" name="直接连接符 10"/>
          <p:cNvCxnSpPr>
            <a:endCxn id="110663" idx="0"/>
          </p:cNvCxnSpPr>
          <p:nvPr/>
        </p:nvCxnSpPr>
        <p:spPr>
          <a:xfrm>
            <a:off x="5360988" y="3568700"/>
            <a:ext cx="193675" cy="0"/>
          </a:xfrm>
          <a:prstGeom prst="line">
            <a:avLst/>
          </a:prstGeom>
          <a:ln w="44450" cap="flat" cmpd="sng">
            <a:solidFill>
              <a:srgbClr val="FF0000"/>
            </a:solidFill>
            <a:prstDash val="solid"/>
            <a:headEnd type="none" w="med" len="med"/>
            <a:tailEnd type="none" w="med" len="med"/>
          </a:ln>
        </p:spPr>
      </p:cxnSp>
      <p:cxnSp>
        <p:nvCxnSpPr>
          <p:cNvPr id="172" name="直接连接符 10"/>
          <p:cNvCxnSpPr>
            <a:endCxn id="110663" idx="0"/>
          </p:cNvCxnSpPr>
          <p:nvPr/>
        </p:nvCxnSpPr>
        <p:spPr>
          <a:xfrm>
            <a:off x="5649913" y="3567113"/>
            <a:ext cx="192087" cy="0"/>
          </a:xfrm>
          <a:prstGeom prst="line">
            <a:avLst/>
          </a:prstGeom>
          <a:ln w="44450" cap="flat" cmpd="sng">
            <a:solidFill>
              <a:srgbClr val="FF0000"/>
            </a:solidFill>
            <a:prstDash val="solid"/>
            <a:headEnd type="none" w="med" len="med"/>
            <a:tailEnd type="none" w="med" len="med"/>
          </a:ln>
        </p:spPr>
      </p:cxnSp>
      <p:cxnSp>
        <p:nvCxnSpPr>
          <p:cNvPr id="173" name="直接连接符 10"/>
          <p:cNvCxnSpPr>
            <a:endCxn id="110663" idx="0"/>
          </p:cNvCxnSpPr>
          <p:nvPr/>
        </p:nvCxnSpPr>
        <p:spPr>
          <a:xfrm>
            <a:off x="5961063" y="3567113"/>
            <a:ext cx="193675" cy="0"/>
          </a:xfrm>
          <a:prstGeom prst="line">
            <a:avLst/>
          </a:prstGeom>
          <a:ln w="44450" cap="flat" cmpd="sng">
            <a:solidFill>
              <a:srgbClr val="FF0000"/>
            </a:solidFill>
            <a:prstDash val="solid"/>
            <a:headEnd type="none" w="med" len="med"/>
            <a:tailEnd type="none" w="med" len="med"/>
          </a:ln>
        </p:spPr>
      </p:cxnSp>
      <p:cxnSp>
        <p:nvCxnSpPr>
          <p:cNvPr id="174" name="直接连接符 10"/>
          <p:cNvCxnSpPr>
            <a:endCxn id="110663" idx="0"/>
          </p:cNvCxnSpPr>
          <p:nvPr/>
        </p:nvCxnSpPr>
        <p:spPr>
          <a:xfrm>
            <a:off x="6264275" y="3568700"/>
            <a:ext cx="192088" cy="0"/>
          </a:xfrm>
          <a:prstGeom prst="line">
            <a:avLst/>
          </a:prstGeom>
          <a:ln w="44450" cap="flat" cmpd="sng">
            <a:solidFill>
              <a:srgbClr val="FF0000"/>
            </a:solidFill>
            <a:prstDash val="solid"/>
            <a:headEnd type="none" w="med" len="med"/>
            <a:tailEnd type="none" w="med" len="med"/>
          </a:ln>
        </p:spPr>
      </p:cxnSp>
      <p:cxnSp>
        <p:nvCxnSpPr>
          <p:cNvPr id="175" name="直接连接符 10"/>
          <p:cNvCxnSpPr>
            <a:endCxn id="110663" idx="0"/>
          </p:cNvCxnSpPr>
          <p:nvPr/>
        </p:nvCxnSpPr>
        <p:spPr>
          <a:xfrm>
            <a:off x="6562725" y="3568700"/>
            <a:ext cx="192088" cy="0"/>
          </a:xfrm>
          <a:prstGeom prst="line">
            <a:avLst/>
          </a:prstGeom>
          <a:ln w="44450" cap="flat" cmpd="sng">
            <a:solidFill>
              <a:srgbClr val="FF0000"/>
            </a:solidFill>
            <a:prstDash val="solid"/>
            <a:headEnd type="none" w="med" len="med"/>
            <a:tailEnd type="none" w="med" len="med"/>
          </a:ln>
        </p:spPr>
      </p:cxnSp>
      <p:cxnSp>
        <p:nvCxnSpPr>
          <p:cNvPr id="176" name="直接连接符 10"/>
          <p:cNvCxnSpPr>
            <a:endCxn id="110663" idx="0"/>
          </p:cNvCxnSpPr>
          <p:nvPr/>
        </p:nvCxnSpPr>
        <p:spPr>
          <a:xfrm>
            <a:off x="6873875" y="3571875"/>
            <a:ext cx="192088" cy="0"/>
          </a:xfrm>
          <a:prstGeom prst="line">
            <a:avLst/>
          </a:prstGeom>
          <a:ln w="44450" cap="flat" cmpd="sng">
            <a:solidFill>
              <a:srgbClr val="FF0000"/>
            </a:solidFill>
            <a:prstDash val="solid"/>
            <a:headEnd type="none" w="med" len="med"/>
            <a:tailEnd type="none" w="med" len="med"/>
          </a:ln>
        </p:spPr>
      </p:cxnSp>
      <p:cxnSp>
        <p:nvCxnSpPr>
          <p:cNvPr id="177" name="直接连接符 10"/>
          <p:cNvCxnSpPr>
            <a:endCxn id="110663" idx="0"/>
          </p:cNvCxnSpPr>
          <p:nvPr/>
        </p:nvCxnSpPr>
        <p:spPr>
          <a:xfrm>
            <a:off x="7210425" y="3576638"/>
            <a:ext cx="192088" cy="0"/>
          </a:xfrm>
          <a:prstGeom prst="line">
            <a:avLst/>
          </a:prstGeom>
          <a:ln w="44450" cap="flat" cmpd="sng">
            <a:solidFill>
              <a:srgbClr val="FF0000"/>
            </a:solidFill>
            <a:prstDash val="solid"/>
            <a:headEnd type="none" w="med" len="med"/>
            <a:tailEnd type="none" w="med" len="med"/>
          </a:ln>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219">
                                            <p:txEl>
                                              <p:charRg st="0" end="6"/>
                                            </p:txEl>
                                          </p:spTgt>
                                        </p:tgtEl>
                                        <p:attrNameLst>
                                          <p:attrName>style.visibility</p:attrName>
                                        </p:attrNameLst>
                                      </p:cBhvr>
                                      <p:to>
                                        <p:strVal val="visible"/>
                                      </p:to>
                                    </p:set>
                                    <p:animEffect transition="in" filter="wipe(up)">
                                      <p:cBhvr>
                                        <p:cTn id="7" dur="500"/>
                                        <p:tgtEl>
                                          <p:spTgt spid="9219">
                                            <p:txEl>
                                              <p:charRg st="0" end="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219">
                                            <p:txEl>
                                              <p:charRg st="6" end="37"/>
                                            </p:txEl>
                                          </p:spTgt>
                                        </p:tgtEl>
                                        <p:attrNameLst>
                                          <p:attrName>style.visibility</p:attrName>
                                        </p:attrNameLst>
                                      </p:cBhvr>
                                      <p:to>
                                        <p:strVal val="visible"/>
                                      </p:to>
                                    </p:set>
                                    <p:animEffect transition="in" filter="wipe(up)">
                                      <p:cBhvr>
                                        <p:cTn id="11" dur="500"/>
                                        <p:tgtEl>
                                          <p:spTgt spid="9219">
                                            <p:txEl>
                                              <p:charRg st="6" end="37"/>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219">
                                            <p:txEl>
                                              <p:charRg st="37" end="52"/>
                                            </p:txEl>
                                          </p:spTgt>
                                        </p:tgtEl>
                                        <p:attrNameLst>
                                          <p:attrName>style.visibility</p:attrName>
                                        </p:attrNameLst>
                                      </p:cBhvr>
                                      <p:to>
                                        <p:strVal val="visible"/>
                                      </p:to>
                                    </p:set>
                                    <p:animEffect transition="in" filter="wipe(up)">
                                      <p:cBhvr>
                                        <p:cTn id="15" dur="500"/>
                                        <p:tgtEl>
                                          <p:spTgt spid="9219">
                                            <p:txEl>
                                              <p:charRg st="37" end="5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9278"/>
                                        </p:tgtEl>
                                        <p:attrNameLst>
                                          <p:attrName>style.visibility</p:attrName>
                                        </p:attrNameLst>
                                      </p:cBhvr>
                                      <p:to>
                                        <p:strVal val="visible"/>
                                      </p:to>
                                    </p:set>
                                    <p:animEffect transition="in" filter="wipe(left)">
                                      <p:cBhvr>
                                        <p:cTn id="24" dur="500"/>
                                        <p:tgtEl>
                                          <p:spTgt spid="927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286"/>
                                        </p:tgtEl>
                                        <p:attrNameLst>
                                          <p:attrName>style.visibility</p:attrName>
                                        </p:attrNameLst>
                                      </p:cBhvr>
                                      <p:to>
                                        <p:strVal val="visible"/>
                                      </p:to>
                                    </p:set>
                                    <p:animEffect transition="in" filter="wipe(left)">
                                      <p:cBhvr>
                                        <p:cTn id="29" dur="500"/>
                                        <p:tgtEl>
                                          <p:spTgt spid="928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up)">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0"/>
                                        </p:tgtEl>
                                        <p:attrNameLst>
                                          <p:attrName>style.visibility</p:attrName>
                                        </p:attrNameLst>
                                      </p:cBhvr>
                                      <p:to>
                                        <p:strVal val="visible"/>
                                      </p:to>
                                    </p:set>
                                    <p:animEffect transition="in" filter="wipe(left)">
                                      <p:cBhvr>
                                        <p:cTn id="39" dur="500"/>
                                        <p:tgtEl>
                                          <p:spTgt spid="17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64"/>
                                        </p:tgtEl>
                                        <p:attrNameLst>
                                          <p:attrName>style.visibility</p:attrName>
                                        </p:attrNameLst>
                                      </p:cBhvr>
                                      <p:to>
                                        <p:strVal val="visible"/>
                                      </p:to>
                                    </p:set>
                                    <p:animEffect transition="in" filter="wipe(up)">
                                      <p:cBhvr>
                                        <p:cTn id="44" dur="500"/>
                                        <p:tgtEl>
                                          <p:spTgt spid="16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71"/>
                                        </p:tgtEl>
                                        <p:attrNameLst>
                                          <p:attrName>style.visibility</p:attrName>
                                        </p:attrNameLst>
                                      </p:cBhvr>
                                      <p:to>
                                        <p:strVal val="visible"/>
                                      </p:to>
                                    </p:set>
                                    <p:animEffect transition="in" filter="wipe(left)">
                                      <p:cBhvr>
                                        <p:cTn id="49" dur="500"/>
                                        <p:tgtEl>
                                          <p:spTgt spid="17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wipe(up)">
                                      <p:cBhvr>
                                        <p:cTn id="54" dur="500"/>
                                        <p:tgtEl>
                                          <p:spTgt spid="16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9289"/>
                                        </p:tgtEl>
                                        <p:attrNameLst>
                                          <p:attrName>style.visibility</p:attrName>
                                        </p:attrNameLst>
                                      </p:cBhvr>
                                      <p:to>
                                        <p:strVal val="visible"/>
                                      </p:to>
                                    </p:set>
                                    <p:animEffect transition="in" filter="wipe(down)">
                                      <p:cBhvr>
                                        <p:cTn id="59" dur="500"/>
                                        <p:tgtEl>
                                          <p:spTgt spid="9289"/>
                                        </p:tgtEl>
                                      </p:cBhvr>
                                    </p:animEffect>
                                  </p:childTnLst>
                                </p:cTn>
                              </p:par>
                            </p:childTnLst>
                          </p:cTn>
                        </p:par>
                        <p:par>
                          <p:cTn id="60" fill="hold">
                            <p:stCondLst>
                              <p:cond delay="500"/>
                            </p:stCondLst>
                            <p:childTnLst>
                              <p:par>
                                <p:cTn id="61" presetID="22" presetClass="exit" presetSubtype="4" fill="hold" nodeType="afterEffect">
                                  <p:stCondLst>
                                    <p:cond delay="0"/>
                                  </p:stCondLst>
                                  <p:childTnLst>
                                    <p:animEffect transition="out" filter="wipe(down)">
                                      <p:cBhvr>
                                        <p:cTn id="62" dur="500"/>
                                        <p:tgtEl>
                                          <p:spTgt spid="4"/>
                                        </p:tgtEl>
                                      </p:cBhvr>
                                    </p:animEffect>
                                    <p:set>
                                      <p:cBhvr>
                                        <p:cTn id="63" dur="1" fill="hold">
                                          <p:stCondLst>
                                            <p:cond delay="499"/>
                                          </p:stCondLst>
                                        </p:cTn>
                                        <p:tgtEl>
                                          <p:spTgt spid="4"/>
                                        </p:tgtEl>
                                        <p:attrNameLst>
                                          <p:attrName>style.visibility</p:attrName>
                                        </p:attrNameLst>
                                      </p:cBhvr>
                                      <p:to>
                                        <p:strVal val="hidden"/>
                                      </p:to>
                                    </p:set>
                                  </p:childTnLst>
                                </p:cTn>
                              </p:par>
                              <p:par>
                                <p:cTn id="64" presetID="22" presetClass="exit" presetSubtype="4" fill="hold" nodeType="withEffect">
                                  <p:stCondLst>
                                    <p:cond delay="0"/>
                                  </p:stCondLst>
                                  <p:childTnLst>
                                    <p:animEffect transition="out" filter="wipe(down)">
                                      <p:cBhvr>
                                        <p:cTn id="65" dur="500"/>
                                        <p:tgtEl>
                                          <p:spTgt spid="164"/>
                                        </p:tgtEl>
                                      </p:cBhvr>
                                    </p:animEffect>
                                    <p:set>
                                      <p:cBhvr>
                                        <p:cTn id="66" dur="1" fill="hold">
                                          <p:stCondLst>
                                            <p:cond delay="499"/>
                                          </p:stCondLst>
                                        </p:cTn>
                                        <p:tgtEl>
                                          <p:spTgt spid="164"/>
                                        </p:tgtEl>
                                        <p:attrNameLst>
                                          <p:attrName>style.visibility</p:attrName>
                                        </p:attrNameLst>
                                      </p:cBhvr>
                                      <p:to>
                                        <p:strVal val="hidden"/>
                                      </p:to>
                                    </p:set>
                                  </p:childTnLst>
                                </p:cTn>
                              </p:par>
                              <p:par>
                                <p:cTn id="67" presetID="22" presetClass="exit" presetSubtype="4" fill="hold" nodeType="withEffect">
                                  <p:stCondLst>
                                    <p:cond delay="0"/>
                                  </p:stCondLst>
                                  <p:childTnLst>
                                    <p:animEffect transition="out" filter="wipe(down)">
                                      <p:cBhvr>
                                        <p:cTn id="68" dur="500"/>
                                        <p:tgtEl>
                                          <p:spTgt spid="165"/>
                                        </p:tgtEl>
                                      </p:cBhvr>
                                    </p:animEffect>
                                    <p:set>
                                      <p:cBhvr>
                                        <p:cTn id="69" dur="1" fill="hold">
                                          <p:stCondLst>
                                            <p:cond delay="499"/>
                                          </p:stCondLst>
                                        </p:cTn>
                                        <p:tgtEl>
                                          <p:spTgt spid="16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72"/>
                                        </p:tgtEl>
                                        <p:attrNameLst>
                                          <p:attrName>style.visibility</p:attrName>
                                        </p:attrNameLst>
                                      </p:cBhvr>
                                      <p:to>
                                        <p:strVal val="visible"/>
                                      </p:to>
                                    </p:set>
                                    <p:animEffect transition="in" filter="wipe(left)">
                                      <p:cBhvr>
                                        <p:cTn id="74" dur="500"/>
                                        <p:tgtEl>
                                          <p:spTgt spid="17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156"/>
                                        </p:tgtEl>
                                        <p:attrNameLst>
                                          <p:attrName>style.visibility</p:attrName>
                                        </p:attrNameLst>
                                      </p:cBhvr>
                                      <p:to>
                                        <p:strVal val="visible"/>
                                      </p:to>
                                    </p:set>
                                    <p:animEffect transition="in" filter="wipe(up)">
                                      <p:cBhvr>
                                        <p:cTn id="79" dur="500"/>
                                        <p:tgtEl>
                                          <p:spTgt spid="15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73"/>
                                        </p:tgtEl>
                                        <p:attrNameLst>
                                          <p:attrName>style.visibility</p:attrName>
                                        </p:attrNameLst>
                                      </p:cBhvr>
                                      <p:to>
                                        <p:strVal val="visible"/>
                                      </p:to>
                                    </p:set>
                                    <p:animEffect transition="in" filter="wipe(left)">
                                      <p:cBhvr>
                                        <p:cTn id="84" dur="500"/>
                                        <p:tgtEl>
                                          <p:spTgt spid="173"/>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nodeType="clickEffect">
                                  <p:stCondLst>
                                    <p:cond delay="0"/>
                                  </p:stCondLst>
                                  <p:childTnLst>
                                    <p:set>
                                      <p:cBhvr>
                                        <p:cTn id="88" dur="1" fill="hold">
                                          <p:stCondLst>
                                            <p:cond delay="0"/>
                                          </p:stCondLst>
                                        </p:cTn>
                                        <p:tgtEl>
                                          <p:spTgt spid="158"/>
                                        </p:tgtEl>
                                        <p:attrNameLst>
                                          <p:attrName>style.visibility</p:attrName>
                                        </p:attrNameLst>
                                      </p:cBhvr>
                                      <p:to>
                                        <p:strVal val="visible"/>
                                      </p:to>
                                    </p:set>
                                    <p:animEffect transition="in" filter="wipe(up)">
                                      <p:cBhvr>
                                        <p:cTn id="89" dur="500"/>
                                        <p:tgtEl>
                                          <p:spTgt spid="15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9290"/>
                                        </p:tgtEl>
                                        <p:attrNameLst>
                                          <p:attrName>style.visibility</p:attrName>
                                        </p:attrNameLst>
                                      </p:cBhvr>
                                      <p:to>
                                        <p:strVal val="visible"/>
                                      </p:to>
                                    </p:set>
                                    <p:animEffect transition="in" filter="wipe(down)">
                                      <p:cBhvr>
                                        <p:cTn id="94" dur="500"/>
                                        <p:tgtEl>
                                          <p:spTgt spid="9290"/>
                                        </p:tgtEl>
                                      </p:cBhvr>
                                    </p:animEffect>
                                  </p:childTnLst>
                                </p:cTn>
                              </p:par>
                            </p:childTnLst>
                          </p:cTn>
                        </p:par>
                        <p:par>
                          <p:cTn id="95" fill="hold">
                            <p:stCondLst>
                              <p:cond delay="500"/>
                            </p:stCondLst>
                            <p:childTnLst>
                              <p:par>
                                <p:cTn id="96" presetID="22" presetClass="exit" presetSubtype="4" fill="hold" nodeType="afterEffect">
                                  <p:stCondLst>
                                    <p:cond delay="0"/>
                                  </p:stCondLst>
                                  <p:childTnLst>
                                    <p:animEffect transition="out" filter="wipe(down)">
                                      <p:cBhvr>
                                        <p:cTn id="97" dur="500"/>
                                        <p:tgtEl>
                                          <p:spTgt spid="158"/>
                                        </p:tgtEl>
                                      </p:cBhvr>
                                    </p:animEffect>
                                    <p:set>
                                      <p:cBhvr>
                                        <p:cTn id="98" dur="1" fill="hold">
                                          <p:stCondLst>
                                            <p:cond delay="499"/>
                                          </p:stCondLst>
                                        </p:cTn>
                                        <p:tgtEl>
                                          <p:spTgt spid="158"/>
                                        </p:tgtEl>
                                        <p:attrNameLst>
                                          <p:attrName>style.visibility</p:attrName>
                                        </p:attrNameLst>
                                      </p:cBhvr>
                                      <p:to>
                                        <p:strVal val="hidden"/>
                                      </p:to>
                                    </p:set>
                                  </p:childTnLst>
                                </p:cTn>
                              </p:par>
                              <p:par>
                                <p:cTn id="99" presetID="22" presetClass="exit" presetSubtype="4" fill="hold" nodeType="withEffect">
                                  <p:stCondLst>
                                    <p:cond delay="0"/>
                                  </p:stCondLst>
                                  <p:childTnLst>
                                    <p:animEffect transition="out" filter="wipe(down)">
                                      <p:cBhvr>
                                        <p:cTn id="100" dur="500"/>
                                        <p:tgtEl>
                                          <p:spTgt spid="156"/>
                                        </p:tgtEl>
                                      </p:cBhvr>
                                    </p:animEffect>
                                    <p:set>
                                      <p:cBhvr>
                                        <p:cTn id="101" dur="1" fill="hold">
                                          <p:stCondLst>
                                            <p:cond delay="499"/>
                                          </p:stCondLst>
                                        </p:cTn>
                                        <p:tgtEl>
                                          <p:spTgt spid="156"/>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74"/>
                                        </p:tgtEl>
                                        <p:attrNameLst>
                                          <p:attrName>style.visibility</p:attrName>
                                        </p:attrNameLst>
                                      </p:cBhvr>
                                      <p:to>
                                        <p:strVal val="visible"/>
                                      </p:to>
                                    </p:set>
                                    <p:animEffect transition="in" filter="wipe(left)">
                                      <p:cBhvr>
                                        <p:cTn id="106" dur="500"/>
                                        <p:tgtEl>
                                          <p:spTgt spid="174"/>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175"/>
                                        </p:tgtEl>
                                        <p:attrNameLst>
                                          <p:attrName>style.visibility</p:attrName>
                                        </p:attrNameLst>
                                      </p:cBhvr>
                                      <p:to>
                                        <p:strVal val="visible"/>
                                      </p:to>
                                    </p:set>
                                    <p:animEffect transition="in" filter="wipe(left)">
                                      <p:cBhvr>
                                        <p:cTn id="110" dur="500"/>
                                        <p:tgtEl>
                                          <p:spTgt spid="175"/>
                                        </p:tgtEl>
                                      </p:cBhvr>
                                    </p:animEffect>
                                  </p:childTnLst>
                                </p:cTn>
                              </p:par>
                            </p:childTnLst>
                          </p:cTn>
                        </p:par>
                        <p:par>
                          <p:cTn id="111" fill="hold">
                            <p:stCondLst>
                              <p:cond delay="1000"/>
                            </p:stCondLst>
                            <p:childTnLst>
                              <p:par>
                                <p:cTn id="112" presetID="22" presetClass="entr" presetSubtype="1" fill="hold" nodeType="afterEffect">
                                  <p:stCondLst>
                                    <p:cond delay="0"/>
                                  </p:stCondLst>
                                  <p:childTnLst>
                                    <p:set>
                                      <p:cBhvr>
                                        <p:cTn id="113" dur="1" fill="hold">
                                          <p:stCondLst>
                                            <p:cond delay="0"/>
                                          </p:stCondLst>
                                        </p:cTn>
                                        <p:tgtEl>
                                          <p:spTgt spid="156"/>
                                        </p:tgtEl>
                                        <p:attrNameLst>
                                          <p:attrName>style.visibility</p:attrName>
                                        </p:attrNameLst>
                                      </p:cBhvr>
                                      <p:to>
                                        <p:strVal val="visible"/>
                                      </p:to>
                                    </p:set>
                                    <p:animEffect transition="in" filter="wipe(up)">
                                      <p:cBhvr>
                                        <p:cTn id="114" dur="500"/>
                                        <p:tgtEl>
                                          <p:spTgt spid="156"/>
                                        </p:tgtEl>
                                      </p:cBhvr>
                                    </p:animEffect>
                                  </p:childTnLst>
                                </p:cTn>
                              </p:par>
                            </p:childTnLst>
                          </p:cTn>
                        </p:par>
                        <p:par>
                          <p:cTn id="115" fill="hold">
                            <p:stCondLst>
                              <p:cond delay="1500"/>
                            </p:stCondLst>
                            <p:childTnLst>
                              <p:par>
                                <p:cTn id="116" presetID="22" presetClass="entr" presetSubtype="1" fill="hold" nodeType="afterEffect">
                                  <p:stCondLst>
                                    <p:cond delay="0"/>
                                  </p:stCondLst>
                                  <p:childTnLst>
                                    <p:set>
                                      <p:cBhvr>
                                        <p:cTn id="117" dur="1" fill="hold">
                                          <p:stCondLst>
                                            <p:cond delay="0"/>
                                          </p:stCondLst>
                                        </p:cTn>
                                        <p:tgtEl>
                                          <p:spTgt spid="155"/>
                                        </p:tgtEl>
                                        <p:attrNameLst>
                                          <p:attrName>style.visibility</p:attrName>
                                        </p:attrNameLst>
                                      </p:cBhvr>
                                      <p:to>
                                        <p:strVal val="visible"/>
                                      </p:to>
                                    </p:set>
                                    <p:animEffect transition="in" filter="wipe(up)">
                                      <p:cBhvr>
                                        <p:cTn id="118" dur="500"/>
                                        <p:tgtEl>
                                          <p:spTgt spid="15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9291"/>
                                        </p:tgtEl>
                                        <p:attrNameLst>
                                          <p:attrName>style.visibility</p:attrName>
                                        </p:attrNameLst>
                                      </p:cBhvr>
                                      <p:to>
                                        <p:strVal val="visible"/>
                                      </p:to>
                                    </p:set>
                                    <p:animEffect transition="in" filter="wipe(down)">
                                      <p:cBhvr>
                                        <p:cTn id="123" dur="500"/>
                                        <p:tgtEl>
                                          <p:spTgt spid="9291"/>
                                        </p:tgtEl>
                                      </p:cBhvr>
                                    </p:animEffect>
                                  </p:childTnLst>
                                </p:cTn>
                              </p:par>
                            </p:childTnLst>
                          </p:cTn>
                        </p:par>
                        <p:par>
                          <p:cTn id="124" fill="hold">
                            <p:stCondLst>
                              <p:cond delay="500"/>
                            </p:stCondLst>
                            <p:childTnLst>
                              <p:par>
                                <p:cTn id="125" presetID="22" presetClass="exit" presetSubtype="4" fill="hold" nodeType="afterEffect">
                                  <p:stCondLst>
                                    <p:cond delay="0"/>
                                  </p:stCondLst>
                                  <p:childTnLst>
                                    <p:animEffect transition="out" filter="wipe(down)">
                                      <p:cBhvr>
                                        <p:cTn id="126" dur="500"/>
                                        <p:tgtEl>
                                          <p:spTgt spid="156"/>
                                        </p:tgtEl>
                                      </p:cBhvr>
                                    </p:animEffect>
                                    <p:set>
                                      <p:cBhvr>
                                        <p:cTn id="127" dur="1" fill="hold">
                                          <p:stCondLst>
                                            <p:cond delay="499"/>
                                          </p:stCondLst>
                                        </p:cTn>
                                        <p:tgtEl>
                                          <p:spTgt spid="156"/>
                                        </p:tgtEl>
                                        <p:attrNameLst>
                                          <p:attrName>style.visibility</p:attrName>
                                        </p:attrNameLst>
                                      </p:cBhvr>
                                      <p:to>
                                        <p:strVal val="hidden"/>
                                      </p:to>
                                    </p:set>
                                  </p:childTnLst>
                                </p:cTn>
                              </p:par>
                              <p:par>
                                <p:cTn id="128" presetID="22" presetClass="exit" presetSubtype="4" fill="hold" nodeType="withEffect">
                                  <p:stCondLst>
                                    <p:cond delay="0"/>
                                  </p:stCondLst>
                                  <p:childTnLst>
                                    <p:animEffect transition="out" filter="wipe(down)">
                                      <p:cBhvr>
                                        <p:cTn id="129" dur="500"/>
                                        <p:tgtEl>
                                          <p:spTgt spid="155"/>
                                        </p:tgtEl>
                                      </p:cBhvr>
                                    </p:animEffect>
                                    <p:set>
                                      <p:cBhvr>
                                        <p:cTn id="130" dur="1" fill="hold">
                                          <p:stCondLst>
                                            <p:cond delay="499"/>
                                          </p:stCondLst>
                                        </p:cTn>
                                        <p:tgtEl>
                                          <p:spTgt spid="15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wipe(left)">
                                      <p:cBhvr>
                                        <p:cTn id="135" dur="500"/>
                                        <p:tgtEl>
                                          <p:spTgt spid="176"/>
                                        </p:tgtEl>
                                      </p:cBhvr>
                                    </p:animEffect>
                                  </p:childTnLst>
                                </p:cTn>
                              </p:par>
                            </p:childTnLst>
                          </p:cTn>
                        </p:par>
                        <p:par>
                          <p:cTn id="136" fill="hold">
                            <p:stCondLst>
                              <p:cond delay="500"/>
                            </p:stCondLst>
                            <p:childTnLst>
                              <p:par>
                                <p:cTn id="137" presetID="22" presetClass="entr" presetSubtype="8" fill="hold" nodeType="afterEffect">
                                  <p:stCondLst>
                                    <p:cond delay="0"/>
                                  </p:stCondLst>
                                  <p:childTnLst>
                                    <p:set>
                                      <p:cBhvr>
                                        <p:cTn id="138" dur="1" fill="hold">
                                          <p:stCondLst>
                                            <p:cond delay="0"/>
                                          </p:stCondLst>
                                        </p:cTn>
                                        <p:tgtEl>
                                          <p:spTgt spid="177"/>
                                        </p:tgtEl>
                                        <p:attrNameLst>
                                          <p:attrName>style.visibility</p:attrName>
                                        </p:attrNameLst>
                                      </p:cBhvr>
                                      <p:to>
                                        <p:strVal val="visible"/>
                                      </p:to>
                                    </p:set>
                                    <p:animEffect transition="in" filter="wipe(left)">
                                      <p:cBhvr>
                                        <p:cTn id="139" dur="500"/>
                                        <p:tgtEl>
                                          <p:spTgt spid="177"/>
                                        </p:tgtEl>
                                      </p:cBhvr>
                                    </p:animEffect>
                                  </p:childTnLst>
                                </p:cTn>
                              </p:par>
                            </p:childTnLst>
                          </p:cTn>
                        </p:par>
                        <p:par>
                          <p:cTn id="140" fill="hold">
                            <p:stCondLst>
                              <p:cond delay="1000"/>
                            </p:stCondLst>
                            <p:childTnLst>
                              <p:par>
                                <p:cTn id="141" presetID="22" presetClass="entr" presetSubtype="1" fill="hold" nodeType="afterEffect">
                                  <p:stCondLst>
                                    <p:cond delay="0"/>
                                  </p:stCondLst>
                                  <p:childTnLst>
                                    <p:set>
                                      <p:cBhvr>
                                        <p:cTn id="142" dur="1" fill="hold">
                                          <p:stCondLst>
                                            <p:cond delay="0"/>
                                          </p:stCondLst>
                                        </p:cTn>
                                        <p:tgtEl>
                                          <p:spTgt spid="4"/>
                                        </p:tgtEl>
                                        <p:attrNameLst>
                                          <p:attrName>style.visibility</p:attrName>
                                        </p:attrNameLst>
                                      </p:cBhvr>
                                      <p:to>
                                        <p:strVal val="visible"/>
                                      </p:to>
                                    </p:set>
                                    <p:animEffect transition="in" filter="wipe(up)">
                                      <p:cBhvr>
                                        <p:cTn id="143" dur="500"/>
                                        <p:tgtEl>
                                          <p:spTgt spid="4"/>
                                        </p:tgtEl>
                                      </p:cBhvr>
                                    </p:animEffect>
                                  </p:childTnLst>
                                </p:cTn>
                              </p:par>
                            </p:childTnLst>
                          </p:cTn>
                        </p:par>
                        <p:par>
                          <p:cTn id="144" fill="hold">
                            <p:stCondLst>
                              <p:cond delay="1500"/>
                            </p:stCondLst>
                            <p:childTnLst>
                              <p:par>
                                <p:cTn id="145" presetID="22" presetClass="entr" presetSubtype="1" fill="hold" nodeType="afterEffect">
                                  <p:stCondLst>
                                    <p:cond delay="0"/>
                                  </p:stCondLst>
                                  <p:childTnLst>
                                    <p:set>
                                      <p:cBhvr>
                                        <p:cTn id="146" dur="1" fill="hold">
                                          <p:stCondLst>
                                            <p:cond delay="0"/>
                                          </p:stCondLst>
                                        </p:cTn>
                                        <p:tgtEl>
                                          <p:spTgt spid="149"/>
                                        </p:tgtEl>
                                        <p:attrNameLst>
                                          <p:attrName>style.visibility</p:attrName>
                                        </p:attrNameLst>
                                      </p:cBhvr>
                                      <p:to>
                                        <p:strVal val="visible"/>
                                      </p:to>
                                    </p:set>
                                    <p:animEffect transition="in" filter="wipe(up)">
                                      <p:cBhvr>
                                        <p:cTn id="147" dur="500"/>
                                        <p:tgtEl>
                                          <p:spTgt spid="149"/>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148"/>
                                        </p:tgtEl>
                                        <p:attrNameLst>
                                          <p:attrName>style.visibility</p:attrName>
                                        </p:attrNameLst>
                                      </p:cBhvr>
                                      <p:to>
                                        <p:strVal val="visible"/>
                                      </p:to>
                                    </p:set>
                                    <p:animEffect transition="in" filter="wipe(down)">
                                      <p:cBhvr>
                                        <p:cTn id="152" dur="500"/>
                                        <p:tgtEl>
                                          <p:spTgt spid="148"/>
                                        </p:tgtEl>
                                      </p:cBhvr>
                                    </p:animEffect>
                                  </p:childTnLst>
                                </p:cTn>
                              </p:par>
                            </p:childTnLst>
                          </p:cTn>
                        </p:par>
                        <p:par>
                          <p:cTn id="153" fill="hold">
                            <p:stCondLst>
                              <p:cond delay="500"/>
                            </p:stCondLst>
                            <p:childTnLst>
                              <p:par>
                                <p:cTn id="154" presetID="22" presetClass="exit" presetSubtype="4" fill="hold" nodeType="afterEffect">
                                  <p:stCondLst>
                                    <p:cond delay="0"/>
                                  </p:stCondLst>
                                  <p:childTnLst>
                                    <p:animEffect transition="out" filter="wipe(down)">
                                      <p:cBhvr>
                                        <p:cTn id="155" dur="500"/>
                                        <p:tgtEl>
                                          <p:spTgt spid="4"/>
                                        </p:tgtEl>
                                      </p:cBhvr>
                                    </p:animEffect>
                                    <p:set>
                                      <p:cBhvr>
                                        <p:cTn id="156" dur="1" fill="hold">
                                          <p:stCondLst>
                                            <p:cond delay="499"/>
                                          </p:stCondLst>
                                        </p:cTn>
                                        <p:tgtEl>
                                          <p:spTgt spid="4"/>
                                        </p:tgtEl>
                                        <p:attrNameLst>
                                          <p:attrName>style.visibility</p:attrName>
                                        </p:attrNameLst>
                                      </p:cBhvr>
                                      <p:to>
                                        <p:strVal val="hidden"/>
                                      </p:to>
                                    </p:set>
                                  </p:childTnLst>
                                </p:cTn>
                              </p:par>
                              <p:par>
                                <p:cTn id="157" presetID="22" presetClass="exit" presetSubtype="4" fill="hold" nodeType="withEffect">
                                  <p:stCondLst>
                                    <p:cond delay="0"/>
                                  </p:stCondLst>
                                  <p:childTnLst>
                                    <p:animEffect transition="out" filter="wipe(down)">
                                      <p:cBhvr>
                                        <p:cTn id="158" dur="500"/>
                                        <p:tgtEl>
                                          <p:spTgt spid="149"/>
                                        </p:tgtEl>
                                      </p:cBhvr>
                                    </p:animEffect>
                                    <p:set>
                                      <p:cBhvr>
                                        <p:cTn id="159" dur="1" fill="hold">
                                          <p:stCondLst>
                                            <p:cond delay="499"/>
                                          </p:stCondLst>
                                        </p:cTn>
                                        <p:tgtEl>
                                          <p:spTgt spid="1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8" grpId="0"/>
      <p:bldP spid="9289" grpId="0"/>
      <p:bldP spid="9290" grpId="0"/>
      <p:bldP spid="9291" grpId="0"/>
      <p:bldP spid="148"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1619" name="Rectangle 3"/>
          <p:cNvSpPr>
            <a:spLocks noGrp="1"/>
          </p:cNvSpPr>
          <p:nvPr>
            <p:ph type="body" idx="4294967295"/>
          </p:nvPr>
        </p:nvSpPr>
        <p:spPr/>
        <p:txBody>
          <a:bodyPr vert="horz" wrap="square" lIns="91440" tIns="45720" rIns="91440" bIns="45720" anchor="t" anchorCtr="0"/>
          <a:p>
            <a:pPr>
              <a:lnSpc>
                <a:spcPct val="120000"/>
              </a:lnSpc>
              <a:spcBef>
                <a:spcPts val="1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 设一组电文的字符集</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及其概率分布</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D={a,b,c,d,e}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W={0.12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0.40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0.15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0.08</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0.25}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，构造哈夫曼树及其对应的编码。</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1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6500" name="Picture 3" descr="893"/>
          <p:cNvPicPr>
            <a:picLocks noChangeAspect="1"/>
          </p:cNvPicPr>
          <p:nvPr/>
        </p:nvPicPr>
        <p:blipFill>
          <a:blip r:embed="rId1"/>
          <a:srcRect l="4059" t="6381" b="3436"/>
          <a:stretch>
            <a:fillRect/>
          </a:stretch>
        </p:blipFill>
        <p:spPr>
          <a:xfrm>
            <a:off x="1978660" y="2280603"/>
            <a:ext cx="6048375" cy="4029075"/>
          </a:xfrm>
          <a:prstGeom prst="rect">
            <a:avLst/>
          </a:prstGeom>
          <a:noFill/>
          <a:ln w="12700" cap="flat" cmpd="sng">
            <a:solidFill>
              <a:schemeClr val="hlink"/>
            </a:solidFill>
            <a:prstDash val="solid"/>
            <a:miter/>
            <a:headEnd type="none" w="med" len="med"/>
            <a:tailEnd type="none" w="med" len="me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wipe(up)">
                                      <p:cBhvr>
                                        <p:cTn id="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7523"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实现哈夫曼编码的算法可分为两大部分：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构造哈夫曼树；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在哈夫曼树上求叶结点的编码。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求哈夫曼编码，实质上就是在已建立的哈夫曼树中，从叶结点开始，沿结点的双亲链域回退到根结点，每回退一步，就走过了哈夫曼树的一个分支，从而得到一位哈夫曼码值，由于一个字符的哈夫曼编码是从根结点到相应叶结点所经过的路径上各分支所组成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序列，因此先得到的分支代码为所求编码的低位码，后得到的分支代码为所求编码的高位码。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7523">
                                            <p:txEl>
                                              <p:charRg st="19" end="29"/>
                                            </p:txEl>
                                          </p:spTgt>
                                        </p:tgtEl>
                                        <p:attrNameLst>
                                          <p:attrName>style.visibility</p:attrName>
                                        </p:attrNameLst>
                                      </p:cBhvr>
                                      <p:to>
                                        <p:strVal val="visible"/>
                                      </p:to>
                                    </p:set>
                                    <p:animEffect transition="in" filter="wipe(up)">
                                      <p:cBhvr>
                                        <p:cTn id="7" dur="500"/>
                                        <p:tgtEl>
                                          <p:spTgt spid="107523">
                                            <p:txEl>
                                              <p:charRg st="19" end="2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7523">
                                            <p:txEl>
                                              <p:charRg st="29" end="46"/>
                                            </p:txEl>
                                          </p:spTgt>
                                        </p:tgtEl>
                                        <p:attrNameLst>
                                          <p:attrName>style.visibility</p:attrName>
                                        </p:attrNameLst>
                                      </p:cBhvr>
                                      <p:to>
                                        <p:strVal val="visible"/>
                                      </p:to>
                                    </p:set>
                                    <p:animEffect transition="in" filter="wipe(up)">
                                      <p:cBhvr>
                                        <p:cTn id="11" dur="500"/>
                                        <p:tgtEl>
                                          <p:spTgt spid="107523">
                                            <p:txEl>
                                              <p:charRg st="29" end="46"/>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7523">
                                            <p:txEl>
                                              <p:charRg st="46" end="205"/>
                                            </p:txEl>
                                          </p:spTgt>
                                        </p:tgtEl>
                                        <p:attrNameLst>
                                          <p:attrName>style.visibility</p:attrName>
                                        </p:attrNameLst>
                                      </p:cBhvr>
                                      <p:to>
                                        <p:strVal val="visible"/>
                                      </p:to>
                                    </p:set>
                                    <p:animEffect transition="in" filter="wipe(up)">
                                      <p:cBhvr>
                                        <p:cTn id="15" dur="500"/>
                                        <p:tgtEl>
                                          <p:spTgt spid="107523">
                                            <p:txEl>
                                              <p:charRg st="46" end="2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3667"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哈夫曼树的存储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哈夫曼树中没有度为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的结点，则一棵有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个叶子结点的哈夫曼树共有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个结点，则可以存储在一个大小为</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2n-1</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的一维数组中</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typedef  struct{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int weght;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int parent, lchild, rchild;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}HTNode,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HuffmanTree</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typedef char**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HuffmanCode</a:t>
            </a:r>
            <a:endPar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9571"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哈夫曼树构造算法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初始化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HT[1…2n-1]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lch=rch=parent=0</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输入初始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个叶子结点：置</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HT[1...n]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weight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值</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进行以下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次合并，依次产生</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HT[1...i-1]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中选两个未被选过的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weight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最小的两个结点</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HT[s1]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HT[s2]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parent = 0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的结点中选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修改</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HT[s1]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HT[s2]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parent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值：</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parent=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i</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置</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weight=HT[s1].weight + HT[s2].weight , 			  lch=s1,  rch=s2</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ts val="0"/>
              </a:spcBef>
              <a:spcAft>
                <a:spcPts val="0"/>
              </a:spcAft>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9571">
                                            <p:txEl>
                                              <p:charRg st="9" end="43"/>
                                            </p:txEl>
                                          </p:spTgt>
                                        </p:tgtEl>
                                        <p:attrNameLst>
                                          <p:attrName>style.visibility</p:attrName>
                                        </p:attrNameLst>
                                      </p:cBhvr>
                                      <p:to>
                                        <p:strVal val="visible"/>
                                      </p:to>
                                    </p:set>
                                    <p:animEffect transition="in" filter="wipe(up)">
                                      <p:cBhvr>
                                        <p:cTn id="7" dur="500"/>
                                        <p:tgtEl>
                                          <p:spTgt spid="109571">
                                            <p:txEl>
                                              <p:charRg st="9" end="4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9571">
                                            <p:txEl>
                                              <p:charRg st="43" end="76"/>
                                            </p:txEl>
                                          </p:spTgt>
                                        </p:tgtEl>
                                        <p:attrNameLst>
                                          <p:attrName>style.visibility</p:attrName>
                                        </p:attrNameLst>
                                      </p:cBhvr>
                                      <p:to>
                                        <p:strVal val="visible"/>
                                      </p:to>
                                    </p:set>
                                    <p:animEffect transition="in" filter="wipe(up)">
                                      <p:cBhvr>
                                        <p:cTn id="11" dur="500"/>
                                        <p:tgtEl>
                                          <p:spTgt spid="109571">
                                            <p:txEl>
                                              <p:charRg st="43" end="76"/>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9571">
                                            <p:txEl>
                                              <p:charRg st="76" end="116"/>
                                            </p:txEl>
                                          </p:spTgt>
                                        </p:tgtEl>
                                        <p:attrNameLst>
                                          <p:attrName>style.visibility</p:attrName>
                                        </p:attrNameLst>
                                      </p:cBhvr>
                                      <p:to>
                                        <p:strVal val="visible"/>
                                      </p:to>
                                    </p:set>
                                    <p:animEffect transition="in" filter="wipe(up)">
                                      <p:cBhvr>
                                        <p:cTn id="15" dur="500"/>
                                        <p:tgtEl>
                                          <p:spTgt spid="109571">
                                            <p:txEl>
                                              <p:charRg st="76" end="116"/>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9571">
                                            <p:txEl>
                                              <p:charRg st="116" end="187"/>
                                            </p:txEl>
                                          </p:spTgt>
                                        </p:tgtEl>
                                        <p:attrNameLst>
                                          <p:attrName>style.visibility</p:attrName>
                                        </p:attrNameLst>
                                      </p:cBhvr>
                                      <p:to>
                                        <p:strVal val="visible"/>
                                      </p:to>
                                    </p:set>
                                    <p:animEffect transition="in" filter="wipe(up)">
                                      <p:cBhvr>
                                        <p:cTn id="19" dur="500"/>
                                        <p:tgtEl>
                                          <p:spTgt spid="109571">
                                            <p:txEl>
                                              <p:charRg st="116" end="187"/>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09571">
                                            <p:txEl>
                                              <p:charRg st="187" end="223"/>
                                            </p:txEl>
                                          </p:spTgt>
                                        </p:tgtEl>
                                        <p:attrNameLst>
                                          <p:attrName>style.visibility</p:attrName>
                                        </p:attrNameLst>
                                      </p:cBhvr>
                                      <p:to>
                                        <p:strVal val="visible"/>
                                      </p:to>
                                    </p:set>
                                    <p:animEffect transition="in" filter="wipe(up)">
                                      <p:cBhvr>
                                        <p:cTn id="23" dur="500"/>
                                        <p:tgtEl>
                                          <p:spTgt spid="109571">
                                            <p:txEl>
                                              <p:charRg st="187" end="223"/>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9571">
                                            <p:txEl>
                                              <p:charRg st="223" end="292"/>
                                            </p:txEl>
                                          </p:spTgt>
                                        </p:tgtEl>
                                        <p:attrNameLst>
                                          <p:attrName>style.visibility</p:attrName>
                                        </p:attrNameLst>
                                      </p:cBhvr>
                                      <p:to>
                                        <p:strVal val="visible"/>
                                      </p:to>
                                    </p:set>
                                    <p:animEffect transition="in" filter="wipe(up)">
                                      <p:cBhvr>
                                        <p:cTn id="27" dur="500"/>
                                        <p:tgtEl>
                                          <p:spTgt spid="109571">
                                            <p:txEl>
                                              <p:charRg st="223" end="2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5715" name="Rectangle 3"/>
          <p:cNvSpPr>
            <a:spLocks noGrp="1"/>
          </p:cNvSpPr>
          <p:nvPr>
            <p:ph type="body" idx="4294967295"/>
          </p:nvPr>
        </p:nvSpPr>
        <p:spPr>
          <a:xfrm>
            <a:off x="179705" y="1038225"/>
            <a:ext cx="8785225" cy="5559425"/>
          </a:xfrm>
        </p:spPr>
        <p:txBody>
          <a:bodyPr vert="horz" wrap="square" lIns="91440" tIns="45720" rIns="91440" bIns="45720" anchor="t" anchorCtr="0"/>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void </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CreatHuffmanTree</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 (</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HuffmanTree</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 </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HT,int</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 n){</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45720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if(n&lt;=1)return;</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45720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m=2*n-1;</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45720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HT=new </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HTNode</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[m+1];</a:t>
            </a:r>
            <a:r>
              <a:rPr lang="en-US" altLang="zh-CN" sz="2000" b="1" kern="1200" noProof="0" dirty="0">
                <a:ln>
                  <a:noFill/>
                </a:ln>
                <a:solidFill>
                  <a:srgbClr val="0000FF"/>
                </a:solidFill>
                <a:effectLst/>
                <a:uLnTx/>
                <a:uFillTx/>
                <a:latin typeface="Times New Roman" panose="02020603050405020304" pitchFamily="18" charset="0"/>
                <a:cs typeface="Times New Roman" panose="02020603050405020304" pitchFamily="18" charset="0"/>
                <a:sym typeface="+mn-lt"/>
              </a:rPr>
              <a:t>//0</a:t>
            </a:r>
            <a:r>
              <a:rPr lang="zh-CN" altLang="en-US" sz="2000" b="1" kern="1200" noProof="0" dirty="0">
                <a:ln>
                  <a:noFill/>
                </a:ln>
                <a:solidFill>
                  <a:srgbClr val="0000FF"/>
                </a:solidFill>
                <a:effectLst/>
                <a:uLnTx/>
                <a:uFillTx/>
                <a:latin typeface="Times New Roman" panose="02020603050405020304" pitchFamily="18" charset="0"/>
                <a:cs typeface="Times New Roman" panose="02020603050405020304" pitchFamily="18" charset="0"/>
                <a:sym typeface="+mn-lt"/>
              </a:rPr>
              <a:t>号单元未用，</a:t>
            </a:r>
            <a:r>
              <a:rPr lang="en-US" altLang="zh-CN" sz="2000" b="1" kern="1200" noProof="0" dirty="0">
                <a:ln>
                  <a:noFill/>
                </a:ln>
                <a:solidFill>
                  <a:srgbClr val="0000FF"/>
                </a:solidFill>
                <a:effectLst/>
                <a:uLnTx/>
                <a:uFillTx/>
                <a:latin typeface="Times New Roman" panose="02020603050405020304" pitchFamily="18" charset="0"/>
                <a:cs typeface="Times New Roman" panose="02020603050405020304" pitchFamily="18" charset="0"/>
                <a:sym typeface="+mn-lt"/>
              </a:rPr>
              <a:t>HT[m]</a:t>
            </a:r>
            <a:r>
              <a:rPr lang="zh-CN" altLang="en-US" sz="2000" b="1" kern="1200" noProof="0" dirty="0">
                <a:ln>
                  <a:noFill/>
                </a:ln>
                <a:solidFill>
                  <a:srgbClr val="0000FF"/>
                </a:solidFill>
                <a:effectLst/>
                <a:uLnTx/>
                <a:uFillTx/>
                <a:latin typeface="Times New Roman" panose="02020603050405020304" pitchFamily="18" charset="0"/>
                <a:cs typeface="Times New Roman" panose="02020603050405020304" pitchFamily="18" charset="0"/>
                <a:sym typeface="+mn-lt"/>
              </a:rPr>
              <a:t>表示根结点</a:t>
            </a:r>
            <a:r>
              <a:rPr lang="zh-CN" altLang="en-US" sz="2000" b="1" kern="1200" noProof="0" dirty="0">
                <a:ln>
                  <a:noFill/>
                </a:ln>
                <a:effectLst/>
                <a:uLnTx/>
                <a:uFillTx/>
                <a:latin typeface="Times New Roman" panose="02020603050405020304" pitchFamily="18" charset="0"/>
                <a:cs typeface="Times New Roman" panose="02020603050405020304" pitchFamily="18" charset="0"/>
                <a:sym typeface="+mn-lt"/>
              </a:rPr>
              <a:t>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457200" algn="l" defTabSz="914400" rtl="0" eaLnBrk="0" fontAlgn="base" latinLnBrk="0" hangingPunct="0">
              <a:lnSpc>
                <a:spcPct val="12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for(</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=1;i&lt;=m;++</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 { HT[</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lch</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=0; HT[</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rch</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=0; HT[</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].parent=0;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45720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for(</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=1;i&lt;=n;++</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  </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cin</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&gt;&gt;HT[</a:t>
            </a:r>
            <a:r>
              <a:rPr lang="en-US" altLang="zh-CN" sz="2000" b="1" kern="1200" noProof="0" dirty="0" err="1">
                <a:ln>
                  <a:noFill/>
                </a:ln>
                <a:effectLst/>
                <a:uLnTx/>
                <a:uFillTx/>
                <a:latin typeface="Times New Roman" panose="02020603050405020304" pitchFamily="18" charset="0"/>
                <a:cs typeface="Times New Roman" panose="02020603050405020304" pitchFamily="18" charset="0"/>
                <a:sym typeface="+mn-lt"/>
              </a:rPr>
              <a:t>i</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].weight;    </a:t>
            </a:r>
            <a:endPar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endParaRPr>
          </a:p>
          <a:p>
            <a:pPr marL="0" marR="0" lvl="0" indent="45720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a:ln>
                  <a:noFill/>
                </a:ln>
                <a:effectLst/>
                <a:uLnTx/>
                <a:uFillTx/>
                <a:latin typeface="Times New Roman" panose="02020603050405020304" pitchFamily="18" charset="0"/>
                <a:cs typeface="Times New Roman" panose="02020603050405020304" pitchFamily="18" charset="0"/>
                <a:sym typeface="+mn-lt"/>
              </a:rPr>
              <a:t>for( i=n+1;i&lt;=m;++i) {</a:t>
            </a:r>
            <a:endParaRPr lang="en-US" altLang="zh-CN" sz="2000" b="1" kern="1200" noProof="0">
              <a:ln>
                <a:noFill/>
              </a:ln>
              <a:effectLst/>
              <a:uLnTx/>
              <a:uFillTx/>
              <a:latin typeface="Times New Roman" panose="02020603050405020304" pitchFamily="18" charset="0"/>
              <a:cs typeface="Times New Roman" panose="02020603050405020304" pitchFamily="18" charset="0"/>
              <a:sym typeface="+mn-lt"/>
            </a:endParaRPr>
          </a:p>
          <a:p>
            <a:pPr marL="457200" marR="0" lvl="1" indent="45720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a:ln>
                  <a:noFill/>
                </a:ln>
                <a:effectLst/>
                <a:uLnTx/>
                <a:uFillTx/>
                <a:latin typeface="Times New Roman" panose="02020603050405020304" pitchFamily="18" charset="0"/>
                <a:cs typeface="Times New Roman" panose="02020603050405020304" pitchFamily="18" charset="0"/>
                <a:sym typeface="+mn-lt"/>
              </a:rPr>
              <a:t>//</a:t>
            </a:r>
            <a:r>
              <a:rPr lang="en-US" altLang="zh-CN" sz="1800" b="1" kern="1200" noProof="0">
                <a:ln>
                  <a:noFill/>
                </a:ln>
                <a:effectLst/>
                <a:uLnTx/>
                <a:uFillTx/>
                <a:latin typeface="Times New Roman" panose="02020603050405020304" pitchFamily="18" charset="0"/>
                <a:cs typeface="Times New Roman" panose="02020603050405020304" pitchFamily="18" charset="0"/>
                <a:sym typeface="+mn-lt"/>
              </a:rPr>
              <a:t>选择两个双亲域为0 且权值最小的结点</a:t>
            </a:r>
            <a:r>
              <a:rPr lang="zh-CN" altLang="en-US" sz="1800" b="1" kern="1200" noProof="0">
                <a:ln>
                  <a:noFill/>
                </a:ln>
                <a:effectLst/>
                <a:uLnTx/>
                <a:uFillTx/>
                <a:latin typeface="Times New Roman" panose="02020603050405020304" pitchFamily="18" charset="0"/>
                <a:cs typeface="Times New Roman" panose="02020603050405020304" pitchFamily="18" charset="0"/>
                <a:sym typeface="+mn-lt"/>
              </a:rPr>
              <a:t>，</a:t>
            </a:r>
            <a:r>
              <a:rPr lang="en-US" altLang="zh-CN" sz="1800" b="1" kern="1200" noProof="0">
                <a:ln>
                  <a:noFill/>
                </a:ln>
                <a:effectLst/>
                <a:uLnTx/>
                <a:uFillTx/>
                <a:latin typeface="Times New Roman" panose="02020603050405020304" pitchFamily="18" charset="0"/>
                <a:cs typeface="Times New Roman" panose="02020603050405020304" pitchFamily="18" charset="0"/>
                <a:sym typeface="+mn-lt"/>
              </a:rPr>
              <a:t>返回它们在HT中的序号s1和s2</a:t>
            </a:r>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457200" marR="0" lvl="1" indent="45720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a:ln>
                  <a:noFill/>
                </a:ln>
                <a:effectLst/>
                <a:uLnTx/>
                <a:uFillTx/>
                <a:latin typeface="Times New Roman" panose="02020603050405020304" pitchFamily="18" charset="0"/>
                <a:cs typeface="Times New Roman" panose="02020603050405020304" pitchFamily="18" charset="0"/>
                <a:sym typeface="+mn-lt"/>
              </a:rPr>
              <a:t>Select(HT,i-1, s1, s2);　</a:t>
            </a:r>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a:ln>
                  <a:noFill/>
                </a:ln>
                <a:effectLst/>
                <a:uLnTx/>
                <a:uFillTx/>
                <a:latin typeface="Times New Roman" panose="02020603050405020304" pitchFamily="18" charset="0"/>
                <a:cs typeface="Times New Roman" panose="02020603050405020304" pitchFamily="18" charset="0"/>
                <a:sym typeface="+mn-lt"/>
              </a:rPr>
              <a:t>   	HT[s1].parent=i;   HT[s2] .parent=i;  //表示从F中删除s1,s2</a:t>
            </a:r>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a:ln>
                  <a:noFill/>
                </a:ln>
                <a:effectLst/>
                <a:uLnTx/>
                <a:uFillTx/>
                <a:latin typeface="Times New Roman" panose="02020603050405020304" pitchFamily="18" charset="0"/>
                <a:cs typeface="Times New Roman" panose="02020603050405020304" pitchFamily="18" charset="0"/>
                <a:sym typeface="+mn-lt"/>
              </a:rPr>
              <a:t>   	HT[i].lch=s1;    HT[i].rch=s2 ;         //s1,s2分别作为i的左右孩子</a:t>
            </a:r>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a:ln>
                  <a:noFill/>
                </a:ln>
                <a:effectLst/>
                <a:uLnTx/>
                <a:uFillTx/>
                <a:latin typeface="Times New Roman" panose="02020603050405020304" pitchFamily="18" charset="0"/>
                <a:cs typeface="Times New Roman" panose="02020603050405020304" pitchFamily="18" charset="0"/>
                <a:sym typeface="+mn-lt"/>
              </a:rPr>
              <a:t>   	HT[i].weight=HT[s1].weight + HT[s2] .weight;</a:t>
            </a:r>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a:ln>
                  <a:noFill/>
                </a:ln>
                <a:effectLst/>
                <a:uLnTx/>
                <a:uFillTx/>
                <a:latin typeface="Times New Roman" panose="02020603050405020304" pitchFamily="18" charset="0"/>
                <a:cs typeface="Times New Roman" panose="02020603050405020304" pitchFamily="18" charset="0"/>
                <a:sym typeface="+mn-lt"/>
              </a:rPr>
              <a:t>    }</a:t>
            </a:r>
            <a:endParaRPr kumimoji="0" lang="en-US" altLang="zh-CN" sz="20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defRPr/>
            </a:pPr>
            <a:r>
              <a:rPr lang="en-US" altLang="zh-CN" sz="2000" b="1" kern="1200" noProof="0">
                <a:ln>
                  <a:noFill/>
                </a:ln>
                <a:effectLst/>
                <a:uLnTx/>
                <a:uFillTx/>
                <a:latin typeface="Times New Roman" panose="02020603050405020304" pitchFamily="18" charset="0"/>
                <a:cs typeface="Times New Roman" panose="02020603050405020304" pitchFamily="18" charset="0"/>
                <a:sym typeface="+mn-lt"/>
              </a:rPr>
              <a:t>}</a:t>
            </a:r>
            <a:r>
              <a:rPr lang="en-US" altLang="zh-CN" sz="2000" b="1" kern="1200" noProof="0" dirty="0">
                <a:ln>
                  <a:noFill/>
                </a:ln>
                <a:effectLst/>
                <a:uLnTx/>
                <a:uFillTx/>
                <a:latin typeface="Times New Roman" panose="02020603050405020304" pitchFamily="18" charset="0"/>
                <a:cs typeface="Times New Roman" panose="02020603050405020304" pitchFamily="18" charset="0"/>
                <a:sym typeface="+mn-lt"/>
              </a:rPr>
              <a:t>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lt"/>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基本术语</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3315" name="Text Box 28"/>
          <p:cNvSpPr txBox="1"/>
          <p:nvPr/>
        </p:nvSpPr>
        <p:spPr>
          <a:xfrm>
            <a:off x="395288" y="1233488"/>
            <a:ext cx="2208530" cy="119888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度</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的度：</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的度：</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0</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16" name="Text Box 29"/>
          <p:cNvSpPr txBox="1"/>
          <p:nvPr/>
        </p:nvSpPr>
        <p:spPr>
          <a:xfrm>
            <a:off x="4386263" y="1316038"/>
            <a:ext cx="43624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叶子</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L</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F</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G</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J</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17" name="Text Box 30"/>
          <p:cNvSpPr txBox="1"/>
          <p:nvPr/>
        </p:nvSpPr>
        <p:spPr>
          <a:xfrm>
            <a:off x="5364163" y="1958975"/>
            <a:ext cx="3500437" cy="82232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孩子</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D</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的孩子：</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E</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F</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18" name="Text Box 31"/>
          <p:cNvSpPr txBox="1"/>
          <p:nvPr/>
        </p:nvSpPr>
        <p:spPr>
          <a:xfrm>
            <a:off x="6372225" y="3038475"/>
            <a:ext cx="2428875" cy="82232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双亲</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D</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L</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的双亲：</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E</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19" name="Text Box 32"/>
          <p:cNvSpPr txBox="1"/>
          <p:nvPr/>
        </p:nvSpPr>
        <p:spPr>
          <a:xfrm>
            <a:off x="5940425" y="4292600"/>
            <a:ext cx="2973388" cy="82232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为</a:t>
            </a: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兄弟</a:t>
            </a:r>
            <a:endPar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L</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为兄弟</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20" name="Text Box 33"/>
          <p:cNvSpPr txBox="1"/>
          <p:nvPr/>
        </p:nvSpPr>
        <p:spPr>
          <a:xfrm>
            <a:off x="395288" y="2466975"/>
            <a:ext cx="15621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树的度：</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3</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21" name="Text Box 34"/>
          <p:cNvSpPr txBox="1"/>
          <p:nvPr/>
        </p:nvSpPr>
        <p:spPr>
          <a:xfrm>
            <a:off x="323850" y="5054600"/>
            <a:ext cx="2462213" cy="82232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层次</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1</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的层次：</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22" name="Text Box 35"/>
          <p:cNvSpPr txBox="1"/>
          <p:nvPr/>
        </p:nvSpPr>
        <p:spPr>
          <a:xfrm>
            <a:off x="323850" y="5924550"/>
            <a:ext cx="1868488"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树的</a:t>
            </a: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深度</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4</a:t>
            </a:r>
            <a:endParaRPr lang="en-US" altLang="zh-CN"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23" name="Text Box 36"/>
          <p:cNvSpPr txBox="1"/>
          <p:nvPr/>
        </p:nvSpPr>
        <p:spPr>
          <a:xfrm>
            <a:off x="5235575" y="5270500"/>
            <a:ext cx="3635375" cy="82232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F</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G</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互为</a:t>
            </a: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堂兄弟</a:t>
            </a:r>
            <a:endPar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是结点</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F</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祖先</a:t>
            </a:r>
            <a:endParaRPr lang="zh-CN" altLang="en-US" b="1"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4348" name="Group 40"/>
          <p:cNvGrpSpPr>
            <a:grpSpLocks noChangeAspect="1"/>
          </p:cNvGrpSpPr>
          <p:nvPr/>
        </p:nvGrpSpPr>
        <p:grpSpPr>
          <a:xfrm>
            <a:off x="1116013" y="2133600"/>
            <a:ext cx="4895850" cy="2641600"/>
            <a:chOff x="0" y="0"/>
            <a:chExt cx="2440" cy="1317"/>
          </a:xfrm>
        </p:grpSpPr>
        <p:sp>
          <p:nvSpPr>
            <p:cNvPr id="14349" name="Line 41"/>
            <p:cNvSpPr>
              <a:spLocks noChangeAspect="1"/>
            </p:cNvSpPr>
            <p:nvPr/>
          </p:nvSpPr>
          <p:spPr>
            <a:xfrm>
              <a:off x="1291" y="240"/>
              <a:ext cx="0" cy="96"/>
            </a:xfrm>
            <a:prstGeom prst="line">
              <a:avLst/>
            </a:prstGeom>
            <a:ln w="19050" cap="rnd" cmpd="sng">
              <a:solidFill>
                <a:schemeClr val="tx1"/>
              </a:solidFill>
              <a:prstDash val="solid"/>
              <a:headEnd type="none" w="med" len="med"/>
              <a:tailEnd type="none" w="med" len="med"/>
            </a:ln>
          </p:spPr>
        </p:sp>
        <p:sp>
          <p:nvSpPr>
            <p:cNvPr id="14350" name="Line 42"/>
            <p:cNvSpPr>
              <a:spLocks noChangeAspect="1"/>
            </p:cNvSpPr>
            <p:nvPr/>
          </p:nvSpPr>
          <p:spPr>
            <a:xfrm flipH="1">
              <a:off x="759" y="144"/>
              <a:ext cx="399" cy="240"/>
            </a:xfrm>
            <a:prstGeom prst="line">
              <a:avLst/>
            </a:prstGeom>
            <a:ln w="19050" cap="rnd" cmpd="sng">
              <a:solidFill>
                <a:schemeClr val="tx1"/>
              </a:solidFill>
              <a:prstDash val="solid"/>
              <a:headEnd type="none" w="med" len="med"/>
              <a:tailEnd type="none" w="med" len="med"/>
            </a:ln>
          </p:spPr>
        </p:sp>
        <p:sp>
          <p:nvSpPr>
            <p:cNvPr id="14351" name="Line 43"/>
            <p:cNvSpPr>
              <a:spLocks noChangeAspect="1"/>
            </p:cNvSpPr>
            <p:nvPr/>
          </p:nvSpPr>
          <p:spPr>
            <a:xfrm flipH="1">
              <a:off x="449" y="528"/>
              <a:ext cx="133" cy="192"/>
            </a:xfrm>
            <a:prstGeom prst="line">
              <a:avLst/>
            </a:prstGeom>
            <a:ln w="19050" cap="rnd" cmpd="sng">
              <a:solidFill>
                <a:schemeClr val="tx1"/>
              </a:solidFill>
              <a:prstDash val="solid"/>
              <a:headEnd type="none" w="med" len="med"/>
              <a:tailEnd type="none" w="med" len="med"/>
            </a:ln>
          </p:spPr>
        </p:sp>
        <p:sp>
          <p:nvSpPr>
            <p:cNvPr id="14352" name="Line 44"/>
            <p:cNvSpPr>
              <a:spLocks noChangeAspect="1"/>
            </p:cNvSpPr>
            <p:nvPr/>
          </p:nvSpPr>
          <p:spPr>
            <a:xfrm>
              <a:off x="715" y="528"/>
              <a:ext cx="132" cy="192"/>
            </a:xfrm>
            <a:prstGeom prst="line">
              <a:avLst/>
            </a:prstGeom>
            <a:ln w="19050" cap="rnd" cmpd="sng">
              <a:solidFill>
                <a:schemeClr val="tx1"/>
              </a:solidFill>
              <a:prstDash val="solid"/>
              <a:headEnd type="none" w="med" len="med"/>
              <a:tailEnd type="none" w="med" len="med"/>
            </a:ln>
          </p:spPr>
        </p:sp>
        <p:sp>
          <p:nvSpPr>
            <p:cNvPr id="14353" name="Line 45"/>
            <p:cNvSpPr>
              <a:spLocks noChangeAspect="1"/>
            </p:cNvSpPr>
            <p:nvPr/>
          </p:nvSpPr>
          <p:spPr>
            <a:xfrm>
              <a:off x="1291" y="576"/>
              <a:ext cx="0" cy="144"/>
            </a:xfrm>
            <a:prstGeom prst="line">
              <a:avLst/>
            </a:prstGeom>
            <a:ln w="19050" cap="rnd" cmpd="sng">
              <a:solidFill>
                <a:schemeClr val="tx1"/>
              </a:solidFill>
              <a:prstDash val="solid"/>
              <a:headEnd type="none" w="med" len="med"/>
              <a:tailEnd type="none" w="med" len="med"/>
            </a:ln>
          </p:spPr>
        </p:sp>
        <p:sp>
          <p:nvSpPr>
            <p:cNvPr id="14354" name="Line 46"/>
            <p:cNvSpPr>
              <a:spLocks noChangeAspect="1"/>
            </p:cNvSpPr>
            <p:nvPr/>
          </p:nvSpPr>
          <p:spPr>
            <a:xfrm>
              <a:off x="1379" y="144"/>
              <a:ext cx="488" cy="288"/>
            </a:xfrm>
            <a:prstGeom prst="line">
              <a:avLst/>
            </a:prstGeom>
            <a:ln w="19050" cap="rnd" cmpd="sng">
              <a:solidFill>
                <a:schemeClr val="tx1"/>
              </a:solidFill>
              <a:prstDash val="solid"/>
              <a:headEnd type="none" w="med" len="med"/>
              <a:tailEnd type="none" w="med" len="med"/>
            </a:ln>
          </p:spPr>
        </p:sp>
        <p:sp>
          <p:nvSpPr>
            <p:cNvPr id="14355" name="Line 47"/>
            <p:cNvSpPr>
              <a:spLocks noChangeAspect="1"/>
            </p:cNvSpPr>
            <p:nvPr/>
          </p:nvSpPr>
          <p:spPr>
            <a:xfrm flipH="1">
              <a:off x="1734" y="528"/>
              <a:ext cx="177" cy="192"/>
            </a:xfrm>
            <a:prstGeom prst="line">
              <a:avLst/>
            </a:prstGeom>
            <a:ln w="19050" cap="rnd" cmpd="sng">
              <a:solidFill>
                <a:schemeClr val="tx1"/>
              </a:solidFill>
              <a:prstDash val="solid"/>
              <a:headEnd type="none" w="med" len="med"/>
              <a:tailEnd type="none" w="med" len="med"/>
            </a:ln>
          </p:spPr>
        </p:sp>
        <p:sp>
          <p:nvSpPr>
            <p:cNvPr id="14356" name="Line 48"/>
            <p:cNvSpPr>
              <a:spLocks noChangeAspect="1"/>
            </p:cNvSpPr>
            <p:nvPr/>
          </p:nvSpPr>
          <p:spPr>
            <a:xfrm>
              <a:off x="2000" y="576"/>
              <a:ext cx="0" cy="144"/>
            </a:xfrm>
            <a:prstGeom prst="line">
              <a:avLst/>
            </a:prstGeom>
            <a:ln w="19050" cap="rnd" cmpd="sng">
              <a:solidFill>
                <a:schemeClr val="tx1"/>
              </a:solidFill>
              <a:prstDash val="solid"/>
              <a:headEnd type="none" w="med" len="med"/>
              <a:tailEnd type="none" w="med" len="med"/>
            </a:ln>
          </p:spPr>
        </p:sp>
        <p:sp>
          <p:nvSpPr>
            <p:cNvPr id="14357" name="Line 49"/>
            <p:cNvSpPr>
              <a:spLocks noChangeAspect="1"/>
            </p:cNvSpPr>
            <p:nvPr/>
          </p:nvSpPr>
          <p:spPr>
            <a:xfrm>
              <a:off x="2088" y="528"/>
              <a:ext cx="177" cy="192"/>
            </a:xfrm>
            <a:prstGeom prst="line">
              <a:avLst/>
            </a:prstGeom>
            <a:ln w="19050" cap="rnd" cmpd="sng">
              <a:solidFill>
                <a:schemeClr val="tx1"/>
              </a:solidFill>
              <a:prstDash val="solid"/>
              <a:headEnd type="none" w="med" len="med"/>
              <a:tailEnd type="none" w="med" len="med"/>
            </a:ln>
          </p:spPr>
        </p:sp>
        <p:sp>
          <p:nvSpPr>
            <p:cNvPr id="14358" name="Line 50"/>
            <p:cNvSpPr>
              <a:spLocks noChangeAspect="1"/>
            </p:cNvSpPr>
            <p:nvPr/>
          </p:nvSpPr>
          <p:spPr>
            <a:xfrm flipH="1">
              <a:off x="183" y="886"/>
              <a:ext cx="133" cy="192"/>
            </a:xfrm>
            <a:prstGeom prst="line">
              <a:avLst/>
            </a:prstGeom>
            <a:ln w="19050" cap="rnd" cmpd="sng">
              <a:solidFill>
                <a:schemeClr val="tx1"/>
              </a:solidFill>
              <a:prstDash val="solid"/>
              <a:headEnd type="none" w="med" len="med"/>
              <a:tailEnd type="none" w="med" len="med"/>
            </a:ln>
          </p:spPr>
        </p:sp>
        <p:sp>
          <p:nvSpPr>
            <p:cNvPr id="14359" name="Line 51"/>
            <p:cNvSpPr>
              <a:spLocks noChangeAspect="1"/>
            </p:cNvSpPr>
            <p:nvPr/>
          </p:nvSpPr>
          <p:spPr>
            <a:xfrm>
              <a:off x="487" y="886"/>
              <a:ext cx="133" cy="192"/>
            </a:xfrm>
            <a:prstGeom prst="line">
              <a:avLst/>
            </a:prstGeom>
            <a:ln w="19050" cap="rnd" cmpd="sng">
              <a:solidFill>
                <a:schemeClr val="tx1"/>
              </a:solidFill>
              <a:prstDash val="solid"/>
              <a:headEnd type="none" w="med" len="med"/>
              <a:tailEnd type="none" w="med" len="med"/>
            </a:ln>
          </p:spPr>
        </p:sp>
        <p:sp>
          <p:nvSpPr>
            <p:cNvPr id="14360" name="Line 52"/>
            <p:cNvSpPr>
              <a:spLocks noChangeAspect="1"/>
            </p:cNvSpPr>
            <p:nvPr/>
          </p:nvSpPr>
          <p:spPr>
            <a:xfrm>
              <a:off x="1684" y="934"/>
              <a:ext cx="0" cy="144"/>
            </a:xfrm>
            <a:prstGeom prst="line">
              <a:avLst/>
            </a:prstGeom>
            <a:ln w="19050" cap="rnd" cmpd="sng">
              <a:solidFill>
                <a:schemeClr val="tx1"/>
              </a:solidFill>
              <a:prstDash val="solid"/>
              <a:headEnd type="none" w="med" len="med"/>
              <a:tailEnd type="none" w="med" len="med"/>
            </a:ln>
          </p:spPr>
        </p:sp>
        <p:sp>
          <p:nvSpPr>
            <p:cNvPr id="14361" name="Oval 53"/>
            <p:cNvSpPr>
              <a:spLocks noChangeAspect="1"/>
            </p:cNvSpPr>
            <p:nvPr/>
          </p:nvSpPr>
          <p:spPr>
            <a:xfrm>
              <a:off x="2179"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J</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62" name="Oval 54"/>
            <p:cNvSpPr>
              <a:spLocks noChangeAspect="1"/>
            </p:cNvSpPr>
            <p:nvPr/>
          </p:nvSpPr>
          <p:spPr>
            <a:xfrm>
              <a:off x="1867"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I</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63" name="Oval 55"/>
            <p:cNvSpPr>
              <a:spLocks noChangeAspect="1"/>
            </p:cNvSpPr>
            <p:nvPr/>
          </p:nvSpPr>
          <p:spPr>
            <a:xfrm>
              <a:off x="1158" y="0"/>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A</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64" name="Oval 56"/>
            <p:cNvSpPr>
              <a:spLocks noChangeAspect="1"/>
            </p:cNvSpPr>
            <p:nvPr/>
          </p:nvSpPr>
          <p:spPr>
            <a:xfrm>
              <a:off x="1158"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C</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65" name="Oval 57"/>
            <p:cNvSpPr>
              <a:spLocks noChangeAspect="1"/>
            </p:cNvSpPr>
            <p:nvPr/>
          </p:nvSpPr>
          <p:spPr>
            <a:xfrm>
              <a:off x="532"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B</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66" name="Oval 58"/>
            <p:cNvSpPr>
              <a:spLocks noChangeAspect="1"/>
            </p:cNvSpPr>
            <p:nvPr/>
          </p:nvSpPr>
          <p:spPr>
            <a:xfrm>
              <a:off x="1850"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D</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67" name="Oval 59"/>
            <p:cNvSpPr>
              <a:spLocks noChangeAspect="1"/>
            </p:cNvSpPr>
            <p:nvPr/>
          </p:nvSpPr>
          <p:spPr>
            <a:xfrm>
              <a:off x="1541"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H</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68" name="Oval 60"/>
            <p:cNvSpPr>
              <a:spLocks noChangeAspect="1"/>
            </p:cNvSpPr>
            <p:nvPr/>
          </p:nvSpPr>
          <p:spPr>
            <a:xfrm>
              <a:off x="1157"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G</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69" name="Oval 61"/>
            <p:cNvSpPr>
              <a:spLocks noChangeAspect="1"/>
            </p:cNvSpPr>
            <p:nvPr/>
          </p:nvSpPr>
          <p:spPr>
            <a:xfrm>
              <a:off x="725"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F</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70" name="Oval 62"/>
            <p:cNvSpPr>
              <a:spLocks noChangeAspect="1"/>
            </p:cNvSpPr>
            <p:nvPr/>
          </p:nvSpPr>
          <p:spPr>
            <a:xfrm>
              <a:off x="266"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E</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71" name="Oval 63"/>
            <p:cNvSpPr>
              <a:spLocks noChangeAspect="1"/>
            </p:cNvSpPr>
            <p:nvPr/>
          </p:nvSpPr>
          <p:spPr>
            <a:xfrm>
              <a:off x="0"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K</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72" name="Oval 64"/>
            <p:cNvSpPr>
              <a:spLocks noChangeAspect="1"/>
            </p:cNvSpPr>
            <p:nvPr/>
          </p:nvSpPr>
          <p:spPr>
            <a:xfrm>
              <a:off x="487"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L</a:t>
              </a:r>
              <a:endParaRPr lang="en-US" altLang="zh-CN" b="1" dirty="0">
                <a:solidFill>
                  <a:srgbClr val="0000CC"/>
                </a:solidFill>
                <a:latin typeface="微软雅黑" panose="020B0503020204020204" pitchFamily="34" charset="-122"/>
                <a:ea typeface="微软雅黑" panose="020B0503020204020204" pitchFamily="34" charset="-122"/>
              </a:endParaRPr>
            </a:p>
          </p:txBody>
        </p:sp>
        <p:sp>
          <p:nvSpPr>
            <p:cNvPr id="14373" name="Oval 65"/>
            <p:cNvSpPr>
              <a:spLocks noChangeAspect="1"/>
            </p:cNvSpPr>
            <p:nvPr/>
          </p:nvSpPr>
          <p:spPr>
            <a:xfrm>
              <a:off x="1551"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微软雅黑" panose="020B0503020204020204" pitchFamily="34" charset="-122"/>
                  <a:ea typeface="微软雅黑" panose="020B0503020204020204" pitchFamily="34" charset="-122"/>
                </a:rPr>
                <a:t>M</a:t>
              </a:r>
              <a:endParaRPr lang="en-US" altLang="zh-CN" b="1" dirty="0">
                <a:solidFill>
                  <a:srgbClr val="0000CC"/>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5">
                                            <p:txEl>
                                              <p:charRg st="0" end="8"/>
                                            </p:txEl>
                                          </p:spTgt>
                                        </p:tgtEl>
                                        <p:attrNameLst>
                                          <p:attrName>style.visibility</p:attrName>
                                        </p:attrNameLst>
                                      </p:cBhvr>
                                      <p:to>
                                        <p:strVal val="visible"/>
                                      </p:to>
                                    </p:set>
                                    <p:animEffect transition="in" filter="box(out)">
                                      <p:cBhvr>
                                        <p:cTn id="7" dur="500"/>
                                        <p:tgtEl>
                                          <p:spTgt spid="13315">
                                            <p:txEl>
                                              <p:charRg st="0" end="8"/>
                                            </p:txEl>
                                          </p:spTgt>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13315">
                                            <p:txEl>
                                              <p:charRg st="8" end="16"/>
                                            </p:txEl>
                                          </p:spTgt>
                                        </p:tgtEl>
                                        <p:attrNameLst>
                                          <p:attrName>style.visibility</p:attrName>
                                        </p:attrNameLst>
                                      </p:cBhvr>
                                      <p:to>
                                        <p:strVal val="visible"/>
                                      </p:to>
                                    </p:set>
                                    <p:animEffect transition="in" filter="box(out)">
                                      <p:cBhvr>
                                        <p:cTn id="10" dur="500"/>
                                        <p:tgtEl>
                                          <p:spTgt spid="13315">
                                            <p:txEl>
                                              <p:charRg st="8" end="16"/>
                                            </p:txEl>
                                          </p:spTgt>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13315">
                                            <p:txEl>
                                              <p:charRg st="16" end="24"/>
                                            </p:txEl>
                                          </p:spTgt>
                                        </p:tgtEl>
                                        <p:attrNameLst>
                                          <p:attrName>style.visibility</p:attrName>
                                        </p:attrNameLst>
                                      </p:cBhvr>
                                      <p:to>
                                        <p:strVal val="visible"/>
                                      </p:to>
                                    </p:set>
                                    <p:animEffect transition="in" filter="box(out)">
                                      <p:cBhvr>
                                        <p:cTn id="13" dur="500"/>
                                        <p:tgtEl>
                                          <p:spTgt spid="13315">
                                            <p:txEl>
                                              <p:charRg st="16" end="2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3320"/>
                                        </p:tgtEl>
                                        <p:attrNameLst>
                                          <p:attrName>style.visibility</p:attrName>
                                        </p:attrNameLst>
                                      </p:cBhvr>
                                      <p:to>
                                        <p:strVal val="visible"/>
                                      </p:to>
                                    </p:set>
                                    <p:animEffect transition="in" filter="box(out)">
                                      <p:cBhvr>
                                        <p:cTn id="18" dur="500"/>
                                        <p:tgtEl>
                                          <p:spTgt spid="13320"/>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3316"/>
                                        </p:tgtEl>
                                        <p:attrNameLst>
                                          <p:attrName>style.visibility</p:attrName>
                                        </p:attrNameLst>
                                      </p:cBhvr>
                                      <p:to>
                                        <p:strVal val="visible"/>
                                      </p:to>
                                    </p:set>
                                    <p:animEffect transition="in" filter="box(out)">
                                      <p:cBhvr>
                                        <p:cTn id="23" dur="500"/>
                                        <p:tgtEl>
                                          <p:spTgt spid="13316"/>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3317"/>
                                        </p:tgtEl>
                                        <p:attrNameLst>
                                          <p:attrName>style.visibility</p:attrName>
                                        </p:attrNameLst>
                                      </p:cBhvr>
                                      <p:to>
                                        <p:strVal val="visible"/>
                                      </p:to>
                                    </p:set>
                                    <p:animEffect transition="in" filter="box(out)">
                                      <p:cBhvr>
                                        <p:cTn id="28" dur="500"/>
                                        <p:tgtEl>
                                          <p:spTgt spid="13317"/>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3318"/>
                                        </p:tgtEl>
                                        <p:attrNameLst>
                                          <p:attrName>style.visibility</p:attrName>
                                        </p:attrNameLst>
                                      </p:cBhvr>
                                      <p:to>
                                        <p:strVal val="visible"/>
                                      </p:to>
                                    </p:set>
                                    <p:animEffect transition="in" filter="box(out)">
                                      <p:cBhvr>
                                        <p:cTn id="33" dur="500"/>
                                        <p:tgtEl>
                                          <p:spTgt spid="13318"/>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3319"/>
                                        </p:tgtEl>
                                        <p:attrNameLst>
                                          <p:attrName>style.visibility</p:attrName>
                                        </p:attrNameLst>
                                      </p:cBhvr>
                                      <p:to>
                                        <p:strVal val="visible"/>
                                      </p:to>
                                    </p:set>
                                    <p:animEffect transition="in" filter="box(out)">
                                      <p:cBhvr>
                                        <p:cTn id="38" dur="500"/>
                                        <p:tgtEl>
                                          <p:spTgt spid="13319"/>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3323"/>
                                        </p:tgtEl>
                                        <p:attrNameLst>
                                          <p:attrName>style.visibility</p:attrName>
                                        </p:attrNameLst>
                                      </p:cBhvr>
                                      <p:to>
                                        <p:strVal val="visible"/>
                                      </p:to>
                                    </p:set>
                                    <p:animEffect transition="in" filter="box(out)">
                                      <p:cBhvr>
                                        <p:cTn id="43" dur="500"/>
                                        <p:tgtEl>
                                          <p:spTgt spid="1332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3315">
                                            <p:txEl>
                                              <p:charRg st="0"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3321"/>
                                        </p:tgtEl>
                                        <p:attrNameLst>
                                          <p:attrName>style.visibility</p:attrName>
                                        </p:attrNameLst>
                                      </p:cBhvr>
                                      <p:to>
                                        <p:strVal val="visible"/>
                                      </p:to>
                                    </p:set>
                                    <p:animEffect transition="in" filter="box(out)">
                                      <p:cBhvr>
                                        <p:cTn id="52" dur="500"/>
                                        <p:tgtEl>
                                          <p:spTgt spid="13321"/>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3322"/>
                                        </p:tgtEl>
                                        <p:attrNameLst>
                                          <p:attrName>style.visibility</p:attrName>
                                        </p:attrNameLst>
                                      </p:cBhvr>
                                      <p:to>
                                        <p:strVal val="visible"/>
                                      </p:to>
                                    </p:set>
                                    <p:animEffect transition="in" filter="box(out)">
                                      <p:cBhvr>
                                        <p:cTn id="57"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allAtOnce"/>
      <p:bldP spid="13316" grpId="0"/>
      <p:bldP spid="13317" grpId="0"/>
      <p:bldP spid="13318" grpId="0"/>
      <p:bldP spid="13319" grpId="0"/>
      <p:bldP spid="13320" grpId="0"/>
      <p:bldP spid="13321" grpId="0"/>
      <p:bldP spid="13322" grpId="0"/>
      <p:bldP spid="13323"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6739" name="Rectangle 3"/>
          <p:cNvSpPr>
            <a:spLocks noGrp="1"/>
          </p:cNvSpPr>
          <p:nvPr>
            <p:ph type="body" idx="4294967295"/>
          </p:nvPr>
        </p:nvSpPr>
        <p:spPr>
          <a:xfrm>
            <a:off x="179705" y="1010285"/>
            <a:ext cx="8785225" cy="5587365"/>
          </a:xfrm>
        </p:spPr>
        <p:txBody>
          <a:bodyPr vert="horz" wrap="square" lIns="91440" tIns="45720" rIns="91440" bIns="45720" anchor="t" anchorCtr="0"/>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void </a:t>
            </a:r>
            <a:r>
              <a:rPr lang="en-US" altLang="zh-CN" sz="2000" b="1" kern="120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CreatHuffmanCode</a:t>
            </a: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en-US" altLang="zh-CN" sz="2000" b="1" kern="120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HuffmanTree</a:t>
            </a: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HT, </a:t>
            </a:r>
            <a:r>
              <a:rPr lang="en-US" altLang="zh-CN" sz="2000" b="1" kern="120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HuffmanCode</a:t>
            </a: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&amp;HC, int n){</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45720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从叶子到根逆向求每个字符的赫夫曼编码，存储在编码表</a:t>
            </a:r>
            <a:r>
              <a:rPr lang="en-US" altLang="zh-CN"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HC</a:t>
            </a:r>
            <a:r>
              <a:rPr lang="zh-CN" altLang="en-US"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中</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45720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HC=new char *[n+1];    </a:t>
            </a:r>
            <a:r>
              <a:rPr lang="en-US" altLang="zh-CN"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分配</a:t>
            </a:r>
            <a:r>
              <a:rPr lang="en-US" altLang="zh-CN"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n</a:t>
            </a:r>
            <a:r>
              <a:rPr lang="zh-CN" altLang="en-US"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个字符编码的头指针向量</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45720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cd=new char [n];</a:t>
            </a: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分配临时存放编码的动态数组空间</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45720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cd[n-1]=’\0’; 	     </a:t>
            </a:r>
            <a:r>
              <a:rPr lang="en-US" altLang="zh-CN"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编码结束符</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45720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for(</a:t>
            </a:r>
            <a:r>
              <a:rPr lang="en-US" altLang="zh-CN" sz="2000" b="1" kern="12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 </a:t>
            </a:r>
            <a:r>
              <a:rPr lang="en-US" altLang="zh-CN" sz="2000" b="1" kern="12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&lt;=n; ++</a:t>
            </a:r>
            <a:r>
              <a:rPr lang="en-US" altLang="zh-CN" sz="2000" b="1" kern="12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逐个字符求哈夫曼编码</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start=n-1; c=</a:t>
            </a:r>
            <a:r>
              <a:rPr lang="en-US" altLang="zh-CN" sz="2000" b="1" kern="12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f=HT[</a:t>
            </a:r>
            <a:r>
              <a:rPr lang="en-US" altLang="zh-CN" sz="2000" b="1" kern="12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].parent;</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while(f!=0){	     </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从叶子结点开始向上回溯，直到根结点</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--start; 		</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回溯一次</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start</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向前指一个位置</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if (HT[f].</a:t>
            </a:r>
            <a:r>
              <a:rPr lang="en-US" altLang="zh-CN" sz="2000" b="1" kern="12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lchild</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=c)  cd[start]=’0’;	</a:t>
            </a:r>
            <a:r>
              <a:rPr lang="en-US" altLang="zh-CN"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结点</a:t>
            </a:r>
            <a:r>
              <a:rPr lang="en-US" altLang="zh-CN"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c</a:t>
            </a:r>
            <a:r>
              <a:rPr lang="zh-CN" altLang="en-US"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是</a:t>
            </a:r>
            <a:r>
              <a:rPr lang="en-US" altLang="zh-CN"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f</a:t>
            </a:r>
            <a:r>
              <a:rPr lang="zh-CN" altLang="en-US"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的左孩子，则生成代码</a:t>
            </a:r>
            <a:r>
              <a:rPr lang="en-US" altLang="zh-CN"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0</a:t>
            </a:r>
            <a:endParaRPr kumimoji="0" lang="en-US" altLang="zh-CN" sz="16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else cd[start]=’1’;       	</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结点</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c</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是</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f</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的右孩子，则生成代码</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endParaRPr kumimoji="0" lang="en-US" altLang="zh-CN"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c=f; f=HT[f].parent;   </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继续向上回溯</a:t>
            </a:r>
            <a:endParaRPr kumimoji="0" lang="zh-CN" altLang="en-US" sz="200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 </a:t>
            </a:r>
            <a:r>
              <a:rPr lang="zh-CN" altLang="en-US"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HC[</a:t>
            </a:r>
            <a:r>
              <a:rPr lang="en-US" altLang="zh-CN" sz="2000" b="1" kern="12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new char [n-start];  </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为第</a:t>
            </a:r>
            <a:r>
              <a:rPr lang="en-US" altLang="zh-CN" sz="2000" kern="1200" noProof="0" dirty="0" err="1">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zh-CN" altLang="en-US" sz="2000"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个字符编码分配空间</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kern="12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strcpy(HC[</a:t>
            </a:r>
            <a:r>
              <a:rPr lang="en-US" altLang="zh-CN" sz="2000" b="1" kern="1200" noProof="0" dirty="0" err="1">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i</a:t>
            </a:r>
            <a:r>
              <a:rPr lang="en-US" altLang="zh-CN" sz="2000" b="1" kern="12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&amp;cd[start])</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r>
              <a:rPr lang="zh-CN" altLang="en-US"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将求得的编码从临时空间</a:t>
            </a:r>
            <a:r>
              <a:rPr lang="en-US" altLang="zh-CN"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cd</a:t>
            </a:r>
            <a:r>
              <a:rPr lang="zh-CN" altLang="en-US"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复制到</a:t>
            </a:r>
            <a:r>
              <a:rPr lang="en-US" altLang="zh-CN"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HC</a:t>
            </a:r>
            <a:r>
              <a:rPr lang="zh-CN" altLang="en-US" sz="16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的当前行中</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zh-CN" altLang="en-US"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r>
              <a:rPr lang="en-US" altLang="zh-CN" sz="2000" b="1" kern="12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a:t>
            </a:r>
            <a:endParaRPr kumimoji="0" lang="en-US" altLang="zh-CN"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        delete cd; </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0" fontAlgn="base" latinLnBrk="0" hangingPunct="0">
              <a:lnSpc>
                <a:spcPct val="100000"/>
              </a:lnSpc>
              <a:spcBef>
                <a:spcPts val="0"/>
              </a:spcBef>
              <a:spcAft>
                <a:spcPts val="0"/>
              </a:spcAft>
              <a:buClrTx/>
              <a:buSzTx/>
              <a:buFont typeface="Arial" panose="020B0604020202020204" pitchFamily="34" charset="0"/>
              <a:buNone/>
              <a:defRPr/>
            </a:pPr>
            <a:r>
              <a:rPr lang="en-US" altLang="zh-CN" sz="2000" b="1"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lang="en-US" altLang="zh-CN" sz="2000" b="1" kern="120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Tree>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17763"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例</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已知某系统在通信联络中只可能出现八种字符</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，其概率分别为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0.29</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0.07</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0.08</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0.14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0.23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0.03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0.11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，试设计哈夫曼编码。</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12644" name="Picture 5"/>
          <p:cNvPicPr>
            <a:picLocks noChangeAspect="1"/>
          </p:cNvPicPr>
          <p:nvPr/>
        </p:nvPicPr>
        <p:blipFill>
          <a:blip r:embed="rId1"/>
          <a:stretch>
            <a:fillRect/>
          </a:stretch>
        </p:blipFill>
        <p:spPr>
          <a:xfrm>
            <a:off x="2195830" y="2533650"/>
            <a:ext cx="4036695" cy="3956050"/>
          </a:xfrm>
          <a:prstGeom prst="rect">
            <a:avLst/>
          </a:prstGeom>
          <a:noFill/>
          <a:ln w="19050" cap="flat" cmpd="sng">
            <a:solidFill>
              <a:schemeClr val="hlink"/>
            </a:solidFill>
            <a:prstDash val="solid"/>
            <a:miter/>
            <a:headEnd type="none" w="med" len="med"/>
            <a:tailEnd type="none" w="med" len="me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wipe(up)">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pic>
        <p:nvPicPr>
          <p:cNvPr id="113668" name="Picture 5"/>
          <p:cNvPicPr>
            <a:picLocks noChangeAspect="1"/>
          </p:cNvPicPr>
          <p:nvPr/>
        </p:nvPicPr>
        <p:blipFill>
          <a:blip r:embed="rId1"/>
          <a:srcRect l="12500" t="22604" r="64467" b="15979"/>
          <a:stretch>
            <a:fillRect/>
          </a:stretch>
        </p:blipFill>
        <p:spPr>
          <a:xfrm>
            <a:off x="1039813" y="1268413"/>
            <a:ext cx="3067050" cy="5111750"/>
          </a:xfrm>
          <a:prstGeom prst="rect">
            <a:avLst/>
          </a:prstGeom>
          <a:noFill/>
          <a:ln w="19050" cap="flat" cmpd="sng">
            <a:solidFill>
              <a:schemeClr val="hlink"/>
            </a:solidFill>
            <a:prstDash val="solid"/>
            <a:miter/>
            <a:headEnd type="none" w="med" len="med"/>
            <a:tailEnd type="none" w="med" len="med"/>
          </a:ln>
        </p:spPr>
      </p:pic>
      <p:pic>
        <p:nvPicPr>
          <p:cNvPr id="113669" name="Picture 6"/>
          <p:cNvPicPr>
            <a:picLocks noChangeAspect="1"/>
          </p:cNvPicPr>
          <p:nvPr/>
        </p:nvPicPr>
        <p:blipFill>
          <a:blip r:embed="rId1"/>
          <a:srcRect l="39661" t="22604" r="37592" b="15979"/>
          <a:stretch>
            <a:fillRect/>
          </a:stretch>
        </p:blipFill>
        <p:spPr>
          <a:xfrm>
            <a:off x="4783138" y="1268413"/>
            <a:ext cx="3028950" cy="5111750"/>
          </a:xfrm>
          <a:prstGeom prst="rect">
            <a:avLst/>
          </a:prstGeom>
          <a:noFill/>
          <a:ln w="19050" cap="flat" cmpd="sng">
            <a:solidFill>
              <a:schemeClr val="hlink"/>
            </a:solidFill>
            <a:prstDash val="solid"/>
            <a:miter/>
            <a:headEnd type="none" w="med" len="med"/>
            <a:tailEnd type="none" w="med" len="me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wipe(left)">
                                      <p:cBhvr>
                                        <p:cTn id="7" dur="500"/>
                                        <p:tgtEl>
                                          <p:spTgt spid="11366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3669"/>
                                        </p:tgtEl>
                                        <p:attrNameLst>
                                          <p:attrName>style.visibility</p:attrName>
                                        </p:attrNameLst>
                                      </p:cBhvr>
                                      <p:to>
                                        <p:strVal val="visible"/>
                                      </p:to>
                                    </p:set>
                                    <p:animEffect transition="in" filter="wipe(left)">
                                      <p:cBhvr>
                                        <p:cTn id="11" dur="500"/>
                                        <p:tgtEl>
                                          <p:spTgt spid="113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0" name="对象 69"/>
          <p:cNvGraphicFramePr/>
          <p:nvPr>
            <p:custDataLst>
              <p:tags r:id="rId1"/>
            </p:custDataLst>
          </p:nvPr>
        </p:nvGraphicFramePr>
        <p:xfrm>
          <a:off x="502285" y="1196975"/>
          <a:ext cx="5124450" cy="3538220"/>
        </p:xfrm>
        <a:graphic>
          <a:graphicData uri="http://schemas.openxmlformats.org/presentationml/2006/ole">
            <mc:AlternateContent xmlns:mc="http://schemas.openxmlformats.org/markup-compatibility/2006">
              <mc:Choice xmlns:v="urn:schemas-microsoft-com:vml" Requires="v">
                <p:oleObj spid="_x0000_s71" name="" r:id="rId2" imgW="5120640" imgH="3535680" progId="Paint.Picture">
                  <p:embed/>
                </p:oleObj>
              </mc:Choice>
              <mc:Fallback>
                <p:oleObj name="" r:id="rId2" imgW="5120640" imgH="3535680" progId="Paint.Picture">
                  <p:embed/>
                  <p:pic>
                    <p:nvPicPr>
                      <p:cNvPr id="0" name="图片 70"/>
                      <p:cNvPicPr/>
                      <p:nvPr/>
                    </p:nvPicPr>
                    <p:blipFill>
                      <a:blip r:embed="rId3"/>
                      <a:stretch>
                        <a:fillRect/>
                      </a:stretch>
                    </p:blipFill>
                    <p:spPr>
                      <a:xfrm>
                        <a:off x="502285" y="1196975"/>
                        <a:ext cx="5124450" cy="3538220"/>
                      </a:xfrm>
                      <a:prstGeom prst="rect">
                        <a:avLst/>
                      </a:prstGeom>
                    </p:spPr>
                  </p:pic>
                </p:oleObj>
              </mc:Fallback>
            </mc:AlternateContent>
          </a:graphicData>
        </a:graphic>
      </p:graphicFrame>
      <p:grpSp>
        <p:nvGrpSpPr>
          <p:cNvPr id="43" name="组合 42"/>
          <p:cNvGrpSpPr/>
          <p:nvPr/>
        </p:nvGrpSpPr>
        <p:grpSpPr>
          <a:xfrm>
            <a:off x="6302693" y="2496820"/>
            <a:ext cx="1015682" cy="936625"/>
            <a:chOff x="11056" y="5966"/>
            <a:chExt cx="1599" cy="1475"/>
          </a:xfrm>
        </p:grpSpPr>
        <p:cxnSp>
          <p:nvCxnSpPr>
            <p:cNvPr id="17" name="AutoShape 158"/>
            <p:cNvCxnSpPr/>
            <p:nvPr>
              <p:custDataLst>
                <p:tags r:id="rId4"/>
              </p:custDataLst>
            </p:nvPr>
          </p:nvCxnSpPr>
          <p:spPr>
            <a:xfrm flipH="1">
              <a:off x="11056" y="6307"/>
              <a:ext cx="794" cy="1134"/>
            </a:xfrm>
            <a:prstGeom prst="straightConnector1">
              <a:avLst/>
            </a:prstGeom>
            <a:ln w="28575" cap="flat" cmpd="sng">
              <a:solidFill>
                <a:srgbClr val="578963"/>
              </a:solidFill>
              <a:prstDash val="solid"/>
              <a:headEnd type="none" w="med" len="med"/>
              <a:tailEnd type="none" w="med" len="med"/>
            </a:ln>
          </p:spPr>
        </p:cxnSp>
        <p:cxnSp>
          <p:nvCxnSpPr>
            <p:cNvPr id="18" name="AutoShape 159"/>
            <p:cNvCxnSpPr>
              <a:stCxn id="31" idx="5"/>
            </p:cNvCxnSpPr>
            <p:nvPr>
              <p:custDataLst>
                <p:tags r:id="rId5"/>
              </p:custDataLst>
            </p:nvPr>
          </p:nvCxnSpPr>
          <p:spPr>
            <a:xfrm>
              <a:off x="12061" y="6463"/>
              <a:ext cx="594" cy="916"/>
            </a:xfrm>
            <a:prstGeom prst="straightConnector1">
              <a:avLst/>
            </a:prstGeom>
            <a:ln w="28575" cap="flat" cmpd="sng">
              <a:solidFill>
                <a:srgbClr val="578963"/>
              </a:solidFill>
              <a:prstDash val="solid"/>
              <a:headEnd type="none" w="med" len="med"/>
              <a:tailEnd type="none" w="med" len="med"/>
            </a:ln>
          </p:spPr>
        </p:cxnSp>
        <p:grpSp>
          <p:nvGrpSpPr>
            <p:cNvPr id="38" name="组合 37"/>
            <p:cNvGrpSpPr/>
            <p:nvPr/>
          </p:nvGrpSpPr>
          <p:grpSpPr>
            <a:xfrm>
              <a:off x="11549" y="5966"/>
              <a:ext cx="680" cy="680"/>
              <a:chOff x="10704" y="6157"/>
              <a:chExt cx="680" cy="680"/>
            </a:xfrm>
          </p:grpSpPr>
          <p:sp>
            <p:nvSpPr>
              <p:cNvPr id="12" name="Oval 153"/>
              <p:cNvSpPr/>
              <p:nvPr>
                <p:custDataLst>
                  <p:tags r:id="rId6"/>
                </p:custDataLst>
              </p:nvPr>
            </p:nvSpPr>
            <p:spPr>
              <a:xfrm>
                <a:off x="10704" y="6157"/>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0070C0"/>
                    </a:solidFill>
                    <a:latin typeface="Arial" panose="020B0604020202020204" pitchFamily="34" charset="0"/>
                    <a:ea typeface="宋体" panose="02010600030101010101" pitchFamily="2" charset="-122"/>
                  </a:rPr>
                  <a:t>18</a:t>
                </a:r>
                <a:endParaRPr lang="zh-CN" altLang="en-US" sz="1800" b="1" dirty="0">
                  <a:solidFill>
                    <a:srgbClr val="0070C0"/>
                  </a:solidFill>
                  <a:latin typeface="Arial" panose="020B0604020202020204" pitchFamily="34" charset="0"/>
                  <a:ea typeface="宋体" panose="02010600030101010101" pitchFamily="2" charset="-122"/>
                </a:endParaRPr>
              </a:p>
            </p:txBody>
          </p:sp>
          <p:sp>
            <p:nvSpPr>
              <p:cNvPr id="31" name="椭圆 30"/>
              <p:cNvSpPr/>
              <p:nvPr>
                <p:custDataLst>
                  <p:tags r:id="rId7"/>
                </p:custDataLst>
              </p:nvPr>
            </p:nvSpPr>
            <p:spPr>
              <a:xfrm>
                <a:off x="10741" y="6237"/>
                <a:ext cx="557" cy="488"/>
              </a:xfrm>
              <a:prstGeom prst="ellipse">
                <a:avLst/>
              </a:prstGeom>
              <a:solidFill>
                <a:srgbClr val="FFFFCC"/>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0000"/>
                    </a:solidFill>
                    <a:latin typeface="Arial" panose="020B0604020202020204" pitchFamily="34" charset="0"/>
                    <a:ea typeface="宋体" panose="02010600030101010101" pitchFamily="2" charset="-122"/>
                  </a:rPr>
                  <a:t>68</a:t>
                </a:r>
                <a:endParaRPr lang="en-US" altLang="zh-CN" sz="2000" b="1" dirty="0">
                  <a:solidFill>
                    <a:srgbClr val="FF0000"/>
                  </a:solidFill>
                  <a:latin typeface="Arial" panose="020B0604020202020204" pitchFamily="34" charset="0"/>
                  <a:ea typeface="宋体" panose="02010600030101010101" pitchFamily="2" charset="-122"/>
                </a:endParaRPr>
              </a:p>
            </p:txBody>
          </p:sp>
        </p:grpSp>
      </p:grpSp>
      <p:grpSp>
        <p:nvGrpSpPr>
          <p:cNvPr id="35" name="组合 34"/>
          <p:cNvGrpSpPr/>
          <p:nvPr/>
        </p:nvGrpSpPr>
        <p:grpSpPr>
          <a:xfrm>
            <a:off x="6227763" y="1340168"/>
            <a:ext cx="2268537" cy="805497"/>
            <a:chOff x="5258" y="8307"/>
            <a:chExt cx="3572" cy="1268"/>
          </a:xfrm>
        </p:grpSpPr>
        <p:sp>
          <p:nvSpPr>
            <p:cNvPr id="4" name="Oval 83"/>
            <p:cNvSpPr/>
            <p:nvPr>
              <p:custDataLst>
                <p:tags r:id="rId8"/>
              </p:custDataLst>
            </p:nvPr>
          </p:nvSpPr>
          <p:spPr>
            <a:xfrm>
              <a:off x="5258" y="8307"/>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a</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5" name="Oval 84"/>
            <p:cNvSpPr/>
            <p:nvPr>
              <p:custDataLst>
                <p:tags r:id="rId9"/>
              </p:custDataLst>
            </p:nvPr>
          </p:nvSpPr>
          <p:spPr>
            <a:xfrm>
              <a:off x="6178" y="8307"/>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b</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6" name="Oval 86"/>
            <p:cNvSpPr/>
            <p:nvPr>
              <p:custDataLst>
                <p:tags r:id="rId10"/>
              </p:custDataLst>
            </p:nvPr>
          </p:nvSpPr>
          <p:spPr>
            <a:xfrm>
              <a:off x="7178" y="8307"/>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c</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7" name="Oval 87"/>
            <p:cNvSpPr/>
            <p:nvPr>
              <p:custDataLst>
                <p:tags r:id="rId11"/>
              </p:custDataLst>
            </p:nvPr>
          </p:nvSpPr>
          <p:spPr>
            <a:xfrm>
              <a:off x="8098" y="8307"/>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d</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8" name="Text Box 94"/>
            <p:cNvSpPr txBox="1"/>
            <p:nvPr>
              <p:custDataLst>
                <p:tags r:id="rId12"/>
              </p:custDataLst>
            </p:nvPr>
          </p:nvSpPr>
          <p:spPr>
            <a:xfrm>
              <a:off x="5279" y="8947"/>
              <a:ext cx="736"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333333"/>
                  </a:solidFill>
                  <a:latin typeface="Times New Roman" panose="02020603050405020304" pitchFamily="18" charset="0"/>
                  <a:ea typeface="宋体" panose="02010600030101010101" pitchFamily="2" charset="-122"/>
                </a:rPr>
                <a:t>27</a:t>
              </a:r>
              <a:endParaRPr lang="en-US" altLang="zh-CN" sz="2000" b="1" dirty="0">
                <a:solidFill>
                  <a:srgbClr val="333333"/>
                </a:solidFill>
                <a:latin typeface="Times New Roman" panose="02020603050405020304" pitchFamily="18" charset="0"/>
                <a:ea typeface="宋体" panose="02010600030101010101" pitchFamily="2" charset="-122"/>
              </a:endParaRPr>
            </a:p>
          </p:txBody>
        </p:sp>
        <p:sp>
          <p:nvSpPr>
            <p:cNvPr id="9" name="Text Box 95"/>
            <p:cNvSpPr txBox="1"/>
            <p:nvPr>
              <p:custDataLst>
                <p:tags r:id="rId13"/>
              </p:custDataLst>
            </p:nvPr>
          </p:nvSpPr>
          <p:spPr>
            <a:xfrm>
              <a:off x="6170" y="8947"/>
              <a:ext cx="758"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333333"/>
                  </a:solidFill>
                  <a:latin typeface="Times New Roman" panose="02020603050405020304" pitchFamily="18" charset="0"/>
                  <a:ea typeface="宋体" panose="02010600030101010101" pitchFamily="2" charset="-122"/>
                </a:rPr>
                <a:t>15</a:t>
              </a:r>
              <a:endParaRPr lang="en-US" altLang="zh-CN" sz="2000" b="1" dirty="0">
                <a:solidFill>
                  <a:srgbClr val="333333"/>
                </a:solidFill>
                <a:latin typeface="Times New Roman" panose="02020603050405020304" pitchFamily="18" charset="0"/>
                <a:ea typeface="宋体" panose="02010600030101010101" pitchFamily="2" charset="-122"/>
              </a:endParaRPr>
            </a:p>
          </p:txBody>
        </p:sp>
        <p:sp>
          <p:nvSpPr>
            <p:cNvPr id="10" name="Text Box 96"/>
            <p:cNvSpPr txBox="1"/>
            <p:nvPr>
              <p:custDataLst>
                <p:tags r:id="rId14"/>
              </p:custDataLst>
            </p:nvPr>
          </p:nvSpPr>
          <p:spPr>
            <a:xfrm>
              <a:off x="7158" y="8907"/>
              <a:ext cx="767"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333333"/>
                  </a:solidFill>
                  <a:latin typeface="Times New Roman" panose="02020603050405020304" pitchFamily="18" charset="0"/>
                  <a:ea typeface="宋体" panose="02010600030101010101" pitchFamily="2" charset="-122"/>
                </a:rPr>
                <a:t>12</a:t>
              </a:r>
              <a:endParaRPr lang="en-US" altLang="zh-CN" sz="2000" b="1" dirty="0">
                <a:solidFill>
                  <a:srgbClr val="333333"/>
                </a:solidFill>
                <a:latin typeface="Times New Roman" panose="02020603050405020304" pitchFamily="18" charset="0"/>
                <a:ea typeface="宋体" panose="02010600030101010101" pitchFamily="2" charset="-122"/>
              </a:endParaRPr>
            </a:p>
          </p:txBody>
        </p:sp>
        <p:sp>
          <p:nvSpPr>
            <p:cNvPr id="11" name="Text Box 97"/>
            <p:cNvSpPr txBox="1"/>
            <p:nvPr>
              <p:custDataLst>
                <p:tags r:id="rId15"/>
              </p:custDataLst>
            </p:nvPr>
          </p:nvSpPr>
          <p:spPr>
            <a:xfrm>
              <a:off x="8005" y="8899"/>
              <a:ext cx="825"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333333"/>
                  </a:solidFill>
                  <a:latin typeface="Times New Roman" panose="02020603050405020304" pitchFamily="18" charset="0"/>
                  <a:ea typeface="宋体" panose="02010600030101010101" pitchFamily="2" charset="-122"/>
                </a:rPr>
                <a:t>14</a:t>
              </a:r>
              <a:endParaRPr lang="en-US" altLang="zh-CN" sz="2000" b="1" dirty="0">
                <a:solidFill>
                  <a:srgbClr val="333333"/>
                </a:solidFill>
                <a:latin typeface="Times New Roman" panose="02020603050405020304" pitchFamily="18" charset="0"/>
                <a:ea typeface="宋体" panose="02010600030101010101" pitchFamily="2" charset="-122"/>
              </a:endParaRPr>
            </a:p>
          </p:txBody>
        </p:sp>
      </p:grpSp>
      <p:grpSp>
        <p:nvGrpSpPr>
          <p:cNvPr id="42" name="组合 41"/>
          <p:cNvGrpSpPr/>
          <p:nvPr/>
        </p:nvGrpSpPr>
        <p:grpSpPr>
          <a:xfrm>
            <a:off x="6086158" y="3288348"/>
            <a:ext cx="863282" cy="431800"/>
            <a:chOff x="9797" y="7065"/>
            <a:chExt cx="1359" cy="680"/>
          </a:xfrm>
        </p:grpSpPr>
        <p:sp>
          <p:nvSpPr>
            <p:cNvPr id="13" name="Oval 154"/>
            <p:cNvSpPr/>
            <p:nvPr>
              <p:custDataLst>
                <p:tags r:id="rId16"/>
              </p:custDataLst>
            </p:nvPr>
          </p:nvSpPr>
          <p:spPr>
            <a:xfrm>
              <a:off x="9797" y="7065"/>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a</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25" name="Text Box 166"/>
            <p:cNvSpPr txBox="1"/>
            <p:nvPr>
              <p:custDataLst>
                <p:tags r:id="rId17"/>
              </p:custDataLst>
            </p:nvPr>
          </p:nvSpPr>
          <p:spPr>
            <a:xfrm>
              <a:off x="10331" y="7065"/>
              <a:ext cx="825"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333333"/>
                  </a:solidFill>
                  <a:latin typeface="Times New Roman" panose="02020603050405020304" pitchFamily="18" charset="0"/>
                  <a:ea typeface="宋体" panose="02010600030101010101" pitchFamily="2" charset="-122"/>
                </a:rPr>
                <a:t>27</a:t>
              </a:r>
              <a:endParaRPr lang="en-US" altLang="zh-CN" sz="2000" b="1" dirty="0">
                <a:solidFill>
                  <a:srgbClr val="333333"/>
                </a:solidFill>
                <a:latin typeface="Times New Roman" panose="02020603050405020304" pitchFamily="18" charset="0"/>
                <a:ea typeface="宋体" panose="02010600030101010101" pitchFamily="2" charset="-122"/>
              </a:endParaRPr>
            </a:p>
          </p:txBody>
        </p:sp>
      </p:grpSp>
      <p:grpSp>
        <p:nvGrpSpPr>
          <p:cNvPr id="37" name="组合 36"/>
          <p:cNvGrpSpPr/>
          <p:nvPr/>
        </p:nvGrpSpPr>
        <p:grpSpPr>
          <a:xfrm>
            <a:off x="6677343" y="3889693"/>
            <a:ext cx="792162" cy="431800"/>
            <a:chOff x="10702" y="8085"/>
            <a:chExt cx="1247" cy="680"/>
          </a:xfrm>
        </p:grpSpPr>
        <p:sp>
          <p:nvSpPr>
            <p:cNvPr id="15" name="Oval 156"/>
            <p:cNvSpPr/>
            <p:nvPr>
              <p:custDataLst>
                <p:tags r:id="rId18"/>
              </p:custDataLst>
            </p:nvPr>
          </p:nvSpPr>
          <p:spPr>
            <a:xfrm>
              <a:off x="10702" y="8085"/>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b</a:t>
              </a:r>
              <a:endParaRPr lang="en-US" altLang="zh-CN" b="1" dirty="0">
                <a:solidFill>
                  <a:srgbClr val="333333"/>
                </a:solidFill>
                <a:latin typeface="Times New Roman" panose="02020603050405020304" pitchFamily="18" charset="0"/>
                <a:ea typeface="宋体" panose="02010600030101010101" pitchFamily="2" charset="-122"/>
              </a:endParaRPr>
            </a:p>
          </p:txBody>
        </p:sp>
        <p:sp>
          <p:nvSpPr>
            <p:cNvPr id="26" name="Text Box 167"/>
            <p:cNvSpPr txBox="1"/>
            <p:nvPr>
              <p:custDataLst>
                <p:tags r:id="rId19"/>
              </p:custDataLst>
            </p:nvPr>
          </p:nvSpPr>
          <p:spPr>
            <a:xfrm>
              <a:off x="11256" y="8085"/>
              <a:ext cx="693"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333333"/>
                  </a:solidFill>
                  <a:latin typeface="Times New Roman" panose="02020603050405020304" pitchFamily="18" charset="0"/>
                  <a:ea typeface="宋体" panose="02010600030101010101" pitchFamily="2" charset="-122"/>
                </a:rPr>
                <a:t>15</a:t>
              </a:r>
              <a:endParaRPr lang="en-US" altLang="zh-CN" sz="2000" b="1" dirty="0">
                <a:solidFill>
                  <a:srgbClr val="333333"/>
                </a:solidFill>
                <a:latin typeface="Times New Roman" panose="02020603050405020304" pitchFamily="18" charset="0"/>
                <a:ea typeface="宋体" panose="02010600030101010101" pitchFamily="2" charset="-122"/>
              </a:endParaRPr>
            </a:p>
          </p:txBody>
        </p:sp>
      </p:grpSp>
      <p:grpSp>
        <p:nvGrpSpPr>
          <p:cNvPr id="41" name="组合 40"/>
          <p:cNvGrpSpPr/>
          <p:nvPr/>
        </p:nvGrpSpPr>
        <p:grpSpPr>
          <a:xfrm>
            <a:off x="6908800" y="3248025"/>
            <a:ext cx="756285" cy="676275"/>
            <a:chOff x="12010" y="7149"/>
            <a:chExt cx="1191" cy="1065"/>
          </a:xfrm>
        </p:grpSpPr>
        <p:cxnSp>
          <p:nvCxnSpPr>
            <p:cNvPr id="19" name="AutoShape 160"/>
            <p:cNvCxnSpPr/>
            <p:nvPr>
              <p:custDataLst>
                <p:tags r:id="rId20"/>
              </p:custDataLst>
            </p:nvPr>
          </p:nvCxnSpPr>
          <p:spPr>
            <a:xfrm flipH="1">
              <a:off x="12010" y="7457"/>
              <a:ext cx="632" cy="703"/>
            </a:xfrm>
            <a:prstGeom prst="straightConnector1">
              <a:avLst/>
            </a:prstGeom>
            <a:ln w="28575" cap="flat" cmpd="sng">
              <a:solidFill>
                <a:srgbClr val="578963"/>
              </a:solidFill>
              <a:prstDash val="solid"/>
              <a:headEnd type="none" w="med" len="med"/>
              <a:tailEnd type="none" w="med" len="med"/>
            </a:ln>
          </p:spPr>
        </p:cxnSp>
        <p:cxnSp>
          <p:nvCxnSpPr>
            <p:cNvPr id="20" name="AutoShape 161"/>
            <p:cNvCxnSpPr/>
            <p:nvPr>
              <p:custDataLst>
                <p:tags r:id="rId21"/>
              </p:custDataLst>
            </p:nvPr>
          </p:nvCxnSpPr>
          <p:spPr>
            <a:xfrm>
              <a:off x="12721" y="7646"/>
              <a:ext cx="480" cy="569"/>
            </a:xfrm>
            <a:prstGeom prst="straightConnector1">
              <a:avLst/>
            </a:prstGeom>
            <a:ln w="28575" cap="flat" cmpd="sng">
              <a:solidFill>
                <a:srgbClr val="578963"/>
              </a:solidFill>
              <a:prstDash val="solid"/>
              <a:headEnd type="none" w="med" len="med"/>
              <a:tailEnd type="none" w="med" len="med"/>
            </a:ln>
          </p:spPr>
        </p:cxnSp>
        <p:grpSp>
          <p:nvGrpSpPr>
            <p:cNvPr id="40" name="组合 39"/>
            <p:cNvGrpSpPr/>
            <p:nvPr/>
          </p:nvGrpSpPr>
          <p:grpSpPr>
            <a:xfrm>
              <a:off x="12326" y="7149"/>
              <a:ext cx="680" cy="680"/>
              <a:chOff x="11497" y="7065"/>
              <a:chExt cx="680" cy="680"/>
            </a:xfrm>
          </p:grpSpPr>
          <p:sp>
            <p:nvSpPr>
              <p:cNvPr id="14" name="Oval 155"/>
              <p:cNvSpPr/>
              <p:nvPr>
                <p:custDataLst>
                  <p:tags r:id="rId22"/>
                </p:custDataLst>
              </p:nvPr>
            </p:nvSpPr>
            <p:spPr>
              <a:xfrm>
                <a:off x="11497" y="7065"/>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1800" b="1" dirty="0">
                    <a:solidFill>
                      <a:srgbClr val="0070C0"/>
                    </a:solidFill>
                    <a:latin typeface="Arial" panose="020B0604020202020204" pitchFamily="34" charset="0"/>
                    <a:ea typeface="宋体" panose="02010600030101010101" pitchFamily="2" charset="-122"/>
                  </a:rPr>
                  <a:t>11</a:t>
                </a:r>
                <a:endParaRPr lang="zh-CN" altLang="en-US" sz="1800" b="1" dirty="0">
                  <a:solidFill>
                    <a:srgbClr val="0070C0"/>
                  </a:solidFill>
                  <a:latin typeface="Arial" panose="020B0604020202020204" pitchFamily="34" charset="0"/>
                  <a:ea typeface="宋体" panose="02010600030101010101" pitchFamily="2" charset="-122"/>
                </a:endParaRPr>
              </a:p>
            </p:txBody>
          </p:sp>
          <p:sp>
            <p:nvSpPr>
              <p:cNvPr id="30" name="椭圆 29"/>
              <p:cNvSpPr/>
              <p:nvPr>
                <p:custDataLst>
                  <p:tags r:id="rId23"/>
                </p:custDataLst>
              </p:nvPr>
            </p:nvSpPr>
            <p:spPr>
              <a:xfrm>
                <a:off x="11577" y="7177"/>
                <a:ext cx="558" cy="490"/>
              </a:xfrm>
              <a:prstGeom prst="ellipse">
                <a:avLst/>
              </a:prstGeom>
              <a:solidFill>
                <a:srgbClr val="FFFFCC"/>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0000"/>
                    </a:solidFill>
                    <a:latin typeface="Arial" panose="020B0604020202020204" pitchFamily="34" charset="0"/>
                    <a:ea typeface="宋体" panose="02010600030101010101" pitchFamily="2" charset="-122"/>
                  </a:rPr>
                  <a:t>41</a:t>
                </a:r>
                <a:endParaRPr lang="en-US" altLang="zh-CN" sz="2000" b="1" dirty="0">
                  <a:solidFill>
                    <a:srgbClr val="FF0000"/>
                  </a:solidFill>
                  <a:latin typeface="Arial" panose="020B0604020202020204" pitchFamily="34" charset="0"/>
                  <a:ea typeface="宋体" panose="02010600030101010101" pitchFamily="2" charset="-122"/>
                </a:endParaRPr>
              </a:p>
            </p:txBody>
          </p:sp>
        </p:grpSp>
      </p:grpSp>
      <p:sp>
        <p:nvSpPr>
          <p:cNvPr id="113666" name="Rectangle 2"/>
          <p:cNvSpPr>
            <a:spLocks noGrp="1" noChangeArrowheads="1"/>
          </p:cNvSpPr>
          <p:nvPr>
            <p:custDataLst>
              <p:tags r:id="rId24"/>
            </p:custDataLst>
          </p:nvPr>
        </p:nvSpPr>
        <p:spPr>
          <a:xfrm>
            <a:off x="744538" y="260350"/>
            <a:ext cx="7643813" cy="574675"/>
          </a:xfrm>
          <a:prstGeom prst="rect">
            <a:avLst/>
          </a:prstGeom>
          <a:noFill/>
          <a:ln w="9525">
            <a:noFill/>
          </a:ln>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5pPr>
            <a:lvl6pPr marL="4572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5.7 </a:t>
            </a:r>
            <a:r>
              <a:rPr lang="zh-CN" altLang="en-US" noProof="0">
                <a:ln>
                  <a:noFill/>
                </a:ln>
                <a:effectLst>
                  <a:outerShdw blurRad="38100" dist="38100" dir="2700000" algn="tl">
                    <a:srgbClr val="C0C0C0"/>
                  </a:outerShdw>
                </a:effectLst>
                <a:uLnTx/>
                <a:uFillTx/>
                <a:sym typeface="+mn-ea"/>
              </a:rPr>
              <a:t>哈夫曼树及其应用</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编码</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4" name="圆角矩形 33"/>
          <p:cNvSpPr/>
          <p:nvPr/>
        </p:nvSpPr>
        <p:spPr>
          <a:xfrm>
            <a:off x="1205865" y="3441700"/>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26</a:t>
            </a:r>
            <a:endParaRPr kumimoji="0" lang="en-US" altLang="zh-CN"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44" name="圆角矩形 43"/>
          <p:cNvSpPr/>
          <p:nvPr>
            <p:custDataLst>
              <p:tags r:id="rId25"/>
            </p:custDataLst>
          </p:nvPr>
        </p:nvSpPr>
        <p:spPr>
          <a:xfrm>
            <a:off x="2371090" y="1700530"/>
            <a:ext cx="550545" cy="352425"/>
          </a:xfrm>
          <a:prstGeom prst="roundRect">
            <a:avLst>
              <a:gd name="adj" fmla="val 8108"/>
            </a:avLst>
          </a:prstGeom>
          <a:solidFill>
            <a:schemeClr val="accent5">
              <a:lumMod val="40000"/>
              <a:lumOff val="60000"/>
            </a:schemeClr>
          </a:solidFill>
          <a:ln w="28575" cap="flat" cmpd="sng" algn="ctr">
            <a:solidFill>
              <a:srgbClr val="FF0000"/>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5" name="圆角矩形 44"/>
          <p:cNvSpPr/>
          <p:nvPr>
            <p:custDataLst>
              <p:tags r:id="rId26"/>
            </p:custDataLst>
          </p:nvPr>
        </p:nvSpPr>
        <p:spPr>
          <a:xfrm>
            <a:off x="2371090" y="2143125"/>
            <a:ext cx="550545" cy="352425"/>
          </a:xfrm>
          <a:prstGeom prst="roundRect">
            <a:avLst>
              <a:gd name="adj" fmla="val 8108"/>
            </a:avLst>
          </a:prstGeom>
          <a:solidFill>
            <a:schemeClr val="accent5">
              <a:lumMod val="40000"/>
              <a:lumOff val="60000"/>
            </a:schemeClr>
          </a:solidFill>
          <a:ln w="28575" cap="flat" cmpd="sng" algn="ctr">
            <a:solidFill>
              <a:srgbClr val="FF0000"/>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6" name="圆角矩形 45"/>
          <p:cNvSpPr/>
          <p:nvPr>
            <p:custDataLst>
              <p:tags r:id="rId27"/>
            </p:custDataLst>
          </p:nvPr>
        </p:nvSpPr>
        <p:spPr>
          <a:xfrm>
            <a:off x="3513455" y="3439160"/>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7" name="圆角矩形 46"/>
          <p:cNvSpPr/>
          <p:nvPr>
            <p:custDataLst>
              <p:tags r:id="rId28"/>
            </p:custDataLst>
          </p:nvPr>
        </p:nvSpPr>
        <p:spPr>
          <a:xfrm>
            <a:off x="4675505" y="3446145"/>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48" name="圆角矩形 47"/>
          <p:cNvSpPr/>
          <p:nvPr>
            <p:custDataLst>
              <p:tags r:id="rId29"/>
            </p:custDataLst>
          </p:nvPr>
        </p:nvSpPr>
        <p:spPr>
          <a:xfrm>
            <a:off x="1205865" y="3881120"/>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41</a:t>
            </a:r>
            <a:endParaRPr kumimoji="0" lang="en-US" altLang="zh-CN"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49" name="圆角矩形 48"/>
          <p:cNvSpPr/>
          <p:nvPr>
            <p:custDataLst>
              <p:tags r:id="rId30"/>
            </p:custDataLst>
          </p:nvPr>
        </p:nvSpPr>
        <p:spPr>
          <a:xfrm>
            <a:off x="2371090" y="2574925"/>
            <a:ext cx="550545" cy="352425"/>
          </a:xfrm>
          <a:prstGeom prst="roundRect">
            <a:avLst>
              <a:gd name="adj" fmla="val 8108"/>
            </a:avLst>
          </a:prstGeom>
          <a:solidFill>
            <a:schemeClr val="accent5">
              <a:lumMod val="40000"/>
              <a:lumOff val="60000"/>
            </a:schemeClr>
          </a:solidFill>
          <a:ln w="28575" cap="flat" cmpd="sng" algn="ctr">
            <a:solidFill>
              <a:srgbClr val="FF0000"/>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36" name="组合 35"/>
          <p:cNvGrpSpPr/>
          <p:nvPr/>
        </p:nvGrpSpPr>
        <p:grpSpPr>
          <a:xfrm>
            <a:off x="7047548" y="3892868"/>
            <a:ext cx="1623377" cy="1081087"/>
            <a:chOff x="11497" y="8085"/>
            <a:chExt cx="2556" cy="1702"/>
          </a:xfrm>
        </p:grpSpPr>
        <p:sp>
          <p:nvSpPr>
            <p:cNvPr id="16" name="Oval 157"/>
            <p:cNvSpPr/>
            <p:nvPr>
              <p:custDataLst>
                <p:tags r:id="rId31"/>
              </p:custDataLst>
            </p:nvPr>
          </p:nvSpPr>
          <p:spPr>
            <a:xfrm>
              <a:off x="12177" y="8085"/>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70C0"/>
                  </a:solidFill>
                  <a:latin typeface="Times New Roman" panose="02020603050405020304" pitchFamily="18" charset="0"/>
                  <a:ea typeface="宋体" panose="02010600030101010101" pitchFamily="2" charset="-122"/>
                </a:rPr>
                <a:t>6</a:t>
              </a:r>
              <a:endParaRPr lang="zh-CN" altLang="en-US" b="1" dirty="0">
                <a:solidFill>
                  <a:srgbClr val="0070C0"/>
                </a:solidFill>
                <a:latin typeface="Times New Roman" panose="02020603050405020304" pitchFamily="18" charset="0"/>
                <a:ea typeface="宋体" panose="02010600030101010101" pitchFamily="2" charset="-122"/>
              </a:endParaRPr>
            </a:p>
          </p:txBody>
        </p:sp>
        <p:sp>
          <p:nvSpPr>
            <p:cNvPr id="21" name="Oval 162"/>
            <p:cNvSpPr/>
            <p:nvPr>
              <p:custDataLst>
                <p:tags r:id="rId32"/>
              </p:custDataLst>
            </p:nvPr>
          </p:nvSpPr>
          <p:spPr>
            <a:xfrm>
              <a:off x="11497" y="9107"/>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c</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22" name="AutoShape 163"/>
            <p:cNvCxnSpPr>
              <a:stCxn id="16" idx="3"/>
              <a:endCxn id="21" idx="0"/>
            </p:cNvCxnSpPr>
            <p:nvPr>
              <p:custDataLst>
                <p:tags r:id="rId33"/>
              </p:custDataLst>
            </p:nvPr>
          </p:nvCxnSpPr>
          <p:spPr>
            <a:xfrm flipH="1">
              <a:off x="11837" y="8667"/>
              <a:ext cx="440" cy="440"/>
            </a:xfrm>
            <a:prstGeom prst="straightConnector1">
              <a:avLst/>
            </a:prstGeom>
            <a:ln w="28575" cap="flat" cmpd="sng">
              <a:solidFill>
                <a:srgbClr val="578963"/>
              </a:solidFill>
              <a:prstDash val="solid"/>
              <a:headEnd type="none" w="med" len="med"/>
              <a:tailEnd type="none" w="med" len="med"/>
            </a:ln>
          </p:spPr>
        </p:cxnSp>
        <p:sp>
          <p:nvSpPr>
            <p:cNvPr id="23" name="Oval 164"/>
            <p:cNvSpPr/>
            <p:nvPr>
              <p:custDataLst>
                <p:tags r:id="rId34"/>
              </p:custDataLst>
            </p:nvPr>
          </p:nvSpPr>
          <p:spPr>
            <a:xfrm>
              <a:off x="12744" y="9107"/>
              <a:ext cx="680" cy="680"/>
            </a:xfrm>
            <a:prstGeom prst="ellipse">
              <a:avLst/>
            </a:prstGeom>
            <a:solidFill>
              <a:srgbClr val="FFFFCC"/>
            </a:solidFill>
            <a:ln w="12700" cap="rnd" cmpd="sng">
              <a:solidFill>
                <a:srgbClr val="578963"/>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33"/>
                  </a:solidFill>
                  <a:latin typeface="Times New Roman" panose="02020603050405020304" pitchFamily="18" charset="0"/>
                  <a:ea typeface="宋体" panose="02010600030101010101" pitchFamily="2" charset="-122"/>
                </a:rPr>
                <a:t>d</a:t>
              </a:r>
              <a:endParaRPr lang="en-US" altLang="zh-CN" b="1" dirty="0">
                <a:solidFill>
                  <a:srgbClr val="333333"/>
                </a:solidFill>
                <a:latin typeface="Times New Roman" panose="02020603050405020304" pitchFamily="18" charset="0"/>
                <a:ea typeface="宋体" panose="02010600030101010101" pitchFamily="2" charset="-122"/>
              </a:endParaRPr>
            </a:p>
          </p:txBody>
        </p:sp>
        <p:cxnSp>
          <p:nvCxnSpPr>
            <p:cNvPr id="24" name="AutoShape 165"/>
            <p:cNvCxnSpPr>
              <a:stCxn id="16" idx="5"/>
              <a:endCxn id="23" idx="0"/>
            </p:cNvCxnSpPr>
            <p:nvPr>
              <p:custDataLst>
                <p:tags r:id="rId35"/>
              </p:custDataLst>
            </p:nvPr>
          </p:nvCxnSpPr>
          <p:spPr>
            <a:xfrm>
              <a:off x="12757" y="8667"/>
              <a:ext cx="327" cy="440"/>
            </a:xfrm>
            <a:prstGeom prst="straightConnector1">
              <a:avLst/>
            </a:prstGeom>
            <a:ln w="28575" cap="flat" cmpd="sng">
              <a:solidFill>
                <a:srgbClr val="578963"/>
              </a:solidFill>
              <a:prstDash val="solid"/>
              <a:headEnd type="none" w="med" len="med"/>
              <a:tailEnd type="none" w="med" len="med"/>
            </a:ln>
          </p:spPr>
        </p:cxnSp>
        <p:sp>
          <p:nvSpPr>
            <p:cNvPr id="27" name="Text Box 168"/>
            <p:cNvSpPr txBox="1"/>
            <p:nvPr>
              <p:custDataLst>
                <p:tags r:id="rId36"/>
              </p:custDataLst>
            </p:nvPr>
          </p:nvSpPr>
          <p:spPr>
            <a:xfrm>
              <a:off x="11989" y="9105"/>
              <a:ext cx="797"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333333"/>
                  </a:solidFill>
                  <a:latin typeface="Times New Roman" panose="02020603050405020304" pitchFamily="18" charset="0"/>
                  <a:ea typeface="宋体" panose="02010600030101010101" pitchFamily="2" charset="-122"/>
                </a:rPr>
                <a:t>12</a:t>
              </a:r>
              <a:endParaRPr lang="en-US" altLang="zh-CN" sz="2000" b="1" dirty="0">
                <a:solidFill>
                  <a:srgbClr val="333333"/>
                </a:solidFill>
                <a:latin typeface="Times New Roman" panose="02020603050405020304" pitchFamily="18" charset="0"/>
                <a:ea typeface="宋体" panose="02010600030101010101" pitchFamily="2" charset="-122"/>
              </a:endParaRPr>
            </a:p>
          </p:txBody>
        </p:sp>
        <p:sp>
          <p:nvSpPr>
            <p:cNvPr id="28" name="Text Box 169"/>
            <p:cNvSpPr txBox="1"/>
            <p:nvPr>
              <p:custDataLst>
                <p:tags r:id="rId37"/>
              </p:custDataLst>
            </p:nvPr>
          </p:nvSpPr>
          <p:spPr>
            <a:xfrm>
              <a:off x="13261" y="9105"/>
              <a:ext cx="79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sz="2000" b="1" dirty="0">
                  <a:solidFill>
                    <a:srgbClr val="333333"/>
                  </a:solidFill>
                  <a:latin typeface="Times New Roman" panose="02020603050405020304" pitchFamily="18" charset="0"/>
                  <a:ea typeface="宋体" panose="02010600030101010101" pitchFamily="2" charset="-122"/>
                </a:rPr>
                <a:t>14</a:t>
              </a:r>
              <a:endParaRPr lang="en-US" altLang="zh-CN" sz="2000" b="1" dirty="0">
                <a:solidFill>
                  <a:srgbClr val="333333"/>
                </a:solidFill>
                <a:latin typeface="Times New Roman" panose="02020603050405020304" pitchFamily="18" charset="0"/>
                <a:ea typeface="宋体" panose="02010600030101010101" pitchFamily="2" charset="-122"/>
              </a:endParaRPr>
            </a:p>
          </p:txBody>
        </p:sp>
        <p:sp>
          <p:nvSpPr>
            <p:cNvPr id="29" name="椭圆 28"/>
            <p:cNvSpPr/>
            <p:nvPr>
              <p:custDataLst>
                <p:tags r:id="rId38"/>
              </p:custDataLst>
            </p:nvPr>
          </p:nvSpPr>
          <p:spPr>
            <a:xfrm>
              <a:off x="12233" y="8157"/>
              <a:ext cx="558" cy="488"/>
            </a:xfrm>
            <a:prstGeom prst="ellipse">
              <a:avLst/>
            </a:prstGeom>
            <a:solidFill>
              <a:srgbClr val="FFFFCC"/>
            </a:solidFill>
            <a:ln w="9525">
              <a:noFill/>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0000"/>
                  </a:solidFill>
                  <a:latin typeface="Arial" panose="020B0604020202020204" pitchFamily="34" charset="0"/>
                  <a:ea typeface="宋体" panose="02010600030101010101" pitchFamily="2" charset="-122"/>
                </a:rPr>
                <a:t>26</a:t>
              </a:r>
              <a:endParaRPr lang="en-US" altLang="zh-CN" sz="2000" b="1" dirty="0">
                <a:solidFill>
                  <a:srgbClr val="FF0000"/>
                </a:solidFill>
                <a:latin typeface="Arial" panose="020B0604020202020204" pitchFamily="34" charset="0"/>
                <a:ea typeface="宋体" panose="02010600030101010101" pitchFamily="2" charset="-122"/>
              </a:endParaRPr>
            </a:p>
          </p:txBody>
        </p:sp>
      </p:grpSp>
      <p:sp>
        <p:nvSpPr>
          <p:cNvPr id="50" name="圆角矩形 49"/>
          <p:cNvSpPr/>
          <p:nvPr>
            <p:custDataLst>
              <p:tags r:id="rId39"/>
            </p:custDataLst>
          </p:nvPr>
        </p:nvSpPr>
        <p:spPr>
          <a:xfrm>
            <a:off x="2371090" y="3447415"/>
            <a:ext cx="550545" cy="352425"/>
          </a:xfrm>
          <a:prstGeom prst="roundRect">
            <a:avLst>
              <a:gd name="adj" fmla="val 8108"/>
            </a:avLst>
          </a:prstGeom>
          <a:solidFill>
            <a:schemeClr val="accent5">
              <a:lumMod val="40000"/>
              <a:lumOff val="60000"/>
            </a:schemeClr>
          </a:solidFill>
          <a:ln w="28575" cap="flat" cmpd="sng" algn="ctr">
            <a:solidFill>
              <a:srgbClr val="FF0000"/>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1" name="圆角矩形 50"/>
          <p:cNvSpPr/>
          <p:nvPr>
            <p:custDataLst>
              <p:tags r:id="rId40"/>
            </p:custDataLst>
          </p:nvPr>
        </p:nvSpPr>
        <p:spPr>
          <a:xfrm>
            <a:off x="3513455" y="3881120"/>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3</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2" name="圆角矩形 51"/>
          <p:cNvSpPr/>
          <p:nvPr>
            <p:custDataLst>
              <p:tags r:id="rId41"/>
            </p:custDataLst>
          </p:nvPr>
        </p:nvSpPr>
        <p:spPr>
          <a:xfrm>
            <a:off x="4675505" y="3881120"/>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5</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3" name="圆角矩形 52"/>
          <p:cNvSpPr/>
          <p:nvPr>
            <p:custDataLst>
              <p:tags r:id="rId42"/>
            </p:custDataLst>
          </p:nvPr>
        </p:nvSpPr>
        <p:spPr>
          <a:xfrm>
            <a:off x="1205865" y="4323080"/>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rPr>
              <a:t>68</a:t>
            </a:r>
            <a:endParaRPr kumimoji="0" lang="en-US" altLang="zh-CN" sz="2000" b="1" i="0" u="none" strike="noStrike" cap="none" normalizeH="0" baseline="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54" name="圆角矩形 53"/>
          <p:cNvSpPr/>
          <p:nvPr>
            <p:custDataLst>
              <p:tags r:id="rId43"/>
            </p:custDataLst>
          </p:nvPr>
        </p:nvSpPr>
        <p:spPr>
          <a:xfrm>
            <a:off x="2371090" y="2996565"/>
            <a:ext cx="550545" cy="352425"/>
          </a:xfrm>
          <a:prstGeom prst="roundRect">
            <a:avLst>
              <a:gd name="adj" fmla="val 8108"/>
            </a:avLst>
          </a:prstGeom>
          <a:solidFill>
            <a:schemeClr val="accent5">
              <a:lumMod val="40000"/>
              <a:lumOff val="60000"/>
            </a:schemeClr>
          </a:solidFill>
          <a:ln w="28575" cap="flat" cmpd="sng" algn="ctr">
            <a:solidFill>
              <a:srgbClr val="FF0000"/>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5" name="圆角矩形 54"/>
          <p:cNvSpPr/>
          <p:nvPr>
            <p:custDataLst>
              <p:tags r:id="rId44"/>
            </p:custDataLst>
          </p:nvPr>
        </p:nvSpPr>
        <p:spPr>
          <a:xfrm>
            <a:off x="2371090" y="3881120"/>
            <a:ext cx="550545" cy="352425"/>
          </a:xfrm>
          <a:prstGeom prst="roundRect">
            <a:avLst>
              <a:gd name="adj" fmla="val 8108"/>
            </a:avLst>
          </a:prstGeom>
          <a:solidFill>
            <a:schemeClr val="accent5">
              <a:lumMod val="40000"/>
              <a:lumOff val="60000"/>
            </a:schemeClr>
          </a:solidFill>
          <a:ln w="28575" cap="flat" cmpd="sng" algn="ctr">
            <a:solidFill>
              <a:srgbClr val="FF0000"/>
            </a:solidFill>
            <a:prstDash val="sysDash"/>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7</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6" name="圆角矩形 55"/>
          <p:cNvSpPr/>
          <p:nvPr>
            <p:custDataLst>
              <p:tags r:id="rId45"/>
            </p:custDataLst>
          </p:nvPr>
        </p:nvSpPr>
        <p:spPr>
          <a:xfrm>
            <a:off x="3513455" y="4303395"/>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7" name="圆角矩形 56"/>
          <p:cNvSpPr/>
          <p:nvPr>
            <p:custDataLst>
              <p:tags r:id="rId46"/>
            </p:custDataLst>
          </p:nvPr>
        </p:nvSpPr>
        <p:spPr>
          <a:xfrm>
            <a:off x="4675505" y="4313555"/>
            <a:ext cx="550545" cy="352425"/>
          </a:xfrm>
          <a:prstGeom prst="roundRect">
            <a:avLst>
              <a:gd name="adj" fmla="val 8108"/>
            </a:avLst>
          </a:prstGeom>
          <a:solidFill>
            <a:schemeClr val="accent5">
              <a:lumMod val="40000"/>
              <a:lumOff val="60000"/>
            </a:schemeClr>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6</a:t>
            </a:r>
            <a:endParaRPr kumimoji="0" lang="en-US" altLang="zh-CN"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58" name="矩形 57"/>
          <p:cNvSpPr/>
          <p:nvPr/>
        </p:nvSpPr>
        <p:spPr>
          <a:xfrm>
            <a:off x="949325" y="1691005"/>
            <a:ext cx="1127125" cy="412115"/>
          </a:xfrm>
          <a:prstGeom prst="rect">
            <a:avLst/>
          </a:prstGeom>
          <a:solidFill>
            <a:srgbClr val="0000FF">
              <a:alpha val="18000"/>
            </a:srgbClr>
          </a:solidFill>
          <a:ln w="19050" cap="flat" cmpd="sng" algn="ctr">
            <a:solidFill>
              <a:srgbClr val="0000FF"/>
            </a:solidFill>
            <a:prstDash val="solid"/>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1" name="矩形 60"/>
          <p:cNvSpPr/>
          <p:nvPr>
            <p:custDataLst>
              <p:tags r:id="rId47"/>
            </p:custDataLst>
          </p:nvPr>
        </p:nvSpPr>
        <p:spPr>
          <a:xfrm>
            <a:off x="953770" y="2124710"/>
            <a:ext cx="1127125" cy="412115"/>
          </a:xfrm>
          <a:prstGeom prst="rect">
            <a:avLst/>
          </a:prstGeom>
          <a:solidFill>
            <a:srgbClr val="0000FF">
              <a:alpha val="18000"/>
            </a:srgbClr>
          </a:solidFill>
          <a:ln w="19050" cap="flat" cmpd="sng" algn="ctr">
            <a:solidFill>
              <a:srgbClr val="0000FF"/>
            </a:solidFill>
            <a:prstDash val="solid"/>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2" name="矩形 61"/>
          <p:cNvSpPr/>
          <p:nvPr>
            <p:custDataLst>
              <p:tags r:id="rId48"/>
            </p:custDataLst>
          </p:nvPr>
        </p:nvSpPr>
        <p:spPr>
          <a:xfrm>
            <a:off x="951230" y="2549525"/>
            <a:ext cx="1127125" cy="412115"/>
          </a:xfrm>
          <a:prstGeom prst="rect">
            <a:avLst/>
          </a:prstGeom>
          <a:solidFill>
            <a:srgbClr val="FF0000">
              <a:alpha val="18000"/>
            </a:srgbClr>
          </a:solidFill>
          <a:ln w="19050" cap="flat" cmpd="sng" algn="ctr">
            <a:solidFill>
              <a:srgbClr val="0000FF"/>
            </a:solidFill>
            <a:prstDash val="solid"/>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3" name="矩形 62"/>
          <p:cNvSpPr/>
          <p:nvPr>
            <p:custDataLst>
              <p:tags r:id="rId49"/>
            </p:custDataLst>
          </p:nvPr>
        </p:nvSpPr>
        <p:spPr>
          <a:xfrm>
            <a:off x="953770" y="3420745"/>
            <a:ext cx="1127125" cy="412115"/>
          </a:xfrm>
          <a:prstGeom prst="rect">
            <a:avLst/>
          </a:prstGeom>
          <a:solidFill>
            <a:srgbClr val="FF0000">
              <a:alpha val="18000"/>
            </a:srgbClr>
          </a:solidFill>
          <a:ln w="19050" cap="flat" cmpd="sng" algn="ctr">
            <a:solidFill>
              <a:srgbClr val="0000FF"/>
            </a:solidFill>
            <a:prstDash val="solid"/>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4" name="矩形 63"/>
          <p:cNvSpPr/>
          <p:nvPr>
            <p:custDataLst>
              <p:tags r:id="rId50"/>
            </p:custDataLst>
          </p:nvPr>
        </p:nvSpPr>
        <p:spPr>
          <a:xfrm>
            <a:off x="953770" y="2983230"/>
            <a:ext cx="1127125" cy="412115"/>
          </a:xfrm>
          <a:prstGeom prst="rect">
            <a:avLst/>
          </a:prstGeom>
          <a:solidFill>
            <a:srgbClr val="00B050">
              <a:alpha val="18000"/>
            </a:srgbClr>
          </a:solidFill>
          <a:ln w="19050" cap="flat" cmpd="sng" algn="ctr">
            <a:solidFill>
              <a:srgbClr val="0000FF"/>
            </a:solidFill>
            <a:prstDash val="solid"/>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5" name="矩形 64"/>
          <p:cNvSpPr/>
          <p:nvPr>
            <p:custDataLst>
              <p:tags r:id="rId51"/>
            </p:custDataLst>
          </p:nvPr>
        </p:nvSpPr>
        <p:spPr>
          <a:xfrm>
            <a:off x="950595" y="3867150"/>
            <a:ext cx="1127125" cy="412115"/>
          </a:xfrm>
          <a:prstGeom prst="rect">
            <a:avLst/>
          </a:prstGeom>
          <a:solidFill>
            <a:srgbClr val="00B050">
              <a:alpha val="18000"/>
            </a:srgbClr>
          </a:solidFill>
          <a:ln w="19050" cap="flat" cmpd="sng" algn="ctr">
            <a:solidFill>
              <a:srgbClr val="0000FF"/>
            </a:solidFill>
            <a:prstDash val="solid"/>
            <a:round/>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3" name="椭圆 72"/>
          <p:cNvSpPr/>
          <p:nvPr/>
        </p:nvSpPr>
        <p:spPr>
          <a:xfrm>
            <a:off x="1716405" y="1708150"/>
            <a:ext cx="360045" cy="360045"/>
          </a:xfrm>
          <a:prstGeom prst="ellipse">
            <a:avLst/>
          </a:prstGeom>
          <a:solidFill>
            <a:schemeClr val="accent6"/>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1</a:t>
            </a:r>
            <a:endParaRPr kumimoji="0" lang="en-US" altLang="zh-CN" sz="20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74" name="椭圆 73"/>
          <p:cNvSpPr/>
          <p:nvPr>
            <p:custDataLst>
              <p:tags r:id="rId52"/>
            </p:custDataLst>
          </p:nvPr>
        </p:nvSpPr>
        <p:spPr>
          <a:xfrm>
            <a:off x="1704975" y="3455035"/>
            <a:ext cx="360045" cy="360045"/>
          </a:xfrm>
          <a:prstGeom prst="ellipse">
            <a:avLst/>
          </a:prstGeom>
          <a:solidFill>
            <a:schemeClr val="accent6"/>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2</a:t>
            </a:r>
            <a:endParaRPr kumimoji="0" lang="en-US" altLang="zh-CN" sz="20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75" name="椭圆 74"/>
          <p:cNvSpPr/>
          <p:nvPr>
            <p:custDataLst>
              <p:tags r:id="rId53"/>
            </p:custDataLst>
          </p:nvPr>
        </p:nvSpPr>
        <p:spPr>
          <a:xfrm>
            <a:off x="4024630" y="3421380"/>
            <a:ext cx="360045" cy="360045"/>
          </a:xfrm>
          <a:prstGeom prst="ellipse">
            <a:avLst/>
          </a:prstGeom>
          <a:solidFill>
            <a:srgbClr val="0000FF"/>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左</a:t>
            </a:r>
            <a:r>
              <a:rPr kumimoji="0" lang="en-US" altLang="zh-CN"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1</a:t>
            </a:r>
            <a:endParaRPr kumimoji="0" lang="en-US" altLang="zh-CN"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76" name="椭圆 75"/>
          <p:cNvSpPr/>
          <p:nvPr>
            <p:custDataLst>
              <p:tags r:id="rId54"/>
            </p:custDataLst>
          </p:nvPr>
        </p:nvSpPr>
        <p:spPr>
          <a:xfrm>
            <a:off x="1705610" y="3880485"/>
            <a:ext cx="360045" cy="360045"/>
          </a:xfrm>
          <a:prstGeom prst="ellipse">
            <a:avLst/>
          </a:prstGeom>
          <a:solidFill>
            <a:schemeClr val="accent6"/>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3</a:t>
            </a:r>
            <a:endParaRPr kumimoji="0" lang="en-US" altLang="zh-CN" sz="20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77" name="椭圆 76"/>
          <p:cNvSpPr/>
          <p:nvPr>
            <p:custDataLst>
              <p:tags r:id="rId55"/>
            </p:custDataLst>
          </p:nvPr>
        </p:nvSpPr>
        <p:spPr>
          <a:xfrm>
            <a:off x="5198745" y="3869055"/>
            <a:ext cx="337820" cy="360045"/>
          </a:xfrm>
          <a:prstGeom prst="ellipse">
            <a:avLst/>
          </a:prstGeom>
          <a:solidFill>
            <a:srgbClr val="0000FF"/>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右</a:t>
            </a:r>
            <a:r>
              <a:rPr kumimoji="0" lang="en-US" altLang="zh-CN"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2</a:t>
            </a:r>
            <a:endParaRPr kumimoji="0" lang="en-US" altLang="zh-CN"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78" name="椭圆 77"/>
          <p:cNvSpPr/>
          <p:nvPr>
            <p:custDataLst>
              <p:tags r:id="rId56"/>
            </p:custDataLst>
          </p:nvPr>
        </p:nvSpPr>
        <p:spPr>
          <a:xfrm>
            <a:off x="1694180" y="4305300"/>
            <a:ext cx="360045" cy="360045"/>
          </a:xfrm>
          <a:prstGeom prst="ellipse">
            <a:avLst/>
          </a:prstGeom>
          <a:solidFill>
            <a:schemeClr val="accent6"/>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20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4</a:t>
            </a:r>
            <a:endParaRPr kumimoji="0" lang="en-US" altLang="zh-CN" sz="20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79" name="椭圆 78"/>
          <p:cNvSpPr/>
          <p:nvPr>
            <p:custDataLst>
              <p:tags r:id="rId57"/>
            </p:custDataLst>
          </p:nvPr>
        </p:nvSpPr>
        <p:spPr>
          <a:xfrm>
            <a:off x="5226050" y="4288790"/>
            <a:ext cx="360045" cy="360045"/>
          </a:xfrm>
          <a:prstGeom prst="ellipse">
            <a:avLst/>
          </a:prstGeom>
          <a:solidFill>
            <a:srgbClr val="0000FF"/>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右</a:t>
            </a:r>
            <a:r>
              <a:rPr kumimoji="0" lang="en-US" altLang="zh-CN"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3</a:t>
            </a:r>
            <a:endParaRPr kumimoji="0" lang="en-US" altLang="zh-CN" sz="14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80" name="椭圆 79"/>
          <p:cNvSpPr/>
          <p:nvPr>
            <p:custDataLst>
              <p:tags r:id="rId58"/>
            </p:custDataLst>
          </p:nvPr>
        </p:nvSpPr>
        <p:spPr>
          <a:xfrm>
            <a:off x="2861310" y="4289425"/>
            <a:ext cx="360045" cy="360045"/>
          </a:xfrm>
          <a:prstGeom prst="ellipse">
            <a:avLst/>
          </a:prstGeom>
          <a:solidFill>
            <a:srgbClr val="FF0000"/>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rPr>
              <a:t>停</a:t>
            </a:r>
            <a:endParaRPr kumimoji="0" lang="zh-CN" altLang="en-US" sz="20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endParaRPr>
          </a:p>
        </p:txBody>
      </p:sp>
      <p:sp>
        <p:nvSpPr>
          <p:cNvPr id="81" name="右箭头 80"/>
          <p:cNvSpPr/>
          <p:nvPr/>
        </p:nvSpPr>
        <p:spPr>
          <a:xfrm>
            <a:off x="6372225" y="4611370"/>
            <a:ext cx="648335" cy="2882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 name="椭圆 1"/>
          <p:cNvSpPr/>
          <p:nvPr>
            <p:custDataLst>
              <p:tags r:id="rId59"/>
            </p:custDataLst>
          </p:nvPr>
        </p:nvSpPr>
        <p:spPr>
          <a:xfrm>
            <a:off x="7146925" y="2765425"/>
            <a:ext cx="360045" cy="360045"/>
          </a:xfrm>
          <a:prstGeom prst="ellipse">
            <a:avLst/>
          </a:prstGeom>
          <a:solidFill>
            <a:srgbClr val="0000FF"/>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1</a:t>
            </a:r>
            <a:endParaRPr kumimoji="0" lang="en-US" sz="18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3" name="椭圆 2"/>
          <p:cNvSpPr/>
          <p:nvPr>
            <p:custDataLst>
              <p:tags r:id="rId60"/>
            </p:custDataLst>
          </p:nvPr>
        </p:nvSpPr>
        <p:spPr>
          <a:xfrm>
            <a:off x="7560945" y="3466465"/>
            <a:ext cx="360045" cy="360045"/>
          </a:xfrm>
          <a:prstGeom prst="ellipse">
            <a:avLst/>
          </a:prstGeom>
          <a:solidFill>
            <a:srgbClr val="0000FF"/>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1</a:t>
            </a:r>
            <a:endParaRPr kumimoji="0" lang="en-US" sz="18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
        <p:nvSpPr>
          <p:cNvPr id="32" name="椭圆 31"/>
          <p:cNvSpPr/>
          <p:nvPr>
            <p:custDataLst>
              <p:tags r:id="rId61"/>
            </p:custDataLst>
          </p:nvPr>
        </p:nvSpPr>
        <p:spPr>
          <a:xfrm>
            <a:off x="7417435" y="4327525"/>
            <a:ext cx="360045" cy="360045"/>
          </a:xfrm>
          <a:prstGeom prst="ellipse">
            <a:avLst/>
          </a:prstGeom>
          <a:solidFill>
            <a:srgbClr val="0000FF"/>
          </a:solidFill>
          <a:ln w="952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sz="18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rPr>
              <a:t>0</a:t>
            </a:r>
            <a:endParaRPr kumimoji="0" lang="en-US" sz="1800" b="1" i="0" u="none" strike="noStrike" cap="none" normalizeH="0" baseline="0" smtClean="0">
              <a:ln>
                <a:noFill/>
              </a:ln>
              <a:solidFill>
                <a:srgbClr val="FFFF00"/>
              </a:solidFill>
              <a:effectLst/>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arn(inVertical)">
                                      <p:cBhvr>
                                        <p:cTn id="7" dur="500"/>
                                        <p:tgtEl>
                                          <p:spTgt spid="5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barn(inVertical)">
                                      <p:cBhvr>
                                        <p:cTn id="11" dur="500"/>
                                        <p:tgtEl>
                                          <p:spTgt spid="6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down)">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500"/>
                                        <p:tgtEl>
                                          <p:spTgt spid="44"/>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down)">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down)">
                                      <p:cBhvr>
                                        <p:cTn id="35" dur="500"/>
                                        <p:tgtEl>
                                          <p:spTgt spid="46"/>
                                        </p:tgtEl>
                                      </p:cBhvr>
                                    </p:animEffect>
                                  </p:childTnLst>
                                </p:cTn>
                              </p:par>
                            </p:childTnLst>
                          </p:cTn>
                        </p:par>
                        <p:par>
                          <p:cTn id="36" fill="hold">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wipe(down)">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barn(inVertical)">
                                      <p:cBhvr>
                                        <p:cTn id="44" dur="500"/>
                                        <p:tgtEl>
                                          <p:spTgt spid="62"/>
                                        </p:tgtEl>
                                      </p:cBhvr>
                                    </p:animEffect>
                                  </p:childTnLst>
                                </p:cTn>
                              </p:par>
                            </p:childTnLst>
                          </p:cTn>
                        </p:par>
                        <p:par>
                          <p:cTn id="45" fill="hold">
                            <p:stCondLst>
                              <p:cond delay="500"/>
                            </p:stCondLst>
                            <p:childTnLst>
                              <p:par>
                                <p:cTn id="46" presetID="16" presetClass="entr" presetSubtype="21" fill="hold" grpId="0"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barn(inVertical)">
                                      <p:cBhvr>
                                        <p:cTn id="48" dur="500"/>
                                        <p:tgtEl>
                                          <p:spTgt spid="63"/>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barn(inVertical)">
                                      <p:cBhvr>
                                        <p:cTn id="53" dur="500"/>
                                        <p:tgtEl>
                                          <p:spTgt spid="37"/>
                                        </p:tgtEl>
                                      </p:cBhvr>
                                    </p:animEffect>
                                  </p:childTnLst>
                                </p:cTn>
                              </p:par>
                            </p:childTnLst>
                          </p:cTn>
                        </p:par>
                        <p:par>
                          <p:cTn id="54" fill="hold">
                            <p:stCondLst>
                              <p:cond delay="500"/>
                            </p:stCondLst>
                            <p:childTnLst>
                              <p:par>
                                <p:cTn id="55" presetID="16" presetClass="entr" presetSubtype="21" fill="hold"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barn(inVertical)">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wipe(down)">
                                      <p:cBhvr>
                                        <p:cTn id="67" dur="500"/>
                                        <p:tgtEl>
                                          <p:spTgt spid="49"/>
                                        </p:tgtEl>
                                      </p:cBhvr>
                                    </p:animEffect>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wipe(down)">
                                      <p:cBhvr>
                                        <p:cTn id="71" dur="500"/>
                                        <p:tgtEl>
                                          <p:spTgt spid="5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wipe(down)">
                                      <p:cBhvr>
                                        <p:cTn id="76" dur="500"/>
                                        <p:tgtEl>
                                          <p:spTgt spid="51"/>
                                        </p:tgtEl>
                                      </p:cBhvr>
                                    </p:animEffect>
                                  </p:childTnLst>
                                </p:cTn>
                              </p:par>
                            </p:childTnLst>
                          </p:cTn>
                        </p:par>
                        <p:par>
                          <p:cTn id="77" fill="hold">
                            <p:stCondLst>
                              <p:cond delay="500"/>
                            </p:stCondLst>
                            <p:childTnLst>
                              <p:par>
                                <p:cTn id="78" presetID="22" presetClass="entr" presetSubtype="4" fill="hold" grpId="0" nodeType="after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down)">
                                      <p:cBhvr>
                                        <p:cTn id="80" dur="500"/>
                                        <p:tgtEl>
                                          <p:spTgt spid="52"/>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barn(inVertical)">
                                      <p:cBhvr>
                                        <p:cTn id="85" dur="500"/>
                                        <p:tgtEl>
                                          <p:spTgt spid="64"/>
                                        </p:tgtEl>
                                      </p:cBhvr>
                                    </p:animEffect>
                                  </p:childTnLst>
                                </p:cTn>
                              </p:par>
                            </p:childTnLst>
                          </p:cTn>
                        </p:par>
                        <p:par>
                          <p:cTn id="86" fill="hold">
                            <p:stCondLst>
                              <p:cond delay="500"/>
                            </p:stCondLst>
                            <p:childTnLst>
                              <p:par>
                                <p:cTn id="87" presetID="16" presetClass="entr" presetSubtype="21"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Effect transition="in" filter="barn(inVertical)">
                                      <p:cBhvr>
                                        <p:cTn id="89" dur="500"/>
                                        <p:tgtEl>
                                          <p:spTgt spid="65"/>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barn(inVertical)">
                                      <p:cBhvr>
                                        <p:cTn id="94" dur="500"/>
                                        <p:tgtEl>
                                          <p:spTgt spid="42"/>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wipe(down)">
                                      <p:cBhvr>
                                        <p:cTn id="98" dur="500"/>
                                        <p:tgtEl>
                                          <p:spTgt spid="4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wipe(down)">
                                      <p:cBhvr>
                                        <p:cTn id="103" dur="500"/>
                                        <p:tgtEl>
                                          <p:spTgt spid="53"/>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wipe(down)">
                                      <p:cBhvr>
                                        <p:cTn id="108" dur="500"/>
                                        <p:tgtEl>
                                          <p:spTgt spid="54"/>
                                        </p:tgtEl>
                                      </p:cBhvr>
                                    </p:animEffect>
                                  </p:childTnLst>
                                </p:cTn>
                              </p:par>
                            </p:childTnLst>
                          </p:cTn>
                        </p:par>
                        <p:par>
                          <p:cTn id="109" fill="hold">
                            <p:stCondLst>
                              <p:cond delay="500"/>
                            </p:stCondLst>
                            <p:childTnLst>
                              <p:par>
                                <p:cTn id="110" presetID="22" presetClass="entr" presetSubtype="4" fill="hold" grpId="0" nodeType="afterEffect">
                                  <p:stCondLst>
                                    <p:cond delay="0"/>
                                  </p:stCondLst>
                                  <p:childTnLst>
                                    <p:set>
                                      <p:cBhvr>
                                        <p:cTn id="111" dur="1" fill="hold">
                                          <p:stCondLst>
                                            <p:cond delay="0"/>
                                          </p:stCondLst>
                                        </p:cTn>
                                        <p:tgtEl>
                                          <p:spTgt spid="55"/>
                                        </p:tgtEl>
                                        <p:attrNameLst>
                                          <p:attrName>style.visibility</p:attrName>
                                        </p:attrNameLst>
                                      </p:cBhvr>
                                      <p:to>
                                        <p:strVal val="visible"/>
                                      </p:to>
                                    </p:set>
                                    <p:animEffect transition="in" filter="wipe(down)">
                                      <p:cBhvr>
                                        <p:cTn id="112" dur="500"/>
                                        <p:tgtEl>
                                          <p:spTgt spid="5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wipe(down)">
                                      <p:cBhvr>
                                        <p:cTn id="117" dur="500"/>
                                        <p:tgtEl>
                                          <p:spTgt spid="56"/>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57"/>
                                        </p:tgtEl>
                                        <p:attrNameLst>
                                          <p:attrName>style.visibility</p:attrName>
                                        </p:attrNameLst>
                                      </p:cBhvr>
                                      <p:to>
                                        <p:strVal val="visible"/>
                                      </p:to>
                                    </p:set>
                                    <p:animEffect transition="in" filter="wipe(down)">
                                      <p:cBhvr>
                                        <p:cTn id="121" dur="500"/>
                                        <p:tgtEl>
                                          <p:spTgt spid="57"/>
                                        </p:tgtEl>
                                      </p:cBhvr>
                                    </p:animEffect>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81"/>
                                        </p:tgtEl>
                                        <p:attrNameLst>
                                          <p:attrName>style.visibility</p:attrName>
                                        </p:attrNameLst>
                                      </p:cBhvr>
                                      <p:to>
                                        <p:strVal val="visible"/>
                                      </p:to>
                                    </p:set>
                                    <p:anim calcmode="lin" valueType="num">
                                      <p:cBhvr additive="base">
                                        <p:cTn id="126" dur="500" fill="hold"/>
                                        <p:tgtEl>
                                          <p:spTgt spid="81"/>
                                        </p:tgtEl>
                                        <p:attrNameLst>
                                          <p:attrName>ppt_x</p:attrName>
                                        </p:attrNameLst>
                                      </p:cBhvr>
                                      <p:tavLst>
                                        <p:tav tm="0">
                                          <p:val>
                                            <p:strVal val="#ppt_x"/>
                                          </p:val>
                                        </p:tav>
                                        <p:tav tm="100000">
                                          <p:val>
                                            <p:strVal val="#ppt_x"/>
                                          </p:val>
                                        </p:tav>
                                      </p:tavLst>
                                    </p:anim>
                                    <p:anim calcmode="lin" valueType="num">
                                      <p:cBhvr additive="base">
                                        <p:cTn id="127"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73"/>
                                        </p:tgtEl>
                                        <p:attrNameLst>
                                          <p:attrName>style.visibility</p:attrName>
                                        </p:attrNameLst>
                                      </p:cBhvr>
                                      <p:to>
                                        <p:strVal val="visible"/>
                                      </p:to>
                                    </p:set>
                                    <p:anim calcmode="lin" valueType="num">
                                      <p:cBhvr additive="base">
                                        <p:cTn id="132" dur="500" fill="hold"/>
                                        <p:tgtEl>
                                          <p:spTgt spid="73"/>
                                        </p:tgtEl>
                                        <p:attrNameLst>
                                          <p:attrName>ppt_x</p:attrName>
                                        </p:attrNameLst>
                                      </p:cBhvr>
                                      <p:tavLst>
                                        <p:tav tm="0">
                                          <p:val>
                                            <p:strVal val="#ppt_x"/>
                                          </p:val>
                                        </p:tav>
                                        <p:tav tm="100000">
                                          <p:val>
                                            <p:strVal val="#ppt_x"/>
                                          </p:val>
                                        </p:tav>
                                      </p:tavLst>
                                    </p:anim>
                                    <p:anim calcmode="lin" valueType="num">
                                      <p:cBhvr additive="base">
                                        <p:cTn id="133"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74"/>
                                        </p:tgtEl>
                                        <p:attrNameLst>
                                          <p:attrName>style.visibility</p:attrName>
                                        </p:attrNameLst>
                                      </p:cBhvr>
                                      <p:to>
                                        <p:strVal val="visible"/>
                                      </p:to>
                                    </p:set>
                                    <p:anim calcmode="lin" valueType="num">
                                      <p:cBhvr additive="base">
                                        <p:cTn id="138" dur="500" fill="hold"/>
                                        <p:tgtEl>
                                          <p:spTgt spid="74"/>
                                        </p:tgtEl>
                                        <p:attrNameLst>
                                          <p:attrName>ppt_x</p:attrName>
                                        </p:attrNameLst>
                                      </p:cBhvr>
                                      <p:tavLst>
                                        <p:tav tm="0">
                                          <p:val>
                                            <p:strVal val="#ppt_x"/>
                                          </p:val>
                                        </p:tav>
                                        <p:tav tm="100000">
                                          <p:val>
                                            <p:strVal val="#ppt_x"/>
                                          </p:val>
                                        </p:tav>
                                      </p:tavLst>
                                    </p:anim>
                                    <p:anim calcmode="lin" valueType="num">
                                      <p:cBhvr additive="base">
                                        <p:cTn id="139"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2" presetClass="entr" presetSubtype="4" fill="hold" grpId="0" nodeType="clickEffect">
                                  <p:stCondLst>
                                    <p:cond delay="0"/>
                                  </p:stCondLst>
                                  <p:childTnLst>
                                    <p:set>
                                      <p:cBhvr>
                                        <p:cTn id="143" dur="1" fill="hold">
                                          <p:stCondLst>
                                            <p:cond delay="0"/>
                                          </p:stCondLst>
                                        </p:cTn>
                                        <p:tgtEl>
                                          <p:spTgt spid="75"/>
                                        </p:tgtEl>
                                        <p:attrNameLst>
                                          <p:attrName>style.visibility</p:attrName>
                                        </p:attrNameLst>
                                      </p:cBhvr>
                                      <p:to>
                                        <p:strVal val="visible"/>
                                      </p:to>
                                    </p:set>
                                    <p:anim calcmode="lin" valueType="num">
                                      <p:cBhvr additive="base">
                                        <p:cTn id="144" dur="500" fill="hold"/>
                                        <p:tgtEl>
                                          <p:spTgt spid="75"/>
                                        </p:tgtEl>
                                        <p:attrNameLst>
                                          <p:attrName>ppt_x</p:attrName>
                                        </p:attrNameLst>
                                      </p:cBhvr>
                                      <p:tavLst>
                                        <p:tav tm="0">
                                          <p:val>
                                            <p:strVal val="#ppt_x"/>
                                          </p:val>
                                        </p:tav>
                                        <p:tav tm="100000">
                                          <p:val>
                                            <p:strVal val="#ppt_x"/>
                                          </p:val>
                                        </p:tav>
                                      </p:tavLst>
                                    </p:anim>
                                    <p:anim calcmode="lin" valueType="num">
                                      <p:cBhvr additive="base">
                                        <p:cTn id="145"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76"/>
                                        </p:tgtEl>
                                        <p:attrNameLst>
                                          <p:attrName>style.visibility</p:attrName>
                                        </p:attrNameLst>
                                      </p:cBhvr>
                                      <p:to>
                                        <p:strVal val="visible"/>
                                      </p:to>
                                    </p:set>
                                    <p:anim calcmode="lin" valueType="num">
                                      <p:cBhvr additive="base">
                                        <p:cTn id="150" dur="500" fill="hold"/>
                                        <p:tgtEl>
                                          <p:spTgt spid="76"/>
                                        </p:tgtEl>
                                        <p:attrNameLst>
                                          <p:attrName>ppt_x</p:attrName>
                                        </p:attrNameLst>
                                      </p:cBhvr>
                                      <p:tavLst>
                                        <p:tav tm="0">
                                          <p:val>
                                            <p:strVal val="#ppt_x"/>
                                          </p:val>
                                        </p:tav>
                                        <p:tav tm="100000">
                                          <p:val>
                                            <p:strVal val="#ppt_x"/>
                                          </p:val>
                                        </p:tav>
                                      </p:tavLst>
                                    </p:anim>
                                    <p:anim calcmode="lin" valueType="num">
                                      <p:cBhvr additive="base">
                                        <p:cTn id="151"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77"/>
                                        </p:tgtEl>
                                        <p:attrNameLst>
                                          <p:attrName>style.visibility</p:attrName>
                                        </p:attrNameLst>
                                      </p:cBhvr>
                                      <p:to>
                                        <p:strVal val="visible"/>
                                      </p:to>
                                    </p:set>
                                    <p:anim calcmode="lin" valueType="num">
                                      <p:cBhvr additive="base">
                                        <p:cTn id="156" dur="500" fill="hold"/>
                                        <p:tgtEl>
                                          <p:spTgt spid="77"/>
                                        </p:tgtEl>
                                        <p:attrNameLst>
                                          <p:attrName>ppt_x</p:attrName>
                                        </p:attrNameLst>
                                      </p:cBhvr>
                                      <p:tavLst>
                                        <p:tav tm="0">
                                          <p:val>
                                            <p:strVal val="#ppt_x"/>
                                          </p:val>
                                        </p:tav>
                                        <p:tav tm="100000">
                                          <p:val>
                                            <p:strVal val="#ppt_x"/>
                                          </p:val>
                                        </p:tav>
                                      </p:tavLst>
                                    </p:anim>
                                    <p:anim calcmode="lin" valueType="num">
                                      <p:cBhvr additive="base">
                                        <p:cTn id="157"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2" presetClass="entr" presetSubtype="4" fill="hold" grpId="0" nodeType="clickEffect">
                                  <p:stCondLst>
                                    <p:cond delay="0"/>
                                  </p:stCondLst>
                                  <p:childTnLst>
                                    <p:set>
                                      <p:cBhvr>
                                        <p:cTn id="161" dur="1" fill="hold">
                                          <p:stCondLst>
                                            <p:cond delay="0"/>
                                          </p:stCondLst>
                                        </p:cTn>
                                        <p:tgtEl>
                                          <p:spTgt spid="78"/>
                                        </p:tgtEl>
                                        <p:attrNameLst>
                                          <p:attrName>style.visibility</p:attrName>
                                        </p:attrNameLst>
                                      </p:cBhvr>
                                      <p:to>
                                        <p:strVal val="visible"/>
                                      </p:to>
                                    </p:set>
                                    <p:anim calcmode="lin" valueType="num">
                                      <p:cBhvr additive="base">
                                        <p:cTn id="162" dur="500" fill="hold"/>
                                        <p:tgtEl>
                                          <p:spTgt spid="78"/>
                                        </p:tgtEl>
                                        <p:attrNameLst>
                                          <p:attrName>ppt_x</p:attrName>
                                        </p:attrNameLst>
                                      </p:cBhvr>
                                      <p:tavLst>
                                        <p:tav tm="0">
                                          <p:val>
                                            <p:strVal val="#ppt_x"/>
                                          </p:val>
                                        </p:tav>
                                        <p:tav tm="100000">
                                          <p:val>
                                            <p:strVal val="#ppt_x"/>
                                          </p:val>
                                        </p:tav>
                                      </p:tavLst>
                                    </p:anim>
                                    <p:anim calcmode="lin" valueType="num">
                                      <p:cBhvr additive="base">
                                        <p:cTn id="163"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79"/>
                                        </p:tgtEl>
                                        <p:attrNameLst>
                                          <p:attrName>style.visibility</p:attrName>
                                        </p:attrNameLst>
                                      </p:cBhvr>
                                      <p:to>
                                        <p:strVal val="visible"/>
                                      </p:to>
                                    </p:set>
                                    <p:anim calcmode="lin" valueType="num">
                                      <p:cBhvr additive="base">
                                        <p:cTn id="168" dur="500" fill="hold"/>
                                        <p:tgtEl>
                                          <p:spTgt spid="79"/>
                                        </p:tgtEl>
                                        <p:attrNameLst>
                                          <p:attrName>ppt_x</p:attrName>
                                        </p:attrNameLst>
                                      </p:cBhvr>
                                      <p:tavLst>
                                        <p:tav tm="0">
                                          <p:val>
                                            <p:strVal val="#ppt_x"/>
                                          </p:val>
                                        </p:tav>
                                        <p:tav tm="100000">
                                          <p:val>
                                            <p:strVal val="#ppt_x"/>
                                          </p:val>
                                        </p:tav>
                                      </p:tavLst>
                                    </p:anim>
                                    <p:anim calcmode="lin" valueType="num">
                                      <p:cBhvr additive="base">
                                        <p:cTn id="169"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80"/>
                                        </p:tgtEl>
                                        <p:attrNameLst>
                                          <p:attrName>style.visibility</p:attrName>
                                        </p:attrNameLst>
                                      </p:cBhvr>
                                      <p:to>
                                        <p:strVal val="visible"/>
                                      </p:to>
                                    </p:set>
                                    <p:anim calcmode="lin" valueType="num">
                                      <p:cBhvr additive="base">
                                        <p:cTn id="174" dur="500" fill="hold"/>
                                        <p:tgtEl>
                                          <p:spTgt spid="80"/>
                                        </p:tgtEl>
                                        <p:attrNameLst>
                                          <p:attrName>ppt_x</p:attrName>
                                        </p:attrNameLst>
                                      </p:cBhvr>
                                      <p:tavLst>
                                        <p:tav tm="0">
                                          <p:val>
                                            <p:strVal val="#ppt_x"/>
                                          </p:val>
                                        </p:tav>
                                        <p:tav tm="100000">
                                          <p:val>
                                            <p:strVal val="#ppt_x"/>
                                          </p:val>
                                        </p:tav>
                                      </p:tavLst>
                                    </p:anim>
                                    <p:anim calcmode="lin" valueType="num">
                                      <p:cBhvr additive="base">
                                        <p:cTn id="175"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grpId="0" nodeType="clickEffect">
                                  <p:stCondLst>
                                    <p:cond delay="0"/>
                                  </p:stCondLst>
                                  <p:childTnLst>
                                    <p:set>
                                      <p:cBhvr>
                                        <p:cTn id="179" dur="1" fill="hold">
                                          <p:stCondLst>
                                            <p:cond delay="0"/>
                                          </p:stCondLst>
                                        </p:cTn>
                                        <p:tgtEl>
                                          <p:spTgt spid="2"/>
                                        </p:tgtEl>
                                        <p:attrNameLst>
                                          <p:attrName>style.visibility</p:attrName>
                                        </p:attrNameLst>
                                      </p:cBhvr>
                                      <p:to>
                                        <p:strVal val="visible"/>
                                      </p:to>
                                    </p:set>
                                    <p:anim calcmode="lin" valueType="num">
                                      <p:cBhvr additive="base">
                                        <p:cTn id="180" dur="500" fill="hold"/>
                                        <p:tgtEl>
                                          <p:spTgt spid="2"/>
                                        </p:tgtEl>
                                        <p:attrNameLst>
                                          <p:attrName>ppt_x</p:attrName>
                                        </p:attrNameLst>
                                      </p:cBhvr>
                                      <p:tavLst>
                                        <p:tav tm="0">
                                          <p:val>
                                            <p:strVal val="#ppt_x"/>
                                          </p:val>
                                        </p:tav>
                                        <p:tav tm="100000">
                                          <p:val>
                                            <p:strVal val="#ppt_x"/>
                                          </p:val>
                                        </p:tav>
                                      </p:tavLst>
                                    </p:anim>
                                    <p:anim calcmode="lin" valueType="num">
                                      <p:cBhvr additive="base">
                                        <p:cTn id="181" dur="500" fill="hold"/>
                                        <p:tgtEl>
                                          <p:spTgt spid="2"/>
                                        </p:tgtEl>
                                        <p:attrNameLst>
                                          <p:attrName>ppt_y</p:attrName>
                                        </p:attrNameLst>
                                      </p:cBhvr>
                                      <p:tavLst>
                                        <p:tav tm="0">
                                          <p:val>
                                            <p:strVal val="1+#ppt_h/2"/>
                                          </p:val>
                                        </p:tav>
                                        <p:tav tm="100000">
                                          <p:val>
                                            <p:strVal val="#ppt_y"/>
                                          </p:val>
                                        </p:tav>
                                      </p:tavLst>
                                    </p:anim>
                                  </p:childTnLst>
                                </p:cTn>
                              </p:par>
                            </p:childTnLst>
                          </p:cTn>
                        </p:par>
                        <p:par>
                          <p:cTn id="182" fill="hold">
                            <p:stCondLst>
                              <p:cond delay="500"/>
                            </p:stCondLst>
                            <p:childTnLst>
                              <p:par>
                                <p:cTn id="183" presetID="2" presetClass="entr" presetSubtype="4" fill="hold" grpId="0" nodeType="afterEffect">
                                  <p:stCondLst>
                                    <p:cond delay="0"/>
                                  </p:stCondLst>
                                  <p:childTnLst>
                                    <p:set>
                                      <p:cBhvr>
                                        <p:cTn id="184" dur="1" fill="hold">
                                          <p:stCondLst>
                                            <p:cond delay="0"/>
                                          </p:stCondLst>
                                        </p:cTn>
                                        <p:tgtEl>
                                          <p:spTgt spid="3"/>
                                        </p:tgtEl>
                                        <p:attrNameLst>
                                          <p:attrName>style.visibility</p:attrName>
                                        </p:attrNameLst>
                                      </p:cBhvr>
                                      <p:to>
                                        <p:strVal val="visible"/>
                                      </p:to>
                                    </p:set>
                                    <p:anim calcmode="lin" valueType="num">
                                      <p:cBhvr additive="base">
                                        <p:cTn id="185" dur="500" fill="hold"/>
                                        <p:tgtEl>
                                          <p:spTgt spid="3"/>
                                        </p:tgtEl>
                                        <p:attrNameLst>
                                          <p:attrName>ppt_x</p:attrName>
                                        </p:attrNameLst>
                                      </p:cBhvr>
                                      <p:tavLst>
                                        <p:tav tm="0">
                                          <p:val>
                                            <p:strVal val="#ppt_x"/>
                                          </p:val>
                                        </p:tav>
                                        <p:tav tm="100000">
                                          <p:val>
                                            <p:strVal val="#ppt_x"/>
                                          </p:val>
                                        </p:tav>
                                      </p:tavLst>
                                    </p:anim>
                                    <p:anim calcmode="lin" valueType="num">
                                      <p:cBhvr additive="base">
                                        <p:cTn id="186" dur="500" fill="hold"/>
                                        <p:tgtEl>
                                          <p:spTgt spid="3"/>
                                        </p:tgtEl>
                                        <p:attrNameLst>
                                          <p:attrName>ppt_y</p:attrName>
                                        </p:attrNameLst>
                                      </p:cBhvr>
                                      <p:tavLst>
                                        <p:tav tm="0">
                                          <p:val>
                                            <p:strVal val="1+#ppt_h/2"/>
                                          </p:val>
                                        </p:tav>
                                        <p:tav tm="100000">
                                          <p:val>
                                            <p:strVal val="#ppt_y"/>
                                          </p:val>
                                        </p:tav>
                                      </p:tavLst>
                                    </p:anim>
                                  </p:childTnLst>
                                </p:cTn>
                              </p:par>
                            </p:childTnLst>
                          </p:cTn>
                        </p:par>
                        <p:par>
                          <p:cTn id="187" fill="hold">
                            <p:stCondLst>
                              <p:cond delay="1000"/>
                            </p:stCondLst>
                            <p:childTnLst>
                              <p:par>
                                <p:cTn id="188" presetID="2" presetClass="entr" presetSubtype="4" fill="hold" grpId="0" nodeType="afterEffect">
                                  <p:stCondLst>
                                    <p:cond delay="0"/>
                                  </p:stCondLst>
                                  <p:childTnLst>
                                    <p:set>
                                      <p:cBhvr>
                                        <p:cTn id="189" dur="1" fill="hold">
                                          <p:stCondLst>
                                            <p:cond delay="0"/>
                                          </p:stCondLst>
                                        </p:cTn>
                                        <p:tgtEl>
                                          <p:spTgt spid="32"/>
                                        </p:tgtEl>
                                        <p:attrNameLst>
                                          <p:attrName>style.visibility</p:attrName>
                                        </p:attrNameLst>
                                      </p:cBhvr>
                                      <p:to>
                                        <p:strVal val="visible"/>
                                      </p:to>
                                    </p:set>
                                    <p:anim calcmode="lin" valueType="num">
                                      <p:cBhvr additive="base">
                                        <p:cTn id="190" dur="500" fill="hold"/>
                                        <p:tgtEl>
                                          <p:spTgt spid="32"/>
                                        </p:tgtEl>
                                        <p:attrNameLst>
                                          <p:attrName>ppt_x</p:attrName>
                                        </p:attrNameLst>
                                      </p:cBhvr>
                                      <p:tavLst>
                                        <p:tav tm="0">
                                          <p:val>
                                            <p:strVal val="#ppt_x"/>
                                          </p:val>
                                        </p:tav>
                                        <p:tav tm="100000">
                                          <p:val>
                                            <p:strVal val="#ppt_x"/>
                                          </p:val>
                                        </p:tav>
                                      </p:tavLst>
                                    </p:anim>
                                    <p:anim calcmode="lin" valueType="num">
                                      <p:cBhvr additive="base">
                                        <p:cTn id="19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animBg="1"/>
      <p:bldP spid="44" grpId="0" bldLvl="0" animBg="1"/>
      <p:bldP spid="44" grpId="1" animBg="1"/>
      <p:bldP spid="45" grpId="0" bldLvl="0" animBg="1"/>
      <p:bldP spid="45" grpId="1" animBg="1"/>
      <p:bldP spid="46" grpId="0" bldLvl="0" animBg="1"/>
      <p:bldP spid="46" grpId="1" animBg="1"/>
      <p:bldP spid="47" grpId="0" bldLvl="0" animBg="1"/>
      <p:bldP spid="47" grpId="1" animBg="1"/>
      <p:bldP spid="48" grpId="0" bldLvl="0" animBg="1"/>
      <p:bldP spid="48" grpId="1" animBg="1"/>
      <p:bldP spid="49" grpId="0" bldLvl="0" animBg="1"/>
      <p:bldP spid="49" grpId="1" animBg="1"/>
      <p:bldP spid="50" grpId="0" bldLvl="0" animBg="1"/>
      <p:bldP spid="50" grpId="1" animBg="1"/>
      <p:bldP spid="51" grpId="0" bldLvl="0" animBg="1"/>
      <p:bldP spid="51" grpId="1" animBg="1"/>
      <p:bldP spid="52" grpId="0" bldLvl="0" animBg="1"/>
      <p:bldP spid="52" grpId="1" animBg="1"/>
      <p:bldP spid="53" grpId="0" bldLvl="0" animBg="1"/>
      <p:bldP spid="53" grpId="1" animBg="1"/>
      <p:bldP spid="54" grpId="0" bldLvl="0" animBg="1"/>
      <p:bldP spid="54" grpId="1" animBg="1"/>
      <p:bldP spid="55" grpId="0" bldLvl="0" animBg="1"/>
      <p:bldP spid="55" grpId="1" animBg="1"/>
      <p:bldP spid="56" grpId="0" bldLvl="0" animBg="1"/>
      <p:bldP spid="56" grpId="1" animBg="1"/>
      <p:bldP spid="57" grpId="0" bldLvl="0" animBg="1"/>
      <p:bldP spid="57" grpId="1" animBg="1"/>
      <p:bldP spid="58" grpId="0" bldLvl="0" animBg="1"/>
      <p:bldP spid="61" grpId="0" bldLvl="0" animBg="1"/>
      <p:bldP spid="62" grpId="0" bldLvl="0" animBg="1"/>
      <p:bldP spid="63" grpId="0" bldLvl="0" animBg="1"/>
      <p:bldP spid="64" grpId="0" bldLvl="0" animBg="1"/>
      <p:bldP spid="65" grpId="0" bldLvl="0" animBg="1"/>
      <p:bldP spid="73" grpId="0" bldLvl="0" animBg="1"/>
      <p:bldP spid="73" grpId="1" animBg="1"/>
      <p:bldP spid="74" grpId="0" bldLvl="0" animBg="1"/>
      <p:bldP spid="74" grpId="1" animBg="1"/>
      <p:bldP spid="75" grpId="0" bldLvl="0" animBg="1"/>
      <p:bldP spid="75" grpId="1" animBg="1"/>
      <p:bldP spid="76" grpId="0" bldLvl="0" animBg="1"/>
      <p:bldP spid="76" grpId="1" animBg="1"/>
      <p:bldP spid="77" grpId="0" bldLvl="0" animBg="1"/>
      <p:bldP spid="77" grpId="1" animBg="1"/>
      <p:bldP spid="78" grpId="0" bldLvl="0" animBg="1"/>
      <p:bldP spid="78" grpId="1" animBg="1"/>
      <p:bldP spid="79" grpId="0" bldLvl="0" animBg="1"/>
      <p:bldP spid="79" grpId="1" animBg="1"/>
      <p:bldP spid="80" grpId="0" bldLvl="0" animBg="1"/>
      <p:bldP spid="80" grpId="1" animBg="1"/>
      <p:bldP spid="81" grpId="0" animBg="1"/>
      <p:bldP spid="2" grpId="0" bldLvl="0" animBg="1"/>
      <p:bldP spid="2" grpId="1" animBg="1"/>
      <p:bldP spid="3" grpId="0" bldLvl="0" animBg="1"/>
      <p:bldP spid="3" grpId="1" animBg="1"/>
      <p:bldP spid="32" grpId="0" bldLvl="0" animBg="1"/>
      <p:bldP spid="32" grpId="1"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342" y="1217295"/>
            <a:ext cx="7351718" cy="576000"/>
            <a:chOff x="1405" y="1608"/>
            <a:chExt cx="11578" cy="907"/>
          </a:xfrm>
        </p:grpSpPr>
        <p:sp>
          <p:nvSpPr>
            <p:cNvPr id="5182" name="矩形 4"/>
            <p:cNvSpPr/>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061"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p:cNvSpPr>
          <p:nvPr>
            <p:ph type="title" idx="4294967295"/>
          </p:nvPr>
        </p:nvSpPr>
        <p:spPr/>
        <p:txBody>
          <a:bodyPr vert="horz" wrap="square" lIns="91440" tIns="45720" rIns="91440" bIns="45720" anchor="ctr" anchorCtr="0"/>
          <a:p>
            <a:r>
              <a:rPr lang="zh-CN" altLang="zh-CN" dirty="0">
                <a:latin typeface="黑体" panose="02010609060101010101" pitchFamily="49" charset="-122"/>
              </a:rPr>
              <a:t>小结</a:t>
            </a:r>
            <a:endParaRPr lang="zh-CN" altLang="zh-CN" dirty="0">
              <a:latin typeface="黑体" panose="02010609060101010101" pitchFamily="49" charset="-122"/>
            </a:endParaRPr>
          </a:p>
        </p:txBody>
      </p:sp>
      <p:sp>
        <p:nvSpPr>
          <p:cNvPr id="117764" name="AutoShape 5"/>
          <p:cNvSpPr/>
          <p:nvPr/>
        </p:nvSpPr>
        <p:spPr>
          <a:xfrm>
            <a:off x="3122613" y="1376363"/>
            <a:ext cx="292100" cy="3517900"/>
          </a:xfrm>
          <a:prstGeom prst="leftBrace">
            <a:avLst>
              <a:gd name="adj1" fmla="val 9986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dirty="0">
              <a:latin typeface="微软雅黑" panose="020B0503020204020204" pitchFamily="34" charset="-122"/>
              <a:ea typeface="微软雅黑" panose="020B0503020204020204" pitchFamily="34" charset="-122"/>
            </a:endParaRPr>
          </a:p>
        </p:txBody>
      </p:sp>
      <p:sp>
        <p:nvSpPr>
          <p:cNvPr id="117765" name="Rectangle 6"/>
          <p:cNvSpPr/>
          <p:nvPr/>
        </p:nvSpPr>
        <p:spPr>
          <a:xfrm>
            <a:off x="3360738" y="1262063"/>
            <a:ext cx="2382837"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、定义和</a:t>
            </a:r>
            <a:r>
              <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性质</a:t>
            </a:r>
            <a:endPar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7766" name="Rectangle 7"/>
          <p:cNvSpPr/>
          <p:nvPr/>
        </p:nvSpPr>
        <p:spPr>
          <a:xfrm>
            <a:off x="3348038" y="2138363"/>
            <a:ext cx="2319337"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、存储结构</a:t>
            </a:r>
            <a:endParaRPr lang="zh-CN" altLang="en-US"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7767" name="Rectangle 8"/>
          <p:cNvSpPr/>
          <p:nvPr/>
        </p:nvSpPr>
        <p:spPr>
          <a:xfrm>
            <a:off x="3338513" y="3446463"/>
            <a:ext cx="1566862"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rPr>
              <a:t>遍历</a:t>
            </a:r>
            <a:endParaRPr lang="zh-CN" altLang="en-US" dirty="0">
              <a:solidFill>
                <a:srgbClr val="FF33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7768" name="Rectangle 9"/>
          <p:cNvSpPr/>
          <p:nvPr/>
        </p:nvSpPr>
        <p:spPr>
          <a:xfrm>
            <a:off x="3344863" y="4551363"/>
            <a:ext cx="3008312"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、线索化：线索树</a:t>
            </a:r>
            <a:endParaRPr lang="zh-CN" altLang="en-US"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10"/>
          <p:cNvGrpSpPr/>
          <p:nvPr/>
        </p:nvGrpSpPr>
        <p:grpSpPr>
          <a:xfrm>
            <a:off x="5435600" y="1885950"/>
            <a:ext cx="1720850" cy="1117600"/>
            <a:chOff x="0" y="0"/>
            <a:chExt cx="888" cy="704"/>
          </a:xfrm>
        </p:grpSpPr>
        <p:sp>
          <p:nvSpPr>
            <p:cNvPr id="123934" name="AutoShape 11"/>
            <p:cNvSpPr/>
            <p:nvPr/>
          </p:nvSpPr>
          <p:spPr>
            <a:xfrm>
              <a:off x="0" y="87"/>
              <a:ext cx="184" cy="472"/>
            </a:xfrm>
            <a:prstGeom prst="leftBrace">
              <a:avLst>
                <a:gd name="adj1" fmla="val 21269"/>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dirty="0">
                <a:latin typeface="微软雅黑" panose="020B0503020204020204" pitchFamily="34" charset="-122"/>
                <a:ea typeface="微软雅黑" panose="020B0503020204020204" pitchFamily="34" charset="-122"/>
              </a:endParaRPr>
            </a:p>
          </p:txBody>
        </p:sp>
        <p:sp>
          <p:nvSpPr>
            <p:cNvPr id="123935" name="Rectangle 12"/>
            <p:cNvSpPr/>
            <p:nvPr/>
          </p:nvSpPr>
          <p:spPr>
            <a:xfrm>
              <a:off x="148" y="0"/>
              <a:ext cx="725"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chemeClr val="hlink"/>
                  </a:solidFill>
                  <a:latin typeface="微软雅黑" panose="020B0503020204020204" pitchFamily="34" charset="-122"/>
                  <a:ea typeface="微软雅黑" panose="020B0503020204020204" pitchFamily="34" charset="-122"/>
                </a:rPr>
                <a:t>顺序结构</a:t>
              </a:r>
              <a:endParaRPr lang="zh-CN" altLang="zh-CN" dirty="0">
                <a:solidFill>
                  <a:schemeClr val="hlink"/>
                </a:solidFill>
                <a:latin typeface="微软雅黑" panose="020B0503020204020204" pitchFamily="34" charset="-122"/>
                <a:ea typeface="微软雅黑" panose="020B0503020204020204" pitchFamily="34" charset="-122"/>
              </a:endParaRPr>
            </a:p>
          </p:txBody>
        </p:sp>
        <p:sp>
          <p:nvSpPr>
            <p:cNvPr id="123936" name="Rectangle 13"/>
            <p:cNvSpPr/>
            <p:nvPr/>
          </p:nvSpPr>
          <p:spPr>
            <a:xfrm>
              <a:off x="164" y="416"/>
              <a:ext cx="72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chemeClr val="hlink"/>
                  </a:solidFill>
                  <a:latin typeface="微软雅黑" panose="020B0503020204020204" pitchFamily="34" charset="-122"/>
                  <a:ea typeface="微软雅黑" panose="020B0503020204020204" pitchFamily="34" charset="-122"/>
                </a:rPr>
                <a:t>链式结构</a:t>
              </a:r>
              <a:endParaRPr lang="zh-CN" altLang="zh-CN" dirty="0">
                <a:solidFill>
                  <a:schemeClr val="hlink"/>
                </a:solidFill>
                <a:latin typeface="微软雅黑" panose="020B0503020204020204" pitchFamily="34" charset="-122"/>
                <a:ea typeface="微软雅黑" panose="020B0503020204020204" pitchFamily="34" charset="-122"/>
              </a:endParaRPr>
            </a:p>
          </p:txBody>
        </p:sp>
      </p:grpSp>
      <p:grpSp>
        <p:nvGrpSpPr>
          <p:cNvPr id="3" name="Group 14"/>
          <p:cNvGrpSpPr/>
          <p:nvPr/>
        </p:nvGrpSpPr>
        <p:grpSpPr>
          <a:xfrm>
            <a:off x="7107238" y="2330450"/>
            <a:ext cx="1785937" cy="901700"/>
            <a:chOff x="0" y="0"/>
            <a:chExt cx="763" cy="568"/>
          </a:xfrm>
        </p:grpSpPr>
        <p:sp>
          <p:nvSpPr>
            <p:cNvPr id="123931" name="AutoShape 15"/>
            <p:cNvSpPr/>
            <p:nvPr/>
          </p:nvSpPr>
          <p:spPr>
            <a:xfrm>
              <a:off x="0" y="95"/>
              <a:ext cx="184" cy="344"/>
            </a:xfrm>
            <a:prstGeom prst="leftBrace">
              <a:avLst>
                <a:gd name="adj1" fmla="val 15501"/>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dirty="0">
                <a:latin typeface="微软雅黑" panose="020B0503020204020204" pitchFamily="34" charset="-122"/>
                <a:ea typeface="微软雅黑" panose="020B0503020204020204" pitchFamily="34" charset="-122"/>
              </a:endParaRPr>
            </a:p>
          </p:txBody>
        </p:sp>
        <p:sp>
          <p:nvSpPr>
            <p:cNvPr id="123932" name="Rectangle 16"/>
            <p:cNvSpPr/>
            <p:nvPr/>
          </p:nvSpPr>
          <p:spPr>
            <a:xfrm>
              <a:off x="163" y="0"/>
              <a:ext cx="600"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rgbClr val="FF3300"/>
                  </a:solidFill>
                  <a:latin typeface="微软雅黑" panose="020B0503020204020204" pitchFamily="34" charset="-122"/>
                  <a:ea typeface="微软雅黑" panose="020B0503020204020204" pitchFamily="34" charset="-122"/>
                </a:rPr>
                <a:t>二叉链表</a:t>
              </a:r>
              <a:endParaRPr lang="zh-CN" altLang="zh-CN" dirty="0">
                <a:solidFill>
                  <a:srgbClr val="FF3300"/>
                </a:solidFill>
                <a:latin typeface="微软雅黑" panose="020B0503020204020204" pitchFamily="34" charset="-122"/>
                <a:ea typeface="微软雅黑" panose="020B0503020204020204" pitchFamily="34" charset="-122"/>
              </a:endParaRPr>
            </a:p>
          </p:txBody>
        </p:sp>
        <p:sp>
          <p:nvSpPr>
            <p:cNvPr id="123933" name="Rectangle 17"/>
            <p:cNvSpPr/>
            <p:nvPr/>
          </p:nvSpPr>
          <p:spPr>
            <a:xfrm>
              <a:off x="163" y="280"/>
              <a:ext cx="600"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chemeClr val="hlink"/>
                  </a:solidFill>
                  <a:latin typeface="微软雅黑" panose="020B0503020204020204" pitchFamily="34" charset="-122"/>
                  <a:ea typeface="微软雅黑" panose="020B0503020204020204" pitchFamily="34" charset="-122"/>
                </a:rPr>
                <a:t>三叉链表</a:t>
              </a:r>
              <a:endParaRPr lang="zh-CN" altLang="zh-CN" dirty="0">
                <a:solidFill>
                  <a:schemeClr val="hlink"/>
                </a:solidFill>
                <a:latin typeface="微软雅黑" panose="020B0503020204020204" pitchFamily="34" charset="-122"/>
                <a:ea typeface="微软雅黑" panose="020B0503020204020204" pitchFamily="34" charset="-122"/>
              </a:endParaRPr>
            </a:p>
          </p:txBody>
        </p:sp>
      </p:grpSp>
      <p:sp>
        <p:nvSpPr>
          <p:cNvPr id="123915" name="Oval 24"/>
          <p:cNvSpPr/>
          <p:nvPr/>
        </p:nvSpPr>
        <p:spPr>
          <a:xfrm>
            <a:off x="1085850" y="1579563"/>
            <a:ext cx="871538" cy="800100"/>
          </a:xfrm>
          <a:prstGeom prst="ellipse">
            <a:avLst/>
          </a:prstGeom>
          <a:solidFill>
            <a:srgbClr val="CCFF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latin typeface="微软雅黑" panose="020B0503020204020204" pitchFamily="34" charset="-122"/>
                <a:ea typeface="微软雅黑" panose="020B0503020204020204" pitchFamily="34" charset="-122"/>
              </a:rPr>
              <a:t>树</a:t>
            </a:r>
            <a:endParaRPr lang="zh-CN" altLang="zh-CN" dirty="0">
              <a:latin typeface="微软雅黑" panose="020B0503020204020204" pitchFamily="34" charset="-122"/>
              <a:ea typeface="微软雅黑" panose="020B0503020204020204" pitchFamily="34" charset="-122"/>
            </a:endParaRPr>
          </a:p>
        </p:txBody>
      </p:sp>
      <p:sp>
        <p:nvSpPr>
          <p:cNvPr id="123916" name="Oval 25"/>
          <p:cNvSpPr/>
          <p:nvPr/>
        </p:nvSpPr>
        <p:spPr>
          <a:xfrm>
            <a:off x="2151063" y="2760663"/>
            <a:ext cx="869950" cy="787400"/>
          </a:xfrm>
          <a:prstGeom prst="ellipse">
            <a:avLst/>
          </a:prstGeom>
          <a:solidFill>
            <a:srgbClr val="CCFF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latin typeface="微软雅黑" panose="020B0503020204020204" pitchFamily="34" charset="-122"/>
                <a:ea typeface="微软雅黑" panose="020B0503020204020204" pitchFamily="34" charset="-122"/>
              </a:rPr>
              <a:t>二叉树</a:t>
            </a:r>
            <a:endParaRPr lang="zh-CN" altLang="zh-CN" sz="2000" dirty="0">
              <a:latin typeface="微软雅黑" panose="020B0503020204020204" pitchFamily="34" charset="-122"/>
              <a:ea typeface="微软雅黑" panose="020B0503020204020204" pitchFamily="34" charset="-122"/>
            </a:endParaRPr>
          </a:p>
        </p:txBody>
      </p:sp>
      <p:sp>
        <p:nvSpPr>
          <p:cNvPr id="123917" name="Oval 26"/>
          <p:cNvSpPr/>
          <p:nvPr/>
        </p:nvSpPr>
        <p:spPr>
          <a:xfrm>
            <a:off x="257175" y="2811463"/>
            <a:ext cx="884238" cy="800100"/>
          </a:xfrm>
          <a:prstGeom prst="ellipse">
            <a:avLst/>
          </a:prstGeom>
          <a:solidFill>
            <a:srgbClr val="CCFFFF"/>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latin typeface="微软雅黑" panose="020B0503020204020204" pitchFamily="34" charset="-122"/>
                <a:ea typeface="微软雅黑" panose="020B0503020204020204" pitchFamily="34" charset="-122"/>
              </a:rPr>
              <a:t>森林</a:t>
            </a:r>
            <a:endParaRPr lang="zh-CN" altLang="zh-CN" dirty="0">
              <a:latin typeface="微软雅黑" panose="020B0503020204020204" pitchFamily="34" charset="-122"/>
              <a:ea typeface="微软雅黑" panose="020B0503020204020204" pitchFamily="34" charset="-122"/>
            </a:endParaRPr>
          </a:p>
        </p:txBody>
      </p:sp>
      <p:sp>
        <p:nvSpPr>
          <p:cNvPr id="123918" name="Line 27"/>
          <p:cNvSpPr/>
          <p:nvPr/>
        </p:nvSpPr>
        <p:spPr>
          <a:xfrm>
            <a:off x="1846263" y="2278063"/>
            <a:ext cx="442912" cy="495300"/>
          </a:xfrm>
          <a:prstGeom prst="line">
            <a:avLst/>
          </a:prstGeom>
          <a:ln w="38100" cap="flat" cmpd="sng">
            <a:solidFill>
              <a:schemeClr val="tx1"/>
            </a:solidFill>
            <a:prstDash val="solid"/>
            <a:headEnd type="triangle" w="med" len="med"/>
            <a:tailEnd type="triangle" w="med" len="med"/>
          </a:ln>
        </p:spPr>
      </p:sp>
      <p:sp>
        <p:nvSpPr>
          <p:cNvPr id="123919" name="Line 28"/>
          <p:cNvSpPr/>
          <p:nvPr/>
        </p:nvSpPr>
        <p:spPr>
          <a:xfrm flipH="1">
            <a:off x="935038" y="2354263"/>
            <a:ext cx="400050" cy="469900"/>
          </a:xfrm>
          <a:prstGeom prst="line">
            <a:avLst/>
          </a:prstGeom>
          <a:ln w="38100" cap="flat" cmpd="sng">
            <a:solidFill>
              <a:schemeClr val="tx1"/>
            </a:solidFill>
            <a:prstDash val="solid"/>
            <a:headEnd type="triangle" w="med" len="med"/>
            <a:tailEnd type="triangle" w="med" len="med"/>
          </a:ln>
        </p:spPr>
      </p:sp>
      <p:sp>
        <p:nvSpPr>
          <p:cNvPr id="123920" name="Line 29"/>
          <p:cNvSpPr/>
          <p:nvPr/>
        </p:nvSpPr>
        <p:spPr>
          <a:xfrm flipV="1">
            <a:off x="1265238" y="3205163"/>
            <a:ext cx="774700" cy="0"/>
          </a:xfrm>
          <a:prstGeom prst="line">
            <a:avLst/>
          </a:prstGeom>
          <a:ln w="38100" cap="flat" cmpd="sng">
            <a:solidFill>
              <a:schemeClr val="tx1"/>
            </a:solidFill>
            <a:prstDash val="solid"/>
            <a:headEnd type="triangle" w="med" len="med"/>
            <a:tailEnd type="triangle" w="med" len="med"/>
          </a:ln>
        </p:spPr>
      </p:sp>
      <p:grpSp>
        <p:nvGrpSpPr>
          <p:cNvPr id="4" name="Group 30"/>
          <p:cNvGrpSpPr/>
          <p:nvPr/>
        </p:nvGrpSpPr>
        <p:grpSpPr>
          <a:xfrm>
            <a:off x="4686300" y="2978150"/>
            <a:ext cx="1687513" cy="1473200"/>
            <a:chOff x="0" y="0"/>
            <a:chExt cx="874" cy="928"/>
          </a:xfrm>
        </p:grpSpPr>
        <p:sp>
          <p:nvSpPr>
            <p:cNvPr id="123927" name="AutoShape 31"/>
            <p:cNvSpPr/>
            <p:nvPr/>
          </p:nvSpPr>
          <p:spPr>
            <a:xfrm>
              <a:off x="0" y="87"/>
              <a:ext cx="184" cy="744"/>
            </a:xfrm>
            <a:prstGeom prst="leftBrace">
              <a:avLst>
                <a:gd name="adj1" fmla="val 33527"/>
                <a:gd name="adj2" fmla="val 50000"/>
              </a:avLst>
            </a:prstGeom>
            <a:no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dirty="0">
                <a:latin typeface="微软雅黑" panose="020B0503020204020204" pitchFamily="34" charset="-122"/>
                <a:ea typeface="微软雅黑" panose="020B0503020204020204" pitchFamily="34" charset="-122"/>
              </a:endParaRPr>
            </a:p>
          </p:txBody>
        </p:sp>
        <p:sp>
          <p:nvSpPr>
            <p:cNvPr id="123928" name="Rectangle 32"/>
            <p:cNvSpPr/>
            <p:nvPr/>
          </p:nvSpPr>
          <p:spPr>
            <a:xfrm>
              <a:off x="147" y="312"/>
              <a:ext cx="727"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chemeClr val="hlink"/>
                  </a:solidFill>
                  <a:latin typeface="微软雅黑" panose="020B0503020204020204" pitchFamily="34" charset="-122"/>
                  <a:ea typeface="微软雅黑" panose="020B0503020204020204" pitchFamily="34" charset="-122"/>
                </a:rPr>
                <a:t>中序遍历</a:t>
              </a:r>
              <a:endParaRPr lang="zh-CN" altLang="zh-CN" dirty="0">
                <a:solidFill>
                  <a:schemeClr val="hlink"/>
                </a:solidFill>
                <a:latin typeface="微软雅黑" panose="020B0503020204020204" pitchFamily="34" charset="-122"/>
                <a:ea typeface="微软雅黑" panose="020B0503020204020204" pitchFamily="34" charset="-122"/>
              </a:endParaRPr>
            </a:p>
          </p:txBody>
        </p:sp>
        <p:sp>
          <p:nvSpPr>
            <p:cNvPr id="123929" name="Rectangle 33"/>
            <p:cNvSpPr/>
            <p:nvPr/>
          </p:nvSpPr>
          <p:spPr>
            <a:xfrm>
              <a:off x="147" y="640"/>
              <a:ext cx="727"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chemeClr val="hlink"/>
                  </a:solidFill>
                  <a:latin typeface="微软雅黑" panose="020B0503020204020204" pitchFamily="34" charset="-122"/>
                  <a:ea typeface="微软雅黑" panose="020B0503020204020204" pitchFamily="34" charset="-122"/>
                </a:rPr>
                <a:t>后序遍历</a:t>
              </a:r>
              <a:endParaRPr lang="zh-CN" altLang="zh-CN" dirty="0">
                <a:solidFill>
                  <a:schemeClr val="hlink"/>
                </a:solidFill>
                <a:latin typeface="微软雅黑" panose="020B0503020204020204" pitchFamily="34" charset="-122"/>
                <a:ea typeface="微软雅黑" panose="020B0503020204020204" pitchFamily="34" charset="-122"/>
              </a:endParaRPr>
            </a:p>
          </p:txBody>
        </p:sp>
        <p:sp>
          <p:nvSpPr>
            <p:cNvPr id="123930" name="Rectangle 34"/>
            <p:cNvSpPr/>
            <p:nvPr/>
          </p:nvSpPr>
          <p:spPr>
            <a:xfrm>
              <a:off x="147" y="0"/>
              <a:ext cx="727"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chemeClr val="hlink"/>
                  </a:solidFill>
                  <a:latin typeface="微软雅黑" panose="020B0503020204020204" pitchFamily="34" charset="-122"/>
                  <a:ea typeface="微软雅黑" panose="020B0503020204020204" pitchFamily="34" charset="-122"/>
                </a:rPr>
                <a:t>先序遍历</a:t>
              </a:r>
              <a:endParaRPr lang="zh-CN" altLang="zh-CN" dirty="0">
                <a:solidFill>
                  <a:schemeClr val="hlink"/>
                </a:solidFill>
                <a:latin typeface="微软雅黑" panose="020B0503020204020204" pitchFamily="34" charset="-122"/>
                <a:ea typeface="微软雅黑" panose="020B0503020204020204" pitchFamily="34" charset="-122"/>
              </a:endParaRPr>
            </a:p>
          </p:txBody>
        </p:sp>
      </p:grpSp>
      <p:grpSp>
        <p:nvGrpSpPr>
          <p:cNvPr id="5" name="Group 35"/>
          <p:cNvGrpSpPr/>
          <p:nvPr/>
        </p:nvGrpSpPr>
        <p:grpSpPr>
          <a:xfrm>
            <a:off x="2044700" y="3611563"/>
            <a:ext cx="1401763" cy="1971675"/>
            <a:chOff x="1" y="0"/>
            <a:chExt cx="731" cy="1242"/>
          </a:xfrm>
        </p:grpSpPr>
        <p:sp>
          <p:nvSpPr>
            <p:cNvPr id="123925" name="Line 36"/>
            <p:cNvSpPr/>
            <p:nvPr/>
          </p:nvSpPr>
          <p:spPr>
            <a:xfrm>
              <a:off x="360" y="0"/>
              <a:ext cx="0" cy="936"/>
            </a:xfrm>
            <a:prstGeom prst="line">
              <a:avLst/>
            </a:prstGeom>
            <a:ln w="38100" cap="flat" cmpd="sng">
              <a:solidFill>
                <a:schemeClr val="tx1"/>
              </a:solidFill>
              <a:prstDash val="solid"/>
              <a:headEnd type="none" w="med" len="med"/>
              <a:tailEnd type="triangle" w="med" len="med"/>
            </a:ln>
          </p:spPr>
        </p:sp>
        <p:sp>
          <p:nvSpPr>
            <p:cNvPr id="123926" name="Rectangle 37"/>
            <p:cNvSpPr/>
            <p:nvPr/>
          </p:nvSpPr>
          <p:spPr>
            <a:xfrm>
              <a:off x="1" y="952"/>
              <a:ext cx="731" cy="290"/>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rgbClr val="FF3300"/>
                  </a:solidFill>
                  <a:latin typeface="微软雅黑" panose="020B0503020204020204" pitchFamily="34" charset="-122"/>
                  <a:ea typeface="微软雅黑" panose="020B0503020204020204" pitchFamily="34" charset="-122"/>
                </a:rPr>
                <a:t>哈夫曼树</a:t>
              </a:r>
              <a:endParaRPr lang="zh-CN" altLang="zh-CN" dirty="0">
                <a:solidFill>
                  <a:srgbClr val="FF3300"/>
                </a:solidFill>
                <a:latin typeface="微软雅黑" panose="020B0503020204020204" pitchFamily="34" charset="-122"/>
                <a:ea typeface="微软雅黑" panose="020B0503020204020204" pitchFamily="34" charset="-122"/>
              </a:endParaRPr>
            </a:p>
          </p:txBody>
        </p:sp>
      </p:grpSp>
      <p:sp>
        <p:nvSpPr>
          <p:cNvPr id="117791" name="Line 38"/>
          <p:cNvSpPr/>
          <p:nvPr/>
        </p:nvSpPr>
        <p:spPr>
          <a:xfrm>
            <a:off x="2695575" y="5605463"/>
            <a:ext cx="4763" cy="344487"/>
          </a:xfrm>
          <a:prstGeom prst="line">
            <a:avLst/>
          </a:prstGeom>
          <a:ln w="38100" cap="flat" cmpd="sng">
            <a:solidFill>
              <a:schemeClr val="tx1"/>
            </a:solidFill>
            <a:prstDash val="solid"/>
            <a:headEnd type="none" w="med" len="med"/>
            <a:tailEnd type="triangle" w="med" len="med"/>
          </a:ln>
        </p:spPr>
      </p:sp>
      <p:sp>
        <p:nvSpPr>
          <p:cNvPr id="117792" name="Rectangle 39"/>
          <p:cNvSpPr/>
          <p:nvPr/>
        </p:nvSpPr>
        <p:spPr>
          <a:xfrm>
            <a:off x="1851660" y="5986463"/>
            <a:ext cx="1706880" cy="460375"/>
          </a:xfrm>
          <a:prstGeom prst="rect">
            <a:avLst/>
          </a:prstGeom>
          <a:noFill/>
          <a:ln w="9525"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solidFill>
                  <a:srgbClr val="FF3300"/>
                </a:solidFill>
                <a:latin typeface="微软雅黑" panose="020B0503020204020204" pitchFamily="34" charset="-122"/>
                <a:ea typeface="微软雅黑" panose="020B0503020204020204" pitchFamily="34" charset="-122"/>
              </a:rPr>
              <a:t>哈夫曼编码</a:t>
            </a:r>
            <a:endParaRPr lang="zh-CN" altLang="zh-CN" dirty="0">
              <a:solidFill>
                <a:srgbClr val="FF3300"/>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7764"/>
                                        </p:tgtEl>
                                        <p:attrNameLst>
                                          <p:attrName>style.visibility</p:attrName>
                                        </p:attrNameLst>
                                      </p:cBhvr>
                                      <p:to>
                                        <p:strVal val="visible"/>
                                      </p:to>
                                    </p:set>
                                    <p:animEffect transition="in" filter="wipe(up)">
                                      <p:cBhvr>
                                        <p:cTn id="7" dur="500"/>
                                        <p:tgtEl>
                                          <p:spTgt spid="11776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17765"/>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17766"/>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grpId="0" nodeType="afterEffect">
                                  <p:stCondLst>
                                    <p:cond delay="0"/>
                                  </p:stCondLst>
                                  <p:childTnLst>
                                    <p:set>
                                      <p:cBhvr>
                                        <p:cTn id="16" dur="1" fill="hold">
                                          <p:stCondLst>
                                            <p:cond delay="499"/>
                                          </p:stCondLst>
                                        </p:cTn>
                                        <p:tgtEl>
                                          <p:spTgt spid="117767"/>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499"/>
                                          </p:stCondLst>
                                        </p:cTn>
                                        <p:tgtEl>
                                          <p:spTgt spid="11776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up)">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500"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117791"/>
                                        </p:tgtEl>
                                        <p:attrNameLst>
                                          <p:attrName>style.visibility</p:attrName>
                                        </p:attrNameLst>
                                      </p:cBhvr>
                                      <p:to>
                                        <p:strVal val="visible"/>
                                      </p:to>
                                    </p:set>
                                    <p:animEffect transition="in" filter="wipe(up)">
                                      <p:cBhvr>
                                        <p:cTn id="42" dur="500"/>
                                        <p:tgtEl>
                                          <p:spTgt spid="117791"/>
                                        </p:tgtEl>
                                      </p:cBhvr>
                                    </p:animEffect>
                                  </p:childTnLst>
                                </p:cTn>
                              </p:par>
                            </p:childTnLst>
                          </p:cTn>
                        </p:par>
                        <p:par>
                          <p:cTn id="43" fill="hold">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117792"/>
                                        </p:tgtEl>
                                        <p:attrNameLst>
                                          <p:attrName>style.visibility</p:attrName>
                                        </p:attrNameLst>
                                      </p:cBhvr>
                                      <p:to>
                                        <p:strVal val="visible"/>
                                      </p:to>
                                    </p:set>
                                    <p:animEffect transition="in" filter="wipe(up)">
                                      <p:cBhvr>
                                        <p:cTn id="46" dur="500"/>
                                        <p:tgtEl>
                                          <p:spTgt spid="117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nimBg="1"/>
      <p:bldP spid="117765" grpId="0"/>
      <p:bldP spid="117766" grpId="0"/>
      <p:bldP spid="117767" grpId="0"/>
      <p:bldP spid="117768" grpId="0"/>
      <p:bldP spid="117792"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6978" name="Picture 5" descr="E:\2013.3.28\2014\shutterstock_93559594.jpg"/>
          <p:cNvPicPr>
            <a:picLocks noChangeAspect="1"/>
          </p:cNvPicPr>
          <p:nvPr/>
        </p:nvPicPr>
        <p:blipFill>
          <a:blip r:embed="rId1"/>
          <a:srcRect l="694" t="3844" r="3870" b="719"/>
          <a:stretch>
            <a:fillRect/>
          </a:stretch>
        </p:blipFill>
        <p:spPr>
          <a:xfrm>
            <a:off x="0" y="0"/>
            <a:ext cx="9180513" cy="6884988"/>
          </a:xfrm>
          <a:prstGeom prst="rect">
            <a:avLst/>
          </a:prstGeom>
          <a:noFill/>
          <a:ln w="9525">
            <a:noFill/>
          </a:ln>
        </p:spPr>
      </p:pic>
      <p:pic>
        <p:nvPicPr>
          <p:cNvPr id="126979" name="标题 1"/>
          <p:cNvPicPr>
            <a:picLocks noGrp="1"/>
          </p:cNvPicPr>
          <p:nvPr>
            <p:ph type="ctrTitle" idx="4294967295"/>
          </p:nvPr>
        </p:nvPicPr>
        <p:blipFill>
          <a:blip r:embed="rId2"/>
          <a:srcRect/>
          <a:stretch>
            <a:fillRect/>
          </a:stretch>
        </p:blipFill>
        <p:spPr>
          <a:xfrm>
            <a:off x="682625" y="2030413"/>
            <a:ext cx="7785100" cy="2486025"/>
          </a:xfrm>
        </p:spPr>
      </p:pic>
      <p:pic>
        <p:nvPicPr>
          <p:cNvPr id="126980" name="副标题 2"/>
          <p:cNvPicPr>
            <a:picLocks noGrp="1"/>
          </p:cNvPicPr>
          <p:nvPr>
            <p:ph type="subTitle" idx="4294967295"/>
          </p:nvPr>
        </p:nvPicPr>
        <p:blipFill>
          <a:blip r:embed="rId3"/>
          <a:srcRect/>
          <a:stretch>
            <a:fillRect/>
          </a:stretch>
        </p:blipFill>
        <p:spPr>
          <a:xfrm>
            <a:off x="1146175" y="3524250"/>
            <a:ext cx="6851650" cy="2095500"/>
          </a:xfrm>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433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基本术语</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5363" name="Rectangle 3"/>
          <p:cNvSpPr>
            <a:spLocks noGrp="1"/>
          </p:cNvSpPr>
          <p:nvPr>
            <p:ph type="body" idx="4294967295"/>
          </p:nvPr>
        </p:nvSpPr>
        <p:spPr/>
        <p:txBody>
          <a:bodyPr vert="horz" wrap="square" lIns="91440" tIns="45720" rIns="91440" bIns="45720" anchor="t" anchorCtr="0"/>
          <a:p>
            <a:pPr>
              <a:lnSpc>
                <a:spcPct val="120000"/>
              </a:lnSpc>
              <a:spcBef>
                <a:spcPts val="300"/>
              </a:spcBef>
            </a:pPr>
            <a:r>
              <a:rPr lang="zh-CN" altLang="zh-CN" dirty="0">
                <a:latin typeface="微软雅黑" panose="020B0503020204020204" pitchFamily="34" charset="-122"/>
                <a:ea typeface="微软雅黑" panose="020B0503020204020204" pitchFamily="34" charset="-122"/>
              </a:rPr>
              <a:t>从根到某结点经过的分支和结点构成：孩子结点、双亲结点、兄弟结点、堂兄弟、祖先结点和子孙结点</a:t>
            </a:r>
            <a:endParaRPr lang="zh-CN" altLang="zh-CN" dirty="0">
              <a:latin typeface="微软雅黑" panose="020B0503020204020204" pitchFamily="34" charset="-122"/>
              <a:ea typeface="微软雅黑" panose="020B0503020204020204" pitchFamily="34" charset="-122"/>
            </a:endParaRPr>
          </a:p>
        </p:txBody>
      </p:sp>
      <p:grpSp>
        <p:nvGrpSpPr>
          <p:cNvPr id="15364" name="Group 4"/>
          <p:cNvGrpSpPr>
            <a:grpSpLocks noChangeAspect="1"/>
          </p:cNvGrpSpPr>
          <p:nvPr/>
        </p:nvGrpSpPr>
        <p:grpSpPr>
          <a:xfrm>
            <a:off x="1763713" y="2116138"/>
            <a:ext cx="4968875" cy="2681287"/>
            <a:chOff x="0" y="0"/>
            <a:chExt cx="2440" cy="1317"/>
          </a:xfrm>
        </p:grpSpPr>
        <p:sp>
          <p:nvSpPr>
            <p:cNvPr id="15365" name="Line 5"/>
            <p:cNvSpPr>
              <a:spLocks noChangeAspect="1"/>
            </p:cNvSpPr>
            <p:nvPr/>
          </p:nvSpPr>
          <p:spPr>
            <a:xfrm>
              <a:off x="1291" y="240"/>
              <a:ext cx="0" cy="96"/>
            </a:xfrm>
            <a:prstGeom prst="line">
              <a:avLst/>
            </a:prstGeom>
            <a:ln w="19050" cap="rnd" cmpd="sng">
              <a:solidFill>
                <a:schemeClr val="tx1"/>
              </a:solidFill>
              <a:prstDash val="solid"/>
              <a:headEnd type="none" w="med" len="med"/>
              <a:tailEnd type="none" w="med" len="med"/>
            </a:ln>
          </p:spPr>
        </p:sp>
        <p:sp>
          <p:nvSpPr>
            <p:cNvPr id="15366" name="Line 6"/>
            <p:cNvSpPr>
              <a:spLocks noChangeAspect="1"/>
            </p:cNvSpPr>
            <p:nvPr/>
          </p:nvSpPr>
          <p:spPr>
            <a:xfrm flipH="1">
              <a:off x="759" y="144"/>
              <a:ext cx="399" cy="240"/>
            </a:xfrm>
            <a:prstGeom prst="line">
              <a:avLst/>
            </a:prstGeom>
            <a:ln w="19050" cap="rnd" cmpd="sng">
              <a:solidFill>
                <a:schemeClr val="tx1"/>
              </a:solidFill>
              <a:prstDash val="solid"/>
              <a:headEnd type="none" w="med" len="med"/>
              <a:tailEnd type="none" w="med" len="med"/>
            </a:ln>
          </p:spPr>
        </p:sp>
        <p:sp>
          <p:nvSpPr>
            <p:cNvPr id="15367" name="Line 7"/>
            <p:cNvSpPr>
              <a:spLocks noChangeAspect="1"/>
            </p:cNvSpPr>
            <p:nvPr/>
          </p:nvSpPr>
          <p:spPr>
            <a:xfrm flipH="1">
              <a:off x="449" y="528"/>
              <a:ext cx="133" cy="192"/>
            </a:xfrm>
            <a:prstGeom prst="line">
              <a:avLst/>
            </a:prstGeom>
            <a:ln w="19050" cap="rnd" cmpd="sng">
              <a:solidFill>
                <a:schemeClr val="tx1"/>
              </a:solidFill>
              <a:prstDash val="solid"/>
              <a:headEnd type="none" w="med" len="med"/>
              <a:tailEnd type="none" w="med" len="med"/>
            </a:ln>
          </p:spPr>
        </p:sp>
        <p:sp>
          <p:nvSpPr>
            <p:cNvPr id="15368" name="Line 8"/>
            <p:cNvSpPr>
              <a:spLocks noChangeAspect="1"/>
            </p:cNvSpPr>
            <p:nvPr/>
          </p:nvSpPr>
          <p:spPr>
            <a:xfrm>
              <a:off x="715" y="528"/>
              <a:ext cx="132" cy="192"/>
            </a:xfrm>
            <a:prstGeom prst="line">
              <a:avLst/>
            </a:prstGeom>
            <a:ln w="19050" cap="rnd" cmpd="sng">
              <a:solidFill>
                <a:schemeClr val="tx1"/>
              </a:solidFill>
              <a:prstDash val="solid"/>
              <a:headEnd type="none" w="med" len="med"/>
              <a:tailEnd type="none" w="med" len="med"/>
            </a:ln>
          </p:spPr>
        </p:sp>
        <p:sp>
          <p:nvSpPr>
            <p:cNvPr id="15369" name="Line 9"/>
            <p:cNvSpPr>
              <a:spLocks noChangeAspect="1"/>
            </p:cNvSpPr>
            <p:nvPr/>
          </p:nvSpPr>
          <p:spPr>
            <a:xfrm>
              <a:off x="1291" y="576"/>
              <a:ext cx="0" cy="144"/>
            </a:xfrm>
            <a:prstGeom prst="line">
              <a:avLst/>
            </a:prstGeom>
            <a:ln w="19050" cap="rnd" cmpd="sng">
              <a:solidFill>
                <a:schemeClr val="tx1"/>
              </a:solidFill>
              <a:prstDash val="solid"/>
              <a:headEnd type="none" w="med" len="med"/>
              <a:tailEnd type="none" w="med" len="med"/>
            </a:ln>
          </p:spPr>
        </p:sp>
        <p:sp>
          <p:nvSpPr>
            <p:cNvPr id="15370" name="Line 10"/>
            <p:cNvSpPr>
              <a:spLocks noChangeAspect="1"/>
            </p:cNvSpPr>
            <p:nvPr/>
          </p:nvSpPr>
          <p:spPr>
            <a:xfrm>
              <a:off x="1379" y="144"/>
              <a:ext cx="488" cy="288"/>
            </a:xfrm>
            <a:prstGeom prst="line">
              <a:avLst/>
            </a:prstGeom>
            <a:ln w="19050" cap="rnd" cmpd="sng">
              <a:solidFill>
                <a:schemeClr val="tx1"/>
              </a:solidFill>
              <a:prstDash val="solid"/>
              <a:headEnd type="none" w="med" len="med"/>
              <a:tailEnd type="none" w="med" len="med"/>
            </a:ln>
          </p:spPr>
        </p:sp>
        <p:sp>
          <p:nvSpPr>
            <p:cNvPr id="15371" name="Line 11"/>
            <p:cNvSpPr>
              <a:spLocks noChangeAspect="1"/>
            </p:cNvSpPr>
            <p:nvPr/>
          </p:nvSpPr>
          <p:spPr>
            <a:xfrm flipH="1">
              <a:off x="1734" y="528"/>
              <a:ext cx="177" cy="192"/>
            </a:xfrm>
            <a:prstGeom prst="line">
              <a:avLst/>
            </a:prstGeom>
            <a:ln w="19050" cap="rnd" cmpd="sng">
              <a:solidFill>
                <a:schemeClr val="tx1"/>
              </a:solidFill>
              <a:prstDash val="solid"/>
              <a:headEnd type="none" w="med" len="med"/>
              <a:tailEnd type="none" w="med" len="med"/>
            </a:ln>
          </p:spPr>
        </p:sp>
        <p:sp>
          <p:nvSpPr>
            <p:cNvPr id="15372" name="Line 12"/>
            <p:cNvSpPr>
              <a:spLocks noChangeAspect="1"/>
            </p:cNvSpPr>
            <p:nvPr/>
          </p:nvSpPr>
          <p:spPr>
            <a:xfrm>
              <a:off x="2000" y="576"/>
              <a:ext cx="0" cy="144"/>
            </a:xfrm>
            <a:prstGeom prst="line">
              <a:avLst/>
            </a:prstGeom>
            <a:ln w="19050" cap="rnd" cmpd="sng">
              <a:solidFill>
                <a:schemeClr val="tx1"/>
              </a:solidFill>
              <a:prstDash val="solid"/>
              <a:headEnd type="none" w="med" len="med"/>
              <a:tailEnd type="none" w="med" len="med"/>
            </a:ln>
          </p:spPr>
        </p:sp>
        <p:sp>
          <p:nvSpPr>
            <p:cNvPr id="15373" name="Line 13"/>
            <p:cNvSpPr>
              <a:spLocks noChangeAspect="1"/>
            </p:cNvSpPr>
            <p:nvPr/>
          </p:nvSpPr>
          <p:spPr>
            <a:xfrm>
              <a:off x="2088" y="528"/>
              <a:ext cx="177" cy="192"/>
            </a:xfrm>
            <a:prstGeom prst="line">
              <a:avLst/>
            </a:prstGeom>
            <a:ln w="19050" cap="rnd" cmpd="sng">
              <a:solidFill>
                <a:schemeClr val="tx1"/>
              </a:solidFill>
              <a:prstDash val="solid"/>
              <a:headEnd type="none" w="med" len="med"/>
              <a:tailEnd type="none" w="med" len="med"/>
            </a:ln>
          </p:spPr>
        </p:sp>
        <p:sp>
          <p:nvSpPr>
            <p:cNvPr id="15374" name="Line 14"/>
            <p:cNvSpPr>
              <a:spLocks noChangeAspect="1"/>
            </p:cNvSpPr>
            <p:nvPr/>
          </p:nvSpPr>
          <p:spPr>
            <a:xfrm flipH="1">
              <a:off x="183" y="886"/>
              <a:ext cx="133" cy="192"/>
            </a:xfrm>
            <a:prstGeom prst="line">
              <a:avLst/>
            </a:prstGeom>
            <a:ln w="19050" cap="rnd" cmpd="sng">
              <a:solidFill>
                <a:schemeClr val="tx1"/>
              </a:solidFill>
              <a:prstDash val="solid"/>
              <a:headEnd type="none" w="med" len="med"/>
              <a:tailEnd type="none" w="med" len="med"/>
            </a:ln>
          </p:spPr>
        </p:sp>
        <p:sp>
          <p:nvSpPr>
            <p:cNvPr id="15375" name="Line 15"/>
            <p:cNvSpPr>
              <a:spLocks noChangeAspect="1"/>
            </p:cNvSpPr>
            <p:nvPr/>
          </p:nvSpPr>
          <p:spPr>
            <a:xfrm>
              <a:off x="487" y="886"/>
              <a:ext cx="133" cy="192"/>
            </a:xfrm>
            <a:prstGeom prst="line">
              <a:avLst/>
            </a:prstGeom>
            <a:ln w="19050" cap="rnd" cmpd="sng">
              <a:solidFill>
                <a:schemeClr val="tx1"/>
              </a:solidFill>
              <a:prstDash val="solid"/>
              <a:headEnd type="none" w="med" len="med"/>
              <a:tailEnd type="none" w="med" len="med"/>
            </a:ln>
          </p:spPr>
        </p:sp>
        <p:sp>
          <p:nvSpPr>
            <p:cNvPr id="15376" name="Line 16"/>
            <p:cNvSpPr>
              <a:spLocks noChangeAspect="1"/>
            </p:cNvSpPr>
            <p:nvPr/>
          </p:nvSpPr>
          <p:spPr>
            <a:xfrm>
              <a:off x="1684" y="934"/>
              <a:ext cx="0" cy="144"/>
            </a:xfrm>
            <a:prstGeom prst="line">
              <a:avLst/>
            </a:prstGeom>
            <a:ln w="19050" cap="rnd" cmpd="sng">
              <a:solidFill>
                <a:schemeClr val="tx1"/>
              </a:solidFill>
              <a:prstDash val="solid"/>
              <a:headEnd type="none" w="med" len="med"/>
              <a:tailEnd type="none" w="med" len="med"/>
            </a:ln>
          </p:spPr>
        </p:sp>
        <p:sp>
          <p:nvSpPr>
            <p:cNvPr id="15377" name="Oval 17"/>
            <p:cNvSpPr>
              <a:spLocks noChangeAspect="1"/>
            </p:cNvSpPr>
            <p:nvPr/>
          </p:nvSpPr>
          <p:spPr>
            <a:xfrm>
              <a:off x="2179"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J</a:t>
              </a:r>
              <a:endParaRPr lang="en-US" altLang="zh-CN" b="1" dirty="0">
                <a:latin typeface="Times New Roman" panose="02020603050405020304" pitchFamily="18" charset="0"/>
                <a:ea typeface="宋体" panose="02010600030101010101" pitchFamily="2" charset="-122"/>
              </a:endParaRPr>
            </a:p>
          </p:txBody>
        </p:sp>
        <p:sp>
          <p:nvSpPr>
            <p:cNvPr id="15378" name="Oval 18"/>
            <p:cNvSpPr>
              <a:spLocks noChangeAspect="1"/>
            </p:cNvSpPr>
            <p:nvPr/>
          </p:nvSpPr>
          <p:spPr>
            <a:xfrm>
              <a:off x="1867"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15379" name="Oval 19"/>
            <p:cNvSpPr>
              <a:spLocks noChangeAspect="1"/>
            </p:cNvSpPr>
            <p:nvPr/>
          </p:nvSpPr>
          <p:spPr>
            <a:xfrm>
              <a:off x="1158" y="0"/>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15380" name="Oval 20"/>
            <p:cNvSpPr>
              <a:spLocks noChangeAspect="1"/>
            </p:cNvSpPr>
            <p:nvPr/>
          </p:nvSpPr>
          <p:spPr>
            <a:xfrm>
              <a:off x="1158"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15381" name="Oval 21"/>
            <p:cNvSpPr>
              <a:spLocks noChangeAspect="1"/>
            </p:cNvSpPr>
            <p:nvPr/>
          </p:nvSpPr>
          <p:spPr>
            <a:xfrm>
              <a:off x="532"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15382" name="Oval 22"/>
            <p:cNvSpPr>
              <a:spLocks noChangeAspect="1"/>
            </p:cNvSpPr>
            <p:nvPr/>
          </p:nvSpPr>
          <p:spPr>
            <a:xfrm>
              <a:off x="1850"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15383" name="Oval 23"/>
            <p:cNvSpPr>
              <a:spLocks noChangeAspect="1"/>
            </p:cNvSpPr>
            <p:nvPr/>
          </p:nvSpPr>
          <p:spPr>
            <a:xfrm>
              <a:off x="1541"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sp>
          <p:nvSpPr>
            <p:cNvPr id="15384" name="Oval 24"/>
            <p:cNvSpPr>
              <a:spLocks noChangeAspect="1"/>
            </p:cNvSpPr>
            <p:nvPr/>
          </p:nvSpPr>
          <p:spPr>
            <a:xfrm>
              <a:off x="1157"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15385" name="Oval 25"/>
            <p:cNvSpPr>
              <a:spLocks noChangeAspect="1"/>
            </p:cNvSpPr>
            <p:nvPr/>
          </p:nvSpPr>
          <p:spPr>
            <a:xfrm>
              <a:off x="725"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15386" name="Oval 26"/>
            <p:cNvSpPr>
              <a:spLocks noChangeAspect="1"/>
            </p:cNvSpPr>
            <p:nvPr/>
          </p:nvSpPr>
          <p:spPr>
            <a:xfrm>
              <a:off x="266"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15387" name="Oval 27"/>
            <p:cNvSpPr>
              <a:spLocks noChangeAspect="1"/>
            </p:cNvSpPr>
            <p:nvPr/>
          </p:nvSpPr>
          <p:spPr>
            <a:xfrm>
              <a:off x="0"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K</a:t>
              </a:r>
              <a:endParaRPr lang="en-US" altLang="zh-CN" b="1" dirty="0">
                <a:latin typeface="Times New Roman" panose="02020603050405020304" pitchFamily="18" charset="0"/>
                <a:ea typeface="宋体" panose="02010600030101010101" pitchFamily="2" charset="-122"/>
              </a:endParaRPr>
            </a:p>
          </p:txBody>
        </p:sp>
        <p:sp>
          <p:nvSpPr>
            <p:cNvPr id="15388" name="Oval 28"/>
            <p:cNvSpPr>
              <a:spLocks noChangeAspect="1"/>
            </p:cNvSpPr>
            <p:nvPr/>
          </p:nvSpPr>
          <p:spPr>
            <a:xfrm>
              <a:off x="487"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sp>
          <p:nvSpPr>
            <p:cNvPr id="15389" name="Oval 29"/>
            <p:cNvSpPr>
              <a:spLocks noChangeAspect="1"/>
            </p:cNvSpPr>
            <p:nvPr/>
          </p:nvSpPr>
          <p:spPr>
            <a:xfrm>
              <a:off x="1551"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M</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endPar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5363"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线性结构和树的区别</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无前驱</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线性结构：第一个数据元素</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树：根结点</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无后继</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线性结构：最后一个数据元素</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树：叶子结点无后继</a:t>
            </a:r>
            <a:endParaRPr lang="en-US" altLang="zh-CN"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其他元素</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线性结构：一个前驱、一个后继</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树：一个前驱、多个后继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363">
                                            <p:txEl>
                                              <p:charRg st="10" end="14"/>
                                            </p:txEl>
                                          </p:spTgt>
                                        </p:tgtEl>
                                        <p:attrNameLst>
                                          <p:attrName>style.visibility</p:attrName>
                                        </p:attrNameLst>
                                      </p:cBhvr>
                                      <p:to>
                                        <p:strVal val="visible"/>
                                      </p:to>
                                    </p:set>
                                    <p:animEffect transition="in" filter="wipe(up)">
                                      <p:cBhvr>
                                        <p:cTn id="7" dur="500"/>
                                        <p:tgtEl>
                                          <p:spTgt spid="15363">
                                            <p:txEl>
                                              <p:charRg st="10" end="1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5363">
                                            <p:txEl>
                                              <p:charRg st="14" end="27"/>
                                            </p:txEl>
                                          </p:spTgt>
                                        </p:tgtEl>
                                        <p:attrNameLst>
                                          <p:attrName>style.visibility</p:attrName>
                                        </p:attrNameLst>
                                      </p:cBhvr>
                                      <p:to>
                                        <p:strVal val="visible"/>
                                      </p:to>
                                    </p:set>
                                    <p:animEffect transition="in" filter="wipe(up)">
                                      <p:cBhvr>
                                        <p:cTn id="11" dur="500"/>
                                        <p:tgtEl>
                                          <p:spTgt spid="15363">
                                            <p:txEl>
                                              <p:charRg st="14" end="27"/>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363">
                                            <p:txEl>
                                              <p:charRg st="27" end="33"/>
                                            </p:txEl>
                                          </p:spTgt>
                                        </p:tgtEl>
                                        <p:attrNameLst>
                                          <p:attrName>style.visibility</p:attrName>
                                        </p:attrNameLst>
                                      </p:cBhvr>
                                      <p:to>
                                        <p:strVal val="visible"/>
                                      </p:to>
                                    </p:set>
                                    <p:animEffect transition="in" filter="wipe(up)">
                                      <p:cBhvr>
                                        <p:cTn id="15" dur="500"/>
                                        <p:tgtEl>
                                          <p:spTgt spid="15363">
                                            <p:txEl>
                                              <p:charRg st="27" end="3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363">
                                            <p:txEl>
                                              <p:charRg st="33" end="37"/>
                                            </p:txEl>
                                          </p:spTgt>
                                        </p:tgtEl>
                                        <p:attrNameLst>
                                          <p:attrName>style.visibility</p:attrName>
                                        </p:attrNameLst>
                                      </p:cBhvr>
                                      <p:to>
                                        <p:strVal val="visible"/>
                                      </p:to>
                                    </p:set>
                                    <p:animEffect transition="in" filter="wipe(up)">
                                      <p:cBhvr>
                                        <p:cTn id="20" dur="500"/>
                                        <p:tgtEl>
                                          <p:spTgt spid="15363">
                                            <p:txEl>
                                              <p:charRg st="33" end="37"/>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5363">
                                            <p:txEl>
                                              <p:charRg st="37" end="51"/>
                                            </p:txEl>
                                          </p:spTgt>
                                        </p:tgtEl>
                                        <p:attrNameLst>
                                          <p:attrName>style.visibility</p:attrName>
                                        </p:attrNameLst>
                                      </p:cBhvr>
                                      <p:to>
                                        <p:strVal val="visible"/>
                                      </p:to>
                                    </p:set>
                                    <p:animEffect transition="in" filter="wipe(up)">
                                      <p:cBhvr>
                                        <p:cTn id="24" dur="500"/>
                                        <p:tgtEl>
                                          <p:spTgt spid="15363">
                                            <p:txEl>
                                              <p:charRg st="37" end="51"/>
                                            </p:txEl>
                                          </p:spTgt>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15363">
                                            <p:txEl>
                                              <p:charRg st="51" end="61"/>
                                            </p:txEl>
                                          </p:spTgt>
                                        </p:tgtEl>
                                        <p:attrNameLst>
                                          <p:attrName>style.visibility</p:attrName>
                                        </p:attrNameLst>
                                      </p:cBhvr>
                                      <p:to>
                                        <p:strVal val="visible"/>
                                      </p:to>
                                    </p:set>
                                    <p:animEffect transition="in" filter="wipe(up)">
                                      <p:cBhvr>
                                        <p:cTn id="28" dur="500"/>
                                        <p:tgtEl>
                                          <p:spTgt spid="15363">
                                            <p:txEl>
                                              <p:charRg st="51" end="6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5363">
                                            <p:txEl>
                                              <p:charRg st="61" end="66"/>
                                            </p:txEl>
                                          </p:spTgt>
                                        </p:tgtEl>
                                        <p:attrNameLst>
                                          <p:attrName>style.visibility</p:attrName>
                                        </p:attrNameLst>
                                      </p:cBhvr>
                                      <p:to>
                                        <p:strVal val="visible"/>
                                      </p:to>
                                    </p:set>
                                    <p:animEffect transition="in" filter="wipe(up)">
                                      <p:cBhvr>
                                        <p:cTn id="33" dur="500"/>
                                        <p:tgtEl>
                                          <p:spTgt spid="15363">
                                            <p:txEl>
                                              <p:charRg st="61" end="66"/>
                                            </p:txEl>
                                          </p:spTgt>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5363">
                                            <p:txEl>
                                              <p:charRg st="66" end="81"/>
                                            </p:txEl>
                                          </p:spTgt>
                                        </p:tgtEl>
                                        <p:attrNameLst>
                                          <p:attrName>style.visibility</p:attrName>
                                        </p:attrNameLst>
                                      </p:cBhvr>
                                      <p:to>
                                        <p:strVal val="visible"/>
                                      </p:to>
                                    </p:set>
                                    <p:animEffect transition="in" filter="wipe(up)">
                                      <p:cBhvr>
                                        <p:cTn id="37" dur="500"/>
                                        <p:tgtEl>
                                          <p:spTgt spid="15363">
                                            <p:txEl>
                                              <p:charRg st="66" end="81"/>
                                            </p:txEl>
                                          </p:spTgt>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5363">
                                            <p:txEl>
                                              <p:charRg st="81" end="93"/>
                                            </p:txEl>
                                          </p:spTgt>
                                        </p:tgtEl>
                                        <p:attrNameLst>
                                          <p:attrName>style.visibility</p:attrName>
                                        </p:attrNameLst>
                                      </p:cBhvr>
                                      <p:to>
                                        <p:strVal val="visible"/>
                                      </p:to>
                                    </p:set>
                                    <p:animEffect transition="in" filter="wipe(up)">
                                      <p:cBhvr>
                                        <p:cTn id="41" dur="500"/>
                                        <p:tgtEl>
                                          <p:spTgt spid="15363">
                                            <p:txEl>
                                              <p:charRg st="81"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基本术语</a:t>
            </a:r>
            <a:endPar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7411" name="Rectangle 3"/>
          <p:cNvSpPr>
            <a:spLocks noGrp="1"/>
          </p:cNvSpPr>
          <p:nvPr>
            <p:ph type="body" idx="4294967295"/>
          </p:nvPr>
        </p:nvSpPr>
        <p:spPr/>
        <p:txBody>
          <a:bodyPr vert="horz" wrap="square" lIns="91440" tIns="45720" rIns="91440" bIns="45720" anchor="t" anchorCtr="0"/>
          <a:p>
            <a:pPr>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森林：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m(m≥0)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棵互不相交的树的集合</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任何一棵非空树是一个二元组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Tree = (root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F)</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ct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root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被称为根结点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ct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F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被称为子树森林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spcBef>
                <a:spcPct val="0"/>
              </a:spcBef>
              <a:spcAft>
                <a:spcPts val="0"/>
              </a:spcAft>
              <a:buNone/>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388" name="Oval 4"/>
          <p:cNvSpPr/>
          <p:nvPr/>
        </p:nvSpPr>
        <p:spPr>
          <a:xfrm>
            <a:off x="3965575" y="3265488"/>
            <a:ext cx="533400" cy="3810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FF0000"/>
                </a:solidFill>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16389" name="AutoShape 5"/>
          <p:cNvSpPr/>
          <p:nvPr/>
        </p:nvSpPr>
        <p:spPr>
          <a:xfrm>
            <a:off x="5003800" y="2781300"/>
            <a:ext cx="831850" cy="504825"/>
          </a:xfrm>
          <a:prstGeom prst="wedgeRoundRectCallout">
            <a:avLst>
              <a:gd name="adj1" fmla="val -114315"/>
              <a:gd name="adj2" fmla="val 57546"/>
              <a:gd name="adj3" fmla="val 16667"/>
            </a:avLst>
          </a:prstGeom>
          <a:solidFill>
            <a:srgbClr val="FBE2DF"/>
          </a:solidFill>
          <a:ln w="12700" cap="sq" cmpd="sng">
            <a:solidFill>
              <a:schemeClr val="tx1"/>
            </a:solidFill>
            <a:prstDash val="solid"/>
            <a:miter/>
            <a:headEnd type="none" w="med" len="med"/>
            <a:tailEnd type="none" w="med" len="med"/>
          </a:ln>
        </p:spPr>
        <p:txBody>
          <a:bodyPr wrap="none" t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root</a:t>
            </a:r>
            <a:endParaRPr lang="en-US" altLang="zh-CN" dirty="0">
              <a:latin typeface="Times New Roman" panose="02020603050405020304" pitchFamily="18" charset="0"/>
              <a:ea typeface="宋体" panose="02010600030101010101" pitchFamily="2" charset="-122"/>
            </a:endParaRPr>
          </a:p>
        </p:txBody>
      </p:sp>
      <p:sp>
        <p:nvSpPr>
          <p:cNvPr id="16390" name="Rectangle 6"/>
          <p:cNvSpPr/>
          <p:nvPr/>
        </p:nvSpPr>
        <p:spPr>
          <a:xfrm>
            <a:off x="1908175" y="3933825"/>
            <a:ext cx="4800600" cy="2438400"/>
          </a:xfrm>
          <a:prstGeom prst="rect">
            <a:avLst/>
          </a:prstGeom>
          <a:solidFill>
            <a:srgbClr val="CAF2CE"/>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6391" name="Oval 7"/>
          <p:cNvSpPr/>
          <p:nvPr/>
        </p:nvSpPr>
        <p:spPr>
          <a:xfrm>
            <a:off x="2746375" y="4179888"/>
            <a:ext cx="4572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9C4E00"/>
                </a:solidFill>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16392" name="Oval 8"/>
          <p:cNvSpPr/>
          <p:nvPr/>
        </p:nvSpPr>
        <p:spPr>
          <a:xfrm>
            <a:off x="3965575" y="41798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6600CC"/>
                </a:solidFill>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16393" name="Oval 9"/>
          <p:cNvSpPr/>
          <p:nvPr/>
        </p:nvSpPr>
        <p:spPr>
          <a:xfrm>
            <a:off x="5337175" y="41798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D</a:t>
            </a:r>
            <a:endParaRPr lang="en-US" altLang="zh-CN" dirty="0">
              <a:latin typeface="Times New Roman" panose="02020603050405020304" pitchFamily="18" charset="0"/>
              <a:ea typeface="宋体" panose="02010600030101010101" pitchFamily="2" charset="-122"/>
            </a:endParaRPr>
          </a:p>
        </p:txBody>
      </p:sp>
      <p:sp>
        <p:nvSpPr>
          <p:cNvPr id="16394" name="Oval 10"/>
          <p:cNvSpPr/>
          <p:nvPr/>
        </p:nvSpPr>
        <p:spPr>
          <a:xfrm>
            <a:off x="2136775" y="4865688"/>
            <a:ext cx="4572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9C4E00"/>
                </a:solidFill>
                <a:latin typeface="Times New Roman" panose="02020603050405020304" pitchFamily="18" charset="0"/>
                <a:ea typeface="宋体" panose="02010600030101010101" pitchFamily="2" charset="-122"/>
              </a:rPr>
              <a:t>E</a:t>
            </a:r>
            <a:endParaRPr lang="en-US" altLang="zh-CN" dirty="0">
              <a:latin typeface="Times New Roman" panose="02020603050405020304" pitchFamily="18" charset="0"/>
              <a:ea typeface="宋体" panose="02010600030101010101" pitchFamily="2" charset="-122"/>
            </a:endParaRPr>
          </a:p>
        </p:txBody>
      </p:sp>
      <p:sp>
        <p:nvSpPr>
          <p:cNvPr id="16395" name="Oval 11"/>
          <p:cNvSpPr/>
          <p:nvPr/>
        </p:nvSpPr>
        <p:spPr>
          <a:xfrm>
            <a:off x="3203575" y="48656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9C4E00"/>
                </a:solidFill>
                <a:latin typeface="Times New Roman" panose="02020603050405020304" pitchFamily="18" charset="0"/>
                <a:ea typeface="宋体" panose="02010600030101010101" pitchFamily="2" charset="-122"/>
              </a:rPr>
              <a:t>F</a:t>
            </a:r>
            <a:endParaRPr lang="en-US" altLang="zh-CN" dirty="0">
              <a:latin typeface="Times New Roman" panose="02020603050405020304" pitchFamily="18" charset="0"/>
              <a:ea typeface="宋体" panose="02010600030101010101" pitchFamily="2" charset="-122"/>
            </a:endParaRPr>
          </a:p>
        </p:txBody>
      </p:sp>
      <p:sp>
        <p:nvSpPr>
          <p:cNvPr id="16396" name="Oval 12"/>
          <p:cNvSpPr/>
          <p:nvPr/>
        </p:nvSpPr>
        <p:spPr>
          <a:xfrm>
            <a:off x="3965575" y="48656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6600CC"/>
                </a:solidFill>
                <a:latin typeface="Times New Roman" panose="02020603050405020304" pitchFamily="18" charset="0"/>
                <a:ea typeface="宋体" panose="02010600030101010101" pitchFamily="2" charset="-122"/>
              </a:rPr>
              <a:t>G</a:t>
            </a:r>
            <a:endParaRPr lang="en-US" altLang="zh-CN" dirty="0">
              <a:latin typeface="Times New Roman" panose="02020603050405020304" pitchFamily="18" charset="0"/>
              <a:ea typeface="宋体" panose="02010600030101010101" pitchFamily="2" charset="-122"/>
            </a:endParaRPr>
          </a:p>
        </p:txBody>
      </p:sp>
      <p:sp>
        <p:nvSpPr>
          <p:cNvPr id="16397" name="Oval 13"/>
          <p:cNvSpPr/>
          <p:nvPr/>
        </p:nvSpPr>
        <p:spPr>
          <a:xfrm>
            <a:off x="4651375" y="48656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H</a:t>
            </a:r>
            <a:endParaRPr lang="en-US" altLang="zh-CN" dirty="0">
              <a:latin typeface="Times New Roman" panose="02020603050405020304" pitchFamily="18" charset="0"/>
              <a:ea typeface="宋体" panose="02010600030101010101" pitchFamily="2" charset="-122"/>
            </a:endParaRPr>
          </a:p>
        </p:txBody>
      </p:sp>
      <p:sp>
        <p:nvSpPr>
          <p:cNvPr id="16398" name="Oval 14"/>
          <p:cNvSpPr/>
          <p:nvPr/>
        </p:nvSpPr>
        <p:spPr>
          <a:xfrm>
            <a:off x="5337175" y="48656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I</a:t>
            </a:r>
            <a:endParaRPr lang="en-US" altLang="zh-CN" dirty="0">
              <a:latin typeface="Times New Roman" panose="02020603050405020304" pitchFamily="18" charset="0"/>
              <a:ea typeface="宋体" panose="02010600030101010101" pitchFamily="2" charset="-122"/>
            </a:endParaRPr>
          </a:p>
        </p:txBody>
      </p:sp>
      <p:sp>
        <p:nvSpPr>
          <p:cNvPr id="16399" name="Oval 15"/>
          <p:cNvSpPr/>
          <p:nvPr/>
        </p:nvSpPr>
        <p:spPr>
          <a:xfrm>
            <a:off x="6022975" y="4865688"/>
            <a:ext cx="4572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J</a:t>
            </a:r>
            <a:endParaRPr lang="en-US" altLang="zh-CN" dirty="0">
              <a:latin typeface="Times New Roman" panose="02020603050405020304" pitchFamily="18" charset="0"/>
              <a:ea typeface="宋体" panose="02010600030101010101" pitchFamily="2" charset="-122"/>
            </a:endParaRPr>
          </a:p>
        </p:txBody>
      </p:sp>
      <p:sp>
        <p:nvSpPr>
          <p:cNvPr id="16400" name="Oval 16"/>
          <p:cNvSpPr/>
          <p:nvPr/>
        </p:nvSpPr>
        <p:spPr>
          <a:xfrm>
            <a:off x="6022975" y="55514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latin typeface="Times New Roman" panose="02020603050405020304" pitchFamily="18" charset="0"/>
                <a:ea typeface="宋体" panose="02010600030101010101" pitchFamily="2" charset="-122"/>
              </a:rPr>
              <a:t>M</a:t>
            </a:r>
            <a:endParaRPr lang="en-US" altLang="zh-CN" dirty="0">
              <a:latin typeface="Times New Roman" panose="02020603050405020304" pitchFamily="18" charset="0"/>
              <a:ea typeface="宋体" panose="02010600030101010101" pitchFamily="2" charset="-122"/>
            </a:endParaRPr>
          </a:p>
        </p:txBody>
      </p:sp>
      <p:sp>
        <p:nvSpPr>
          <p:cNvPr id="16401" name="Oval 17"/>
          <p:cNvSpPr/>
          <p:nvPr/>
        </p:nvSpPr>
        <p:spPr>
          <a:xfrm>
            <a:off x="2670175" y="55514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9C4E00"/>
                </a:solidFill>
                <a:latin typeface="Times New Roman" panose="02020603050405020304" pitchFamily="18" charset="0"/>
                <a:ea typeface="宋体" panose="02010600030101010101" pitchFamily="2" charset="-122"/>
              </a:rPr>
              <a:t>K</a:t>
            </a:r>
            <a:endParaRPr lang="en-US" altLang="zh-CN" dirty="0">
              <a:latin typeface="Times New Roman" panose="02020603050405020304" pitchFamily="18" charset="0"/>
              <a:ea typeface="宋体" panose="02010600030101010101" pitchFamily="2" charset="-122"/>
            </a:endParaRPr>
          </a:p>
        </p:txBody>
      </p:sp>
      <p:sp>
        <p:nvSpPr>
          <p:cNvPr id="16402" name="Oval 18"/>
          <p:cNvSpPr/>
          <p:nvPr/>
        </p:nvSpPr>
        <p:spPr>
          <a:xfrm>
            <a:off x="3660775" y="5551488"/>
            <a:ext cx="533400" cy="30480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9C4E00"/>
                </a:solidFill>
                <a:latin typeface="Times New Roman" panose="02020603050405020304" pitchFamily="18" charset="0"/>
                <a:ea typeface="宋体" panose="02010600030101010101" pitchFamily="2" charset="-122"/>
              </a:rPr>
              <a:t>L</a:t>
            </a:r>
            <a:endParaRPr lang="en-US" altLang="zh-CN" dirty="0">
              <a:latin typeface="Times New Roman" panose="02020603050405020304" pitchFamily="18" charset="0"/>
              <a:ea typeface="宋体" panose="02010600030101010101" pitchFamily="2" charset="-122"/>
            </a:endParaRPr>
          </a:p>
        </p:txBody>
      </p:sp>
      <p:sp>
        <p:nvSpPr>
          <p:cNvPr id="16403" name="Line 19"/>
          <p:cNvSpPr/>
          <p:nvPr/>
        </p:nvSpPr>
        <p:spPr>
          <a:xfrm flipH="1">
            <a:off x="2365375" y="4332288"/>
            <a:ext cx="381000" cy="533400"/>
          </a:xfrm>
          <a:prstGeom prst="line">
            <a:avLst/>
          </a:prstGeom>
          <a:ln w="28575" cap="sq" cmpd="sng">
            <a:solidFill>
              <a:srgbClr val="005400"/>
            </a:solidFill>
            <a:prstDash val="solid"/>
            <a:headEnd type="none" w="med" len="med"/>
            <a:tailEnd type="none" w="med" len="med"/>
          </a:ln>
        </p:spPr>
      </p:sp>
      <p:sp>
        <p:nvSpPr>
          <p:cNvPr id="16404" name="Line 20"/>
          <p:cNvSpPr/>
          <p:nvPr/>
        </p:nvSpPr>
        <p:spPr>
          <a:xfrm>
            <a:off x="3203575" y="4332288"/>
            <a:ext cx="228600" cy="533400"/>
          </a:xfrm>
          <a:prstGeom prst="line">
            <a:avLst/>
          </a:prstGeom>
          <a:ln w="28575" cap="sq" cmpd="sng">
            <a:solidFill>
              <a:srgbClr val="005400"/>
            </a:solidFill>
            <a:prstDash val="solid"/>
            <a:headEnd type="none" w="med" len="med"/>
            <a:tailEnd type="none" w="med" len="med"/>
          </a:ln>
        </p:spPr>
      </p:sp>
      <p:sp>
        <p:nvSpPr>
          <p:cNvPr id="16405" name="Line 21"/>
          <p:cNvSpPr/>
          <p:nvPr/>
        </p:nvSpPr>
        <p:spPr>
          <a:xfrm flipH="1">
            <a:off x="2898775" y="5018088"/>
            <a:ext cx="304800" cy="533400"/>
          </a:xfrm>
          <a:prstGeom prst="line">
            <a:avLst/>
          </a:prstGeom>
          <a:ln w="28575" cap="sq" cmpd="sng">
            <a:solidFill>
              <a:srgbClr val="005400"/>
            </a:solidFill>
            <a:prstDash val="solid"/>
            <a:headEnd type="none" w="med" len="med"/>
            <a:tailEnd type="none" w="med" len="med"/>
          </a:ln>
        </p:spPr>
      </p:sp>
      <p:sp>
        <p:nvSpPr>
          <p:cNvPr id="16406" name="Line 22"/>
          <p:cNvSpPr/>
          <p:nvPr/>
        </p:nvSpPr>
        <p:spPr>
          <a:xfrm>
            <a:off x="3736975" y="5018088"/>
            <a:ext cx="152400" cy="533400"/>
          </a:xfrm>
          <a:prstGeom prst="line">
            <a:avLst/>
          </a:prstGeom>
          <a:ln w="28575" cap="sq" cmpd="sng">
            <a:solidFill>
              <a:srgbClr val="005400"/>
            </a:solidFill>
            <a:prstDash val="solid"/>
            <a:headEnd type="none" w="med" len="med"/>
            <a:tailEnd type="none" w="med" len="med"/>
          </a:ln>
        </p:spPr>
      </p:sp>
      <p:sp>
        <p:nvSpPr>
          <p:cNvPr id="16407" name="Line 23"/>
          <p:cNvSpPr/>
          <p:nvPr/>
        </p:nvSpPr>
        <p:spPr>
          <a:xfrm>
            <a:off x="4194175" y="4484688"/>
            <a:ext cx="0" cy="381000"/>
          </a:xfrm>
          <a:prstGeom prst="line">
            <a:avLst/>
          </a:prstGeom>
          <a:ln w="28575" cap="sq" cmpd="sng">
            <a:solidFill>
              <a:srgbClr val="005400"/>
            </a:solidFill>
            <a:prstDash val="solid"/>
            <a:headEnd type="none" w="med" len="med"/>
            <a:tailEnd type="none" w="med" len="med"/>
          </a:ln>
        </p:spPr>
      </p:sp>
      <p:sp>
        <p:nvSpPr>
          <p:cNvPr id="16408" name="Line 24"/>
          <p:cNvSpPr/>
          <p:nvPr/>
        </p:nvSpPr>
        <p:spPr>
          <a:xfrm flipH="1">
            <a:off x="4879975" y="4332288"/>
            <a:ext cx="457200" cy="533400"/>
          </a:xfrm>
          <a:prstGeom prst="line">
            <a:avLst/>
          </a:prstGeom>
          <a:ln w="28575" cap="sq" cmpd="sng">
            <a:solidFill>
              <a:srgbClr val="005400"/>
            </a:solidFill>
            <a:prstDash val="solid"/>
            <a:headEnd type="none" w="med" len="med"/>
            <a:tailEnd type="none" w="med" len="med"/>
          </a:ln>
        </p:spPr>
      </p:sp>
      <p:sp>
        <p:nvSpPr>
          <p:cNvPr id="16409" name="Line 25"/>
          <p:cNvSpPr/>
          <p:nvPr/>
        </p:nvSpPr>
        <p:spPr>
          <a:xfrm flipH="1">
            <a:off x="5641975" y="4484688"/>
            <a:ext cx="0" cy="381000"/>
          </a:xfrm>
          <a:prstGeom prst="line">
            <a:avLst/>
          </a:prstGeom>
          <a:ln w="28575" cap="sq" cmpd="sng">
            <a:solidFill>
              <a:srgbClr val="005400"/>
            </a:solidFill>
            <a:prstDash val="solid"/>
            <a:headEnd type="none" w="med" len="med"/>
            <a:tailEnd type="none" w="med" len="med"/>
          </a:ln>
        </p:spPr>
      </p:sp>
      <p:sp>
        <p:nvSpPr>
          <p:cNvPr id="16410" name="Line 26"/>
          <p:cNvSpPr/>
          <p:nvPr/>
        </p:nvSpPr>
        <p:spPr>
          <a:xfrm>
            <a:off x="5870575" y="4332288"/>
            <a:ext cx="381000" cy="533400"/>
          </a:xfrm>
          <a:prstGeom prst="line">
            <a:avLst/>
          </a:prstGeom>
          <a:ln w="28575" cap="sq" cmpd="sng">
            <a:solidFill>
              <a:srgbClr val="005400"/>
            </a:solidFill>
            <a:prstDash val="solid"/>
            <a:headEnd type="none" w="med" len="med"/>
            <a:tailEnd type="none" w="med" len="med"/>
          </a:ln>
        </p:spPr>
      </p:sp>
      <p:sp>
        <p:nvSpPr>
          <p:cNvPr id="16411" name="Line 27"/>
          <p:cNvSpPr/>
          <p:nvPr/>
        </p:nvSpPr>
        <p:spPr>
          <a:xfrm>
            <a:off x="6251575" y="5170488"/>
            <a:ext cx="0" cy="381000"/>
          </a:xfrm>
          <a:prstGeom prst="line">
            <a:avLst/>
          </a:prstGeom>
          <a:ln w="28575" cap="sq" cmpd="sng">
            <a:solidFill>
              <a:srgbClr val="005400"/>
            </a:solidFill>
            <a:prstDash val="solid"/>
            <a:headEnd type="none" w="med" len="med"/>
            <a:tailEnd type="none" w="med" len="med"/>
          </a:ln>
        </p:spPr>
      </p:sp>
      <p:sp>
        <p:nvSpPr>
          <p:cNvPr id="16412" name="AutoShape 28"/>
          <p:cNvSpPr/>
          <p:nvPr/>
        </p:nvSpPr>
        <p:spPr>
          <a:xfrm>
            <a:off x="1446213" y="3048000"/>
            <a:ext cx="533400" cy="381000"/>
          </a:xfrm>
          <a:prstGeom prst="wedgeRoundRectCallout">
            <a:avLst>
              <a:gd name="adj1" fmla="val 110713"/>
              <a:gd name="adj2" fmla="val 182500"/>
              <a:gd name="adj3" fmla="val 16667"/>
            </a:avLst>
          </a:prstGeom>
          <a:solidFill>
            <a:srgbClr val="CAF2CE"/>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800" b="1" dirty="0">
                <a:solidFill>
                  <a:srgbClr val="005400"/>
                </a:solidFill>
                <a:latin typeface="Times New Roman" panose="02020603050405020304" pitchFamily="18" charset="0"/>
                <a:ea typeface="宋体" panose="02010600030101010101" pitchFamily="2" charset="-122"/>
              </a:rPr>
              <a:t>F</a:t>
            </a:r>
            <a:endParaRPr lang="en-US" altLang="zh-CN" dirty="0">
              <a:latin typeface="Times New Roman" panose="02020603050405020304" pitchFamily="18" charset="0"/>
              <a:ea typeface="宋体" panose="02010600030101010101" pitchFamily="2" charset="-122"/>
            </a:endParaRPr>
          </a:p>
        </p:txBody>
      </p:sp>
      <p:sp>
        <p:nvSpPr>
          <p:cNvPr id="16413" name="Line 29"/>
          <p:cNvSpPr/>
          <p:nvPr/>
        </p:nvSpPr>
        <p:spPr>
          <a:xfrm flipH="1">
            <a:off x="2974975" y="3494088"/>
            <a:ext cx="990600" cy="685800"/>
          </a:xfrm>
          <a:prstGeom prst="line">
            <a:avLst/>
          </a:prstGeom>
          <a:ln w="38100" cap="sq" cmpd="sng">
            <a:solidFill>
              <a:schemeClr val="tx2"/>
            </a:solidFill>
            <a:prstDash val="solid"/>
            <a:headEnd type="none" w="med" len="med"/>
            <a:tailEnd type="none" w="med" len="med"/>
          </a:ln>
        </p:spPr>
      </p:sp>
      <p:sp>
        <p:nvSpPr>
          <p:cNvPr id="16414" name="Line 30"/>
          <p:cNvSpPr/>
          <p:nvPr/>
        </p:nvSpPr>
        <p:spPr>
          <a:xfrm>
            <a:off x="4194175" y="3646488"/>
            <a:ext cx="0" cy="533400"/>
          </a:xfrm>
          <a:prstGeom prst="line">
            <a:avLst/>
          </a:prstGeom>
          <a:ln w="38100" cap="sq" cmpd="sng">
            <a:solidFill>
              <a:schemeClr val="tx2"/>
            </a:solidFill>
            <a:prstDash val="solid"/>
            <a:headEnd type="none" w="med" len="med"/>
            <a:tailEnd type="none" w="med" len="med"/>
          </a:ln>
        </p:spPr>
      </p:sp>
      <p:sp>
        <p:nvSpPr>
          <p:cNvPr id="16415" name="Line 31"/>
          <p:cNvSpPr/>
          <p:nvPr/>
        </p:nvSpPr>
        <p:spPr>
          <a:xfrm>
            <a:off x="4498975" y="3570288"/>
            <a:ext cx="1143000" cy="609600"/>
          </a:xfrm>
          <a:prstGeom prst="line">
            <a:avLst/>
          </a:prstGeom>
          <a:ln w="38100" cap="sq" cmpd="sng">
            <a:solidFill>
              <a:schemeClr val="tx2"/>
            </a:solidFill>
            <a:prstDash val="solid"/>
            <a:headEnd type="none" w="med" len="med"/>
            <a:tailEnd type="non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dissolve">
                                      <p:cBhvr>
                                        <p:cTn id="7" dur="500"/>
                                        <p:tgtEl>
                                          <p:spTgt spid="163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92"/>
                                        </p:tgtEl>
                                        <p:attrNameLst>
                                          <p:attrName>style.visibility</p:attrName>
                                        </p:attrNameLst>
                                      </p:cBhvr>
                                      <p:to>
                                        <p:strVal val="visible"/>
                                      </p:to>
                                    </p:set>
                                    <p:animEffect transition="in" filter="dissolve">
                                      <p:cBhvr>
                                        <p:cTn id="10" dur="500"/>
                                        <p:tgtEl>
                                          <p:spTgt spid="163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393"/>
                                        </p:tgtEl>
                                        <p:attrNameLst>
                                          <p:attrName>style.visibility</p:attrName>
                                        </p:attrNameLst>
                                      </p:cBhvr>
                                      <p:to>
                                        <p:strVal val="visible"/>
                                      </p:to>
                                    </p:set>
                                    <p:animEffect transition="in" filter="dissolve">
                                      <p:cBhvr>
                                        <p:cTn id="13" dur="500"/>
                                        <p:tgtEl>
                                          <p:spTgt spid="1639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394"/>
                                        </p:tgtEl>
                                        <p:attrNameLst>
                                          <p:attrName>style.visibility</p:attrName>
                                        </p:attrNameLst>
                                      </p:cBhvr>
                                      <p:to>
                                        <p:strVal val="visible"/>
                                      </p:to>
                                    </p:set>
                                    <p:animEffect transition="in" filter="dissolve">
                                      <p:cBhvr>
                                        <p:cTn id="16" dur="500"/>
                                        <p:tgtEl>
                                          <p:spTgt spid="1639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6395"/>
                                        </p:tgtEl>
                                        <p:attrNameLst>
                                          <p:attrName>style.visibility</p:attrName>
                                        </p:attrNameLst>
                                      </p:cBhvr>
                                      <p:to>
                                        <p:strVal val="visible"/>
                                      </p:to>
                                    </p:set>
                                    <p:animEffect transition="in" filter="dissolve">
                                      <p:cBhvr>
                                        <p:cTn id="19" dur="500"/>
                                        <p:tgtEl>
                                          <p:spTgt spid="1639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6396"/>
                                        </p:tgtEl>
                                        <p:attrNameLst>
                                          <p:attrName>style.visibility</p:attrName>
                                        </p:attrNameLst>
                                      </p:cBhvr>
                                      <p:to>
                                        <p:strVal val="visible"/>
                                      </p:to>
                                    </p:set>
                                    <p:animEffect transition="in" filter="dissolve">
                                      <p:cBhvr>
                                        <p:cTn id="22" dur="500"/>
                                        <p:tgtEl>
                                          <p:spTgt spid="1639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397"/>
                                        </p:tgtEl>
                                        <p:attrNameLst>
                                          <p:attrName>style.visibility</p:attrName>
                                        </p:attrNameLst>
                                      </p:cBhvr>
                                      <p:to>
                                        <p:strVal val="visible"/>
                                      </p:to>
                                    </p:set>
                                    <p:animEffect transition="in" filter="dissolve">
                                      <p:cBhvr>
                                        <p:cTn id="25" dur="500"/>
                                        <p:tgtEl>
                                          <p:spTgt spid="1639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6398"/>
                                        </p:tgtEl>
                                        <p:attrNameLst>
                                          <p:attrName>style.visibility</p:attrName>
                                        </p:attrNameLst>
                                      </p:cBhvr>
                                      <p:to>
                                        <p:strVal val="visible"/>
                                      </p:to>
                                    </p:set>
                                    <p:animEffect transition="in" filter="dissolve">
                                      <p:cBhvr>
                                        <p:cTn id="28" dur="500"/>
                                        <p:tgtEl>
                                          <p:spTgt spid="1639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399"/>
                                        </p:tgtEl>
                                        <p:attrNameLst>
                                          <p:attrName>style.visibility</p:attrName>
                                        </p:attrNameLst>
                                      </p:cBhvr>
                                      <p:to>
                                        <p:strVal val="visible"/>
                                      </p:to>
                                    </p:set>
                                    <p:animEffect transition="in" filter="dissolve">
                                      <p:cBhvr>
                                        <p:cTn id="31" dur="500"/>
                                        <p:tgtEl>
                                          <p:spTgt spid="1639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401"/>
                                        </p:tgtEl>
                                        <p:attrNameLst>
                                          <p:attrName>style.visibility</p:attrName>
                                        </p:attrNameLst>
                                      </p:cBhvr>
                                      <p:to>
                                        <p:strVal val="visible"/>
                                      </p:to>
                                    </p:set>
                                    <p:animEffect transition="in" filter="dissolve">
                                      <p:cBhvr>
                                        <p:cTn id="34" dur="500"/>
                                        <p:tgtEl>
                                          <p:spTgt spid="1640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402"/>
                                        </p:tgtEl>
                                        <p:attrNameLst>
                                          <p:attrName>style.visibility</p:attrName>
                                        </p:attrNameLst>
                                      </p:cBhvr>
                                      <p:to>
                                        <p:strVal val="visible"/>
                                      </p:to>
                                    </p:set>
                                    <p:animEffect transition="in" filter="dissolve">
                                      <p:cBhvr>
                                        <p:cTn id="37" dur="500"/>
                                        <p:tgtEl>
                                          <p:spTgt spid="1640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6400"/>
                                        </p:tgtEl>
                                        <p:attrNameLst>
                                          <p:attrName>style.visibility</p:attrName>
                                        </p:attrNameLst>
                                      </p:cBhvr>
                                      <p:to>
                                        <p:strVal val="visible"/>
                                      </p:to>
                                    </p:set>
                                    <p:animEffect transition="in" filter="dissolve">
                                      <p:cBhvr>
                                        <p:cTn id="40" dur="500"/>
                                        <p:tgtEl>
                                          <p:spTgt spid="16400"/>
                                        </p:tgtEl>
                                      </p:cBhvr>
                                    </p:animEffect>
                                  </p:childTnLst>
                                </p:cTn>
                              </p:par>
                              <p:par>
                                <p:cTn id="41" presetID="17" presetClass="entr" presetSubtype="1" fill="hold" nodeType="withEffect">
                                  <p:stCondLst>
                                    <p:cond delay="0"/>
                                  </p:stCondLst>
                                  <p:childTnLst>
                                    <p:set>
                                      <p:cBhvr>
                                        <p:cTn id="42" dur="1" fill="hold">
                                          <p:stCondLst>
                                            <p:cond delay="0"/>
                                          </p:stCondLst>
                                        </p:cTn>
                                        <p:tgtEl>
                                          <p:spTgt spid="16403"/>
                                        </p:tgtEl>
                                        <p:attrNameLst>
                                          <p:attrName>style.visibility</p:attrName>
                                        </p:attrNameLst>
                                      </p:cBhvr>
                                      <p:to>
                                        <p:strVal val="visible"/>
                                      </p:to>
                                    </p:set>
                                    <p:anim calcmode="lin" valueType="num">
                                      <p:cBhvr>
                                        <p:cTn id="43" dur="500" fill="hold"/>
                                        <p:tgtEl>
                                          <p:spTgt spid="16403"/>
                                        </p:tgtEl>
                                        <p:attrNameLst>
                                          <p:attrName>ppt_x</p:attrName>
                                        </p:attrNameLst>
                                      </p:cBhvr>
                                      <p:tavLst>
                                        <p:tav tm="0">
                                          <p:val>
                                            <p:strVal val="#ppt_x"/>
                                          </p:val>
                                        </p:tav>
                                        <p:tav tm="100000">
                                          <p:val>
                                            <p:strVal val="#ppt_x"/>
                                          </p:val>
                                        </p:tav>
                                      </p:tavLst>
                                    </p:anim>
                                    <p:anim calcmode="lin" valueType="num">
                                      <p:cBhvr>
                                        <p:cTn id="44" dur="500" fill="hold"/>
                                        <p:tgtEl>
                                          <p:spTgt spid="16403"/>
                                        </p:tgtEl>
                                        <p:attrNameLst>
                                          <p:attrName>ppt_y</p:attrName>
                                        </p:attrNameLst>
                                      </p:cBhvr>
                                      <p:tavLst>
                                        <p:tav tm="0">
                                          <p:val>
                                            <p:strVal val="#ppt_y-#ppt_h/2"/>
                                          </p:val>
                                        </p:tav>
                                        <p:tav tm="100000">
                                          <p:val>
                                            <p:strVal val="#ppt_y"/>
                                          </p:val>
                                        </p:tav>
                                      </p:tavLst>
                                    </p:anim>
                                    <p:anim calcmode="lin" valueType="num">
                                      <p:cBhvr>
                                        <p:cTn id="45" dur="500" fill="hold"/>
                                        <p:tgtEl>
                                          <p:spTgt spid="16403"/>
                                        </p:tgtEl>
                                        <p:attrNameLst>
                                          <p:attrName>ppt_w</p:attrName>
                                        </p:attrNameLst>
                                      </p:cBhvr>
                                      <p:tavLst>
                                        <p:tav tm="0">
                                          <p:val>
                                            <p:strVal val="#ppt_w"/>
                                          </p:val>
                                        </p:tav>
                                        <p:tav tm="100000">
                                          <p:val>
                                            <p:strVal val="#ppt_w"/>
                                          </p:val>
                                        </p:tav>
                                      </p:tavLst>
                                    </p:anim>
                                    <p:anim calcmode="lin" valueType="num">
                                      <p:cBhvr>
                                        <p:cTn id="46" dur="500" fill="hold"/>
                                        <p:tgtEl>
                                          <p:spTgt spid="16403"/>
                                        </p:tgtEl>
                                        <p:attrNameLst>
                                          <p:attrName>ppt_h</p:attrName>
                                        </p:attrNameLst>
                                      </p:cBhvr>
                                      <p:tavLst>
                                        <p:tav tm="0">
                                          <p:val>
                                            <p:fltVal val="0.000000"/>
                                          </p:val>
                                        </p:tav>
                                        <p:tav tm="100000">
                                          <p:val>
                                            <p:strVal val="#ppt_h"/>
                                          </p:val>
                                        </p:tav>
                                      </p:tavLst>
                                    </p:anim>
                                  </p:childTnLst>
                                </p:cTn>
                              </p:par>
                              <p:par>
                                <p:cTn id="47" presetID="17" presetClass="entr" presetSubtype="1" fill="hold" nodeType="withEffect">
                                  <p:stCondLst>
                                    <p:cond delay="0"/>
                                  </p:stCondLst>
                                  <p:childTnLst>
                                    <p:set>
                                      <p:cBhvr>
                                        <p:cTn id="48" dur="1" fill="hold">
                                          <p:stCondLst>
                                            <p:cond delay="0"/>
                                          </p:stCondLst>
                                        </p:cTn>
                                        <p:tgtEl>
                                          <p:spTgt spid="16404"/>
                                        </p:tgtEl>
                                        <p:attrNameLst>
                                          <p:attrName>style.visibility</p:attrName>
                                        </p:attrNameLst>
                                      </p:cBhvr>
                                      <p:to>
                                        <p:strVal val="visible"/>
                                      </p:to>
                                    </p:set>
                                    <p:anim calcmode="lin" valueType="num">
                                      <p:cBhvr>
                                        <p:cTn id="49" dur="500" fill="hold"/>
                                        <p:tgtEl>
                                          <p:spTgt spid="16404"/>
                                        </p:tgtEl>
                                        <p:attrNameLst>
                                          <p:attrName>ppt_x</p:attrName>
                                        </p:attrNameLst>
                                      </p:cBhvr>
                                      <p:tavLst>
                                        <p:tav tm="0">
                                          <p:val>
                                            <p:strVal val="#ppt_x"/>
                                          </p:val>
                                        </p:tav>
                                        <p:tav tm="100000">
                                          <p:val>
                                            <p:strVal val="#ppt_x"/>
                                          </p:val>
                                        </p:tav>
                                      </p:tavLst>
                                    </p:anim>
                                    <p:anim calcmode="lin" valueType="num">
                                      <p:cBhvr>
                                        <p:cTn id="50" dur="500" fill="hold"/>
                                        <p:tgtEl>
                                          <p:spTgt spid="16404"/>
                                        </p:tgtEl>
                                        <p:attrNameLst>
                                          <p:attrName>ppt_y</p:attrName>
                                        </p:attrNameLst>
                                      </p:cBhvr>
                                      <p:tavLst>
                                        <p:tav tm="0">
                                          <p:val>
                                            <p:strVal val="#ppt_y-#ppt_h/2"/>
                                          </p:val>
                                        </p:tav>
                                        <p:tav tm="100000">
                                          <p:val>
                                            <p:strVal val="#ppt_y"/>
                                          </p:val>
                                        </p:tav>
                                      </p:tavLst>
                                    </p:anim>
                                    <p:anim calcmode="lin" valueType="num">
                                      <p:cBhvr>
                                        <p:cTn id="51" dur="500" fill="hold"/>
                                        <p:tgtEl>
                                          <p:spTgt spid="16404"/>
                                        </p:tgtEl>
                                        <p:attrNameLst>
                                          <p:attrName>ppt_w</p:attrName>
                                        </p:attrNameLst>
                                      </p:cBhvr>
                                      <p:tavLst>
                                        <p:tav tm="0">
                                          <p:val>
                                            <p:strVal val="#ppt_w"/>
                                          </p:val>
                                        </p:tav>
                                        <p:tav tm="100000">
                                          <p:val>
                                            <p:strVal val="#ppt_w"/>
                                          </p:val>
                                        </p:tav>
                                      </p:tavLst>
                                    </p:anim>
                                    <p:anim calcmode="lin" valueType="num">
                                      <p:cBhvr>
                                        <p:cTn id="52" dur="500" fill="hold"/>
                                        <p:tgtEl>
                                          <p:spTgt spid="16404"/>
                                        </p:tgtEl>
                                        <p:attrNameLst>
                                          <p:attrName>ppt_h</p:attrName>
                                        </p:attrNameLst>
                                      </p:cBhvr>
                                      <p:tavLst>
                                        <p:tav tm="0">
                                          <p:val>
                                            <p:fltVal val="0.000000"/>
                                          </p:val>
                                        </p:tav>
                                        <p:tav tm="100000">
                                          <p:val>
                                            <p:strVal val="#ppt_h"/>
                                          </p:val>
                                        </p:tav>
                                      </p:tavLst>
                                    </p:anim>
                                  </p:childTnLst>
                                </p:cTn>
                              </p:par>
                              <p:par>
                                <p:cTn id="53" presetID="17" presetClass="entr" presetSubtype="1" fill="hold" nodeType="withEffect">
                                  <p:stCondLst>
                                    <p:cond delay="0"/>
                                  </p:stCondLst>
                                  <p:childTnLst>
                                    <p:set>
                                      <p:cBhvr>
                                        <p:cTn id="54" dur="1" fill="hold">
                                          <p:stCondLst>
                                            <p:cond delay="0"/>
                                          </p:stCondLst>
                                        </p:cTn>
                                        <p:tgtEl>
                                          <p:spTgt spid="16405"/>
                                        </p:tgtEl>
                                        <p:attrNameLst>
                                          <p:attrName>style.visibility</p:attrName>
                                        </p:attrNameLst>
                                      </p:cBhvr>
                                      <p:to>
                                        <p:strVal val="visible"/>
                                      </p:to>
                                    </p:set>
                                    <p:anim calcmode="lin" valueType="num">
                                      <p:cBhvr>
                                        <p:cTn id="55" dur="500" fill="hold"/>
                                        <p:tgtEl>
                                          <p:spTgt spid="16405"/>
                                        </p:tgtEl>
                                        <p:attrNameLst>
                                          <p:attrName>ppt_x</p:attrName>
                                        </p:attrNameLst>
                                      </p:cBhvr>
                                      <p:tavLst>
                                        <p:tav tm="0">
                                          <p:val>
                                            <p:strVal val="#ppt_x"/>
                                          </p:val>
                                        </p:tav>
                                        <p:tav tm="100000">
                                          <p:val>
                                            <p:strVal val="#ppt_x"/>
                                          </p:val>
                                        </p:tav>
                                      </p:tavLst>
                                    </p:anim>
                                    <p:anim calcmode="lin" valueType="num">
                                      <p:cBhvr>
                                        <p:cTn id="56" dur="500" fill="hold"/>
                                        <p:tgtEl>
                                          <p:spTgt spid="16405"/>
                                        </p:tgtEl>
                                        <p:attrNameLst>
                                          <p:attrName>ppt_y</p:attrName>
                                        </p:attrNameLst>
                                      </p:cBhvr>
                                      <p:tavLst>
                                        <p:tav tm="0">
                                          <p:val>
                                            <p:strVal val="#ppt_y-#ppt_h/2"/>
                                          </p:val>
                                        </p:tav>
                                        <p:tav tm="100000">
                                          <p:val>
                                            <p:strVal val="#ppt_y"/>
                                          </p:val>
                                        </p:tav>
                                      </p:tavLst>
                                    </p:anim>
                                    <p:anim calcmode="lin" valueType="num">
                                      <p:cBhvr>
                                        <p:cTn id="57" dur="500" fill="hold"/>
                                        <p:tgtEl>
                                          <p:spTgt spid="16405"/>
                                        </p:tgtEl>
                                        <p:attrNameLst>
                                          <p:attrName>ppt_w</p:attrName>
                                        </p:attrNameLst>
                                      </p:cBhvr>
                                      <p:tavLst>
                                        <p:tav tm="0">
                                          <p:val>
                                            <p:strVal val="#ppt_w"/>
                                          </p:val>
                                        </p:tav>
                                        <p:tav tm="100000">
                                          <p:val>
                                            <p:strVal val="#ppt_w"/>
                                          </p:val>
                                        </p:tav>
                                      </p:tavLst>
                                    </p:anim>
                                    <p:anim calcmode="lin" valueType="num">
                                      <p:cBhvr>
                                        <p:cTn id="58" dur="500" fill="hold"/>
                                        <p:tgtEl>
                                          <p:spTgt spid="16405"/>
                                        </p:tgtEl>
                                        <p:attrNameLst>
                                          <p:attrName>ppt_h</p:attrName>
                                        </p:attrNameLst>
                                      </p:cBhvr>
                                      <p:tavLst>
                                        <p:tav tm="0">
                                          <p:val>
                                            <p:fltVal val="0.000000"/>
                                          </p:val>
                                        </p:tav>
                                        <p:tav tm="100000">
                                          <p:val>
                                            <p:strVal val="#ppt_h"/>
                                          </p:val>
                                        </p:tav>
                                      </p:tavLst>
                                    </p:anim>
                                  </p:childTnLst>
                                </p:cTn>
                              </p:par>
                              <p:par>
                                <p:cTn id="59" presetID="17" presetClass="entr" presetSubtype="1" fill="hold" nodeType="withEffect">
                                  <p:stCondLst>
                                    <p:cond delay="0"/>
                                  </p:stCondLst>
                                  <p:childTnLst>
                                    <p:set>
                                      <p:cBhvr>
                                        <p:cTn id="60" dur="1" fill="hold">
                                          <p:stCondLst>
                                            <p:cond delay="0"/>
                                          </p:stCondLst>
                                        </p:cTn>
                                        <p:tgtEl>
                                          <p:spTgt spid="16406"/>
                                        </p:tgtEl>
                                        <p:attrNameLst>
                                          <p:attrName>style.visibility</p:attrName>
                                        </p:attrNameLst>
                                      </p:cBhvr>
                                      <p:to>
                                        <p:strVal val="visible"/>
                                      </p:to>
                                    </p:set>
                                    <p:anim calcmode="lin" valueType="num">
                                      <p:cBhvr>
                                        <p:cTn id="61" dur="500" fill="hold"/>
                                        <p:tgtEl>
                                          <p:spTgt spid="16406"/>
                                        </p:tgtEl>
                                        <p:attrNameLst>
                                          <p:attrName>ppt_x</p:attrName>
                                        </p:attrNameLst>
                                      </p:cBhvr>
                                      <p:tavLst>
                                        <p:tav tm="0">
                                          <p:val>
                                            <p:strVal val="#ppt_x"/>
                                          </p:val>
                                        </p:tav>
                                        <p:tav tm="100000">
                                          <p:val>
                                            <p:strVal val="#ppt_x"/>
                                          </p:val>
                                        </p:tav>
                                      </p:tavLst>
                                    </p:anim>
                                    <p:anim calcmode="lin" valueType="num">
                                      <p:cBhvr>
                                        <p:cTn id="62" dur="500" fill="hold"/>
                                        <p:tgtEl>
                                          <p:spTgt spid="16406"/>
                                        </p:tgtEl>
                                        <p:attrNameLst>
                                          <p:attrName>ppt_y</p:attrName>
                                        </p:attrNameLst>
                                      </p:cBhvr>
                                      <p:tavLst>
                                        <p:tav tm="0">
                                          <p:val>
                                            <p:strVal val="#ppt_y-#ppt_h/2"/>
                                          </p:val>
                                        </p:tav>
                                        <p:tav tm="100000">
                                          <p:val>
                                            <p:strVal val="#ppt_y"/>
                                          </p:val>
                                        </p:tav>
                                      </p:tavLst>
                                    </p:anim>
                                    <p:anim calcmode="lin" valueType="num">
                                      <p:cBhvr>
                                        <p:cTn id="63" dur="500" fill="hold"/>
                                        <p:tgtEl>
                                          <p:spTgt spid="16406"/>
                                        </p:tgtEl>
                                        <p:attrNameLst>
                                          <p:attrName>ppt_w</p:attrName>
                                        </p:attrNameLst>
                                      </p:cBhvr>
                                      <p:tavLst>
                                        <p:tav tm="0">
                                          <p:val>
                                            <p:strVal val="#ppt_w"/>
                                          </p:val>
                                        </p:tav>
                                        <p:tav tm="100000">
                                          <p:val>
                                            <p:strVal val="#ppt_w"/>
                                          </p:val>
                                        </p:tav>
                                      </p:tavLst>
                                    </p:anim>
                                    <p:anim calcmode="lin" valueType="num">
                                      <p:cBhvr>
                                        <p:cTn id="64" dur="500" fill="hold"/>
                                        <p:tgtEl>
                                          <p:spTgt spid="16406"/>
                                        </p:tgtEl>
                                        <p:attrNameLst>
                                          <p:attrName>ppt_h</p:attrName>
                                        </p:attrNameLst>
                                      </p:cBhvr>
                                      <p:tavLst>
                                        <p:tav tm="0">
                                          <p:val>
                                            <p:fltVal val="0.000000"/>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16407"/>
                                        </p:tgtEl>
                                        <p:attrNameLst>
                                          <p:attrName>style.visibility</p:attrName>
                                        </p:attrNameLst>
                                      </p:cBhvr>
                                      <p:to>
                                        <p:strVal val="visible"/>
                                      </p:to>
                                    </p:set>
                                    <p:anim calcmode="lin" valueType="num">
                                      <p:cBhvr>
                                        <p:cTn id="67" dur="500" fill="hold"/>
                                        <p:tgtEl>
                                          <p:spTgt spid="16407"/>
                                        </p:tgtEl>
                                        <p:attrNameLst>
                                          <p:attrName>ppt_x</p:attrName>
                                        </p:attrNameLst>
                                      </p:cBhvr>
                                      <p:tavLst>
                                        <p:tav tm="0">
                                          <p:val>
                                            <p:strVal val="#ppt_x"/>
                                          </p:val>
                                        </p:tav>
                                        <p:tav tm="100000">
                                          <p:val>
                                            <p:strVal val="#ppt_x"/>
                                          </p:val>
                                        </p:tav>
                                      </p:tavLst>
                                    </p:anim>
                                    <p:anim calcmode="lin" valueType="num">
                                      <p:cBhvr>
                                        <p:cTn id="68" dur="500" fill="hold"/>
                                        <p:tgtEl>
                                          <p:spTgt spid="16407"/>
                                        </p:tgtEl>
                                        <p:attrNameLst>
                                          <p:attrName>ppt_y</p:attrName>
                                        </p:attrNameLst>
                                      </p:cBhvr>
                                      <p:tavLst>
                                        <p:tav tm="0">
                                          <p:val>
                                            <p:strVal val="#ppt_y-#ppt_h/2"/>
                                          </p:val>
                                        </p:tav>
                                        <p:tav tm="100000">
                                          <p:val>
                                            <p:strVal val="#ppt_y"/>
                                          </p:val>
                                        </p:tav>
                                      </p:tavLst>
                                    </p:anim>
                                    <p:anim calcmode="lin" valueType="num">
                                      <p:cBhvr>
                                        <p:cTn id="69" dur="500" fill="hold"/>
                                        <p:tgtEl>
                                          <p:spTgt spid="16407"/>
                                        </p:tgtEl>
                                        <p:attrNameLst>
                                          <p:attrName>ppt_w</p:attrName>
                                        </p:attrNameLst>
                                      </p:cBhvr>
                                      <p:tavLst>
                                        <p:tav tm="0">
                                          <p:val>
                                            <p:strVal val="#ppt_w"/>
                                          </p:val>
                                        </p:tav>
                                        <p:tav tm="100000">
                                          <p:val>
                                            <p:strVal val="#ppt_w"/>
                                          </p:val>
                                        </p:tav>
                                      </p:tavLst>
                                    </p:anim>
                                    <p:anim calcmode="lin" valueType="num">
                                      <p:cBhvr>
                                        <p:cTn id="70" dur="500" fill="hold"/>
                                        <p:tgtEl>
                                          <p:spTgt spid="16407"/>
                                        </p:tgtEl>
                                        <p:attrNameLst>
                                          <p:attrName>ppt_h</p:attrName>
                                        </p:attrNameLst>
                                      </p:cBhvr>
                                      <p:tavLst>
                                        <p:tav tm="0">
                                          <p:val>
                                            <p:fltVal val="0.000000"/>
                                          </p:val>
                                        </p:tav>
                                        <p:tav tm="100000">
                                          <p:val>
                                            <p:strVal val="#ppt_h"/>
                                          </p:val>
                                        </p:tav>
                                      </p:tavLst>
                                    </p:anim>
                                  </p:childTnLst>
                                </p:cTn>
                              </p:par>
                              <p:par>
                                <p:cTn id="71" presetID="17" presetClass="entr" presetSubtype="1" fill="hold" nodeType="withEffect">
                                  <p:stCondLst>
                                    <p:cond delay="0"/>
                                  </p:stCondLst>
                                  <p:childTnLst>
                                    <p:set>
                                      <p:cBhvr>
                                        <p:cTn id="72" dur="1" fill="hold">
                                          <p:stCondLst>
                                            <p:cond delay="0"/>
                                          </p:stCondLst>
                                        </p:cTn>
                                        <p:tgtEl>
                                          <p:spTgt spid="16408"/>
                                        </p:tgtEl>
                                        <p:attrNameLst>
                                          <p:attrName>style.visibility</p:attrName>
                                        </p:attrNameLst>
                                      </p:cBhvr>
                                      <p:to>
                                        <p:strVal val="visible"/>
                                      </p:to>
                                    </p:set>
                                    <p:anim calcmode="lin" valueType="num">
                                      <p:cBhvr>
                                        <p:cTn id="73" dur="500" fill="hold"/>
                                        <p:tgtEl>
                                          <p:spTgt spid="16408"/>
                                        </p:tgtEl>
                                        <p:attrNameLst>
                                          <p:attrName>ppt_x</p:attrName>
                                        </p:attrNameLst>
                                      </p:cBhvr>
                                      <p:tavLst>
                                        <p:tav tm="0">
                                          <p:val>
                                            <p:strVal val="#ppt_x"/>
                                          </p:val>
                                        </p:tav>
                                        <p:tav tm="100000">
                                          <p:val>
                                            <p:strVal val="#ppt_x"/>
                                          </p:val>
                                        </p:tav>
                                      </p:tavLst>
                                    </p:anim>
                                    <p:anim calcmode="lin" valueType="num">
                                      <p:cBhvr>
                                        <p:cTn id="74" dur="500" fill="hold"/>
                                        <p:tgtEl>
                                          <p:spTgt spid="16408"/>
                                        </p:tgtEl>
                                        <p:attrNameLst>
                                          <p:attrName>ppt_y</p:attrName>
                                        </p:attrNameLst>
                                      </p:cBhvr>
                                      <p:tavLst>
                                        <p:tav tm="0">
                                          <p:val>
                                            <p:strVal val="#ppt_y-#ppt_h/2"/>
                                          </p:val>
                                        </p:tav>
                                        <p:tav tm="100000">
                                          <p:val>
                                            <p:strVal val="#ppt_y"/>
                                          </p:val>
                                        </p:tav>
                                      </p:tavLst>
                                    </p:anim>
                                    <p:anim calcmode="lin" valueType="num">
                                      <p:cBhvr>
                                        <p:cTn id="75" dur="500" fill="hold"/>
                                        <p:tgtEl>
                                          <p:spTgt spid="16408"/>
                                        </p:tgtEl>
                                        <p:attrNameLst>
                                          <p:attrName>ppt_w</p:attrName>
                                        </p:attrNameLst>
                                      </p:cBhvr>
                                      <p:tavLst>
                                        <p:tav tm="0">
                                          <p:val>
                                            <p:strVal val="#ppt_w"/>
                                          </p:val>
                                        </p:tav>
                                        <p:tav tm="100000">
                                          <p:val>
                                            <p:strVal val="#ppt_w"/>
                                          </p:val>
                                        </p:tav>
                                      </p:tavLst>
                                    </p:anim>
                                    <p:anim calcmode="lin" valueType="num">
                                      <p:cBhvr>
                                        <p:cTn id="76" dur="500" fill="hold"/>
                                        <p:tgtEl>
                                          <p:spTgt spid="16408"/>
                                        </p:tgtEl>
                                        <p:attrNameLst>
                                          <p:attrName>ppt_h</p:attrName>
                                        </p:attrNameLst>
                                      </p:cBhvr>
                                      <p:tavLst>
                                        <p:tav tm="0">
                                          <p:val>
                                            <p:fltVal val="0.000000"/>
                                          </p:val>
                                        </p:tav>
                                        <p:tav tm="100000">
                                          <p:val>
                                            <p:strVal val="#ppt_h"/>
                                          </p:val>
                                        </p:tav>
                                      </p:tavLst>
                                    </p:anim>
                                  </p:childTnLst>
                                </p:cTn>
                              </p:par>
                              <p:par>
                                <p:cTn id="77" presetID="17" presetClass="entr" presetSubtype="1" fill="hold" nodeType="withEffect">
                                  <p:stCondLst>
                                    <p:cond delay="0"/>
                                  </p:stCondLst>
                                  <p:childTnLst>
                                    <p:set>
                                      <p:cBhvr>
                                        <p:cTn id="78" dur="1" fill="hold">
                                          <p:stCondLst>
                                            <p:cond delay="0"/>
                                          </p:stCondLst>
                                        </p:cTn>
                                        <p:tgtEl>
                                          <p:spTgt spid="16409"/>
                                        </p:tgtEl>
                                        <p:attrNameLst>
                                          <p:attrName>style.visibility</p:attrName>
                                        </p:attrNameLst>
                                      </p:cBhvr>
                                      <p:to>
                                        <p:strVal val="visible"/>
                                      </p:to>
                                    </p:set>
                                    <p:anim calcmode="lin" valueType="num">
                                      <p:cBhvr>
                                        <p:cTn id="79" dur="500" fill="hold"/>
                                        <p:tgtEl>
                                          <p:spTgt spid="16409"/>
                                        </p:tgtEl>
                                        <p:attrNameLst>
                                          <p:attrName>ppt_x</p:attrName>
                                        </p:attrNameLst>
                                      </p:cBhvr>
                                      <p:tavLst>
                                        <p:tav tm="0">
                                          <p:val>
                                            <p:strVal val="#ppt_x"/>
                                          </p:val>
                                        </p:tav>
                                        <p:tav tm="100000">
                                          <p:val>
                                            <p:strVal val="#ppt_x"/>
                                          </p:val>
                                        </p:tav>
                                      </p:tavLst>
                                    </p:anim>
                                    <p:anim calcmode="lin" valueType="num">
                                      <p:cBhvr>
                                        <p:cTn id="80" dur="500" fill="hold"/>
                                        <p:tgtEl>
                                          <p:spTgt spid="16409"/>
                                        </p:tgtEl>
                                        <p:attrNameLst>
                                          <p:attrName>ppt_y</p:attrName>
                                        </p:attrNameLst>
                                      </p:cBhvr>
                                      <p:tavLst>
                                        <p:tav tm="0">
                                          <p:val>
                                            <p:strVal val="#ppt_y-#ppt_h/2"/>
                                          </p:val>
                                        </p:tav>
                                        <p:tav tm="100000">
                                          <p:val>
                                            <p:strVal val="#ppt_y"/>
                                          </p:val>
                                        </p:tav>
                                      </p:tavLst>
                                    </p:anim>
                                    <p:anim calcmode="lin" valueType="num">
                                      <p:cBhvr>
                                        <p:cTn id="81" dur="500" fill="hold"/>
                                        <p:tgtEl>
                                          <p:spTgt spid="16409"/>
                                        </p:tgtEl>
                                        <p:attrNameLst>
                                          <p:attrName>ppt_w</p:attrName>
                                        </p:attrNameLst>
                                      </p:cBhvr>
                                      <p:tavLst>
                                        <p:tav tm="0">
                                          <p:val>
                                            <p:strVal val="#ppt_w"/>
                                          </p:val>
                                        </p:tav>
                                        <p:tav tm="100000">
                                          <p:val>
                                            <p:strVal val="#ppt_w"/>
                                          </p:val>
                                        </p:tav>
                                      </p:tavLst>
                                    </p:anim>
                                    <p:anim calcmode="lin" valueType="num">
                                      <p:cBhvr>
                                        <p:cTn id="82" dur="500" fill="hold"/>
                                        <p:tgtEl>
                                          <p:spTgt spid="16409"/>
                                        </p:tgtEl>
                                        <p:attrNameLst>
                                          <p:attrName>ppt_h</p:attrName>
                                        </p:attrNameLst>
                                      </p:cBhvr>
                                      <p:tavLst>
                                        <p:tav tm="0">
                                          <p:val>
                                            <p:fltVal val="0.000000"/>
                                          </p:val>
                                        </p:tav>
                                        <p:tav tm="100000">
                                          <p:val>
                                            <p:strVal val="#ppt_h"/>
                                          </p:val>
                                        </p:tav>
                                      </p:tavLst>
                                    </p:anim>
                                  </p:childTnLst>
                                </p:cTn>
                              </p:par>
                              <p:par>
                                <p:cTn id="83" presetID="17" presetClass="entr" presetSubtype="1" fill="hold" nodeType="withEffect">
                                  <p:stCondLst>
                                    <p:cond delay="0"/>
                                  </p:stCondLst>
                                  <p:childTnLst>
                                    <p:set>
                                      <p:cBhvr>
                                        <p:cTn id="84" dur="1" fill="hold">
                                          <p:stCondLst>
                                            <p:cond delay="0"/>
                                          </p:stCondLst>
                                        </p:cTn>
                                        <p:tgtEl>
                                          <p:spTgt spid="16410"/>
                                        </p:tgtEl>
                                        <p:attrNameLst>
                                          <p:attrName>style.visibility</p:attrName>
                                        </p:attrNameLst>
                                      </p:cBhvr>
                                      <p:to>
                                        <p:strVal val="visible"/>
                                      </p:to>
                                    </p:set>
                                    <p:anim calcmode="lin" valueType="num">
                                      <p:cBhvr>
                                        <p:cTn id="85" dur="500" fill="hold"/>
                                        <p:tgtEl>
                                          <p:spTgt spid="16410"/>
                                        </p:tgtEl>
                                        <p:attrNameLst>
                                          <p:attrName>ppt_x</p:attrName>
                                        </p:attrNameLst>
                                      </p:cBhvr>
                                      <p:tavLst>
                                        <p:tav tm="0">
                                          <p:val>
                                            <p:strVal val="#ppt_x"/>
                                          </p:val>
                                        </p:tav>
                                        <p:tav tm="100000">
                                          <p:val>
                                            <p:strVal val="#ppt_x"/>
                                          </p:val>
                                        </p:tav>
                                      </p:tavLst>
                                    </p:anim>
                                    <p:anim calcmode="lin" valueType="num">
                                      <p:cBhvr>
                                        <p:cTn id="86" dur="500" fill="hold"/>
                                        <p:tgtEl>
                                          <p:spTgt spid="16410"/>
                                        </p:tgtEl>
                                        <p:attrNameLst>
                                          <p:attrName>ppt_y</p:attrName>
                                        </p:attrNameLst>
                                      </p:cBhvr>
                                      <p:tavLst>
                                        <p:tav tm="0">
                                          <p:val>
                                            <p:strVal val="#ppt_y-#ppt_h/2"/>
                                          </p:val>
                                        </p:tav>
                                        <p:tav tm="100000">
                                          <p:val>
                                            <p:strVal val="#ppt_y"/>
                                          </p:val>
                                        </p:tav>
                                      </p:tavLst>
                                    </p:anim>
                                    <p:anim calcmode="lin" valueType="num">
                                      <p:cBhvr>
                                        <p:cTn id="87" dur="500" fill="hold"/>
                                        <p:tgtEl>
                                          <p:spTgt spid="16410"/>
                                        </p:tgtEl>
                                        <p:attrNameLst>
                                          <p:attrName>ppt_w</p:attrName>
                                        </p:attrNameLst>
                                      </p:cBhvr>
                                      <p:tavLst>
                                        <p:tav tm="0">
                                          <p:val>
                                            <p:strVal val="#ppt_w"/>
                                          </p:val>
                                        </p:tav>
                                        <p:tav tm="100000">
                                          <p:val>
                                            <p:strVal val="#ppt_w"/>
                                          </p:val>
                                        </p:tav>
                                      </p:tavLst>
                                    </p:anim>
                                    <p:anim calcmode="lin" valueType="num">
                                      <p:cBhvr>
                                        <p:cTn id="88" dur="500" fill="hold"/>
                                        <p:tgtEl>
                                          <p:spTgt spid="16410"/>
                                        </p:tgtEl>
                                        <p:attrNameLst>
                                          <p:attrName>ppt_h</p:attrName>
                                        </p:attrNameLst>
                                      </p:cBhvr>
                                      <p:tavLst>
                                        <p:tav tm="0">
                                          <p:val>
                                            <p:fltVal val="0.000000"/>
                                          </p:val>
                                        </p:tav>
                                        <p:tav tm="100000">
                                          <p:val>
                                            <p:strVal val="#ppt_h"/>
                                          </p:val>
                                        </p:tav>
                                      </p:tavLst>
                                    </p:anim>
                                  </p:childTnLst>
                                </p:cTn>
                              </p:par>
                              <p:par>
                                <p:cTn id="89" presetID="17" presetClass="entr" presetSubtype="1" fill="hold" nodeType="withEffect">
                                  <p:stCondLst>
                                    <p:cond delay="0"/>
                                  </p:stCondLst>
                                  <p:childTnLst>
                                    <p:set>
                                      <p:cBhvr>
                                        <p:cTn id="90" dur="1" fill="hold">
                                          <p:stCondLst>
                                            <p:cond delay="0"/>
                                          </p:stCondLst>
                                        </p:cTn>
                                        <p:tgtEl>
                                          <p:spTgt spid="16411"/>
                                        </p:tgtEl>
                                        <p:attrNameLst>
                                          <p:attrName>style.visibility</p:attrName>
                                        </p:attrNameLst>
                                      </p:cBhvr>
                                      <p:to>
                                        <p:strVal val="visible"/>
                                      </p:to>
                                    </p:set>
                                    <p:anim calcmode="lin" valueType="num">
                                      <p:cBhvr>
                                        <p:cTn id="91" dur="500" fill="hold"/>
                                        <p:tgtEl>
                                          <p:spTgt spid="16411"/>
                                        </p:tgtEl>
                                        <p:attrNameLst>
                                          <p:attrName>ppt_x</p:attrName>
                                        </p:attrNameLst>
                                      </p:cBhvr>
                                      <p:tavLst>
                                        <p:tav tm="0">
                                          <p:val>
                                            <p:strVal val="#ppt_x"/>
                                          </p:val>
                                        </p:tav>
                                        <p:tav tm="100000">
                                          <p:val>
                                            <p:strVal val="#ppt_x"/>
                                          </p:val>
                                        </p:tav>
                                      </p:tavLst>
                                    </p:anim>
                                    <p:anim calcmode="lin" valueType="num">
                                      <p:cBhvr>
                                        <p:cTn id="92" dur="500" fill="hold"/>
                                        <p:tgtEl>
                                          <p:spTgt spid="16411"/>
                                        </p:tgtEl>
                                        <p:attrNameLst>
                                          <p:attrName>ppt_y</p:attrName>
                                        </p:attrNameLst>
                                      </p:cBhvr>
                                      <p:tavLst>
                                        <p:tav tm="0">
                                          <p:val>
                                            <p:strVal val="#ppt_y-#ppt_h/2"/>
                                          </p:val>
                                        </p:tav>
                                        <p:tav tm="100000">
                                          <p:val>
                                            <p:strVal val="#ppt_y"/>
                                          </p:val>
                                        </p:tav>
                                      </p:tavLst>
                                    </p:anim>
                                    <p:anim calcmode="lin" valueType="num">
                                      <p:cBhvr>
                                        <p:cTn id="93" dur="500" fill="hold"/>
                                        <p:tgtEl>
                                          <p:spTgt spid="16411"/>
                                        </p:tgtEl>
                                        <p:attrNameLst>
                                          <p:attrName>ppt_w</p:attrName>
                                        </p:attrNameLst>
                                      </p:cBhvr>
                                      <p:tavLst>
                                        <p:tav tm="0">
                                          <p:val>
                                            <p:strVal val="#ppt_w"/>
                                          </p:val>
                                        </p:tav>
                                        <p:tav tm="100000">
                                          <p:val>
                                            <p:strVal val="#ppt_w"/>
                                          </p:val>
                                        </p:tav>
                                      </p:tavLst>
                                    </p:anim>
                                    <p:anim calcmode="lin" valueType="num">
                                      <p:cBhvr>
                                        <p:cTn id="94" dur="500" fill="hold"/>
                                        <p:tgtEl>
                                          <p:spTgt spid="16411"/>
                                        </p:tgtEl>
                                        <p:attrNameLst>
                                          <p:attrName>ppt_h</p:attrName>
                                        </p:attrNameLst>
                                      </p:cBhvr>
                                      <p:tavLst>
                                        <p:tav tm="0">
                                          <p:val>
                                            <p:fltVal val="0.00000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7" presetClass="entr" presetSubtype="8" fill="hold" grpId="0" nodeType="clickEffect">
                                  <p:stCondLst>
                                    <p:cond delay="0"/>
                                  </p:stCondLst>
                                  <p:childTnLst>
                                    <p:set>
                                      <p:cBhvr>
                                        <p:cTn id="98" dur="1" fill="hold">
                                          <p:stCondLst>
                                            <p:cond delay="0"/>
                                          </p:stCondLst>
                                        </p:cTn>
                                        <p:tgtEl>
                                          <p:spTgt spid="16390"/>
                                        </p:tgtEl>
                                        <p:attrNameLst>
                                          <p:attrName>style.visibility</p:attrName>
                                        </p:attrNameLst>
                                      </p:cBhvr>
                                      <p:to>
                                        <p:strVal val="visible"/>
                                      </p:to>
                                    </p:set>
                                    <p:anim calcmode="lin" valueType="num">
                                      <p:cBhvr>
                                        <p:cTn id="99" dur="500" fill="hold"/>
                                        <p:tgtEl>
                                          <p:spTgt spid="16390"/>
                                        </p:tgtEl>
                                        <p:attrNameLst>
                                          <p:attrName>ppt_x</p:attrName>
                                        </p:attrNameLst>
                                      </p:cBhvr>
                                      <p:tavLst>
                                        <p:tav tm="0">
                                          <p:val>
                                            <p:strVal val="#ppt_x-#ppt_w/2"/>
                                          </p:val>
                                        </p:tav>
                                        <p:tav tm="100000">
                                          <p:val>
                                            <p:strVal val="#ppt_x"/>
                                          </p:val>
                                        </p:tav>
                                      </p:tavLst>
                                    </p:anim>
                                    <p:anim calcmode="lin" valueType="num">
                                      <p:cBhvr>
                                        <p:cTn id="100" dur="500" fill="hold"/>
                                        <p:tgtEl>
                                          <p:spTgt spid="16390"/>
                                        </p:tgtEl>
                                        <p:attrNameLst>
                                          <p:attrName>ppt_y</p:attrName>
                                        </p:attrNameLst>
                                      </p:cBhvr>
                                      <p:tavLst>
                                        <p:tav tm="0">
                                          <p:val>
                                            <p:strVal val="#ppt_y"/>
                                          </p:val>
                                        </p:tav>
                                        <p:tav tm="100000">
                                          <p:val>
                                            <p:strVal val="#ppt_y"/>
                                          </p:val>
                                        </p:tav>
                                      </p:tavLst>
                                    </p:anim>
                                    <p:anim calcmode="lin" valueType="num">
                                      <p:cBhvr>
                                        <p:cTn id="101" dur="500" fill="hold"/>
                                        <p:tgtEl>
                                          <p:spTgt spid="16390"/>
                                        </p:tgtEl>
                                        <p:attrNameLst>
                                          <p:attrName>ppt_w</p:attrName>
                                        </p:attrNameLst>
                                      </p:cBhvr>
                                      <p:tavLst>
                                        <p:tav tm="0">
                                          <p:val>
                                            <p:fltVal val="0.000000"/>
                                          </p:val>
                                        </p:tav>
                                        <p:tav tm="100000">
                                          <p:val>
                                            <p:strVal val="#ppt_w"/>
                                          </p:val>
                                        </p:tav>
                                      </p:tavLst>
                                    </p:anim>
                                    <p:anim calcmode="lin" valueType="num">
                                      <p:cBhvr>
                                        <p:cTn id="102" dur="500" fill="hold"/>
                                        <p:tgtEl>
                                          <p:spTgt spid="16390"/>
                                        </p:tgtEl>
                                        <p:attrNameLst>
                                          <p:attrName>ppt_h</p:attrName>
                                        </p:attrNameLst>
                                      </p:cBhvr>
                                      <p:tavLst>
                                        <p:tav tm="0">
                                          <p:val>
                                            <p:strVal val="#ppt_h"/>
                                          </p:val>
                                        </p:tav>
                                        <p:tav tm="100000">
                                          <p:val>
                                            <p:strVal val="#ppt_h"/>
                                          </p:val>
                                        </p:tav>
                                      </p:tavLst>
                                    </p:anim>
                                  </p:childTnLst>
                                </p:cTn>
                              </p:par>
                            </p:childTnLst>
                          </p:cTn>
                        </p:par>
                        <p:par>
                          <p:cTn id="103" fill="hold">
                            <p:stCondLst>
                              <p:cond delay="500"/>
                            </p:stCondLst>
                            <p:childTnLst>
                              <p:par>
                                <p:cTn id="104" presetID="2" presetClass="entr" presetSubtype="1" fill="hold" grpId="0" nodeType="afterEffect">
                                  <p:stCondLst>
                                    <p:cond delay="0"/>
                                  </p:stCondLst>
                                  <p:childTnLst>
                                    <p:set>
                                      <p:cBhvr>
                                        <p:cTn id="105" dur="1" fill="hold">
                                          <p:stCondLst>
                                            <p:cond delay="0"/>
                                          </p:stCondLst>
                                        </p:cTn>
                                        <p:tgtEl>
                                          <p:spTgt spid="16412"/>
                                        </p:tgtEl>
                                        <p:attrNameLst>
                                          <p:attrName>style.visibility</p:attrName>
                                        </p:attrNameLst>
                                      </p:cBhvr>
                                      <p:to>
                                        <p:strVal val="visible"/>
                                      </p:to>
                                    </p:set>
                                    <p:anim calcmode="lin" valueType="num">
                                      <p:cBhvr additive="base">
                                        <p:cTn id="106" dur="500" fill="hold"/>
                                        <p:tgtEl>
                                          <p:spTgt spid="16412"/>
                                        </p:tgtEl>
                                        <p:attrNameLst>
                                          <p:attrName>ppt_x</p:attrName>
                                        </p:attrNameLst>
                                      </p:cBhvr>
                                      <p:tavLst>
                                        <p:tav tm="0">
                                          <p:val>
                                            <p:strVal val="#ppt_x"/>
                                          </p:val>
                                        </p:tav>
                                        <p:tav tm="100000">
                                          <p:val>
                                            <p:strVal val="#ppt_x"/>
                                          </p:val>
                                        </p:tav>
                                      </p:tavLst>
                                    </p:anim>
                                    <p:anim calcmode="lin" valueType="num">
                                      <p:cBhvr additive="base">
                                        <p:cTn id="107" dur="500" fill="hold"/>
                                        <p:tgtEl>
                                          <p:spTgt spid="16412"/>
                                        </p:tgtEl>
                                        <p:attrNameLst>
                                          <p:attrName>ppt_y</p:attrName>
                                        </p:attrNameLst>
                                      </p:cBhvr>
                                      <p:tavLst>
                                        <p:tav tm="0">
                                          <p:val>
                                            <p:strVal val="0-#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1" fill="hold" grpId="0" nodeType="clickEffect">
                                  <p:stCondLst>
                                    <p:cond delay="0"/>
                                  </p:stCondLst>
                                  <p:childTnLst>
                                    <p:set>
                                      <p:cBhvr>
                                        <p:cTn id="111" dur="1" fill="hold">
                                          <p:stCondLst>
                                            <p:cond delay="0"/>
                                          </p:stCondLst>
                                        </p:cTn>
                                        <p:tgtEl>
                                          <p:spTgt spid="16388"/>
                                        </p:tgtEl>
                                        <p:attrNameLst>
                                          <p:attrName>style.visibility</p:attrName>
                                        </p:attrNameLst>
                                      </p:cBhvr>
                                      <p:to>
                                        <p:strVal val="visible"/>
                                      </p:to>
                                    </p:set>
                                    <p:anim calcmode="lin" valueType="num">
                                      <p:cBhvr additive="base">
                                        <p:cTn id="112" dur="500" fill="hold"/>
                                        <p:tgtEl>
                                          <p:spTgt spid="16388"/>
                                        </p:tgtEl>
                                        <p:attrNameLst>
                                          <p:attrName>ppt_x</p:attrName>
                                        </p:attrNameLst>
                                      </p:cBhvr>
                                      <p:tavLst>
                                        <p:tav tm="0">
                                          <p:val>
                                            <p:strVal val="#ppt_x"/>
                                          </p:val>
                                        </p:tav>
                                        <p:tav tm="100000">
                                          <p:val>
                                            <p:strVal val="#ppt_x"/>
                                          </p:val>
                                        </p:tav>
                                      </p:tavLst>
                                    </p:anim>
                                    <p:anim calcmode="lin" valueType="num">
                                      <p:cBhvr additive="base">
                                        <p:cTn id="113" dur="500" fill="hold"/>
                                        <p:tgtEl>
                                          <p:spTgt spid="16388"/>
                                        </p:tgtEl>
                                        <p:attrNameLst>
                                          <p:attrName>ppt_y</p:attrName>
                                        </p:attrNameLst>
                                      </p:cBhvr>
                                      <p:tavLst>
                                        <p:tav tm="0">
                                          <p:val>
                                            <p:strVal val="0-#ppt_h/2"/>
                                          </p:val>
                                        </p:tav>
                                        <p:tav tm="100000">
                                          <p:val>
                                            <p:strVal val="#ppt_y"/>
                                          </p:val>
                                        </p:tav>
                                      </p:tavLst>
                                    </p:anim>
                                  </p:childTnLst>
                                </p:cTn>
                              </p:par>
                            </p:childTnLst>
                          </p:cTn>
                        </p:par>
                        <p:par>
                          <p:cTn id="114" fill="hold">
                            <p:stCondLst>
                              <p:cond delay="500"/>
                            </p:stCondLst>
                            <p:childTnLst>
                              <p:par>
                                <p:cTn id="115" presetID="17" presetClass="entr" presetSubtype="1" fill="hold" nodeType="afterEffect">
                                  <p:stCondLst>
                                    <p:cond delay="0"/>
                                  </p:stCondLst>
                                  <p:childTnLst>
                                    <p:set>
                                      <p:cBhvr>
                                        <p:cTn id="116" dur="1" fill="hold">
                                          <p:stCondLst>
                                            <p:cond delay="0"/>
                                          </p:stCondLst>
                                        </p:cTn>
                                        <p:tgtEl>
                                          <p:spTgt spid="16413"/>
                                        </p:tgtEl>
                                        <p:attrNameLst>
                                          <p:attrName>style.visibility</p:attrName>
                                        </p:attrNameLst>
                                      </p:cBhvr>
                                      <p:to>
                                        <p:strVal val="visible"/>
                                      </p:to>
                                    </p:set>
                                    <p:anim calcmode="lin" valueType="num">
                                      <p:cBhvr>
                                        <p:cTn id="117" dur="500" fill="hold"/>
                                        <p:tgtEl>
                                          <p:spTgt spid="16413"/>
                                        </p:tgtEl>
                                        <p:attrNameLst>
                                          <p:attrName>ppt_x</p:attrName>
                                        </p:attrNameLst>
                                      </p:cBhvr>
                                      <p:tavLst>
                                        <p:tav tm="0">
                                          <p:val>
                                            <p:strVal val="#ppt_x"/>
                                          </p:val>
                                        </p:tav>
                                        <p:tav tm="100000">
                                          <p:val>
                                            <p:strVal val="#ppt_x"/>
                                          </p:val>
                                        </p:tav>
                                      </p:tavLst>
                                    </p:anim>
                                    <p:anim calcmode="lin" valueType="num">
                                      <p:cBhvr>
                                        <p:cTn id="118" dur="500" fill="hold"/>
                                        <p:tgtEl>
                                          <p:spTgt spid="16413"/>
                                        </p:tgtEl>
                                        <p:attrNameLst>
                                          <p:attrName>ppt_y</p:attrName>
                                        </p:attrNameLst>
                                      </p:cBhvr>
                                      <p:tavLst>
                                        <p:tav tm="0">
                                          <p:val>
                                            <p:strVal val="#ppt_y-#ppt_h/2"/>
                                          </p:val>
                                        </p:tav>
                                        <p:tav tm="100000">
                                          <p:val>
                                            <p:strVal val="#ppt_y"/>
                                          </p:val>
                                        </p:tav>
                                      </p:tavLst>
                                    </p:anim>
                                    <p:anim calcmode="lin" valueType="num">
                                      <p:cBhvr>
                                        <p:cTn id="119" dur="500" fill="hold"/>
                                        <p:tgtEl>
                                          <p:spTgt spid="16413"/>
                                        </p:tgtEl>
                                        <p:attrNameLst>
                                          <p:attrName>ppt_w</p:attrName>
                                        </p:attrNameLst>
                                      </p:cBhvr>
                                      <p:tavLst>
                                        <p:tav tm="0">
                                          <p:val>
                                            <p:strVal val="#ppt_w"/>
                                          </p:val>
                                        </p:tav>
                                        <p:tav tm="100000">
                                          <p:val>
                                            <p:strVal val="#ppt_w"/>
                                          </p:val>
                                        </p:tav>
                                      </p:tavLst>
                                    </p:anim>
                                    <p:anim calcmode="lin" valueType="num">
                                      <p:cBhvr>
                                        <p:cTn id="120" dur="500" fill="hold"/>
                                        <p:tgtEl>
                                          <p:spTgt spid="16413"/>
                                        </p:tgtEl>
                                        <p:attrNameLst>
                                          <p:attrName>ppt_h</p:attrName>
                                        </p:attrNameLst>
                                      </p:cBhvr>
                                      <p:tavLst>
                                        <p:tav tm="0">
                                          <p:val>
                                            <p:fltVal val="0.000000"/>
                                          </p:val>
                                        </p:tav>
                                        <p:tav tm="100000">
                                          <p:val>
                                            <p:strVal val="#ppt_h"/>
                                          </p:val>
                                        </p:tav>
                                      </p:tavLst>
                                    </p:anim>
                                  </p:childTnLst>
                                </p:cTn>
                              </p:par>
                            </p:childTnLst>
                          </p:cTn>
                        </p:par>
                        <p:par>
                          <p:cTn id="121" fill="hold">
                            <p:stCondLst>
                              <p:cond delay="1000"/>
                            </p:stCondLst>
                            <p:childTnLst>
                              <p:par>
                                <p:cTn id="122" presetID="17" presetClass="entr" presetSubtype="1" fill="hold" nodeType="afterEffect">
                                  <p:stCondLst>
                                    <p:cond delay="0"/>
                                  </p:stCondLst>
                                  <p:childTnLst>
                                    <p:set>
                                      <p:cBhvr>
                                        <p:cTn id="123" dur="1" fill="hold">
                                          <p:stCondLst>
                                            <p:cond delay="0"/>
                                          </p:stCondLst>
                                        </p:cTn>
                                        <p:tgtEl>
                                          <p:spTgt spid="16414"/>
                                        </p:tgtEl>
                                        <p:attrNameLst>
                                          <p:attrName>style.visibility</p:attrName>
                                        </p:attrNameLst>
                                      </p:cBhvr>
                                      <p:to>
                                        <p:strVal val="visible"/>
                                      </p:to>
                                    </p:set>
                                    <p:anim calcmode="lin" valueType="num">
                                      <p:cBhvr>
                                        <p:cTn id="124" dur="500" fill="hold"/>
                                        <p:tgtEl>
                                          <p:spTgt spid="16414"/>
                                        </p:tgtEl>
                                        <p:attrNameLst>
                                          <p:attrName>ppt_x</p:attrName>
                                        </p:attrNameLst>
                                      </p:cBhvr>
                                      <p:tavLst>
                                        <p:tav tm="0">
                                          <p:val>
                                            <p:strVal val="#ppt_x"/>
                                          </p:val>
                                        </p:tav>
                                        <p:tav tm="100000">
                                          <p:val>
                                            <p:strVal val="#ppt_x"/>
                                          </p:val>
                                        </p:tav>
                                      </p:tavLst>
                                    </p:anim>
                                    <p:anim calcmode="lin" valueType="num">
                                      <p:cBhvr>
                                        <p:cTn id="125" dur="500" fill="hold"/>
                                        <p:tgtEl>
                                          <p:spTgt spid="16414"/>
                                        </p:tgtEl>
                                        <p:attrNameLst>
                                          <p:attrName>ppt_y</p:attrName>
                                        </p:attrNameLst>
                                      </p:cBhvr>
                                      <p:tavLst>
                                        <p:tav tm="0">
                                          <p:val>
                                            <p:strVal val="#ppt_y-#ppt_h/2"/>
                                          </p:val>
                                        </p:tav>
                                        <p:tav tm="100000">
                                          <p:val>
                                            <p:strVal val="#ppt_y"/>
                                          </p:val>
                                        </p:tav>
                                      </p:tavLst>
                                    </p:anim>
                                    <p:anim calcmode="lin" valueType="num">
                                      <p:cBhvr>
                                        <p:cTn id="126" dur="500" fill="hold"/>
                                        <p:tgtEl>
                                          <p:spTgt spid="16414"/>
                                        </p:tgtEl>
                                        <p:attrNameLst>
                                          <p:attrName>ppt_w</p:attrName>
                                        </p:attrNameLst>
                                      </p:cBhvr>
                                      <p:tavLst>
                                        <p:tav tm="0">
                                          <p:val>
                                            <p:strVal val="#ppt_w"/>
                                          </p:val>
                                        </p:tav>
                                        <p:tav tm="100000">
                                          <p:val>
                                            <p:strVal val="#ppt_w"/>
                                          </p:val>
                                        </p:tav>
                                      </p:tavLst>
                                    </p:anim>
                                    <p:anim calcmode="lin" valueType="num">
                                      <p:cBhvr>
                                        <p:cTn id="127" dur="500" fill="hold"/>
                                        <p:tgtEl>
                                          <p:spTgt spid="16414"/>
                                        </p:tgtEl>
                                        <p:attrNameLst>
                                          <p:attrName>ppt_h</p:attrName>
                                        </p:attrNameLst>
                                      </p:cBhvr>
                                      <p:tavLst>
                                        <p:tav tm="0">
                                          <p:val>
                                            <p:fltVal val="0.000000"/>
                                          </p:val>
                                        </p:tav>
                                        <p:tav tm="100000">
                                          <p:val>
                                            <p:strVal val="#ppt_h"/>
                                          </p:val>
                                        </p:tav>
                                      </p:tavLst>
                                    </p:anim>
                                  </p:childTnLst>
                                </p:cTn>
                              </p:par>
                            </p:childTnLst>
                          </p:cTn>
                        </p:par>
                        <p:par>
                          <p:cTn id="128" fill="hold">
                            <p:stCondLst>
                              <p:cond delay="1500"/>
                            </p:stCondLst>
                            <p:childTnLst>
                              <p:par>
                                <p:cTn id="129" presetID="17" presetClass="entr" presetSubtype="1" fill="hold" nodeType="afterEffect">
                                  <p:stCondLst>
                                    <p:cond delay="0"/>
                                  </p:stCondLst>
                                  <p:childTnLst>
                                    <p:set>
                                      <p:cBhvr>
                                        <p:cTn id="130" dur="1" fill="hold">
                                          <p:stCondLst>
                                            <p:cond delay="0"/>
                                          </p:stCondLst>
                                        </p:cTn>
                                        <p:tgtEl>
                                          <p:spTgt spid="16415"/>
                                        </p:tgtEl>
                                        <p:attrNameLst>
                                          <p:attrName>style.visibility</p:attrName>
                                        </p:attrNameLst>
                                      </p:cBhvr>
                                      <p:to>
                                        <p:strVal val="visible"/>
                                      </p:to>
                                    </p:set>
                                    <p:anim calcmode="lin" valueType="num">
                                      <p:cBhvr>
                                        <p:cTn id="131" dur="500" fill="hold"/>
                                        <p:tgtEl>
                                          <p:spTgt spid="16415"/>
                                        </p:tgtEl>
                                        <p:attrNameLst>
                                          <p:attrName>ppt_x</p:attrName>
                                        </p:attrNameLst>
                                      </p:cBhvr>
                                      <p:tavLst>
                                        <p:tav tm="0">
                                          <p:val>
                                            <p:strVal val="#ppt_x"/>
                                          </p:val>
                                        </p:tav>
                                        <p:tav tm="100000">
                                          <p:val>
                                            <p:strVal val="#ppt_x"/>
                                          </p:val>
                                        </p:tav>
                                      </p:tavLst>
                                    </p:anim>
                                    <p:anim calcmode="lin" valueType="num">
                                      <p:cBhvr>
                                        <p:cTn id="132" dur="500" fill="hold"/>
                                        <p:tgtEl>
                                          <p:spTgt spid="16415"/>
                                        </p:tgtEl>
                                        <p:attrNameLst>
                                          <p:attrName>ppt_y</p:attrName>
                                        </p:attrNameLst>
                                      </p:cBhvr>
                                      <p:tavLst>
                                        <p:tav tm="0">
                                          <p:val>
                                            <p:strVal val="#ppt_y-#ppt_h/2"/>
                                          </p:val>
                                        </p:tav>
                                        <p:tav tm="100000">
                                          <p:val>
                                            <p:strVal val="#ppt_y"/>
                                          </p:val>
                                        </p:tav>
                                      </p:tavLst>
                                    </p:anim>
                                    <p:anim calcmode="lin" valueType="num">
                                      <p:cBhvr>
                                        <p:cTn id="133" dur="500" fill="hold"/>
                                        <p:tgtEl>
                                          <p:spTgt spid="16415"/>
                                        </p:tgtEl>
                                        <p:attrNameLst>
                                          <p:attrName>ppt_w</p:attrName>
                                        </p:attrNameLst>
                                      </p:cBhvr>
                                      <p:tavLst>
                                        <p:tav tm="0">
                                          <p:val>
                                            <p:strVal val="#ppt_w"/>
                                          </p:val>
                                        </p:tav>
                                        <p:tav tm="100000">
                                          <p:val>
                                            <p:strVal val="#ppt_w"/>
                                          </p:val>
                                        </p:tav>
                                      </p:tavLst>
                                    </p:anim>
                                    <p:anim calcmode="lin" valueType="num">
                                      <p:cBhvr>
                                        <p:cTn id="134" dur="500" fill="hold"/>
                                        <p:tgtEl>
                                          <p:spTgt spid="16415"/>
                                        </p:tgtEl>
                                        <p:attrNameLst>
                                          <p:attrName>ppt_h</p:attrName>
                                        </p:attrNameLst>
                                      </p:cBhvr>
                                      <p:tavLst>
                                        <p:tav tm="0">
                                          <p:val>
                                            <p:fltVal val="0.000000"/>
                                          </p:val>
                                        </p:tav>
                                        <p:tav tm="100000">
                                          <p:val>
                                            <p:strVal val="#ppt_h"/>
                                          </p:val>
                                        </p:tav>
                                      </p:tavLst>
                                    </p:anim>
                                  </p:childTnLst>
                                </p:cTn>
                              </p:par>
                            </p:childTnLst>
                          </p:cTn>
                        </p:par>
                        <p:par>
                          <p:cTn id="135" fill="hold">
                            <p:stCondLst>
                              <p:cond delay="2000"/>
                            </p:stCondLst>
                            <p:childTnLst>
                              <p:par>
                                <p:cTn id="136" presetID="2" presetClass="entr" presetSubtype="3" fill="hold" grpId="0" nodeType="afterEffect">
                                  <p:stCondLst>
                                    <p:cond delay="0"/>
                                  </p:stCondLst>
                                  <p:childTnLst>
                                    <p:set>
                                      <p:cBhvr>
                                        <p:cTn id="137" dur="1" fill="hold">
                                          <p:stCondLst>
                                            <p:cond delay="0"/>
                                          </p:stCondLst>
                                        </p:cTn>
                                        <p:tgtEl>
                                          <p:spTgt spid="16389"/>
                                        </p:tgtEl>
                                        <p:attrNameLst>
                                          <p:attrName>style.visibility</p:attrName>
                                        </p:attrNameLst>
                                      </p:cBhvr>
                                      <p:to>
                                        <p:strVal val="visible"/>
                                      </p:to>
                                    </p:set>
                                    <p:anim calcmode="lin" valueType="num">
                                      <p:cBhvr additive="base">
                                        <p:cTn id="138" dur="500" fill="hold"/>
                                        <p:tgtEl>
                                          <p:spTgt spid="16389"/>
                                        </p:tgtEl>
                                        <p:attrNameLst>
                                          <p:attrName>ppt_x</p:attrName>
                                        </p:attrNameLst>
                                      </p:cBhvr>
                                      <p:tavLst>
                                        <p:tav tm="0">
                                          <p:val>
                                            <p:strVal val="1+#ppt_w/2"/>
                                          </p:val>
                                        </p:tav>
                                        <p:tav tm="100000">
                                          <p:val>
                                            <p:strVal val="#ppt_x"/>
                                          </p:val>
                                        </p:tav>
                                      </p:tavLst>
                                    </p:anim>
                                    <p:anim calcmode="lin" valueType="num">
                                      <p:cBhvr additive="base">
                                        <p:cTn id="139" dur="500" fill="hold"/>
                                        <p:tgtEl>
                                          <p:spTgt spid="163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nimBg="1"/>
      <p:bldP spid="16389" grpId="0" animBg="1"/>
      <p:bldP spid="16390" grpId="0" animBg="1"/>
      <p:bldP spid="16391" grpId="0" animBg="1"/>
      <p:bldP spid="16392" grpId="0" animBg="1"/>
      <p:bldP spid="16393" grpId="0" animBg="1"/>
      <p:bldP spid="16394" grpId="0" animBg="1"/>
      <p:bldP spid="16395" grpId="0" animBg="1"/>
      <p:bldP spid="16396" grpId="0" animBg="1"/>
      <p:bldP spid="16397" grpId="0" animBg="1"/>
      <p:bldP spid="16398" grpId="0" animBg="1"/>
      <p:bldP spid="16399" grpId="0" animBg="1"/>
      <p:bldP spid="16400" grpId="0" animBg="1"/>
      <p:bldP spid="16401" grpId="0" animBg="1"/>
      <p:bldP spid="16402" grpId="0" animBg="1"/>
      <p:bldP spid="164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二叉树的定义</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1507"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ts val="0"/>
              </a:spcBef>
              <a:spcAft>
                <a:spcPts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普通树</a:t>
            </a:r>
            <a:r>
              <a:rPr kumimoji="0" lang="en-US" altLang="zh-CN" sz="18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8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多叉树</a:t>
            </a:r>
            <a:r>
              <a:rPr kumimoji="0" lang="en-US" altLang="zh-CN" sz="18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若不转化为二叉树，则运算很难实现</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0" fontAlgn="base" latinLnBrk="0" hangingPunct="0">
              <a:lnSpc>
                <a:spcPct val="120000"/>
              </a:lnSpc>
              <a:spcBef>
                <a:spcPts val="0"/>
              </a:spcBef>
              <a:spcAft>
                <a:spcPts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二叉树每结点最多只有两个 “叉” 的树</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结构简单，规律性强</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1" indent="-285750" algn="l"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可证，所有树都能转为唯一对应的二叉树</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0" indent="-342900" algn="l" defTabSz="914400" rtl="0" eaLnBrk="0" fontAlgn="base" latinLnBrk="0" hangingPunct="0">
              <a:lnSpc>
                <a:spcPct val="120000"/>
              </a:lnSpc>
              <a:spcBef>
                <a:spcPts val="0"/>
              </a:spcBef>
              <a:spcAft>
                <a:spcPts val="0"/>
              </a:spcAft>
              <a:buClrTx/>
              <a:buSzTx/>
              <a:buFont typeface="Wingdings" panose="05000000000000000000" pitchFamily="2" charset="2"/>
              <a:buChar char="l"/>
              <a:defRPr/>
            </a:pP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507">
                                            <p:txEl>
                                              <p:charRg st="0" end="25"/>
                                            </p:txEl>
                                          </p:spTgt>
                                        </p:tgtEl>
                                        <p:attrNameLst>
                                          <p:attrName>style.visibility</p:attrName>
                                        </p:attrNameLst>
                                      </p:cBhvr>
                                      <p:to>
                                        <p:strVal val="visible"/>
                                      </p:to>
                                    </p:set>
                                    <p:animEffect transition="in" filter="wipe(up)">
                                      <p:cBhvr>
                                        <p:cTn id="7" dur="500"/>
                                        <p:tgtEl>
                                          <p:spTgt spid="21507">
                                            <p:txEl>
                                              <p:charRg st="0" end="2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1507">
                                            <p:txEl>
                                              <p:charRg st="25" end="45"/>
                                            </p:txEl>
                                          </p:spTgt>
                                        </p:tgtEl>
                                        <p:attrNameLst>
                                          <p:attrName>style.visibility</p:attrName>
                                        </p:attrNameLst>
                                      </p:cBhvr>
                                      <p:to>
                                        <p:strVal val="visible"/>
                                      </p:to>
                                    </p:set>
                                    <p:animEffect transition="in" filter="wipe(up)">
                                      <p:cBhvr>
                                        <p:cTn id="11" dur="500"/>
                                        <p:tgtEl>
                                          <p:spTgt spid="21507">
                                            <p:txEl>
                                              <p:charRg st="25" end="4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1507">
                                            <p:txEl>
                                              <p:charRg st="45" end="55"/>
                                            </p:txEl>
                                          </p:spTgt>
                                        </p:tgtEl>
                                        <p:attrNameLst>
                                          <p:attrName>style.visibility</p:attrName>
                                        </p:attrNameLst>
                                      </p:cBhvr>
                                      <p:to>
                                        <p:strVal val="visible"/>
                                      </p:to>
                                    </p:set>
                                    <p:animEffect transition="in" filter="wipe(up)">
                                      <p:cBhvr>
                                        <p:cTn id="15" dur="500"/>
                                        <p:tgtEl>
                                          <p:spTgt spid="21507">
                                            <p:txEl>
                                              <p:charRg st="45" end="55"/>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507">
                                            <p:txEl>
                                              <p:charRg st="55" end="74"/>
                                            </p:txEl>
                                          </p:spTgt>
                                        </p:tgtEl>
                                        <p:attrNameLst>
                                          <p:attrName>style.visibility</p:attrName>
                                        </p:attrNameLst>
                                      </p:cBhvr>
                                      <p:to>
                                        <p:strVal val="visible"/>
                                      </p:to>
                                    </p:set>
                                    <p:animEffect transition="in" filter="wipe(up)">
                                      <p:cBhvr>
                                        <p:cTn id="19" dur="500"/>
                                        <p:tgtEl>
                                          <p:spTgt spid="21507">
                                            <p:txEl>
                                              <p:charRg st="55" end="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二叉树的定义</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2531"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二叉树定义：或为空树，或是由一个根结点加上两棵分别称为左子树和右子树的、互不交</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的二叉树组成。</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每个结点最多有两颗子树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每个结点度小于等于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左、右子树不能颠倒</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有序树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二叉树是</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递归</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2" name="Line 13"/>
          <p:cNvSpPr/>
          <p:nvPr/>
        </p:nvSpPr>
        <p:spPr>
          <a:xfrm flipH="1">
            <a:off x="3717925" y="3030538"/>
            <a:ext cx="685800" cy="685800"/>
          </a:xfrm>
          <a:prstGeom prst="line">
            <a:avLst/>
          </a:prstGeom>
          <a:ln w="38100" cap="sq" cmpd="sng">
            <a:solidFill>
              <a:schemeClr val="tx1"/>
            </a:solidFill>
            <a:prstDash val="solid"/>
            <a:headEnd type="none" w="med" len="med"/>
            <a:tailEnd type="none" w="med" len="med"/>
          </a:ln>
        </p:spPr>
      </p:sp>
      <p:sp>
        <p:nvSpPr>
          <p:cNvPr id="22533" name="Line 14"/>
          <p:cNvSpPr/>
          <p:nvPr/>
        </p:nvSpPr>
        <p:spPr>
          <a:xfrm>
            <a:off x="3717925" y="3868738"/>
            <a:ext cx="533400" cy="762000"/>
          </a:xfrm>
          <a:prstGeom prst="line">
            <a:avLst/>
          </a:prstGeom>
          <a:ln w="38100" cap="sq" cmpd="sng">
            <a:solidFill>
              <a:schemeClr val="tx1"/>
            </a:solidFill>
            <a:prstDash val="solid"/>
            <a:headEnd type="none" w="med" len="med"/>
            <a:tailEnd type="none" w="med" len="med"/>
          </a:ln>
        </p:spPr>
      </p:sp>
      <p:sp>
        <p:nvSpPr>
          <p:cNvPr id="22534" name="Line 15"/>
          <p:cNvSpPr/>
          <p:nvPr/>
        </p:nvSpPr>
        <p:spPr>
          <a:xfrm flipH="1">
            <a:off x="3717925" y="4630738"/>
            <a:ext cx="533400" cy="914400"/>
          </a:xfrm>
          <a:prstGeom prst="line">
            <a:avLst/>
          </a:prstGeom>
          <a:ln w="38100" cap="sq" cmpd="sng">
            <a:solidFill>
              <a:schemeClr val="tx1"/>
            </a:solidFill>
            <a:prstDash val="solid"/>
            <a:headEnd type="none" w="med" len="med"/>
            <a:tailEnd type="none" w="med" len="med"/>
          </a:ln>
        </p:spPr>
      </p:sp>
      <p:sp>
        <p:nvSpPr>
          <p:cNvPr id="22535" name="Line 16"/>
          <p:cNvSpPr/>
          <p:nvPr/>
        </p:nvSpPr>
        <p:spPr>
          <a:xfrm>
            <a:off x="4708525" y="3030538"/>
            <a:ext cx="762000" cy="685800"/>
          </a:xfrm>
          <a:prstGeom prst="line">
            <a:avLst/>
          </a:prstGeom>
          <a:ln w="38100" cap="sq" cmpd="sng">
            <a:solidFill>
              <a:schemeClr val="tx1"/>
            </a:solidFill>
            <a:prstDash val="solid"/>
            <a:headEnd type="none" w="med" len="med"/>
            <a:tailEnd type="none" w="med" len="med"/>
          </a:ln>
        </p:spPr>
      </p:sp>
      <p:sp>
        <p:nvSpPr>
          <p:cNvPr id="22536" name="Line 17"/>
          <p:cNvSpPr/>
          <p:nvPr/>
        </p:nvSpPr>
        <p:spPr>
          <a:xfrm>
            <a:off x="5546725" y="3792538"/>
            <a:ext cx="609600" cy="762000"/>
          </a:xfrm>
          <a:prstGeom prst="line">
            <a:avLst/>
          </a:prstGeom>
          <a:ln w="38100" cap="sq" cmpd="sng">
            <a:solidFill>
              <a:schemeClr val="tx1"/>
            </a:solidFill>
            <a:prstDash val="solid"/>
            <a:headEnd type="none" w="med" len="med"/>
            <a:tailEnd type="none" w="med" len="med"/>
          </a:ln>
        </p:spPr>
      </p:sp>
      <p:sp>
        <p:nvSpPr>
          <p:cNvPr id="22537" name="Line 18"/>
          <p:cNvSpPr/>
          <p:nvPr/>
        </p:nvSpPr>
        <p:spPr>
          <a:xfrm flipH="1">
            <a:off x="5851525" y="4630738"/>
            <a:ext cx="381000" cy="838200"/>
          </a:xfrm>
          <a:prstGeom prst="line">
            <a:avLst/>
          </a:prstGeom>
          <a:ln w="38100" cap="sq" cmpd="sng">
            <a:solidFill>
              <a:schemeClr val="tx1"/>
            </a:solidFill>
            <a:prstDash val="solid"/>
            <a:headEnd type="none" w="med" len="med"/>
            <a:tailEnd type="none" w="med" len="med"/>
          </a:ln>
        </p:spPr>
      </p:sp>
      <p:sp>
        <p:nvSpPr>
          <p:cNvPr id="22538" name="Line 19"/>
          <p:cNvSpPr/>
          <p:nvPr/>
        </p:nvSpPr>
        <p:spPr>
          <a:xfrm flipH="1">
            <a:off x="5394325" y="5545138"/>
            <a:ext cx="381000" cy="603250"/>
          </a:xfrm>
          <a:prstGeom prst="line">
            <a:avLst/>
          </a:prstGeom>
          <a:ln w="38100" cap="sq" cmpd="sng">
            <a:solidFill>
              <a:schemeClr val="tx1"/>
            </a:solidFill>
            <a:prstDash val="solid"/>
            <a:headEnd type="none" w="med" len="med"/>
            <a:tailEnd type="none" w="med" len="med"/>
          </a:ln>
        </p:spPr>
      </p:sp>
      <p:sp>
        <p:nvSpPr>
          <p:cNvPr id="22539" name="Line 20"/>
          <p:cNvSpPr/>
          <p:nvPr/>
        </p:nvSpPr>
        <p:spPr>
          <a:xfrm>
            <a:off x="5927725" y="5545138"/>
            <a:ext cx="457200" cy="685800"/>
          </a:xfrm>
          <a:prstGeom prst="line">
            <a:avLst/>
          </a:prstGeom>
          <a:ln w="38100" cap="sq" cmpd="sng">
            <a:solidFill>
              <a:schemeClr val="tx1"/>
            </a:solidFill>
            <a:prstDash val="solid"/>
            <a:headEnd type="none" w="med" len="med"/>
            <a:tailEnd type="none" w="med" len="med"/>
          </a:ln>
        </p:spPr>
      </p:sp>
      <p:sp>
        <p:nvSpPr>
          <p:cNvPr id="22540" name="Rectangle 21"/>
          <p:cNvSpPr/>
          <p:nvPr/>
        </p:nvSpPr>
        <p:spPr>
          <a:xfrm>
            <a:off x="2955925" y="3411538"/>
            <a:ext cx="1676400" cy="2514600"/>
          </a:xfrm>
          <a:prstGeom prst="rect">
            <a:avLst/>
          </a:prstGeom>
          <a:noFill/>
          <a:ln w="38100" cap="sq" cmpd="sng">
            <a:solidFill>
              <a:srgbClr val="0054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2541" name="Rectangle 22"/>
          <p:cNvSpPr/>
          <p:nvPr/>
        </p:nvSpPr>
        <p:spPr>
          <a:xfrm>
            <a:off x="4937125" y="3411538"/>
            <a:ext cx="2133600" cy="3276600"/>
          </a:xfrm>
          <a:prstGeom prst="rect">
            <a:avLst/>
          </a:prstGeom>
          <a:noFill/>
          <a:ln w="38100" cap="sq" cmpd="sng">
            <a:solidFill>
              <a:srgbClr val="333399"/>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2542" name="AutoShape 23"/>
          <p:cNvSpPr/>
          <p:nvPr/>
        </p:nvSpPr>
        <p:spPr>
          <a:xfrm>
            <a:off x="5432425" y="2420938"/>
            <a:ext cx="1371600" cy="574675"/>
          </a:xfrm>
          <a:prstGeom prst="wedgeRoundRectCallout">
            <a:avLst>
              <a:gd name="adj1" fmla="val -94560"/>
              <a:gd name="adj2" fmla="val 50829"/>
              <a:gd name="adj3" fmla="val 16667"/>
            </a:avLst>
          </a:prstGeom>
          <a:solidFill>
            <a:srgbClr val="FFFF99"/>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dirty="0">
                <a:latin typeface="Times New Roman" panose="02020603050405020304" pitchFamily="18" charset="0"/>
                <a:ea typeface="楷体_GB2312" pitchFamily="1" charset="-122"/>
              </a:rPr>
              <a:t>根结点</a:t>
            </a:r>
            <a:endParaRPr lang="zh-CN" altLang="en-US" dirty="0">
              <a:latin typeface="Times New Roman" panose="02020603050405020304" pitchFamily="18" charset="0"/>
              <a:ea typeface="宋体" panose="02010600030101010101" pitchFamily="2" charset="-122"/>
            </a:endParaRPr>
          </a:p>
        </p:txBody>
      </p:sp>
      <p:sp>
        <p:nvSpPr>
          <p:cNvPr id="22543" name="AutoShape 24"/>
          <p:cNvSpPr/>
          <p:nvPr/>
        </p:nvSpPr>
        <p:spPr>
          <a:xfrm>
            <a:off x="1279525" y="5468938"/>
            <a:ext cx="1295400" cy="533400"/>
          </a:xfrm>
          <a:prstGeom prst="wedgeRoundRectCallout">
            <a:avLst>
              <a:gd name="adj1" fmla="val 75981"/>
              <a:gd name="adj2" fmla="val -182440"/>
              <a:gd name="adj3" fmla="val 16667"/>
            </a:avLst>
          </a:prstGeom>
          <a:solidFill>
            <a:srgbClr val="CAF2CE"/>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dirty="0">
                <a:latin typeface="Times New Roman" panose="02020603050405020304" pitchFamily="18" charset="0"/>
                <a:ea typeface="楷体_GB2312" pitchFamily="1" charset="-122"/>
              </a:rPr>
              <a:t>左子树</a:t>
            </a:r>
            <a:endParaRPr lang="zh-CN" altLang="en-US" dirty="0">
              <a:latin typeface="Times New Roman" panose="02020603050405020304" pitchFamily="18" charset="0"/>
              <a:ea typeface="宋体" panose="02010600030101010101" pitchFamily="2" charset="-122"/>
            </a:endParaRPr>
          </a:p>
        </p:txBody>
      </p:sp>
      <p:sp>
        <p:nvSpPr>
          <p:cNvPr id="22544" name="AutoShape 25"/>
          <p:cNvSpPr/>
          <p:nvPr/>
        </p:nvSpPr>
        <p:spPr>
          <a:xfrm>
            <a:off x="7372350" y="2420938"/>
            <a:ext cx="1447800" cy="533400"/>
          </a:xfrm>
          <a:prstGeom prst="wedgeRoundRectCallout">
            <a:avLst>
              <a:gd name="adj1" fmla="val -85199"/>
              <a:gd name="adj2" fmla="val 127977"/>
              <a:gd name="adj3" fmla="val 16667"/>
            </a:avLst>
          </a:prstGeom>
          <a:solidFill>
            <a:srgbClr val="CCFFCC"/>
          </a:solid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dirty="0">
                <a:solidFill>
                  <a:srgbClr val="333399"/>
                </a:solidFill>
                <a:latin typeface="Times New Roman" panose="02020603050405020304" pitchFamily="18" charset="0"/>
                <a:ea typeface="楷体_GB2312" pitchFamily="1" charset="-122"/>
              </a:rPr>
              <a:t>右子树</a:t>
            </a:r>
            <a:endParaRPr lang="zh-CN" altLang="en-US" dirty="0">
              <a:latin typeface="Times New Roman" panose="02020603050405020304" pitchFamily="18" charset="0"/>
              <a:ea typeface="宋体" panose="02010600030101010101" pitchFamily="2" charset="-122"/>
            </a:endParaRPr>
          </a:p>
        </p:txBody>
      </p:sp>
      <p:sp>
        <p:nvSpPr>
          <p:cNvPr id="22545" name="Oval 26"/>
          <p:cNvSpPr/>
          <p:nvPr/>
        </p:nvSpPr>
        <p:spPr>
          <a:xfrm>
            <a:off x="3413125" y="348773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22546" name="Oval 27"/>
          <p:cNvSpPr/>
          <p:nvPr/>
        </p:nvSpPr>
        <p:spPr>
          <a:xfrm>
            <a:off x="3946525" y="432593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22547" name="Oval 28"/>
          <p:cNvSpPr/>
          <p:nvPr/>
        </p:nvSpPr>
        <p:spPr>
          <a:xfrm>
            <a:off x="3482975" y="523398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dirty="0">
              <a:latin typeface="Times New Roman" panose="02020603050405020304" pitchFamily="18" charset="0"/>
              <a:ea typeface="宋体" panose="02010600030101010101" pitchFamily="2" charset="-122"/>
            </a:endParaRPr>
          </a:p>
        </p:txBody>
      </p:sp>
      <p:sp>
        <p:nvSpPr>
          <p:cNvPr id="22548" name="Oval 29"/>
          <p:cNvSpPr/>
          <p:nvPr/>
        </p:nvSpPr>
        <p:spPr>
          <a:xfrm>
            <a:off x="5235575" y="348773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99"/>
                </a:solidFill>
                <a:latin typeface="Times New Roman" panose="02020603050405020304" pitchFamily="18" charset="0"/>
                <a:ea typeface="宋体" panose="02010600030101010101" pitchFamily="2" charset="-122"/>
              </a:rPr>
              <a:t>E</a:t>
            </a:r>
            <a:endParaRPr lang="en-US" altLang="zh-CN" dirty="0">
              <a:latin typeface="Times New Roman" panose="02020603050405020304" pitchFamily="18" charset="0"/>
              <a:ea typeface="宋体" panose="02010600030101010101" pitchFamily="2" charset="-122"/>
            </a:endParaRPr>
          </a:p>
        </p:txBody>
      </p:sp>
      <p:sp>
        <p:nvSpPr>
          <p:cNvPr id="22549" name="Oval 30"/>
          <p:cNvSpPr/>
          <p:nvPr/>
        </p:nvSpPr>
        <p:spPr>
          <a:xfrm>
            <a:off x="5934075" y="432593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99"/>
                </a:solidFill>
                <a:latin typeface="Times New Roman" panose="02020603050405020304" pitchFamily="18" charset="0"/>
                <a:ea typeface="宋体" panose="02010600030101010101" pitchFamily="2" charset="-122"/>
              </a:rPr>
              <a:t>F</a:t>
            </a:r>
            <a:endParaRPr lang="en-US" altLang="zh-CN" dirty="0">
              <a:latin typeface="Times New Roman" panose="02020603050405020304" pitchFamily="18" charset="0"/>
              <a:ea typeface="宋体" panose="02010600030101010101" pitchFamily="2" charset="-122"/>
            </a:endParaRPr>
          </a:p>
        </p:txBody>
      </p:sp>
      <p:sp>
        <p:nvSpPr>
          <p:cNvPr id="22550" name="Oval 31"/>
          <p:cNvSpPr/>
          <p:nvPr/>
        </p:nvSpPr>
        <p:spPr>
          <a:xfrm>
            <a:off x="5622925" y="523398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99"/>
                </a:solidFill>
                <a:latin typeface="Times New Roman" panose="02020603050405020304" pitchFamily="18" charset="0"/>
                <a:ea typeface="宋体" panose="02010600030101010101" pitchFamily="2" charset="-122"/>
              </a:rPr>
              <a:t>G</a:t>
            </a:r>
            <a:endParaRPr lang="en-US" altLang="zh-CN" dirty="0">
              <a:latin typeface="Times New Roman" panose="02020603050405020304" pitchFamily="18" charset="0"/>
              <a:ea typeface="宋体" panose="02010600030101010101" pitchFamily="2" charset="-122"/>
            </a:endParaRPr>
          </a:p>
        </p:txBody>
      </p:sp>
      <p:sp>
        <p:nvSpPr>
          <p:cNvPr id="22551" name="Oval 32"/>
          <p:cNvSpPr/>
          <p:nvPr/>
        </p:nvSpPr>
        <p:spPr>
          <a:xfrm>
            <a:off x="5089525" y="607853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99"/>
                </a:solidFill>
                <a:latin typeface="Times New Roman" panose="02020603050405020304" pitchFamily="18" charset="0"/>
                <a:ea typeface="宋体" panose="02010600030101010101" pitchFamily="2" charset="-122"/>
              </a:rPr>
              <a:t>H</a:t>
            </a:r>
            <a:endParaRPr lang="en-US" altLang="zh-CN" dirty="0">
              <a:latin typeface="Times New Roman" panose="02020603050405020304" pitchFamily="18" charset="0"/>
              <a:ea typeface="宋体" panose="02010600030101010101" pitchFamily="2" charset="-122"/>
            </a:endParaRPr>
          </a:p>
        </p:txBody>
      </p:sp>
      <p:sp>
        <p:nvSpPr>
          <p:cNvPr id="22552" name="Oval 33"/>
          <p:cNvSpPr/>
          <p:nvPr/>
        </p:nvSpPr>
        <p:spPr>
          <a:xfrm>
            <a:off x="6156325" y="607853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333399"/>
                </a:solidFill>
                <a:latin typeface="Times New Roman" panose="02020603050405020304" pitchFamily="18" charset="0"/>
                <a:ea typeface="宋体" panose="02010600030101010101" pitchFamily="2" charset="-122"/>
              </a:rPr>
              <a:t>K</a:t>
            </a:r>
            <a:endParaRPr lang="en-US" altLang="zh-CN" dirty="0">
              <a:latin typeface="Times New Roman" panose="02020603050405020304" pitchFamily="18" charset="0"/>
              <a:ea typeface="宋体" panose="02010600030101010101" pitchFamily="2" charset="-122"/>
            </a:endParaRPr>
          </a:p>
        </p:txBody>
      </p:sp>
      <p:sp>
        <p:nvSpPr>
          <p:cNvPr id="22553" name="Oval 34"/>
          <p:cNvSpPr/>
          <p:nvPr/>
        </p:nvSpPr>
        <p:spPr>
          <a:xfrm>
            <a:off x="4327525" y="2649538"/>
            <a:ext cx="539750" cy="539750"/>
          </a:xfrm>
          <a:prstGeom prst="ellipse">
            <a:avLst/>
          </a:prstGeom>
          <a:solidFill>
            <a:srgbClr val="FFFFD9"/>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charRg st="47" end="71"/>
                                            </p:txEl>
                                          </p:spTgt>
                                        </p:tgtEl>
                                        <p:attrNameLst>
                                          <p:attrName>style.visibility</p:attrName>
                                        </p:attrNameLst>
                                      </p:cBhvr>
                                      <p:to>
                                        <p:strVal val="visible"/>
                                      </p:to>
                                    </p:set>
                                    <p:animEffect transition="in" filter="blinds(horizontal)">
                                      <p:cBhvr>
                                        <p:cTn id="7" dur="500"/>
                                        <p:tgtEl>
                                          <p:spTgt spid="22531">
                                            <p:txEl>
                                              <p:charRg st="47" end="7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531">
                                            <p:txEl>
                                              <p:charRg st="71" end="86"/>
                                            </p:txEl>
                                          </p:spTgt>
                                        </p:tgtEl>
                                        <p:attrNameLst>
                                          <p:attrName>style.visibility</p:attrName>
                                        </p:attrNameLst>
                                      </p:cBhvr>
                                      <p:to>
                                        <p:strVal val="visible"/>
                                      </p:to>
                                    </p:set>
                                    <p:animEffect transition="in" filter="blinds(horizontal)">
                                      <p:cBhvr>
                                        <p:cTn id="10" dur="500"/>
                                        <p:tgtEl>
                                          <p:spTgt spid="22531">
                                            <p:txEl>
                                              <p:charRg st="71" end="8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531">
                                            <p:txEl>
                                              <p:charRg st="86" end="95"/>
                                            </p:txEl>
                                          </p:spTgt>
                                        </p:tgtEl>
                                        <p:attrNameLst>
                                          <p:attrName>style.visibility</p:attrName>
                                        </p:attrNameLst>
                                      </p:cBhvr>
                                      <p:to>
                                        <p:strVal val="visible"/>
                                      </p:to>
                                    </p:set>
                                    <p:animEffect transition="in" filter="blinds(horizontal)">
                                      <p:cBhvr>
                                        <p:cTn id="13" dur="500"/>
                                        <p:tgtEl>
                                          <p:spTgt spid="22531">
                                            <p:txEl>
                                              <p:charRg st="86" end="9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22553"/>
                                        </p:tgtEl>
                                        <p:attrNameLst>
                                          <p:attrName>style.visibility</p:attrName>
                                        </p:attrNameLst>
                                      </p:cBhvr>
                                      <p:to>
                                        <p:strVal val="visible"/>
                                      </p:to>
                                    </p:set>
                                    <p:animEffect transition="in" filter="box(out)">
                                      <p:cBhvr>
                                        <p:cTn id="18" dur="500"/>
                                        <p:tgtEl>
                                          <p:spTgt spid="22553"/>
                                        </p:tgtEl>
                                      </p:cBhvr>
                                    </p:animEffect>
                                  </p:childTnLst>
                                </p:cTn>
                              </p:par>
                            </p:childTnLst>
                          </p:cTn>
                        </p:par>
                        <p:par>
                          <p:cTn id="19" fill="hold">
                            <p:stCondLst>
                              <p:cond delay="500"/>
                            </p:stCondLst>
                            <p:childTnLst>
                              <p:par>
                                <p:cTn id="20" presetID="4" presetClass="entr" presetSubtype="32" fill="hold" grpId="0" nodeType="afterEffect">
                                  <p:stCondLst>
                                    <p:cond delay="0"/>
                                  </p:stCondLst>
                                  <p:childTnLst>
                                    <p:set>
                                      <p:cBhvr>
                                        <p:cTn id="21" dur="1" fill="hold">
                                          <p:stCondLst>
                                            <p:cond delay="0"/>
                                          </p:stCondLst>
                                        </p:cTn>
                                        <p:tgtEl>
                                          <p:spTgt spid="22545"/>
                                        </p:tgtEl>
                                        <p:attrNameLst>
                                          <p:attrName>style.visibility</p:attrName>
                                        </p:attrNameLst>
                                      </p:cBhvr>
                                      <p:to>
                                        <p:strVal val="visible"/>
                                      </p:to>
                                    </p:set>
                                    <p:animEffect transition="in" filter="box(out)">
                                      <p:cBhvr>
                                        <p:cTn id="22" dur="500"/>
                                        <p:tgtEl>
                                          <p:spTgt spid="22545"/>
                                        </p:tgtEl>
                                      </p:cBhvr>
                                    </p:animEffect>
                                  </p:childTnLst>
                                </p:cTn>
                              </p:par>
                            </p:childTnLst>
                          </p:cTn>
                        </p:par>
                        <p:par>
                          <p:cTn id="23" fill="hold">
                            <p:stCondLst>
                              <p:cond delay="1000"/>
                            </p:stCondLst>
                            <p:childTnLst>
                              <p:par>
                                <p:cTn id="24" presetID="4" presetClass="entr" presetSubtype="32" fill="hold" grpId="0" nodeType="afterEffect">
                                  <p:stCondLst>
                                    <p:cond delay="0"/>
                                  </p:stCondLst>
                                  <p:childTnLst>
                                    <p:set>
                                      <p:cBhvr>
                                        <p:cTn id="25" dur="1" fill="hold">
                                          <p:stCondLst>
                                            <p:cond delay="0"/>
                                          </p:stCondLst>
                                        </p:cTn>
                                        <p:tgtEl>
                                          <p:spTgt spid="22546"/>
                                        </p:tgtEl>
                                        <p:attrNameLst>
                                          <p:attrName>style.visibility</p:attrName>
                                        </p:attrNameLst>
                                      </p:cBhvr>
                                      <p:to>
                                        <p:strVal val="visible"/>
                                      </p:to>
                                    </p:set>
                                    <p:animEffect transition="in" filter="box(out)">
                                      <p:cBhvr>
                                        <p:cTn id="26" dur="500"/>
                                        <p:tgtEl>
                                          <p:spTgt spid="22546"/>
                                        </p:tgtEl>
                                      </p:cBhvr>
                                    </p:animEffect>
                                  </p:childTnLst>
                                </p:cTn>
                              </p:par>
                            </p:childTnLst>
                          </p:cTn>
                        </p:par>
                        <p:par>
                          <p:cTn id="27" fill="hold">
                            <p:stCondLst>
                              <p:cond delay="1500"/>
                            </p:stCondLst>
                            <p:childTnLst>
                              <p:par>
                                <p:cTn id="28" presetID="4" presetClass="entr" presetSubtype="32" fill="hold" grpId="0" nodeType="afterEffect">
                                  <p:stCondLst>
                                    <p:cond delay="0"/>
                                  </p:stCondLst>
                                  <p:childTnLst>
                                    <p:set>
                                      <p:cBhvr>
                                        <p:cTn id="29" dur="1" fill="hold">
                                          <p:stCondLst>
                                            <p:cond delay="0"/>
                                          </p:stCondLst>
                                        </p:cTn>
                                        <p:tgtEl>
                                          <p:spTgt spid="22547"/>
                                        </p:tgtEl>
                                        <p:attrNameLst>
                                          <p:attrName>style.visibility</p:attrName>
                                        </p:attrNameLst>
                                      </p:cBhvr>
                                      <p:to>
                                        <p:strVal val="visible"/>
                                      </p:to>
                                    </p:set>
                                    <p:animEffect transition="in" filter="box(out)">
                                      <p:cBhvr>
                                        <p:cTn id="30" dur="500"/>
                                        <p:tgtEl>
                                          <p:spTgt spid="22547"/>
                                        </p:tgtEl>
                                      </p:cBhvr>
                                    </p:animEffect>
                                  </p:childTnLst>
                                </p:cTn>
                              </p:par>
                            </p:childTnLst>
                          </p:cTn>
                        </p:par>
                        <p:par>
                          <p:cTn id="31" fill="hold">
                            <p:stCondLst>
                              <p:cond delay="2000"/>
                            </p:stCondLst>
                            <p:childTnLst>
                              <p:par>
                                <p:cTn id="32" presetID="4" presetClass="entr" presetSubtype="32" fill="hold" grpId="0" nodeType="afterEffect">
                                  <p:stCondLst>
                                    <p:cond delay="0"/>
                                  </p:stCondLst>
                                  <p:childTnLst>
                                    <p:set>
                                      <p:cBhvr>
                                        <p:cTn id="33" dur="1" fill="hold">
                                          <p:stCondLst>
                                            <p:cond delay="0"/>
                                          </p:stCondLst>
                                        </p:cTn>
                                        <p:tgtEl>
                                          <p:spTgt spid="22548"/>
                                        </p:tgtEl>
                                        <p:attrNameLst>
                                          <p:attrName>style.visibility</p:attrName>
                                        </p:attrNameLst>
                                      </p:cBhvr>
                                      <p:to>
                                        <p:strVal val="visible"/>
                                      </p:to>
                                    </p:set>
                                    <p:animEffect transition="in" filter="box(out)">
                                      <p:cBhvr>
                                        <p:cTn id="34" dur="500"/>
                                        <p:tgtEl>
                                          <p:spTgt spid="22548"/>
                                        </p:tgtEl>
                                      </p:cBhvr>
                                    </p:animEffect>
                                  </p:childTnLst>
                                </p:cTn>
                              </p:par>
                            </p:childTnLst>
                          </p:cTn>
                        </p:par>
                        <p:par>
                          <p:cTn id="35" fill="hold">
                            <p:stCondLst>
                              <p:cond delay="2500"/>
                            </p:stCondLst>
                            <p:childTnLst>
                              <p:par>
                                <p:cTn id="36" presetID="4" presetClass="entr" presetSubtype="32" fill="hold" grpId="0" nodeType="afterEffect">
                                  <p:stCondLst>
                                    <p:cond delay="0"/>
                                  </p:stCondLst>
                                  <p:childTnLst>
                                    <p:set>
                                      <p:cBhvr>
                                        <p:cTn id="37" dur="1" fill="hold">
                                          <p:stCondLst>
                                            <p:cond delay="0"/>
                                          </p:stCondLst>
                                        </p:cTn>
                                        <p:tgtEl>
                                          <p:spTgt spid="22549"/>
                                        </p:tgtEl>
                                        <p:attrNameLst>
                                          <p:attrName>style.visibility</p:attrName>
                                        </p:attrNameLst>
                                      </p:cBhvr>
                                      <p:to>
                                        <p:strVal val="visible"/>
                                      </p:to>
                                    </p:set>
                                    <p:animEffect transition="in" filter="box(out)">
                                      <p:cBhvr>
                                        <p:cTn id="38" dur="500"/>
                                        <p:tgtEl>
                                          <p:spTgt spid="22549"/>
                                        </p:tgtEl>
                                      </p:cBhvr>
                                    </p:animEffect>
                                  </p:childTnLst>
                                </p:cTn>
                              </p:par>
                            </p:childTnLst>
                          </p:cTn>
                        </p:par>
                        <p:par>
                          <p:cTn id="39" fill="hold">
                            <p:stCondLst>
                              <p:cond delay="3000"/>
                            </p:stCondLst>
                            <p:childTnLst>
                              <p:par>
                                <p:cTn id="40" presetID="4" presetClass="entr" presetSubtype="32" fill="hold" grpId="0" nodeType="afterEffect">
                                  <p:stCondLst>
                                    <p:cond delay="0"/>
                                  </p:stCondLst>
                                  <p:childTnLst>
                                    <p:set>
                                      <p:cBhvr>
                                        <p:cTn id="41" dur="1" fill="hold">
                                          <p:stCondLst>
                                            <p:cond delay="0"/>
                                          </p:stCondLst>
                                        </p:cTn>
                                        <p:tgtEl>
                                          <p:spTgt spid="22550"/>
                                        </p:tgtEl>
                                        <p:attrNameLst>
                                          <p:attrName>style.visibility</p:attrName>
                                        </p:attrNameLst>
                                      </p:cBhvr>
                                      <p:to>
                                        <p:strVal val="visible"/>
                                      </p:to>
                                    </p:set>
                                    <p:animEffect transition="in" filter="box(out)">
                                      <p:cBhvr>
                                        <p:cTn id="42" dur="500"/>
                                        <p:tgtEl>
                                          <p:spTgt spid="22550"/>
                                        </p:tgtEl>
                                      </p:cBhvr>
                                    </p:animEffect>
                                  </p:childTnLst>
                                </p:cTn>
                              </p:par>
                            </p:childTnLst>
                          </p:cTn>
                        </p:par>
                        <p:par>
                          <p:cTn id="43" fill="hold">
                            <p:stCondLst>
                              <p:cond delay="3500"/>
                            </p:stCondLst>
                            <p:childTnLst>
                              <p:par>
                                <p:cTn id="44" presetID="4" presetClass="entr" presetSubtype="32" fill="hold" grpId="0" nodeType="afterEffect">
                                  <p:stCondLst>
                                    <p:cond delay="0"/>
                                  </p:stCondLst>
                                  <p:childTnLst>
                                    <p:set>
                                      <p:cBhvr>
                                        <p:cTn id="45" dur="1" fill="hold">
                                          <p:stCondLst>
                                            <p:cond delay="0"/>
                                          </p:stCondLst>
                                        </p:cTn>
                                        <p:tgtEl>
                                          <p:spTgt spid="22551"/>
                                        </p:tgtEl>
                                        <p:attrNameLst>
                                          <p:attrName>style.visibility</p:attrName>
                                        </p:attrNameLst>
                                      </p:cBhvr>
                                      <p:to>
                                        <p:strVal val="visible"/>
                                      </p:to>
                                    </p:set>
                                    <p:animEffect transition="in" filter="box(out)">
                                      <p:cBhvr>
                                        <p:cTn id="46" dur="500"/>
                                        <p:tgtEl>
                                          <p:spTgt spid="22551"/>
                                        </p:tgtEl>
                                      </p:cBhvr>
                                    </p:animEffect>
                                  </p:childTnLst>
                                </p:cTn>
                              </p:par>
                            </p:childTnLst>
                          </p:cTn>
                        </p:par>
                        <p:par>
                          <p:cTn id="47" fill="hold">
                            <p:stCondLst>
                              <p:cond delay="4000"/>
                            </p:stCondLst>
                            <p:childTnLst>
                              <p:par>
                                <p:cTn id="48" presetID="4" presetClass="entr" presetSubtype="32" fill="hold" grpId="0" nodeType="afterEffect">
                                  <p:stCondLst>
                                    <p:cond delay="0"/>
                                  </p:stCondLst>
                                  <p:childTnLst>
                                    <p:set>
                                      <p:cBhvr>
                                        <p:cTn id="49" dur="1" fill="hold">
                                          <p:stCondLst>
                                            <p:cond delay="0"/>
                                          </p:stCondLst>
                                        </p:cTn>
                                        <p:tgtEl>
                                          <p:spTgt spid="22552"/>
                                        </p:tgtEl>
                                        <p:attrNameLst>
                                          <p:attrName>style.visibility</p:attrName>
                                        </p:attrNameLst>
                                      </p:cBhvr>
                                      <p:to>
                                        <p:strVal val="visible"/>
                                      </p:to>
                                    </p:set>
                                    <p:animEffect transition="in" filter="box(out)">
                                      <p:cBhvr>
                                        <p:cTn id="50" dur="500"/>
                                        <p:tgtEl>
                                          <p:spTgt spid="22552"/>
                                        </p:tgtEl>
                                      </p:cBhvr>
                                    </p:animEffect>
                                  </p:childTnLst>
                                </p:cTn>
                              </p:par>
                            </p:childTnLst>
                          </p:cTn>
                        </p:par>
                        <p:par>
                          <p:cTn id="51" fill="hold">
                            <p:stCondLst>
                              <p:cond delay="4500"/>
                            </p:stCondLst>
                            <p:childTnLst>
                              <p:par>
                                <p:cTn id="52" presetID="17" presetClass="entr" presetSubtype="1" fill="hold" nodeType="afterEffect">
                                  <p:stCondLst>
                                    <p:cond delay="0"/>
                                  </p:stCondLst>
                                  <p:childTnLst>
                                    <p:set>
                                      <p:cBhvr>
                                        <p:cTn id="53" dur="1" fill="hold">
                                          <p:stCondLst>
                                            <p:cond delay="0"/>
                                          </p:stCondLst>
                                        </p:cTn>
                                        <p:tgtEl>
                                          <p:spTgt spid="22532"/>
                                        </p:tgtEl>
                                        <p:attrNameLst>
                                          <p:attrName>style.visibility</p:attrName>
                                        </p:attrNameLst>
                                      </p:cBhvr>
                                      <p:to>
                                        <p:strVal val="visible"/>
                                      </p:to>
                                    </p:set>
                                    <p:anim calcmode="lin" valueType="num">
                                      <p:cBhvr>
                                        <p:cTn id="54" dur="500" fill="hold"/>
                                        <p:tgtEl>
                                          <p:spTgt spid="22532"/>
                                        </p:tgtEl>
                                        <p:attrNameLst>
                                          <p:attrName>ppt_x</p:attrName>
                                        </p:attrNameLst>
                                      </p:cBhvr>
                                      <p:tavLst>
                                        <p:tav tm="0">
                                          <p:val>
                                            <p:strVal val="#ppt_x"/>
                                          </p:val>
                                        </p:tav>
                                        <p:tav tm="100000">
                                          <p:val>
                                            <p:strVal val="#ppt_x"/>
                                          </p:val>
                                        </p:tav>
                                      </p:tavLst>
                                    </p:anim>
                                    <p:anim calcmode="lin" valueType="num">
                                      <p:cBhvr>
                                        <p:cTn id="55" dur="500" fill="hold"/>
                                        <p:tgtEl>
                                          <p:spTgt spid="22532"/>
                                        </p:tgtEl>
                                        <p:attrNameLst>
                                          <p:attrName>ppt_y</p:attrName>
                                        </p:attrNameLst>
                                      </p:cBhvr>
                                      <p:tavLst>
                                        <p:tav tm="0">
                                          <p:val>
                                            <p:strVal val="#ppt_y-#ppt_h/2"/>
                                          </p:val>
                                        </p:tav>
                                        <p:tav tm="100000">
                                          <p:val>
                                            <p:strVal val="#ppt_y"/>
                                          </p:val>
                                        </p:tav>
                                      </p:tavLst>
                                    </p:anim>
                                    <p:anim calcmode="lin" valueType="num">
                                      <p:cBhvr>
                                        <p:cTn id="56" dur="500" fill="hold"/>
                                        <p:tgtEl>
                                          <p:spTgt spid="22532"/>
                                        </p:tgtEl>
                                        <p:attrNameLst>
                                          <p:attrName>ppt_w</p:attrName>
                                        </p:attrNameLst>
                                      </p:cBhvr>
                                      <p:tavLst>
                                        <p:tav tm="0">
                                          <p:val>
                                            <p:strVal val="#ppt_w"/>
                                          </p:val>
                                        </p:tav>
                                        <p:tav tm="100000">
                                          <p:val>
                                            <p:strVal val="#ppt_w"/>
                                          </p:val>
                                        </p:tav>
                                      </p:tavLst>
                                    </p:anim>
                                    <p:anim calcmode="lin" valueType="num">
                                      <p:cBhvr>
                                        <p:cTn id="57" dur="500" fill="hold"/>
                                        <p:tgtEl>
                                          <p:spTgt spid="22532"/>
                                        </p:tgtEl>
                                        <p:attrNameLst>
                                          <p:attrName>ppt_h</p:attrName>
                                        </p:attrNameLst>
                                      </p:cBhvr>
                                      <p:tavLst>
                                        <p:tav tm="0">
                                          <p:val>
                                            <p:fltVal val="0.000000"/>
                                          </p:val>
                                        </p:tav>
                                        <p:tav tm="100000">
                                          <p:val>
                                            <p:strVal val="#ppt_h"/>
                                          </p:val>
                                        </p:tav>
                                      </p:tavLst>
                                    </p:anim>
                                  </p:childTnLst>
                                </p:cTn>
                              </p:par>
                            </p:childTnLst>
                          </p:cTn>
                        </p:par>
                        <p:par>
                          <p:cTn id="58" fill="hold">
                            <p:stCondLst>
                              <p:cond delay="5000"/>
                            </p:stCondLst>
                            <p:childTnLst>
                              <p:par>
                                <p:cTn id="59" presetID="17" presetClass="entr" presetSubtype="1" fill="hold" nodeType="afterEffect">
                                  <p:stCondLst>
                                    <p:cond delay="0"/>
                                  </p:stCondLst>
                                  <p:childTnLst>
                                    <p:set>
                                      <p:cBhvr>
                                        <p:cTn id="60" dur="1" fill="hold">
                                          <p:stCondLst>
                                            <p:cond delay="0"/>
                                          </p:stCondLst>
                                        </p:cTn>
                                        <p:tgtEl>
                                          <p:spTgt spid="22533"/>
                                        </p:tgtEl>
                                        <p:attrNameLst>
                                          <p:attrName>style.visibility</p:attrName>
                                        </p:attrNameLst>
                                      </p:cBhvr>
                                      <p:to>
                                        <p:strVal val="visible"/>
                                      </p:to>
                                    </p:set>
                                    <p:anim calcmode="lin" valueType="num">
                                      <p:cBhvr>
                                        <p:cTn id="61" dur="500" fill="hold"/>
                                        <p:tgtEl>
                                          <p:spTgt spid="22533"/>
                                        </p:tgtEl>
                                        <p:attrNameLst>
                                          <p:attrName>ppt_x</p:attrName>
                                        </p:attrNameLst>
                                      </p:cBhvr>
                                      <p:tavLst>
                                        <p:tav tm="0">
                                          <p:val>
                                            <p:strVal val="#ppt_x"/>
                                          </p:val>
                                        </p:tav>
                                        <p:tav tm="100000">
                                          <p:val>
                                            <p:strVal val="#ppt_x"/>
                                          </p:val>
                                        </p:tav>
                                      </p:tavLst>
                                    </p:anim>
                                    <p:anim calcmode="lin" valueType="num">
                                      <p:cBhvr>
                                        <p:cTn id="62" dur="500" fill="hold"/>
                                        <p:tgtEl>
                                          <p:spTgt spid="22533"/>
                                        </p:tgtEl>
                                        <p:attrNameLst>
                                          <p:attrName>ppt_y</p:attrName>
                                        </p:attrNameLst>
                                      </p:cBhvr>
                                      <p:tavLst>
                                        <p:tav tm="0">
                                          <p:val>
                                            <p:strVal val="#ppt_y-#ppt_h/2"/>
                                          </p:val>
                                        </p:tav>
                                        <p:tav tm="100000">
                                          <p:val>
                                            <p:strVal val="#ppt_y"/>
                                          </p:val>
                                        </p:tav>
                                      </p:tavLst>
                                    </p:anim>
                                    <p:anim calcmode="lin" valueType="num">
                                      <p:cBhvr>
                                        <p:cTn id="63" dur="500" fill="hold"/>
                                        <p:tgtEl>
                                          <p:spTgt spid="22533"/>
                                        </p:tgtEl>
                                        <p:attrNameLst>
                                          <p:attrName>ppt_w</p:attrName>
                                        </p:attrNameLst>
                                      </p:cBhvr>
                                      <p:tavLst>
                                        <p:tav tm="0">
                                          <p:val>
                                            <p:strVal val="#ppt_w"/>
                                          </p:val>
                                        </p:tav>
                                        <p:tav tm="100000">
                                          <p:val>
                                            <p:strVal val="#ppt_w"/>
                                          </p:val>
                                        </p:tav>
                                      </p:tavLst>
                                    </p:anim>
                                    <p:anim calcmode="lin" valueType="num">
                                      <p:cBhvr>
                                        <p:cTn id="64" dur="500" fill="hold"/>
                                        <p:tgtEl>
                                          <p:spTgt spid="22533"/>
                                        </p:tgtEl>
                                        <p:attrNameLst>
                                          <p:attrName>ppt_h</p:attrName>
                                        </p:attrNameLst>
                                      </p:cBhvr>
                                      <p:tavLst>
                                        <p:tav tm="0">
                                          <p:val>
                                            <p:fltVal val="0.000000"/>
                                          </p:val>
                                        </p:tav>
                                        <p:tav tm="100000">
                                          <p:val>
                                            <p:strVal val="#ppt_h"/>
                                          </p:val>
                                        </p:tav>
                                      </p:tavLst>
                                    </p:anim>
                                  </p:childTnLst>
                                </p:cTn>
                              </p:par>
                            </p:childTnLst>
                          </p:cTn>
                        </p:par>
                        <p:par>
                          <p:cTn id="65" fill="hold">
                            <p:stCondLst>
                              <p:cond delay="5500"/>
                            </p:stCondLst>
                            <p:childTnLst>
                              <p:par>
                                <p:cTn id="66" presetID="17" presetClass="entr" presetSubtype="1" fill="hold" nodeType="afterEffect">
                                  <p:stCondLst>
                                    <p:cond delay="0"/>
                                  </p:stCondLst>
                                  <p:childTnLst>
                                    <p:set>
                                      <p:cBhvr>
                                        <p:cTn id="67" dur="1" fill="hold">
                                          <p:stCondLst>
                                            <p:cond delay="0"/>
                                          </p:stCondLst>
                                        </p:cTn>
                                        <p:tgtEl>
                                          <p:spTgt spid="22534"/>
                                        </p:tgtEl>
                                        <p:attrNameLst>
                                          <p:attrName>style.visibility</p:attrName>
                                        </p:attrNameLst>
                                      </p:cBhvr>
                                      <p:to>
                                        <p:strVal val="visible"/>
                                      </p:to>
                                    </p:set>
                                    <p:anim calcmode="lin" valueType="num">
                                      <p:cBhvr>
                                        <p:cTn id="68" dur="500" fill="hold"/>
                                        <p:tgtEl>
                                          <p:spTgt spid="22534"/>
                                        </p:tgtEl>
                                        <p:attrNameLst>
                                          <p:attrName>ppt_x</p:attrName>
                                        </p:attrNameLst>
                                      </p:cBhvr>
                                      <p:tavLst>
                                        <p:tav tm="0">
                                          <p:val>
                                            <p:strVal val="#ppt_x"/>
                                          </p:val>
                                        </p:tav>
                                        <p:tav tm="100000">
                                          <p:val>
                                            <p:strVal val="#ppt_x"/>
                                          </p:val>
                                        </p:tav>
                                      </p:tavLst>
                                    </p:anim>
                                    <p:anim calcmode="lin" valueType="num">
                                      <p:cBhvr>
                                        <p:cTn id="69" dur="500" fill="hold"/>
                                        <p:tgtEl>
                                          <p:spTgt spid="22534"/>
                                        </p:tgtEl>
                                        <p:attrNameLst>
                                          <p:attrName>ppt_y</p:attrName>
                                        </p:attrNameLst>
                                      </p:cBhvr>
                                      <p:tavLst>
                                        <p:tav tm="0">
                                          <p:val>
                                            <p:strVal val="#ppt_y-#ppt_h/2"/>
                                          </p:val>
                                        </p:tav>
                                        <p:tav tm="100000">
                                          <p:val>
                                            <p:strVal val="#ppt_y"/>
                                          </p:val>
                                        </p:tav>
                                      </p:tavLst>
                                    </p:anim>
                                    <p:anim calcmode="lin" valueType="num">
                                      <p:cBhvr>
                                        <p:cTn id="70" dur="500" fill="hold"/>
                                        <p:tgtEl>
                                          <p:spTgt spid="22534"/>
                                        </p:tgtEl>
                                        <p:attrNameLst>
                                          <p:attrName>ppt_w</p:attrName>
                                        </p:attrNameLst>
                                      </p:cBhvr>
                                      <p:tavLst>
                                        <p:tav tm="0">
                                          <p:val>
                                            <p:strVal val="#ppt_w"/>
                                          </p:val>
                                        </p:tav>
                                        <p:tav tm="100000">
                                          <p:val>
                                            <p:strVal val="#ppt_w"/>
                                          </p:val>
                                        </p:tav>
                                      </p:tavLst>
                                    </p:anim>
                                    <p:anim calcmode="lin" valueType="num">
                                      <p:cBhvr>
                                        <p:cTn id="71" dur="500" fill="hold"/>
                                        <p:tgtEl>
                                          <p:spTgt spid="22534"/>
                                        </p:tgtEl>
                                        <p:attrNameLst>
                                          <p:attrName>ppt_h</p:attrName>
                                        </p:attrNameLst>
                                      </p:cBhvr>
                                      <p:tavLst>
                                        <p:tav tm="0">
                                          <p:val>
                                            <p:fltVal val="0.000000"/>
                                          </p:val>
                                        </p:tav>
                                        <p:tav tm="100000">
                                          <p:val>
                                            <p:strVal val="#ppt_h"/>
                                          </p:val>
                                        </p:tav>
                                      </p:tavLst>
                                    </p:anim>
                                  </p:childTnLst>
                                </p:cTn>
                              </p:par>
                            </p:childTnLst>
                          </p:cTn>
                        </p:par>
                        <p:par>
                          <p:cTn id="72" fill="hold">
                            <p:stCondLst>
                              <p:cond delay="6000"/>
                            </p:stCondLst>
                            <p:childTnLst>
                              <p:par>
                                <p:cTn id="73" presetID="17" presetClass="entr" presetSubtype="1" fill="hold" nodeType="afterEffect">
                                  <p:stCondLst>
                                    <p:cond delay="0"/>
                                  </p:stCondLst>
                                  <p:childTnLst>
                                    <p:set>
                                      <p:cBhvr>
                                        <p:cTn id="74" dur="1" fill="hold">
                                          <p:stCondLst>
                                            <p:cond delay="0"/>
                                          </p:stCondLst>
                                        </p:cTn>
                                        <p:tgtEl>
                                          <p:spTgt spid="22535"/>
                                        </p:tgtEl>
                                        <p:attrNameLst>
                                          <p:attrName>style.visibility</p:attrName>
                                        </p:attrNameLst>
                                      </p:cBhvr>
                                      <p:to>
                                        <p:strVal val="visible"/>
                                      </p:to>
                                    </p:set>
                                    <p:anim calcmode="lin" valueType="num">
                                      <p:cBhvr>
                                        <p:cTn id="75" dur="500" fill="hold"/>
                                        <p:tgtEl>
                                          <p:spTgt spid="22535"/>
                                        </p:tgtEl>
                                        <p:attrNameLst>
                                          <p:attrName>ppt_x</p:attrName>
                                        </p:attrNameLst>
                                      </p:cBhvr>
                                      <p:tavLst>
                                        <p:tav tm="0">
                                          <p:val>
                                            <p:strVal val="#ppt_x"/>
                                          </p:val>
                                        </p:tav>
                                        <p:tav tm="100000">
                                          <p:val>
                                            <p:strVal val="#ppt_x"/>
                                          </p:val>
                                        </p:tav>
                                      </p:tavLst>
                                    </p:anim>
                                    <p:anim calcmode="lin" valueType="num">
                                      <p:cBhvr>
                                        <p:cTn id="76" dur="500" fill="hold"/>
                                        <p:tgtEl>
                                          <p:spTgt spid="22535"/>
                                        </p:tgtEl>
                                        <p:attrNameLst>
                                          <p:attrName>ppt_y</p:attrName>
                                        </p:attrNameLst>
                                      </p:cBhvr>
                                      <p:tavLst>
                                        <p:tav tm="0">
                                          <p:val>
                                            <p:strVal val="#ppt_y-#ppt_h/2"/>
                                          </p:val>
                                        </p:tav>
                                        <p:tav tm="100000">
                                          <p:val>
                                            <p:strVal val="#ppt_y"/>
                                          </p:val>
                                        </p:tav>
                                      </p:tavLst>
                                    </p:anim>
                                    <p:anim calcmode="lin" valueType="num">
                                      <p:cBhvr>
                                        <p:cTn id="77" dur="500" fill="hold"/>
                                        <p:tgtEl>
                                          <p:spTgt spid="22535"/>
                                        </p:tgtEl>
                                        <p:attrNameLst>
                                          <p:attrName>ppt_w</p:attrName>
                                        </p:attrNameLst>
                                      </p:cBhvr>
                                      <p:tavLst>
                                        <p:tav tm="0">
                                          <p:val>
                                            <p:strVal val="#ppt_w"/>
                                          </p:val>
                                        </p:tav>
                                        <p:tav tm="100000">
                                          <p:val>
                                            <p:strVal val="#ppt_w"/>
                                          </p:val>
                                        </p:tav>
                                      </p:tavLst>
                                    </p:anim>
                                    <p:anim calcmode="lin" valueType="num">
                                      <p:cBhvr>
                                        <p:cTn id="78" dur="500" fill="hold"/>
                                        <p:tgtEl>
                                          <p:spTgt spid="22535"/>
                                        </p:tgtEl>
                                        <p:attrNameLst>
                                          <p:attrName>ppt_h</p:attrName>
                                        </p:attrNameLst>
                                      </p:cBhvr>
                                      <p:tavLst>
                                        <p:tav tm="0">
                                          <p:val>
                                            <p:fltVal val="0.000000"/>
                                          </p:val>
                                        </p:tav>
                                        <p:tav tm="100000">
                                          <p:val>
                                            <p:strVal val="#ppt_h"/>
                                          </p:val>
                                        </p:tav>
                                      </p:tavLst>
                                    </p:anim>
                                  </p:childTnLst>
                                </p:cTn>
                              </p:par>
                            </p:childTnLst>
                          </p:cTn>
                        </p:par>
                        <p:par>
                          <p:cTn id="79" fill="hold">
                            <p:stCondLst>
                              <p:cond delay="6500"/>
                            </p:stCondLst>
                            <p:childTnLst>
                              <p:par>
                                <p:cTn id="80" presetID="17" presetClass="entr" presetSubtype="1" fill="hold" nodeType="afterEffect">
                                  <p:stCondLst>
                                    <p:cond delay="0"/>
                                  </p:stCondLst>
                                  <p:childTnLst>
                                    <p:set>
                                      <p:cBhvr>
                                        <p:cTn id="81" dur="1" fill="hold">
                                          <p:stCondLst>
                                            <p:cond delay="0"/>
                                          </p:stCondLst>
                                        </p:cTn>
                                        <p:tgtEl>
                                          <p:spTgt spid="22536"/>
                                        </p:tgtEl>
                                        <p:attrNameLst>
                                          <p:attrName>style.visibility</p:attrName>
                                        </p:attrNameLst>
                                      </p:cBhvr>
                                      <p:to>
                                        <p:strVal val="visible"/>
                                      </p:to>
                                    </p:set>
                                    <p:anim calcmode="lin" valueType="num">
                                      <p:cBhvr>
                                        <p:cTn id="82" dur="500" fill="hold"/>
                                        <p:tgtEl>
                                          <p:spTgt spid="22536"/>
                                        </p:tgtEl>
                                        <p:attrNameLst>
                                          <p:attrName>ppt_x</p:attrName>
                                        </p:attrNameLst>
                                      </p:cBhvr>
                                      <p:tavLst>
                                        <p:tav tm="0">
                                          <p:val>
                                            <p:strVal val="#ppt_x"/>
                                          </p:val>
                                        </p:tav>
                                        <p:tav tm="100000">
                                          <p:val>
                                            <p:strVal val="#ppt_x"/>
                                          </p:val>
                                        </p:tav>
                                      </p:tavLst>
                                    </p:anim>
                                    <p:anim calcmode="lin" valueType="num">
                                      <p:cBhvr>
                                        <p:cTn id="83" dur="500" fill="hold"/>
                                        <p:tgtEl>
                                          <p:spTgt spid="22536"/>
                                        </p:tgtEl>
                                        <p:attrNameLst>
                                          <p:attrName>ppt_y</p:attrName>
                                        </p:attrNameLst>
                                      </p:cBhvr>
                                      <p:tavLst>
                                        <p:tav tm="0">
                                          <p:val>
                                            <p:strVal val="#ppt_y-#ppt_h/2"/>
                                          </p:val>
                                        </p:tav>
                                        <p:tav tm="100000">
                                          <p:val>
                                            <p:strVal val="#ppt_y"/>
                                          </p:val>
                                        </p:tav>
                                      </p:tavLst>
                                    </p:anim>
                                    <p:anim calcmode="lin" valueType="num">
                                      <p:cBhvr>
                                        <p:cTn id="84" dur="500" fill="hold"/>
                                        <p:tgtEl>
                                          <p:spTgt spid="22536"/>
                                        </p:tgtEl>
                                        <p:attrNameLst>
                                          <p:attrName>ppt_w</p:attrName>
                                        </p:attrNameLst>
                                      </p:cBhvr>
                                      <p:tavLst>
                                        <p:tav tm="0">
                                          <p:val>
                                            <p:strVal val="#ppt_w"/>
                                          </p:val>
                                        </p:tav>
                                        <p:tav tm="100000">
                                          <p:val>
                                            <p:strVal val="#ppt_w"/>
                                          </p:val>
                                        </p:tav>
                                      </p:tavLst>
                                    </p:anim>
                                    <p:anim calcmode="lin" valueType="num">
                                      <p:cBhvr>
                                        <p:cTn id="85" dur="500" fill="hold"/>
                                        <p:tgtEl>
                                          <p:spTgt spid="22536"/>
                                        </p:tgtEl>
                                        <p:attrNameLst>
                                          <p:attrName>ppt_h</p:attrName>
                                        </p:attrNameLst>
                                      </p:cBhvr>
                                      <p:tavLst>
                                        <p:tav tm="0">
                                          <p:val>
                                            <p:fltVal val="0.000000"/>
                                          </p:val>
                                        </p:tav>
                                        <p:tav tm="100000">
                                          <p:val>
                                            <p:strVal val="#ppt_h"/>
                                          </p:val>
                                        </p:tav>
                                      </p:tavLst>
                                    </p:anim>
                                  </p:childTnLst>
                                </p:cTn>
                              </p:par>
                            </p:childTnLst>
                          </p:cTn>
                        </p:par>
                        <p:par>
                          <p:cTn id="86" fill="hold">
                            <p:stCondLst>
                              <p:cond delay="7000"/>
                            </p:stCondLst>
                            <p:childTnLst>
                              <p:par>
                                <p:cTn id="87" presetID="17" presetClass="entr" presetSubtype="1" fill="hold" nodeType="afterEffect">
                                  <p:stCondLst>
                                    <p:cond delay="0"/>
                                  </p:stCondLst>
                                  <p:childTnLst>
                                    <p:set>
                                      <p:cBhvr>
                                        <p:cTn id="88" dur="1" fill="hold">
                                          <p:stCondLst>
                                            <p:cond delay="0"/>
                                          </p:stCondLst>
                                        </p:cTn>
                                        <p:tgtEl>
                                          <p:spTgt spid="22537"/>
                                        </p:tgtEl>
                                        <p:attrNameLst>
                                          <p:attrName>style.visibility</p:attrName>
                                        </p:attrNameLst>
                                      </p:cBhvr>
                                      <p:to>
                                        <p:strVal val="visible"/>
                                      </p:to>
                                    </p:set>
                                    <p:anim calcmode="lin" valueType="num">
                                      <p:cBhvr>
                                        <p:cTn id="89" dur="500" fill="hold"/>
                                        <p:tgtEl>
                                          <p:spTgt spid="22537"/>
                                        </p:tgtEl>
                                        <p:attrNameLst>
                                          <p:attrName>ppt_x</p:attrName>
                                        </p:attrNameLst>
                                      </p:cBhvr>
                                      <p:tavLst>
                                        <p:tav tm="0">
                                          <p:val>
                                            <p:strVal val="#ppt_x"/>
                                          </p:val>
                                        </p:tav>
                                        <p:tav tm="100000">
                                          <p:val>
                                            <p:strVal val="#ppt_x"/>
                                          </p:val>
                                        </p:tav>
                                      </p:tavLst>
                                    </p:anim>
                                    <p:anim calcmode="lin" valueType="num">
                                      <p:cBhvr>
                                        <p:cTn id="90" dur="500" fill="hold"/>
                                        <p:tgtEl>
                                          <p:spTgt spid="22537"/>
                                        </p:tgtEl>
                                        <p:attrNameLst>
                                          <p:attrName>ppt_y</p:attrName>
                                        </p:attrNameLst>
                                      </p:cBhvr>
                                      <p:tavLst>
                                        <p:tav tm="0">
                                          <p:val>
                                            <p:strVal val="#ppt_y-#ppt_h/2"/>
                                          </p:val>
                                        </p:tav>
                                        <p:tav tm="100000">
                                          <p:val>
                                            <p:strVal val="#ppt_y"/>
                                          </p:val>
                                        </p:tav>
                                      </p:tavLst>
                                    </p:anim>
                                    <p:anim calcmode="lin" valueType="num">
                                      <p:cBhvr>
                                        <p:cTn id="91" dur="500" fill="hold"/>
                                        <p:tgtEl>
                                          <p:spTgt spid="22537"/>
                                        </p:tgtEl>
                                        <p:attrNameLst>
                                          <p:attrName>ppt_w</p:attrName>
                                        </p:attrNameLst>
                                      </p:cBhvr>
                                      <p:tavLst>
                                        <p:tav tm="0">
                                          <p:val>
                                            <p:strVal val="#ppt_w"/>
                                          </p:val>
                                        </p:tav>
                                        <p:tav tm="100000">
                                          <p:val>
                                            <p:strVal val="#ppt_w"/>
                                          </p:val>
                                        </p:tav>
                                      </p:tavLst>
                                    </p:anim>
                                    <p:anim calcmode="lin" valueType="num">
                                      <p:cBhvr>
                                        <p:cTn id="92" dur="500" fill="hold"/>
                                        <p:tgtEl>
                                          <p:spTgt spid="22537"/>
                                        </p:tgtEl>
                                        <p:attrNameLst>
                                          <p:attrName>ppt_h</p:attrName>
                                        </p:attrNameLst>
                                      </p:cBhvr>
                                      <p:tavLst>
                                        <p:tav tm="0">
                                          <p:val>
                                            <p:fltVal val="0.000000"/>
                                          </p:val>
                                        </p:tav>
                                        <p:tav tm="100000">
                                          <p:val>
                                            <p:strVal val="#ppt_h"/>
                                          </p:val>
                                        </p:tav>
                                      </p:tavLst>
                                    </p:anim>
                                  </p:childTnLst>
                                </p:cTn>
                              </p:par>
                            </p:childTnLst>
                          </p:cTn>
                        </p:par>
                        <p:par>
                          <p:cTn id="93" fill="hold">
                            <p:stCondLst>
                              <p:cond delay="7500"/>
                            </p:stCondLst>
                            <p:childTnLst>
                              <p:par>
                                <p:cTn id="94" presetID="17" presetClass="entr" presetSubtype="1" fill="hold" nodeType="afterEffect">
                                  <p:stCondLst>
                                    <p:cond delay="0"/>
                                  </p:stCondLst>
                                  <p:childTnLst>
                                    <p:set>
                                      <p:cBhvr>
                                        <p:cTn id="95" dur="1" fill="hold">
                                          <p:stCondLst>
                                            <p:cond delay="0"/>
                                          </p:stCondLst>
                                        </p:cTn>
                                        <p:tgtEl>
                                          <p:spTgt spid="22538"/>
                                        </p:tgtEl>
                                        <p:attrNameLst>
                                          <p:attrName>style.visibility</p:attrName>
                                        </p:attrNameLst>
                                      </p:cBhvr>
                                      <p:to>
                                        <p:strVal val="visible"/>
                                      </p:to>
                                    </p:set>
                                    <p:anim calcmode="lin" valueType="num">
                                      <p:cBhvr>
                                        <p:cTn id="96" dur="500" fill="hold"/>
                                        <p:tgtEl>
                                          <p:spTgt spid="22538"/>
                                        </p:tgtEl>
                                        <p:attrNameLst>
                                          <p:attrName>ppt_x</p:attrName>
                                        </p:attrNameLst>
                                      </p:cBhvr>
                                      <p:tavLst>
                                        <p:tav tm="0">
                                          <p:val>
                                            <p:strVal val="#ppt_x"/>
                                          </p:val>
                                        </p:tav>
                                        <p:tav tm="100000">
                                          <p:val>
                                            <p:strVal val="#ppt_x"/>
                                          </p:val>
                                        </p:tav>
                                      </p:tavLst>
                                    </p:anim>
                                    <p:anim calcmode="lin" valueType="num">
                                      <p:cBhvr>
                                        <p:cTn id="97" dur="500" fill="hold"/>
                                        <p:tgtEl>
                                          <p:spTgt spid="22538"/>
                                        </p:tgtEl>
                                        <p:attrNameLst>
                                          <p:attrName>ppt_y</p:attrName>
                                        </p:attrNameLst>
                                      </p:cBhvr>
                                      <p:tavLst>
                                        <p:tav tm="0">
                                          <p:val>
                                            <p:strVal val="#ppt_y-#ppt_h/2"/>
                                          </p:val>
                                        </p:tav>
                                        <p:tav tm="100000">
                                          <p:val>
                                            <p:strVal val="#ppt_y"/>
                                          </p:val>
                                        </p:tav>
                                      </p:tavLst>
                                    </p:anim>
                                    <p:anim calcmode="lin" valueType="num">
                                      <p:cBhvr>
                                        <p:cTn id="98" dur="500" fill="hold"/>
                                        <p:tgtEl>
                                          <p:spTgt spid="22538"/>
                                        </p:tgtEl>
                                        <p:attrNameLst>
                                          <p:attrName>ppt_w</p:attrName>
                                        </p:attrNameLst>
                                      </p:cBhvr>
                                      <p:tavLst>
                                        <p:tav tm="0">
                                          <p:val>
                                            <p:strVal val="#ppt_w"/>
                                          </p:val>
                                        </p:tav>
                                        <p:tav tm="100000">
                                          <p:val>
                                            <p:strVal val="#ppt_w"/>
                                          </p:val>
                                        </p:tav>
                                      </p:tavLst>
                                    </p:anim>
                                    <p:anim calcmode="lin" valueType="num">
                                      <p:cBhvr>
                                        <p:cTn id="99" dur="500" fill="hold"/>
                                        <p:tgtEl>
                                          <p:spTgt spid="22538"/>
                                        </p:tgtEl>
                                        <p:attrNameLst>
                                          <p:attrName>ppt_h</p:attrName>
                                        </p:attrNameLst>
                                      </p:cBhvr>
                                      <p:tavLst>
                                        <p:tav tm="0">
                                          <p:val>
                                            <p:fltVal val="0.000000"/>
                                          </p:val>
                                        </p:tav>
                                        <p:tav tm="100000">
                                          <p:val>
                                            <p:strVal val="#ppt_h"/>
                                          </p:val>
                                        </p:tav>
                                      </p:tavLst>
                                    </p:anim>
                                  </p:childTnLst>
                                </p:cTn>
                              </p:par>
                            </p:childTnLst>
                          </p:cTn>
                        </p:par>
                        <p:par>
                          <p:cTn id="100" fill="hold">
                            <p:stCondLst>
                              <p:cond delay="8000"/>
                            </p:stCondLst>
                            <p:childTnLst>
                              <p:par>
                                <p:cTn id="101" presetID="17" presetClass="entr" presetSubtype="1" fill="hold" nodeType="afterEffect">
                                  <p:stCondLst>
                                    <p:cond delay="0"/>
                                  </p:stCondLst>
                                  <p:childTnLst>
                                    <p:set>
                                      <p:cBhvr>
                                        <p:cTn id="102" dur="1" fill="hold">
                                          <p:stCondLst>
                                            <p:cond delay="0"/>
                                          </p:stCondLst>
                                        </p:cTn>
                                        <p:tgtEl>
                                          <p:spTgt spid="22539"/>
                                        </p:tgtEl>
                                        <p:attrNameLst>
                                          <p:attrName>style.visibility</p:attrName>
                                        </p:attrNameLst>
                                      </p:cBhvr>
                                      <p:to>
                                        <p:strVal val="visible"/>
                                      </p:to>
                                    </p:set>
                                    <p:anim calcmode="lin" valueType="num">
                                      <p:cBhvr>
                                        <p:cTn id="103" dur="500" fill="hold"/>
                                        <p:tgtEl>
                                          <p:spTgt spid="22539"/>
                                        </p:tgtEl>
                                        <p:attrNameLst>
                                          <p:attrName>ppt_x</p:attrName>
                                        </p:attrNameLst>
                                      </p:cBhvr>
                                      <p:tavLst>
                                        <p:tav tm="0">
                                          <p:val>
                                            <p:strVal val="#ppt_x"/>
                                          </p:val>
                                        </p:tav>
                                        <p:tav tm="100000">
                                          <p:val>
                                            <p:strVal val="#ppt_x"/>
                                          </p:val>
                                        </p:tav>
                                      </p:tavLst>
                                    </p:anim>
                                    <p:anim calcmode="lin" valueType="num">
                                      <p:cBhvr>
                                        <p:cTn id="104" dur="500" fill="hold"/>
                                        <p:tgtEl>
                                          <p:spTgt spid="22539"/>
                                        </p:tgtEl>
                                        <p:attrNameLst>
                                          <p:attrName>ppt_y</p:attrName>
                                        </p:attrNameLst>
                                      </p:cBhvr>
                                      <p:tavLst>
                                        <p:tav tm="0">
                                          <p:val>
                                            <p:strVal val="#ppt_y-#ppt_h/2"/>
                                          </p:val>
                                        </p:tav>
                                        <p:tav tm="100000">
                                          <p:val>
                                            <p:strVal val="#ppt_y"/>
                                          </p:val>
                                        </p:tav>
                                      </p:tavLst>
                                    </p:anim>
                                    <p:anim calcmode="lin" valueType="num">
                                      <p:cBhvr>
                                        <p:cTn id="105" dur="500" fill="hold"/>
                                        <p:tgtEl>
                                          <p:spTgt spid="22539"/>
                                        </p:tgtEl>
                                        <p:attrNameLst>
                                          <p:attrName>ppt_w</p:attrName>
                                        </p:attrNameLst>
                                      </p:cBhvr>
                                      <p:tavLst>
                                        <p:tav tm="0">
                                          <p:val>
                                            <p:strVal val="#ppt_w"/>
                                          </p:val>
                                        </p:tav>
                                        <p:tav tm="100000">
                                          <p:val>
                                            <p:strVal val="#ppt_w"/>
                                          </p:val>
                                        </p:tav>
                                      </p:tavLst>
                                    </p:anim>
                                    <p:anim calcmode="lin" valueType="num">
                                      <p:cBhvr>
                                        <p:cTn id="106" dur="500" fill="hold"/>
                                        <p:tgtEl>
                                          <p:spTgt spid="22539"/>
                                        </p:tgtEl>
                                        <p:attrNameLst>
                                          <p:attrName>ppt_h</p:attrName>
                                        </p:attrNameLst>
                                      </p:cBhvr>
                                      <p:tavLst>
                                        <p:tav tm="0">
                                          <p:val>
                                            <p:fltVal val="0.00000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22542"/>
                                        </p:tgtEl>
                                        <p:attrNameLst>
                                          <p:attrName>style.visibility</p:attrName>
                                        </p:attrNameLst>
                                      </p:cBhvr>
                                      <p:to>
                                        <p:strVal val="visible"/>
                                      </p:to>
                                    </p:set>
                                    <p:anim calcmode="lin" valueType="num">
                                      <p:cBhvr additive="base">
                                        <p:cTn id="111" dur="500" fill="hold"/>
                                        <p:tgtEl>
                                          <p:spTgt spid="22542"/>
                                        </p:tgtEl>
                                        <p:attrNameLst>
                                          <p:attrName>ppt_x</p:attrName>
                                        </p:attrNameLst>
                                      </p:cBhvr>
                                      <p:tavLst>
                                        <p:tav tm="0">
                                          <p:val>
                                            <p:strVal val="0-#ppt_w/2"/>
                                          </p:val>
                                        </p:tav>
                                        <p:tav tm="100000">
                                          <p:val>
                                            <p:strVal val="#ppt_x"/>
                                          </p:val>
                                        </p:tav>
                                      </p:tavLst>
                                    </p:anim>
                                    <p:anim calcmode="lin" valueType="num">
                                      <p:cBhvr additive="base">
                                        <p:cTn id="112" dur="500" fill="hold"/>
                                        <p:tgtEl>
                                          <p:spTgt spid="22542"/>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12" presetClass="entr" presetSubtype="8" fill="hold" grpId="0" nodeType="clickEffect">
                                  <p:stCondLst>
                                    <p:cond delay="0"/>
                                  </p:stCondLst>
                                  <p:childTnLst>
                                    <p:set>
                                      <p:cBhvr>
                                        <p:cTn id="116" dur="1" fill="hold">
                                          <p:stCondLst>
                                            <p:cond delay="0"/>
                                          </p:stCondLst>
                                        </p:cTn>
                                        <p:tgtEl>
                                          <p:spTgt spid="22540"/>
                                        </p:tgtEl>
                                        <p:attrNameLst>
                                          <p:attrName>style.visibility</p:attrName>
                                        </p:attrNameLst>
                                      </p:cBhvr>
                                      <p:to>
                                        <p:strVal val="visible"/>
                                      </p:to>
                                    </p:set>
                                    <p:animEffect transition="in" filter="slide(fromLeft)">
                                      <p:cBhvr>
                                        <p:cTn id="117" dur="500"/>
                                        <p:tgtEl>
                                          <p:spTgt spid="22540"/>
                                        </p:tgtEl>
                                      </p:cBhvr>
                                    </p:animEffect>
                                  </p:childTnLst>
                                </p:cTn>
                              </p:par>
                            </p:childTnLst>
                          </p:cTn>
                        </p:par>
                        <p:par>
                          <p:cTn id="118" fill="hold">
                            <p:stCondLst>
                              <p:cond delay="500"/>
                            </p:stCondLst>
                            <p:childTnLst>
                              <p:par>
                                <p:cTn id="119" presetID="2" presetClass="entr" presetSubtype="12" fill="hold" grpId="0" nodeType="afterEffect">
                                  <p:stCondLst>
                                    <p:cond delay="0"/>
                                  </p:stCondLst>
                                  <p:childTnLst>
                                    <p:set>
                                      <p:cBhvr>
                                        <p:cTn id="120" dur="1" fill="hold">
                                          <p:stCondLst>
                                            <p:cond delay="0"/>
                                          </p:stCondLst>
                                        </p:cTn>
                                        <p:tgtEl>
                                          <p:spTgt spid="22543"/>
                                        </p:tgtEl>
                                        <p:attrNameLst>
                                          <p:attrName>style.visibility</p:attrName>
                                        </p:attrNameLst>
                                      </p:cBhvr>
                                      <p:to>
                                        <p:strVal val="visible"/>
                                      </p:to>
                                    </p:set>
                                    <p:anim calcmode="lin" valueType="num">
                                      <p:cBhvr additive="base">
                                        <p:cTn id="121" dur="500" fill="hold"/>
                                        <p:tgtEl>
                                          <p:spTgt spid="22543"/>
                                        </p:tgtEl>
                                        <p:attrNameLst>
                                          <p:attrName>ppt_x</p:attrName>
                                        </p:attrNameLst>
                                      </p:cBhvr>
                                      <p:tavLst>
                                        <p:tav tm="0">
                                          <p:val>
                                            <p:strVal val="0-#ppt_w/2"/>
                                          </p:val>
                                        </p:tav>
                                        <p:tav tm="100000">
                                          <p:val>
                                            <p:strVal val="#ppt_x"/>
                                          </p:val>
                                        </p:tav>
                                      </p:tavLst>
                                    </p:anim>
                                    <p:anim calcmode="lin" valueType="num">
                                      <p:cBhvr additive="base">
                                        <p:cTn id="122" dur="500" fill="hold"/>
                                        <p:tgtEl>
                                          <p:spTgt spid="2254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8" fill="hold" grpId="0" nodeType="clickEffect">
                                  <p:stCondLst>
                                    <p:cond delay="0"/>
                                  </p:stCondLst>
                                  <p:childTnLst>
                                    <p:set>
                                      <p:cBhvr>
                                        <p:cTn id="126" dur="1" fill="hold">
                                          <p:stCondLst>
                                            <p:cond delay="0"/>
                                          </p:stCondLst>
                                        </p:cTn>
                                        <p:tgtEl>
                                          <p:spTgt spid="22541"/>
                                        </p:tgtEl>
                                        <p:attrNameLst>
                                          <p:attrName>style.visibility</p:attrName>
                                        </p:attrNameLst>
                                      </p:cBhvr>
                                      <p:to>
                                        <p:strVal val="visible"/>
                                      </p:to>
                                    </p:set>
                                    <p:anim calcmode="lin" valueType="num">
                                      <p:cBhvr>
                                        <p:cTn id="127" dur="500" fill="hold"/>
                                        <p:tgtEl>
                                          <p:spTgt spid="22541"/>
                                        </p:tgtEl>
                                        <p:attrNameLst>
                                          <p:attrName>ppt_x</p:attrName>
                                        </p:attrNameLst>
                                      </p:cBhvr>
                                      <p:tavLst>
                                        <p:tav tm="0">
                                          <p:val>
                                            <p:strVal val="#ppt_x-#ppt_w/2"/>
                                          </p:val>
                                        </p:tav>
                                        <p:tav tm="100000">
                                          <p:val>
                                            <p:strVal val="#ppt_x"/>
                                          </p:val>
                                        </p:tav>
                                      </p:tavLst>
                                    </p:anim>
                                    <p:anim calcmode="lin" valueType="num">
                                      <p:cBhvr>
                                        <p:cTn id="128" dur="500" fill="hold"/>
                                        <p:tgtEl>
                                          <p:spTgt spid="22541"/>
                                        </p:tgtEl>
                                        <p:attrNameLst>
                                          <p:attrName>ppt_y</p:attrName>
                                        </p:attrNameLst>
                                      </p:cBhvr>
                                      <p:tavLst>
                                        <p:tav tm="0">
                                          <p:val>
                                            <p:strVal val="#ppt_y"/>
                                          </p:val>
                                        </p:tav>
                                        <p:tav tm="100000">
                                          <p:val>
                                            <p:strVal val="#ppt_y"/>
                                          </p:val>
                                        </p:tav>
                                      </p:tavLst>
                                    </p:anim>
                                    <p:anim calcmode="lin" valueType="num">
                                      <p:cBhvr>
                                        <p:cTn id="129" dur="500" fill="hold"/>
                                        <p:tgtEl>
                                          <p:spTgt spid="22541"/>
                                        </p:tgtEl>
                                        <p:attrNameLst>
                                          <p:attrName>ppt_w</p:attrName>
                                        </p:attrNameLst>
                                      </p:cBhvr>
                                      <p:tavLst>
                                        <p:tav tm="0">
                                          <p:val>
                                            <p:fltVal val="0.000000"/>
                                          </p:val>
                                        </p:tav>
                                        <p:tav tm="100000">
                                          <p:val>
                                            <p:strVal val="#ppt_w"/>
                                          </p:val>
                                        </p:tav>
                                      </p:tavLst>
                                    </p:anim>
                                    <p:anim calcmode="lin" valueType="num">
                                      <p:cBhvr>
                                        <p:cTn id="130" dur="500" fill="hold"/>
                                        <p:tgtEl>
                                          <p:spTgt spid="22541"/>
                                        </p:tgtEl>
                                        <p:attrNameLst>
                                          <p:attrName>ppt_h</p:attrName>
                                        </p:attrNameLst>
                                      </p:cBhvr>
                                      <p:tavLst>
                                        <p:tav tm="0">
                                          <p:val>
                                            <p:strVal val="#ppt_h"/>
                                          </p:val>
                                        </p:tav>
                                        <p:tav tm="100000">
                                          <p:val>
                                            <p:strVal val="#ppt_h"/>
                                          </p:val>
                                        </p:tav>
                                      </p:tavLst>
                                    </p:anim>
                                  </p:childTnLst>
                                </p:cTn>
                              </p:par>
                            </p:childTnLst>
                          </p:cTn>
                        </p:par>
                        <p:par>
                          <p:cTn id="131" fill="hold">
                            <p:stCondLst>
                              <p:cond delay="500"/>
                            </p:stCondLst>
                            <p:childTnLst>
                              <p:par>
                                <p:cTn id="132" presetID="2" presetClass="entr" presetSubtype="2" fill="hold" grpId="0" nodeType="afterEffect">
                                  <p:stCondLst>
                                    <p:cond delay="0"/>
                                  </p:stCondLst>
                                  <p:childTnLst>
                                    <p:set>
                                      <p:cBhvr>
                                        <p:cTn id="133" dur="1" fill="hold">
                                          <p:stCondLst>
                                            <p:cond delay="0"/>
                                          </p:stCondLst>
                                        </p:cTn>
                                        <p:tgtEl>
                                          <p:spTgt spid="22544"/>
                                        </p:tgtEl>
                                        <p:attrNameLst>
                                          <p:attrName>style.visibility</p:attrName>
                                        </p:attrNameLst>
                                      </p:cBhvr>
                                      <p:to>
                                        <p:strVal val="visible"/>
                                      </p:to>
                                    </p:set>
                                    <p:anim calcmode="lin" valueType="num">
                                      <p:cBhvr additive="base">
                                        <p:cTn id="134" dur="500" fill="hold"/>
                                        <p:tgtEl>
                                          <p:spTgt spid="22544"/>
                                        </p:tgtEl>
                                        <p:attrNameLst>
                                          <p:attrName>ppt_x</p:attrName>
                                        </p:attrNameLst>
                                      </p:cBhvr>
                                      <p:tavLst>
                                        <p:tav tm="0">
                                          <p:val>
                                            <p:strVal val="1+#ppt_w/2"/>
                                          </p:val>
                                        </p:tav>
                                        <p:tav tm="100000">
                                          <p:val>
                                            <p:strVal val="#ppt_x"/>
                                          </p:val>
                                        </p:tav>
                                      </p:tavLst>
                                    </p:anim>
                                    <p:anim calcmode="lin" valueType="num">
                                      <p:cBhvr additive="base">
                                        <p:cTn id="135" dur="500" fill="hold"/>
                                        <p:tgtEl>
                                          <p:spTgt spid="225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0" grpId="0" bldLvl="0" animBg="1"/>
      <p:bldP spid="22541" grpId="0" bldLvl="0" animBg="1"/>
      <p:bldP spid="22542" grpId="0" bldLvl="0" animBg="1"/>
      <p:bldP spid="22543" grpId="0" bldLvl="0" animBg="1"/>
      <p:bldP spid="22544" grpId="0" bldLvl="0" animBg="1"/>
      <p:bldP spid="22545" grpId="0" bldLvl="0" animBg="1"/>
      <p:bldP spid="22546" grpId="0" bldLvl="0" animBg="1"/>
      <p:bldP spid="22547" grpId="0" bldLvl="0" animBg="1"/>
      <p:bldP spid="22548" grpId="0" bldLvl="0" animBg="1"/>
      <p:bldP spid="22549" grpId="0" bldLvl="0" animBg="1"/>
      <p:bldP spid="22550" grpId="0" bldLvl="0" animBg="1"/>
      <p:bldP spid="22551" grpId="0" bldLvl="0" animBg="1"/>
      <p:bldP spid="22552" grpId="0" bldLvl="0" animBg="1"/>
      <p:bldP spid="2255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二叉树的定义</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4579" name="Rectangle 3"/>
          <p:cNvSpPr>
            <a:spLocks noGrp="1"/>
          </p:cNvSpPr>
          <p:nvPr>
            <p:ph type="body" idx="4294967295"/>
          </p:nvPr>
        </p:nvSpPr>
        <p:spPr/>
        <p:txBody>
          <a:bodyPr vert="horz" wrap="square" lIns="91440" tIns="45720" rIns="91440" bIns="45720" anchor="t" anchorCtr="0"/>
          <a:p>
            <a:r>
              <a:rPr lang="zh-CN" altLang="en-US" dirty="0"/>
              <a:t>二叉树的五种基本形态</a:t>
            </a:r>
            <a:endParaRPr lang="en-US" altLang="zh-CN" dirty="0"/>
          </a:p>
        </p:txBody>
      </p:sp>
      <p:sp useBgFill="1">
        <p:nvSpPr>
          <p:cNvPr id="23556" name="Oval 4"/>
          <p:cNvSpPr/>
          <p:nvPr/>
        </p:nvSpPr>
        <p:spPr>
          <a:xfrm>
            <a:off x="3146425" y="1741488"/>
            <a:ext cx="508000" cy="534987"/>
          </a:xfrm>
          <a:prstGeom prst="ellipse">
            <a:avLst/>
          </a:prstGeom>
          <a:ln w="31750" cap="flat" cmpd="sng">
            <a:solidFill>
              <a:srgbClr val="339966"/>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23557" name="Line 5"/>
          <p:cNvSpPr/>
          <p:nvPr/>
        </p:nvSpPr>
        <p:spPr>
          <a:xfrm>
            <a:off x="3146425" y="1700213"/>
            <a:ext cx="490538" cy="576262"/>
          </a:xfrm>
          <a:prstGeom prst="line">
            <a:avLst/>
          </a:prstGeom>
          <a:ln w="38100" cap="flat" cmpd="sng">
            <a:solidFill>
              <a:srgbClr val="339966"/>
            </a:solidFill>
            <a:prstDash val="solid"/>
            <a:headEnd type="none" w="med" len="med"/>
            <a:tailEnd type="none" w="med" len="med"/>
          </a:ln>
        </p:spPr>
      </p:sp>
      <p:sp useBgFill="1">
        <p:nvSpPr>
          <p:cNvPr id="23558" name="Oval 6"/>
          <p:cNvSpPr/>
          <p:nvPr/>
        </p:nvSpPr>
        <p:spPr>
          <a:xfrm>
            <a:off x="5495925" y="1773238"/>
            <a:ext cx="660400" cy="530225"/>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R</a:t>
            </a:r>
            <a:endParaRPr lang="en-US" altLang="zh-CN" b="1" dirty="0">
              <a:solidFill>
                <a:schemeClr val="bg2"/>
              </a:solidFill>
              <a:latin typeface="Times New Roman" panose="02020603050405020304" pitchFamily="18" charset="0"/>
              <a:ea typeface="宋体" panose="02010600030101010101" pitchFamily="2" charset="-122"/>
            </a:endParaRPr>
          </a:p>
        </p:txBody>
      </p:sp>
      <p:sp useBgFill="1">
        <p:nvSpPr>
          <p:cNvPr id="23559" name="AutoShape 7"/>
          <p:cNvSpPr/>
          <p:nvPr/>
        </p:nvSpPr>
        <p:spPr>
          <a:xfrm>
            <a:off x="1117600" y="4219575"/>
            <a:ext cx="717550" cy="650875"/>
          </a:xfrm>
          <a:prstGeom prst="wedgeEllipseCallout">
            <a:avLst>
              <a:gd name="adj1" fmla="val 59764"/>
              <a:gd name="adj2" fmla="val -93431"/>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useBgFill="1">
        <p:nvSpPr>
          <p:cNvPr id="23560" name="AutoShape 8"/>
          <p:cNvSpPr/>
          <p:nvPr/>
        </p:nvSpPr>
        <p:spPr>
          <a:xfrm>
            <a:off x="4570413" y="4219575"/>
            <a:ext cx="647700" cy="649288"/>
          </a:xfrm>
          <a:prstGeom prst="wedgeEllipseCallout">
            <a:avLst>
              <a:gd name="adj1" fmla="val -75000"/>
              <a:gd name="adj2" fmla="val -97116"/>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useBgFill="1">
        <p:nvSpPr>
          <p:cNvPr id="23561" name="AutoShape 9"/>
          <p:cNvSpPr/>
          <p:nvPr/>
        </p:nvSpPr>
        <p:spPr>
          <a:xfrm>
            <a:off x="6153150" y="4221163"/>
            <a:ext cx="723900" cy="647700"/>
          </a:xfrm>
          <a:prstGeom prst="wedgeEllipseCallout">
            <a:avLst>
              <a:gd name="adj1" fmla="val 59764"/>
              <a:gd name="adj2" fmla="val -93431"/>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useBgFill="1">
        <p:nvSpPr>
          <p:cNvPr id="23562" name="AutoShape 10"/>
          <p:cNvSpPr/>
          <p:nvPr/>
        </p:nvSpPr>
        <p:spPr>
          <a:xfrm>
            <a:off x="7642225" y="4238625"/>
            <a:ext cx="674688" cy="630238"/>
          </a:xfrm>
          <a:prstGeom prst="wedgeEllipseCallout">
            <a:avLst>
              <a:gd name="adj1" fmla="val -75000"/>
              <a:gd name="adj2" fmla="val -97116"/>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p:nvSpPr>
          <p:cNvPr id="23563" name="Comment 11"/>
          <p:cNvSpPr/>
          <p:nvPr/>
        </p:nvSpPr>
        <p:spPr>
          <a:xfrm>
            <a:off x="2771775" y="2455863"/>
            <a:ext cx="1223963" cy="469900"/>
          </a:xfrm>
          <a:prstGeom prst="rect">
            <a:avLst/>
          </a:prstGeom>
          <a:solidFill>
            <a:srgbClr val="FCFDC6"/>
          </a:solidFill>
          <a:ln w="12700" cap="sq"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b="1" dirty="0">
                <a:solidFill>
                  <a:srgbClr val="005400"/>
                </a:solidFill>
                <a:latin typeface="Times New Roman" panose="02020603050405020304" pitchFamily="18" charset="0"/>
                <a:ea typeface="宋体" panose="02010600030101010101" pitchFamily="2" charset="-122"/>
              </a:rPr>
              <a:t>空树</a:t>
            </a:r>
            <a:endParaRPr lang="zh-CN" altLang="en-US" b="1" dirty="0">
              <a:solidFill>
                <a:srgbClr val="000000"/>
              </a:solidFill>
              <a:latin typeface="Times New Roman" panose="02020603050405020304" pitchFamily="18" charset="0"/>
              <a:ea typeface="宋体" panose="02010600030101010101" pitchFamily="2" charset="-122"/>
            </a:endParaRPr>
          </a:p>
        </p:txBody>
      </p:sp>
      <p:sp>
        <p:nvSpPr>
          <p:cNvPr id="23564" name="Comment 12"/>
          <p:cNvSpPr/>
          <p:nvPr/>
        </p:nvSpPr>
        <p:spPr>
          <a:xfrm>
            <a:off x="4860925" y="2455863"/>
            <a:ext cx="1871663" cy="469900"/>
          </a:xfrm>
          <a:prstGeom prst="rect">
            <a:avLst/>
          </a:prstGeom>
          <a:solidFill>
            <a:srgbClr val="FCFDC6"/>
          </a:solidFill>
          <a:ln w="12700" cap="sq"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b="1" dirty="0">
                <a:solidFill>
                  <a:srgbClr val="005400"/>
                </a:solidFill>
                <a:latin typeface="Times New Roman" panose="02020603050405020304" pitchFamily="18" charset="0"/>
                <a:ea typeface="宋体" panose="02010600030101010101" pitchFamily="2" charset="-122"/>
              </a:rPr>
              <a:t>只含根结点</a:t>
            </a:r>
            <a:endParaRPr lang="zh-CN" altLang="en-US" b="1" dirty="0">
              <a:solidFill>
                <a:srgbClr val="000000"/>
              </a:solidFill>
              <a:latin typeface="Times New Roman" panose="02020603050405020304" pitchFamily="18" charset="0"/>
              <a:ea typeface="宋体" panose="02010600030101010101" pitchFamily="2" charset="-122"/>
            </a:endParaRPr>
          </a:p>
        </p:txBody>
      </p:sp>
      <p:sp useBgFill="1">
        <p:nvSpPr>
          <p:cNvPr id="23565" name="Oval 13"/>
          <p:cNvSpPr/>
          <p:nvPr/>
        </p:nvSpPr>
        <p:spPr>
          <a:xfrm>
            <a:off x="1836738" y="3355975"/>
            <a:ext cx="576262" cy="576263"/>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R</a:t>
            </a:r>
            <a:endParaRPr lang="en-US" altLang="zh-CN" b="1" dirty="0">
              <a:solidFill>
                <a:schemeClr val="bg2"/>
              </a:solidFill>
              <a:latin typeface="Times New Roman" panose="02020603050405020304" pitchFamily="18" charset="0"/>
              <a:ea typeface="宋体" panose="02010600030101010101" pitchFamily="2" charset="-122"/>
            </a:endParaRPr>
          </a:p>
        </p:txBody>
      </p:sp>
      <p:sp useBgFill="1">
        <p:nvSpPr>
          <p:cNvPr id="23566" name="Oval 14"/>
          <p:cNvSpPr/>
          <p:nvPr/>
        </p:nvSpPr>
        <p:spPr>
          <a:xfrm>
            <a:off x="3930650" y="3284538"/>
            <a:ext cx="566738" cy="554037"/>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R</a:t>
            </a:r>
            <a:endParaRPr lang="en-US" altLang="zh-CN" b="1" dirty="0">
              <a:solidFill>
                <a:schemeClr val="bg2"/>
              </a:solidFill>
              <a:latin typeface="Times New Roman" panose="02020603050405020304" pitchFamily="18" charset="0"/>
              <a:ea typeface="宋体" panose="02010600030101010101" pitchFamily="2" charset="-122"/>
            </a:endParaRPr>
          </a:p>
        </p:txBody>
      </p:sp>
      <p:sp useBgFill="1">
        <p:nvSpPr>
          <p:cNvPr id="23567" name="Oval 15"/>
          <p:cNvSpPr/>
          <p:nvPr/>
        </p:nvSpPr>
        <p:spPr>
          <a:xfrm>
            <a:off x="6927850" y="3427413"/>
            <a:ext cx="598488" cy="565150"/>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R</a:t>
            </a:r>
            <a:endParaRPr lang="en-US" altLang="zh-CN" b="1" dirty="0">
              <a:solidFill>
                <a:schemeClr val="bg2"/>
              </a:solidFill>
              <a:latin typeface="Times New Roman" panose="02020603050405020304" pitchFamily="18" charset="0"/>
              <a:ea typeface="宋体" panose="02010600030101010101" pitchFamily="2" charset="-122"/>
            </a:endParaRPr>
          </a:p>
        </p:txBody>
      </p:sp>
      <p:sp>
        <p:nvSpPr>
          <p:cNvPr id="23568" name="Text Box 16"/>
          <p:cNvSpPr txBox="1"/>
          <p:nvPr/>
        </p:nvSpPr>
        <p:spPr>
          <a:xfrm>
            <a:off x="1257300" y="4294188"/>
            <a:ext cx="390525" cy="46196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sp>
        <p:nvSpPr>
          <p:cNvPr id="23569" name="Text Box 17"/>
          <p:cNvSpPr txBox="1"/>
          <p:nvPr/>
        </p:nvSpPr>
        <p:spPr>
          <a:xfrm>
            <a:off x="4694238" y="4318000"/>
            <a:ext cx="407987" cy="46196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R</a:t>
            </a:r>
            <a:endParaRPr lang="en-US" altLang="zh-CN" b="1" dirty="0">
              <a:latin typeface="Times New Roman" panose="02020603050405020304" pitchFamily="18" charset="0"/>
              <a:ea typeface="宋体" panose="02010600030101010101" pitchFamily="2" charset="-122"/>
            </a:endParaRPr>
          </a:p>
        </p:txBody>
      </p:sp>
      <p:sp>
        <p:nvSpPr>
          <p:cNvPr id="23570" name="Text Box 18"/>
          <p:cNvSpPr txBox="1"/>
          <p:nvPr/>
        </p:nvSpPr>
        <p:spPr>
          <a:xfrm>
            <a:off x="7769225" y="4292600"/>
            <a:ext cx="407988" cy="46196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R</a:t>
            </a:r>
            <a:endParaRPr lang="en-US" altLang="zh-CN" b="1" dirty="0">
              <a:latin typeface="Times New Roman" panose="02020603050405020304" pitchFamily="18" charset="0"/>
              <a:ea typeface="宋体" panose="02010600030101010101" pitchFamily="2" charset="-122"/>
            </a:endParaRPr>
          </a:p>
        </p:txBody>
      </p:sp>
      <p:sp>
        <p:nvSpPr>
          <p:cNvPr id="23571" name="Comment 19"/>
          <p:cNvSpPr/>
          <p:nvPr/>
        </p:nvSpPr>
        <p:spPr>
          <a:xfrm>
            <a:off x="539750" y="4933950"/>
            <a:ext cx="2298700" cy="469900"/>
          </a:xfrm>
          <a:prstGeom prst="rect">
            <a:avLst/>
          </a:prstGeom>
          <a:solidFill>
            <a:srgbClr val="FCFDC6"/>
          </a:solidFill>
          <a:ln w="12700" cap="sq"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b="1" dirty="0">
                <a:solidFill>
                  <a:srgbClr val="005400"/>
                </a:solidFill>
                <a:latin typeface="Times New Roman" panose="02020603050405020304" pitchFamily="18" charset="0"/>
                <a:ea typeface="宋体" panose="02010600030101010101" pitchFamily="2" charset="-122"/>
              </a:rPr>
              <a:t>右子树为空树</a:t>
            </a:r>
            <a:endParaRPr lang="zh-CN" altLang="en-US" b="1" dirty="0">
              <a:solidFill>
                <a:srgbClr val="000000"/>
              </a:solidFill>
              <a:latin typeface="Times New Roman" panose="02020603050405020304" pitchFamily="18" charset="0"/>
              <a:ea typeface="宋体" panose="02010600030101010101" pitchFamily="2" charset="-122"/>
            </a:endParaRPr>
          </a:p>
        </p:txBody>
      </p:sp>
      <p:sp>
        <p:nvSpPr>
          <p:cNvPr id="23572" name="Text Box 20"/>
          <p:cNvSpPr txBox="1"/>
          <p:nvPr/>
        </p:nvSpPr>
        <p:spPr>
          <a:xfrm>
            <a:off x="6324600" y="4318000"/>
            <a:ext cx="390525" cy="46196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L</a:t>
            </a:r>
            <a:endParaRPr lang="en-US" altLang="zh-CN" b="1" dirty="0">
              <a:latin typeface="Times New Roman" panose="02020603050405020304" pitchFamily="18" charset="0"/>
              <a:ea typeface="宋体" panose="02010600030101010101" pitchFamily="2" charset="-122"/>
            </a:endParaRPr>
          </a:p>
        </p:txBody>
      </p:sp>
      <p:sp>
        <p:nvSpPr>
          <p:cNvPr id="23573" name="Comment 21"/>
          <p:cNvSpPr/>
          <p:nvPr/>
        </p:nvSpPr>
        <p:spPr>
          <a:xfrm>
            <a:off x="3354388" y="4933950"/>
            <a:ext cx="2298700" cy="469900"/>
          </a:xfrm>
          <a:prstGeom prst="rect">
            <a:avLst/>
          </a:prstGeom>
          <a:solidFill>
            <a:srgbClr val="FCFDC6"/>
          </a:solidFill>
          <a:ln w="12700" cap="sq"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b="1" dirty="0">
                <a:solidFill>
                  <a:srgbClr val="005400"/>
                </a:solidFill>
                <a:latin typeface="Times New Roman" panose="02020603050405020304" pitchFamily="18" charset="0"/>
                <a:ea typeface="宋体" panose="02010600030101010101" pitchFamily="2" charset="-122"/>
              </a:rPr>
              <a:t>左子树为空树</a:t>
            </a:r>
            <a:endParaRPr lang="zh-CN" altLang="en-US" b="1" dirty="0">
              <a:solidFill>
                <a:srgbClr val="000000"/>
              </a:solidFill>
              <a:latin typeface="Times New Roman" panose="02020603050405020304" pitchFamily="18" charset="0"/>
              <a:ea typeface="宋体" panose="02010600030101010101" pitchFamily="2" charset="-122"/>
            </a:endParaRPr>
          </a:p>
        </p:txBody>
      </p:sp>
      <p:sp>
        <p:nvSpPr>
          <p:cNvPr id="23574" name="Comment 22"/>
          <p:cNvSpPr/>
          <p:nvPr/>
        </p:nvSpPr>
        <p:spPr>
          <a:xfrm>
            <a:off x="6348413" y="4941888"/>
            <a:ext cx="1752600" cy="835025"/>
          </a:xfrm>
          <a:prstGeom prst="rect">
            <a:avLst/>
          </a:prstGeom>
          <a:solidFill>
            <a:srgbClr val="FCFDC6"/>
          </a:solidFill>
          <a:ln w="12700" cap="sq" cmpd="sng">
            <a:solidFill>
              <a:schemeClr val="tx1"/>
            </a:solidFill>
            <a:prstDash val="solid"/>
            <a:miter/>
            <a:headEnd type="none" w="med" len="med"/>
            <a:tailEnd type="none" w="med" len="med"/>
          </a:ln>
          <a:effectLst>
            <a:outerShdw dist="107763" dir="2699999" algn="ctr" rotWithShape="0">
              <a:schemeClr val="bg2"/>
            </a:outerShdw>
          </a:effectLst>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b="1" dirty="0">
                <a:solidFill>
                  <a:srgbClr val="005400"/>
                </a:solidFill>
                <a:latin typeface="Times New Roman" panose="02020603050405020304" pitchFamily="18" charset="0"/>
                <a:ea typeface="宋体" panose="02010600030101010101" pitchFamily="2" charset="-122"/>
              </a:rPr>
              <a:t>左右子树均不为空树</a:t>
            </a:r>
            <a:endParaRPr lang="zh-CN" altLang="en-US"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ssolve">
                                      <p:cBhvr>
                                        <p:cTn id="7" dur="500"/>
                                        <p:tgtEl>
                                          <p:spTgt spid="2355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3557"/>
                                        </p:tgtEl>
                                        <p:attrNameLst>
                                          <p:attrName>style.visibility</p:attrName>
                                        </p:attrNameLst>
                                      </p:cBhvr>
                                      <p:to>
                                        <p:strVal val="visible"/>
                                      </p:to>
                                    </p:set>
                                    <p:animEffect transition="in" filter="dissolve">
                                      <p:cBhvr>
                                        <p:cTn id="11" dur="500"/>
                                        <p:tgtEl>
                                          <p:spTgt spid="23557"/>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3563"/>
                                        </p:tgtEl>
                                        <p:attrNameLst>
                                          <p:attrName>style.visibility</p:attrName>
                                        </p:attrNameLst>
                                      </p:cBhvr>
                                      <p:to>
                                        <p:strVal val="visible"/>
                                      </p:to>
                                    </p:set>
                                    <p:anim calcmode="lin" valueType="num">
                                      <p:cBhvr additive="base">
                                        <p:cTn id="15" dur="500" fill="hold"/>
                                        <p:tgtEl>
                                          <p:spTgt spid="23563"/>
                                        </p:tgtEl>
                                        <p:attrNameLst>
                                          <p:attrName>ppt_x</p:attrName>
                                        </p:attrNameLst>
                                      </p:cBhvr>
                                      <p:tavLst>
                                        <p:tav tm="0">
                                          <p:val>
                                            <p:strVal val="0-#ppt_w/2"/>
                                          </p:val>
                                        </p:tav>
                                        <p:tav tm="100000">
                                          <p:val>
                                            <p:strVal val="#ppt_x"/>
                                          </p:val>
                                        </p:tav>
                                      </p:tavLst>
                                    </p:anim>
                                    <p:anim calcmode="lin" valueType="num">
                                      <p:cBhvr additive="base">
                                        <p:cTn id="16" dur="500" fill="hold"/>
                                        <p:tgtEl>
                                          <p:spTgt spid="2356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5" fill="hold" grpId="0" nodeType="clickEffect">
                                  <p:stCondLst>
                                    <p:cond delay="0"/>
                                  </p:stCondLst>
                                  <p:childTnLst>
                                    <p:set>
                                      <p:cBhvr>
                                        <p:cTn id="20" dur="1" fill="hold">
                                          <p:stCondLst>
                                            <p:cond delay="0"/>
                                          </p:stCondLst>
                                        </p:cTn>
                                        <p:tgtEl>
                                          <p:spTgt spid="23558"/>
                                        </p:tgtEl>
                                        <p:attrNameLst>
                                          <p:attrName>style.visibility</p:attrName>
                                        </p:attrNameLst>
                                      </p:cBhvr>
                                      <p:to>
                                        <p:strVal val="visible"/>
                                      </p:to>
                                    </p:set>
                                    <p:animEffect transition="in" filter="checkerboard(down)">
                                      <p:cBhvr>
                                        <p:cTn id="21" dur="500"/>
                                        <p:tgtEl>
                                          <p:spTgt spid="23558"/>
                                        </p:tgtEl>
                                      </p:cBhvr>
                                    </p:animEffect>
                                  </p:childTnLst>
                                </p:cTn>
                              </p:par>
                            </p:childTnLst>
                          </p:cTn>
                        </p:par>
                        <p:par>
                          <p:cTn id="22" fill="hold">
                            <p:stCondLst>
                              <p:cond delay="500"/>
                            </p:stCondLst>
                            <p:childTnLst>
                              <p:par>
                                <p:cTn id="23" presetID="2" presetClass="entr" presetSubtype="3" fill="hold" grpId="0" nodeType="afterEffect">
                                  <p:stCondLst>
                                    <p:cond delay="0"/>
                                  </p:stCondLst>
                                  <p:childTnLst>
                                    <p:set>
                                      <p:cBhvr>
                                        <p:cTn id="24" dur="1" fill="hold">
                                          <p:stCondLst>
                                            <p:cond delay="0"/>
                                          </p:stCondLst>
                                        </p:cTn>
                                        <p:tgtEl>
                                          <p:spTgt spid="23564"/>
                                        </p:tgtEl>
                                        <p:attrNameLst>
                                          <p:attrName>style.visibility</p:attrName>
                                        </p:attrNameLst>
                                      </p:cBhvr>
                                      <p:to>
                                        <p:strVal val="visible"/>
                                      </p:to>
                                    </p:set>
                                    <p:anim calcmode="lin" valueType="num">
                                      <p:cBhvr additive="base">
                                        <p:cTn id="25" dur="500" fill="hold"/>
                                        <p:tgtEl>
                                          <p:spTgt spid="23564"/>
                                        </p:tgtEl>
                                        <p:attrNameLst>
                                          <p:attrName>ppt_x</p:attrName>
                                        </p:attrNameLst>
                                      </p:cBhvr>
                                      <p:tavLst>
                                        <p:tav tm="0">
                                          <p:val>
                                            <p:strVal val="1+#ppt_w/2"/>
                                          </p:val>
                                        </p:tav>
                                        <p:tav tm="100000">
                                          <p:val>
                                            <p:strVal val="#ppt_x"/>
                                          </p:val>
                                        </p:tav>
                                      </p:tavLst>
                                    </p:anim>
                                    <p:anim calcmode="lin" valueType="num">
                                      <p:cBhvr additive="base">
                                        <p:cTn id="26" dur="500" fill="hold"/>
                                        <p:tgtEl>
                                          <p:spTgt spid="2356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5" fill="hold" grpId="0" nodeType="clickEffect">
                                  <p:stCondLst>
                                    <p:cond delay="0"/>
                                  </p:stCondLst>
                                  <p:childTnLst>
                                    <p:set>
                                      <p:cBhvr>
                                        <p:cTn id="30" dur="1" fill="hold">
                                          <p:stCondLst>
                                            <p:cond delay="0"/>
                                          </p:stCondLst>
                                        </p:cTn>
                                        <p:tgtEl>
                                          <p:spTgt spid="23565"/>
                                        </p:tgtEl>
                                        <p:attrNameLst>
                                          <p:attrName>style.visibility</p:attrName>
                                        </p:attrNameLst>
                                      </p:cBhvr>
                                      <p:to>
                                        <p:strVal val="visible"/>
                                      </p:to>
                                    </p:set>
                                    <p:animEffect transition="in" filter="checkerboard(down)">
                                      <p:cBhvr>
                                        <p:cTn id="31" dur="500"/>
                                        <p:tgtEl>
                                          <p:spTgt spid="23565"/>
                                        </p:tgtEl>
                                      </p:cBhvr>
                                    </p:animEffect>
                                  </p:childTnLst>
                                </p:cTn>
                              </p:par>
                            </p:childTnLst>
                          </p:cTn>
                        </p:par>
                        <p:par>
                          <p:cTn id="32" fill="hold">
                            <p:stCondLst>
                              <p:cond delay="500"/>
                            </p:stCondLst>
                            <p:childTnLst>
                              <p:par>
                                <p:cTn id="33" presetID="3" presetClass="entr" presetSubtype="5" fill="hold" grpId="0" nodeType="afterEffect">
                                  <p:stCondLst>
                                    <p:cond delay="0"/>
                                  </p:stCondLst>
                                  <p:childTnLst>
                                    <p:set>
                                      <p:cBhvr>
                                        <p:cTn id="34" dur="1" fill="hold">
                                          <p:stCondLst>
                                            <p:cond delay="0"/>
                                          </p:stCondLst>
                                        </p:cTn>
                                        <p:tgtEl>
                                          <p:spTgt spid="23559"/>
                                        </p:tgtEl>
                                        <p:attrNameLst>
                                          <p:attrName>style.visibility</p:attrName>
                                        </p:attrNameLst>
                                      </p:cBhvr>
                                      <p:to>
                                        <p:strVal val="visible"/>
                                      </p:to>
                                    </p:set>
                                    <p:animEffect transition="in" filter="blinds(vertical)">
                                      <p:cBhvr>
                                        <p:cTn id="35" dur="500"/>
                                        <p:tgtEl>
                                          <p:spTgt spid="23559"/>
                                        </p:tgtEl>
                                      </p:cBhvr>
                                    </p:animEffect>
                                  </p:childTnLst>
                                </p:cTn>
                              </p:par>
                            </p:childTnLst>
                          </p:cTn>
                        </p:par>
                        <p:par>
                          <p:cTn id="36" fill="hold">
                            <p:stCondLst>
                              <p:cond delay="1000"/>
                            </p:stCondLst>
                            <p:childTnLst>
                              <p:par>
                                <p:cTn id="37" presetID="9" presetClass="entr" presetSubtype="0" fill="hold" grpId="0" nodeType="afterEffect">
                                  <p:stCondLst>
                                    <p:cond delay="0"/>
                                  </p:stCondLst>
                                  <p:childTnLst>
                                    <p:set>
                                      <p:cBhvr>
                                        <p:cTn id="38" dur="1" fill="hold">
                                          <p:stCondLst>
                                            <p:cond delay="0"/>
                                          </p:stCondLst>
                                        </p:cTn>
                                        <p:tgtEl>
                                          <p:spTgt spid="23568"/>
                                        </p:tgtEl>
                                        <p:attrNameLst>
                                          <p:attrName>style.visibility</p:attrName>
                                        </p:attrNameLst>
                                      </p:cBhvr>
                                      <p:to>
                                        <p:strVal val="visible"/>
                                      </p:to>
                                    </p:set>
                                    <p:animEffect transition="in" filter="dissolve">
                                      <p:cBhvr>
                                        <p:cTn id="39" dur="500"/>
                                        <p:tgtEl>
                                          <p:spTgt spid="23568"/>
                                        </p:tgtEl>
                                      </p:cBhvr>
                                    </p:animEffect>
                                  </p:childTnLst>
                                </p:cTn>
                              </p:par>
                            </p:childTnLst>
                          </p:cTn>
                        </p:par>
                        <p:par>
                          <p:cTn id="40" fill="hold">
                            <p:stCondLst>
                              <p:cond delay="1500"/>
                            </p:stCondLst>
                            <p:childTnLst>
                              <p:par>
                                <p:cTn id="41" presetID="2" presetClass="entr" presetSubtype="8" fill="hold" grpId="0" nodeType="afterEffect">
                                  <p:stCondLst>
                                    <p:cond delay="0"/>
                                  </p:stCondLst>
                                  <p:childTnLst>
                                    <p:set>
                                      <p:cBhvr>
                                        <p:cTn id="42" dur="1" fill="hold">
                                          <p:stCondLst>
                                            <p:cond delay="0"/>
                                          </p:stCondLst>
                                        </p:cTn>
                                        <p:tgtEl>
                                          <p:spTgt spid="23571"/>
                                        </p:tgtEl>
                                        <p:attrNameLst>
                                          <p:attrName>style.visibility</p:attrName>
                                        </p:attrNameLst>
                                      </p:cBhvr>
                                      <p:to>
                                        <p:strVal val="visible"/>
                                      </p:to>
                                    </p:set>
                                    <p:anim calcmode="lin" valueType="num">
                                      <p:cBhvr additive="base">
                                        <p:cTn id="43" dur="500" fill="hold"/>
                                        <p:tgtEl>
                                          <p:spTgt spid="23571"/>
                                        </p:tgtEl>
                                        <p:attrNameLst>
                                          <p:attrName>ppt_x</p:attrName>
                                        </p:attrNameLst>
                                      </p:cBhvr>
                                      <p:tavLst>
                                        <p:tav tm="0">
                                          <p:val>
                                            <p:strVal val="0-#ppt_w/2"/>
                                          </p:val>
                                        </p:tav>
                                        <p:tav tm="100000">
                                          <p:val>
                                            <p:strVal val="#ppt_x"/>
                                          </p:val>
                                        </p:tav>
                                      </p:tavLst>
                                    </p:anim>
                                    <p:anim calcmode="lin" valueType="num">
                                      <p:cBhvr additive="base">
                                        <p:cTn id="44" dur="500" fill="hold"/>
                                        <p:tgtEl>
                                          <p:spTgt spid="2357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 presetClass="entr" presetSubtype="5" fill="hold" grpId="0" nodeType="clickEffect">
                                  <p:stCondLst>
                                    <p:cond delay="0"/>
                                  </p:stCondLst>
                                  <p:childTnLst>
                                    <p:set>
                                      <p:cBhvr>
                                        <p:cTn id="48" dur="1" fill="hold">
                                          <p:stCondLst>
                                            <p:cond delay="0"/>
                                          </p:stCondLst>
                                        </p:cTn>
                                        <p:tgtEl>
                                          <p:spTgt spid="23566"/>
                                        </p:tgtEl>
                                        <p:attrNameLst>
                                          <p:attrName>style.visibility</p:attrName>
                                        </p:attrNameLst>
                                      </p:cBhvr>
                                      <p:to>
                                        <p:strVal val="visible"/>
                                      </p:to>
                                    </p:set>
                                    <p:animEffect transition="in" filter="checkerboard(down)">
                                      <p:cBhvr>
                                        <p:cTn id="49" dur="500"/>
                                        <p:tgtEl>
                                          <p:spTgt spid="23566"/>
                                        </p:tgtEl>
                                      </p:cBhvr>
                                    </p:animEffect>
                                  </p:childTnLst>
                                </p:cTn>
                              </p:par>
                            </p:childTnLst>
                          </p:cTn>
                        </p:par>
                        <p:par>
                          <p:cTn id="50" fill="hold">
                            <p:stCondLst>
                              <p:cond delay="500"/>
                            </p:stCondLst>
                            <p:childTnLst>
                              <p:par>
                                <p:cTn id="51" presetID="3" presetClass="entr" presetSubtype="5" fill="hold" grpId="0" nodeType="afterEffect">
                                  <p:stCondLst>
                                    <p:cond delay="0"/>
                                  </p:stCondLst>
                                  <p:childTnLst>
                                    <p:set>
                                      <p:cBhvr>
                                        <p:cTn id="52" dur="1" fill="hold">
                                          <p:stCondLst>
                                            <p:cond delay="0"/>
                                          </p:stCondLst>
                                        </p:cTn>
                                        <p:tgtEl>
                                          <p:spTgt spid="23560"/>
                                        </p:tgtEl>
                                        <p:attrNameLst>
                                          <p:attrName>style.visibility</p:attrName>
                                        </p:attrNameLst>
                                      </p:cBhvr>
                                      <p:to>
                                        <p:strVal val="visible"/>
                                      </p:to>
                                    </p:set>
                                    <p:animEffect transition="in" filter="blinds(vertical)">
                                      <p:cBhvr>
                                        <p:cTn id="53" dur="500"/>
                                        <p:tgtEl>
                                          <p:spTgt spid="23560"/>
                                        </p:tgtEl>
                                      </p:cBhvr>
                                    </p:animEffect>
                                  </p:childTnLst>
                                </p:cTn>
                              </p:par>
                            </p:childTnLst>
                          </p:cTn>
                        </p:par>
                        <p:par>
                          <p:cTn id="54" fill="hold">
                            <p:stCondLst>
                              <p:cond delay="1000"/>
                            </p:stCondLst>
                            <p:childTnLst>
                              <p:par>
                                <p:cTn id="55" presetID="9" presetClass="entr" presetSubtype="0" fill="hold" grpId="0" nodeType="afterEffect">
                                  <p:stCondLst>
                                    <p:cond delay="0"/>
                                  </p:stCondLst>
                                  <p:childTnLst>
                                    <p:set>
                                      <p:cBhvr>
                                        <p:cTn id="56" dur="1" fill="hold">
                                          <p:stCondLst>
                                            <p:cond delay="0"/>
                                          </p:stCondLst>
                                        </p:cTn>
                                        <p:tgtEl>
                                          <p:spTgt spid="23569"/>
                                        </p:tgtEl>
                                        <p:attrNameLst>
                                          <p:attrName>style.visibility</p:attrName>
                                        </p:attrNameLst>
                                      </p:cBhvr>
                                      <p:to>
                                        <p:strVal val="visible"/>
                                      </p:to>
                                    </p:set>
                                    <p:animEffect transition="in" filter="dissolve">
                                      <p:cBhvr>
                                        <p:cTn id="57" dur="500"/>
                                        <p:tgtEl>
                                          <p:spTgt spid="23569"/>
                                        </p:tgtEl>
                                      </p:cBhvr>
                                    </p:animEffect>
                                  </p:childTnLst>
                                </p:cTn>
                              </p:par>
                            </p:childTnLst>
                          </p:cTn>
                        </p:par>
                        <p:par>
                          <p:cTn id="58" fill="hold">
                            <p:stCondLst>
                              <p:cond delay="1500"/>
                            </p:stCondLst>
                            <p:childTnLst>
                              <p:par>
                                <p:cTn id="59" presetID="2" presetClass="entr" presetSubtype="1" fill="hold" grpId="0" nodeType="afterEffect">
                                  <p:stCondLst>
                                    <p:cond delay="0"/>
                                  </p:stCondLst>
                                  <p:childTnLst>
                                    <p:set>
                                      <p:cBhvr>
                                        <p:cTn id="60" dur="1" fill="hold">
                                          <p:stCondLst>
                                            <p:cond delay="0"/>
                                          </p:stCondLst>
                                        </p:cTn>
                                        <p:tgtEl>
                                          <p:spTgt spid="23573"/>
                                        </p:tgtEl>
                                        <p:attrNameLst>
                                          <p:attrName>style.visibility</p:attrName>
                                        </p:attrNameLst>
                                      </p:cBhvr>
                                      <p:to>
                                        <p:strVal val="visible"/>
                                      </p:to>
                                    </p:set>
                                    <p:anim calcmode="lin" valueType="num">
                                      <p:cBhvr additive="base">
                                        <p:cTn id="61" dur="500" fill="hold"/>
                                        <p:tgtEl>
                                          <p:spTgt spid="23573"/>
                                        </p:tgtEl>
                                        <p:attrNameLst>
                                          <p:attrName>ppt_x</p:attrName>
                                        </p:attrNameLst>
                                      </p:cBhvr>
                                      <p:tavLst>
                                        <p:tav tm="0">
                                          <p:val>
                                            <p:strVal val="#ppt_x"/>
                                          </p:val>
                                        </p:tav>
                                        <p:tav tm="100000">
                                          <p:val>
                                            <p:strVal val="#ppt_x"/>
                                          </p:val>
                                        </p:tav>
                                      </p:tavLst>
                                    </p:anim>
                                    <p:anim calcmode="lin" valueType="num">
                                      <p:cBhvr additive="base">
                                        <p:cTn id="62" dur="500" fill="hold"/>
                                        <p:tgtEl>
                                          <p:spTgt spid="23573"/>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5" presetClass="entr" presetSubtype="5" fill="hold" grpId="0" nodeType="clickEffect">
                                  <p:stCondLst>
                                    <p:cond delay="0"/>
                                  </p:stCondLst>
                                  <p:childTnLst>
                                    <p:set>
                                      <p:cBhvr>
                                        <p:cTn id="66" dur="1" fill="hold">
                                          <p:stCondLst>
                                            <p:cond delay="0"/>
                                          </p:stCondLst>
                                        </p:cTn>
                                        <p:tgtEl>
                                          <p:spTgt spid="23567"/>
                                        </p:tgtEl>
                                        <p:attrNameLst>
                                          <p:attrName>style.visibility</p:attrName>
                                        </p:attrNameLst>
                                      </p:cBhvr>
                                      <p:to>
                                        <p:strVal val="visible"/>
                                      </p:to>
                                    </p:set>
                                    <p:animEffect transition="in" filter="checkerboard(down)">
                                      <p:cBhvr>
                                        <p:cTn id="67" dur="500"/>
                                        <p:tgtEl>
                                          <p:spTgt spid="23567"/>
                                        </p:tgtEl>
                                      </p:cBhvr>
                                    </p:animEffect>
                                  </p:childTnLst>
                                </p:cTn>
                              </p:par>
                            </p:childTnLst>
                          </p:cTn>
                        </p:par>
                        <p:par>
                          <p:cTn id="68" fill="hold">
                            <p:stCondLst>
                              <p:cond delay="500"/>
                            </p:stCondLst>
                            <p:childTnLst>
                              <p:par>
                                <p:cTn id="69" presetID="3" presetClass="entr" presetSubtype="5" fill="hold" grpId="0" nodeType="afterEffect">
                                  <p:stCondLst>
                                    <p:cond delay="0"/>
                                  </p:stCondLst>
                                  <p:childTnLst>
                                    <p:set>
                                      <p:cBhvr>
                                        <p:cTn id="70" dur="1" fill="hold">
                                          <p:stCondLst>
                                            <p:cond delay="0"/>
                                          </p:stCondLst>
                                        </p:cTn>
                                        <p:tgtEl>
                                          <p:spTgt spid="23561"/>
                                        </p:tgtEl>
                                        <p:attrNameLst>
                                          <p:attrName>style.visibility</p:attrName>
                                        </p:attrNameLst>
                                      </p:cBhvr>
                                      <p:to>
                                        <p:strVal val="visible"/>
                                      </p:to>
                                    </p:set>
                                    <p:animEffect transition="in" filter="blinds(vertical)">
                                      <p:cBhvr>
                                        <p:cTn id="71" dur="500"/>
                                        <p:tgtEl>
                                          <p:spTgt spid="23561"/>
                                        </p:tgtEl>
                                      </p:cBhvr>
                                    </p:animEffect>
                                  </p:childTnLst>
                                </p:cTn>
                              </p:par>
                            </p:childTnLst>
                          </p:cTn>
                        </p:par>
                        <p:par>
                          <p:cTn id="72" fill="hold">
                            <p:stCondLst>
                              <p:cond delay="1000"/>
                            </p:stCondLst>
                            <p:childTnLst>
                              <p:par>
                                <p:cTn id="73" presetID="9" presetClass="entr" presetSubtype="0" fill="hold" grpId="0" nodeType="afterEffect">
                                  <p:stCondLst>
                                    <p:cond delay="0"/>
                                  </p:stCondLst>
                                  <p:childTnLst>
                                    <p:set>
                                      <p:cBhvr>
                                        <p:cTn id="74" dur="1" fill="hold">
                                          <p:stCondLst>
                                            <p:cond delay="0"/>
                                          </p:stCondLst>
                                        </p:cTn>
                                        <p:tgtEl>
                                          <p:spTgt spid="23572"/>
                                        </p:tgtEl>
                                        <p:attrNameLst>
                                          <p:attrName>style.visibility</p:attrName>
                                        </p:attrNameLst>
                                      </p:cBhvr>
                                      <p:to>
                                        <p:strVal val="visible"/>
                                      </p:to>
                                    </p:set>
                                    <p:animEffect transition="in" filter="dissolve">
                                      <p:cBhvr>
                                        <p:cTn id="75" dur="500"/>
                                        <p:tgtEl>
                                          <p:spTgt spid="23572"/>
                                        </p:tgtEl>
                                      </p:cBhvr>
                                    </p:animEffect>
                                  </p:childTnLst>
                                </p:cTn>
                              </p:par>
                            </p:childTnLst>
                          </p:cTn>
                        </p:par>
                        <p:par>
                          <p:cTn id="76" fill="hold">
                            <p:stCondLst>
                              <p:cond delay="1500"/>
                            </p:stCondLst>
                            <p:childTnLst>
                              <p:par>
                                <p:cTn id="77" presetID="3" presetClass="entr" presetSubtype="5" fill="hold" grpId="0" nodeType="afterEffect">
                                  <p:stCondLst>
                                    <p:cond delay="0"/>
                                  </p:stCondLst>
                                  <p:childTnLst>
                                    <p:set>
                                      <p:cBhvr>
                                        <p:cTn id="78" dur="1" fill="hold">
                                          <p:stCondLst>
                                            <p:cond delay="0"/>
                                          </p:stCondLst>
                                        </p:cTn>
                                        <p:tgtEl>
                                          <p:spTgt spid="23562"/>
                                        </p:tgtEl>
                                        <p:attrNameLst>
                                          <p:attrName>style.visibility</p:attrName>
                                        </p:attrNameLst>
                                      </p:cBhvr>
                                      <p:to>
                                        <p:strVal val="visible"/>
                                      </p:to>
                                    </p:set>
                                    <p:animEffect transition="in" filter="blinds(vertical)">
                                      <p:cBhvr>
                                        <p:cTn id="79" dur="500"/>
                                        <p:tgtEl>
                                          <p:spTgt spid="23562"/>
                                        </p:tgtEl>
                                      </p:cBhvr>
                                    </p:animEffect>
                                  </p:childTnLst>
                                </p:cTn>
                              </p:par>
                            </p:childTnLst>
                          </p:cTn>
                        </p:par>
                        <p:par>
                          <p:cTn id="80" fill="hold">
                            <p:stCondLst>
                              <p:cond delay="2000"/>
                            </p:stCondLst>
                            <p:childTnLst>
                              <p:par>
                                <p:cTn id="81" presetID="9" presetClass="entr" presetSubtype="0" fill="hold" grpId="0" nodeType="afterEffect">
                                  <p:stCondLst>
                                    <p:cond delay="0"/>
                                  </p:stCondLst>
                                  <p:childTnLst>
                                    <p:set>
                                      <p:cBhvr>
                                        <p:cTn id="82" dur="1" fill="hold">
                                          <p:stCondLst>
                                            <p:cond delay="0"/>
                                          </p:stCondLst>
                                        </p:cTn>
                                        <p:tgtEl>
                                          <p:spTgt spid="23570"/>
                                        </p:tgtEl>
                                        <p:attrNameLst>
                                          <p:attrName>style.visibility</p:attrName>
                                        </p:attrNameLst>
                                      </p:cBhvr>
                                      <p:to>
                                        <p:strVal val="visible"/>
                                      </p:to>
                                    </p:set>
                                    <p:animEffect transition="in" filter="dissolve">
                                      <p:cBhvr>
                                        <p:cTn id="83" dur="500"/>
                                        <p:tgtEl>
                                          <p:spTgt spid="23570"/>
                                        </p:tgtEl>
                                      </p:cBhvr>
                                    </p:animEffect>
                                  </p:childTnLst>
                                </p:cTn>
                              </p:par>
                            </p:childTnLst>
                          </p:cTn>
                        </p:par>
                        <p:par>
                          <p:cTn id="84" fill="hold">
                            <p:stCondLst>
                              <p:cond delay="2500"/>
                            </p:stCondLst>
                            <p:childTnLst>
                              <p:par>
                                <p:cTn id="85" presetID="2" presetClass="entr" presetSubtype="2" fill="hold" grpId="0" nodeType="afterEffect">
                                  <p:stCondLst>
                                    <p:cond delay="0"/>
                                  </p:stCondLst>
                                  <p:childTnLst>
                                    <p:set>
                                      <p:cBhvr>
                                        <p:cTn id="86" dur="1" fill="hold">
                                          <p:stCondLst>
                                            <p:cond delay="0"/>
                                          </p:stCondLst>
                                        </p:cTn>
                                        <p:tgtEl>
                                          <p:spTgt spid="23574"/>
                                        </p:tgtEl>
                                        <p:attrNameLst>
                                          <p:attrName>style.visibility</p:attrName>
                                        </p:attrNameLst>
                                      </p:cBhvr>
                                      <p:to>
                                        <p:strVal val="visible"/>
                                      </p:to>
                                    </p:set>
                                    <p:anim calcmode="lin" valueType="num">
                                      <p:cBhvr additive="base">
                                        <p:cTn id="87" dur="500" fill="hold"/>
                                        <p:tgtEl>
                                          <p:spTgt spid="23574"/>
                                        </p:tgtEl>
                                        <p:attrNameLst>
                                          <p:attrName>ppt_x</p:attrName>
                                        </p:attrNameLst>
                                      </p:cBhvr>
                                      <p:tavLst>
                                        <p:tav tm="0">
                                          <p:val>
                                            <p:strVal val="1+#ppt_w/2"/>
                                          </p:val>
                                        </p:tav>
                                        <p:tav tm="100000">
                                          <p:val>
                                            <p:strVal val="#ppt_x"/>
                                          </p:val>
                                        </p:tav>
                                      </p:tavLst>
                                    </p:anim>
                                    <p:anim calcmode="lin" valueType="num">
                                      <p:cBhvr additive="base">
                                        <p:cTn id="88" dur="500" fill="hold"/>
                                        <p:tgtEl>
                                          <p:spTgt spid="235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ldLvl="0" animBg="1"/>
      <p:bldP spid="23558" grpId="0" bldLvl="0" animBg="1"/>
      <p:bldP spid="23559" grpId="0" bldLvl="0" animBg="1"/>
      <p:bldP spid="23560" grpId="0" bldLvl="0" animBg="1"/>
      <p:bldP spid="23561" grpId="0" bldLvl="0" animBg="1"/>
      <p:bldP spid="23562" grpId="0" bldLvl="0" animBg="1"/>
      <p:bldP spid="23563" grpId="0" bldLvl="0" animBg="1"/>
      <p:bldP spid="23564" grpId="0" bldLvl="0" animBg="1"/>
      <p:bldP spid="23565" grpId="0" bldLvl="0" animBg="1"/>
      <p:bldP spid="23566" grpId="0" bldLvl="0" animBg="1"/>
      <p:bldP spid="23567" grpId="0" bldLvl="0" animBg="1"/>
      <p:bldP spid="23568" grpId="0"/>
      <p:bldP spid="23569" grpId="0"/>
      <p:bldP spid="23570" grpId="0"/>
      <p:bldP spid="23571" grpId="0" bldLvl="0" animBg="1"/>
      <p:bldP spid="23572" grpId="0"/>
      <p:bldP spid="23573" grpId="0" bldLvl="0" animBg="1"/>
      <p:bldP spid="2357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二叉树的定义</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4579"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二叉树、树及有序树的区别</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二叉树既不是只有两个子树的树，也不是最多只有两个子树的树。二叉树的子树有左右之分。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在有序树中，一个结点的孩子之间是有左右次序的，但若该结点只有一个孩子时，就无须区分其左右次序。在二叉树中，即使是一个孩子也有左右之分。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9">
                                            <p:txEl>
                                              <p:charRg st="13" end="55"/>
                                            </p:txEl>
                                          </p:spTgt>
                                        </p:tgtEl>
                                        <p:attrNameLst>
                                          <p:attrName>style.visibility</p:attrName>
                                        </p:attrNameLst>
                                      </p:cBhvr>
                                      <p:to>
                                        <p:strVal val="visible"/>
                                      </p:to>
                                    </p:set>
                                    <p:animEffect transition="in" filter="wipe(up)">
                                      <p:cBhvr>
                                        <p:cTn id="7" dur="500"/>
                                        <p:tgtEl>
                                          <p:spTgt spid="24579">
                                            <p:txEl>
                                              <p:charRg st="13" end="5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579">
                                            <p:txEl>
                                              <p:charRg st="55" end="124"/>
                                            </p:txEl>
                                          </p:spTgt>
                                        </p:tgtEl>
                                        <p:attrNameLst>
                                          <p:attrName>style.visibility</p:attrName>
                                        </p:attrNameLst>
                                      </p:cBhvr>
                                      <p:to>
                                        <p:strVal val="visible"/>
                                      </p:to>
                                    </p:set>
                                    <p:animEffect transition="in" filter="wipe(up)">
                                      <p:cBhvr>
                                        <p:cTn id="11" dur="500"/>
                                        <p:tgtEl>
                                          <p:spTgt spid="24579">
                                            <p:txEl>
                                              <p:charRg st="55"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030" y="1217295"/>
            <a:ext cx="7352030" cy="575310"/>
            <a:chOff x="1405" y="1608"/>
            <a:chExt cx="11578" cy="906"/>
          </a:xfrm>
        </p:grpSpPr>
        <p:sp>
          <p:nvSpPr>
            <p:cNvPr id="5182" name="矩形 4"/>
            <p:cNvSpPr/>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r>
              <a:rPr lang="en-US" altLang="zh-CN" sz="2000"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二叉树的定义</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5603"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具有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个结点的二叉树可能有几种不同形态？</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具有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个结点的树可能有几种不同形态？</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12"/>
          <p:cNvGrpSpPr/>
          <p:nvPr/>
        </p:nvGrpSpPr>
        <p:grpSpPr>
          <a:xfrm>
            <a:off x="633413" y="2060575"/>
            <a:ext cx="1598612" cy="1008063"/>
            <a:chOff x="0" y="0"/>
            <a:chExt cx="960" cy="536"/>
          </a:xfrm>
        </p:grpSpPr>
        <p:sp>
          <p:nvSpPr>
            <p:cNvPr id="26653" name="Oval 13"/>
            <p:cNvSpPr/>
            <p:nvPr/>
          </p:nvSpPr>
          <p:spPr>
            <a:xfrm>
              <a:off x="360" y="0"/>
              <a:ext cx="190"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54" name="Line 14"/>
            <p:cNvSpPr/>
            <p:nvPr/>
          </p:nvSpPr>
          <p:spPr>
            <a:xfrm flipH="1">
              <a:off x="101" y="156"/>
              <a:ext cx="295" cy="220"/>
            </a:xfrm>
            <a:prstGeom prst="line">
              <a:avLst/>
            </a:prstGeom>
            <a:ln w="9525" cap="flat" cmpd="sng">
              <a:solidFill>
                <a:schemeClr val="tx1"/>
              </a:solidFill>
              <a:prstDash val="solid"/>
              <a:headEnd type="none" w="med" len="med"/>
              <a:tailEnd type="none" w="med" len="med"/>
            </a:ln>
          </p:spPr>
        </p:sp>
        <p:sp>
          <p:nvSpPr>
            <p:cNvPr id="26655" name="Line 15"/>
            <p:cNvSpPr/>
            <p:nvPr/>
          </p:nvSpPr>
          <p:spPr>
            <a:xfrm>
              <a:off x="531" y="156"/>
              <a:ext cx="309" cy="200"/>
            </a:xfrm>
            <a:prstGeom prst="line">
              <a:avLst/>
            </a:prstGeom>
            <a:ln w="9525" cap="flat" cmpd="sng">
              <a:solidFill>
                <a:schemeClr val="tx1"/>
              </a:solidFill>
              <a:prstDash val="solid"/>
              <a:headEnd type="none" w="med" len="med"/>
              <a:tailEnd type="none" w="med" len="med"/>
            </a:ln>
          </p:spPr>
        </p:sp>
        <p:sp>
          <p:nvSpPr>
            <p:cNvPr id="26656" name="Text Box 16"/>
            <p:cNvSpPr txBox="1"/>
            <p:nvPr/>
          </p:nvSpPr>
          <p:spPr>
            <a:xfrm>
              <a:off x="370" y="0"/>
              <a:ext cx="156" cy="24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TW" altLang="en-US" b="1" dirty="0">
                  <a:latin typeface="Times New Roman" panose="02020603050405020304" pitchFamily="18" charset="0"/>
                  <a:ea typeface="PMingLiU" pitchFamily="18" charset="-120"/>
                </a:rPr>
                <a:t> </a:t>
              </a:r>
              <a:endParaRPr lang="zh-TW" altLang="en-US" b="1" dirty="0">
                <a:latin typeface="Times New Roman" panose="02020603050405020304" pitchFamily="18" charset="0"/>
                <a:ea typeface="PMingLiU" pitchFamily="18" charset="-120"/>
              </a:endParaRPr>
            </a:p>
          </p:txBody>
        </p:sp>
        <p:sp>
          <p:nvSpPr>
            <p:cNvPr id="26657" name="Oval 17"/>
            <p:cNvSpPr/>
            <p:nvPr/>
          </p:nvSpPr>
          <p:spPr>
            <a:xfrm>
              <a:off x="770" y="354"/>
              <a:ext cx="190"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58" name="Oval 18"/>
            <p:cNvSpPr/>
            <p:nvPr/>
          </p:nvSpPr>
          <p:spPr>
            <a:xfrm>
              <a:off x="0" y="354"/>
              <a:ext cx="190" cy="182"/>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grpSp>
      <p:grpSp>
        <p:nvGrpSpPr>
          <p:cNvPr id="3" name="Group 19"/>
          <p:cNvGrpSpPr/>
          <p:nvPr/>
        </p:nvGrpSpPr>
        <p:grpSpPr>
          <a:xfrm>
            <a:off x="2520950" y="2122488"/>
            <a:ext cx="1223963" cy="1522412"/>
            <a:chOff x="0" y="0"/>
            <a:chExt cx="623" cy="720"/>
          </a:xfrm>
        </p:grpSpPr>
        <p:sp>
          <p:nvSpPr>
            <p:cNvPr id="26648" name="Oval 20"/>
            <p:cNvSpPr/>
            <p:nvPr/>
          </p:nvSpPr>
          <p:spPr>
            <a:xfrm>
              <a:off x="480" y="0"/>
              <a:ext cx="143"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PMingLiU" pitchFamily="18" charset="-120"/>
              </a:endParaRPr>
            </a:p>
          </p:txBody>
        </p:sp>
        <p:sp>
          <p:nvSpPr>
            <p:cNvPr id="26649" name="Line 21"/>
            <p:cNvSpPr/>
            <p:nvPr/>
          </p:nvSpPr>
          <p:spPr>
            <a:xfrm flipH="1">
              <a:off x="336" y="96"/>
              <a:ext cx="144" cy="192"/>
            </a:xfrm>
            <a:prstGeom prst="line">
              <a:avLst/>
            </a:prstGeom>
            <a:ln w="9525" cap="flat" cmpd="sng">
              <a:solidFill>
                <a:schemeClr val="tx1"/>
              </a:solidFill>
              <a:prstDash val="solid"/>
              <a:headEnd type="none" w="med" len="med"/>
              <a:tailEnd type="none" w="med" len="med"/>
            </a:ln>
          </p:spPr>
        </p:sp>
        <p:sp>
          <p:nvSpPr>
            <p:cNvPr id="26650" name="Oval 22"/>
            <p:cNvSpPr/>
            <p:nvPr/>
          </p:nvSpPr>
          <p:spPr>
            <a:xfrm>
              <a:off x="240" y="288"/>
              <a:ext cx="144"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51" name="Oval 23"/>
            <p:cNvSpPr/>
            <p:nvPr/>
          </p:nvSpPr>
          <p:spPr>
            <a:xfrm>
              <a:off x="0" y="576"/>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52" name="Line 24"/>
            <p:cNvSpPr/>
            <p:nvPr/>
          </p:nvSpPr>
          <p:spPr>
            <a:xfrm flipH="1">
              <a:off x="96" y="384"/>
              <a:ext cx="144" cy="192"/>
            </a:xfrm>
            <a:prstGeom prst="line">
              <a:avLst/>
            </a:prstGeom>
            <a:ln w="9525" cap="flat" cmpd="sng">
              <a:solidFill>
                <a:schemeClr val="tx1"/>
              </a:solidFill>
              <a:prstDash val="solid"/>
              <a:headEnd type="none" w="med" len="med"/>
              <a:tailEnd type="none" w="med" len="med"/>
            </a:ln>
          </p:spPr>
        </p:sp>
      </p:grpSp>
      <p:grpSp>
        <p:nvGrpSpPr>
          <p:cNvPr id="4" name="Group 25"/>
          <p:cNvGrpSpPr/>
          <p:nvPr/>
        </p:nvGrpSpPr>
        <p:grpSpPr>
          <a:xfrm>
            <a:off x="5903913" y="2132013"/>
            <a:ext cx="1223962" cy="1725612"/>
            <a:chOff x="0" y="0"/>
            <a:chExt cx="622" cy="816"/>
          </a:xfrm>
        </p:grpSpPr>
        <p:sp>
          <p:nvSpPr>
            <p:cNvPr id="26643" name="Oval 26"/>
            <p:cNvSpPr/>
            <p:nvPr/>
          </p:nvSpPr>
          <p:spPr>
            <a:xfrm>
              <a:off x="480" y="672"/>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44" name="Oval 27"/>
            <p:cNvSpPr/>
            <p:nvPr/>
          </p:nvSpPr>
          <p:spPr>
            <a:xfrm>
              <a:off x="240" y="336"/>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45" name="Oval 28"/>
            <p:cNvSpPr/>
            <p:nvPr/>
          </p:nvSpPr>
          <p:spPr>
            <a:xfrm>
              <a:off x="0" y="0"/>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46" name="Line 29"/>
            <p:cNvSpPr/>
            <p:nvPr/>
          </p:nvSpPr>
          <p:spPr>
            <a:xfrm>
              <a:off x="144" y="144"/>
              <a:ext cx="144" cy="192"/>
            </a:xfrm>
            <a:prstGeom prst="line">
              <a:avLst/>
            </a:prstGeom>
            <a:ln w="9525" cap="flat" cmpd="sng">
              <a:solidFill>
                <a:schemeClr val="tx1"/>
              </a:solidFill>
              <a:prstDash val="solid"/>
              <a:headEnd type="none" w="med" len="med"/>
              <a:tailEnd type="none" w="med" len="med"/>
            </a:ln>
          </p:spPr>
        </p:sp>
        <p:sp>
          <p:nvSpPr>
            <p:cNvPr id="26647" name="Line 30"/>
            <p:cNvSpPr/>
            <p:nvPr/>
          </p:nvSpPr>
          <p:spPr>
            <a:xfrm>
              <a:off x="384" y="480"/>
              <a:ext cx="144" cy="192"/>
            </a:xfrm>
            <a:prstGeom prst="line">
              <a:avLst/>
            </a:prstGeom>
            <a:ln w="9525" cap="flat" cmpd="sng">
              <a:solidFill>
                <a:schemeClr val="tx1"/>
              </a:solidFill>
              <a:prstDash val="solid"/>
              <a:headEnd type="none" w="med" len="med"/>
              <a:tailEnd type="none" w="med" len="med"/>
            </a:ln>
          </p:spPr>
        </p:sp>
      </p:grpSp>
      <p:grpSp>
        <p:nvGrpSpPr>
          <p:cNvPr id="5" name="Group 31"/>
          <p:cNvGrpSpPr/>
          <p:nvPr/>
        </p:nvGrpSpPr>
        <p:grpSpPr>
          <a:xfrm>
            <a:off x="7632700" y="2165350"/>
            <a:ext cx="755650" cy="1624013"/>
            <a:chOff x="0" y="0"/>
            <a:chExt cx="384" cy="768"/>
          </a:xfrm>
        </p:grpSpPr>
        <p:sp>
          <p:nvSpPr>
            <p:cNvPr id="26638" name="Line 32"/>
            <p:cNvSpPr/>
            <p:nvPr/>
          </p:nvSpPr>
          <p:spPr>
            <a:xfrm flipH="1">
              <a:off x="96" y="480"/>
              <a:ext cx="144" cy="192"/>
            </a:xfrm>
            <a:prstGeom prst="line">
              <a:avLst/>
            </a:prstGeom>
            <a:ln w="9525" cap="flat" cmpd="sng">
              <a:solidFill>
                <a:schemeClr val="tx1"/>
              </a:solidFill>
              <a:prstDash val="solid"/>
              <a:headEnd type="none" w="med" len="med"/>
              <a:tailEnd type="none" w="med" len="med"/>
            </a:ln>
          </p:spPr>
        </p:sp>
        <p:sp>
          <p:nvSpPr>
            <p:cNvPr id="26639" name="Oval 33"/>
            <p:cNvSpPr/>
            <p:nvPr/>
          </p:nvSpPr>
          <p:spPr>
            <a:xfrm>
              <a:off x="0" y="624"/>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40" name="Oval 34"/>
            <p:cNvSpPr/>
            <p:nvPr/>
          </p:nvSpPr>
          <p:spPr>
            <a:xfrm>
              <a:off x="242" y="336"/>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41" name="Oval 35"/>
            <p:cNvSpPr/>
            <p:nvPr/>
          </p:nvSpPr>
          <p:spPr>
            <a:xfrm>
              <a:off x="2" y="0"/>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42" name="Line 36"/>
            <p:cNvSpPr/>
            <p:nvPr/>
          </p:nvSpPr>
          <p:spPr>
            <a:xfrm>
              <a:off x="146" y="144"/>
              <a:ext cx="144" cy="192"/>
            </a:xfrm>
            <a:prstGeom prst="line">
              <a:avLst/>
            </a:prstGeom>
            <a:ln w="9525" cap="flat" cmpd="sng">
              <a:solidFill>
                <a:schemeClr val="tx1"/>
              </a:solidFill>
              <a:prstDash val="solid"/>
              <a:headEnd type="none" w="med" len="med"/>
              <a:tailEnd type="none" w="med" len="med"/>
            </a:ln>
          </p:spPr>
        </p:sp>
      </p:grpSp>
      <p:grpSp>
        <p:nvGrpSpPr>
          <p:cNvPr id="6" name="Group 37"/>
          <p:cNvGrpSpPr/>
          <p:nvPr/>
        </p:nvGrpSpPr>
        <p:grpSpPr>
          <a:xfrm>
            <a:off x="4321175" y="2122488"/>
            <a:ext cx="754063" cy="1522412"/>
            <a:chOff x="0" y="0"/>
            <a:chExt cx="383" cy="720"/>
          </a:xfrm>
        </p:grpSpPr>
        <p:sp>
          <p:nvSpPr>
            <p:cNvPr id="26633" name="Line 38"/>
            <p:cNvSpPr/>
            <p:nvPr/>
          </p:nvSpPr>
          <p:spPr>
            <a:xfrm>
              <a:off x="143" y="432"/>
              <a:ext cx="144" cy="192"/>
            </a:xfrm>
            <a:prstGeom prst="line">
              <a:avLst/>
            </a:prstGeom>
            <a:ln w="9525" cap="flat" cmpd="sng">
              <a:solidFill>
                <a:schemeClr val="tx1"/>
              </a:solidFill>
              <a:prstDash val="solid"/>
              <a:headEnd type="none" w="med" len="med"/>
              <a:tailEnd type="none" w="med" len="med"/>
            </a:ln>
          </p:spPr>
        </p:sp>
        <p:sp>
          <p:nvSpPr>
            <p:cNvPr id="26634" name="Oval 39"/>
            <p:cNvSpPr/>
            <p:nvPr/>
          </p:nvSpPr>
          <p:spPr>
            <a:xfrm>
              <a:off x="240" y="0"/>
              <a:ext cx="143"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b="1" dirty="0">
                <a:latin typeface="Times New Roman" panose="02020603050405020304" pitchFamily="18" charset="0"/>
                <a:ea typeface="PMingLiU" pitchFamily="18" charset="-120"/>
              </a:endParaRPr>
            </a:p>
          </p:txBody>
        </p:sp>
        <p:sp>
          <p:nvSpPr>
            <p:cNvPr id="26635" name="Line 40"/>
            <p:cNvSpPr/>
            <p:nvPr/>
          </p:nvSpPr>
          <p:spPr>
            <a:xfrm flipH="1">
              <a:off x="96" y="96"/>
              <a:ext cx="144" cy="192"/>
            </a:xfrm>
            <a:prstGeom prst="line">
              <a:avLst/>
            </a:prstGeom>
            <a:ln w="9525" cap="flat" cmpd="sng">
              <a:solidFill>
                <a:schemeClr val="tx1"/>
              </a:solidFill>
              <a:prstDash val="solid"/>
              <a:headEnd type="none" w="med" len="med"/>
              <a:tailEnd type="none" w="med" len="med"/>
            </a:ln>
          </p:spPr>
        </p:sp>
        <p:sp>
          <p:nvSpPr>
            <p:cNvPr id="26636" name="Oval 41"/>
            <p:cNvSpPr/>
            <p:nvPr/>
          </p:nvSpPr>
          <p:spPr>
            <a:xfrm>
              <a:off x="0" y="288"/>
              <a:ext cx="144" cy="15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sp>
          <p:nvSpPr>
            <p:cNvPr id="26637" name="Oval 42"/>
            <p:cNvSpPr/>
            <p:nvPr/>
          </p:nvSpPr>
          <p:spPr>
            <a:xfrm>
              <a:off x="239" y="576"/>
              <a:ext cx="142" cy="14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sz="2800" b="1" dirty="0">
                <a:latin typeface="Times New Roman" panose="02020603050405020304" pitchFamily="18" charset="0"/>
                <a:ea typeface="仿宋_GB2312" panose="02010609030101010101" pitchFamily="49"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603">
                                            <p:txEl>
                                              <p:charRg st="28" end="47"/>
                                            </p:txEl>
                                          </p:spTgt>
                                        </p:tgtEl>
                                        <p:attrNameLst>
                                          <p:attrName>style.visibility</p:attrName>
                                        </p:attrNameLst>
                                      </p:cBhvr>
                                      <p:to>
                                        <p:strVal val="visible"/>
                                      </p:to>
                                    </p:set>
                                    <p:animEffect transition="in" filter="blinds(horizontal)">
                                      <p:cBhvr>
                                        <p:cTn id="32" dur="500"/>
                                        <p:tgtEl>
                                          <p:spTgt spid="25603">
                                            <p:txEl>
                                              <p:charRg st="28" end="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342" y="1217295"/>
            <a:ext cx="7351718" cy="576000"/>
            <a:chOff x="1405" y="1608"/>
            <a:chExt cx="11578" cy="907"/>
          </a:xfrm>
        </p:grpSpPr>
        <p:sp>
          <p:nvSpPr>
            <p:cNvPr id="5182" name="矩形 4"/>
            <p:cNvSpPr/>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061"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5.2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r>
              <a:rPr kumimoji="0" lang="en-US" altLang="zh-CN"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数据压缩</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1746" name="圆角矩形 12"/>
          <p:cNvSpPr/>
          <p:nvPr>
            <p:custDataLst>
              <p:tags r:id="rId1"/>
            </p:custDataLst>
          </p:nvPr>
        </p:nvSpPr>
        <p:spPr>
          <a:xfrm>
            <a:off x="4254500" y="1111250"/>
            <a:ext cx="4527550" cy="2533774"/>
          </a:xfrm>
          <a:prstGeom prst="roundRect">
            <a:avLst>
              <a:gd name="adj" fmla="val 8949"/>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anose="02010609030101010101" pitchFamily="49" charset="-122"/>
            </a:endParaRPr>
          </a:p>
        </p:txBody>
      </p:sp>
      <p:sp>
        <p:nvSpPr>
          <p:cNvPr id="27651" name="圆角矩形 2"/>
          <p:cNvSpPr/>
          <p:nvPr>
            <p:custDataLst>
              <p:tags r:id="rId2"/>
            </p:custDataLst>
          </p:nvPr>
        </p:nvSpPr>
        <p:spPr>
          <a:xfrm>
            <a:off x="323850" y="1111250"/>
            <a:ext cx="3888110" cy="2470150"/>
          </a:xfrm>
          <a:prstGeom prst="roundRect">
            <a:avLst>
              <a:gd name="adj" fmla="val 7921"/>
            </a:avLst>
          </a:prstGeom>
          <a:solidFill>
            <a:srgbClr val="E2D9EB"/>
          </a:solidFill>
          <a:ln w="9525">
            <a:noFill/>
          </a:ln>
        </p:spPr>
        <p:txBody>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anose="02010609030101010101" pitchFamily="49" charset="-122"/>
            </a:endParaRPr>
          </a:p>
        </p:txBody>
      </p:sp>
      <p:sp>
        <p:nvSpPr>
          <p:cNvPr id="29702" name="Rectangle 13"/>
          <p:cNvSpPr>
            <a:spLocks noChangeArrowheads="1"/>
          </p:cNvSpPr>
          <p:nvPr>
            <p:custDataLst>
              <p:tags r:id="rId3"/>
            </p:custDataLst>
          </p:nvPr>
        </p:nvSpPr>
        <p:spPr bwMode="auto">
          <a:xfrm>
            <a:off x="467494" y="1268413"/>
            <a:ext cx="3600450" cy="152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3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将数据文件转换成由</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0</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组成的二进制串，称之为编码。</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p:txBody>
      </p:sp>
      <p:graphicFrame>
        <p:nvGraphicFramePr>
          <p:cNvPr id="9" name="表格 8"/>
          <p:cNvGraphicFramePr>
            <a:graphicFrameLocks noGrp="1"/>
          </p:cNvGraphicFramePr>
          <p:nvPr>
            <p:custDataLst>
              <p:tags r:id="rId4"/>
            </p:custDataLst>
          </p:nvPr>
        </p:nvGraphicFramePr>
        <p:xfrm>
          <a:off x="323850" y="4166235"/>
          <a:ext cx="8458199" cy="2214562"/>
        </p:xfrm>
        <a:graphic>
          <a:graphicData uri="http://schemas.openxmlformats.org/drawingml/2006/table">
            <a:tbl>
              <a:tblPr>
                <a:effectLst/>
                <a:tableStyleId>{5940675A-B579-460E-94D1-54222C63F5DA}</a:tableStyleId>
              </a:tblPr>
              <a:tblGrid>
                <a:gridCol w="1223602"/>
                <a:gridCol w="1224684"/>
                <a:gridCol w="453985"/>
                <a:gridCol w="1263596"/>
                <a:gridCol w="1263596"/>
                <a:gridCol w="528569"/>
                <a:gridCol w="1249543"/>
                <a:gridCol w="1250624"/>
              </a:tblGrid>
              <a:tr h="495087">
                <a:tc>
                  <a:txBody>
                    <a:bodyPr/>
                    <a:lstStyle/>
                    <a:p>
                      <a:pPr indent="127000" algn="ctr">
                        <a:spcAft>
                          <a:spcPts val="0"/>
                        </a:spcAft>
                      </a:pPr>
                      <a:r>
                        <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字符</a:t>
                      </a:r>
                      <a:endPar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4C8F">
                        <a:lumMod val="60000"/>
                        <a:lumOff val="40000"/>
                      </a:srgbClr>
                    </a:solidFill>
                  </a:tcPr>
                </a:tc>
                <a:tc>
                  <a:txBody>
                    <a:bodyPr/>
                    <a:lstStyle/>
                    <a:p>
                      <a:pPr indent="127000" algn="ctr">
                        <a:spcAft>
                          <a:spcPts val="0"/>
                        </a:spcAft>
                      </a:pPr>
                      <a:r>
                        <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编码</a:t>
                      </a:r>
                      <a:endPar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4C8F">
                        <a:lumMod val="60000"/>
                        <a:lumOff val="40000"/>
                      </a:srgbClr>
                    </a:solidFill>
                  </a:tcPr>
                </a:tc>
                <a:tc>
                  <a:txBody>
                    <a:bodyPr/>
                    <a:lstStyle/>
                    <a:p>
                      <a:pPr algn="just">
                        <a:spcBef>
                          <a:spcPts val="120"/>
                        </a:spcBef>
                        <a:spcAft>
                          <a:spcPts val="12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字符</a:t>
                      </a:r>
                      <a:endPar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4C8F">
                        <a:lumMod val="60000"/>
                        <a:lumOff val="40000"/>
                      </a:srgbClr>
                    </a:solidFill>
                  </a:tcPr>
                </a:tc>
                <a:tc>
                  <a:txBody>
                    <a:bodyPr/>
                    <a:lstStyle/>
                    <a:p>
                      <a:pPr indent="127000" algn="ctr">
                        <a:spcAft>
                          <a:spcPts val="0"/>
                        </a:spcAft>
                      </a:pPr>
                      <a:r>
                        <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编码</a:t>
                      </a:r>
                      <a:endPar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4C8F">
                        <a:lumMod val="60000"/>
                        <a:lumOff val="40000"/>
                      </a:srgbClr>
                    </a:solidFill>
                  </a:tcPr>
                </a:tc>
                <a:tc>
                  <a:txBody>
                    <a:bodyPr/>
                    <a:lstStyle/>
                    <a:p>
                      <a:pPr algn="just">
                        <a:spcBef>
                          <a:spcPts val="120"/>
                        </a:spcBef>
                        <a:spcAft>
                          <a:spcPts val="12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字符</a:t>
                      </a:r>
                      <a:endPar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4C8F">
                        <a:lumMod val="60000"/>
                        <a:lumOff val="40000"/>
                      </a:srgbClr>
                    </a:solidFill>
                  </a:tcPr>
                </a:tc>
                <a:tc>
                  <a:txBody>
                    <a:bodyPr/>
                    <a:lstStyle/>
                    <a:p>
                      <a:pPr indent="127000" algn="ctr">
                        <a:spcAft>
                          <a:spcPts val="0"/>
                        </a:spcAft>
                      </a:pPr>
                      <a:r>
                        <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编码</a:t>
                      </a:r>
                      <a:endParaRPr lang="zh-CN"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C4C8F">
                        <a:lumMod val="60000"/>
                        <a:lumOff val="40000"/>
                      </a:srgbClr>
                    </a:solidFill>
                  </a:tcPr>
                </a:tc>
              </a:tr>
              <a:tr h="411303">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00</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algn="ctr">
                        <a:spcBef>
                          <a:spcPts val="60"/>
                        </a:spcBef>
                        <a:spcAft>
                          <a:spcPts val="6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0</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algn="ctr">
                        <a:spcBef>
                          <a:spcPts val="60"/>
                        </a:spcBef>
                        <a:spcAft>
                          <a:spcPts val="6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0</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r>
              <a:tr h="411303">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b</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01</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algn="ctr">
                        <a:spcBef>
                          <a:spcPts val="60"/>
                        </a:spcBef>
                        <a:spcAft>
                          <a:spcPts val="6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b</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10</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algn="ctr">
                        <a:spcBef>
                          <a:spcPts val="60"/>
                        </a:spcBef>
                        <a:spcAft>
                          <a:spcPts val="6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b</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01</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r>
              <a:tr h="411303">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c</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10</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algn="ctr">
                        <a:spcBef>
                          <a:spcPts val="60"/>
                        </a:spcBef>
                        <a:spcAft>
                          <a:spcPts val="6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c</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110</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algn="ctr">
                        <a:spcBef>
                          <a:spcPts val="60"/>
                        </a:spcBef>
                        <a:spcAft>
                          <a:spcPts val="6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c</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010</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r>
              <a:tr h="485566">
                <a:tc>
                  <a:txBody>
                    <a:bodyPr/>
                    <a:lstStyle/>
                    <a:p>
                      <a:pPr indent="127000" algn="ctr">
                        <a:spcAft>
                          <a:spcPts val="0"/>
                        </a:spcAft>
                      </a:pPr>
                      <a:r>
                        <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d</a:t>
                      </a:r>
                      <a:endParaRPr lang="en-US" sz="2000" b="1" kern="1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11</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algn="ctr">
                        <a:spcBef>
                          <a:spcPts val="60"/>
                        </a:spcBef>
                        <a:spcAft>
                          <a:spcPts val="6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d</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111</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algn="ctr">
                        <a:spcBef>
                          <a:spcPts val="60"/>
                        </a:spcBef>
                        <a:spcAft>
                          <a:spcPts val="60"/>
                        </a:spcAft>
                      </a:pP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a:noFill/>
                    </a:lnR>
                    <a:lnT>
                      <a:noFill/>
                    </a:lnT>
                    <a:lnB>
                      <a:noFill/>
                    </a:lnB>
                    <a:no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d</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c>
                  <a:txBody>
                    <a:bodyPr/>
                    <a:lstStyle/>
                    <a:p>
                      <a:pPr indent="127000" algn="ctr">
                        <a:spcAft>
                          <a:spcPts val="0"/>
                        </a:spcAft>
                      </a:pPr>
                      <a:r>
                        <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111</a:t>
                      </a:r>
                      <a:endParaRPr lang="en-US" sz="2000" b="1" kern="1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696">
                        <a:lumMod val="20000"/>
                        <a:lumOff val="80000"/>
                      </a:srgbClr>
                    </a:solidFill>
                  </a:tcPr>
                </a:tc>
              </a:tr>
            </a:tbl>
          </a:graphicData>
        </a:graphic>
      </p:graphicFrame>
      <p:sp>
        <p:nvSpPr>
          <p:cNvPr id="107524" name="Rectangle 4"/>
          <p:cNvSpPr>
            <a:spLocks noChangeArrowheads="1"/>
          </p:cNvSpPr>
          <p:nvPr>
            <p:custDataLst>
              <p:tags r:id="rId5"/>
            </p:custDataLst>
          </p:nvPr>
        </p:nvSpPr>
        <p:spPr bwMode="auto">
          <a:xfrm>
            <a:off x="180340" y="3723640"/>
            <a:ext cx="8878570" cy="411480"/>
          </a:xfrm>
          <a:prstGeom prst="rect">
            <a:avLst/>
          </a:prstGeom>
          <a:noFill/>
          <a:ln>
            <a:noFill/>
          </a:ln>
        </p:spPr>
        <p:txBody>
          <a:bodyPr anchor="ctr">
            <a:noAutofit/>
          </a:bodyPr>
          <a:lstStyle>
            <a:lvl1pPr indent="252730">
              <a:tabLst>
                <a:tab pos="2667000" algn="ctr"/>
              </a:tabLst>
              <a:defRPr sz="2800" b="1">
                <a:solidFill>
                  <a:srgbClr val="000000"/>
                </a:solidFill>
                <a:latin typeface="Times New Roman" panose="02020603050405020304" pitchFamily="18" charset="0"/>
                <a:ea typeface="仿宋_GB2312" panose="02010609030101010101" pitchFamily="49" charset="-122"/>
              </a:defRPr>
            </a:lvl1pPr>
            <a:lvl2pPr>
              <a:tabLst>
                <a:tab pos="2667000" algn="ctr"/>
              </a:tabLst>
              <a:defRPr sz="2800" b="1">
                <a:solidFill>
                  <a:srgbClr val="000000"/>
                </a:solidFill>
                <a:latin typeface="Times New Roman" panose="02020603050405020304" pitchFamily="18" charset="0"/>
                <a:ea typeface="仿宋_GB2312" panose="02010609030101010101" pitchFamily="49" charset="-122"/>
              </a:defRPr>
            </a:lvl2pPr>
            <a:lvl3pPr>
              <a:tabLst>
                <a:tab pos="2667000" algn="ctr"/>
              </a:tabLst>
              <a:defRPr sz="2800" b="1">
                <a:solidFill>
                  <a:srgbClr val="000000"/>
                </a:solidFill>
                <a:latin typeface="Times New Roman" panose="02020603050405020304" pitchFamily="18" charset="0"/>
                <a:ea typeface="仿宋_GB2312" panose="02010609030101010101" pitchFamily="49" charset="-122"/>
              </a:defRPr>
            </a:lvl3pPr>
            <a:lvl4pPr>
              <a:tabLst>
                <a:tab pos="2667000" algn="ctr"/>
              </a:tabLst>
              <a:defRPr sz="2800" b="1">
                <a:solidFill>
                  <a:srgbClr val="000000"/>
                </a:solidFill>
                <a:latin typeface="Times New Roman" panose="02020603050405020304" pitchFamily="18" charset="0"/>
                <a:ea typeface="仿宋_GB2312" panose="02010609030101010101" pitchFamily="49" charset="-122"/>
              </a:defRPr>
            </a:lvl4pPr>
            <a:lvl5pPr>
              <a:tabLst>
                <a:tab pos="2667000" algn="ctr"/>
              </a:tabLst>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tabLst>
                <a:tab pos="2667000" algn="ctr"/>
              </a:tabLst>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tabLst>
                <a:tab pos="2667000" algn="ctr"/>
              </a:tabLst>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tabLst>
                <a:tab pos="2667000" algn="ctr"/>
              </a:tabLst>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tabLst>
                <a:tab pos="2667000" algn="ctr"/>
              </a:tabLst>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tab pos="2667000" algn="ctr"/>
              </a:tabLst>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）等长编码方案        （</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b</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）不等长编码方案</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       </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c</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）不等长编码方案</a:t>
            </a:r>
            <a:r>
              <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2</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p:txBody>
      </p:sp>
      <p:pic>
        <p:nvPicPr>
          <p:cNvPr id="12" name="Picture 2" descr="0504"/>
          <p:cNvPicPr>
            <a:picLocks noChangeAspect="1"/>
          </p:cNvPicPr>
          <p:nvPr>
            <p:custDataLst>
              <p:tags r:id="rId6"/>
            </p:custDataLst>
          </p:nvPr>
        </p:nvPicPr>
        <p:blipFill>
          <a:blip r:embed="rId7">
            <a:clrChange>
              <a:clrFrom>
                <a:srgbClr val="FFFFFF"/>
              </a:clrFrom>
              <a:clrTo>
                <a:srgbClr val="FFFFFF">
                  <a:alpha val="0"/>
                </a:srgbClr>
              </a:clrTo>
            </a:clrChange>
          </a:blip>
          <a:stretch>
            <a:fillRect/>
          </a:stretch>
        </p:blipFill>
        <p:spPr>
          <a:xfrm>
            <a:off x="5761038" y="1120775"/>
            <a:ext cx="1714500" cy="2460625"/>
          </a:xfrm>
          <a:prstGeom prst="rect">
            <a:avLst/>
          </a:prstGeom>
          <a:noFill/>
          <a:ln w="9525">
            <a:noFill/>
          </a:ln>
        </p:spPr>
      </p:pic>
      <p:sp>
        <p:nvSpPr>
          <p:cNvPr id="27718" name="矩形 3"/>
          <p:cNvSpPr/>
          <p:nvPr>
            <p:custDataLst>
              <p:tags r:id="rId8"/>
            </p:custDataLst>
          </p:nvPr>
        </p:nvSpPr>
        <p:spPr>
          <a:xfrm>
            <a:off x="323850" y="2924175"/>
            <a:ext cx="3600450" cy="46038"/>
          </a:xfrm>
          <a:prstGeom prst="rect">
            <a:avLst/>
          </a:prstGeom>
          <a:solidFill>
            <a:srgbClr val="FEFFFF"/>
          </a:solidFill>
          <a:ln w="9525">
            <a:noFill/>
          </a:ln>
        </p:spPr>
        <p:txBody>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anose="02010609030101010101" pitchFamily="49" charset="-122"/>
            </a:endParaRPr>
          </a:p>
        </p:txBody>
      </p:sp>
      <p:sp>
        <p:nvSpPr>
          <p:cNvPr id="27719" name="矩形 13"/>
          <p:cNvSpPr/>
          <p:nvPr>
            <p:custDataLst>
              <p:tags r:id="rId9"/>
            </p:custDataLst>
          </p:nvPr>
        </p:nvSpPr>
        <p:spPr>
          <a:xfrm>
            <a:off x="323850" y="3201988"/>
            <a:ext cx="3600450" cy="46037"/>
          </a:xfrm>
          <a:prstGeom prst="rect">
            <a:avLst/>
          </a:prstGeom>
          <a:solidFill>
            <a:srgbClr val="FEFFFF"/>
          </a:solidFill>
          <a:ln w="9525">
            <a:noFill/>
          </a:ln>
        </p:spPr>
        <p:txBody>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marL="342900" lvl="0" indent="-342900">
              <a:lnSpc>
                <a:spcPct val="100000"/>
              </a:lnSpc>
              <a:spcBef>
                <a:spcPct val="20000"/>
              </a:spcBef>
            </a:pPr>
            <a:endParaRPr lang="zh-CN" altLang="en-US" sz="2800" dirty="0">
              <a:latin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ox(in)">
                                      <p:cBhvr>
                                        <p:cTn id="7" dur="500"/>
                                        <p:tgtEl>
                                          <p:spTgt spid="1075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fade">
                                      <p:cBhvr>
                                        <p:cTn id="17" dur="1000"/>
                                        <p:tgtEl>
                                          <p:spTgt spid="31746"/>
                                        </p:tgtEl>
                                      </p:cBhvr>
                                    </p:animEffect>
                                    <p:anim calcmode="lin" valueType="num">
                                      <p:cBhvr>
                                        <p:cTn id="18" dur="1000" fill="hold"/>
                                        <p:tgtEl>
                                          <p:spTgt spid="31746"/>
                                        </p:tgtEl>
                                        <p:attrNameLst>
                                          <p:attrName>ppt_x</p:attrName>
                                        </p:attrNameLst>
                                      </p:cBhvr>
                                      <p:tavLst>
                                        <p:tav tm="0">
                                          <p:val>
                                            <p:strVal val="#ppt_x"/>
                                          </p:val>
                                        </p:tav>
                                        <p:tav tm="100000">
                                          <p:val>
                                            <p:strVal val="#ppt_x"/>
                                          </p:val>
                                        </p:tav>
                                      </p:tavLst>
                                    </p:anim>
                                    <p:anim calcmode="lin" valueType="num">
                                      <p:cBhvr>
                                        <p:cTn id="19"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4)">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1075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5.2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案例引入</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求解表达式</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28674" name="矩形 7"/>
          <p:cNvSpPr/>
          <p:nvPr>
            <p:custDataLst>
              <p:tags r:id="rId1"/>
            </p:custDataLst>
          </p:nvPr>
        </p:nvSpPr>
        <p:spPr>
          <a:xfrm>
            <a:off x="6127750" y="1632585"/>
            <a:ext cx="2854960" cy="4513580"/>
          </a:xfrm>
          <a:prstGeom prst="rect">
            <a:avLst/>
          </a:prstGeom>
          <a:solidFill>
            <a:srgbClr val="EBEBEB"/>
          </a:solidFill>
          <a:ln w="28575" cmpd="sng">
            <a:solidFill>
              <a:schemeClr val="accent1">
                <a:shade val="50000"/>
              </a:schemeClr>
            </a:solidFill>
            <a:prstDash val="sysDash"/>
          </a:ln>
        </p:spPr>
        <p:txBody>
          <a:bodyPr/>
          <a:lstStyle>
            <a:lvl1pPr indent="538480" algn="l" rtl="0" eaLnBrk="0" fontAlgn="base" hangingPunct="0">
              <a:lnSpc>
                <a:spcPct val="130000"/>
              </a:lnSpc>
              <a:spcBef>
                <a:spcPct val="0"/>
              </a:spcBef>
              <a:spcAft>
                <a:spcPct val="0"/>
              </a:spcAft>
              <a:defRPr sz="2400" b="0">
                <a:solidFill>
                  <a:srgbClr val="000000"/>
                </a:solidFill>
                <a:latin typeface="Times New Roman" panose="02020603050405020304" pitchFamily="18" charset="0"/>
                <a:ea typeface="微软雅黑" panose="020B0503020204020204" pitchFamily="34" charset="-122"/>
                <a:cs typeface="+mn-ea"/>
              </a:defRPr>
            </a:lvl1pPr>
            <a:lvl2pPr marL="742950" indent="-285750" algn="l" rtl="0" eaLnBrk="0" fontAlgn="base" hangingPunct="0">
              <a:spcBef>
                <a:spcPct val="20000"/>
              </a:spcBef>
              <a:spcAft>
                <a:spcPct val="0"/>
              </a:spcAft>
              <a:buChar char="–"/>
              <a:defRPr sz="2800">
                <a:solidFill>
                  <a:srgbClr val="000000"/>
                </a:solidFill>
                <a:latin typeface="Times New Roman" panose="020206030504050203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400">
                <a:solidFill>
                  <a:srgbClr val="000000"/>
                </a:solidFill>
                <a:latin typeface="Times New Roman" panose="020206030504050203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rgbClr val="000000"/>
                </a:solidFill>
                <a:latin typeface="Times New Roman" panose="02020603050405020304" pitchFamily="18" charset="0"/>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panose="02010609030101010101" pitchFamily="49" charset="-122"/>
            </a:endParaRPr>
          </a:p>
        </p:txBody>
      </p:sp>
      <p:sp>
        <p:nvSpPr>
          <p:cNvPr id="30723" name="Rectangle 13"/>
          <p:cNvSpPr>
            <a:spLocks noChangeArrowheads="1"/>
          </p:cNvSpPr>
          <p:nvPr>
            <p:custDataLst>
              <p:tags r:id="rId2"/>
            </p:custDataLst>
          </p:nvPr>
        </p:nvSpPr>
        <p:spPr bwMode="auto">
          <a:xfrm>
            <a:off x="279400" y="949105"/>
            <a:ext cx="5435600" cy="51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以二叉树表示表达式的递归定义如下：</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pic>
        <p:nvPicPr>
          <p:cNvPr id="28678" name="Picture 1" descr="0609"/>
          <p:cNvPicPr>
            <a:picLocks noChangeAspect="1"/>
          </p:cNvPicPr>
          <p:nvPr>
            <p:custDataLst>
              <p:tags r:id="rId3"/>
            </p:custDataLst>
          </p:nvPr>
        </p:nvPicPr>
        <p:blipFill>
          <a:blip r:embed="rId4">
            <a:clrChange>
              <a:clrFrom>
                <a:srgbClr val="FFFFFF"/>
              </a:clrFrom>
              <a:clrTo>
                <a:srgbClr val="FFFFFF">
                  <a:alpha val="0"/>
                </a:srgbClr>
              </a:clrTo>
            </a:clrChange>
          </a:blip>
          <a:stretch>
            <a:fillRect/>
          </a:stretch>
        </p:blipFill>
        <p:spPr>
          <a:xfrm>
            <a:off x="6564313" y="1736725"/>
            <a:ext cx="2028825" cy="3260725"/>
          </a:xfrm>
          <a:prstGeom prst="rect">
            <a:avLst/>
          </a:prstGeom>
          <a:noFill/>
          <a:ln w="9525">
            <a:noFill/>
          </a:ln>
        </p:spPr>
      </p:pic>
      <p:sp>
        <p:nvSpPr>
          <p:cNvPr id="30725" name="Rectangle 2"/>
          <p:cNvSpPr>
            <a:spLocks noChangeArrowheads="1"/>
          </p:cNvSpPr>
          <p:nvPr>
            <p:custDataLst>
              <p:tags r:id="rId5"/>
            </p:custDataLst>
          </p:nvPr>
        </p:nvSpPr>
        <p:spPr bwMode="auto">
          <a:xfrm>
            <a:off x="6196013" y="5543550"/>
            <a:ext cx="2786063" cy="369888"/>
          </a:xfrm>
          <a:prstGeom prst="rect">
            <a:avLst/>
          </a:prstGeom>
          <a:noFill/>
          <a:ln>
            <a:noFill/>
          </a:ln>
        </p:spPr>
        <p:txBody>
          <a:bodyPr anchor="ctr">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 + b *(c-d)-e/f)</a:t>
            </a:r>
            <a:r>
              <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的二叉树</a:t>
            </a:r>
            <a:endParaRPr kumimoji="0"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2" name="Rectangle 6"/>
          <p:cNvSpPr>
            <a:spLocks noChangeArrowheads="1"/>
          </p:cNvSpPr>
          <p:nvPr/>
        </p:nvSpPr>
        <p:spPr bwMode="auto">
          <a:xfrm>
            <a:off x="179512" y="1632851"/>
            <a:ext cx="5688631" cy="1476375"/>
          </a:xfrm>
          <a:prstGeom prst="rect">
            <a:avLst/>
          </a:prstGeom>
          <a:noFill/>
          <a:ln w="38100">
            <a:solidFill>
              <a:srgbClr val="6C4C8F">
                <a:lumMod val="60000"/>
                <a:lumOff val="40000"/>
              </a:srgbClr>
            </a:solidFill>
            <a:prstDash val="dash"/>
            <a:miter lim="800000"/>
          </a:ln>
          <a:effectLst/>
        </p:spPr>
        <p:txBody>
          <a:bodyPr wrap="square">
            <a:spAutoFit/>
          </a:bodyPr>
          <a:lstStyle/>
          <a:p>
            <a:pPr lvl="0" algn="just">
              <a:lnSpc>
                <a:spcPct val="125000"/>
              </a:lnSpc>
              <a:spcBef>
                <a:spcPct val="20000"/>
              </a:spcBef>
              <a:defRPr/>
            </a:pP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t>
            </a:r>
            <a:r>
              <a:rPr lang="en-US" altLang="zh-CN" sz="2400" b="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1</a:t>
            </a: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）若表达式为数或简单变量，则相应二叉树中仅有一个根结点，其数据域存放该表达式信息；</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4" name="Rectangle 9"/>
          <p:cNvSpPr>
            <a:spLocks noChangeArrowheads="1"/>
          </p:cNvSpPr>
          <p:nvPr/>
        </p:nvSpPr>
        <p:spPr bwMode="auto">
          <a:xfrm>
            <a:off x="198265" y="3283972"/>
            <a:ext cx="5669878" cy="2861310"/>
          </a:xfrm>
          <a:prstGeom prst="rect">
            <a:avLst/>
          </a:prstGeom>
          <a:noFill/>
          <a:ln w="38100">
            <a:solidFill>
              <a:srgbClr val="6C4C8F">
                <a:lumMod val="60000"/>
                <a:lumOff val="40000"/>
              </a:srgbClr>
            </a:solidFill>
            <a:prstDash val="dash"/>
            <a:miter lim="800000"/>
          </a:ln>
          <a:effectLst/>
        </p:spPr>
        <p:txBody>
          <a:bodyPr wrap="square">
            <a:spAutoFit/>
          </a:bodyPr>
          <a:lstStyle/>
          <a:p>
            <a:pPr lvl="0" algn="just">
              <a:lnSpc>
                <a:spcPct val="125000"/>
              </a:lnSpc>
              <a:spcBef>
                <a:spcPct val="20000"/>
              </a:spcBef>
              <a:defRPr/>
            </a:pP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a:t>
            </a:r>
            <a:r>
              <a:rPr lang="en-US" altLang="zh-CN" sz="2400" b="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2</a:t>
            </a:r>
            <a:r>
              <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rPr>
              <a:t>）若表达式为“第一操作数 运算符 第二操作数”的形式，则相应的二叉树中以左子树表示第一操作数，右子树表示第二操作数，根结点的数据域存放运算符（若为一元运算符，则左子树为空），其中，操作数本身又为表达式。</a:t>
            </a:r>
            <a:endParaRPr lang="zh-CN" altLang="en-US" sz="2400" b="0" dirty="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up)">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342" y="1217295"/>
            <a:ext cx="7351718" cy="576000"/>
            <a:chOff x="1405" y="1608"/>
            <a:chExt cx="11578" cy="907"/>
          </a:xfrm>
        </p:grpSpPr>
        <p:sp>
          <p:nvSpPr>
            <p:cNvPr id="5182" name="矩形 4"/>
            <p:cNvSpPr/>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061"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5.3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树和二叉树的抽象数据类型定义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8435" name="Rectangle 3"/>
          <p:cNvSpPr>
            <a:spLocks noGrp="1"/>
          </p:cNvSpPr>
          <p:nvPr>
            <p:ph type="body" idx="4294967295"/>
          </p:nvPr>
        </p:nvSpPr>
        <p:spPr/>
        <p:txBody>
          <a:bodyPr vert="horz" wrap="square" lIns="91440" tIns="45720" rIns="91440" bIns="45720" anchor="t" anchorCtr="0"/>
          <a:p>
            <a:pPr>
              <a:buNone/>
            </a:pPr>
            <a:r>
              <a:rPr lang="en-US" altLang="zh-CN" dirty="0">
                <a:latin typeface="Times New Roman" panose="02020603050405020304" pitchFamily="18" charset="0"/>
              </a:rPr>
              <a:t>ADT Tree{</a:t>
            </a:r>
            <a:endParaRPr lang="en-US" altLang="zh-CN" dirty="0">
              <a:latin typeface="Times New Roman" panose="02020603050405020304" pitchFamily="18" charset="0"/>
            </a:endParaRPr>
          </a:p>
          <a:p>
            <a:pPr>
              <a:buNone/>
            </a:pPr>
            <a:r>
              <a:rPr lang="zh-CN" altLang="en-US" dirty="0">
                <a:latin typeface="Times New Roman" panose="02020603050405020304" pitchFamily="18" charset="0"/>
              </a:rPr>
              <a:t>	数据对象</a:t>
            </a:r>
            <a:r>
              <a:rPr lang="en-US" altLang="zh-CN" dirty="0">
                <a:latin typeface="Times New Roman" panose="02020603050405020304" pitchFamily="18" charset="0"/>
              </a:rPr>
              <a:t>D:D</a:t>
            </a:r>
            <a:r>
              <a:rPr lang="zh-CN" altLang="en-US" dirty="0">
                <a:latin typeface="Times New Roman" panose="02020603050405020304" pitchFamily="18" charset="0"/>
              </a:rPr>
              <a:t>是具有相同特性的数据元素的集合。</a:t>
            </a:r>
            <a:endParaRPr lang="zh-CN" altLang="en-US" dirty="0">
              <a:latin typeface="Times New Roman" panose="02020603050405020304" pitchFamily="18" charset="0"/>
            </a:endParaRPr>
          </a:p>
          <a:p>
            <a:pPr>
              <a:buNone/>
            </a:pPr>
            <a:endParaRPr lang="zh-CN" altLang="en-US" dirty="0">
              <a:latin typeface="Times New Roman" panose="02020603050405020304" pitchFamily="18" charset="0"/>
            </a:endParaRPr>
          </a:p>
          <a:p>
            <a:pPr>
              <a:buNone/>
            </a:pPr>
            <a:r>
              <a:rPr lang="zh-CN" altLang="en-US" dirty="0">
                <a:latin typeface="Times New Roman" panose="02020603050405020304" pitchFamily="18" charset="0"/>
              </a:rPr>
              <a:t>	数据关系</a:t>
            </a:r>
            <a:r>
              <a:rPr lang="en-US" altLang="zh-CN" dirty="0">
                <a:latin typeface="Times New Roman" panose="02020603050405020304" pitchFamily="18" charset="0"/>
              </a:rPr>
              <a:t>R:</a:t>
            </a:r>
            <a:endParaRPr lang="en-US" altLang="zh-CN" dirty="0">
              <a:latin typeface="Times New Roman" panose="02020603050405020304" pitchFamily="18" charset="0"/>
            </a:endParaRPr>
          </a:p>
          <a:p>
            <a:pPr>
              <a:buNone/>
            </a:pPr>
            <a:r>
              <a:rPr lang="zh-CN" altLang="en-US" dirty="0">
                <a:latin typeface="Times New Roman" panose="02020603050405020304" pitchFamily="18" charset="0"/>
              </a:rPr>
              <a:t>		若</a:t>
            </a:r>
            <a:r>
              <a:rPr lang="en-US" altLang="zh-CN" dirty="0">
                <a:latin typeface="Times New Roman" panose="02020603050405020304" pitchFamily="18" charset="0"/>
              </a:rPr>
              <a:t>D</a:t>
            </a:r>
            <a:r>
              <a:rPr lang="zh-CN" altLang="en-US" dirty="0">
                <a:latin typeface="Times New Roman" panose="02020603050405020304" pitchFamily="18" charset="0"/>
              </a:rPr>
              <a:t>为空集，则称为空树；</a:t>
            </a:r>
            <a:endParaRPr lang="en-US" altLang="zh-CN" dirty="0">
              <a:latin typeface="Times New Roman" panose="02020603050405020304" pitchFamily="18" charset="0"/>
            </a:endParaRPr>
          </a:p>
          <a:p>
            <a:pPr>
              <a:buNone/>
            </a:pPr>
            <a:r>
              <a:rPr lang="zh-CN" altLang="en-US" dirty="0">
                <a:latin typeface="Times New Roman" panose="02020603050405020304" pitchFamily="18" charset="0"/>
              </a:rPr>
              <a:t>		若</a:t>
            </a:r>
            <a:r>
              <a:rPr lang="en-US" altLang="zh-CN" dirty="0">
                <a:latin typeface="Times New Roman" panose="02020603050405020304" pitchFamily="18" charset="0"/>
              </a:rPr>
              <a:t>D</a:t>
            </a:r>
            <a:r>
              <a:rPr lang="zh-CN" altLang="en-US" dirty="0">
                <a:latin typeface="Times New Roman" panose="02020603050405020304" pitchFamily="18" charset="0"/>
              </a:rPr>
              <a:t>中仅含一个数据元素，则</a:t>
            </a:r>
            <a:r>
              <a:rPr lang="en-US" altLang="zh-CN" dirty="0">
                <a:latin typeface="Times New Roman" panose="02020603050405020304" pitchFamily="18" charset="0"/>
              </a:rPr>
              <a:t>R</a:t>
            </a:r>
            <a:r>
              <a:rPr lang="zh-CN" altLang="en-US" dirty="0">
                <a:latin typeface="Times New Roman" panose="02020603050405020304" pitchFamily="18" charset="0"/>
              </a:rPr>
              <a:t>为空集；</a:t>
            </a:r>
            <a:endParaRPr lang="zh-CN" altLang="en-US" dirty="0">
              <a:latin typeface="Times New Roman" panose="02020603050405020304" pitchFamily="18" charset="0"/>
            </a:endParaRPr>
          </a:p>
          <a:p>
            <a:pPr>
              <a:buNone/>
            </a:pPr>
            <a:r>
              <a:rPr lang="zh-CN" altLang="en-US" dirty="0">
                <a:latin typeface="Times New Roman" panose="02020603050405020304" pitchFamily="18" charset="0"/>
              </a:rPr>
              <a:t>		其他情况下的</a:t>
            </a:r>
            <a:r>
              <a:rPr lang="en-US" altLang="zh-CN" dirty="0">
                <a:latin typeface="Times New Roman" panose="02020603050405020304" pitchFamily="18" charset="0"/>
              </a:rPr>
              <a:t>R</a:t>
            </a:r>
            <a:r>
              <a:rPr lang="zh-CN" altLang="en-US" dirty="0">
                <a:latin typeface="Times New Roman" panose="02020603050405020304" pitchFamily="18" charset="0"/>
              </a:rPr>
              <a:t>存在二元关系：</a:t>
            </a:r>
            <a:endParaRPr lang="zh-CN" altLang="en-US" dirty="0">
              <a:latin typeface="Times New Roman" panose="02020603050405020304" pitchFamily="18" charset="0"/>
            </a:endParaRPr>
          </a:p>
          <a:p>
            <a:pPr>
              <a:buNone/>
            </a:pPr>
            <a:r>
              <a:rPr lang="zh-CN" altLang="en-US" dirty="0">
                <a:latin typeface="Times New Roman" panose="02020603050405020304" pitchFamily="18" charset="0"/>
              </a:rPr>
              <a:t> 			① </a:t>
            </a:r>
            <a:r>
              <a:rPr lang="en-US" altLang="zh-CN" dirty="0">
                <a:latin typeface="Times New Roman" panose="02020603050405020304" pitchFamily="18" charset="0"/>
              </a:rPr>
              <a:t>root </a:t>
            </a:r>
            <a:r>
              <a:rPr lang="zh-CN" altLang="en-US" dirty="0">
                <a:latin typeface="Times New Roman" panose="02020603050405020304" pitchFamily="18" charset="0"/>
              </a:rPr>
              <a:t>唯一        </a:t>
            </a:r>
            <a:r>
              <a:rPr lang="en-US" altLang="zh-CN" dirty="0">
                <a:latin typeface="Times New Roman" panose="02020603050405020304" pitchFamily="18" charset="0"/>
              </a:rPr>
              <a:t>//</a:t>
            </a:r>
            <a:r>
              <a:rPr lang="zh-CN" altLang="en-US" dirty="0">
                <a:latin typeface="Times New Roman" panose="02020603050405020304" pitchFamily="18" charset="0"/>
              </a:rPr>
              <a:t>根的说明</a:t>
            </a:r>
            <a:endParaRPr lang="zh-CN" altLang="en-US" dirty="0">
              <a:latin typeface="Times New Roman" panose="02020603050405020304" pitchFamily="18" charset="0"/>
            </a:endParaRPr>
          </a:p>
          <a:p>
            <a:pPr>
              <a:buNone/>
            </a:pPr>
            <a:r>
              <a:rPr lang="zh-CN" altLang="en-US" dirty="0">
                <a:latin typeface="Times New Roman" panose="02020603050405020304" pitchFamily="18" charset="0"/>
              </a:rPr>
              <a:t> 			② </a:t>
            </a:r>
            <a:r>
              <a:rPr lang="en-US" altLang="zh-CN" dirty="0">
                <a:latin typeface="Times New Roman" panose="02020603050405020304" pitchFamily="18" charset="0"/>
              </a:rPr>
              <a:t>Dj∩Dk= Φ     //</a:t>
            </a:r>
            <a:r>
              <a:rPr lang="zh-CN" altLang="en-US" dirty="0">
                <a:latin typeface="Times New Roman" panose="02020603050405020304" pitchFamily="18" charset="0"/>
              </a:rPr>
              <a:t>子树不相交的说明</a:t>
            </a:r>
            <a:endParaRPr lang="zh-CN" altLang="en-US" dirty="0">
              <a:latin typeface="Times New Roman" panose="02020603050405020304" pitchFamily="18" charset="0"/>
            </a:endParaRPr>
          </a:p>
          <a:p>
            <a:pPr>
              <a:buNone/>
            </a:pPr>
            <a:r>
              <a:rPr lang="zh-CN" altLang="en-US" dirty="0">
                <a:latin typeface="Times New Roman" panose="02020603050405020304" pitchFamily="18" charset="0"/>
              </a:rPr>
              <a:t>			③ </a:t>
            </a:r>
            <a:r>
              <a:rPr lang="en-US" altLang="zh-CN" dirty="0">
                <a:latin typeface="Times New Roman" panose="02020603050405020304" pitchFamily="18" charset="0"/>
              </a:rPr>
              <a:t>……               //</a:t>
            </a:r>
            <a:r>
              <a:rPr lang="zh-CN" altLang="en-US" dirty="0">
                <a:latin typeface="Times New Roman" panose="02020603050405020304" pitchFamily="18" charset="0"/>
              </a:rPr>
              <a:t>数据元素的说明</a:t>
            </a:r>
            <a:endParaRPr lang="zh-CN" altLang="en-US" dirty="0">
              <a:latin typeface="Times New Roman" panose="02020603050405020304" pitchFamily="18" charset="0"/>
            </a:endParaRPr>
          </a:p>
          <a:p>
            <a:pPr eaLnBrk="1" hangingPunct="1">
              <a:spcBef>
                <a:spcPct val="20000"/>
              </a:spcBef>
              <a:buNone/>
            </a:pPr>
            <a:endParaRPr lang="en-US" altLang="zh-CN" dirty="0">
              <a:latin typeface="Times New Roman" panose="02020603050405020304" pitchFamily="18" charset="0"/>
            </a:endParaRPr>
          </a:p>
          <a:p>
            <a:pPr>
              <a:buNone/>
            </a:pPr>
            <a:endParaRPr lang="zh-CN" altLang="en-US" dirty="0">
              <a:latin typeface="Times New Roman" panose="02020603050405020304" pitchFamily="18" charset="0"/>
            </a:endParaRP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5.3 </a:t>
            </a:r>
            <a:r>
              <a:rPr lang="zh-CN" altLang="en-US" noProof="0">
                <a:ln>
                  <a:noFill/>
                </a:ln>
                <a:effectLst>
                  <a:outerShdw blurRad="38100" dist="38100" dir="2700000" algn="tl">
                    <a:srgbClr val="C0C0C0"/>
                  </a:outerShdw>
                </a:effectLst>
                <a:uLnTx/>
                <a:uFillTx/>
                <a:sym typeface="+mn-ea"/>
              </a:rPr>
              <a:t>树和二叉树的抽象数据类型定义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8435" name="Rectangle 3"/>
          <p:cNvSpPr>
            <a:spLocks noGrp="1"/>
          </p:cNvSpPr>
          <p:nvPr>
            <p:ph type="body" idx="4294967295"/>
          </p:nvPr>
        </p:nvSpPr>
        <p:spPr/>
        <p:txBody>
          <a:bodyPr vert="horz" wrap="square" lIns="91440" tIns="45720" rIns="91440" bIns="45720" anchor="t" anchorCtr="0"/>
          <a:p>
            <a:pPr eaLnBrk="1" hangingPunct="1">
              <a:spcBef>
                <a:spcPct val="20000"/>
              </a:spcBef>
              <a:buNone/>
            </a:pPr>
            <a:r>
              <a:rPr lang="zh-CN" altLang="en-US" dirty="0">
                <a:latin typeface="Times New Roman" panose="02020603050405020304" pitchFamily="18" charset="0"/>
              </a:rPr>
              <a:t>基本操作：</a:t>
            </a:r>
            <a:endParaRPr lang="zh-CN" altLang="en-US" dirty="0">
              <a:latin typeface="Times New Roman" panose="02020603050405020304" pitchFamily="18" charset="0"/>
            </a:endParaRPr>
          </a:p>
          <a:p>
            <a:pPr lvl="1" eaLnBrk="1" hangingPunct="1">
              <a:spcBef>
                <a:spcPct val="20000"/>
              </a:spcBef>
              <a:buNone/>
            </a:pPr>
            <a:r>
              <a:rPr lang="en-US" altLang="zh-CN" dirty="0">
                <a:latin typeface="Times New Roman" panose="02020603050405020304" pitchFamily="18" charset="0"/>
                <a:ea typeface="黑体" panose="02010609060101010101" pitchFamily="49" charset="-122"/>
              </a:rPr>
              <a:t>(1)</a:t>
            </a:r>
            <a:r>
              <a:rPr lang="zh-CN" altLang="en-US" dirty="0">
                <a:latin typeface="Times New Roman" panose="02020603050405020304" pitchFamily="18" charset="0"/>
                <a:ea typeface="黑体" panose="02010609060101010101" pitchFamily="49" charset="-122"/>
              </a:rPr>
              <a:t>初始化树	</a:t>
            </a:r>
            <a:r>
              <a:rPr lang="en-US" altLang="zh-CN" dirty="0">
                <a:latin typeface="Times New Roman" panose="02020603050405020304" pitchFamily="18" charset="0"/>
                <a:ea typeface="黑体" panose="02010609060101010101" pitchFamily="49" charset="-122"/>
              </a:rPr>
              <a:t>InitTree(</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T)      </a:t>
            </a:r>
            <a:endParaRPr lang="en-US" altLang="zh-CN" dirty="0">
              <a:latin typeface="Times New Roman" panose="02020603050405020304" pitchFamily="18" charset="0"/>
              <a:ea typeface="黑体" panose="02010609060101010101" pitchFamily="49" charset="-122"/>
            </a:endParaRPr>
          </a:p>
          <a:p>
            <a:pPr lvl="1">
              <a:buNone/>
            </a:pPr>
            <a:r>
              <a:rPr lang="en-US" altLang="zh-CN" dirty="0">
                <a:latin typeface="Times New Roman" panose="02020603050405020304" pitchFamily="18" charset="0"/>
                <a:ea typeface="黑体" panose="02010609060101010101" pitchFamily="49" charset="-122"/>
              </a:rPr>
              <a:t>(2)</a:t>
            </a:r>
            <a:r>
              <a:rPr lang="zh-CN" altLang="en-US" dirty="0">
                <a:latin typeface="Times New Roman" panose="02020603050405020304" pitchFamily="18" charset="0"/>
                <a:ea typeface="黑体" panose="02010609060101010101" pitchFamily="49" charset="-122"/>
              </a:rPr>
              <a:t>销毁树		</a:t>
            </a:r>
            <a:r>
              <a:rPr lang="en-US" altLang="zh-CN" dirty="0">
                <a:latin typeface="Times New Roman" panose="02020603050405020304" pitchFamily="18" charset="0"/>
                <a:ea typeface="黑体" panose="02010609060101010101" pitchFamily="49" charset="-122"/>
              </a:rPr>
              <a:t>DestroyTree(&amp;T)</a:t>
            </a:r>
            <a:endParaRPr lang="en-US" altLang="zh-CN" dirty="0">
              <a:latin typeface="Times New Roman" panose="02020603050405020304" pitchFamily="18" charset="0"/>
              <a:ea typeface="黑体" panose="02010609060101010101" pitchFamily="49" charset="-122"/>
            </a:endParaRPr>
          </a:p>
          <a:p>
            <a:pPr lvl="1">
              <a:buNone/>
            </a:pPr>
            <a:r>
              <a:rPr lang="en-US" altLang="zh-CN" dirty="0">
                <a:latin typeface="Times New Roman" panose="02020603050405020304" pitchFamily="18" charset="0"/>
                <a:ea typeface="黑体" panose="02010609060101010101" pitchFamily="49" charset="-122"/>
              </a:rPr>
              <a:t>(3)</a:t>
            </a:r>
            <a:r>
              <a:rPr lang="zh-CN" altLang="en-US" dirty="0">
                <a:latin typeface="Times New Roman" panose="02020603050405020304" pitchFamily="18" charset="0"/>
                <a:ea typeface="黑体" panose="02010609060101010101" pitchFamily="49" charset="-122"/>
              </a:rPr>
              <a:t>创建树		</a:t>
            </a:r>
            <a:r>
              <a:rPr lang="en-US" altLang="zh-CN" dirty="0">
                <a:latin typeface="Times New Roman" panose="02020603050405020304" pitchFamily="18" charset="0"/>
                <a:ea typeface="黑体" panose="02010609060101010101" pitchFamily="49" charset="-122"/>
              </a:rPr>
              <a:t>CreateTree(&amp;T, definition)</a:t>
            </a:r>
            <a:endParaRPr lang="en-US" altLang="zh-CN" dirty="0">
              <a:latin typeface="Times New Roman" panose="02020603050405020304" pitchFamily="18" charset="0"/>
              <a:ea typeface="黑体" panose="02010609060101010101" pitchFamily="49" charset="-122"/>
            </a:endParaRPr>
          </a:p>
          <a:p>
            <a:pPr lvl="1">
              <a:buNone/>
            </a:pPr>
            <a:r>
              <a:rPr lang="en-US" altLang="zh-CN" dirty="0">
                <a:latin typeface="Times New Roman" panose="02020603050405020304" pitchFamily="18" charset="0"/>
                <a:ea typeface="黑体" panose="02010609060101010101" pitchFamily="49" charset="-122"/>
              </a:rPr>
              <a:t>(4)</a:t>
            </a:r>
            <a:r>
              <a:rPr lang="zh-CN" altLang="en-US" dirty="0">
                <a:latin typeface="Times New Roman" panose="02020603050405020304" pitchFamily="18" charset="0"/>
                <a:ea typeface="黑体" panose="02010609060101010101" pitchFamily="49" charset="-122"/>
              </a:rPr>
              <a:t>清空树		</a:t>
            </a:r>
            <a:r>
              <a:rPr lang="en-US" altLang="zh-CN" dirty="0">
                <a:latin typeface="Times New Roman" panose="02020603050405020304" pitchFamily="18" charset="0"/>
                <a:ea typeface="黑体" panose="02010609060101010101" pitchFamily="49" charset="-122"/>
              </a:rPr>
              <a:t>ClearTree(&amp;T)</a:t>
            </a:r>
            <a:endParaRPr lang="en-US" altLang="zh-CN" dirty="0">
              <a:latin typeface="Times New Roman" panose="02020603050405020304" pitchFamily="18" charset="0"/>
              <a:ea typeface="黑体" panose="02010609060101010101" pitchFamily="49" charset="-122"/>
            </a:endParaRPr>
          </a:p>
          <a:p>
            <a:pPr lvl="1">
              <a:buNone/>
            </a:pPr>
            <a:r>
              <a:rPr lang="en-US" altLang="zh-CN" dirty="0">
                <a:latin typeface="Times New Roman" panose="02020603050405020304" pitchFamily="18" charset="0"/>
                <a:ea typeface="黑体" panose="02010609060101010101" pitchFamily="49" charset="-122"/>
              </a:rPr>
              <a:t>(5)</a:t>
            </a:r>
            <a:r>
              <a:rPr lang="zh-CN" altLang="en-US" dirty="0">
                <a:latin typeface="Times New Roman" panose="02020603050405020304" pitchFamily="18" charset="0"/>
                <a:ea typeface="黑体" panose="02010609060101010101" pitchFamily="49" charset="-122"/>
              </a:rPr>
              <a:t>判空		</a:t>
            </a:r>
            <a:r>
              <a:rPr lang="en-US" altLang="zh-CN" dirty="0">
                <a:latin typeface="Times New Roman" panose="02020603050405020304" pitchFamily="18" charset="0"/>
                <a:ea typeface="黑体" panose="02010609060101010101" pitchFamily="49" charset="-122"/>
              </a:rPr>
              <a:t>TreeEmpty(T)</a:t>
            </a:r>
            <a:endParaRPr lang="en-US" altLang="zh-CN" dirty="0">
              <a:latin typeface="Times New Roman" panose="02020603050405020304" pitchFamily="18" charset="0"/>
              <a:ea typeface="黑体" panose="02010609060101010101" pitchFamily="49" charset="-122"/>
            </a:endParaRPr>
          </a:p>
          <a:p>
            <a:pPr lvl="1">
              <a:lnSpc>
                <a:spcPct val="115000"/>
              </a:lnSpc>
              <a:buNone/>
            </a:pPr>
            <a:r>
              <a:rPr lang="en-US" altLang="zh-CN" dirty="0">
                <a:latin typeface="Times New Roman" panose="02020603050405020304" pitchFamily="18" charset="0"/>
                <a:ea typeface="黑体" panose="02010609060101010101" pitchFamily="49" charset="-122"/>
              </a:rPr>
              <a:t>(6)</a:t>
            </a:r>
            <a:r>
              <a:rPr lang="zh-CN" altLang="en-US" dirty="0">
                <a:latin typeface="Times New Roman" panose="02020603050405020304" pitchFamily="18" charset="0"/>
                <a:ea typeface="黑体" panose="02010609060101010101" pitchFamily="49" charset="-122"/>
              </a:rPr>
              <a:t>求树深度	</a:t>
            </a:r>
            <a:r>
              <a:rPr lang="en-US" altLang="zh-CN" dirty="0">
                <a:latin typeface="Times New Roman" panose="02020603050405020304" pitchFamily="18" charset="0"/>
                <a:ea typeface="黑体" panose="02010609060101010101" pitchFamily="49" charset="-122"/>
              </a:rPr>
              <a:t>TreeDepth(T)</a:t>
            </a:r>
            <a:endParaRPr lang="en-US" altLang="zh-CN" dirty="0">
              <a:latin typeface="Times New Roman" panose="02020603050405020304" pitchFamily="18" charset="0"/>
              <a:ea typeface="黑体" panose="02010609060101010101" pitchFamily="49" charset="-122"/>
            </a:endParaRPr>
          </a:p>
          <a:p>
            <a:pPr lvl="1">
              <a:lnSpc>
                <a:spcPct val="115000"/>
              </a:lnSpc>
              <a:buNone/>
            </a:pPr>
            <a:r>
              <a:rPr lang="en-US" altLang="zh-CN" dirty="0">
                <a:latin typeface="Times New Roman" panose="02020603050405020304" pitchFamily="18" charset="0"/>
                <a:ea typeface="黑体" panose="02010609060101010101" pitchFamily="49" charset="-122"/>
              </a:rPr>
              <a:t>(7)</a:t>
            </a:r>
            <a:r>
              <a:rPr lang="zh-CN" altLang="en-US" dirty="0">
                <a:latin typeface="Times New Roman" panose="02020603050405020304" pitchFamily="18" charset="0"/>
                <a:ea typeface="黑体" panose="02010609060101010101" pitchFamily="49" charset="-122"/>
              </a:rPr>
              <a:t>求树根		</a:t>
            </a:r>
            <a:r>
              <a:rPr lang="en-US" altLang="zh-CN" dirty="0">
                <a:latin typeface="Times New Roman" panose="02020603050405020304" pitchFamily="18" charset="0"/>
                <a:ea typeface="黑体" panose="02010609060101010101" pitchFamily="49" charset="-122"/>
              </a:rPr>
              <a:t>Root(T)           </a:t>
            </a:r>
            <a:endParaRPr lang="en-US" altLang="zh-CN" dirty="0">
              <a:latin typeface="Times New Roman" panose="02020603050405020304" pitchFamily="18" charset="0"/>
              <a:ea typeface="黑体" panose="02010609060101010101" pitchFamily="49" charset="-122"/>
            </a:endParaRPr>
          </a:p>
          <a:p>
            <a:pPr lvl="1">
              <a:lnSpc>
                <a:spcPct val="115000"/>
              </a:lnSpc>
              <a:buNone/>
            </a:pPr>
            <a:r>
              <a:rPr lang="en-US" altLang="zh-CN" dirty="0">
                <a:latin typeface="Times New Roman" panose="02020603050405020304" pitchFamily="18" charset="0"/>
                <a:ea typeface="黑体" panose="02010609060101010101" pitchFamily="49" charset="-122"/>
              </a:rPr>
              <a:t>(8)</a:t>
            </a:r>
            <a:r>
              <a:rPr lang="zh-CN" altLang="en-US" dirty="0">
                <a:latin typeface="Times New Roman" panose="02020603050405020304" pitchFamily="18" charset="0"/>
                <a:ea typeface="黑体" panose="02010609060101010101" pitchFamily="49" charset="-122"/>
              </a:rPr>
              <a:t>求结点值	</a:t>
            </a:r>
            <a:r>
              <a:rPr lang="en-US" altLang="zh-CN" dirty="0">
                <a:latin typeface="Times New Roman" panose="02020603050405020304" pitchFamily="18" charset="0"/>
                <a:ea typeface="黑体" panose="02010609060101010101" pitchFamily="49" charset="-122"/>
              </a:rPr>
              <a:t>Value(T, cur_e)</a:t>
            </a:r>
            <a:endParaRPr lang="en-US" altLang="zh-CN" dirty="0">
              <a:latin typeface="Times New Roman" panose="02020603050405020304" pitchFamily="18" charset="0"/>
              <a:ea typeface="黑体" panose="02010609060101010101" pitchFamily="49" charset="-122"/>
            </a:endParaRPr>
          </a:p>
          <a:p>
            <a:pPr lvl="1">
              <a:lnSpc>
                <a:spcPct val="115000"/>
              </a:lnSpc>
              <a:buNone/>
            </a:pPr>
            <a:r>
              <a:rPr lang="en-US" altLang="zh-CN" dirty="0">
                <a:latin typeface="Times New Roman" panose="02020603050405020304" pitchFamily="18" charset="0"/>
                <a:ea typeface="黑体" panose="02010609060101010101" pitchFamily="49" charset="-122"/>
              </a:rPr>
              <a:t>(9)</a:t>
            </a:r>
            <a:r>
              <a:rPr lang="zh-CN" altLang="en-US" dirty="0">
                <a:latin typeface="Times New Roman" panose="02020603050405020304" pitchFamily="18" charset="0"/>
                <a:ea typeface="黑体" panose="02010609060101010101" pitchFamily="49" charset="-122"/>
              </a:rPr>
              <a:t>结点赋值	</a:t>
            </a:r>
            <a:r>
              <a:rPr lang="en-US" altLang="zh-CN" dirty="0">
                <a:latin typeface="Times New Roman" panose="02020603050405020304" pitchFamily="18" charset="0"/>
                <a:ea typeface="黑体" panose="02010609060101010101" pitchFamily="49" charset="-122"/>
              </a:rPr>
              <a:t>Assign(&amp;T, cur_e, value)</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8435">
                                            <p:txEl>
                                              <p:charRg st="6" end="33"/>
                                            </p:txEl>
                                          </p:spTgt>
                                        </p:tgtEl>
                                        <p:attrNameLst>
                                          <p:attrName>style.visibility</p:attrName>
                                        </p:attrNameLst>
                                      </p:cBhvr>
                                      <p:to>
                                        <p:strVal val="visible"/>
                                      </p:to>
                                    </p:set>
                                    <p:animEffect transition="in" filter="wipe(up)">
                                      <p:cBhvr>
                                        <p:cTn id="7" dur="500"/>
                                        <p:tgtEl>
                                          <p:spTgt spid="18435">
                                            <p:txEl>
                                              <p:charRg st="6" end="3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8435">
                                            <p:txEl>
                                              <p:charRg st="33" end="57"/>
                                            </p:txEl>
                                          </p:spTgt>
                                        </p:tgtEl>
                                        <p:attrNameLst>
                                          <p:attrName>style.visibility</p:attrName>
                                        </p:attrNameLst>
                                      </p:cBhvr>
                                      <p:to>
                                        <p:strVal val="visible"/>
                                      </p:to>
                                    </p:set>
                                    <p:animEffect transition="in" filter="wipe(up)">
                                      <p:cBhvr>
                                        <p:cTn id="11" dur="500"/>
                                        <p:tgtEl>
                                          <p:spTgt spid="18435">
                                            <p:txEl>
                                              <p:charRg st="33" end="57"/>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435">
                                            <p:txEl>
                                              <p:charRg st="57" end="92"/>
                                            </p:txEl>
                                          </p:spTgt>
                                        </p:tgtEl>
                                        <p:attrNameLst>
                                          <p:attrName>style.visibility</p:attrName>
                                        </p:attrNameLst>
                                      </p:cBhvr>
                                      <p:to>
                                        <p:strVal val="visible"/>
                                      </p:to>
                                    </p:set>
                                    <p:animEffect transition="in" filter="wipe(up)">
                                      <p:cBhvr>
                                        <p:cTn id="15" dur="500"/>
                                        <p:tgtEl>
                                          <p:spTgt spid="18435">
                                            <p:txEl>
                                              <p:charRg st="57" end="9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8435">
                                            <p:txEl>
                                              <p:charRg st="92" end="114"/>
                                            </p:txEl>
                                          </p:spTgt>
                                        </p:tgtEl>
                                        <p:attrNameLst>
                                          <p:attrName>style.visibility</p:attrName>
                                        </p:attrNameLst>
                                      </p:cBhvr>
                                      <p:to>
                                        <p:strVal val="visible"/>
                                      </p:to>
                                    </p:set>
                                    <p:animEffect transition="in" filter="wipe(up)">
                                      <p:cBhvr>
                                        <p:cTn id="19" dur="500"/>
                                        <p:tgtEl>
                                          <p:spTgt spid="18435">
                                            <p:txEl>
                                              <p:charRg st="92" end="114"/>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8435">
                                            <p:txEl>
                                              <p:charRg st="114" end="134"/>
                                            </p:txEl>
                                          </p:spTgt>
                                        </p:tgtEl>
                                        <p:attrNameLst>
                                          <p:attrName>style.visibility</p:attrName>
                                        </p:attrNameLst>
                                      </p:cBhvr>
                                      <p:to>
                                        <p:strVal val="visible"/>
                                      </p:to>
                                    </p:set>
                                    <p:animEffect transition="in" filter="wipe(up)">
                                      <p:cBhvr>
                                        <p:cTn id="23" dur="500"/>
                                        <p:tgtEl>
                                          <p:spTgt spid="18435">
                                            <p:txEl>
                                              <p:charRg st="114" end="134"/>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8435">
                                            <p:txEl>
                                              <p:charRg st="134" end="155"/>
                                            </p:txEl>
                                          </p:spTgt>
                                        </p:tgtEl>
                                        <p:attrNameLst>
                                          <p:attrName>style.visibility</p:attrName>
                                        </p:attrNameLst>
                                      </p:cBhvr>
                                      <p:to>
                                        <p:strVal val="visible"/>
                                      </p:to>
                                    </p:set>
                                    <p:animEffect transition="in" filter="wipe(up)">
                                      <p:cBhvr>
                                        <p:cTn id="27" dur="500"/>
                                        <p:tgtEl>
                                          <p:spTgt spid="18435">
                                            <p:txEl>
                                              <p:charRg st="134" end="155"/>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18435">
                                            <p:txEl>
                                              <p:charRg st="155" end="182"/>
                                            </p:txEl>
                                          </p:spTgt>
                                        </p:tgtEl>
                                        <p:attrNameLst>
                                          <p:attrName>style.visibility</p:attrName>
                                        </p:attrNameLst>
                                      </p:cBhvr>
                                      <p:to>
                                        <p:strVal val="visible"/>
                                      </p:to>
                                    </p:set>
                                    <p:animEffect transition="in" filter="wipe(up)">
                                      <p:cBhvr>
                                        <p:cTn id="31" dur="500"/>
                                        <p:tgtEl>
                                          <p:spTgt spid="18435">
                                            <p:txEl>
                                              <p:charRg st="155" end="182"/>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8435">
                                            <p:txEl>
                                              <p:charRg st="182" end="202"/>
                                            </p:txEl>
                                          </p:spTgt>
                                        </p:tgtEl>
                                        <p:attrNameLst>
                                          <p:attrName>style.visibility</p:attrName>
                                        </p:attrNameLst>
                                      </p:cBhvr>
                                      <p:to>
                                        <p:strVal val="visible"/>
                                      </p:to>
                                    </p:set>
                                    <p:animEffect transition="in" filter="wipe(up)">
                                      <p:cBhvr>
                                        <p:cTn id="35" dur="500"/>
                                        <p:tgtEl>
                                          <p:spTgt spid="18435">
                                            <p:txEl>
                                              <p:charRg st="182" end="202"/>
                                            </p:txEl>
                                          </p:spTgt>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18435">
                                            <p:txEl>
                                              <p:charRg st="202" end="230"/>
                                            </p:txEl>
                                          </p:spTgt>
                                        </p:tgtEl>
                                        <p:attrNameLst>
                                          <p:attrName>style.visibility</p:attrName>
                                        </p:attrNameLst>
                                      </p:cBhvr>
                                      <p:to>
                                        <p:strVal val="visible"/>
                                      </p:to>
                                    </p:set>
                                    <p:animEffect transition="in" filter="wipe(up)">
                                      <p:cBhvr>
                                        <p:cTn id="39" dur="500"/>
                                        <p:tgtEl>
                                          <p:spTgt spid="18435">
                                            <p:txEl>
                                              <p:charRg st="202"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5.3 </a:t>
            </a:r>
            <a:r>
              <a:rPr lang="zh-CN" altLang="en-US" noProof="0">
                <a:ln>
                  <a:noFill/>
                </a:ln>
                <a:effectLst>
                  <a:outerShdw blurRad="38100" dist="38100" dir="2700000" algn="tl">
                    <a:srgbClr val="C0C0C0"/>
                  </a:outerShdw>
                </a:effectLst>
                <a:uLnTx/>
                <a:uFillTx/>
                <a:sym typeface="+mn-ea"/>
              </a:rPr>
              <a:t>树和二叉树的抽象数据类型定义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9459"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742950" marR="0" lvl="1" indent="-285750" algn="l" defTabSz="914400" rtl="0" eaLnBrk="0" fontAlgn="base" latinLnBrk="0" hangingPunct="0">
              <a:lnSpc>
                <a:spcPct val="100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j-lt"/>
                <a:ea typeface="+mn-ea"/>
              </a:rPr>
              <a:t>(10)</a:t>
            </a:r>
            <a:r>
              <a:rPr kumimoji="0" lang="zh-CN" altLang="en-US" sz="2400" b="0" i="0" u="none" strike="noStrike" kern="0" cap="none" spc="0" normalizeH="0" baseline="0" noProof="0" dirty="0">
                <a:ln>
                  <a:noFill/>
                </a:ln>
                <a:solidFill>
                  <a:schemeClr val="tx1"/>
                </a:solidFill>
                <a:effectLst/>
                <a:uLnTx/>
                <a:uFillTx/>
                <a:latin typeface="+mj-lt"/>
                <a:ea typeface="+mn-ea"/>
              </a:rPr>
              <a:t>求双亲结点	</a:t>
            </a:r>
            <a:r>
              <a:rPr kumimoji="0" lang="en-US" altLang="zh-CN" sz="2400" b="0" i="0" u="none" strike="noStrike" kern="0" cap="none" spc="0" normalizeH="0" baseline="0" noProof="0" dirty="0">
                <a:ln>
                  <a:noFill/>
                </a:ln>
                <a:solidFill>
                  <a:schemeClr val="tx1"/>
                </a:solidFill>
                <a:effectLst/>
                <a:uLnTx/>
                <a:uFillTx/>
                <a:latin typeface="+mj-lt"/>
                <a:ea typeface="+mn-ea"/>
              </a:rPr>
              <a:t>Parent(T, cur_e)    </a:t>
            </a:r>
            <a:endParaRPr kumimoji="0" lang="en-US" altLang="zh-CN" sz="2400" b="0" i="0" u="none" strike="noStrike" kern="0" cap="none" spc="0" normalizeH="0" baseline="0" noProof="0" dirty="0">
              <a:ln>
                <a:noFill/>
              </a:ln>
              <a:solidFill>
                <a:schemeClr val="tx1"/>
              </a:solidFill>
              <a:effectLst/>
              <a:uLnTx/>
              <a:uFillTx/>
              <a:latin typeface="+mj-lt"/>
              <a:ea typeface="+mn-ea"/>
            </a:endParaRPr>
          </a:p>
          <a:p>
            <a:pPr marL="742950" marR="0" lvl="1" indent="-285750" algn="l" defTabSz="914400" rtl="0" eaLnBrk="0" fontAlgn="base" latinLnBrk="0" hangingPunct="0">
              <a:lnSpc>
                <a:spcPct val="115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j-lt"/>
                <a:ea typeface="+mn-ea"/>
              </a:rPr>
              <a:t>(11)</a:t>
            </a:r>
            <a:r>
              <a:rPr kumimoji="0" lang="zh-CN" altLang="en-US" sz="2400" b="0" i="0" u="none" strike="noStrike" kern="0" cap="none" spc="0" normalizeH="0" baseline="0" noProof="0" dirty="0">
                <a:ln>
                  <a:noFill/>
                </a:ln>
                <a:solidFill>
                  <a:schemeClr val="tx1"/>
                </a:solidFill>
                <a:effectLst/>
                <a:uLnTx/>
                <a:uFillTx/>
                <a:latin typeface="+mj-lt"/>
                <a:ea typeface="+mn-ea"/>
              </a:rPr>
              <a:t>求左孩子	</a:t>
            </a:r>
            <a:r>
              <a:rPr kumimoji="0" lang="en-US" altLang="zh-CN" sz="2400" b="0" i="0" u="none" strike="noStrike" kern="0" cap="none" spc="0" normalizeH="0" baseline="0" noProof="0" dirty="0" err="1">
                <a:ln>
                  <a:noFill/>
                </a:ln>
                <a:solidFill>
                  <a:schemeClr val="tx1"/>
                </a:solidFill>
                <a:effectLst/>
                <a:uLnTx/>
                <a:uFillTx/>
                <a:latin typeface="+mj-lt"/>
                <a:ea typeface="+mn-ea"/>
              </a:rPr>
              <a:t>LeftChild</a:t>
            </a:r>
            <a:r>
              <a:rPr kumimoji="0" lang="en-US" altLang="zh-CN" sz="2400" b="0" i="0" u="none" strike="noStrike" kern="0" cap="none" spc="0" normalizeH="0" baseline="0" noProof="0" dirty="0">
                <a:ln>
                  <a:noFill/>
                </a:ln>
                <a:solidFill>
                  <a:schemeClr val="tx1"/>
                </a:solidFill>
                <a:effectLst/>
                <a:uLnTx/>
                <a:uFillTx/>
                <a:latin typeface="+mj-lt"/>
                <a:ea typeface="+mn-ea"/>
              </a:rPr>
              <a:t>(T, cur_e)</a:t>
            </a:r>
            <a:endParaRPr kumimoji="0" lang="en-US" altLang="zh-CN" sz="2400" b="0" i="0" u="none" strike="noStrike" kern="0" cap="none" spc="0" normalizeH="0" baseline="0" noProof="0" dirty="0">
              <a:ln>
                <a:noFill/>
              </a:ln>
              <a:solidFill>
                <a:schemeClr val="tx1"/>
              </a:solidFill>
              <a:effectLst/>
              <a:uLnTx/>
              <a:uFillTx/>
              <a:latin typeface="+mj-lt"/>
              <a:ea typeface="+mn-ea"/>
            </a:endParaRPr>
          </a:p>
          <a:p>
            <a:pPr marL="742950" marR="0" lvl="1" indent="-285750" algn="l" defTabSz="914400" rtl="0" eaLnBrk="0" fontAlgn="base" latinLnBrk="0" hangingPunct="0">
              <a:lnSpc>
                <a:spcPct val="115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j-lt"/>
                <a:ea typeface="+mn-ea"/>
              </a:rPr>
              <a:t>(12)</a:t>
            </a:r>
            <a:r>
              <a:rPr kumimoji="0" lang="zh-CN" altLang="en-US" sz="2400" b="0" i="0" u="none" strike="noStrike" kern="0" cap="none" spc="0" normalizeH="0" baseline="0" noProof="0" dirty="0">
                <a:ln>
                  <a:noFill/>
                </a:ln>
                <a:solidFill>
                  <a:schemeClr val="tx1"/>
                </a:solidFill>
                <a:effectLst/>
                <a:uLnTx/>
                <a:uFillTx/>
                <a:latin typeface="+mj-lt"/>
                <a:ea typeface="+mn-ea"/>
              </a:rPr>
              <a:t>求右兄弟	</a:t>
            </a:r>
            <a:r>
              <a:rPr kumimoji="0" lang="en-US" altLang="zh-CN" sz="2400" b="0" i="0" u="none" strike="noStrike" kern="0" cap="none" spc="0" normalizeH="0" baseline="0" noProof="0" dirty="0" err="1">
                <a:ln>
                  <a:noFill/>
                </a:ln>
                <a:solidFill>
                  <a:schemeClr val="tx1"/>
                </a:solidFill>
                <a:effectLst/>
                <a:uLnTx/>
                <a:uFillTx/>
                <a:latin typeface="+mj-lt"/>
                <a:ea typeface="+mn-ea"/>
              </a:rPr>
              <a:t>RightSibling</a:t>
            </a:r>
            <a:r>
              <a:rPr kumimoji="0" lang="en-US" altLang="zh-CN" sz="2400" b="0" i="0" u="none" strike="noStrike" kern="0" cap="none" spc="0" normalizeH="0" baseline="0" noProof="0" dirty="0">
                <a:ln>
                  <a:noFill/>
                </a:ln>
                <a:solidFill>
                  <a:schemeClr val="tx1"/>
                </a:solidFill>
                <a:effectLst/>
                <a:uLnTx/>
                <a:uFillTx/>
                <a:latin typeface="+mj-lt"/>
                <a:ea typeface="+mn-ea"/>
              </a:rPr>
              <a:t>(T, cur_e)</a:t>
            </a:r>
            <a:endParaRPr kumimoji="0" lang="en-US" altLang="zh-CN" sz="2400" b="0" i="0" u="none" strike="noStrike" kern="0" cap="none" spc="0" normalizeH="0" baseline="0" noProof="0" dirty="0">
              <a:ln>
                <a:noFill/>
              </a:ln>
              <a:solidFill>
                <a:schemeClr val="tx1"/>
              </a:solidFill>
              <a:effectLst/>
              <a:uLnTx/>
              <a:uFillTx/>
              <a:latin typeface="+mj-lt"/>
              <a:ea typeface="+mn-ea"/>
            </a:endParaRPr>
          </a:p>
          <a:p>
            <a:pPr marL="742950" marR="0" lvl="1" indent="-285750" algn="l" defTabSz="914400" rtl="0" eaLnBrk="0" fontAlgn="base" latinLnBrk="0" hangingPunct="0">
              <a:lnSpc>
                <a:spcPct val="110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j-lt"/>
                <a:ea typeface="+mn-ea"/>
              </a:rPr>
              <a:t>(13)</a:t>
            </a:r>
            <a:r>
              <a:rPr kumimoji="0" lang="zh-CN" altLang="en-US" sz="2400" b="0" i="0" u="none" strike="noStrike" kern="0" cap="none" spc="0" normalizeH="0" baseline="0" noProof="0" dirty="0">
                <a:ln>
                  <a:noFill/>
                </a:ln>
                <a:solidFill>
                  <a:schemeClr val="tx1"/>
                </a:solidFill>
                <a:effectLst/>
                <a:uLnTx/>
                <a:uFillTx/>
                <a:latin typeface="+mj-lt"/>
                <a:ea typeface="+mn-ea"/>
              </a:rPr>
              <a:t>插入		</a:t>
            </a:r>
            <a:r>
              <a:rPr kumimoji="0" lang="en-US" altLang="zh-CN" sz="2400" b="0" i="0" u="none" strike="noStrike" kern="0" cap="none" spc="0" normalizeH="0" baseline="0" noProof="0" dirty="0" err="1">
                <a:ln>
                  <a:noFill/>
                </a:ln>
                <a:solidFill>
                  <a:schemeClr val="tx1"/>
                </a:solidFill>
                <a:effectLst/>
                <a:uLnTx/>
                <a:uFillTx/>
                <a:latin typeface="+mj-lt"/>
                <a:ea typeface="+mn-ea"/>
              </a:rPr>
              <a:t>InsertChild</a:t>
            </a:r>
            <a:r>
              <a:rPr kumimoji="0" lang="en-US" altLang="zh-CN" sz="2400" b="0" i="0" u="none" strike="noStrike" kern="0" cap="none" spc="0" normalizeH="0" baseline="0" noProof="0" dirty="0">
                <a:ln>
                  <a:noFill/>
                </a:ln>
                <a:solidFill>
                  <a:schemeClr val="tx1"/>
                </a:solidFill>
                <a:effectLst/>
                <a:uLnTx/>
                <a:uFillTx/>
                <a:latin typeface="+mj-lt"/>
                <a:ea typeface="+mn-ea"/>
              </a:rPr>
              <a:t>(&amp;T,</a:t>
            </a:r>
            <a:r>
              <a:rPr kumimoji="0" lang="en-US" altLang="zh-CN" sz="2400" b="0" i="0" u="none" strike="noStrike" kern="0" cap="none" spc="0" normalizeH="0" baseline="0" noProof="0" dirty="0" err="1">
                <a:ln>
                  <a:noFill/>
                </a:ln>
                <a:solidFill>
                  <a:schemeClr val="tx1"/>
                </a:solidFill>
                <a:effectLst/>
                <a:uLnTx/>
                <a:uFillTx/>
                <a:latin typeface="+mj-lt"/>
                <a:ea typeface="+mn-ea"/>
              </a:rPr>
              <a:t>p,i,c</a:t>
            </a:r>
            <a:r>
              <a:rPr kumimoji="0" lang="en-US" altLang="zh-CN" sz="2400" b="0" i="0" u="none" strike="noStrike" kern="0" cap="none" spc="0" normalizeH="0" baseline="0" noProof="0" dirty="0">
                <a:ln>
                  <a:noFill/>
                </a:ln>
                <a:solidFill>
                  <a:schemeClr val="tx1"/>
                </a:solidFill>
                <a:effectLst/>
                <a:uLnTx/>
                <a:uFillTx/>
                <a:latin typeface="+mj-lt"/>
                <a:ea typeface="+mn-ea"/>
              </a:rPr>
              <a:t>)</a:t>
            </a:r>
            <a:endParaRPr kumimoji="0" lang="en-US" altLang="zh-CN" sz="2400" b="0" i="0" u="none" strike="noStrike" kern="0" cap="none" spc="0" normalizeH="0" baseline="0" noProof="0" dirty="0">
              <a:ln>
                <a:noFill/>
              </a:ln>
              <a:solidFill>
                <a:schemeClr val="tx1"/>
              </a:solidFill>
              <a:effectLst/>
              <a:uLnTx/>
              <a:uFillTx/>
              <a:latin typeface="+mj-lt"/>
              <a:ea typeface="+mn-ea"/>
            </a:endParaRPr>
          </a:p>
          <a:p>
            <a:pPr marL="742950" marR="0" lvl="1" indent="-285750" algn="l" defTabSz="914400" rtl="0" eaLnBrk="0" fontAlgn="base" latinLnBrk="0" hangingPunct="0">
              <a:lnSpc>
                <a:spcPct val="110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j-lt"/>
                <a:ea typeface="+mn-ea"/>
              </a:rPr>
              <a:t>(14)</a:t>
            </a:r>
            <a:r>
              <a:rPr kumimoji="0" lang="zh-CN" altLang="en-US" sz="2400" b="0" i="0" u="none" strike="noStrike" kern="0" cap="none" spc="0" normalizeH="0" baseline="0" noProof="0" dirty="0">
                <a:ln>
                  <a:noFill/>
                </a:ln>
                <a:solidFill>
                  <a:schemeClr val="tx1"/>
                </a:solidFill>
                <a:effectLst/>
                <a:uLnTx/>
                <a:uFillTx/>
                <a:latin typeface="+mj-lt"/>
                <a:ea typeface="+mn-ea"/>
              </a:rPr>
              <a:t>删除		</a:t>
            </a:r>
            <a:r>
              <a:rPr kumimoji="0" lang="en-US" altLang="zh-CN" sz="2400" b="0" i="0" u="none" strike="noStrike" kern="0" cap="none" spc="0" normalizeH="0" baseline="0" noProof="0" dirty="0" err="1">
                <a:ln>
                  <a:noFill/>
                </a:ln>
                <a:solidFill>
                  <a:schemeClr val="tx1"/>
                </a:solidFill>
                <a:effectLst/>
                <a:uLnTx/>
                <a:uFillTx/>
                <a:latin typeface="+mj-lt"/>
                <a:ea typeface="+mn-ea"/>
              </a:rPr>
              <a:t>DeleteChild</a:t>
            </a:r>
            <a:r>
              <a:rPr kumimoji="0" lang="en-US" altLang="zh-CN" sz="2400" b="0" i="0" u="none" strike="noStrike" kern="0" cap="none" spc="0" normalizeH="0" baseline="0" noProof="0" dirty="0">
                <a:ln>
                  <a:noFill/>
                </a:ln>
                <a:solidFill>
                  <a:schemeClr val="tx1"/>
                </a:solidFill>
                <a:effectLst/>
                <a:uLnTx/>
                <a:uFillTx/>
                <a:latin typeface="+mj-lt"/>
                <a:ea typeface="+mn-ea"/>
              </a:rPr>
              <a:t> (&amp;T,</a:t>
            </a:r>
            <a:r>
              <a:rPr kumimoji="0" lang="en-US" altLang="zh-CN" sz="2400" b="0" i="0" u="none" strike="noStrike" kern="0" cap="none" spc="0" normalizeH="0" baseline="0" noProof="0" dirty="0" err="1">
                <a:ln>
                  <a:noFill/>
                </a:ln>
                <a:solidFill>
                  <a:schemeClr val="tx1"/>
                </a:solidFill>
                <a:effectLst/>
                <a:uLnTx/>
                <a:uFillTx/>
                <a:latin typeface="+mj-lt"/>
                <a:ea typeface="+mn-ea"/>
              </a:rPr>
              <a:t>p,i</a:t>
            </a:r>
            <a:r>
              <a:rPr kumimoji="0" lang="en-US" altLang="zh-CN" sz="2400" b="0" i="0" u="none" strike="noStrike" kern="0" cap="none" spc="0" normalizeH="0" baseline="0" noProof="0" dirty="0">
                <a:ln>
                  <a:noFill/>
                </a:ln>
                <a:solidFill>
                  <a:schemeClr val="tx1"/>
                </a:solidFill>
                <a:effectLst/>
                <a:uLnTx/>
                <a:uFillTx/>
                <a:latin typeface="+mj-lt"/>
                <a:ea typeface="+mn-ea"/>
              </a:rPr>
              <a:t>)    </a:t>
            </a:r>
            <a:endParaRPr kumimoji="0" lang="en-US" altLang="zh-CN" sz="2400" b="0" i="0" u="none" strike="noStrike" kern="0" cap="none" spc="0" normalizeH="0" baseline="0" noProof="0" dirty="0">
              <a:ln>
                <a:noFill/>
              </a:ln>
              <a:solidFill>
                <a:schemeClr val="tx1"/>
              </a:solidFill>
              <a:effectLst/>
              <a:uLnTx/>
              <a:uFillTx/>
              <a:latin typeface="+mj-lt"/>
              <a:ea typeface="+mn-ea"/>
            </a:endParaRPr>
          </a:p>
          <a:p>
            <a:pPr marL="742950" marR="0" lvl="1" indent="-285750" algn="l" defTabSz="914400" rtl="0" eaLnBrk="0" fontAlgn="base" latinLnBrk="0" hangingPunct="0">
              <a:lnSpc>
                <a:spcPct val="110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j-lt"/>
                <a:ea typeface="+mn-ea"/>
              </a:rPr>
              <a:t>(15)</a:t>
            </a:r>
            <a:r>
              <a:rPr kumimoji="0" lang="zh-CN" altLang="en-US" sz="2400" b="0" i="0" u="none" strike="noStrike" kern="0" cap="none" spc="0" normalizeH="0" baseline="0" noProof="0" dirty="0">
                <a:ln>
                  <a:noFill/>
                </a:ln>
                <a:solidFill>
                  <a:schemeClr val="tx1"/>
                </a:solidFill>
                <a:effectLst/>
                <a:uLnTx/>
                <a:uFillTx/>
                <a:latin typeface="+mj-lt"/>
                <a:ea typeface="+mn-ea"/>
              </a:rPr>
              <a:t>遍历		</a:t>
            </a:r>
            <a:r>
              <a:rPr kumimoji="0" lang="en-US" altLang="zh-CN" sz="2400" b="0" i="0" u="none" strike="noStrike" kern="0" cap="none" spc="0" normalizeH="0" baseline="0" noProof="0" dirty="0" err="1">
                <a:ln>
                  <a:noFill/>
                </a:ln>
                <a:solidFill>
                  <a:schemeClr val="tx1"/>
                </a:solidFill>
                <a:effectLst/>
                <a:uLnTx/>
                <a:uFillTx/>
                <a:latin typeface="+mj-lt"/>
                <a:ea typeface="+mn-ea"/>
              </a:rPr>
              <a:t>TraverseTree</a:t>
            </a:r>
            <a:r>
              <a:rPr kumimoji="0" lang="en-US" altLang="zh-CN" sz="2400" b="0" i="0" u="none" strike="noStrike" kern="0" cap="none" spc="0" normalizeH="0" baseline="0" noProof="0" dirty="0">
                <a:ln>
                  <a:noFill/>
                </a:ln>
                <a:solidFill>
                  <a:schemeClr val="tx1"/>
                </a:solidFill>
                <a:effectLst/>
                <a:uLnTx/>
                <a:uFillTx/>
                <a:latin typeface="+mj-lt"/>
                <a:ea typeface="+mn-ea"/>
              </a:rPr>
              <a:t>(</a:t>
            </a:r>
            <a:r>
              <a:rPr kumimoji="0" lang="en-US" altLang="zh-CN" sz="2400" b="0" i="0" u="none" strike="noStrike" kern="0" cap="none" spc="0" normalizeH="0" baseline="0" noProof="0" dirty="0" err="1">
                <a:ln>
                  <a:noFill/>
                </a:ln>
                <a:solidFill>
                  <a:schemeClr val="tx1"/>
                </a:solidFill>
                <a:effectLst/>
                <a:uLnTx/>
                <a:uFillTx/>
                <a:latin typeface="+mj-lt"/>
                <a:ea typeface="+mn-ea"/>
              </a:rPr>
              <a:t>T</a:t>
            </a:r>
            <a:r>
              <a:rPr kumimoji="0" lang="en-US" altLang="zh-CN" sz="2400" b="0" i="0" u="none" strike="noStrike" kern="0" cap="none" spc="0" normalizeH="0" baseline="0" noProof="0" dirty="0">
                <a:ln>
                  <a:noFill/>
                </a:ln>
                <a:solidFill>
                  <a:schemeClr val="tx1"/>
                </a:solidFill>
                <a:effectLst/>
                <a:uLnTx/>
                <a:uFillTx/>
                <a:latin typeface="+mj-lt"/>
                <a:ea typeface="+mn-ea"/>
              </a:rPr>
              <a:t>)</a:t>
            </a:r>
            <a:endParaRPr kumimoji="0" lang="en-US" altLang="zh-CN" sz="2400" b="0" i="0" u="none" strike="noStrike" kern="0" cap="none" spc="0" normalizeH="0" baseline="0" noProof="0" dirty="0">
              <a:ln>
                <a:noFill/>
              </a:ln>
              <a:solidFill>
                <a:schemeClr val="tx1"/>
              </a:solidFill>
              <a:effectLst/>
              <a:uLnTx/>
              <a:uFillTx/>
              <a:latin typeface="+mj-lt"/>
              <a:ea typeface="+mn-ea"/>
            </a:endParaRPr>
          </a:p>
          <a:p>
            <a:pPr marL="342900" marR="0" lvl="0" indent="-342900" algn="l" defTabSz="914400" rtl="0" eaLnBrk="0" fontAlgn="base" latinLnBrk="0" hangingPunct="0">
              <a:lnSpc>
                <a:spcPct val="110000"/>
              </a:lnSpc>
              <a:spcBef>
                <a:spcPct val="10000"/>
              </a:spcBef>
              <a:spcAft>
                <a:spcPct val="0"/>
              </a:spcAft>
              <a:buClrTx/>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}ADT Tree</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5.3 </a:t>
            </a:r>
            <a:r>
              <a:rPr lang="zh-CN" altLang="en-US" noProof="0">
                <a:ln>
                  <a:noFill/>
                </a:ln>
                <a:effectLst>
                  <a:outerShdw blurRad="38100" dist="38100" dir="2700000" algn="tl">
                    <a:srgbClr val="C0C0C0"/>
                  </a:outerShdw>
                </a:effectLst>
                <a:uLnTx/>
                <a:uFillTx/>
                <a:sym typeface="+mn-ea"/>
              </a:rPr>
              <a:t>树和二叉树的抽象数据类型定义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9459"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en-US" altLang="zh-CN"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ADT </a:t>
            </a:r>
            <a:r>
              <a:rPr lang="en-US" altLang="zh-CN" b="1" kern="120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BinaryTree</a:t>
            </a:r>
            <a:r>
              <a:rPr lang="en-US" altLang="zh-CN"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4572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数据对象</a:t>
            </a:r>
            <a:r>
              <a:rPr lang="en-US" altLang="zh-CN"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D:</a:t>
            </a: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4572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数据关系</a:t>
            </a:r>
            <a:r>
              <a:rPr lang="en-US" altLang="zh-CN"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R:</a:t>
            </a: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zh-CN"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45720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zh-CN" altLang="en-US"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基本操作 </a:t>
            </a:r>
            <a:r>
              <a:rPr lang="en-US" altLang="zh-CN"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P</a:t>
            </a:r>
            <a:r>
              <a:rPr lang="zh-CN" altLang="en-US"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t>
            </a:r>
            <a:endParaRPr kumimoji="0" lang="zh-CN" altLang="en-US"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lang="en-US" altLang="zh-CN" kern="120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}ADT </a:t>
            </a:r>
            <a:r>
              <a:rPr lang="en-US" altLang="zh-CN" kern="1200" noProof="0" dirty="0" err="1">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BinaryTree</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750" name="Rectangle 8"/>
          <p:cNvSpPr>
            <a:spLocks noChangeArrowheads="1"/>
          </p:cNvSpPr>
          <p:nvPr>
            <p:custDataLst>
              <p:tags r:id="rId1"/>
            </p:custDataLst>
          </p:nvPr>
        </p:nvSpPr>
        <p:spPr bwMode="auto">
          <a:xfrm>
            <a:off x="2230438" y="2332038"/>
            <a:ext cx="6340475" cy="267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若</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D=Φ</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，则</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R= Φ </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a:t>
            </a:r>
            <a:endPar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若</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D≠Φ</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，则</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R= {H}</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；存在二元关系：</a:t>
            </a:r>
            <a:endPar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 ①  </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root </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唯一        </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关于根的说明</a:t>
            </a:r>
            <a:endPar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 ② </a:t>
            </a:r>
            <a:r>
              <a:rPr kumimoji="0" lang="en-US" altLang="zh-CN" sz="2400" b="0" i="0" u="none" strike="noStrike" kern="1200" cap="none" spc="0" normalizeH="0" baseline="0" noProof="0" dirty="0" err="1">
                <a:ln>
                  <a:noFill/>
                </a:ln>
                <a:solidFill>
                  <a:schemeClr val="tx1"/>
                </a:solidFill>
                <a:effectLst/>
                <a:uLnTx/>
                <a:uFillTx/>
                <a:ea typeface="微软雅黑" panose="020B0503020204020204" pitchFamily="34" charset="-122"/>
                <a:cs typeface="Times New Roman" panose="02020603050405020304" pitchFamily="18" charset="0"/>
                <a:sym typeface="+mn-lt"/>
              </a:rPr>
              <a:t>D</a:t>
            </a:r>
            <a:r>
              <a:rPr kumimoji="0" lang="en-US" altLang="zh-CN" sz="2400" b="0" i="0" u="none" strike="noStrike" kern="1200" cap="none" spc="0" normalizeH="0" baseline="-25000" noProof="0" dirty="0" err="1">
                <a:ln>
                  <a:noFill/>
                </a:ln>
                <a:solidFill>
                  <a:schemeClr val="tx1"/>
                </a:solidFill>
                <a:effectLst/>
                <a:uLnTx/>
                <a:uFillTx/>
                <a:ea typeface="微软雅黑" panose="020B0503020204020204" pitchFamily="34" charset="-122"/>
                <a:cs typeface="Times New Roman" panose="02020603050405020304" pitchFamily="18" charset="0"/>
                <a:sym typeface="+mn-lt"/>
              </a:rPr>
              <a:t>j</a:t>
            </a:r>
            <a:r>
              <a:rPr kumimoji="0" lang="en-US" altLang="zh-CN" sz="2400" b="0" i="0" u="none" strike="noStrike" kern="1200" cap="none" spc="0" normalizeH="0" baseline="0" noProof="0" dirty="0" err="1">
                <a:ln>
                  <a:noFill/>
                </a:ln>
                <a:solidFill>
                  <a:schemeClr val="tx1"/>
                </a:solidFill>
                <a:effectLst/>
                <a:uLnTx/>
                <a:uFillTx/>
                <a:ea typeface="微软雅黑" panose="020B0503020204020204" pitchFamily="34" charset="-122"/>
                <a:cs typeface="Times New Roman" panose="02020603050405020304" pitchFamily="18" charset="0"/>
                <a:sym typeface="+mn-lt"/>
              </a:rPr>
              <a:t>∩D</a:t>
            </a:r>
            <a:r>
              <a:rPr kumimoji="0" lang="en-US" altLang="zh-CN" sz="2400" b="0" i="0" u="none" strike="noStrike" kern="1200" cap="none" spc="0" normalizeH="0" baseline="-25000" noProof="0" dirty="0" err="1">
                <a:ln>
                  <a:noFill/>
                </a:ln>
                <a:solidFill>
                  <a:schemeClr val="tx1"/>
                </a:solidFill>
                <a:effectLst/>
                <a:uLnTx/>
                <a:uFillTx/>
                <a:ea typeface="微软雅黑" panose="020B0503020204020204" pitchFamily="34" charset="-122"/>
                <a:cs typeface="Times New Roman" panose="02020603050405020304" pitchFamily="18" charset="0"/>
                <a:sym typeface="+mn-lt"/>
              </a:rPr>
              <a:t>k</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 Φ       //</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关于子树不相交的说明</a:t>
            </a:r>
            <a:endPar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 ③  </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               //</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关于数据元素的说明</a:t>
            </a:r>
            <a:endPar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endParaRPr>
          </a:p>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 ④  </a:t>
            </a:r>
            <a:r>
              <a:rPr kumimoji="0" lang="en-US" altLang="zh-CN"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               //</a:t>
            </a:r>
            <a:r>
              <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rPr>
              <a:t>关于左子树和右子树的说明</a:t>
            </a:r>
            <a:endParaRPr kumimoji="0" lang="zh-CN" altLang="en-US" sz="2400" b="0" i="0" u="none" strike="noStrike" kern="1200" cap="none" spc="0" normalizeH="0" baseline="0" noProof="0" dirty="0">
              <a:ln>
                <a:noFill/>
              </a:ln>
              <a:solidFill>
                <a:schemeClr val="tx1"/>
              </a:solidFill>
              <a:effectLst/>
              <a:uLnTx/>
              <a:uFillTx/>
              <a:ea typeface="微软雅黑" panose="020B0503020204020204" pitchFamily="34" charset="-122"/>
              <a:cs typeface="Times New Roman" panose="02020603050405020304" pitchFamily="18" charset="0"/>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9459">
                                            <p:txEl>
                                              <p:charRg st="58" end="83"/>
                                            </p:txEl>
                                          </p:spTgt>
                                        </p:tgtEl>
                                        <p:attrNameLst>
                                          <p:attrName>style.visibility</p:attrName>
                                        </p:attrNameLst>
                                      </p:cBhvr>
                                      <p:to>
                                        <p:strVal val="visible"/>
                                      </p:to>
                                    </p:set>
                                    <p:animEffect transition="in" filter="wipe(up)">
                                      <p:cBhvr>
                                        <p:cTn id="7" dur="500"/>
                                        <p:tgtEl>
                                          <p:spTgt spid="19459">
                                            <p:txEl>
                                              <p:charRg st="58" end="8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459">
                                            <p:txEl>
                                              <p:charRg st="83" end="111"/>
                                            </p:txEl>
                                          </p:spTgt>
                                        </p:tgtEl>
                                        <p:attrNameLst>
                                          <p:attrName>style.visibility</p:attrName>
                                        </p:attrNameLst>
                                      </p:cBhvr>
                                      <p:to>
                                        <p:strVal val="visible"/>
                                      </p:to>
                                    </p:set>
                                    <p:animEffect transition="in" filter="wipe(up)">
                                      <p:cBhvr>
                                        <p:cTn id="11" dur="500"/>
                                        <p:tgtEl>
                                          <p:spTgt spid="19459">
                                            <p:txEl>
                                              <p:charRg st="83" end="11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9459">
                                            <p:txEl>
                                              <p:charRg st="111" end="142"/>
                                            </p:txEl>
                                          </p:spTgt>
                                        </p:tgtEl>
                                        <p:attrNameLst>
                                          <p:attrName>style.visibility</p:attrName>
                                        </p:attrNameLst>
                                      </p:cBhvr>
                                      <p:to>
                                        <p:strVal val="visible"/>
                                      </p:to>
                                    </p:set>
                                    <p:animEffect transition="in" filter="wipe(up)">
                                      <p:cBhvr>
                                        <p:cTn id="15" dur="500"/>
                                        <p:tgtEl>
                                          <p:spTgt spid="19459">
                                            <p:txEl>
                                              <p:charRg st="111" end="14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9459">
                                            <p:txEl>
                                              <p:charRg st="142" end="176"/>
                                            </p:txEl>
                                          </p:spTgt>
                                        </p:tgtEl>
                                        <p:attrNameLst>
                                          <p:attrName>style.visibility</p:attrName>
                                        </p:attrNameLst>
                                      </p:cBhvr>
                                      <p:to>
                                        <p:strVal val="visible"/>
                                      </p:to>
                                    </p:set>
                                    <p:animEffect transition="in" filter="wipe(up)">
                                      <p:cBhvr>
                                        <p:cTn id="19" dur="500"/>
                                        <p:tgtEl>
                                          <p:spTgt spid="19459">
                                            <p:txEl>
                                              <p:charRg st="142" end="176"/>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9459">
                                            <p:txEl>
                                              <p:charRg st="176" end="208"/>
                                            </p:txEl>
                                          </p:spTgt>
                                        </p:tgtEl>
                                        <p:attrNameLst>
                                          <p:attrName>style.visibility</p:attrName>
                                        </p:attrNameLst>
                                      </p:cBhvr>
                                      <p:to>
                                        <p:strVal val="visible"/>
                                      </p:to>
                                    </p:set>
                                    <p:animEffect transition="in" filter="wipe(up)">
                                      <p:cBhvr>
                                        <p:cTn id="23" dur="500"/>
                                        <p:tgtEl>
                                          <p:spTgt spid="19459">
                                            <p:txEl>
                                              <p:charRg st="176" end="208"/>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9459">
                                            <p:txEl>
                                              <p:charRg st="208" end="218"/>
                                            </p:txEl>
                                          </p:spTgt>
                                        </p:tgtEl>
                                        <p:attrNameLst>
                                          <p:attrName>style.visibility</p:attrName>
                                        </p:attrNameLst>
                                      </p:cBhvr>
                                      <p:to>
                                        <p:strVal val="visible"/>
                                      </p:to>
                                    </p:set>
                                    <p:animEffect transition="in" filter="wipe(up)">
                                      <p:cBhvr>
                                        <p:cTn id="27" dur="500"/>
                                        <p:tgtEl>
                                          <p:spTgt spid="19459">
                                            <p:txEl>
                                              <p:charRg st="208" end="2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5.3 </a:t>
            </a:r>
            <a:r>
              <a:rPr lang="zh-CN" altLang="en-US" noProof="0">
                <a:ln>
                  <a:noFill/>
                </a:ln>
                <a:effectLst>
                  <a:outerShdw blurRad="38100" dist="38100" dir="2700000" algn="tl">
                    <a:srgbClr val="C0C0C0"/>
                  </a:outerShdw>
                </a:effectLst>
                <a:uLnTx/>
                <a:uFillTx/>
                <a:sym typeface="+mn-ea"/>
              </a:rPr>
              <a:t>树和二叉树的抽象数据类型定义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9459"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de-DE"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CreateBiTree(&amp;T,definition)</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de-DE"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初始条件；</a:t>
            </a:r>
            <a:r>
              <a:rPr lang="de-DE"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definition</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给出二叉树</a:t>
            </a:r>
            <a:r>
              <a:rPr lang="de-DE"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的定义。</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de-DE"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操作结果：按</a:t>
            </a:r>
            <a:r>
              <a:rPr lang="de-DE"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definition</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构造二叉树</a:t>
            </a:r>
            <a:r>
              <a:rPr lang="de-DE"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endPar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PreOrderTraverse</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初始条件：二叉树</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存在。</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操作结果：先序遍历</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，对每个结点访问一次。</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InOrderTraverse</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初始条件：二叉树</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存在。</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操作结果：中序遍历</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，对每个结点访问一次。</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err="1">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PostOrderTraverse</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初始条件：二叉树</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存在。</a:t>
            </a:r>
            <a:endPar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fontAlgn="base" latinLnBrk="0">
              <a:lnSpc>
                <a:spcPct val="120000"/>
              </a:lnSpc>
              <a:spcBef>
                <a:spcPts val="0"/>
              </a:spcBef>
              <a:spcAft>
                <a:spcPts val="0"/>
              </a:spcAft>
              <a:buClrTx/>
              <a:buSzTx/>
              <a:buFont typeface="Arial" panose="020B0604020202020204" pitchFamily="34" charset="0"/>
              <a:buNone/>
              <a:defRPr/>
            </a:pP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操作结果：后序遍历</a:t>
            </a:r>
            <a:r>
              <a:rPr lang="en-US" altLang="zh-CN"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T</a:t>
            </a:r>
            <a:r>
              <a:rPr lang="zh-CN" altLang="en-US" kern="12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，对每个结点访问一次。</a:t>
            </a:r>
            <a:endParaRPr kumimoji="0" lang="zh-CN" altLang="en-US"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本章目标</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sp>
        <p:nvSpPr>
          <p:cNvPr id="5" name="矩形 4"/>
          <p:cNvSpPr/>
          <p:nvPr>
            <p:custDataLst>
              <p:tags r:id="rId1"/>
            </p:custDataLst>
          </p:nvPr>
        </p:nvSpPr>
        <p:spPr>
          <a:xfrm>
            <a:off x="1060450" y="1506855"/>
            <a:ext cx="7832725" cy="2797175"/>
          </a:xfrm>
          <a:prstGeom prst="rect">
            <a:avLst/>
          </a:prstGeom>
        </p:spPr>
        <p:txBody>
          <a:bodyPr>
            <a:spAutoFit/>
          </a:bodyPr>
          <a:lstStyle/>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掌握二叉树的基本概念、性质和存储结构</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熟练掌握二叉树的前、中、后序遍历方法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了解线索化二叉树的思想</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掌握：森林与二叉树的转换，树的遍历方法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30000"/>
              </a:lnSpc>
              <a:spcBef>
                <a:spcPts val="600"/>
              </a:spcBef>
              <a:spcAft>
                <a:spcPct val="0"/>
              </a:spcAft>
              <a:buClrTx/>
              <a:buSzTx/>
              <a:buFontTx/>
              <a:buNone/>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熟练掌握：哈夫曼树的实现方法、构造哈夫曼编码的方法</a:t>
            </a: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nvGrpSpPr>
          <p:cNvPr id="13319" name="组合 28"/>
          <p:cNvGrpSpPr/>
          <p:nvPr/>
        </p:nvGrpSpPr>
        <p:grpSpPr>
          <a:xfrm>
            <a:off x="423863" y="1487805"/>
            <a:ext cx="590550" cy="627063"/>
            <a:chOff x="6242320" y="1105727"/>
            <a:chExt cx="589786" cy="626517"/>
          </a:xfrm>
        </p:grpSpPr>
        <p:sp>
          <p:nvSpPr>
            <p:cNvPr id="12310" name="TextBox 6"/>
            <p:cNvSpPr txBox="1">
              <a:spLocks noChangeArrowheads="1"/>
            </p:cNvSpPr>
            <p:nvPr>
              <p:custDataLst>
                <p:tags r:id="rId2"/>
              </p:custDataLst>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FF99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01</a:t>
              </a:r>
              <a:endParaRPr kumimoji="0" lang="zh-CN" altLang="en-US" sz="3200" b="0" i="0" u="none" strike="noStrike" kern="1200" cap="none" spc="0" normalizeH="0" baseline="0" noProof="0" dirty="0">
                <a:ln>
                  <a:noFill/>
                </a:ln>
                <a:solidFill>
                  <a:srgbClr val="FF99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11" name="文本框 22"/>
            <p:cNvSpPr txBox="1">
              <a:spLocks noChangeArrowheads="1"/>
            </p:cNvSpPr>
            <p:nvPr>
              <p:custDataLst>
                <p:tags r:id="rId3"/>
              </p:custDataLst>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13320" name="组合 45"/>
          <p:cNvGrpSpPr/>
          <p:nvPr/>
        </p:nvGrpSpPr>
        <p:grpSpPr>
          <a:xfrm>
            <a:off x="423863" y="2083118"/>
            <a:ext cx="590550" cy="631825"/>
            <a:chOff x="6242320" y="2373233"/>
            <a:chExt cx="589786" cy="631741"/>
          </a:xfrm>
        </p:grpSpPr>
        <p:sp>
          <p:nvSpPr>
            <p:cNvPr id="12308" name="TextBox 6"/>
            <p:cNvSpPr txBox="1">
              <a:spLocks noChangeArrowheads="1"/>
            </p:cNvSpPr>
            <p:nvPr>
              <p:custDataLst>
                <p:tags r:id="rId4"/>
              </p:custDataLst>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02</a:t>
              </a:r>
              <a:endParaRPr kumimoji="0" lang="zh-CN" altLang="en-US" sz="3200" b="0"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09" name="文本框 23"/>
            <p:cNvSpPr txBox="1">
              <a:spLocks noChangeArrowheads="1"/>
            </p:cNvSpPr>
            <p:nvPr>
              <p:custDataLst>
                <p:tags r:id="rId5"/>
              </p:custDataLst>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13321" name="组合 48"/>
          <p:cNvGrpSpPr/>
          <p:nvPr/>
        </p:nvGrpSpPr>
        <p:grpSpPr>
          <a:xfrm>
            <a:off x="423863" y="2640330"/>
            <a:ext cx="590550" cy="620713"/>
            <a:chOff x="6242320" y="3640739"/>
            <a:chExt cx="589786" cy="620418"/>
          </a:xfrm>
        </p:grpSpPr>
        <p:sp>
          <p:nvSpPr>
            <p:cNvPr id="12306" name="TextBox 6"/>
            <p:cNvSpPr txBox="1">
              <a:spLocks noChangeArrowheads="1"/>
            </p:cNvSpPr>
            <p:nvPr>
              <p:custDataLst>
                <p:tags r:id="rId6"/>
              </p:custDataLst>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76AEDD"/>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03</a:t>
              </a:r>
              <a:endParaRPr kumimoji="0" lang="zh-CN" altLang="en-US" sz="3200" b="0" i="0" u="none" strike="noStrike" kern="1200" cap="none" spc="0" normalizeH="0" baseline="0" noProof="0" dirty="0">
                <a:ln>
                  <a:noFill/>
                </a:ln>
                <a:solidFill>
                  <a:srgbClr val="76AEDD"/>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07" name="文本框 24"/>
            <p:cNvSpPr txBox="1">
              <a:spLocks noChangeArrowheads="1"/>
            </p:cNvSpPr>
            <p:nvPr>
              <p:custDataLst>
                <p:tags r:id="rId7"/>
              </p:custDataLst>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13322" name="组合 51"/>
          <p:cNvGrpSpPr/>
          <p:nvPr/>
        </p:nvGrpSpPr>
        <p:grpSpPr>
          <a:xfrm>
            <a:off x="423863" y="3216593"/>
            <a:ext cx="590550" cy="608012"/>
            <a:chOff x="6250444" y="4908245"/>
            <a:chExt cx="589786" cy="609656"/>
          </a:xfrm>
        </p:grpSpPr>
        <p:sp>
          <p:nvSpPr>
            <p:cNvPr id="12304" name="TextBox 6"/>
            <p:cNvSpPr txBox="1">
              <a:spLocks noChangeArrowheads="1"/>
            </p:cNvSpPr>
            <p:nvPr>
              <p:custDataLst>
                <p:tags r:id="rId8"/>
              </p:custDataLst>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04</a:t>
              </a:r>
              <a:endParaRPr kumimoji="0" lang="zh-CN" altLang="en-US" sz="32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8" name="文本框 25"/>
            <p:cNvSpPr txBox="1">
              <a:spLocks noChangeArrowheads="1"/>
            </p:cNvSpPr>
            <p:nvPr>
              <p:custDataLst>
                <p:tags r:id="rId9"/>
              </p:custDataLst>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dirty="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dirty="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grpSp>
        <p:nvGrpSpPr>
          <p:cNvPr id="13323" name="组合 54"/>
          <p:cNvGrpSpPr/>
          <p:nvPr/>
        </p:nvGrpSpPr>
        <p:grpSpPr>
          <a:xfrm>
            <a:off x="423863" y="3759518"/>
            <a:ext cx="590550" cy="609600"/>
            <a:chOff x="6250444" y="4908245"/>
            <a:chExt cx="589786" cy="609094"/>
          </a:xfrm>
        </p:grpSpPr>
        <p:sp>
          <p:nvSpPr>
            <p:cNvPr id="12302" name="TextBox 6"/>
            <p:cNvSpPr txBox="1">
              <a:spLocks noChangeArrowheads="1"/>
            </p:cNvSpPr>
            <p:nvPr>
              <p:custDataLst>
                <p:tags r:id="rId10"/>
              </p:custDataLst>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05</a:t>
              </a:r>
              <a:endParaRPr kumimoji="0" lang="zh-CN" altLang="en-US" sz="3200" b="0" i="0" u="none" strike="noStrike" kern="1200" cap="none" spc="0" normalizeH="0" baseline="0" noProof="0" dirty="0">
                <a:ln>
                  <a:noFill/>
                </a:ln>
                <a:solidFill>
                  <a:srgbClr val="6C4C8F"/>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12303" name="文本框 25"/>
            <p:cNvSpPr txBox="1">
              <a:spLocks noChangeArrowheads="1"/>
            </p:cNvSpPr>
            <p:nvPr>
              <p:custDataLst>
                <p:tags r:id="rId11"/>
              </p:custDataLst>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0000"/>
                  </a:solidFill>
                  <a:latin typeface="Times New Roman" panose="02020603050405020304" pitchFamily="18" charset="0"/>
                  <a:ea typeface="仿宋_GB2312" panose="02010609030101010101" pitchFamily="49" charset="-122"/>
                </a:defRPr>
              </a:lvl1pPr>
              <a:lvl2pPr marL="742950" indent="-285750">
                <a:defRPr sz="2800">
                  <a:solidFill>
                    <a:srgbClr val="000000"/>
                  </a:solidFill>
                  <a:latin typeface="Times New Roman" panose="02020603050405020304" pitchFamily="18" charset="0"/>
                  <a:ea typeface="仿宋_GB2312" panose="02010609030101010101" pitchFamily="49" charset="-122"/>
                </a:defRPr>
              </a:lvl2pPr>
              <a:lvl3pPr marL="1143000" indent="-228600">
                <a:defRPr sz="2800">
                  <a:solidFill>
                    <a:srgbClr val="000000"/>
                  </a:solidFill>
                  <a:latin typeface="Times New Roman" panose="02020603050405020304" pitchFamily="18" charset="0"/>
                  <a:ea typeface="仿宋_GB2312" panose="02010609030101010101" pitchFamily="49" charset="-122"/>
                </a:defRPr>
              </a:lvl3pPr>
              <a:lvl4pPr marL="1600200" indent="-228600">
                <a:defRPr sz="2800">
                  <a:solidFill>
                    <a:srgbClr val="000000"/>
                  </a:solidFill>
                  <a:latin typeface="Times New Roman" panose="02020603050405020304" pitchFamily="18" charset="0"/>
                  <a:ea typeface="仿宋_GB2312" panose="02010609030101010101" pitchFamily="49" charset="-122"/>
                </a:defRPr>
              </a:lvl4pPr>
              <a:lvl5pPr marL="2057400" indent="-228600">
                <a:defRPr sz="2800">
                  <a:solidFill>
                    <a:srgbClr val="000000"/>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OPTION</a:t>
              </a:r>
              <a:endParaRPr kumimoji="0" lang="zh-CN" altLang="en-US" sz="800" b="1" i="0" u="none" strike="noStrike" kern="1200" cap="none" spc="0" normalizeH="0" baseline="0" noProof="0">
                <a:ln>
                  <a:noFill/>
                </a:ln>
                <a:solidFill>
                  <a:srgbClr val="818181"/>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342" y="1217295"/>
            <a:ext cx="7351718" cy="576000"/>
            <a:chOff x="1405" y="1608"/>
            <a:chExt cx="11578" cy="907"/>
          </a:xfrm>
        </p:grpSpPr>
        <p:sp>
          <p:nvSpPr>
            <p:cNvPr id="5182" name="矩形 4"/>
            <p:cNvSpPr/>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061"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5.4 </a:t>
            </a:r>
            <a:r>
              <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二叉树的性质和存储结构</a:t>
            </a:r>
            <a:r>
              <a:rPr kumimoji="0" lang="en-US" altLang="zh-CN"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rPr>
              <a:t>性质</a:t>
            </a:r>
            <a:endPar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endParaRPr>
          </a:p>
        </p:txBody>
      </p:sp>
      <p:sp>
        <p:nvSpPr>
          <p:cNvPr id="26627"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性质</a:t>
            </a:r>
            <a:r>
              <a:rPr lang="en-US" altLang="zh-CN" dirty="0">
                <a:latin typeface="Times New Roman" panose="02020603050405020304" pitchFamily="18" charset="0"/>
              </a:rPr>
              <a:t>1</a:t>
            </a:r>
            <a:r>
              <a:rPr lang="zh-CN" altLang="en-US" dirty="0">
                <a:latin typeface="Times New Roman" panose="02020603050405020304" pitchFamily="18" charset="0"/>
              </a:rPr>
              <a:t>：在二叉树的第</a:t>
            </a:r>
            <a:r>
              <a:rPr lang="en-US" altLang="zh-CN" i="1" dirty="0">
                <a:latin typeface="Times New Roman" panose="02020603050405020304" pitchFamily="18" charset="0"/>
              </a:rPr>
              <a:t>i</a:t>
            </a:r>
            <a:r>
              <a:rPr lang="zh-CN" altLang="en-US" dirty="0">
                <a:latin typeface="Times New Roman" panose="02020603050405020304" pitchFamily="18" charset="0"/>
              </a:rPr>
              <a:t>层上</a:t>
            </a:r>
            <a:r>
              <a:rPr lang="zh-CN" altLang="en-US" dirty="0">
                <a:solidFill>
                  <a:schemeClr val="hlink"/>
                </a:solidFill>
                <a:latin typeface="Times New Roman" panose="02020603050405020304" pitchFamily="18" charset="0"/>
              </a:rPr>
              <a:t>至多</a:t>
            </a:r>
            <a:r>
              <a:rPr lang="zh-CN" altLang="en-US" dirty="0">
                <a:latin typeface="Times New Roman" panose="02020603050405020304" pitchFamily="18" charset="0"/>
              </a:rPr>
              <a:t>有</a:t>
            </a:r>
            <a:r>
              <a:rPr lang="en-US" altLang="zh-CN" i="1" dirty="0">
                <a:solidFill>
                  <a:schemeClr val="hlink"/>
                </a:solidFill>
                <a:latin typeface="Times New Roman" panose="02020603050405020304" pitchFamily="18" charset="0"/>
              </a:rPr>
              <a:t>2</a:t>
            </a:r>
            <a:r>
              <a:rPr lang="en-US" altLang="zh-CN" i="1" baseline="30000" dirty="0">
                <a:solidFill>
                  <a:schemeClr val="hlink"/>
                </a:solidFill>
                <a:latin typeface="Times New Roman" panose="02020603050405020304" pitchFamily="18" charset="0"/>
              </a:rPr>
              <a:t>i-1</a:t>
            </a:r>
            <a:r>
              <a:rPr lang="zh-CN" altLang="en-US" dirty="0">
                <a:latin typeface="Times New Roman" panose="02020603050405020304" pitchFamily="18" charset="0"/>
              </a:rPr>
              <a:t>个结点</a:t>
            </a:r>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endParaRPr lang="zh-CN" altLang="en-US" dirty="0">
              <a:latin typeface="Times New Roman" panose="02020603050405020304" pitchFamily="18" charset="0"/>
            </a:endParaRPr>
          </a:p>
          <a:p>
            <a:pPr>
              <a:lnSpc>
                <a:spcPct val="125000"/>
              </a:lnSpc>
            </a:pPr>
            <a:endParaRPr lang="zh-CN" altLang="en-US" dirty="0">
              <a:latin typeface="Times New Roman" panose="02020603050405020304" pitchFamily="18" charset="0"/>
            </a:endParaRPr>
          </a:p>
        </p:txBody>
      </p:sp>
      <p:sp>
        <p:nvSpPr>
          <p:cNvPr id="26628" name="Rectangle 8"/>
          <p:cNvSpPr/>
          <p:nvPr/>
        </p:nvSpPr>
        <p:spPr>
          <a:xfrm>
            <a:off x="1474788" y="1733550"/>
            <a:ext cx="6192837"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rPr>
              <a:t>提问：第</a:t>
            </a:r>
            <a:r>
              <a:rPr lang="en-US" altLang="zh-CN" dirty="0">
                <a:latin typeface="Times New Roman" panose="02020603050405020304" pitchFamily="18" charset="0"/>
              </a:rPr>
              <a:t>i</a:t>
            </a:r>
            <a:r>
              <a:rPr lang="zh-CN" altLang="en-US" dirty="0">
                <a:latin typeface="Times New Roman" panose="02020603050405020304" pitchFamily="18" charset="0"/>
              </a:rPr>
              <a:t>层上至少有</a:t>
            </a:r>
            <a:r>
              <a:rPr lang="zh-CN" altLang="en-US" u="sng" dirty="0">
                <a:latin typeface="Times New Roman" panose="02020603050405020304" pitchFamily="18" charset="0"/>
              </a:rPr>
              <a:t>             </a:t>
            </a:r>
            <a:r>
              <a:rPr lang="zh-CN" altLang="en-US" dirty="0">
                <a:latin typeface="Times New Roman" panose="02020603050405020304" pitchFamily="18" charset="0"/>
              </a:rPr>
              <a:t>个结点？</a:t>
            </a:r>
            <a:endParaRPr lang="zh-CN" altLang="en-US" dirty="0">
              <a:latin typeface="Times New Roman" panose="02020603050405020304" pitchFamily="18" charset="0"/>
            </a:endParaRPr>
          </a:p>
        </p:txBody>
      </p:sp>
      <p:sp>
        <p:nvSpPr>
          <p:cNvPr id="26629" name="Text Box 11"/>
          <p:cNvSpPr txBox="1"/>
          <p:nvPr/>
        </p:nvSpPr>
        <p:spPr>
          <a:xfrm>
            <a:off x="4643438" y="1628775"/>
            <a:ext cx="504825" cy="5191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42900" lvl="0" indent="-342900" algn="ctr">
              <a:spcBef>
                <a:spcPct val="50000"/>
              </a:spcBef>
              <a:buFont typeface="Arial" panose="020B0604020202020204" pitchFamily="34" charset="0"/>
              <a:buNone/>
            </a:pPr>
            <a:r>
              <a:rPr lang="en-US" altLang="zh-CN" sz="2800" b="1" dirty="0">
                <a:solidFill>
                  <a:srgbClr val="FF0000"/>
                </a:solidFill>
                <a:latin typeface="Times New Roman" panose="02020603050405020304" pitchFamily="18" charset="0"/>
                <a:ea typeface="仿宋_GB2312" panose="02010609030101010101" pitchFamily="49" charset="-122"/>
              </a:rPr>
              <a:t>1</a:t>
            </a:r>
            <a:endParaRPr lang="en-US" altLang="zh-CN" sz="2800" b="1" dirty="0">
              <a:solidFill>
                <a:srgbClr val="FF0000"/>
              </a:solidFill>
              <a:latin typeface="Times New Roman" panose="02020603050405020304" pitchFamily="18" charset="0"/>
              <a:ea typeface="仿宋_GB2312" panose="02010609030101010101" pitchFamily="49" charset="-122"/>
            </a:endParaRPr>
          </a:p>
        </p:txBody>
      </p:sp>
      <p:sp>
        <p:nvSpPr>
          <p:cNvPr id="26630" name="Text Box 4"/>
          <p:cNvSpPr txBox="1"/>
          <p:nvPr/>
        </p:nvSpPr>
        <p:spPr>
          <a:xfrm>
            <a:off x="323850" y="2349500"/>
            <a:ext cx="8585200" cy="26781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zh-CN" altLang="en-US" dirty="0">
                <a:latin typeface="Times New Roman" panose="02020603050405020304" pitchFamily="18" charset="0"/>
              </a:rPr>
              <a:t>性质</a:t>
            </a:r>
            <a:r>
              <a:rPr lang="en-US" altLang="zh-CN" dirty="0">
                <a:latin typeface="Times New Roman" panose="02020603050405020304" pitchFamily="18" charset="0"/>
              </a:rPr>
              <a:t>1</a:t>
            </a:r>
            <a:r>
              <a:rPr lang="zh-CN" altLang="en-US" dirty="0">
                <a:latin typeface="Times New Roman" panose="02020603050405020304" pitchFamily="18" charset="0"/>
              </a:rPr>
              <a:t>证明：</a:t>
            </a:r>
            <a:endParaRPr lang="zh-CN" altLang="en-US" dirty="0">
              <a:latin typeface="Times New Roman" panose="02020603050405020304" pitchFamily="18" charset="0"/>
            </a:endParaRPr>
          </a:p>
          <a:p>
            <a:pPr marL="0" lvl="0" indent="0">
              <a:spcBef>
                <a:spcPct val="0"/>
              </a:spcBef>
              <a:buFont typeface="Arial" panose="020B0604020202020204" pitchFamily="34" charset="0"/>
              <a:buNone/>
            </a:pPr>
            <a:r>
              <a:rPr lang="zh-CN" altLang="en-US" dirty="0">
                <a:latin typeface="Times New Roman" panose="02020603050405020304" pitchFamily="18" charset="0"/>
              </a:rPr>
              <a:t>　　</a:t>
            </a:r>
            <a:r>
              <a:rPr lang="en-US" altLang="zh-CN" dirty="0">
                <a:latin typeface="Times New Roman" panose="02020603050405020304" pitchFamily="18" charset="0"/>
              </a:rPr>
              <a:t>i=1</a:t>
            </a:r>
            <a:r>
              <a:rPr lang="zh-CN" altLang="en-US" dirty="0">
                <a:latin typeface="Times New Roman" panose="02020603050405020304" pitchFamily="18" charset="0"/>
              </a:rPr>
              <a:t>时，</a:t>
            </a:r>
            <a:r>
              <a:rPr lang="en-US" altLang="zh-CN" dirty="0">
                <a:latin typeface="Times New Roman" panose="02020603050405020304" pitchFamily="18" charset="0"/>
              </a:rPr>
              <a:t>2</a:t>
            </a:r>
            <a:r>
              <a:rPr lang="en-US" altLang="zh-CN" baseline="30000" dirty="0">
                <a:latin typeface="Times New Roman" panose="02020603050405020304" pitchFamily="18" charset="0"/>
              </a:rPr>
              <a:t>i-1</a:t>
            </a:r>
            <a:r>
              <a:rPr lang="en-US" altLang="zh-CN" dirty="0">
                <a:latin typeface="Times New Roman" panose="02020603050405020304" pitchFamily="18" charset="0"/>
              </a:rPr>
              <a:t>=2</a:t>
            </a:r>
            <a:r>
              <a:rPr lang="en-US" altLang="zh-CN" baseline="30000" dirty="0">
                <a:latin typeface="Times New Roman" panose="02020603050405020304" pitchFamily="18" charset="0"/>
              </a:rPr>
              <a:t>0</a:t>
            </a:r>
            <a:r>
              <a:rPr lang="en-US" altLang="zh-CN" dirty="0">
                <a:latin typeface="Times New Roman" panose="02020603050405020304" pitchFamily="18" charset="0"/>
              </a:rPr>
              <a:t>=1</a:t>
            </a:r>
            <a:r>
              <a:rPr lang="zh-CN" altLang="en-US" dirty="0">
                <a:latin typeface="Times New Roman" panose="02020603050405020304" pitchFamily="18" charset="0"/>
              </a:rPr>
              <a:t>，由于只有一个根结点，所以</a:t>
            </a:r>
            <a:r>
              <a:rPr lang="en-US" altLang="zh-CN" dirty="0">
                <a:latin typeface="Times New Roman" panose="02020603050405020304" pitchFamily="18" charset="0"/>
              </a:rPr>
              <a:t>i=1</a:t>
            </a:r>
            <a:r>
              <a:rPr lang="zh-CN" altLang="en-US" dirty="0">
                <a:latin typeface="Times New Roman" panose="02020603050405020304" pitchFamily="18" charset="0"/>
              </a:rPr>
              <a:t>时，该命题成立。</a:t>
            </a:r>
            <a:endParaRPr lang="zh-CN" altLang="en-US" dirty="0">
              <a:latin typeface="Times New Roman" panose="02020603050405020304" pitchFamily="18" charset="0"/>
            </a:endParaRPr>
          </a:p>
          <a:p>
            <a:pPr marL="0" lvl="0" indent="0">
              <a:spcBef>
                <a:spcPct val="0"/>
              </a:spcBef>
              <a:buFont typeface="Arial" panose="020B0604020202020204" pitchFamily="34" charset="0"/>
              <a:buNone/>
            </a:pPr>
            <a:r>
              <a:rPr lang="zh-CN" altLang="en-US" dirty="0">
                <a:latin typeface="Times New Roman" panose="02020603050405020304" pitchFamily="18" charset="0"/>
              </a:rPr>
              <a:t>　　假设</a:t>
            </a:r>
            <a:r>
              <a:rPr lang="en-US" altLang="zh-CN" dirty="0">
                <a:latin typeface="Times New Roman" panose="02020603050405020304" pitchFamily="18" charset="0"/>
              </a:rPr>
              <a:t>j-1</a:t>
            </a:r>
            <a:r>
              <a:rPr lang="zh-CN" altLang="en-US" dirty="0">
                <a:latin typeface="Times New Roman" panose="02020603050405020304" pitchFamily="18" charset="0"/>
              </a:rPr>
              <a:t>时命题成立，即第</a:t>
            </a:r>
            <a:r>
              <a:rPr lang="en-US" altLang="zh-CN" dirty="0">
                <a:latin typeface="Times New Roman" panose="02020603050405020304" pitchFamily="18" charset="0"/>
              </a:rPr>
              <a:t>j-1</a:t>
            </a:r>
            <a:r>
              <a:rPr lang="zh-CN" altLang="en-US" dirty="0">
                <a:latin typeface="Times New Roman" panose="02020603050405020304" pitchFamily="18" charset="0"/>
              </a:rPr>
              <a:t>层至多有</a:t>
            </a:r>
            <a:r>
              <a:rPr lang="en-US" altLang="zh-CN" dirty="0">
                <a:latin typeface="Times New Roman" panose="02020603050405020304" pitchFamily="18" charset="0"/>
              </a:rPr>
              <a:t>2</a:t>
            </a:r>
            <a:r>
              <a:rPr lang="en-US" altLang="zh-CN" baseline="30000" dirty="0">
                <a:latin typeface="Times New Roman" panose="02020603050405020304" pitchFamily="18" charset="0"/>
              </a:rPr>
              <a:t>j-2</a:t>
            </a:r>
            <a:r>
              <a:rPr lang="zh-CN" altLang="en-US" dirty="0">
                <a:latin typeface="Times New Roman" panose="02020603050405020304" pitchFamily="18" charset="0"/>
              </a:rPr>
              <a:t>个结点，则取</a:t>
            </a:r>
            <a:r>
              <a:rPr lang="en-US" altLang="zh-CN" dirty="0">
                <a:latin typeface="Times New Roman" panose="02020603050405020304" pitchFamily="18" charset="0"/>
              </a:rPr>
              <a:t>j</a:t>
            </a:r>
            <a:r>
              <a:rPr lang="zh-CN" altLang="en-US" dirty="0">
                <a:latin typeface="Times New Roman" panose="02020603050405020304" pitchFamily="18" charset="0"/>
              </a:rPr>
              <a:t>时，由于二叉树中每个结点至多有两个孩子，故第</a:t>
            </a:r>
            <a:r>
              <a:rPr lang="en-US" altLang="zh-CN" dirty="0">
                <a:latin typeface="Times New Roman" panose="02020603050405020304" pitchFamily="18" charset="0"/>
              </a:rPr>
              <a:t>j</a:t>
            </a:r>
            <a:r>
              <a:rPr lang="zh-CN" altLang="en-US" dirty="0">
                <a:latin typeface="Times New Roman" panose="02020603050405020304" pitchFamily="18" charset="0"/>
              </a:rPr>
              <a:t>层上的结点数最多是第</a:t>
            </a:r>
            <a:r>
              <a:rPr lang="en-US" altLang="zh-CN" dirty="0">
                <a:latin typeface="Times New Roman" panose="02020603050405020304" pitchFamily="18" charset="0"/>
              </a:rPr>
              <a:t>j-1</a:t>
            </a:r>
            <a:r>
              <a:rPr lang="zh-CN" altLang="en-US" dirty="0">
                <a:latin typeface="Times New Roman" panose="02020603050405020304" pitchFamily="18" charset="0"/>
              </a:rPr>
              <a:t>层上最多结点数的</a:t>
            </a:r>
            <a:r>
              <a:rPr lang="en-US" altLang="zh-CN" dirty="0">
                <a:latin typeface="Times New Roman" panose="02020603050405020304" pitchFamily="18" charset="0"/>
              </a:rPr>
              <a:t>2</a:t>
            </a:r>
            <a:r>
              <a:rPr lang="zh-CN" altLang="en-US" dirty="0">
                <a:latin typeface="Times New Roman" panose="02020603050405020304" pitchFamily="18" charset="0"/>
              </a:rPr>
              <a:t>倍，即取</a:t>
            </a:r>
            <a:r>
              <a:rPr lang="en-US" altLang="zh-CN" dirty="0">
                <a:latin typeface="Times New Roman" panose="02020603050405020304" pitchFamily="18" charset="0"/>
              </a:rPr>
              <a:t>i=j</a:t>
            </a:r>
            <a:r>
              <a:rPr lang="zh-CN" altLang="en-US" dirty="0">
                <a:latin typeface="Times New Roman" panose="02020603050405020304" pitchFamily="18" charset="0"/>
              </a:rPr>
              <a:t>时，该层上至多有 </a:t>
            </a:r>
            <a:r>
              <a:rPr lang="en-US" altLang="zh-CN" dirty="0">
                <a:latin typeface="Times New Roman" panose="02020603050405020304" pitchFamily="18" charset="0"/>
              </a:rPr>
              <a:t>2×2</a:t>
            </a:r>
            <a:r>
              <a:rPr lang="en-US" altLang="zh-CN" baseline="30000" dirty="0">
                <a:latin typeface="Times New Roman" panose="02020603050405020304" pitchFamily="18" charset="0"/>
              </a:rPr>
              <a:t>j-2</a:t>
            </a:r>
            <a:r>
              <a:rPr lang="en-US" altLang="zh-CN" dirty="0">
                <a:latin typeface="Times New Roman" panose="02020603050405020304" pitchFamily="18" charset="0"/>
              </a:rPr>
              <a:t>=2</a:t>
            </a:r>
            <a:r>
              <a:rPr lang="en-US" altLang="zh-CN" baseline="30000" dirty="0">
                <a:latin typeface="Times New Roman" panose="02020603050405020304" pitchFamily="18" charset="0"/>
              </a:rPr>
              <a:t>j-1</a:t>
            </a:r>
            <a:r>
              <a:rPr lang="zh-CN" altLang="en-US" dirty="0">
                <a:latin typeface="Times New Roman" panose="02020603050405020304" pitchFamily="18" charset="0"/>
              </a:rPr>
              <a:t>个结点。命题成立。 </a:t>
            </a:r>
            <a:endParaRPr lang="zh-CN" altLang="en-US" dirty="0">
              <a:latin typeface="Times New Roman" panose="02020603050405020304" pitchFamily="18" charset="0"/>
            </a:endParaRPr>
          </a:p>
        </p:txBody>
      </p:sp>
      <p:grpSp>
        <p:nvGrpSpPr>
          <p:cNvPr id="27655" name="Group 35"/>
          <p:cNvGrpSpPr/>
          <p:nvPr/>
        </p:nvGrpSpPr>
        <p:grpSpPr>
          <a:xfrm>
            <a:off x="5940425" y="4600575"/>
            <a:ext cx="3168650" cy="2068513"/>
            <a:chOff x="0" y="0"/>
            <a:chExt cx="1816" cy="1300"/>
          </a:xfrm>
        </p:grpSpPr>
        <p:grpSp>
          <p:nvGrpSpPr>
            <p:cNvPr id="27656" name="Group 36"/>
            <p:cNvGrpSpPr/>
            <p:nvPr/>
          </p:nvGrpSpPr>
          <p:grpSpPr>
            <a:xfrm>
              <a:off x="688" y="0"/>
              <a:ext cx="377" cy="262"/>
              <a:chOff x="0" y="0"/>
              <a:chExt cx="577" cy="400"/>
            </a:xfrm>
          </p:grpSpPr>
          <p:sp>
            <p:nvSpPr>
              <p:cNvPr id="27682" name="Oval 37"/>
              <p:cNvSpPr/>
              <p:nvPr/>
            </p:nvSpPr>
            <p:spPr>
              <a:xfrm>
                <a:off x="85" y="83"/>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7683" name="Text Box 38"/>
              <p:cNvSpPr txBox="1"/>
              <p:nvPr/>
            </p:nvSpPr>
            <p:spPr>
              <a:xfrm>
                <a:off x="0" y="0"/>
                <a:ext cx="577"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A</a:t>
                </a:r>
                <a:endParaRPr lang="en-US" altLang="zh-CN" sz="2000" b="1" dirty="0">
                  <a:latin typeface="黑体" panose="02010609060101010101" pitchFamily="49" charset="-122"/>
                </a:endParaRPr>
              </a:p>
            </p:txBody>
          </p:sp>
        </p:grpSp>
        <p:grpSp>
          <p:nvGrpSpPr>
            <p:cNvPr id="27657" name="Group 39"/>
            <p:cNvGrpSpPr/>
            <p:nvPr/>
          </p:nvGrpSpPr>
          <p:grpSpPr>
            <a:xfrm>
              <a:off x="1440" y="628"/>
              <a:ext cx="376" cy="263"/>
              <a:chOff x="0" y="0"/>
              <a:chExt cx="576" cy="401"/>
            </a:xfrm>
          </p:grpSpPr>
          <p:sp>
            <p:nvSpPr>
              <p:cNvPr id="27680" name="Oval 40"/>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7681" name="Text Box 41"/>
              <p:cNvSpPr txBox="1"/>
              <p:nvPr/>
            </p:nvSpPr>
            <p:spPr>
              <a:xfrm>
                <a:off x="0" y="0"/>
                <a:ext cx="576"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F</a:t>
                </a:r>
                <a:endParaRPr lang="en-US" altLang="zh-CN" sz="2000" b="1" dirty="0">
                  <a:latin typeface="黑体" panose="02010609060101010101" pitchFamily="49" charset="-122"/>
                </a:endParaRPr>
              </a:p>
            </p:txBody>
          </p:sp>
        </p:grpSp>
        <p:grpSp>
          <p:nvGrpSpPr>
            <p:cNvPr id="27658" name="Group 42"/>
            <p:cNvGrpSpPr/>
            <p:nvPr/>
          </p:nvGrpSpPr>
          <p:grpSpPr>
            <a:xfrm>
              <a:off x="281" y="1038"/>
              <a:ext cx="377" cy="262"/>
              <a:chOff x="0" y="0"/>
              <a:chExt cx="578" cy="399"/>
            </a:xfrm>
          </p:grpSpPr>
          <p:sp>
            <p:nvSpPr>
              <p:cNvPr id="27678" name="Oval 43"/>
              <p:cNvSpPr/>
              <p:nvPr/>
            </p:nvSpPr>
            <p:spPr>
              <a:xfrm>
                <a:off x="85" y="82"/>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7679" name="Text Box 44"/>
              <p:cNvSpPr txBox="1"/>
              <p:nvPr/>
            </p:nvSpPr>
            <p:spPr>
              <a:xfrm>
                <a:off x="0" y="0"/>
                <a:ext cx="578"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G</a:t>
                </a:r>
                <a:endParaRPr lang="en-US" altLang="zh-CN" sz="2000" b="1" dirty="0">
                  <a:latin typeface="黑体" panose="02010609060101010101" pitchFamily="49" charset="-122"/>
                </a:endParaRPr>
              </a:p>
            </p:txBody>
          </p:sp>
        </p:grpSp>
        <p:grpSp>
          <p:nvGrpSpPr>
            <p:cNvPr id="27659" name="Group 45"/>
            <p:cNvGrpSpPr/>
            <p:nvPr/>
          </p:nvGrpSpPr>
          <p:grpSpPr>
            <a:xfrm>
              <a:off x="532" y="691"/>
              <a:ext cx="376" cy="263"/>
              <a:chOff x="0" y="0"/>
              <a:chExt cx="576" cy="401"/>
            </a:xfrm>
          </p:grpSpPr>
          <p:sp>
            <p:nvSpPr>
              <p:cNvPr id="27676" name="Oval 46"/>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7677" name="Text Box 47"/>
              <p:cNvSpPr txBox="1"/>
              <p:nvPr/>
            </p:nvSpPr>
            <p:spPr>
              <a:xfrm>
                <a:off x="0" y="0"/>
                <a:ext cx="576" cy="38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E</a:t>
                </a:r>
                <a:endParaRPr lang="en-US" altLang="zh-CN" sz="2000" b="1" dirty="0">
                  <a:latin typeface="黑体" panose="02010609060101010101" pitchFamily="49" charset="-122"/>
                </a:endParaRPr>
              </a:p>
            </p:txBody>
          </p:sp>
        </p:grpSp>
        <p:grpSp>
          <p:nvGrpSpPr>
            <p:cNvPr id="27660" name="Group 48"/>
            <p:cNvGrpSpPr/>
            <p:nvPr/>
          </p:nvGrpSpPr>
          <p:grpSpPr>
            <a:xfrm>
              <a:off x="0" y="691"/>
              <a:ext cx="375" cy="262"/>
              <a:chOff x="0" y="0"/>
              <a:chExt cx="576" cy="401"/>
            </a:xfrm>
          </p:grpSpPr>
          <p:sp>
            <p:nvSpPr>
              <p:cNvPr id="27674" name="Oval 49"/>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7675" name="Text Box 50"/>
              <p:cNvSpPr txBox="1"/>
              <p:nvPr/>
            </p:nvSpPr>
            <p:spPr>
              <a:xfrm>
                <a:off x="0" y="0"/>
                <a:ext cx="576" cy="3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D</a:t>
                </a:r>
                <a:endParaRPr lang="en-US" altLang="zh-CN" sz="2000" b="1" dirty="0">
                  <a:latin typeface="黑体" panose="02010609060101010101" pitchFamily="49" charset="-122"/>
                </a:endParaRPr>
              </a:p>
            </p:txBody>
          </p:sp>
        </p:grpSp>
        <p:grpSp>
          <p:nvGrpSpPr>
            <p:cNvPr id="27661" name="Group 51"/>
            <p:cNvGrpSpPr/>
            <p:nvPr/>
          </p:nvGrpSpPr>
          <p:grpSpPr>
            <a:xfrm>
              <a:off x="1128" y="314"/>
              <a:ext cx="375" cy="262"/>
              <a:chOff x="0" y="0"/>
              <a:chExt cx="575" cy="401"/>
            </a:xfrm>
          </p:grpSpPr>
          <p:sp>
            <p:nvSpPr>
              <p:cNvPr id="27672" name="Oval 52"/>
              <p:cNvSpPr/>
              <p:nvPr/>
            </p:nvSpPr>
            <p:spPr>
              <a:xfrm>
                <a:off x="83"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7673" name="Text Box 53"/>
              <p:cNvSpPr txBox="1"/>
              <p:nvPr/>
            </p:nvSpPr>
            <p:spPr>
              <a:xfrm>
                <a:off x="0" y="0"/>
                <a:ext cx="575" cy="3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C</a:t>
                </a:r>
                <a:endParaRPr lang="en-US" altLang="zh-CN" sz="2000" b="1" dirty="0">
                  <a:latin typeface="黑体" panose="02010609060101010101" pitchFamily="49" charset="-122"/>
                </a:endParaRPr>
              </a:p>
            </p:txBody>
          </p:sp>
        </p:grpSp>
        <p:grpSp>
          <p:nvGrpSpPr>
            <p:cNvPr id="27662" name="Group 54"/>
            <p:cNvGrpSpPr/>
            <p:nvPr/>
          </p:nvGrpSpPr>
          <p:grpSpPr>
            <a:xfrm>
              <a:off x="281" y="346"/>
              <a:ext cx="377" cy="262"/>
              <a:chOff x="0" y="0"/>
              <a:chExt cx="578" cy="400"/>
            </a:xfrm>
          </p:grpSpPr>
          <p:sp>
            <p:nvSpPr>
              <p:cNvPr id="27670" name="Oval 55"/>
              <p:cNvSpPr/>
              <p:nvPr/>
            </p:nvSpPr>
            <p:spPr>
              <a:xfrm>
                <a:off x="85" y="83"/>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7671" name="Text Box 56"/>
              <p:cNvSpPr txBox="1"/>
              <p:nvPr/>
            </p:nvSpPr>
            <p:spPr>
              <a:xfrm>
                <a:off x="0" y="0"/>
                <a:ext cx="578" cy="38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B</a:t>
                </a:r>
                <a:endParaRPr lang="en-US" altLang="zh-CN" sz="2000" b="1" dirty="0">
                  <a:latin typeface="黑体" panose="02010609060101010101" pitchFamily="49" charset="-122"/>
                </a:endParaRPr>
              </a:p>
            </p:txBody>
          </p:sp>
        </p:grpSp>
        <p:grpSp>
          <p:nvGrpSpPr>
            <p:cNvPr id="27663" name="Group 57"/>
            <p:cNvGrpSpPr/>
            <p:nvPr/>
          </p:nvGrpSpPr>
          <p:grpSpPr>
            <a:xfrm>
              <a:off x="188" y="220"/>
              <a:ext cx="1347" cy="881"/>
              <a:chOff x="0" y="0"/>
              <a:chExt cx="2064" cy="1344"/>
            </a:xfrm>
          </p:grpSpPr>
          <p:sp>
            <p:nvSpPr>
              <p:cNvPr id="27664" name="Line 58"/>
              <p:cNvSpPr/>
              <p:nvPr/>
            </p:nvSpPr>
            <p:spPr>
              <a:xfrm flipH="1">
                <a:off x="480" y="0"/>
                <a:ext cx="384" cy="288"/>
              </a:xfrm>
              <a:prstGeom prst="line">
                <a:avLst/>
              </a:prstGeom>
              <a:ln w="38100" cap="rnd" cmpd="sng">
                <a:solidFill>
                  <a:srgbClr val="006699"/>
                </a:solidFill>
                <a:prstDash val="solid"/>
                <a:headEnd type="none" w="med" len="med"/>
                <a:tailEnd type="none" w="med" len="med"/>
              </a:ln>
            </p:spPr>
          </p:sp>
          <p:sp>
            <p:nvSpPr>
              <p:cNvPr id="27665" name="Line 59"/>
              <p:cNvSpPr/>
              <p:nvPr/>
            </p:nvSpPr>
            <p:spPr>
              <a:xfrm>
                <a:off x="1152" y="0"/>
                <a:ext cx="384" cy="286"/>
              </a:xfrm>
              <a:prstGeom prst="line">
                <a:avLst/>
              </a:prstGeom>
              <a:ln w="38100" cap="rnd" cmpd="sng">
                <a:solidFill>
                  <a:srgbClr val="006699"/>
                </a:solidFill>
                <a:prstDash val="solid"/>
                <a:headEnd type="none" w="med" len="med"/>
                <a:tailEnd type="none" w="med" len="med"/>
              </a:ln>
            </p:spPr>
          </p:sp>
          <p:sp>
            <p:nvSpPr>
              <p:cNvPr id="27666" name="Line 60"/>
              <p:cNvSpPr/>
              <p:nvPr/>
            </p:nvSpPr>
            <p:spPr>
              <a:xfrm>
                <a:off x="528" y="576"/>
                <a:ext cx="240" cy="240"/>
              </a:xfrm>
              <a:prstGeom prst="line">
                <a:avLst/>
              </a:prstGeom>
              <a:ln w="38100" cap="rnd" cmpd="sng">
                <a:solidFill>
                  <a:srgbClr val="006699"/>
                </a:solidFill>
                <a:prstDash val="solid"/>
                <a:headEnd type="none" w="med" len="med"/>
                <a:tailEnd type="none" w="med" len="med"/>
              </a:ln>
            </p:spPr>
          </p:sp>
          <p:sp>
            <p:nvSpPr>
              <p:cNvPr id="27667" name="Line 61"/>
              <p:cNvSpPr/>
              <p:nvPr/>
            </p:nvSpPr>
            <p:spPr>
              <a:xfrm flipH="1">
                <a:off x="432" y="1104"/>
                <a:ext cx="243" cy="240"/>
              </a:xfrm>
              <a:prstGeom prst="line">
                <a:avLst/>
              </a:prstGeom>
              <a:ln w="38100" cap="rnd" cmpd="sng">
                <a:solidFill>
                  <a:srgbClr val="006699"/>
                </a:solidFill>
                <a:prstDash val="solid"/>
                <a:headEnd type="none" w="med" len="med"/>
                <a:tailEnd type="none" w="med" len="med"/>
              </a:ln>
            </p:spPr>
          </p:sp>
          <p:sp>
            <p:nvSpPr>
              <p:cNvPr id="27668" name="Line 62"/>
              <p:cNvSpPr/>
              <p:nvPr/>
            </p:nvSpPr>
            <p:spPr>
              <a:xfrm flipH="1">
                <a:off x="0" y="576"/>
                <a:ext cx="243" cy="240"/>
              </a:xfrm>
              <a:prstGeom prst="line">
                <a:avLst/>
              </a:prstGeom>
              <a:ln w="38100" cap="rnd" cmpd="sng">
                <a:solidFill>
                  <a:srgbClr val="006699"/>
                </a:solidFill>
                <a:prstDash val="solid"/>
                <a:headEnd type="none" w="med" len="med"/>
                <a:tailEnd type="none" w="med" len="med"/>
              </a:ln>
            </p:spPr>
          </p:sp>
          <p:sp>
            <p:nvSpPr>
              <p:cNvPr id="27669" name="Line 63"/>
              <p:cNvSpPr/>
              <p:nvPr/>
            </p:nvSpPr>
            <p:spPr>
              <a:xfrm>
                <a:off x="1824" y="480"/>
                <a:ext cx="240" cy="240"/>
              </a:xfrm>
              <a:prstGeom prst="line">
                <a:avLst/>
              </a:prstGeom>
              <a:ln w="38100" cap="rnd" cmpd="sng">
                <a:solidFill>
                  <a:srgbClr val="006699"/>
                </a:solidFill>
                <a:prstDash val="solid"/>
                <a:headEnd type="none" w="med" len="med"/>
                <a:tailEnd type="none" w="med" len="med"/>
              </a:ln>
            </p:spPr>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6627">
                                            <p:txEl>
                                              <p:charRg st="0" end="24"/>
                                            </p:txEl>
                                          </p:spTgt>
                                        </p:tgtEl>
                                        <p:attrNameLst>
                                          <p:attrName>style.visibility</p:attrName>
                                        </p:attrNameLst>
                                      </p:cBhvr>
                                      <p:to>
                                        <p:strVal val="visible"/>
                                      </p:to>
                                    </p:set>
                                    <p:animEffect transition="in" filter="blinds(horizontal)">
                                      <p:cBhvr>
                                        <p:cTn id="7" dur="500"/>
                                        <p:tgtEl>
                                          <p:spTgt spid="26627">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63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26628"/>
                                        </p:tgtEl>
                                        <p:attrNameLst>
                                          <p:attrName>style.visibility</p:attrName>
                                        </p:attrNameLst>
                                      </p:cBhvr>
                                      <p:to>
                                        <p:strVal val="visible"/>
                                      </p:to>
                                    </p:set>
                                    <p:anim calcmode="lin" valueType="num">
                                      <p:cBhvr>
                                        <p:cTn id="16" dur="500" fill="hold"/>
                                        <p:tgtEl>
                                          <p:spTgt spid="26628"/>
                                        </p:tgtEl>
                                        <p:attrNameLst>
                                          <p:attrName>ppt_w</p:attrName>
                                        </p:attrNameLst>
                                      </p:cBhvr>
                                      <p:tavLst>
                                        <p:tav tm="0">
                                          <p:val>
                                            <p:fltVal val="0.000000"/>
                                          </p:val>
                                        </p:tav>
                                        <p:tav tm="100000">
                                          <p:val>
                                            <p:strVal val="#ppt_w"/>
                                          </p:val>
                                        </p:tav>
                                      </p:tavLst>
                                    </p:anim>
                                    <p:anim calcmode="lin" valueType="num">
                                      <p:cBhvr>
                                        <p:cTn id="17" dur="500" fill="hold"/>
                                        <p:tgtEl>
                                          <p:spTgt spid="26628"/>
                                        </p:tgtEl>
                                        <p:attrNameLst>
                                          <p:attrName>ppt_h</p:attrName>
                                        </p:attrNameLst>
                                      </p:cBhvr>
                                      <p:tavLst>
                                        <p:tav tm="0">
                                          <p:val>
                                            <p:fltVal val="0.00000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26629"/>
                                        </p:tgtEl>
                                        <p:attrNameLst>
                                          <p:attrName>style.visibility</p:attrName>
                                        </p:attrNameLst>
                                      </p:cBhvr>
                                      <p:to>
                                        <p:strVal val="visible"/>
                                      </p:to>
                                    </p:set>
                                    <p:anim calcmode="lin" valueType="num">
                                      <p:cBhvr additive="base">
                                        <p:cTn id="22" dur="500" fill="hold"/>
                                        <p:tgtEl>
                                          <p:spTgt spid="26629"/>
                                        </p:tgtEl>
                                        <p:attrNameLst>
                                          <p:attrName>ppt_x</p:attrName>
                                        </p:attrNameLst>
                                      </p:cBhvr>
                                      <p:tavLst>
                                        <p:tav tm="0">
                                          <p:val>
                                            <p:strVal val="#ppt_x"/>
                                          </p:val>
                                        </p:tav>
                                        <p:tav tm="100000">
                                          <p:val>
                                            <p:strVal val="#ppt_x"/>
                                          </p:val>
                                        </p:tav>
                                      </p:tavLst>
                                    </p:anim>
                                    <p:anim calcmode="lin" valueType="num">
                                      <p:cBhvr additive="base">
                                        <p:cTn id="23" dur="500" fill="hold"/>
                                        <p:tgtEl>
                                          <p:spTgt spid="266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9" grpId="0"/>
      <p:bldP spid="266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性质</a:t>
            </a:r>
            <a:endPar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endParaRPr>
          </a:p>
        </p:txBody>
      </p:sp>
      <p:sp>
        <p:nvSpPr>
          <p:cNvPr id="27651"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性质</a:t>
            </a:r>
            <a:r>
              <a:rPr lang="en-US" altLang="zh-CN" dirty="0">
                <a:latin typeface="Times New Roman" panose="02020603050405020304" pitchFamily="18" charset="0"/>
              </a:rPr>
              <a:t>2</a:t>
            </a:r>
            <a:r>
              <a:rPr lang="zh-CN" altLang="en-US" dirty="0">
                <a:latin typeface="Times New Roman" panose="02020603050405020304" pitchFamily="18" charset="0"/>
              </a:rPr>
              <a:t>：深度为</a:t>
            </a:r>
            <a:r>
              <a:rPr lang="en-US" altLang="zh-CN" i="1" dirty="0">
                <a:latin typeface="Times New Roman" panose="02020603050405020304" pitchFamily="18" charset="0"/>
              </a:rPr>
              <a:t>k</a:t>
            </a:r>
            <a:r>
              <a:rPr lang="zh-CN" altLang="en-US" dirty="0">
                <a:latin typeface="Times New Roman" panose="02020603050405020304" pitchFamily="18" charset="0"/>
              </a:rPr>
              <a:t>的二叉树</a:t>
            </a:r>
            <a:r>
              <a:rPr lang="zh-CN" altLang="en-US" dirty="0">
                <a:solidFill>
                  <a:schemeClr val="hlink"/>
                </a:solidFill>
                <a:latin typeface="Times New Roman" panose="02020603050405020304" pitchFamily="18" charset="0"/>
              </a:rPr>
              <a:t>至多</a:t>
            </a:r>
            <a:r>
              <a:rPr lang="zh-CN" altLang="en-US" dirty="0">
                <a:latin typeface="Times New Roman" panose="02020603050405020304" pitchFamily="18" charset="0"/>
              </a:rPr>
              <a:t>有</a:t>
            </a:r>
            <a:r>
              <a:rPr lang="en-US" altLang="zh-CN" i="1" dirty="0">
                <a:solidFill>
                  <a:schemeClr val="hlink"/>
                </a:solidFill>
                <a:latin typeface="Times New Roman" panose="02020603050405020304" pitchFamily="18" charset="0"/>
              </a:rPr>
              <a:t>2</a:t>
            </a:r>
            <a:r>
              <a:rPr lang="en-US" altLang="zh-CN" i="1" baseline="30000" dirty="0">
                <a:solidFill>
                  <a:schemeClr val="hlink"/>
                </a:solidFill>
                <a:latin typeface="Times New Roman" panose="02020603050405020304" pitchFamily="18" charset="0"/>
              </a:rPr>
              <a:t>k</a:t>
            </a:r>
            <a:r>
              <a:rPr lang="en-US" altLang="zh-CN" i="1" dirty="0">
                <a:solidFill>
                  <a:schemeClr val="hlink"/>
                </a:solidFill>
                <a:latin typeface="Times New Roman" panose="02020603050405020304" pitchFamily="18" charset="0"/>
              </a:rPr>
              <a:t>-1</a:t>
            </a:r>
            <a:r>
              <a:rPr lang="zh-CN" altLang="en-US" dirty="0">
                <a:latin typeface="Times New Roman" panose="02020603050405020304" pitchFamily="18" charset="0"/>
              </a:rPr>
              <a:t>个结点（</a:t>
            </a:r>
            <a:r>
              <a:rPr lang="en-US" altLang="zh-CN" dirty="0">
                <a:latin typeface="Times New Roman" panose="02020603050405020304" pitchFamily="18" charset="0"/>
              </a:rPr>
              <a:t>k≥1</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25000"/>
              </a:lnSpc>
            </a:pPr>
            <a:endParaRPr lang="zh-CN" altLang="en-US" dirty="0">
              <a:latin typeface="Times New Roman" panose="02020603050405020304" pitchFamily="18" charset="0"/>
            </a:endParaRPr>
          </a:p>
        </p:txBody>
      </p:sp>
      <p:sp>
        <p:nvSpPr>
          <p:cNvPr id="27652" name="Rectangle 10"/>
          <p:cNvSpPr/>
          <p:nvPr/>
        </p:nvSpPr>
        <p:spPr>
          <a:xfrm>
            <a:off x="1447800" y="1771650"/>
            <a:ext cx="6364288"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latin typeface="Times New Roman" panose="02020603050405020304" pitchFamily="18" charset="0"/>
              </a:rPr>
              <a:t>提问：深度为</a:t>
            </a:r>
            <a:r>
              <a:rPr lang="en-US" altLang="zh-CN" dirty="0">
                <a:latin typeface="Times New Roman" panose="02020603050405020304" pitchFamily="18" charset="0"/>
              </a:rPr>
              <a:t>k</a:t>
            </a:r>
            <a:r>
              <a:rPr lang="zh-CN" altLang="en-US" dirty="0">
                <a:latin typeface="Times New Roman" panose="02020603050405020304" pitchFamily="18" charset="0"/>
              </a:rPr>
              <a:t>时至少有</a:t>
            </a:r>
            <a:r>
              <a:rPr lang="zh-CN" altLang="en-US" u="sng" dirty="0">
                <a:latin typeface="Times New Roman" panose="02020603050405020304" pitchFamily="18" charset="0"/>
              </a:rPr>
              <a:t>            </a:t>
            </a:r>
            <a:r>
              <a:rPr lang="zh-CN" altLang="en-US" dirty="0">
                <a:latin typeface="Times New Roman" panose="02020603050405020304" pitchFamily="18" charset="0"/>
              </a:rPr>
              <a:t>个结点？</a:t>
            </a:r>
            <a:endParaRPr lang="zh-CN" altLang="en-US" dirty="0">
              <a:latin typeface="Times New Roman" panose="02020603050405020304" pitchFamily="18" charset="0"/>
            </a:endParaRPr>
          </a:p>
        </p:txBody>
      </p:sp>
      <p:sp>
        <p:nvSpPr>
          <p:cNvPr id="27653" name="Text Box 12"/>
          <p:cNvSpPr txBox="1"/>
          <p:nvPr/>
        </p:nvSpPr>
        <p:spPr>
          <a:xfrm>
            <a:off x="4932363" y="1700213"/>
            <a:ext cx="504825" cy="51911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42900" lvl="0" indent="-342900" algn="ctr">
              <a:spcBef>
                <a:spcPct val="50000"/>
              </a:spcBef>
              <a:buFont typeface="Arial" panose="020B0604020202020204" pitchFamily="34" charset="0"/>
              <a:buNone/>
            </a:pPr>
            <a:r>
              <a:rPr lang="en-US" altLang="zh-CN" sz="2800" b="1" dirty="0">
                <a:solidFill>
                  <a:srgbClr val="FF0000"/>
                </a:solidFill>
                <a:latin typeface="Times New Roman" panose="02020603050405020304" pitchFamily="18" charset="0"/>
                <a:ea typeface="仿宋_GB2312" panose="02010609030101010101" pitchFamily="49" charset="-122"/>
              </a:rPr>
              <a:t>k</a:t>
            </a:r>
            <a:endParaRPr lang="en-US" altLang="zh-CN" sz="2800" b="1" dirty="0">
              <a:solidFill>
                <a:srgbClr val="FF0000"/>
              </a:solidFill>
              <a:latin typeface="Times New Roman" panose="02020603050405020304" pitchFamily="18" charset="0"/>
              <a:ea typeface="仿宋_GB2312" panose="02010609030101010101" pitchFamily="49" charset="-122"/>
            </a:endParaRPr>
          </a:p>
        </p:txBody>
      </p:sp>
      <p:sp>
        <p:nvSpPr>
          <p:cNvPr id="27654" name="Text Box 5"/>
          <p:cNvSpPr txBox="1"/>
          <p:nvPr/>
        </p:nvSpPr>
        <p:spPr>
          <a:xfrm>
            <a:off x="323850" y="2349500"/>
            <a:ext cx="8424863" cy="16017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zh-CN" altLang="en-US" dirty="0">
                <a:latin typeface="Times New Roman" panose="02020603050405020304" pitchFamily="18" charset="0"/>
              </a:rPr>
              <a:t>性质</a:t>
            </a:r>
            <a:r>
              <a:rPr lang="en-US" altLang="zh-CN" dirty="0">
                <a:latin typeface="Times New Roman" panose="02020603050405020304" pitchFamily="18" charset="0"/>
              </a:rPr>
              <a:t>2</a:t>
            </a:r>
            <a:r>
              <a:rPr lang="zh-CN" altLang="en-US" dirty="0">
                <a:latin typeface="Times New Roman" panose="02020603050405020304" pitchFamily="18" charset="0"/>
              </a:rPr>
              <a:t>证明：</a:t>
            </a:r>
            <a:endParaRPr lang="zh-CN" altLang="en-US" dirty="0">
              <a:latin typeface="Times New Roman" panose="02020603050405020304" pitchFamily="18" charset="0"/>
            </a:endParaRPr>
          </a:p>
          <a:p>
            <a:pPr marL="0" lvl="0" indent="0" eaLnBrk="1" hangingPunct="1">
              <a:lnSpc>
                <a:spcPct val="125000"/>
              </a:lnSpc>
              <a:spcBef>
                <a:spcPct val="0"/>
              </a:spcBef>
              <a:buFont typeface="Arial" panose="020B0604020202020204" pitchFamily="34" charset="0"/>
              <a:buNone/>
            </a:pPr>
            <a:r>
              <a:rPr lang="zh-CN" altLang="en-US" dirty="0">
                <a:latin typeface="Times New Roman" panose="02020603050405020304" pitchFamily="18" charset="0"/>
              </a:rPr>
              <a:t>　　基于上一条性质，深度为</a:t>
            </a:r>
            <a:r>
              <a:rPr lang="en-US" altLang="zh-CN" b="1" i="1" dirty="0">
                <a:latin typeface="Times New Roman" panose="02020603050405020304" pitchFamily="18" charset="0"/>
              </a:rPr>
              <a:t>k</a:t>
            </a:r>
            <a:r>
              <a:rPr lang="zh-CN" altLang="en-US" dirty="0">
                <a:latin typeface="Times New Roman" panose="02020603050405020304" pitchFamily="18" charset="0"/>
              </a:rPr>
              <a:t>的二叉树上的结点数至多为：</a:t>
            </a:r>
            <a:endParaRPr lang="zh-CN" altLang="en-US" dirty="0">
              <a:latin typeface="Times New Roman" panose="02020603050405020304" pitchFamily="18" charset="0"/>
            </a:endParaRPr>
          </a:p>
          <a:p>
            <a:pPr marL="0" lvl="0" indent="0" eaLnBrk="1" hangingPunct="1">
              <a:lnSpc>
                <a:spcPct val="125000"/>
              </a:lnSpc>
              <a:spcBef>
                <a:spcPct val="0"/>
              </a:spcBef>
              <a:buFont typeface="Arial" panose="020B0604020202020204" pitchFamily="34" charset="0"/>
              <a:buNone/>
            </a:pPr>
            <a:r>
              <a:rPr lang="zh-CN" altLang="en-US" dirty="0">
                <a:latin typeface="Times New Roman" panose="02020603050405020304" pitchFamily="18" charset="0"/>
              </a:rPr>
              <a:t>       </a:t>
            </a:r>
            <a:r>
              <a:rPr lang="en-US" altLang="zh-CN" b="1" i="1" dirty="0">
                <a:latin typeface="Times New Roman" panose="02020603050405020304" pitchFamily="18" charset="0"/>
              </a:rPr>
              <a:t>2</a:t>
            </a:r>
            <a:r>
              <a:rPr lang="en-US" altLang="zh-CN" b="1" i="1" baseline="30000" dirty="0">
                <a:latin typeface="Times New Roman" panose="02020603050405020304" pitchFamily="18" charset="0"/>
              </a:rPr>
              <a:t>0</a:t>
            </a:r>
            <a:r>
              <a:rPr lang="en-US" altLang="zh-CN" b="1" i="1" dirty="0">
                <a:latin typeface="Times New Roman" panose="02020603050405020304" pitchFamily="18" charset="0"/>
              </a:rPr>
              <a:t>+2</a:t>
            </a:r>
            <a:r>
              <a:rPr lang="en-US" altLang="zh-CN" b="1" i="1" baseline="30000" dirty="0">
                <a:latin typeface="Times New Roman" panose="02020603050405020304" pitchFamily="18" charset="0"/>
              </a:rPr>
              <a:t>1</a:t>
            </a:r>
            <a:r>
              <a:rPr lang="en-US" altLang="zh-CN" b="1" i="1" dirty="0">
                <a:latin typeface="Times New Roman" panose="02020603050405020304" pitchFamily="18" charset="0"/>
              </a:rPr>
              <a:t>+ </a:t>
            </a:r>
            <a:r>
              <a:rPr lang="en-US" altLang="zh-CN" b="1" i="1" dirty="0">
                <a:latin typeface="Times New Roman" panose="02020603050405020304" pitchFamily="18" charset="0"/>
                <a:sym typeface="Symbol" panose="05050102010706020507" pitchFamily="18" charset="2"/>
              </a:rPr>
              <a:t>      +2</a:t>
            </a:r>
            <a:r>
              <a:rPr lang="en-US" altLang="zh-CN" b="1" i="1" baseline="30000" dirty="0">
                <a:latin typeface="Times New Roman" panose="02020603050405020304" pitchFamily="18" charset="0"/>
                <a:sym typeface="Symbol" panose="05050102010706020507" pitchFamily="18" charset="2"/>
              </a:rPr>
              <a:t>k-1</a:t>
            </a:r>
            <a:r>
              <a:rPr lang="en-US" altLang="zh-CN" b="1" i="1" dirty="0">
                <a:latin typeface="Times New Roman" panose="02020603050405020304" pitchFamily="18" charset="0"/>
                <a:sym typeface="Symbol" panose="05050102010706020507" pitchFamily="18" charset="2"/>
              </a:rPr>
              <a:t> = 2</a:t>
            </a:r>
            <a:r>
              <a:rPr lang="en-US" altLang="zh-CN" b="1" i="1" baseline="30000" dirty="0">
                <a:latin typeface="Times New Roman" panose="02020603050405020304" pitchFamily="18" charset="0"/>
                <a:sym typeface="Symbol" panose="05050102010706020507" pitchFamily="18" charset="2"/>
              </a:rPr>
              <a:t>k</a:t>
            </a:r>
            <a:r>
              <a:rPr lang="en-US" altLang="zh-CN" b="1" i="1" dirty="0">
                <a:latin typeface="Times New Roman" panose="02020603050405020304" pitchFamily="18" charset="0"/>
                <a:sym typeface="Symbol" panose="05050102010706020507" pitchFamily="18" charset="2"/>
              </a:rPr>
              <a:t>-1</a:t>
            </a:r>
            <a:r>
              <a:rPr lang="en-US" altLang="zh-CN" sz="3600" dirty="0">
                <a:latin typeface="Times New Roman" panose="02020603050405020304" pitchFamily="18" charset="0"/>
                <a:ea typeface="楷体_GB2312" pitchFamily="1" charset="-122"/>
              </a:rPr>
              <a:t> </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grpSp>
        <p:nvGrpSpPr>
          <p:cNvPr id="28679" name="Group 35"/>
          <p:cNvGrpSpPr/>
          <p:nvPr/>
        </p:nvGrpSpPr>
        <p:grpSpPr>
          <a:xfrm>
            <a:off x="5940425" y="4600575"/>
            <a:ext cx="3168650" cy="2068513"/>
            <a:chOff x="0" y="0"/>
            <a:chExt cx="1816" cy="1300"/>
          </a:xfrm>
        </p:grpSpPr>
        <p:grpSp>
          <p:nvGrpSpPr>
            <p:cNvPr id="28680" name="Group 36"/>
            <p:cNvGrpSpPr/>
            <p:nvPr/>
          </p:nvGrpSpPr>
          <p:grpSpPr>
            <a:xfrm>
              <a:off x="688" y="0"/>
              <a:ext cx="377" cy="262"/>
              <a:chOff x="0" y="0"/>
              <a:chExt cx="577" cy="400"/>
            </a:xfrm>
          </p:grpSpPr>
          <p:sp>
            <p:nvSpPr>
              <p:cNvPr id="28706" name="Oval 37"/>
              <p:cNvSpPr/>
              <p:nvPr/>
            </p:nvSpPr>
            <p:spPr>
              <a:xfrm>
                <a:off x="85" y="83"/>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8707" name="Text Box 38"/>
              <p:cNvSpPr txBox="1"/>
              <p:nvPr/>
            </p:nvSpPr>
            <p:spPr>
              <a:xfrm>
                <a:off x="0" y="0"/>
                <a:ext cx="577"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A</a:t>
                </a:r>
                <a:endParaRPr lang="en-US" altLang="zh-CN" sz="2000" b="1" dirty="0">
                  <a:latin typeface="黑体" panose="02010609060101010101" pitchFamily="49" charset="-122"/>
                </a:endParaRPr>
              </a:p>
            </p:txBody>
          </p:sp>
        </p:grpSp>
        <p:grpSp>
          <p:nvGrpSpPr>
            <p:cNvPr id="28681" name="Group 39"/>
            <p:cNvGrpSpPr/>
            <p:nvPr/>
          </p:nvGrpSpPr>
          <p:grpSpPr>
            <a:xfrm>
              <a:off x="1440" y="628"/>
              <a:ext cx="376" cy="263"/>
              <a:chOff x="0" y="0"/>
              <a:chExt cx="576" cy="401"/>
            </a:xfrm>
          </p:grpSpPr>
          <p:sp>
            <p:nvSpPr>
              <p:cNvPr id="28704" name="Oval 40"/>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8705" name="Text Box 41"/>
              <p:cNvSpPr txBox="1"/>
              <p:nvPr/>
            </p:nvSpPr>
            <p:spPr>
              <a:xfrm>
                <a:off x="0" y="0"/>
                <a:ext cx="576"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F</a:t>
                </a:r>
                <a:endParaRPr lang="en-US" altLang="zh-CN" sz="2000" b="1" dirty="0">
                  <a:latin typeface="黑体" panose="02010609060101010101" pitchFamily="49" charset="-122"/>
                </a:endParaRPr>
              </a:p>
            </p:txBody>
          </p:sp>
        </p:grpSp>
        <p:grpSp>
          <p:nvGrpSpPr>
            <p:cNvPr id="28682" name="Group 42"/>
            <p:cNvGrpSpPr/>
            <p:nvPr/>
          </p:nvGrpSpPr>
          <p:grpSpPr>
            <a:xfrm>
              <a:off x="281" y="1038"/>
              <a:ext cx="377" cy="262"/>
              <a:chOff x="0" y="0"/>
              <a:chExt cx="578" cy="399"/>
            </a:xfrm>
          </p:grpSpPr>
          <p:sp>
            <p:nvSpPr>
              <p:cNvPr id="28702" name="Oval 43"/>
              <p:cNvSpPr/>
              <p:nvPr/>
            </p:nvSpPr>
            <p:spPr>
              <a:xfrm>
                <a:off x="85" y="82"/>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8703" name="Text Box 44"/>
              <p:cNvSpPr txBox="1"/>
              <p:nvPr/>
            </p:nvSpPr>
            <p:spPr>
              <a:xfrm>
                <a:off x="0" y="0"/>
                <a:ext cx="578"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G</a:t>
                </a:r>
                <a:endParaRPr lang="en-US" altLang="zh-CN" sz="2000" b="1" dirty="0">
                  <a:latin typeface="黑体" panose="02010609060101010101" pitchFamily="49" charset="-122"/>
                </a:endParaRPr>
              </a:p>
            </p:txBody>
          </p:sp>
        </p:grpSp>
        <p:grpSp>
          <p:nvGrpSpPr>
            <p:cNvPr id="28683" name="Group 45"/>
            <p:cNvGrpSpPr/>
            <p:nvPr/>
          </p:nvGrpSpPr>
          <p:grpSpPr>
            <a:xfrm>
              <a:off x="532" y="691"/>
              <a:ext cx="376" cy="263"/>
              <a:chOff x="0" y="0"/>
              <a:chExt cx="576" cy="401"/>
            </a:xfrm>
          </p:grpSpPr>
          <p:sp>
            <p:nvSpPr>
              <p:cNvPr id="28700" name="Oval 46"/>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8701" name="Text Box 47"/>
              <p:cNvSpPr txBox="1"/>
              <p:nvPr/>
            </p:nvSpPr>
            <p:spPr>
              <a:xfrm>
                <a:off x="0" y="0"/>
                <a:ext cx="576" cy="38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E</a:t>
                </a:r>
                <a:endParaRPr lang="en-US" altLang="zh-CN" sz="2000" b="1" dirty="0">
                  <a:latin typeface="黑体" panose="02010609060101010101" pitchFamily="49" charset="-122"/>
                </a:endParaRPr>
              </a:p>
            </p:txBody>
          </p:sp>
        </p:grpSp>
        <p:grpSp>
          <p:nvGrpSpPr>
            <p:cNvPr id="28684" name="Group 48"/>
            <p:cNvGrpSpPr/>
            <p:nvPr/>
          </p:nvGrpSpPr>
          <p:grpSpPr>
            <a:xfrm>
              <a:off x="0" y="691"/>
              <a:ext cx="375" cy="262"/>
              <a:chOff x="0" y="0"/>
              <a:chExt cx="576" cy="401"/>
            </a:xfrm>
          </p:grpSpPr>
          <p:sp>
            <p:nvSpPr>
              <p:cNvPr id="28698" name="Oval 49"/>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8699" name="Text Box 50"/>
              <p:cNvSpPr txBox="1"/>
              <p:nvPr/>
            </p:nvSpPr>
            <p:spPr>
              <a:xfrm>
                <a:off x="0" y="0"/>
                <a:ext cx="576" cy="3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D</a:t>
                </a:r>
                <a:endParaRPr lang="en-US" altLang="zh-CN" sz="2000" b="1" dirty="0">
                  <a:latin typeface="黑体" panose="02010609060101010101" pitchFamily="49" charset="-122"/>
                </a:endParaRPr>
              </a:p>
            </p:txBody>
          </p:sp>
        </p:grpSp>
        <p:grpSp>
          <p:nvGrpSpPr>
            <p:cNvPr id="28685" name="Group 51"/>
            <p:cNvGrpSpPr/>
            <p:nvPr/>
          </p:nvGrpSpPr>
          <p:grpSpPr>
            <a:xfrm>
              <a:off x="1128" y="314"/>
              <a:ext cx="375" cy="262"/>
              <a:chOff x="0" y="0"/>
              <a:chExt cx="575" cy="401"/>
            </a:xfrm>
          </p:grpSpPr>
          <p:sp>
            <p:nvSpPr>
              <p:cNvPr id="28696" name="Oval 52"/>
              <p:cNvSpPr/>
              <p:nvPr/>
            </p:nvSpPr>
            <p:spPr>
              <a:xfrm>
                <a:off x="83"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8697" name="Text Box 53"/>
              <p:cNvSpPr txBox="1"/>
              <p:nvPr/>
            </p:nvSpPr>
            <p:spPr>
              <a:xfrm>
                <a:off x="0" y="0"/>
                <a:ext cx="575" cy="3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C</a:t>
                </a:r>
                <a:endParaRPr lang="en-US" altLang="zh-CN" sz="2000" b="1" dirty="0">
                  <a:latin typeface="黑体" panose="02010609060101010101" pitchFamily="49" charset="-122"/>
                </a:endParaRPr>
              </a:p>
            </p:txBody>
          </p:sp>
        </p:grpSp>
        <p:grpSp>
          <p:nvGrpSpPr>
            <p:cNvPr id="28686" name="Group 54"/>
            <p:cNvGrpSpPr/>
            <p:nvPr/>
          </p:nvGrpSpPr>
          <p:grpSpPr>
            <a:xfrm>
              <a:off x="281" y="346"/>
              <a:ext cx="377" cy="262"/>
              <a:chOff x="0" y="0"/>
              <a:chExt cx="578" cy="400"/>
            </a:xfrm>
          </p:grpSpPr>
          <p:sp>
            <p:nvSpPr>
              <p:cNvPr id="28694" name="Oval 55"/>
              <p:cNvSpPr/>
              <p:nvPr/>
            </p:nvSpPr>
            <p:spPr>
              <a:xfrm>
                <a:off x="85" y="83"/>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8695" name="Text Box 56"/>
              <p:cNvSpPr txBox="1"/>
              <p:nvPr/>
            </p:nvSpPr>
            <p:spPr>
              <a:xfrm>
                <a:off x="0" y="0"/>
                <a:ext cx="578" cy="38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B</a:t>
                </a:r>
                <a:endParaRPr lang="en-US" altLang="zh-CN" sz="2000" b="1" dirty="0">
                  <a:latin typeface="黑体" panose="02010609060101010101" pitchFamily="49" charset="-122"/>
                </a:endParaRPr>
              </a:p>
            </p:txBody>
          </p:sp>
        </p:grpSp>
        <p:grpSp>
          <p:nvGrpSpPr>
            <p:cNvPr id="28687" name="Group 57"/>
            <p:cNvGrpSpPr/>
            <p:nvPr/>
          </p:nvGrpSpPr>
          <p:grpSpPr>
            <a:xfrm>
              <a:off x="188" y="220"/>
              <a:ext cx="1347" cy="881"/>
              <a:chOff x="0" y="0"/>
              <a:chExt cx="2064" cy="1344"/>
            </a:xfrm>
          </p:grpSpPr>
          <p:sp>
            <p:nvSpPr>
              <p:cNvPr id="28688" name="Line 58"/>
              <p:cNvSpPr/>
              <p:nvPr/>
            </p:nvSpPr>
            <p:spPr>
              <a:xfrm flipH="1">
                <a:off x="480" y="0"/>
                <a:ext cx="384" cy="288"/>
              </a:xfrm>
              <a:prstGeom prst="line">
                <a:avLst/>
              </a:prstGeom>
              <a:ln w="38100" cap="rnd" cmpd="sng">
                <a:solidFill>
                  <a:srgbClr val="006699"/>
                </a:solidFill>
                <a:prstDash val="solid"/>
                <a:headEnd type="none" w="med" len="med"/>
                <a:tailEnd type="none" w="med" len="med"/>
              </a:ln>
            </p:spPr>
          </p:sp>
          <p:sp>
            <p:nvSpPr>
              <p:cNvPr id="28689" name="Line 59"/>
              <p:cNvSpPr/>
              <p:nvPr/>
            </p:nvSpPr>
            <p:spPr>
              <a:xfrm>
                <a:off x="1152" y="0"/>
                <a:ext cx="384" cy="286"/>
              </a:xfrm>
              <a:prstGeom prst="line">
                <a:avLst/>
              </a:prstGeom>
              <a:ln w="38100" cap="rnd" cmpd="sng">
                <a:solidFill>
                  <a:srgbClr val="006699"/>
                </a:solidFill>
                <a:prstDash val="solid"/>
                <a:headEnd type="none" w="med" len="med"/>
                <a:tailEnd type="none" w="med" len="med"/>
              </a:ln>
            </p:spPr>
          </p:sp>
          <p:sp>
            <p:nvSpPr>
              <p:cNvPr id="28690" name="Line 60"/>
              <p:cNvSpPr/>
              <p:nvPr/>
            </p:nvSpPr>
            <p:spPr>
              <a:xfrm>
                <a:off x="528" y="576"/>
                <a:ext cx="240" cy="240"/>
              </a:xfrm>
              <a:prstGeom prst="line">
                <a:avLst/>
              </a:prstGeom>
              <a:ln w="38100" cap="rnd" cmpd="sng">
                <a:solidFill>
                  <a:srgbClr val="006699"/>
                </a:solidFill>
                <a:prstDash val="solid"/>
                <a:headEnd type="none" w="med" len="med"/>
                <a:tailEnd type="none" w="med" len="med"/>
              </a:ln>
            </p:spPr>
          </p:sp>
          <p:sp>
            <p:nvSpPr>
              <p:cNvPr id="28691" name="Line 61"/>
              <p:cNvSpPr/>
              <p:nvPr/>
            </p:nvSpPr>
            <p:spPr>
              <a:xfrm flipH="1">
                <a:off x="432" y="1104"/>
                <a:ext cx="243" cy="240"/>
              </a:xfrm>
              <a:prstGeom prst="line">
                <a:avLst/>
              </a:prstGeom>
              <a:ln w="38100" cap="rnd" cmpd="sng">
                <a:solidFill>
                  <a:srgbClr val="006699"/>
                </a:solidFill>
                <a:prstDash val="solid"/>
                <a:headEnd type="none" w="med" len="med"/>
                <a:tailEnd type="none" w="med" len="med"/>
              </a:ln>
            </p:spPr>
          </p:sp>
          <p:sp>
            <p:nvSpPr>
              <p:cNvPr id="28692" name="Line 62"/>
              <p:cNvSpPr/>
              <p:nvPr/>
            </p:nvSpPr>
            <p:spPr>
              <a:xfrm flipH="1">
                <a:off x="0" y="576"/>
                <a:ext cx="243" cy="240"/>
              </a:xfrm>
              <a:prstGeom prst="line">
                <a:avLst/>
              </a:prstGeom>
              <a:ln w="38100" cap="rnd" cmpd="sng">
                <a:solidFill>
                  <a:srgbClr val="006699"/>
                </a:solidFill>
                <a:prstDash val="solid"/>
                <a:headEnd type="none" w="med" len="med"/>
                <a:tailEnd type="none" w="med" len="med"/>
              </a:ln>
            </p:spPr>
          </p:sp>
          <p:sp>
            <p:nvSpPr>
              <p:cNvPr id="28693" name="Line 63"/>
              <p:cNvSpPr/>
              <p:nvPr/>
            </p:nvSpPr>
            <p:spPr>
              <a:xfrm>
                <a:off x="1824" y="480"/>
                <a:ext cx="240" cy="240"/>
              </a:xfrm>
              <a:prstGeom prst="line">
                <a:avLst/>
              </a:prstGeom>
              <a:ln w="38100" cap="rnd" cmpd="sng">
                <a:solidFill>
                  <a:srgbClr val="006699"/>
                </a:solidFill>
                <a:prstDash val="solid"/>
                <a:headEnd type="none" w="med" len="med"/>
                <a:tailEnd type="none" w="med" len="med"/>
              </a:ln>
            </p:spPr>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7651">
                                            <p:txEl>
                                              <p:charRg st="0" end="29"/>
                                            </p:txEl>
                                          </p:spTgt>
                                        </p:tgtEl>
                                        <p:attrNameLst>
                                          <p:attrName>style.visibility</p:attrName>
                                        </p:attrNameLst>
                                      </p:cBhvr>
                                      <p:to>
                                        <p:strVal val="visible"/>
                                      </p:to>
                                    </p:set>
                                    <p:animEffect transition="in" filter="blinds(horizontal)">
                                      <p:cBhvr>
                                        <p:cTn id="7" dur="500"/>
                                        <p:tgtEl>
                                          <p:spTgt spid="27651">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65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27652"/>
                                        </p:tgtEl>
                                        <p:attrNameLst>
                                          <p:attrName>style.visibility</p:attrName>
                                        </p:attrNameLst>
                                      </p:cBhvr>
                                      <p:to>
                                        <p:strVal val="visible"/>
                                      </p:to>
                                    </p:set>
                                    <p:anim calcmode="lin" valueType="num">
                                      <p:cBhvr>
                                        <p:cTn id="16" dur="500" fill="hold"/>
                                        <p:tgtEl>
                                          <p:spTgt spid="27652"/>
                                        </p:tgtEl>
                                        <p:attrNameLst>
                                          <p:attrName>ppt_w</p:attrName>
                                        </p:attrNameLst>
                                      </p:cBhvr>
                                      <p:tavLst>
                                        <p:tav tm="0">
                                          <p:val>
                                            <p:fltVal val="0.000000"/>
                                          </p:val>
                                        </p:tav>
                                        <p:tav tm="100000">
                                          <p:val>
                                            <p:strVal val="#ppt_w"/>
                                          </p:val>
                                        </p:tav>
                                      </p:tavLst>
                                    </p:anim>
                                    <p:anim calcmode="lin" valueType="num">
                                      <p:cBhvr>
                                        <p:cTn id="17" dur="500" fill="hold"/>
                                        <p:tgtEl>
                                          <p:spTgt spid="27652"/>
                                        </p:tgtEl>
                                        <p:attrNameLst>
                                          <p:attrName>ppt_h</p:attrName>
                                        </p:attrNameLst>
                                      </p:cBhvr>
                                      <p:tavLst>
                                        <p:tav tm="0">
                                          <p:val>
                                            <p:fltVal val="0.00000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27653"/>
                                        </p:tgtEl>
                                        <p:attrNameLst>
                                          <p:attrName>style.visibility</p:attrName>
                                        </p:attrNameLst>
                                      </p:cBhvr>
                                      <p:to>
                                        <p:strVal val="visible"/>
                                      </p:to>
                                    </p:set>
                                    <p:anim calcmode="lin" valueType="num">
                                      <p:cBhvr additive="base">
                                        <p:cTn id="22" dur="500" fill="hold"/>
                                        <p:tgtEl>
                                          <p:spTgt spid="27653"/>
                                        </p:tgtEl>
                                        <p:attrNameLst>
                                          <p:attrName>ppt_x</p:attrName>
                                        </p:attrNameLst>
                                      </p:cBhvr>
                                      <p:tavLst>
                                        <p:tav tm="0">
                                          <p:val>
                                            <p:strVal val="#ppt_x"/>
                                          </p:val>
                                        </p:tav>
                                        <p:tav tm="100000">
                                          <p:val>
                                            <p:strVal val="#ppt_x"/>
                                          </p:val>
                                        </p:tav>
                                      </p:tavLst>
                                    </p:anim>
                                    <p:anim calcmode="lin" valueType="num">
                                      <p:cBhvr additive="base">
                                        <p:cTn id="23" dur="500" fill="hold"/>
                                        <p:tgtEl>
                                          <p:spTgt spid="2765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27653" grpId="0"/>
      <p:bldP spid="276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性质</a:t>
            </a:r>
            <a:endPar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endParaRPr>
          </a:p>
        </p:txBody>
      </p:sp>
      <p:sp>
        <p:nvSpPr>
          <p:cNvPr id="28675" name="Rectangle 3"/>
          <p:cNvSpPr>
            <a:spLocks noGrp="1"/>
          </p:cNvSpPr>
          <p:nvPr>
            <p:ph type="body" idx="4294967295"/>
          </p:nvPr>
        </p:nvSpPr>
        <p:spPr/>
        <p:txBody>
          <a:bodyPr vert="horz" wrap="square" lIns="91440" tIns="45720" rIns="91440" bIns="45720" anchor="t" anchorCtr="0"/>
          <a:p>
            <a:pPr>
              <a:lnSpc>
                <a:spcPct val="125000"/>
              </a:lnSpc>
            </a:pPr>
            <a:r>
              <a:rPr lang="zh-CN" altLang="en-US" dirty="0">
                <a:latin typeface="Times New Roman" panose="02020603050405020304" pitchFamily="18" charset="0"/>
              </a:rPr>
              <a:t>性质</a:t>
            </a:r>
            <a:r>
              <a:rPr lang="en-US" altLang="zh-CN" dirty="0">
                <a:latin typeface="Times New Roman" panose="02020603050405020304" pitchFamily="18" charset="0"/>
              </a:rPr>
              <a:t>3</a:t>
            </a:r>
            <a:r>
              <a:rPr lang="zh-CN" altLang="en-US" dirty="0">
                <a:latin typeface="Times New Roman" panose="02020603050405020304" pitchFamily="18" charset="0"/>
              </a:rPr>
              <a:t>：对任何一棵二叉树，若它含有</a:t>
            </a:r>
            <a:r>
              <a:rPr lang="en-US" altLang="zh-CN" i="1" dirty="0">
                <a:solidFill>
                  <a:srgbClr val="0000FF"/>
                </a:solidFill>
                <a:latin typeface="Times New Roman" panose="02020603050405020304" pitchFamily="18" charset="0"/>
              </a:rPr>
              <a:t>n</a:t>
            </a:r>
            <a:r>
              <a:rPr lang="en-US" altLang="zh-CN" i="1" baseline="-25000" dirty="0">
                <a:solidFill>
                  <a:srgbClr val="0000FF"/>
                </a:solidFill>
                <a:latin typeface="Times New Roman" panose="02020603050405020304" pitchFamily="18" charset="0"/>
              </a:rPr>
              <a:t>0</a:t>
            </a:r>
            <a:r>
              <a:rPr lang="zh-CN" altLang="en-US" dirty="0">
                <a:latin typeface="Times New Roman" panose="02020603050405020304" pitchFamily="18" charset="0"/>
              </a:rPr>
              <a:t>个叶子结点、</a:t>
            </a:r>
            <a:r>
              <a:rPr lang="en-US" altLang="zh-CN" i="1" dirty="0">
                <a:solidFill>
                  <a:srgbClr val="0000FF"/>
                </a:solidFill>
                <a:latin typeface="Times New Roman" panose="02020603050405020304" pitchFamily="18" charset="0"/>
              </a:rPr>
              <a:t>n</a:t>
            </a:r>
            <a:r>
              <a:rPr lang="en-US" altLang="zh-CN" i="1" baseline="-25000" dirty="0">
                <a:solidFill>
                  <a:srgbClr val="0000FF"/>
                </a:solidFill>
                <a:latin typeface="Times New Roman" panose="02020603050405020304" pitchFamily="18" charset="0"/>
              </a:rPr>
              <a:t>2</a:t>
            </a:r>
            <a:r>
              <a:rPr lang="zh-CN" altLang="en-US" dirty="0">
                <a:latin typeface="Times New Roman" panose="02020603050405020304" pitchFamily="18" charset="0"/>
              </a:rPr>
              <a:t>个度为</a:t>
            </a:r>
            <a:r>
              <a:rPr lang="en-US" altLang="zh-CN" i="1" dirty="0">
                <a:latin typeface="Times New Roman" panose="02020603050405020304" pitchFamily="18" charset="0"/>
              </a:rPr>
              <a:t>2</a:t>
            </a:r>
            <a:r>
              <a:rPr lang="zh-CN" altLang="en-US" dirty="0">
                <a:latin typeface="Times New Roman" panose="02020603050405020304" pitchFamily="18" charset="0"/>
              </a:rPr>
              <a:t>的结点，则必存在关系式：</a:t>
            </a:r>
            <a:r>
              <a:rPr lang="en-US" altLang="zh-CN" i="1" dirty="0">
                <a:latin typeface="Times New Roman" panose="02020603050405020304" pitchFamily="18" charset="0"/>
              </a:rPr>
              <a:t>n</a:t>
            </a:r>
            <a:r>
              <a:rPr lang="en-US" altLang="zh-CN" i="1" baseline="-25000" dirty="0">
                <a:latin typeface="Times New Roman" panose="02020603050405020304" pitchFamily="18" charset="0"/>
              </a:rPr>
              <a:t>0</a:t>
            </a:r>
            <a:r>
              <a:rPr lang="en-US" altLang="zh-CN" i="1" dirty="0">
                <a:latin typeface="Times New Roman" panose="02020603050405020304" pitchFamily="18" charset="0"/>
              </a:rPr>
              <a:t> = n</a:t>
            </a:r>
            <a:r>
              <a:rPr lang="en-US" altLang="zh-CN" i="1" baseline="-25000" dirty="0">
                <a:latin typeface="Times New Roman" panose="02020603050405020304" pitchFamily="18" charset="0"/>
              </a:rPr>
              <a:t>2</a:t>
            </a:r>
            <a:r>
              <a:rPr lang="en-US" altLang="zh-CN" i="1" dirty="0">
                <a:latin typeface="Times New Roman" panose="02020603050405020304" pitchFamily="18" charset="0"/>
              </a:rPr>
              <a:t>+1</a:t>
            </a:r>
            <a:r>
              <a:rPr lang="zh-CN" altLang="en-US" dirty="0">
                <a:latin typeface="Times New Roman" panose="02020603050405020304" pitchFamily="18" charset="0"/>
              </a:rPr>
              <a:t>。</a:t>
            </a:r>
            <a:endParaRPr lang="zh-CN" altLang="en-US" dirty="0">
              <a:latin typeface="Times New Roman" panose="02020603050405020304" pitchFamily="18" charset="0"/>
            </a:endParaRPr>
          </a:p>
          <a:p>
            <a:endParaRPr lang="en-US" altLang="zh-CN" dirty="0">
              <a:latin typeface="Times New Roman" panose="02020603050405020304" pitchFamily="18" charset="0"/>
            </a:endParaRPr>
          </a:p>
        </p:txBody>
      </p:sp>
      <p:grpSp>
        <p:nvGrpSpPr>
          <p:cNvPr id="29700" name="Group 35"/>
          <p:cNvGrpSpPr/>
          <p:nvPr/>
        </p:nvGrpSpPr>
        <p:grpSpPr>
          <a:xfrm>
            <a:off x="5940425" y="4600575"/>
            <a:ext cx="3168650" cy="2068513"/>
            <a:chOff x="0" y="0"/>
            <a:chExt cx="1816" cy="1300"/>
          </a:xfrm>
        </p:grpSpPr>
        <p:grpSp>
          <p:nvGrpSpPr>
            <p:cNvPr id="29702" name="Group 36"/>
            <p:cNvGrpSpPr/>
            <p:nvPr/>
          </p:nvGrpSpPr>
          <p:grpSpPr>
            <a:xfrm>
              <a:off x="688" y="0"/>
              <a:ext cx="377" cy="262"/>
              <a:chOff x="0" y="0"/>
              <a:chExt cx="577" cy="400"/>
            </a:xfrm>
          </p:grpSpPr>
          <p:sp>
            <p:nvSpPr>
              <p:cNvPr id="29728" name="Oval 37"/>
              <p:cNvSpPr/>
              <p:nvPr/>
            </p:nvSpPr>
            <p:spPr>
              <a:xfrm>
                <a:off x="85" y="83"/>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9729" name="Text Box 38"/>
              <p:cNvSpPr txBox="1"/>
              <p:nvPr/>
            </p:nvSpPr>
            <p:spPr>
              <a:xfrm>
                <a:off x="0" y="0"/>
                <a:ext cx="577"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A</a:t>
                </a:r>
                <a:endParaRPr lang="en-US" altLang="zh-CN" sz="2000" b="1" dirty="0">
                  <a:latin typeface="黑体" panose="02010609060101010101" pitchFamily="49" charset="-122"/>
                </a:endParaRPr>
              </a:p>
            </p:txBody>
          </p:sp>
        </p:grpSp>
        <p:grpSp>
          <p:nvGrpSpPr>
            <p:cNvPr id="29703" name="Group 39"/>
            <p:cNvGrpSpPr/>
            <p:nvPr/>
          </p:nvGrpSpPr>
          <p:grpSpPr>
            <a:xfrm>
              <a:off x="1440" y="628"/>
              <a:ext cx="376" cy="263"/>
              <a:chOff x="0" y="0"/>
              <a:chExt cx="576" cy="401"/>
            </a:xfrm>
          </p:grpSpPr>
          <p:sp>
            <p:nvSpPr>
              <p:cNvPr id="29726" name="Oval 40"/>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9727" name="Text Box 41"/>
              <p:cNvSpPr txBox="1"/>
              <p:nvPr/>
            </p:nvSpPr>
            <p:spPr>
              <a:xfrm>
                <a:off x="0" y="0"/>
                <a:ext cx="576"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F</a:t>
                </a:r>
                <a:endParaRPr lang="en-US" altLang="zh-CN" sz="2000" b="1" dirty="0">
                  <a:latin typeface="黑体" panose="02010609060101010101" pitchFamily="49" charset="-122"/>
                </a:endParaRPr>
              </a:p>
            </p:txBody>
          </p:sp>
        </p:grpSp>
        <p:grpSp>
          <p:nvGrpSpPr>
            <p:cNvPr id="29704" name="Group 42"/>
            <p:cNvGrpSpPr/>
            <p:nvPr/>
          </p:nvGrpSpPr>
          <p:grpSpPr>
            <a:xfrm>
              <a:off x="281" y="1038"/>
              <a:ext cx="377" cy="262"/>
              <a:chOff x="0" y="0"/>
              <a:chExt cx="578" cy="399"/>
            </a:xfrm>
          </p:grpSpPr>
          <p:sp>
            <p:nvSpPr>
              <p:cNvPr id="29724" name="Oval 43"/>
              <p:cNvSpPr/>
              <p:nvPr/>
            </p:nvSpPr>
            <p:spPr>
              <a:xfrm>
                <a:off x="85" y="82"/>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9725" name="Text Box 44"/>
              <p:cNvSpPr txBox="1"/>
              <p:nvPr/>
            </p:nvSpPr>
            <p:spPr>
              <a:xfrm>
                <a:off x="0" y="0"/>
                <a:ext cx="578"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G</a:t>
                </a:r>
                <a:endParaRPr lang="en-US" altLang="zh-CN" sz="2000" b="1" dirty="0">
                  <a:latin typeface="黑体" panose="02010609060101010101" pitchFamily="49" charset="-122"/>
                </a:endParaRPr>
              </a:p>
            </p:txBody>
          </p:sp>
        </p:grpSp>
        <p:grpSp>
          <p:nvGrpSpPr>
            <p:cNvPr id="29705" name="Group 45"/>
            <p:cNvGrpSpPr/>
            <p:nvPr/>
          </p:nvGrpSpPr>
          <p:grpSpPr>
            <a:xfrm>
              <a:off x="532" y="691"/>
              <a:ext cx="376" cy="263"/>
              <a:chOff x="0" y="0"/>
              <a:chExt cx="576" cy="401"/>
            </a:xfrm>
          </p:grpSpPr>
          <p:sp>
            <p:nvSpPr>
              <p:cNvPr id="29722" name="Oval 46"/>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9723" name="Text Box 47"/>
              <p:cNvSpPr txBox="1"/>
              <p:nvPr/>
            </p:nvSpPr>
            <p:spPr>
              <a:xfrm>
                <a:off x="0" y="0"/>
                <a:ext cx="576" cy="38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E</a:t>
                </a:r>
                <a:endParaRPr lang="en-US" altLang="zh-CN" sz="2000" b="1" dirty="0">
                  <a:latin typeface="黑体" panose="02010609060101010101" pitchFamily="49" charset="-122"/>
                </a:endParaRPr>
              </a:p>
            </p:txBody>
          </p:sp>
        </p:grpSp>
        <p:grpSp>
          <p:nvGrpSpPr>
            <p:cNvPr id="29706" name="Group 48"/>
            <p:cNvGrpSpPr/>
            <p:nvPr/>
          </p:nvGrpSpPr>
          <p:grpSpPr>
            <a:xfrm>
              <a:off x="0" y="691"/>
              <a:ext cx="375" cy="262"/>
              <a:chOff x="0" y="0"/>
              <a:chExt cx="576" cy="401"/>
            </a:xfrm>
          </p:grpSpPr>
          <p:sp>
            <p:nvSpPr>
              <p:cNvPr id="29720" name="Oval 49"/>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9721" name="Text Box 50"/>
              <p:cNvSpPr txBox="1"/>
              <p:nvPr/>
            </p:nvSpPr>
            <p:spPr>
              <a:xfrm>
                <a:off x="0" y="0"/>
                <a:ext cx="576" cy="3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D</a:t>
                </a:r>
                <a:endParaRPr lang="en-US" altLang="zh-CN" sz="2000" b="1" dirty="0">
                  <a:latin typeface="黑体" panose="02010609060101010101" pitchFamily="49" charset="-122"/>
                </a:endParaRPr>
              </a:p>
            </p:txBody>
          </p:sp>
        </p:grpSp>
        <p:grpSp>
          <p:nvGrpSpPr>
            <p:cNvPr id="29707" name="Group 51"/>
            <p:cNvGrpSpPr/>
            <p:nvPr/>
          </p:nvGrpSpPr>
          <p:grpSpPr>
            <a:xfrm>
              <a:off x="1128" y="314"/>
              <a:ext cx="375" cy="262"/>
              <a:chOff x="0" y="0"/>
              <a:chExt cx="575" cy="401"/>
            </a:xfrm>
          </p:grpSpPr>
          <p:sp>
            <p:nvSpPr>
              <p:cNvPr id="29718" name="Oval 52"/>
              <p:cNvSpPr/>
              <p:nvPr/>
            </p:nvSpPr>
            <p:spPr>
              <a:xfrm>
                <a:off x="83"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9719" name="Text Box 53"/>
              <p:cNvSpPr txBox="1"/>
              <p:nvPr/>
            </p:nvSpPr>
            <p:spPr>
              <a:xfrm>
                <a:off x="0" y="0"/>
                <a:ext cx="575" cy="3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C</a:t>
                </a:r>
                <a:endParaRPr lang="en-US" altLang="zh-CN" sz="2000" b="1" dirty="0">
                  <a:latin typeface="黑体" panose="02010609060101010101" pitchFamily="49" charset="-122"/>
                </a:endParaRPr>
              </a:p>
            </p:txBody>
          </p:sp>
        </p:grpSp>
        <p:grpSp>
          <p:nvGrpSpPr>
            <p:cNvPr id="29708" name="Group 54"/>
            <p:cNvGrpSpPr/>
            <p:nvPr/>
          </p:nvGrpSpPr>
          <p:grpSpPr>
            <a:xfrm>
              <a:off x="281" y="346"/>
              <a:ext cx="377" cy="262"/>
              <a:chOff x="0" y="0"/>
              <a:chExt cx="578" cy="400"/>
            </a:xfrm>
          </p:grpSpPr>
          <p:sp>
            <p:nvSpPr>
              <p:cNvPr id="29716" name="Oval 55"/>
              <p:cNvSpPr/>
              <p:nvPr/>
            </p:nvSpPr>
            <p:spPr>
              <a:xfrm>
                <a:off x="85" y="83"/>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29717" name="Text Box 56"/>
              <p:cNvSpPr txBox="1"/>
              <p:nvPr/>
            </p:nvSpPr>
            <p:spPr>
              <a:xfrm>
                <a:off x="0" y="0"/>
                <a:ext cx="578" cy="38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B</a:t>
                </a:r>
                <a:endParaRPr lang="en-US" altLang="zh-CN" sz="2000" b="1" dirty="0">
                  <a:latin typeface="黑体" panose="02010609060101010101" pitchFamily="49" charset="-122"/>
                </a:endParaRPr>
              </a:p>
            </p:txBody>
          </p:sp>
        </p:grpSp>
        <p:grpSp>
          <p:nvGrpSpPr>
            <p:cNvPr id="29709" name="Group 57"/>
            <p:cNvGrpSpPr/>
            <p:nvPr/>
          </p:nvGrpSpPr>
          <p:grpSpPr>
            <a:xfrm>
              <a:off x="188" y="220"/>
              <a:ext cx="1347" cy="881"/>
              <a:chOff x="0" y="0"/>
              <a:chExt cx="2064" cy="1344"/>
            </a:xfrm>
          </p:grpSpPr>
          <p:sp>
            <p:nvSpPr>
              <p:cNvPr id="29710" name="Line 58"/>
              <p:cNvSpPr/>
              <p:nvPr/>
            </p:nvSpPr>
            <p:spPr>
              <a:xfrm flipH="1">
                <a:off x="480" y="0"/>
                <a:ext cx="384" cy="288"/>
              </a:xfrm>
              <a:prstGeom prst="line">
                <a:avLst/>
              </a:prstGeom>
              <a:ln w="38100" cap="rnd" cmpd="sng">
                <a:solidFill>
                  <a:srgbClr val="006699"/>
                </a:solidFill>
                <a:prstDash val="solid"/>
                <a:headEnd type="none" w="med" len="med"/>
                <a:tailEnd type="none" w="med" len="med"/>
              </a:ln>
            </p:spPr>
          </p:sp>
          <p:sp>
            <p:nvSpPr>
              <p:cNvPr id="29711" name="Line 59"/>
              <p:cNvSpPr/>
              <p:nvPr/>
            </p:nvSpPr>
            <p:spPr>
              <a:xfrm>
                <a:off x="1152" y="0"/>
                <a:ext cx="384" cy="286"/>
              </a:xfrm>
              <a:prstGeom prst="line">
                <a:avLst/>
              </a:prstGeom>
              <a:ln w="38100" cap="rnd" cmpd="sng">
                <a:solidFill>
                  <a:srgbClr val="006699"/>
                </a:solidFill>
                <a:prstDash val="solid"/>
                <a:headEnd type="none" w="med" len="med"/>
                <a:tailEnd type="none" w="med" len="med"/>
              </a:ln>
            </p:spPr>
          </p:sp>
          <p:sp>
            <p:nvSpPr>
              <p:cNvPr id="29712" name="Line 60"/>
              <p:cNvSpPr/>
              <p:nvPr/>
            </p:nvSpPr>
            <p:spPr>
              <a:xfrm>
                <a:off x="528" y="576"/>
                <a:ext cx="240" cy="240"/>
              </a:xfrm>
              <a:prstGeom prst="line">
                <a:avLst/>
              </a:prstGeom>
              <a:ln w="38100" cap="rnd" cmpd="sng">
                <a:solidFill>
                  <a:srgbClr val="006699"/>
                </a:solidFill>
                <a:prstDash val="solid"/>
                <a:headEnd type="none" w="med" len="med"/>
                <a:tailEnd type="none" w="med" len="med"/>
              </a:ln>
            </p:spPr>
          </p:sp>
          <p:sp>
            <p:nvSpPr>
              <p:cNvPr id="29713" name="Line 61"/>
              <p:cNvSpPr/>
              <p:nvPr/>
            </p:nvSpPr>
            <p:spPr>
              <a:xfrm flipH="1">
                <a:off x="432" y="1104"/>
                <a:ext cx="243" cy="240"/>
              </a:xfrm>
              <a:prstGeom prst="line">
                <a:avLst/>
              </a:prstGeom>
              <a:ln w="38100" cap="rnd" cmpd="sng">
                <a:solidFill>
                  <a:srgbClr val="006699"/>
                </a:solidFill>
                <a:prstDash val="solid"/>
                <a:headEnd type="none" w="med" len="med"/>
                <a:tailEnd type="none" w="med" len="med"/>
              </a:ln>
            </p:spPr>
          </p:sp>
          <p:sp>
            <p:nvSpPr>
              <p:cNvPr id="29714" name="Line 62"/>
              <p:cNvSpPr/>
              <p:nvPr/>
            </p:nvSpPr>
            <p:spPr>
              <a:xfrm flipH="1">
                <a:off x="0" y="576"/>
                <a:ext cx="243" cy="240"/>
              </a:xfrm>
              <a:prstGeom prst="line">
                <a:avLst/>
              </a:prstGeom>
              <a:ln w="38100" cap="rnd" cmpd="sng">
                <a:solidFill>
                  <a:srgbClr val="006699"/>
                </a:solidFill>
                <a:prstDash val="solid"/>
                <a:headEnd type="none" w="med" len="med"/>
                <a:tailEnd type="none" w="med" len="med"/>
              </a:ln>
            </p:spPr>
          </p:sp>
          <p:sp>
            <p:nvSpPr>
              <p:cNvPr id="29715" name="Line 63"/>
              <p:cNvSpPr/>
              <p:nvPr/>
            </p:nvSpPr>
            <p:spPr>
              <a:xfrm>
                <a:off x="1824" y="480"/>
                <a:ext cx="240" cy="240"/>
              </a:xfrm>
              <a:prstGeom prst="line">
                <a:avLst/>
              </a:prstGeom>
              <a:ln w="38100" cap="rnd" cmpd="sng">
                <a:solidFill>
                  <a:srgbClr val="006699"/>
                </a:solidFill>
                <a:prstDash val="solid"/>
                <a:headEnd type="none" w="med" len="med"/>
                <a:tailEnd type="none" w="med" len="med"/>
              </a:ln>
            </p:spPr>
          </p:sp>
        </p:grpSp>
      </p:grpSp>
      <p:sp>
        <p:nvSpPr>
          <p:cNvPr id="28705" name="Text Box 4"/>
          <p:cNvSpPr txBox="1"/>
          <p:nvPr/>
        </p:nvSpPr>
        <p:spPr>
          <a:xfrm>
            <a:off x="323850" y="2365375"/>
            <a:ext cx="8534400" cy="30464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zh-CN" altLang="en-US" dirty="0">
                <a:latin typeface="Times New Roman" panose="02020603050405020304" pitchFamily="18" charset="0"/>
              </a:rPr>
              <a:t>性质</a:t>
            </a:r>
            <a:r>
              <a:rPr lang="en-US" altLang="zh-CN" dirty="0">
                <a:latin typeface="Times New Roman" panose="02020603050405020304" pitchFamily="18" charset="0"/>
              </a:rPr>
              <a:t>3</a:t>
            </a:r>
            <a:r>
              <a:rPr lang="zh-CN" altLang="en-US" dirty="0">
                <a:latin typeface="Times New Roman" panose="02020603050405020304" pitchFamily="18" charset="0"/>
              </a:rPr>
              <a:t>证明：</a:t>
            </a:r>
            <a:endParaRPr lang="zh-CN" altLang="en-US" dirty="0">
              <a:latin typeface="Times New Roman" panose="02020603050405020304" pitchFamily="18" charset="0"/>
            </a:endParaRPr>
          </a:p>
          <a:p>
            <a:pPr marL="0" lvl="0" indent="0">
              <a:spcBef>
                <a:spcPct val="0"/>
              </a:spcBef>
              <a:buFont typeface="Arial" panose="020B0604020202020204" pitchFamily="34" charset="0"/>
              <a:buNone/>
            </a:pPr>
            <a:r>
              <a:rPr lang="zh-CN" altLang="en-US" dirty="0">
                <a:latin typeface="Times New Roman" panose="02020603050405020304" pitchFamily="18" charset="0"/>
              </a:rPr>
              <a:t>        设</a:t>
            </a:r>
            <a:r>
              <a:rPr lang="en-US" altLang="zh-CN" dirty="0">
                <a:latin typeface="Times New Roman" panose="02020603050405020304" pitchFamily="18" charset="0"/>
              </a:rPr>
              <a:t>n</a:t>
            </a:r>
            <a:r>
              <a:rPr lang="zh-CN" altLang="en-US" dirty="0">
                <a:latin typeface="Times New Roman" panose="02020603050405020304" pitchFamily="18" charset="0"/>
              </a:rPr>
              <a:t>为二叉树的结点总数 </a:t>
            </a:r>
            <a:r>
              <a:rPr lang="en-US" altLang="zh-CN" dirty="0">
                <a:latin typeface="Times New Roman" panose="02020603050405020304" pitchFamily="18" charset="0"/>
              </a:rPr>
              <a:t>n</a:t>
            </a:r>
            <a:r>
              <a:rPr lang="zh-CN" altLang="en-US" dirty="0">
                <a:latin typeface="Times New Roman" panose="02020603050405020304" pitchFamily="18" charset="0"/>
              </a:rPr>
              <a:t>＝</a:t>
            </a:r>
            <a:r>
              <a:rPr lang="en-US" altLang="zh-CN" i="1" dirty="0">
                <a:solidFill>
                  <a:srgbClr val="0000FF"/>
                </a:solidFill>
                <a:latin typeface="Times New Roman" panose="02020603050405020304" pitchFamily="18" charset="0"/>
              </a:rPr>
              <a:t> </a:t>
            </a:r>
            <a:r>
              <a:rPr lang="en-US" altLang="zh-CN" i="1" dirty="0">
                <a:solidFill>
                  <a:srgbClr val="FF0000"/>
                </a:solidFill>
                <a:latin typeface="Times New Roman" panose="02020603050405020304" pitchFamily="18" charset="0"/>
              </a:rPr>
              <a:t>n</a:t>
            </a:r>
            <a:r>
              <a:rPr lang="en-US" altLang="zh-CN" i="1" baseline="-25000" dirty="0">
                <a:solidFill>
                  <a:srgbClr val="FF0000"/>
                </a:solidFill>
                <a:latin typeface="Times New Roman" panose="02020603050405020304" pitchFamily="18" charset="0"/>
              </a:rPr>
              <a:t>0 </a:t>
            </a:r>
            <a:r>
              <a:rPr lang="zh-CN" altLang="en-US"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n</a:t>
            </a:r>
            <a:r>
              <a:rPr lang="en-US" altLang="zh-CN" i="1" baseline="-25000" dirty="0">
                <a:solidFill>
                  <a:srgbClr val="FF0000"/>
                </a:solidFill>
                <a:latin typeface="Times New Roman" panose="02020603050405020304" pitchFamily="18" charset="0"/>
              </a:rPr>
              <a:t>1 </a:t>
            </a:r>
            <a:r>
              <a:rPr lang="zh-CN" altLang="en-US"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n</a:t>
            </a:r>
            <a:r>
              <a:rPr lang="en-US" altLang="zh-CN" i="1" baseline="-25000" dirty="0">
                <a:solidFill>
                  <a:srgbClr val="FF0000"/>
                </a:solidFill>
                <a:latin typeface="Times New Roman" panose="02020603050405020304" pitchFamily="18" charset="0"/>
              </a:rPr>
              <a:t>2</a:t>
            </a:r>
            <a:endParaRPr lang="en-US" altLang="zh-CN" dirty="0">
              <a:solidFill>
                <a:srgbClr val="FF0000"/>
              </a:solidFill>
              <a:latin typeface="Times New Roman" panose="02020603050405020304" pitchFamily="18" charset="0"/>
            </a:endParaRPr>
          </a:p>
          <a:p>
            <a:pPr marL="0" lvl="0" indent="0">
              <a:spcBef>
                <a:spcPct val="0"/>
              </a:spcBef>
              <a:buFont typeface="Arial" panose="020B0604020202020204" pitchFamily="34" charset="0"/>
              <a:buNone/>
            </a:pPr>
            <a:r>
              <a:rPr lang="zh-CN" altLang="en-US" dirty="0">
                <a:latin typeface="Times New Roman" panose="02020603050405020304" pitchFamily="18" charset="0"/>
              </a:rPr>
              <a:t>        除根结点外，其余结点都有唯一的一个进入分支。设</a:t>
            </a:r>
            <a:r>
              <a:rPr lang="en-US" altLang="zh-CN" dirty="0">
                <a:latin typeface="Times New Roman" panose="02020603050405020304" pitchFamily="18" charset="0"/>
              </a:rPr>
              <a:t>B</a:t>
            </a:r>
            <a:r>
              <a:rPr lang="zh-CN" altLang="en-US" dirty="0">
                <a:latin typeface="Times New Roman" panose="02020603050405020304" pitchFamily="18" charset="0"/>
              </a:rPr>
              <a:t>为二叉树中的分支数，则：</a:t>
            </a:r>
            <a:r>
              <a:rPr lang="en-US" altLang="zh-CN" dirty="0">
                <a:latin typeface="Times New Roman" panose="02020603050405020304" pitchFamily="18" charset="0"/>
              </a:rPr>
              <a:t>B</a:t>
            </a:r>
            <a:r>
              <a:rPr lang="zh-CN" altLang="en-US" dirty="0">
                <a:latin typeface="Times New Roman" panose="02020603050405020304" pitchFamily="18" charset="0"/>
              </a:rPr>
              <a:t>＝</a:t>
            </a:r>
            <a:r>
              <a:rPr lang="en-US" altLang="zh-CN" dirty="0">
                <a:latin typeface="Times New Roman" panose="02020603050405020304" pitchFamily="18" charset="0"/>
              </a:rPr>
              <a:t>n-1 </a:t>
            </a:r>
            <a:r>
              <a:rPr lang="en-US" altLang="zh-CN" dirty="0">
                <a:latin typeface="Times New Roman" panose="02020603050405020304" pitchFamily="18" charset="0"/>
                <a:sym typeface="Wingdings" panose="05000000000000000000" pitchFamily="2" charset="2"/>
              </a:rPr>
              <a:t> </a:t>
            </a:r>
            <a:r>
              <a:rPr lang="en-US" altLang="zh-CN" b="1" dirty="0">
                <a:solidFill>
                  <a:schemeClr val="hlink"/>
                </a:solidFill>
                <a:latin typeface="Times New Roman" panose="02020603050405020304" pitchFamily="18" charset="0"/>
                <a:sym typeface="Wingdings" panose="05000000000000000000" pitchFamily="2" charset="2"/>
              </a:rPr>
              <a:t>B+1=n</a:t>
            </a:r>
            <a:endParaRPr lang="en-US" altLang="zh-CN" b="1" dirty="0">
              <a:solidFill>
                <a:schemeClr val="hlink"/>
              </a:solidFill>
              <a:latin typeface="Times New Roman" panose="02020603050405020304" pitchFamily="18" charset="0"/>
            </a:endParaRPr>
          </a:p>
          <a:p>
            <a:pPr marL="0" lvl="0" indent="0">
              <a:spcBef>
                <a:spcPct val="0"/>
              </a:spcBef>
              <a:buFont typeface="Arial" panose="020B0604020202020204" pitchFamily="34" charset="0"/>
              <a:buNone/>
            </a:pPr>
            <a:r>
              <a:rPr lang="zh-CN" altLang="en-US" dirty="0">
                <a:latin typeface="Times New Roman" panose="02020603050405020304" pitchFamily="18" charset="0"/>
              </a:rPr>
              <a:t>        分支由度为</a:t>
            </a:r>
            <a:r>
              <a:rPr lang="en-US" altLang="zh-CN" dirty="0">
                <a:latin typeface="Times New Roman" panose="02020603050405020304" pitchFamily="18" charset="0"/>
              </a:rPr>
              <a:t>1</a:t>
            </a:r>
            <a:r>
              <a:rPr lang="zh-CN" altLang="en-US" dirty="0">
                <a:latin typeface="Times New Roman" panose="02020603050405020304" pitchFamily="18" charset="0"/>
              </a:rPr>
              <a:t>和</a:t>
            </a:r>
            <a:r>
              <a:rPr lang="en-US" altLang="zh-CN" dirty="0">
                <a:latin typeface="Times New Roman" panose="02020603050405020304" pitchFamily="18" charset="0"/>
              </a:rPr>
              <a:t>2</a:t>
            </a:r>
            <a:r>
              <a:rPr lang="zh-CN" altLang="en-US" dirty="0">
                <a:latin typeface="Times New Roman" panose="02020603050405020304" pitchFamily="18" charset="0"/>
              </a:rPr>
              <a:t>的结点发出的，一个度为</a:t>
            </a:r>
            <a:r>
              <a:rPr lang="en-US" altLang="zh-CN" dirty="0">
                <a:latin typeface="Times New Roman" panose="02020603050405020304" pitchFamily="18" charset="0"/>
              </a:rPr>
              <a:t>1</a:t>
            </a:r>
            <a:r>
              <a:rPr lang="zh-CN" altLang="en-US" dirty="0">
                <a:latin typeface="Times New Roman" panose="02020603050405020304" pitchFamily="18" charset="0"/>
              </a:rPr>
              <a:t>的结点发出一个分支，一个度为</a:t>
            </a:r>
            <a:r>
              <a:rPr lang="en-US" altLang="zh-CN" dirty="0">
                <a:latin typeface="Times New Roman" panose="02020603050405020304" pitchFamily="18" charset="0"/>
              </a:rPr>
              <a:t>2</a:t>
            </a:r>
            <a:r>
              <a:rPr lang="zh-CN" altLang="en-US" dirty="0">
                <a:latin typeface="Times New Roman" panose="02020603050405020304" pitchFamily="18" charset="0"/>
              </a:rPr>
              <a:t>的结点发出两个分支，则：</a:t>
            </a:r>
            <a:r>
              <a:rPr lang="en-US" altLang="zh-CN" dirty="0">
                <a:latin typeface="Times New Roman" panose="02020603050405020304" pitchFamily="18" charset="0"/>
              </a:rPr>
              <a:t>B</a:t>
            </a:r>
            <a:r>
              <a:rPr lang="zh-CN" altLang="en-US" dirty="0">
                <a:latin typeface="Times New Roman" panose="02020603050405020304" pitchFamily="18" charset="0"/>
              </a:rPr>
              <a:t>＝</a:t>
            </a:r>
            <a:r>
              <a:rPr lang="en-US" altLang="zh-CN" i="1" dirty="0">
                <a:latin typeface="Times New Roman" panose="02020603050405020304" pitchFamily="18" charset="0"/>
              </a:rPr>
              <a:t> </a:t>
            </a:r>
            <a:r>
              <a:rPr lang="en-US" altLang="zh-CN" i="1" dirty="0">
                <a:solidFill>
                  <a:srgbClr val="0000FF"/>
                </a:solidFill>
                <a:latin typeface="Times New Roman" panose="02020603050405020304" pitchFamily="18" charset="0"/>
              </a:rPr>
              <a:t>n</a:t>
            </a:r>
            <a:r>
              <a:rPr lang="en-US" altLang="zh-CN" i="1" baseline="-25000" dirty="0">
                <a:solidFill>
                  <a:srgbClr val="0000FF"/>
                </a:solidFill>
                <a:latin typeface="Times New Roman" panose="02020603050405020304" pitchFamily="18" charset="0"/>
              </a:rPr>
              <a:t>1 </a:t>
            </a:r>
            <a:r>
              <a:rPr lang="zh-CN" altLang="en-US" dirty="0">
                <a:solidFill>
                  <a:schemeClr val="hlink"/>
                </a:solidFill>
                <a:latin typeface="Times New Roman" panose="02020603050405020304" pitchFamily="18" charset="0"/>
              </a:rPr>
              <a:t>＋</a:t>
            </a:r>
            <a:r>
              <a:rPr lang="en-US" altLang="zh-CN" dirty="0">
                <a:solidFill>
                  <a:schemeClr val="hlink"/>
                </a:solidFill>
                <a:latin typeface="Times New Roman" panose="02020603050405020304" pitchFamily="18" charset="0"/>
              </a:rPr>
              <a:t>2</a:t>
            </a:r>
            <a:r>
              <a:rPr lang="en-US" altLang="zh-CN" i="1" dirty="0">
                <a:solidFill>
                  <a:srgbClr val="0000FF"/>
                </a:solidFill>
                <a:latin typeface="Times New Roman" panose="02020603050405020304" pitchFamily="18" charset="0"/>
              </a:rPr>
              <a:t>n</a:t>
            </a:r>
            <a:r>
              <a:rPr lang="en-US" altLang="zh-CN" i="1" baseline="-25000" dirty="0">
                <a:solidFill>
                  <a:srgbClr val="0000FF"/>
                </a:solidFill>
                <a:latin typeface="Times New Roman" panose="02020603050405020304" pitchFamily="18" charset="0"/>
              </a:rPr>
              <a:t>2</a:t>
            </a:r>
            <a:r>
              <a:rPr lang="en-US" altLang="zh-CN" dirty="0">
                <a:solidFill>
                  <a:schemeClr val="hlink"/>
                </a:solidFill>
                <a:latin typeface="Times New Roman" panose="02020603050405020304" pitchFamily="18" charset="0"/>
              </a:rPr>
              <a:t> </a:t>
            </a:r>
            <a:endParaRPr lang="en-US" altLang="zh-CN" dirty="0">
              <a:solidFill>
                <a:schemeClr val="hlink"/>
              </a:solidFill>
              <a:latin typeface="Times New Roman" panose="02020603050405020304" pitchFamily="18" charset="0"/>
            </a:endParaRPr>
          </a:p>
          <a:p>
            <a:pPr marL="0" lvl="0" indent="0">
              <a:spcBef>
                <a:spcPct val="0"/>
              </a:spcBef>
              <a:buFont typeface="Arial" panose="020B0604020202020204" pitchFamily="34" charset="0"/>
              <a:buNone/>
            </a:pPr>
            <a:r>
              <a:rPr lang="zh-CN" altLang="en-US" dirty="0">
                <a:latin typeface="Times New Roman" panose="02020603050405020304" pitchFamily="18" charset="0"/>
              </a:rPr>
              <a:t>        可得：</a:t>
            </a:r>
            <a:r>
              <a:rPr lang="en-US" altLang="zh-CN" i="1" dirty="0">
                <a:solidFill>
                  <a:srgbClr val="0000FF"/>
                </a:solidFill>
                <a:latin typeface="Times New Roman" panose="02020603050405020304" pitchFamily="18" charset="0"/>
              </a:rPr>
              <a:t> n</a:t>
            </a:r>
            <a:r>
              <a:rPr lang="en-US" altLang="zh-CN" i="1" baseline="-25000" dirty="0">
                <a:solidFill>
                  <a:srgbClr val="0000FF"/>
                </a:solidFill>
                <a:latin typeface="Times New Roman" panose="02020603050405020304" pitchFamily="18" charset="0"/>
              </a:rPr>
              <a:t>1 </a:t>
            </a:r>
            <a:r>
              <a:rPr lang="zh-CN" altLang="en-US" dirty="0">
                <a:solidFill>
                  <a:schemeClr val="hlink"/>
                </a:solidFill>
                <a:latin typeface="Times New Roman" panose="02020603050405020304" pitchFamily="18" charset="0"/>
              </a:rPr>
              <a:t>＋</a:t>
            </a:r>
            <a:r>
              <a:rPr lang="en-US" altLang="zh-CN" dirty="0">
                <a:solidFill>
                  <a:schemeClr val="hlink"/>
                </a:solidFill>
                <a:latin typeface="Times New Roman" panose="02020603050405020304" pitchFamily="18" charset="0"/>
              </a:rPr>
              <a:t>2</a:t>
            </a:r>
            <a:r>
              <a:rPr lang="en-US" altLang="zh-CN" i="1" dirty="0">
                <a:solidFill>
                  <a:srgbClr val="0000FF"/>
                </a:solidFill>
                <a:latin typeface="Times New Roman" panose="02020603050405020304" pitchFamily="18" charset="0"/>
              </a:rPr>
              <a:t>n</a:t>
            </a:r>
            <a:r>
              <a:rPr lang="en-US" altLang="zh-CN" i="1" baseline="-25000" dirty="0">
                <a:solidFill>
                  <a:srgbClr val="0000FF"/>
                </a:solidFill>
                <a:latin typeface="Times New Roman" panose="02020603050405020304" pitchFamily="18" charset="0"/>
              </a:rPr>
              <a:t>2 </a:t>
            </a:r>
            <a:r>
              <a:rPr lang="en-US" altLang="zh-CN" dirty="0">
                <a:latin typeface="Times New Roman" panose="02020603050405020304" pitchFamily="18" charset="0"/>
              </a:rPr>
              <a:t>+1=</a:t>
            </a:r>
            <a:r>
              <a:rPr lang="en-US" altLang="zh-CN" i="1" dirty="0">
                <a:solidFill>
                  <a:srgbClr val="0000FF"/>
                </a:solidFill>
                <a:latin typeface="Times New Roman" panose="02020603050405020304" pitchFamily="18" charset="0"/>
              </a:rPr>
              <a:t> </a:t>
            </a:r>
            <a:r>
              <a:rPr lang="en-US" altLang="zh-CN" i="1" dirty="0">
                <a:solidFill>
                  <a:srgbClr val="FF0000"/>
                </a:solidFill>
                <a:latin typeface="Times New Roman" panose="02020603050405020304" pitchFamily="18" charset="0"/>
              </a:rPr>
              <a:t>n</a:t>
            </a:r>
            <a:r>
              <a:rPr lang="en-US" altLang="zh-CN" i="1" baseline="-25000" dirty="0">
                <a:solidFill>
                  <a:srgbClr val="FF0000"/>
                </a:solidFill>
                <a:latin typeface="Times New Roman" panose="02020603050405020304" pitchFamily="18" charset="0"/>
              </a:rPr>
              <a:t>0 </a:t>
            </a:r>
            <a:r>
              <a:rPr lang="zh-CN" altLang="en-US"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n</a:t>
            </a:r>
            <a:r>
              <a:rPr lang="en-US" altLang="zh-CN" i="1" baseline="-25000" dirty="0">
                <a:solidFill>
                  <a:srgbClr val="FF0000"/>
                </a:solidFill>
                <a:latin typeface="Times New Roman" panose="02020603050405020304" pitchFamily="18" charset="0"/>
              </a:rPr>
              <a:t>1 </a:t>
            </a:r>
            <a:r>
              <a:rPr lang="zh-CN" altLang="en-US"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n</a:t>
            </a:r>
            <a:r>
              <a:rPr lang="en-US" altLang="zh-CN" i="1" baseline="-25000" dirty="0">
                <a:solidFill>
                  <a:srgbClr val="FF0000"/>
                </a:solidFill>
                <a:latin typeface="Times New Roman" panose="02020603050405020304" pitchFamily="18" charset="0"/>
              </a:rPr>
              <a:t>2</a:t>
            </a:r>
            <a:endParaRPr lang="en-US" altLang="zh-CN" dirty="0">
              <a:solidFill>
                <a:srgbClr val="FF0000"/>
              </a:solidFill>
              <a:latin typeface="Times New Roman" panose="02020603050405020304" pitchFamily="18" charset="0"/>
            </a:endParaRPr>
          </a:p>
          <a:p>
            <a:pPr marL="0" lvl="0" indent="0">
              <a:spcBef>
                <a:spcPct val="0"/>
              </a:spcBef>
              <a:buFont typeface="Arial" panose="020B0604020202020204" pitchFamily="34" charset="0"/>
              <a:buNone/>
            </a:pPr>
            <a:r>
              <a:rPr lang="en-US" altLang="zh-CN" dirty="0">
                <a:latin typeface="Times New Roman" panose="02020603050405020304" pitchFamily="18" charset="0"/>
                <a:sym typeface="Wingdings" panose="05000000000000000000" pitchFamily="2" charset="2"/>
              </a:rPr>
              <a:t>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i="1" baseline="-25000" dirty="0">
                <a:latin typeface="Times New Roman" panose="02020603050405020304" pitchFamily="18" charset="0"/>
              </a:rPr>
              <a:t>0</a:t>
            </a:r>
            <a:r>
              <a:rPr lang="en-US" altLang="zh-CN" i="1" dirty="0">
                <a:latin typeface="Times New Roman" panose="02020603050405020304" pitchFamily="18" charset="0"/>
              </a:rPr>
              <a:t> = n</a:t>
            </a:r>
            <a:r>
              <a:rPr lang="en-US" altLang="zh-CN" i="1" baseline="-25000" dirty="0">
                <a:latin typeface="Times New Roman" panose="02020603050405020304" pitchFamily="18" charset="0"/>
              </a:rPr>
              <a:t>2</a:t>
            </a:r>
            <a:r>
              <a:rPr lang="en-US" altLang="zh-CN" i="1" dirty="0">
                <a:latin typeface="Times New Roman" panose="02020603050405020304" pitchFamily="18" charset="0"/>
              </a:rPr>
              <a:t>+1</a:t>
            </a:r>
            <a:endParaRPr lang="en-US" altLang="zh-CN"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8675">
                                            <p:txEl>
                                              <p:charRg st="0" end="54"/>
                                            </p:txEl>
                                          </p:spTgt>
                                        </p:tgtEl>
                                        <p:attrNameLst>
                                          <p:attrName>style.visibility</p:attrName>
                                        </p:attrNameLst>
                                      </p:cBhvr>
                                      <p:to>
                                        <p:strVal val="visible"/>
                                      </p:to>
                                    </p:set>
                                    <p:animEffect transition="in" filter="blinds(horizontal)">
                                      <p:cBhvr>
                                        <p:cTn id="7" dur="500"/>
                                        <p:tgtEl>
                                          <p:spTgt spid="28675">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705">
                                            <p:txEl>
                                              <p:charRg st="0" end="7"/>
                                            </p:txEl>
                                          </p:spTgt>
                                        </p:tgtEl>
                                        <p:attrNameLst>
                                          <p:attrName>style.visibility</p:attrName>
                                        </p:attrNameLst>
                                      </p:cBhvr>
                                      <p:to>
                                        <p:strVal val="visible"/>
                                      </p:to>
                                    </p:set>
                                    <p:animEffect transition="in" filter="wipe(up)">
                                      <p:cBhvr>
                                        <p:cTn id="12" dur="500"/>
                                        <p:tgtEl>
                                          <p:spTgt spid="28705">
                                            <p:txEl>
                                              <p:charRg st="0" end="7"/>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8705">
                                            <p:txEl>
                                              <p:charRg st="7" end="43"/>
                                            </p:txEl>
                                          </p:spTgt>
                                        </p:tgtEl>
                                        <p:attrNameLst>
                                          <p:attrName>style.visibility</p:attrName>
                                        </p:attrNameLst>
                                      </p:cBhvr>
                                      <p:to>
                                        <p:strVal val="visible"/>
                                      </p:to>
                                    </p:set>
                                    <p:animEffect transition="in" filter="wipe(up)">
                                      <p:cBhvr>
                                        <p:cTn id="16" dur="500"/>
                                        <p:tgtEl>
                                          <p:spTgt spid="28705">
                                            <p:txEl>
                                              <p:charRg st="7" end="4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8705">
                                            <p:txEl>
                                              <p:charRg st="43" end="101"/>
                                            </p:txEl>
                                          </p:spTgt>
                                        </p:tgtEl>
                                        <p:attrNameLst>
                                          <p:attrName>style.visibility</p:attrName>
                                        </p:attrNameLst>
                                      </p:cBhvr>
                                      <p:to>
                                        <p:strVal val="visible"/>
                                      </p:to>
                                    </p:set>
                                    <p:animEffect transition="in" filter="wipe(up)">
                                      <p:cBhvr>
                                        <p:cTn id="21" dur="500"/>
                                        <p:tgtEl>
                                          <p:spTgt spid="28705">
                                            <p:txEl>
                                              <p:charRg st="43" end="10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8705">
                                            <p:txEl>
                                              <p:charRg st="101" end="168"/>
                                            </p:txEl>
                                          </p:spTgt>
                                        </p:tgtEl>
                                        <p:attrNameLst>
                                          <p:attrName>style.visibility</p:attrName>
                                        </p:attrNameLst>
                                      </p:cBhvr>
                                      <p:to>
                                        <p:strVal val="visible"/>
                                      </p:to>
                                    </p:set>
                                    <p:animEffect transition="in" filter="wipe(up)">
                                      <p:cBhvr>
                                        <p:cTn id="26" dur="500"/>
                                        <p:tgtEl>
                                          <p:spTgt spid="28705">
                                            <p:txEl>
                                              <p:charRg st="101" end="16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8705">
                                            <p:txEl>
                                              <p:charRg st="168" end="205"/>
                                            </p:txEl>
                                          </p:spTgt>
                                        </p:tgtEl>
                                        <p:attrNameLst>
                                          <p:attrName>style.visibility</p:attrName>
                                        </p:attrNameLst>
                                      </p:cBhvr>
                                      <p:to>
                                        <p:strVal val="visible"/>
                                      </p:to>
                                    </p:set>
                                    <p:animEffect transition="in" filter="wipe(up)">
                                      <p:cBhvr>
                                        <p:cTn id="31" dur="500"/>
                                        <p:tgtEl>
                                          <p:spTgt spid="28705">
                                            <p:txEl>
                                              <p:charRg st="168" end="20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8705">
                                            <p:txEl>
                                              <p:charRg st="205" end="226"/>
                                            </p:txEl>
                                          </p:spTgt>
                                        </p:tgtEl>
                                        <p:attrNameLst>
                                          <p:attrName>style.visibility</p:attrName>
                                        </p:attrNameLst>
                                      </p:cBhvr>
                                      <p:to>
                                        <p:strVal val="visible"/>
                                      </p:to>
                                    </p:set>
                                    <p:animEffect transition="in" filter="wipe(up)">
                                      <p:cBhvr>
                                        <p:cTn id="36" dur="500"/>
                                        <p:tgtEl>
                                          <p:spTgt spid="28705">
                                            <p:txEl>
                                              <p:charRg st="205"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性质</a:t>
            </a:r>
            <a:endPar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特殊二叉树：</a:t>
            </a:r>
            <a:endParaRPr lang="zh-CN" altLang="en-US" dirty="0">
              <a:latin typeface="Times New Roman" panose="02020603050405020304" pitchFamily="18" charset="0"/>
            </a:endParaRPr>
          </a:p>
          <a:p>
            <a:pPr lvl="1"/>
            <a:endParaRPr lang="en-US" altLang="zh-CN" dirty="0"/>
          </a:p>
        </p:txBody>
      </p:sp>
      <p:graphicFrame>
        <p:nvGraphicFramePr>
          <p:cNvPr id="901125" name="Object 5"/>
          <p:cNvGraphicFramePr/>
          <p:nvPr>
            <p:custDataLst>
              <p:tags r:id="rId1"/>
            </p:custDataLst>
          </p:nvPr>
        </p:nvGraphicFramePr>
        <p:xfrm>
          <a:off x="250825" y="1649413"/>
          <a:ext cx="4037013" cy="2282825"/>
        </p:xfrm>
        <a:graphic>
          <a:graphicData uri="http://schemas.openxmlformats.org/presentationml/2006/ole">
            <mc:AlternateContent xmlns:mc="http://schemas.openxmlformats.org/markup-compatibility/2006">
              <mc:Choice xmlns:v="urn:schemas-microsoft-com:vml" Requires="v">
                <p:oleObj spid="_x0000_s8" name="" r:id="rId2" imgW="5436235" imgH="2557145" progId="Visio.Drawing.5">
                  <p:embed/>
                </p:oleObj>
              </mc:Choice>
              <mc:Fallback>
                <p:oleObj name="" r:id="rId2" imgW="5436235" imgH="2557145" progId="Visio.Drawing.5">
                  <p:embed/>
                  <p:pic>
                    <p:nvPicPr>
                      <p:cNvPr id="0" name="图片 3083"/>
                      <p:cNvPicPr/>
                      <p:nvPr/>
                    </p:nvPicPr>
                    <p:blipFill>
                      <a:blip r:embed="rId3"/>
                      <a:stretch>
                        <a:fillRect/>
                      </a:stretch>
                    </p:blipFill>
                    <p:spPr>
                      <a:xfrm>
                        <a:off x="250825" y="1649413"/>
                        <a:ext cx="4037013" cy="2282825"/>
                      </a:xfrm>
                      <a:prstGeom prst="rect">
                        <a:avLst/>
                      </a:prstGeom>
                      <a:solidFill>
                        <a:srgbClr val="E2D9EB"/>
                      </a:solidFill>
                      <a:ln w="38100">
                        <a:noFill/>
                        <a:miter/>
                      </a:ln>
                    </p:spPr>
                  </p:pic>
                </p:oleObj>
              </mc:Fallback>
            </mc:AlternateContent>
          </a:graphicData>
        </a:graphic>
      </p:graphicFrame>
      <p:sp>
        <p:nvSpPr>
          <p:cNvPr id="901126" name="Text Box 6"/>
          <p:cNvSpPr txBox="1">
            <a:spLocks noChangeArrowheads="1"/>
          </p:cNvSpPr>
          <p:nvPr>
            <p:custDataLst>
              <p:tags r:id="rId4"/>
            </p:custDataLst>
          </p:nvPr>
        </p:nvSpPr>
        <p:spPr bwMode="auto">
          <a:xfrm>
            <a:off x="250825" y="4167188"/>
            <a:ext cx="4037013" cy="2392363"/>
          </a:xfrm>
          <a:prstGeom prst="roundRect">
            <a:avLst>
              <a:gd name="adj" fmla="val 6148"/>
            </a:avLst>
          </a:prstGeom>
          <a:solidFill>
            <a:srgbClr val="E2D9EB"/>
          </a:solidFill>
          <a:ln w="9525">
            <a:noFill/>
            <a:miter lim="800000"/>
          </a:ln>
          <a:effectLst/>
        </p:spPr>
        <p:txBody>
          <a:bodyPr>
            <a:spAutoFit/>
          </a:bodyPr>
          <a:lstStyle/>
          <a:p>
            <a:pPr marR="0" defTabSz="914400" eaLnBrk="1" hangingPunct="1">
              <a:lnSpc>
                <a:spcPct val="125000"/>
              </a:lnSpc>
              <a:buClrTx/>
              <a:buSzTx/>
              <a:buFontTx/>
              <a:buNone/>
              <a:defRPr/>
            </a:pPr>
            <a:r>
              <a:rPr kumimoji="1" lang="zh-CN" altLang="en-US" sz="2400" b="0" kern="1200" cap="none" spc="0" normalizeH="0" baseline="0" noProof="0" dirty="0">
                <a:solidFill>
                  <a:srgbClr val="FF3300"/>
                </a:solidFill>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满二叉树：</a:t>
            </a:r>
            <a:r>
              <a:rPr kumimoji="1" lang="zh-CN" altLang="en-US" sz="2400" b="0" kern="1200" cap="none" spc="0" normalizeH="0" baseline="0" noProof="0" dirty="0">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一棵深度为</a:t>
            </a:r>
            <a:r>
              <a:rPr kumimoji="1" lang="en-US" altLang="zh-TW" sz="2400" b="0" i="1" kern="1200" cap="none" spc="0" normalizeH="0" baseline="0" noProof="0" dirty="0">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 </a:t>
            </a:r>
            <a:r>
              <a:rPr kumimoji="1" lang="zh-CN" altLang="en-US" sz="2400" b="0" kern="1200" cap="none" spc="0" normalizeH="0" baseline="0" noProof="0" dirty="0">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且有</a:t>
            </a:r>
            <a:r>
              <a:rPr kumimoji="1" lang="zh-TW" altLang="en-US" sz="2400" b="0" kern="1200" cap="none" spc="0" normalizeH="0" baseline="0" noProof="0" dirty="0">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r>
              <a:rPr kumimoji="1" lang="en-US" altLang="zh-CN" sz="2400" b="0" i="1" kern="1200" cap="none" spc="0" normalizeH="0" baseline="30000" noProof="0" dirty="0">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r>
              <a:rPr kumimoji="1" lang="en-US" altLang="zh-TW" sz="2400" b="0" kern="1200" cap="none" spc="0" normalizeH="0" baseline="0" noProof="0" dirty="0">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-1</a:t>
            </a:r>
            <a:r>
              <a:rPr kumimoji="1" lang="zh-CN" altLang="en-US" sz="2400" b="0" kern="1200" cap="none" spc="0" normalizeH="0" baseline="0" noProof="0" dirty="0">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个结点的二叉树。</a:t>
            </a:r>
            <a:r>
              <a:rPr kumimoji="1" lang="zh-CN" altLang="en-US" sz="2400" b="0" kern="1200" cap="none" spc="0" normalizeH="0" baseline="0" noProof="0" dirty="0">
                <a:solidFill>
                  <a:srgbClr val="3333CC"/>
                </a:solidFill>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（特点：每层都“充满”了结点）</a:t>
            </a:r>
            <a:endParaRPr kumimoji="1" lang="en-US" altLang="zh-CN" sz="2400" b="0" kern="1200" cap="none" spc="0" normalizeH="0" baseline="0" noProof="0" dirty="0">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R="0" defTabSz="914400" eaLnBrk="1" hangingPunct="1">
              <a:lnSpc>
                <a:spcPct val="125000"/>
              </a:lnSpc>
              <a:buClrTx/>
              <a:buSzTx/>
              <a:buFontTx/>
              <a:buNone/>
              <a:defRPr/>
            </a:pPr>
            <a:endParaRPr kumimoji="1" lang="en-US" altLang="zh-CN" sz="1000" b="0" kern="1200" cap="none" spc="0" normalizeH="0" baseline="0" noProof="0" dirty="0">
              <a:solidFill>
                <a:srgbClr val="3333CC"/>
              </a:solidFill>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R="0" defTabSz="914400" eaLnBrk="1" hangingPunct="1">
              <a:lnSpc>
                <a:spcPct val="125000"/>
              </a:lnSpc>
              <a:buClrTx/>
              <a:buSzTx/>
              <a:buFontTx/>
              <a:buNone/>
              <a:defRPr/>
            </a:pPr>
            <a:endParaRPr kumimoji="1" lang="zh-CN" altLang="en-US" sz="1000" b="0" kern="1200" cap="none" spc="0" normalizeH="0" baseline="0" noProof="0" dirty="0">
              <a:solidFill>
                <a:srgbClr val="3333CC"/>
              </a:solidFill>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aphicFrame>
        <p:nvGraphicFramePr>
          <p:cNvPr id="901128" name="Object 8"/>
          <p:cNvGraphicFramePr/>
          <p:nvPr>
            <p:custDataLst>
              <p:tags r:id="rId5"/>
            </p:custDataLst>
          </p:nvPr>
        </p:nvGraphicFramePr>
        <p:xfrm>
          <a:off x="4724400" y="1649413"/>
          <a:ext cx="4138613" cy="2282825"/>
        </p:xfrm>
        <a:graphic>
          <a:graphicData uri="http://schemas.openxmlformats.org/presentationml/2006/ole">
            <mc:AlternateContent xmlns:mc="http://schemas.openxmlformats.org/markup-compatibility/2006">
              <mc:Choice xmlns:v="urn:schemas-microsoft-com:vml" Requires="v">
                <p:oleObj spid="_x0000_s9" name="" r:id="rId6" imgW="5076190" imgH="2557145" progId="Visio.Drawing.5">
                  <p:embed/>
                </p:oleObj>
              </mc:Choice>
              <mc:Fallback>
                <p:oleObj name="" r:id="rId6" imgW="5076190" imgH="2557145" progId="Visio.Drawing.5">
                  <p:embed/>
                  <p:pic>
                    <p:nvPicPr>
                      <p:cNvPr id="0" name="图片 3082"/>
                      <p:cNvPicPr/>
                      <p:nvPr/>
                    </p:nvPicPr>
                    <p:blipFill>
                      <a:blip r:embed="rId7"/>
                      <a:stretch>
                        <a:fillRect/>
                      </a:stretch>
                    </p:blipFill>
                    <p:spPr>
                      <a:xfrm>
                        <a:off x="4724400" y="1649413"/>
                        <a:ext cx="4138613" cy="2282825"/>
                      </a:xfrm>
                      <a:prstGeom prst="rect">
                        <a:avLst/>
                      </a:prstGeom>
                      <a:solidFill>
                        <a:srgbClr val="EBEBEB"/>
                      </a:solidFill>
                      <a:ln w="38100">
                        <a:noFill/>
                        <a:miter/>
                      </a:ln>
                    </p:spPr>
                  </p:pic>
                </p:oleObj>
              </mc:Fallback>
            </mc:AlternateContent>
          </a:graphicData>
        </a:graphic>
      </p:graphicFrame>
      <p:sp>
        <p:nvSpPr>
          <p:cNvPr id="901132" name="Rectangle 12"/>
          <p:cNvSpPr>
            <a:spLocks noChangeArrowheads="1"/>
          </p:cNvSpPr>
          <p:nvPr>
            <p:custDataLst>
              <p:tags r:id="rId8"/>
            </p:custDataLst>
          </p:nvPr>
        </p:nvSpPr>
        <p:spPr bwMode="auto">
          <a:xfrm>
            <a:off x="4724400" y="4167188"/>
            <a:ext cx="4138613" cy="2357438"/>
          </a:xfrm>
          <a:prstGeom prst="roundRect">
            <a:avLst>
              <a:gd name="adj" fmla="val 3199"/>
            </a:avLst>
          </a:prstGeom>
          <a:solidFill>
            <a:srgbClr val="EBEBEB"/>
          </a:solidFill>
          <a:ln>
            <a:noFill/>
          </a:ln>
        </p:spPr>
        <p:txBody>
          <a:bodyPr lIns="92075" tIns="46038" rIns="92075" bIns="46038"/>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完全二叉树：</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深度为</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的</a:t>
            </a:r>
            <a:r>
              <a:rPr kumimoji="0" lang="zh-CN" altLang="en-US" sz="24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有</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个结点的二叉树，当且仅当其每一个结点都与深度为</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的满二叉树中编号从</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至</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的结点</a:t>
            </a:r>
            <a:r>
              <a:rPr kumimoji="0" lang="zh-CN" altLang="en-US" sz="2400" b="0" i="0" u="none" strike="noStrike" kern="120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一一对应</a:t>
            </a:r>
            <a:endParaRPr kumimoji="0" lang="zh-CN" altLang="en-US" sz="2400" b="0" i="0" u="none" strike="noStrike" kern="1200" cap="none" spc="0" normalizeH="0" baseline="0" noProof="0" dirty="0">
              <a:ln>
                <a:noFill/>
              </a:ln>
              <a:solidFill>
                <a:srgbClr val="3333CC"/>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01134" name="AutoShape 14"/>
          <p:cNvSpPr>
            <a:spLocks noChangeArrowheads="1"/>
          </p:cNvSpPr>
          <p:nvPr>
            <p:custDataLst>
              <p:tags r:id="rId9"/>
            </p:custDataLst>
          </p:nvPr>
        </p:nvSpPr>
        <p:spPr bwMode="auto">
          <a:xfrm>
            <a:off x="3484563" y="981075"/>
            <a:ext cx="5378450" cy="482600"/>
          </a:xfrm>
          <a:prstGeom prst="wedgeRoundRectCallout">
            <a:avLst>
              <a:gd name="adj1" fmla="val -8571"/>
              <a:gd name="adj2" fmla="val 101545"/>
              <a:gd name="adj3" fmla="val 16667"/>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只有最后一层叶子不满，且全部集中在左边</a:t>
            </a:r>
            <a:endParaRPr kumimoji="0" lang="zh-CN" alt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25"/>
                                        </p:tgtEl>
                                        <p:attrNameLst>
                                          <p:attrName>style.visibility</p:attrName>
                                        </p:attrNameLst>
                                      </p:cBhvr>
                                      <p:to>
                                        <p:strVal val="visible"/>
                                      </p:to>
                                    </p:set>
                                    <p:anim calcmode="lin" valueType="num">
                                      <p:cBhvr additive="base">
                                        <p:cTn id="7" dur="500" fill="hold"/>
                                        <p:tgtEl>
                                          <p:spTgt spid="901125"/>
                                        </p:tgtEl>
                                        <p:attrNameLst>
                                          <p:attrName>ppt_x</p:attrName>
                                        </p:attrNameLst>
                                      </p:cBhvr>
                                      <p:tavLst>
                                        <p:tav tm="0">
                                          <p:val>
                                            <p:strVal val="#ppt_x"/>
                                          </p:val>
                                        </p:tav>
                                        <p:tav tm="100000">
                                          <p:val>
                                            <p:strVal val="#ppt_x"/>
                                          </p:val>
                                        </p:tav>
                                      </p:tavLst>
                                    </p:anim>
                                    <p:anim calcmode="lin" valueType="num">
                                      <p:cBhvr additive="base">
                                        <p:cTn id="8" dur="500" fill="hold"/>
                                        <p:tgtEl>
                                          <p:spTgt spid="9011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01126"/>
                                        </p:tgtEl>
                                        <p:attrNameLst>
                                          <p:attrName>style.visibility</p:attrName>
                                        </p:attrNameLst>
                                      </p:cBhvr>
                                      <p:to>
                                        <p:strVal val="visible"/>
                                      </p:to>
                                    </p:set>
                                    <p:animEffect transition="in" filter="box(in)">
                                      <p:cBhvr>
                                        <p:cTn id="13" dur="500"/>
                                        <p:tgtEl>
                                          <p:spTgt spid="9011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01128"/>
                                        </p:tgtEl>
                                        <p:attrNameLst>
                                          <p:attrName>style.visibility</p:attrName>
                                        </p:attrNameLst>
                                      </p:cBhvr>
                                      <p:to>
                                        <p:strVal val="visible"/>
                                      </p:to>
                                    </p:set>
                                    <p:anim calcmode="lin" valueType="num">
                                      <p:cBhvr additive="base">
                                        <p:cTn id="18" dur="500" fill="hold"/>
                                        <p:tgtEl>
                                          <p:spTgt spid="901128"/>
                                        </p:tgtEl>
                                        <p:attrNameLst>
                                          <p:attrName>ppt_x</p:attrName>
                                        </p:attrNameLst>
                                      </p:cBhvr>
                                      <p:tavLst>
                                        <p:tav tm="0">
                                          <p:val>
                                            <p:strVal val="#ppt_x"/>
                                          </p:val>
                                        </p:tav>
                                        <p:tav tm="100000">
                                          <p:val>
                                            <p:strVal val="#ppt_x"/>
                                          </p:val>
                                        </p:tav>
                                      </p:tavLst>
                                    </p:anim>
                                    <p:anim calcmode="lin" valueType="num">
                                      <p:cBhvr additive="base">
                                        <p:cTn id="19" dur="500" fill="hold"/>
                                        <p:tgtEl>
                                          <p:spTgt spid="9011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01132"/>
                                        </p:tgtEl>
                                        <p:attrNameLst>
                                          <p:attrName>style.visibility</p:attrName>
                                        </p:attrNameLst>
                                      </p:cBhvr>
                                      <p:to>
                                        <p:strVal val="visible"/>
                                      </p:to>
                                    </p:set>
                                    <p:animEffect transition="in" filter="box(in)">
                                      <p:cBhvr>
                                        <p:cTn id="24" dur="500"/>
                                        <p:tgtEl>
                                          <p:spTgt spid="901132"/>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01134"/>
                                        </p:tgtEl>
                                        <p:attrNameLst>
                                          <p:attrName>style.visibility</p:attrName>
                                        </p:attrNameLst>
                                      </p:cBhvr>
                                      <p:to>
                                        <p:strVal val="visible"/>
                                      </p:to>
                                    </p:set>
                                    <p:animEffect transition="in" filter="diamond(in)">
                                      <p:cBhvr>
                                        <p:cTn id="29" dur="2000"/>
                                        <p:tgtEl>
                                          <p:spTgt spid="90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6" grpId="0" bldLvl="0" animBg="1"/>
      <p:bldP spid="901132" grpId="0" bldLvl="0" animBg="1"/>
      <p:bldP spid="90113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性质</a:t>
            </a:r>
            <a:endPar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endParaRPr>
          </a:p>
        </p:txBody>
      </p:sp>
      <p:sp>
        <p:nvSpPr>
          <p:cNvPr id="29699"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特殊二叉树：</a:t>
            </a:r>
            <a:endParaRPr lang="zh-CN" altLang="en-US" dirty="0">
              <a:latin typeface="Times New Roman" panose="02020603050405020304" pitchFamily="18" charset="0"/>
            </a:endParaRPr>
          </a:p>
          <a:p>
            <a:pPr lvl="1"/>
            <a:endParaRPr lang="en-US" altLang="zh-CN" dirty="0"/>
          </a:p>
        </p:txBody>
      </p:sp>
      <p:sp>
        <p:nvSpPr>
          <p:cNvPr id="902148" name="Text Box 4"/>
          <p:cNvSpPr txBox="1">
            <a:spLocks noChangeArrowheads="1"/>
          </p:cNvSpPr>
          <p:nvPr>
            <p:custDataLst>
              <p:tags r:id="rId1"/>
            </p:custDataLst>
          </p:nvPr>
        </p:nvSpPr>
        <p:spPr bwMode="auto">
          <a:xfrm>
            <a:off x="542290" y="1624330"/>
            <a:ext cx="8319770" cy="1198880"/>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满二叉树是叶子一个也不少的树，而完全二叉树虽然前</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层是满的，但最底层却允许在右边缺少连续若干个结点。</a:t>
            </a:r>
            <a:r>
              <a:rPr kumimoji="0" lang="zh-CN" altLang="en-US" sz="2400" b="0"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满二叉树是完全二叉树的一个特例。</a:t>
            </a:r>
            <a:endParaRPr kumimoji="0" lang="zh-CN" altLang="en-US" sz="2400" b="0" i="0" u="none" strike="noStrike" kern="1200" cap="none" spc="0" normalizeH="0" baseline="0" noProof="0" dirty="0">
              <a:ln>
                <a:noFill/>
              </a:ln>
              <a:solidFill>
                <a:srgbClr val="FF33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aphicFrame>
        <p:nvGraphicFramePr>
          <p:cNvPr id="36867" name="Object 5"/>
          <p:cNvGraphicFramePr/>
          <p:nvPr/>
        </p:nvGraphicFramePr>
        <p:xfrm>
          <a:off x="457200" y="2980055"/>
          <a:ext cx="4222750" cy="2556510"/>
        </p:xfrm>
        <a:graphic>
          <a:graphicData uri="http://schemas.openxmlformats.org/presentationml/2006/ole">
            <mc:AlternateContent xmlns:mc="http://schemas.openxmlformats.org/markup-compatibility/2006">
              <mc:Choice xmlns:v="urn:schemas-microsoft-com:vml" Requires="v">
                <p:oleObj spid="_x0000_s2" name="" r:id="rId2" imgW="5436235" imgH="2557145" progId="Visio.Drawing.5">
                  <p:embed/>
                </p:oleObj>
              </mc:Choice>
              <mc:Fallback>
                <p:oleObj name="" r:id="rId2" imgW="5436235" imgH="2557145" progId="Visio.Drawing.5">
                  <p:embed/>
                  <p:pic>
                    <p:nvPicPr>
                      <p:cNvPr id="0" name="图片 3084"/>
                      <p:cNvPicPr/>
                      <p:nvPr/>
                    </p:nvPicPr>
                    <p:blipFill>
                      <a:blip r:embed="rId3"/>
                      <a:stretch>
                        <a:fillRect/>
                      </a:stretch>
                    </p:blipFill>
                    <p:spPr>
                      <a:xfrm>
                        <a:off x="457200" y="2980055"/>
                        <a:ext cx="4222750" cy="2556510"/>
                      </a:xfrm>
                      <a:prstGeom prst="rect">
                        <a:avLst/>
                      </a:prstGeom>
                      <a:solidFill>
                        <a:srgbClr val="EBEBEB"/>
                      </a:solidFill>
                      <a:ln w="38100">
                        <a:noFill/>
                        <a:miter/>
                      </a:ln>
                    </p:spPr>
                  </p:pic>
                </p:oleObj>
              </mc:Fallback>
            </mc:AlternateContent>
          </a:graphicData>
        </a:graphic>
      </p:graphicFrame>
      <p:graphicFrame>
        <p:nvGraphicFramePr>
          <p:cNvPr id="36868" name="Object 6"/>
          <p:cNvGraphicFramePr/>
          <p:nvPr/>
        </p:nvGraphicFramePr>
        <p:xfrm>
          <a:off x="4851400" y="2976245"/>
          <a:ext cx="3985260" cy="2493645"/>
        </p:xfrm>
        <a:graphic>
          <a:graphicData uri="http://schemas.openxmlformats.org/presentationml/2006/ole">
            <mc:AlternateContent xmlns:mc="http://schemas.openxmlformats.org/markup-compatibility/2006">
              <mc:Choice xmlns:v="urn:schemas-microsoft-com:vml" Requires="v">
                <p:oleObj spid="_x0000_s3" name="" r:id="rId4" imgW="5076190" imgH="2557145" progId="Visio.Drawing.5">
                  <p:embed/>
                </p:oleObj>
              </mc:Choice>
              <mc:Fallback>
                <p:oleObj name="" r:id="rId4" imgW="5076190" imgH="2557145" progId="Visio.Drawing.5">
                  <p:embed/>
                  <p:pic>
                    <p:nvPicPr>
                      <p:cNvPr id="0" name="图片 3081"/>
                      <p:cNvPicPr/>
                      <p:nvPr/>
                    </p:nvPicPr>
                    <p:blipFill>
                      <a:blip r:embed="rId5"/>
                      <a:stretch>
                        <a:fillRect/>
                      </a:stretch>
                    </p:blipFill>
                    <p:spPr>
                      <a:xfrm>
                        <a:off x="4851400" y="2976245"/>
                        <a:ext cx="3985260" cy="2493645"/>
                      </a:xfrm>
                      <a:prstGeom prst="rect">
                        <a:avLst/>
                      </a:prstGeom>
                      <a:solidFill>
                        <a:srgbClr val="A5A5E9"/>
                      </a:solid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up)">
                                      <p:cBhvr>
                                        <p:cTn id="7" dur="500"/>
                                        <p:tgtEl>
                                          <p:spTgt spid="36867"/>
                                        </p:tgtEl>
                                      </p:cBhvr>
                                    </p:animEffect>
                                  </p:childTnLst>
                                </p:cTn>
                              </p:par>
                              <p:par>
                                <p:cTn id="8" presetID="22" presetClass="entr" presetSubtype="1" fill="hold" nodeType="withEffect">
                                  <p:stCondLst>
                                    <p:cond delay="0"/>
                                  </p:stCondLst>
                                  <p:childTnLst>
                                    <p:set>
                                      <p:cBhvr>
                                        <p:cTn id="9" dur="1" fill="hold">
                                          <p:stCondLst>
                                            <p:cond delay="0"/>
                                          </p:stCondLst>
                                        </p:cTn>
                                        <p:tgtEl>
                                          <p:spTgt spid="36868"/>
                                        </p:tgtEl>
                                        <p:attrNameLst>
                                          <p:attrName>style.visibility</p:attrName>
                                        </p:attrNameLst>
                                      </p:cBhvr>
                                      <p:to>
                                        <p:strVal val="visible"/>
                                      </p:to>
                                    </p:set>
                                    <p:animEffect transition="in" filter="wipe(up)">
                                      <p:cBhvr>
                                        <p:cTn id="10"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性质</a:t>
            </a:r>
            <a:endPar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endParaRPr>
          </a:p>
        </p:txBody>
      </p:sp>
      <p:sp>
        <p:nvSpPr>
          <p:cNvPr id="30723"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just" defTabSz="914400" rtl="0" eaLnBrk="0" fontAlgn="base" latinLnBrk="1" hangingPunct="0">
              <a:lnSpc>
                <a:spcPct val="120000"/>
              </a:lnSpc>
              <a:spcBef>
                <a:spcPts val="0"/>
              </a:spcBef>
              <a:spcAft>
                <a:spcPts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设一棵完全二叉树共有</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365</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个节点，则在该二叉树中叶子节点数为？</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假设</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是度为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的结点总数，</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是度为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的结点总数，</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是度为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的结点总数。</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由二叉树的性质可知：</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，则</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可得：</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 2</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1" i="1"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1"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 n</a:t>
            </a:r>
            <a:r>
              <a:rPr kumimoji="0" lang="en-US" altLang="zh-CN" sz="2400" b="1" i="1" u="none" strike="noStrike" kern="0" cap="none" spc="0" normalizeH="0" baseline="-2500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 </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完全二叉树中度为</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的结点数只有两种可能</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a:t>
            </a: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或</a:t>
            </a:r>
            <a:r>
              <a:rPr kumimoji="0" lang="en-US" altLang="zh-CN" sz="2400" b="1" i="0" u="none" strike="noStrike" kern="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，由此得到</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1)/2</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或</a:t>
            </a:r>
            <a:r>
              <a:rPr kumimoji="0" lang="en-US" altLang="zh-CN" sz="2400" b="0" i="1"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a:t>
            </a:r>
            <a:r>
              <a:rPr kumimoji="0" lang="en-US" altLang="zh-CN" sz="2400" b="0" i="1" u="none" strike="noStrike" kern="0" cap="none" spc="0" normalizeH="0" baseline="-2500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0 </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n/2</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eaLnBrk="0" fontAlgn="base" latinLnBrk="0" hangingPunct="0">
              <a:lnSpc>
                <a:spcPct val="120000"/>
              </a:lnSpc>
              <a:spcBef>
                <a:spcPts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本题叶子结点数：</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(365+1)/2=183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342900" marR="0" lvl="0" indent="-342900" algn="just" defTabSz="914400" rtl="0" eaLnBrk="0" fontAlgn="base" latinLnBrk="1" hangingPunct="0">
              <a:lnSpc>
                <a:spcPct val="120000"/>
              </a:lnSpc>
              <a:spcBef>
                <a:spcPts val="0"/>
              </a:spcBef>
              <a:spcAft>
                <a:spcPts val="0"/>
              </a:spcAft>
              <a:buClrTx/>
              <a:buSzTx/>
              <a:buFont typeface="Wingdings" panose="05000000000000000000" pitchFamily="2" charset="2"/>
              <a:buChar char="l"/>
              <a:defRPr/>
            </a:pPr>
            <a:endParaRPr kumimoji="0"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Rectangle 4"/>
          <p:cNvSpPr>
            <a:spLocks noChangeArrowheads="1"/>
          </p:cNvSpPr>
          <p:nvPr>
            <p:custDataLst>
              <p:tags r:id="rId1"/>
            </p:custDataLst>
          </p:nvPr>
        </p:nvSpPr>
        <p:spPr bwMode="auto">
          <a:xfrm>
            <a:off x="455295" y="5607050"/>
            <a:ext cx="84061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l"/>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一棵完全二叉树有</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5000</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个结点，其叶子结点个数是</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931846" name="Text Box 6"/>
          <p:cNvSpPr txBox="1">
            <a:spLocks noChangeArrowheads="1"/>
          </p:cNvSpPr>
          <p:nvPr>
            <p:custDataLst>
              <p:tags r:id="rId2"/>
            </p:custDataLst>
          </p:nvPr>
        </p:nvSpPr>
        <p:spPr bwMode="auto">
          <a:xfrm>
            <a:off x="7667625" y="5622925"/>
            <a:ext cx="982980" cy="460375"/>
          </a:xfrm>
          <a:prstGeom prst="rect">
            <a:avLst/>
          </a:prstGeom>
          <a:noFill/>
          <a:ln>
            <a:noFill/>
          </a:ln>
        </p:spPr>
        <p:txBody>
          <a:bodyPr wrap="square">
            <a:spAutoFit/>
          </a:bodyPr>
          <a:lstStyle>
            <a:lvl1pPr marL="342900" indent="-342900">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4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2500</a:t>
            </a:r>
            <a:endParaRPr kumimoji="0" lang="en-US" altLang="zh-CN" sz="240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3">
                                            <p:txEl>
                                              <p:charRg st="32" end="72"/>
                                            </p:txEl>
                                          </p:spTgt>
                                        </p:tgtEl>
                                        <p:attrNameLst>
                                          <p:attrName>style.visibility</p:attrName>
                                        </p:attrNameLst>
                                      </p:cBhvr>
                                      <p:to>
                                        <p:strVal val="visible"/>
                                      </p:to>
                                    </p:set>
                                    <p:animEffect transition="in" filter="blinds(horizontal)">
                                      <p:cBhvr>
                                        <p:cTn id="7" dur="500"/>
                                        <p:tgtEl>
                                          <p:spTgt spid="30723">
                                            <p:txEl>
                                              <p:charRg st="32" end="7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23">
                                            <p:txEl>
                                              <p:charRg st="72" end="111"/>
                                            </p:txEl>
                                          </p:spTgt>
                                        </p:tgtEl>
                                        <p:attrNameLst>
                                          <p:attrName>style.visibility</p:attrName>
                                        </p:attrNameLst>
                                      </p:cBhvr>
                                      <p:to>
                                        <p:strVal val="visible"/>
                                      </p:to>
                                    </p:set>
                                    <p:animEffect transition="in" filter="blinds(horizontal)">
                                      <p:cBhvr>
                                        <p:cTn id="10" dur="500"/>
                                        <p:tgtEl>
                                          <p:spTgt spid="30723">
                                            <p:txEl>
                                              <p:charRg st="72" end="1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0723">
                                            <p:txEl>
                                              <p:charRg st="111" end="129"/>
                                            </p:txEl>
                                          </p:spTgt>
                                        </p:tgtEl>
                                        <p:attrNameLst>
                                          <p:attrName>style.visibility</p:attrName>
                                        </p:attrNameLst>
                                      </p:cBhvr>
                                      <p:to>
                                        <p:strVal val="visible"/>
                                      </p:to>
                                    </p:set>
                                    <p:animEffect transition="in" filter="blinds(horizontal)">
                                      <p:cBhvr>
                                        <p:cTn id="13" dur="500"/>
                                        <p:tgtEl>
                                          <p:spTgt spid="30723">
                                            <p:txEl>
                                              <p:charRg st="111" end="12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0723">
                                            <p:txEl>
                                              <p:charRg st="129" end="176"/>
                                            </p:txEl>
                                          </p:spTgt>
                                        </p:tgtEl>
                                        <p:attrNameLst>
                                          <p:attrName>style.visibility</p:attrName>
                                        </p:attrNameLst>
                                      </p:cBhvr>
                                      <p:to>
                                        <p:strVal val="visible"/>
                                      </p:to>
                                    </p:set>
                                    <p:animEffect transition="in" filter="blinds(horizontal)">
                                      <p:cBhvr>
                                        <p:cTn id="16" dur="500"/>
                                        <p:tgtEl>
                                          <p:spTgt spid="30723">
                                            <p:txEl>
                                              <p:charRg st="129" end="17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0723">
                                            <p:txEl>
                                              <p:charRg st="176" end="199"/>
                                            </p:txEl>
                                          </p:spTgt>
                                        </p:tgtEl>
                                        <p:attrNameLst>
                                          <p:attrName>style.visibility</p:attrName>
                                        </p:attrNameLst>
                                      </p:cBhvr>
                                      <p:to>
                                        <p:strVal val="visible"/>
                                      </p:to>
                                    </p:set>
                                    <p:animEffect transition="in" filter="blinds(horizontal)">
                                      <p:cBhvr>
                                        <p:cTn id="19" dur="500"/>
                                        <p:tgtEl>
                                          <p:spTgt spid="30723">
                                            <p:txEl>
                                              <p:charRg st="176" end="19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down)">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31846"/>
                                        </p:tgtEl>
                                        <p:attrNameLst>
                                          <p:attrName>style.visibility</p:attrName>
                                        </p:attrNameLst>
                                      </p:cBhvr>
                                      <p:to>
                                        <p:strVal val="visible"/>
                                      </p:to>
                                    </p:set>
                                    <p:animEffect transition="in" filter="wipe(down)">
                                      <p:cBhvr>
                                        <p:cTn id="29" dur="500"/>
                                        <p:tgtEl>
                                          <p:spTgt spid="9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3184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性质</a:t>
            </a:r>
            <a:endPar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endParaRPr>
          </a:p>
        </p:txBody>
      </p:sp>
      <p:sp>
        <p:nvSpPr>
          <p:cNvPr id="31747"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性质</a:t>
            </a:r>
            <a:r>
              <a:rPr lang="en-US" altLang="zh-CN" dirty="0">
                <a:latin typeface="Times New Roman" panose="02020603050405020304" pitchFamily="18" charset="0"/>
              </a:rPr>
              <a:t>4</a:t>
            </a:r>
            <a:r>
              <a:rPr lang="zh-CN" altLang="en-US" dirty="0">
                <a:latin typeface="Times New Roman" panose="02020603050405020304" pitchFamily="18" charset="0"/>
              </a:rPr>
              <a:t>：具有</a:t>
            </a:r>
            <a:r>
              <a:rPr lang="en-US" altLang="zh-CN" i="1" dirty="0">
                <a:latin typeface="Times New Roman" panose="02020603050405020304" pitchFamily="18" charset="0"/>
              </a:rPr>
              <a:t>n</a:t>
            </a:r>
            <a:r>
              <a:rPr lang="zh-CN" altLang="en-US" dirty="0">
                <a:latin typeface="Times New Roman" panose="02020603050405020304" pitchFamily="18" charset="0"/>
              </a:rPr>
              <a:t>个结点的</a:t>
            </a:r>
            <a:r>
              <a:rPr lang="zh-CN" altLang="en-US" dirty="0">
                <a:solidFill>
                  <a:srgbClr val="0000FF"/>
                </a:solidFill>
                <a:latin typeface="Times New Roman" panose="02020603050405020304" pitchFamily="18" charset="0"/>
              </a:rPr>
              <a:t>完全二叉树</a:t>
            </a:r>
            <a:r>
              <a:rPr lang="zh-CN" altLang="en-US" dirty="0">
                <a:latin typeface="Times New Roman" panose="02020603050405020304" pitchFamily="18" charset="0"/>
              </a:rPr>
              <a:t>的深度为</a:t>
            </a:r>
            <a:r>
              <a:rPr lang="zh-CN" altLang="en-US" dirty="0">
                <a:solidFill>
                  <a:srgbClr val="0000FF"/>
                </a:solidFill>
                <a:latin typeface="Times New Roman" panose="02020603050405020304" pitchFamily="18" charset="0"/>
                <a:sym typeface="Symbol" panose="05050102010706020507" pitchFamily="18" charset="2"/>
              </a:rPr>
              <a:t></a:t>
            </a:r>
            <a:r>
              <a:rPr lang="en-US" altLang="zh-CN" dirty="0">
                <a:solidFill>
                  <a:srgbClr val="0000FF"/>
                </a:solidFill>
                <a:latin typeface="Times New Roman" panose="02020603050405020304" pitchFamily="18" charset="0"/>
              </a:rPr>
              <a:t>log</a:t>
            </a:r>
            <a:r>
              <a:rPr lang="en-US" altLang="zh-CN" baseline="-25000" dirty="0">
                <a:solidFill>
                  <a:srgbClr val="0000FF"/>
                </a:solidFill>
                <a:latin typeface="Times New Roman" panose="02020603050405020304" pitchFamily="18" charset="0"/>
              </a:rPr>
              <a:t>2</a:t>
            </a:r>
            <a:r>
              <a:rPr lang="en-US" altLang="zh-CN" dirty="0">
                <a:solidFill>
                  <a:srgbClr val="0000FF"/>
                </a:solidFill>
                <a:latin typeface="Times New Roman" panose="02020603050405020304" pitchFamily="18" charset="0"/>
              </a:rPr>
              <a:t>n</a:t>
            </a:r>
            <a:r>
              <a:rPr lang="en-US" altLang="zh-CN" dirty="0">
                <a:solidFill>
                  <a:srgbClr val="0000FF"/>
                </a:solidFill>
                <a:latin typeface="Times New Roman" panose="02020603050405020304" pitchFamily="18" charset="0"/>
                <a:sym typeface="Symbol" panose="05050102010706020507" pitchFamily="18" charset="2"/>
              </a:rPr>
              <a:t></a:t>
            </a:r>
            <a:r>
              <a:rPr lang="en-US" altLang="zh-CN" dirty="0">
                <a:solidFill>
                  <a:srgbClr val="0000FF"/>
                </a:solidFill>
                <a:latin typeface="Times New Roman" panose="02020603050405020304" pitchFamily="18" charset="0"/>
              </a:rPr>
              <a:t>+1</a:t>
            </a:r>
            <a:endParaRPr lang="en-US" altLang="zh-CN" dirty="0">
              <a:latin typeface="Times New Roman" panose="02020603050405020304" pitchFamily="18" charset="0"/>
            </a:endParaRPr>
          </a:p>
        </p:txBody>
      </p:sp>
      <p:graphicFrame>
        <p:nvGraphicFramePr>
          <p:cNvPr id="750598" name="Object 6"/>
          <p:cNvGraphicFramePr/>
          <p:nvPr>
            <p:custDataLst>
              <p:tags r:id="rId1"/>
            </p:custDataLst>
          </p:nvPr>
        </p:nvGraphicFramePr>
        <p:xfrm>
          <a:off x="428625" y="1892300"/>
          <a:ext cx="4343400" cy="2501900"/>
        </p:xfrm>
        <a:graphic>
          <a:graphicData uri="http://schemas.openxmlformats.org/presentationml/2006/ole">
            <mc:AlternateContent xmlns:mc="http://schemas.openxmlformats.org/markup-compatibility/2006">
              <mc:Choice xmlns:v="urn:schemas-microsoft-com:vml" Requires="v">
                <p:oleObj spid="_x0000_s2" name="" r:id="rId2" imgW="5076190" imgH="2557145" progId="Visio.Drawing.5">
                  <p:embed/>
                </p:oleObj>
              </mc:Choice>
              <mc:Fallback>
                <p:oleObj name="" r:id="rId2" imgW="5076190" imgH="2557145" progId="Visio.Drawing.5">
                  <p:embed/>
                  <p:pic>
                    <p:nvPicPr>
                      <p:cNvPr id="0" name="图片 3086"/>
                      <p:cNvPicPr/>
                      <p:nvPr/>
                    </p:nvPicPr>
                    <p:blipFill>
                      <a:blip r:embed="rId3"/>
                      <a:stretch>
                        <a:fillRect/>
                      </a:stretch>
                    </p:blipFill>
                    <p:spPr>
                      <a:xfrm>
                        <a:off x="428625" y="1892300"/>
                        <a:ext cx="4343400" cy="2501900"/>
                      </a:xfrm>
                      <a:prstGeom prst="rect">
                        <a:avLst/>
                      </a:prstGeom>
                      <a:solidFill>
                        <a:srgbClr val="A5A5E9"/>
                      </a:solidFill>
                      <a:ln w="9525" cap="flat" cmpd="sng">
                        <a:solidFill>
                          <a:srgbClr val="A78DC2"/>
                        </a:solidFill>
                        <a:prstDash val="solid"/>
                        <a:miter/>
                        <a:headEnd type="none" w="med" len="med"/>
                        <a:tailEnd type="none" w="med" len="med"/>
                      </a:ln>
                    </p:spPr>
                  </p:pic>
                </p:oleObj>
              </mc:Fallback>
            </mc:AlternateContent>
          </a:graphicData>
        </a:graphic>
      </p:graphicFrame>
      <p:sp>
        <p:nvSpPr>
          <p:cNvPr id="750599" name="AutoShape 7"/>
          <p:cNvSpPr>
            <a:spLocks noChangeArrowheads="1"/>
          </p:cNvSpPr>
          <p:nvPr>
            <p:custDataLst>
              <p:tags r:id="rId4"/>
            </p:custDataLst>
          </p:nvPr>
        </p:nvSpPr>
        <p:spPr bwMode="auto">
          <a:xfrm>
            <a:off x="5127625" y="4025900"/>
            <a:ext cx="609600" cy="304800"/>
          </a:xfrm>
          <a:prstGeom prst="leftArrow">
            <a:avLst>
              <a:gd name="adj1" fmla="val 50000"/>
              <a:gd name="adj2" fmla="val 50000"/>
            </a:avLst>
          </a:prstGeom>
          <a:solidFill>
            <a:srgbClr val="FF0066"/>
          </a:solidFill>
          <a:ln w="9525">
            <a:noFill/>
            <a:miter lim="800000"/>
          </a:ln>
        </p:spPr>
        <p:txBody>
          <a:bodyPr wrap="none" anchor="ct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50600" name="Text Box 8"/>
          <p:cNvSpPr txBox="1">
            <a:spLocks noChangeArrowheads="1"/>
          </p:cNvSpPr>
          <p:nvPr>
            <p:custDataLst>
              <p:tags r:id="rId5"/>
            </p:custDataLst>
          </p:nvPr>
        </p:nvSpPr>
        <p:spPr bwMode="auto">
          <a:xfrm>
            <a:off x="6094413" y="3952875"/>
            <a:ext cx="946150" cy="457200"/>
          </a:xfrm>
          <a:prstGeom prst="rect">
            <a:avLst/>
          </a:prstGeom>
          <a:solidFill>
            <a:srgbClr val="A5A5E9"/>
          </a:solidFill>
          <a:ln>
            <a:noFill/>
          </a:ln>
        </p:spPr>
        <p:txBody>
          <a:bodyPr>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层</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50601" name="Rectangle 9"/>
          <p:cNvSpPr>
            <a:spLocks noChangeArrowheads="1"/>
          </p:cNvSpPr>
          <p:nvPr>
            <p:custDataLst>
              <p:tags r:id="rId6"/>
            </p:custDataLst>
          </p:nvPr>
        </p:nvSpPr>
        <p:spPr bwMode="auto">
          <a:xfrm>
            <a:off x="2790825" y="3873500"/>
            <a:ext cx="609600" cy="520700"/>
          </a:xfrm>
          <a:prstGeom prst="rect">
            <a:avLst/>
          </a:prstGeom>
          <a:noFill/>
          <a:ln w="38100">
            <a:solidFill>
              <a:srgbClr val="FF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50602" name="Text Box 10"/>
          <p:cNvSpPr txBox="1">
            <a:spLocks noChangeArrowheads="1"/>
          </p:cNvSpPr>
          <p:nvPr>
            <p:custDataLst>
              <p:tags r:id="rId7"/>
            </p:custDataLst>
          </p:nvPr>
        </p:nvSpPr>
        <p:spPr bwMode="auto">
          <a:xfrm>
            <a:off x="2911475" y="5245100"/>
            <a:ext cx="354013" cy="457200"/>
          </a:xfrm>
          <a:prstGeom prst="rect">
            <a:avLst/>
          </a:prstGeom>
          <a:solidFill>
            <a:srgbClr val="A5A5E9"/>
          </a:solidFill>
          <a:ln>
            <a:noFill/>
          </a:ln>
        </p:spPr>
        <p:txBody>
          <a:bodyPr wrap="none">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50603" name="AutoShape 11"/>
          <p:cNvSpPr>
            <a:spLocks noChangeArrowheads="1"/>
          </p:cNvSpPr>
          <p:nvPr>
            <p:custDataLst>
              <p:tags r:id="rId8"/>
            </p:custDataLst>
          </p:nvPr>
        </p:nvSpPr>
        <p:spPr bwMode="auto">
          <a:xfrm>
            <a:off x="2867025" y="4559300"/>
            <a:ext cx="457200" cy="609600"/>
          </a:xfrm>
          <a:prstGeom prst="upArrow">
            <a:avLst>
              <a:gd name="adj1" fmla="val 50000"/>
              <a:gd name="adj2" fmla="val 33321"/>
            </a:avLst>
          </a:prstGeom>
          <a:solidFill>
            <a:srgbClr val="FF0066"/>
          </a:solidFill>
          <a:ln>
            <a:noFill/>
          </a:ln>
        </p:spPr>
        <p:txBody>
          <a:bodyPr wrap="none" anchor="ct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50604" name="AutoShape 12"/>
          <p:cNvSpPr>
            <a:spLocks noChangeArrowheads="1"/>
          </p:cNvSpPr>
          <p:nvPr>
            <p:custDataLst>
              <p:tags r:id="rId9"/>
            </p:custDataLst>
          </p:nvPr>
        </p:nvSpPr>
        <p:spPr bwMode="auto">
          <a:xfrm>
            <a:off x="5127625" y="3340100"/>
            <a:ext cx="609600" cy="304800"/>
          </a:xfrm>
          <a:prstGeom prst="leftArrow">
            <a:avLst>
              <a:gd name="adj1" fmla="val 50000"/>
              <a:gd name="adj2" fmla="val 50000"/>
            </a:avLst>
          </a:prstGeom>
          <a:solidFill>
            <a:srgbClr val="FF0066"/>
          </a:solidFill>
          <a:ln w="9525">
            <a:noFill/>
            <a:miter lim="800000"/>
          </a:ln>
        </p:spPr>
        <p:txBody>
          <a:bodyPr wrap="none" anchor="ct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sp>
        <p:nvSpPr>
          <p:cNvPr id="750605" name="Text Box 13"/>
          <p:cNvSpPr txBox="1">
            <a:spLocks noChangeArrowheads="1"/>
          </p:cNvSpPr>
          <p:nvPr>
            <p:custDataLst>
              <p:tags r:id="rId10"/>
            </p:custDataLst>
          </p:nvPr>
        </p:nvSpPr>
        <p:spPr bwMode="auto">
          <a:xfrm>
            <a:off x="6094413" y="3267075"/>
            <a:ext cx="977900" cy="457200"/>
          </a:xfrm>
          <a:prstGeom prst="rect">
            <a:avLst/>
          </a:prstGeom>
          <a:solidFill>
            <a:srgbClr val="A5A5E9"/>
          </a:solidFill>
          <a:ln>
            <a:noFill/>
          </a:ln>
        </p:spPr>
        <p:txBody>
          <a:bodyPr>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层</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p:txBody>
      </p:sp>
      <p:graphicFrame>
        <p:nvGraphicFramePr>
          <p:cNvPr id="750606" name="Object 14"/>
          <p:cNvGraphicFramePr/>
          <p:nvPr>
            <p:custDataLst>
              <p:tags r:id="rId11"/>
            </p:custDataLst>
          </p:nvPr>
        </p:nvGraphicFramePr>
        <p:xfrm>
          <a:off x="7466013" y="3287713"/>
          <a:ext cx="1066800" cy="433387"/>
        </p:xfrm>
        <a:graphic>
          <a:graphicData uri="http://schemas.openxmlformats.org/presentationml/2006/ole">
            <mc:AlternateContent xmlns:mc="http://schemas.openxmlformats.org/markup-compatibility/2006">
              <mc:Choice xmlns:v="urn:schemas-microsoft-com:vml" Requires="v">
                <p:oleObj spid="_x0000_s3" name="" r:id="rId12" imgW="469900" imgH="190500" progId="Equation.3">
                  <p:embed/>
                </p:oleObj>
              </mc:Choice>
              <mc:Fallback>
                <p:oleObj name="" r:id="rId12" imgW="469900" imgH="190500" progId="Equation.3">
                  <p:embed/>
                  <p:pic>
                    <p:nvPicPr>
                      <p:cNvPr id="0" name="图片 3085"/>
                      <p:cNvPicPr/>
                      <p:nvPr/>
                    </p:nvPicPr>
                    <p:blipFill>
                      <a:blip r:embed="rId13"/>
                      <a:stretch>
                        <a:fillRect/>
                      </a:stretch>
                    </p:blipFill>
                    <p:spPr>
                      <a:xfrm>
                        <a:off x="7466013" y="3287713"/>
                        <a:ext cx="1066800" cy="433387"/>
                      </a:xfrm>
                      <a:prstGeom prst="rect">
                        <a:avLst/>
                      </a:prstGeom>
                      <a:solidFill>
                        <a:srgbClr val="A5A5E9"/>
                      </a:solidFill>
                      <a:ln w="38100">
                        <a:noFill/>
                        <a:miter/>
                      </a:ln>
                    </p:spPr>
                  </p:pic>
                </p:oleObj>
              </mc:Fallback>
            </mc:AlternateContent>
          </a:graphicData>
        </a:graphic>
      </p:graphicFrame>
      <p:graphicFrame>
        <p:nvGraphicFramePr>
          <p:cNvPr id="750607" name="Object 15"/>
          <p:cNvGraphicFramePr/>
          <p:nvPr>
            <p:custDataLst>
              <p:tags r:id="rId14"/>
            </p:custDataLst>
          </p:nvPr>
        </p:nvGraphicFramePr>
        <p:xfrm>
          <a:off x="7466013" y="3973513"/>
          <a:ext cx="1066800" cy="433387"/>
        </p:xfrm>
        <a:graphic>
          <a:graphicData uri="http://schemas.openxmlformats.org/presentationml/2006/ole">
            <mc:AlternateContent xmlns:mc="http://schemas.openxmlformats.org/markup-compatibility/2006">
              <mc:Choice xmlns:v="urn:schemas-microsoft-com:vml" Requires="v">
                <p:oleObj spid="_x0000_s4" name="" r:id="rId15" imgW="381000" imgH="190500" progId="Equation.3">
                  <p:embed/>
                </p:oleObj>
              </mc:Choice>
              <mc:Fallback>
                <p:oleObj name="" r:id="rId15" imgW="381000" imgH="190500" progId="Equation.3">
                  <p:embed/>
                  <p:pic>
                    <p:nvPicPr>
                      <p:cNvPr id="0" name="图片 3087"/>
                      <p:cNvPicPr/>
                      <p:nvPr/>
                    </p:nvPicPr>
                    <p:blipFill>
                      <a:blip r:embed="rId16"/>
                      <a:stretch>
                        <a:fillRect/>
                      </a:stretch>
                    </p:blipFill>
                    <p:spPr>
                      <a:xfrm>
                        <a:off x="7466013" y="3973513"/>
                        <a:ext cx="1066800" cy="433387"/>
                      </a:xfrm>
                      <a:prstGeom prst="rect">
                        <a:avLst/>
                      </a:prstGeom>
                      <a:solidFill>
                        <a:srgbClr val="A5A5E9"/>
                      </a:solidFill>
                      <a:ln w="38100">
                        <a:noFill/>
                        <a:miter/>
                      </a:ln>
                    </p:spPr>
                  </p:pic>
                </p:oleObj>
              </mc:Fallback>
            </mc:AlternateContent>
          </a:graphicData>
        </a:graphic>
      </p:graphicFrame>
      <p:sp>
        <p:nvSpPr>
          <p:cNvPr id="17" name="矩形 16"/>
          <p:cNvSpPr>
            <a:spLocks noChangeArrowheads="1"/>
          </p:cNvSpPr>
          <p:nvPr>
            <p:custDataLst>
              <p:tags r:id="rId17"/>
            </p:custDataLst>
          </p:nvPr>
        </p:nvSpPr>
        <p:spPr bwMode="auto">
          <a:xfrm>
            <a:off x="3571875" y="4559300"/>
            <a:ext cx="4960938" cy="1555750"/>
          </a:xfrm>
          <a:prstGeom prst="rect">
            <a:avLst/>
          </a:prstGeom>
          <a:solidFill>
            <a:srgbClr val="EBEBEB"/>
          </a:solidFill>
          <a:ln>
            <a:noFill/>
          </a:ln>
        </p:spPr>
        <p:txBody>
          <a:bodyPr>
            <a:spAutoFit/>
          </a:bodyPr>
          <a:lstStyle>
            <a:lvl1pPr>
              <a:defRPr sz="2800" b="1">
                <a:solidFill>
                  <a:srgbClr val="000000"/>
                </a:solidFill>
                <a:latin typeface="Times New Roman" panose="02020603050405020304" pitchFamily="18" charset="0"/>
                <a:ea typeface="仿宋_GB2312" panose="02010609030101010101" pitchFamily="49" charset="-122"/>
              </a:defRPr>
            </a:lvl1pPr>
            <a:lvl2pPr>
              <a:defRPr sz="2800" b="1">
                <a:solidFill>
                  <a:srgbClr val="000000"/>
                </a:solidFill>
                <a:latin typeface="Times New Roman" panose="02020603050405020304" pitchFamily="18" charset="0"/>
                <a:ea typeface="仿宋_GB2312" panose="02010609030101010101" pitchFamily="49" charset="-122"/>
              </a:defRPr>
            </a:lvl2pPr>
            <a:lvl3pPr>
              <a:defRPr sz="2800" b="1">
                <a:solidFill>
                  <a:srgbClr val="000000"/>
                </a:solidFill>
                <a:latin typeface="Times New Roman" panose="02020603050405020304" pitchFamily="18" charset="0"/>
                <a:ea typeface="仿宋_GB2312" panose="02010609030101010101" pitchFamily="49" charset="-122"/>
              </a:defRPr>
            </a:lvl3pPr>
            <a:lvl4pPr>
              <a:defRPr sz="2800" b="1">
                <a:solidFill>
                  <a:srgbClr val="000000"/>
                </a:solidFill>
                <a:latin typeface="Times New Roman" panose="02020603050405020304" pitchFamily="18" charset="0"/>
                <a:ea typeface="仿宋_GB2312" panose="02010609030101010101" pitchFamily="49" charset="-122"/>
              </a:defRPr>
            </a:lvl4pPr>
            <a:lvl5pPr>
              <a:defRPr sz="2800" b="1">
                <a:solidFill>
                  <a:srgbClr val="000000"/>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rgbClr val="000000"/>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r>
              <a:rPr kumimoji="0" lang="en-US" altLang="zh-CN" sz="2800" b="0" i="1"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r>
              <a:rPr kumimoji="0" lang="en-US" altLang="zh-CN" sz="2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r>
              <a:rPr kumimoji="0" lang="en-US" altLang="zh-CN" sz="2800" b="0" i="1"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  </a:t>
            </a:r>
            <a:r>
              <a:rPr kumimoji="0" lang="en-US" altLang="zh-CN" sz="280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--&gt;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  2</a:t>
            </a:r>
            <a:r>
              <a:rPr kumimoji="0" lang="en-US" altLang="zh-CN" sz="2800" b="0" i="1"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r>
              <a:rPr kumimoji="0" lang="en-US" altLang="zh-CN" sz="2800" b="0" i="0"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r>
              <a:rPr kumimoji="0" lang="en-US" altLang="zh-CN" sz="2800" b="0" i="1"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endParaRPr kumimoji="0" lang="en-US" altLang="zh-CN" sz="2800" b="0" i="1" u="none" strike="noStrike" kern="1200" cap="none" spc="0" normalizeH="0" baseline="30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−1</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log</a:t>
            </a:r>
            <a:r>
              <a:rPr kumimoji="0" lang="en-US" altLang="zh-CN" sz="2800" b="0" i="0" u="none" strike="noStrike" kern="1200" cap="none" spc="0" normalizeH="0" baseline="-2500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2</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n</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，因为</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是整数</a:t>
            </a:r>
            <a:endPar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所以</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微软雅黑" panose="020B0503020204020204" pitchFamily="34" charset="-122"/>
                <a:sym typeface="Times New Roman" panose="02020603050405020304" pitchFamily="18" charset="0"/>
              </a:rPr>
              <a:t>k </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仿宋_GB2312" panose="02010609030101010101" pitchFamily="49" charset="-122"/>
                <a:cs typeface="+mn-ea"/>
              </a:rPr>
              <a:t>= </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仿宋_GB2312" panose="02010609030101010101" pitchFamily="49" charset="-122"/>
                <a:cs typeface="+mn-ea"/>
                <a:sym typeface="Symbol" panose="05050102010706020507" pitchFamily="18" charset="2"/>
              </a:rPr>
              <a: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仿宋_GB2312" panose="02010609030101010101" pitchFamily="49" charset="-122"/>
                <a:cs typeface="+mn-ea"/>
              </a:rPr>
              <a:t>log</a:t>
            </a:r>
            <a:r>
              <a:rPr kumimoji="0" lang="en-US" altLang="zh-CN" sz="2800" b="0" i="0" u="none" strike="noStrike" kern="1200" cap="none" spc="0" normalizeH="0" baseline="-25000" noProof="0" dirty="0">
                <a:ln>
                  <a:noFill/>
                </a:ln>
                <a:solidFill>
                  <a:srgbClr val="000000"/>
                </a:solidFill>
                <a:effectLst/>
                <a:uLnTx/>
                <a:uFillTx/>
                <a:latin typeface="Times New Roman" panose="02020603050405020304" pitchFamily="18" charset="0"/>
                <a:ea typeface="仿宋_GB2312" panose="02010609030101010101" pitchFamily="49" charset="-122"/>
                <a:cs typeface="+mn-ea"/>
              </a:rPr>
              <a:t>2</a:t>
            </a:r>
            <a:r>
              <a:rPr kumimoji="0" lang="en-US" altLang="zh-CN" sz="2800" b="0" i="1" u="none" strike="noStrike" kern="1200" cap="none" spc="0" normalizeH="0" baseline="0" noProof="0" dirty="0">
                <a:ln>
                  <a:noFill/>
                </a:ln>
                <a:solidFill>
                  <a:srgbClr val="000000"/>
                </a:solidFill>
                <a:effectLst/>
                <a:uLnTx/>
                <a:uFillTx/>
                <a:latin typeface="Times New Roman" panose="02020603050405020304" pitchFamily="18" charset="0"/>
                <a:ea typeface="仿宋_GB2312" panose="02010609030101010101" pitchFamily="49" charset="-122"/>
                <a:cs typeface="+mn-ea"/>
              </a:rPr>
              <a:t>n</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仿宋_GB2312" panose="02010609030101010101" pitchFamily="49" charset="-122"/>
                <a:cs typeface="+mn-ea"/>
                <a:sym typeface="Symbol" panose="05050102010706020507" pitchFamily="18" charset="2"/>
              </a:rPr>
              <a: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仿宋_GB2312" panose="02010609030101010101" pitchFamily="49" charset="-122"/>
                <a:cs typeface="+mn-ea"/>
              </a:rPr>
              <a:t> + 1</a:t>
            </a:r>
            <a:endPar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仿宋_GB2312" panose="02010609030101010101" pitchFamily="49" charset="-122"/>
              <a:cs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0598"/>
                                        </p:tgtEl>
                                        <p:attrNameLst>
                                          <p:attrName>style.visibility</p:attrName>
                                        </p:attrNameLst>
                                      </p:cBhvr>
                                      <p:to>
                                        <p:strVal val="visible"/>
                                      </p:to>
                                    </p:set>
                                    <p:anim calcmode="lin" valueType="num">
                                      <p:cBhvr additive="base">
                                        <p:cTn id="7" dur="500" fill="hold"/>
                                        <p:tgtEl>
                                          <p:spTgt spid="750598"/>
                                        </p:tgtEl>
                                        <p:attrNameLst>
                                          <p:attrName>ppt_x</p:attrName>
                                        </p:attrNameLst>
                                      </p:cBhvr>
                                      <p:tavLst>
                                        <p:tav tm="0">
                                          <p:val>
                                            <p:strVal val="0-#ppt_w/2"/>
                                          </p:val>
                                        </p:tav>
                                        <p:tav tm="100000">
                                          <p:val>
                                            <p:strVal val="#ppt_x"/>
                                          </p:val>
                                        </p:tav>
                                      </p:tavLst>
                                    </p:anim>
                                    <p:anim calcmode="lin" valueType="num">
                                      <p:cBhvr additive="base">
                                        <p:cTn id="8" dur="500" fill="hold"/>
                                        <p:tgtEl>
                                          <p:spTgt spid="7505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750601"/>
                                        </p:tgtEl>
                                        <p:attrNameLst>
                                          <p:attrName>style.visibility</p:attrName>
                                        </p:attrNameLst>
                                      </p:cBhvr>
                                      <p:to>
                                        <p:strVal val="visible"/>
                                      </p:to>
                                    </p:set>
                                    <p:animEffect transition="in" filter="barn(outHorizontal)">
                                      <p:cBhvr>
                                        <p:cTn id="13" dur="500"/>
                                        <p:tgtEl>
                                          <p:spTgt spid="75060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50602"/>
                                        </p:tgtEl>
                                        <p:attrNameLst>
                                          <p:attrName>style.visibility</p:attrName>
                                        </p:attrNameLst>
                                      </p:cBhvr>
                                      <p:to>
                                        <p:strVal val="visible"/>
                                      </p:to>
                                    </p:set>
                                  </p:childTnLst>
                                </p:cTn>
                              </p:par>
                            </p:childTnLst>
                          </p:cTn>
                        </p:par>
                        <p:par>
                          <p:cTn id="18" fill="hold">
                            <p:stCondLst>
                              <p:cond delay="500"/>
                            </p:stCondLst>
                            <p:childTnLst>
                              <p:par>
                                <p:cTn id="19" presetID="17" presetClass="entr" presetSubtype="4" fill="hold" grpId="0" nodeType="afterEffect">
                                  <p:stCondLst>
                                    <p:cond delay="0"/>
                                  </p:stCondLst>
                                  <p:childTnLst>
                                    <p:set>
                                      <p:cBhvr>
                                        <p:cTn id="20" dur="1" fill="hold">
                                          <p:stCondLst>
                                            <p:cond delay="0"/>
                                          </p:stCondLst>
                                        </p:cTn>
                                        <p:tgtEl>
                                          <p:spTgt spid="750603"/>
                                        </p:tgtEl>
                                        <p:attrNameLst>
                                          <p:attrName>style.visibility</p:attrName>
                                        </p:attrNameLst>
                                      </p:cBhvr>
                                      <p:to>
                                        <p:strVal val="visible"/>
                                      </p:to>
                                    </p:set>
                                    <p:anim calcmode="lin" valueType="num">
                                      <p:cBhvr>
                                        <p:cTn id="21" dur="500" fill="hold"/>
                                        <p:tgtEl>
                                          <p:spTgt spid="750603"/>
                                        </p:tgtEl>
                                        <p:attrNameLst>
                                          <p:attrName>ppt_x</p:attrName>
                                        </p:attrNameLst>
                                      </p:cBhvr>
                                      <p:tavLst>
                                        <p:tav tm="0">
                                          <p:val>
                                            <p:strVal val="#ppt_x"/>
                                          </p:val>
                                        </p:tav>
                                        <p:tav tm="100000">
                                          <p:val>
                                            <p:strVal val="#ppt_x"/>
                                          </p:val>
                                        </p:tav>
                                      </p:tavLst>
                                    </p:anim>
                                    <p:anim calcmode="lin" valueType="num">
                                      <p:cBhvr>
                                        <p:cTn id="22" dur="500" fill="hold"/>
                                        <p:tgtEl>
                                          <p:spTgt spid="750603"/>
                                        </p:tgtEl>
                                        <p:attrNameLst>
                                          <p:attrName>ppt_y</p:attrName>
                                        </p:attrNameLst>
                                      </p:cBhvr>
                                      <p:tavLst>
                                        <p:tav tm="0">
                                          <p:val>
                                            <p:strVal val="#ppt_y+#ppt_h/2"/>
                                          </p:val>
                                        </p:tav>
                                        <p:tav tm="100000">
                                          <p:val>
                                            <p:strVal val="#ppt_y"/>
                                          </p:val>
                                        </p:tav>
                                      </p:tavLst>
                                    </p:anim>
                                    <p:anim calcmode="lin" valueType="num">
                                      <p:cBhvr>
                                        <p:cTn id="23" dur="500" fill="hold"/>
                                        <p:tgtEl>
                                          <p:spTgt spid="750603"/>
                                        </p:tgtEl>
                                        <p:attrNameLst>
                                          <p:attrName>ppt_w</p:attrName>
                                        </p:attrNameLst>
                                      </p:cBhvr>
                                      <p:tavLst>
                                        <p:tav tm="0">
                                          <p:val>
                                            <p:strVal val="#ppt_w"/>
                                          </p:val>
                                        </p:tav>
                                        <p:tav tm="100000">
                                          <p:val>
                                            <p:strVal val="#ppt_w"/>
                                          </p:val>
                                        </p:tav>
                                      </p:tavLst>
                                    </p:anim>
                                    <p:anim calcmode="lin" valueType="num">
                                      <p:cBhvr>
                                        <p:cTn id="24" dur="500" fill="hold"/>
                                        <p:tgtEl>
                                          <p:spTgt spid="750603"/>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0600"/>
                                        </p:tgtEl>
                                        <p:attrNameLst>
                                          <p:attrName>style.visibility</p:attrName>
                                        </p:attrNameLst>
                                      </p:cBhvr>
                                      <p:to>
                                        <p:strVal val="visible"/>
                                      </p:to>
                                    </p:set>
                                  </p:childTnLst>
                                </p:cTn>
                              </p:par>
                            </p:childTnLst>
                          </p:cTn>
                        </p:par>
                        <p:par>
                          <p:cTn id="29" fill="hold">
                            <p:stCondLst>
                              <p:cond delay="500"/>
                            </p:stCondLst>
                            <p:childTnLst>
                              <p:par>
                                <p:cTn id="30" presetID="17" presetClass="entr" presetSubtype="2" fill="hold" grpId="0" nodeType="afterEffect">
                                  <p:stCondLst>
                                    <p:cond delay="0"/>
                                  </p:stCondLst>
                                  <p:childTnLst>
                                    <p:set>
                                      <p:cBhvr>
                                        <p:cTn id="31" dur="1" fill="hold">
                                          <p:stCondLst>
                                            <p:cond delay="0"/>
                                          </p:stCondLst>
                                        </p:cTn>
                                        <p:tgtEl>
                                          <p:spTgt spid="750599"/>
                                        </p:tgtEl>
                                        <p:attrNameLst>
                                          <p:attrName>style.visibility</p:attrName>
                                        </p:attrNameLst>
                                      </p:cBhvr>
                                      <p:to>
                                        <p:strVal val="visible"/>
                                      </p:to>
                                    </p:set>
                                    <p:anim calcmode="lin" valueType="num">
                                      <p:cBhvr>
                                        <p:cTn id="32" dur="500" fill="hold"/>
                                        <p:tgtEl>
                                          <p:spTgt spid="750599"/>
                                        </p:tgtEl>
                                        <p:attrNameLst>
                                          <p:attrName>ppt_x</p:attrName>
                                        </p:attrNameLst>
                                      </p:cBhvr>
                                      <p:tavLst>
                                        <p:tav tm="0">
                                          <p:val>
                                            <p:strVal val="#ppt_x+#ppt_w/2"/>
                                          </p:val>
                                        </p:tav>
                                        <p:tav tm="100000">
                                          <p:val>
                                            <p:strVal val="#ppt_x"/>
                                          </p:val>
                                        </p:tav>
                                      </p:tavLst>
                                    </p:anim>
                                    <p:anim calcmode="lin" valueType="num">
                                      <p:cBhvr>
                                        <p:cTn id="33" dur="500" fill="hold"/>
                                        <p:tgtEl>
                                          <p:spTgt spid="750599"/>
                                        </p:tgtEl>
                                        <p:attrNameLst>
                                          <p:attrName>ppt_y</p:attrName>
                                        </p:attrNameLst>
                                      </p:cBhvr>
                                      <p:tavLst>
                                        <p:tav tm="0">
                                          <p:val>
                                            <p:strVal val="#ppt_y"/>
                                          </p:val>
                                        </p:tav>
                                        <p:tav tm="100000">
                                          <p:val>
                                            <p:strVal val="#ppt_y"/>
                                          </p:val>
                                        </p:tav>
                                      </p:tavLst>
                                    </p:anim>
                                    <p:anim calcmode="lin" valueType="num">
                                      <p:cBhvr>
                                        <p:cTn id="34" dur="500" fill="hold"/>
                                        <p:tgtEl>
                                          <p:spTgt spid="750599"/>
                                        </p:tgtEl>
                                        <p:attrNameLst>
                                          <p:attrName>ppt_w</p:attrName>
                                        </p:attrNameLst>
                                      </p:cBhvr>
                                      <p:tavLst>
                                        <p:tav tm="0">
                                          <p:val>
                                            <p:fltVal val="0"/>
                                          </p:val>
                                        </p:tav>
                                        <p:tav tm="100000">
                                          <p:val>
                                            <p:strVal val="#ppt_w"/>
                                          </p:val>
                                        </p:tav>
                                      </p:tavLst>
                                    </p:anim>
                                    <p:anim calcmode="lin" valueType="num">
                                      <p:cBhvr>
                                        <p:cTn id="35" dur="500" fill="hold"/>
                                        <p:tgtEl>
                                          <p:spTgt spid="750599"/>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750607"/>
                                        </p:tgtEl>
                                        <p:attrNameLst>
                                          <p:attrName>style.visibility</p:attrName>
                                        </p:attrNameLst>
                                      </p:cBhvr>
                                      <p:to>
                                        <p:strVal val="visible"/>
                                      </p:to>
                                    </p:set>
                                    <p:anim calcmode="lin" valueType="num">
                                      <p:cBhvr additive="base">
                                        <p:cTn id="40" dur="500" fill="hold"/>
                                        <p:tgtEl>
                                          <p:spTgt spid="750607"/>
                                        </p:tgtEl>
                                        <p:attrNameLst>
                                          <p:attrName>ppt_x</p:attrName>
                                        </p:attrNameLst>
                                      </p:cBhvr>
                                      <p:tavLst>
                                        <p:tav tm="0">
                                          <p:val>
                                            <p:strVal val="1+#ppt_w/2"/>
                                          </p:val>
                                        </p:tav>
                                        <p:tav tm="100000">
                                          <p:val>
                                            <p:strVal val="#ppt_x"/>
                                          </p:val>
                                        </p:tav>
                                      </p:tavLst>
                                    </p:anim>
                                    <p:anim calcmode="lin" valueType="num">
                                      <p:cBhvr additive="base">
                                        <p:cTn id="41" dur="500" fill="hold"/>
                                        <p:tgtEl>
                                          <p:spTgt spid="750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18"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50605"/>
                                        </p:tgtEl>
                                        <p:attrNameLst>
                                          <p:attrName>style.visibility</p:attrName>
                                        </p:attrNameLst>
                                      </p:cBhvr>
                                      <p:to>
                                        <p:strVal val="visible"/>
                                      </p:to>
                                    </p:set>
                                  </p:childTnLst>
                                </p:cTn>
                              </p:par>
                            </p:childTnLst>
                          </p:cTn>
                        </p:par>
                        <p:par>
                          <p:cTn id="46" fill="hold">
                            <p:stCondLst>
                              <p:cond delay="500"/>
                            </p:stCondLst>
                            <p:childTnLst>
                              <p:par>
                                <p:cTn id="47" presetID="17" presetClass="entr" presetSubtype="2" fill="hold" grpId="0" nodeType="afterEffect">
                                  <p:stCondLst>
                                    <p:cond delay="0"/>
                                  </p:stCondLst>
                                  <p:childTnLst>
                                    <p:set>
                                      <p:cBhvr>
                                        <p:cTn id="48" dur="1" fill="hold">
                                          <p:stCondLst>
                                            <p:cond delay="0"/>
                                          </p:stCondLst>
                                        </p:cTn>
                                        <p:tgtEl>
                                          <p:spTgt spid="750604"/>
                                        </p:tgtEl>
                                        <p:attrNameLst>
                                          <p:attrName>style.visibility</p:attrName>
                                        </p:attrNameLst>
                                      </p:cBhvr>
                                      <p:to>
                                        <p:strVal val="visible"/>
                                      </p:to>
                                    </p:set>
                                    <p:anim calcmode="lin" valueType="num">
                                      <p:cBhvr>
                                        <p:cTn id="49" dur="500" fill="hold"/>
                                        <p:tgtEl>
                                          <p:spTgt spid="750604"/>
                                        </p:tgtEl>
                                        <p:attrNameLst>
                                          <p:attrName>ppt_x</p:attrName>
                                        </p:attrNameLst>
                                      </p:cBhvr>
                                      <p:tavLst>
                                        <p:tav tm="0">
                                          <p:val>
                                            <p:strVal val="#ppt_x+#ppt_w/2"/>
                                          </p:val>
                                        </p:tav>
                                        <p:tav tm="100000">
                                          <p:val>
                                            <p:strVal val="#ppt_x"/>
                                          </p:val>
                                        </p:tav>
                                      </p:tavLst>
                                    </p:anim>
                                    <p:anim calcmode="lin" valueType="num">
                                      <p:cBhvr>
                                        <p:cTn id="50" dur="500" fill="hold"/>
                                        <p:tgtEl>
                                          <p:spTgt spid="750604"/>
                                        </p:tgtEl>
                                        <p:attrNameLst>
                                          <p:attrName>ppt_y</p:attrName>
                                        </p:attrNameLst>
                                      </p:cBhvr>
                                      <p:tavLst>
                                        <p:tav tm="0">
                                          <p:val>
                                            <p:strVal val="#ppt_y"/>
                                          </p:val>
                                        </p:tav>
                                        <p:tav tm="100000">
                                          <p:val>
                                            <p:strVal val="#ppt_y"/>
                                          </p:val>
                                        </p:tav>
                                      </p:tavLst>
                                    </p:anim>
                                    <p:anim calcmode="lin" valueType="num">
                                      <p:cBhvr>
                                        <p:cTn id="51" dur="500" fill="hold"/>
                                        <p:tgtEl>
                                          <p:spTgt spid="750604"/>
                                        </p:tgtEl>
                                        <p:attrNameLst>
                                          <p:attrName>ppt_w</p:attrName>
                                        </p:attrNameLst>
                                      </p:cBhvr>
                                      <p:tavLst>
                                        <p:tav tm="0">
                                          <p:val>
                                            <p:fltVal val="0"/>
                                          </p:val>
                                        </p:tav>
                                        <p:tav tm="100000">
                                          <p:val>
                                            <p:strVal val="#ppt_w"/>
                                          </p:val>
                                        </p:tav>
                                      </p:tavLst>
                                    </p:anim>
                                    <p:anim calcmode="lin" valueType="num">
                                      <p:cBhvr>
                                        <p:cTn id="52" dur="500" fill="hold"/>
                                        <p:tgtEl>
                                          <p:spTgt spid="750604"/>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 calcmode="lin" valueType="num">
                                      <p:cBhvr additive="base">
                                        <p:cTn id="57" dur="500" fill="hold"/>
                                        <p:tgtEl>
                                          <p:spTgt spid="750606"/>
                                        </p:tgtEl>
                                        <p:attrNameLst>
                                          <p:attrName>ppt_x</p:attrName>
                                        </p:attrNameLst>
                                      </p:cBhvr>
                                      <p:tavLst>
                                        <p:tav tm="0">
                                          <p:val>
                                            <p:strVal val="1+#ppt_w/2"/>
                                          </p:val>
                                        </p:tav>
                                        <p:tav tm="100000">
                                          <p:val>
                                            <p:strVal val="#ppt_x"/>
                                          </p:val>
                                        </p:tav>
                                      </p:tavLst>
                                    </p:anim>
                                    <p:anim calcmode="lin" valueType="num">
                                      <p:cBhvr additive="base">
                                        <p:cTn id="58" dur="500" fill="hold"/>
                                        <p:tgtEl>
                                          <p:spTgt spid="750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18" name="whoosh.wav"/>
                                        </p:tgtEl>
                                      </p:cMediaNode>
                                    </p:audio>
                                  </p:sub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2000"/>
                                        <p:tgtEl>
                                          <p:spTgt spid="17">
                                            <p:bg/>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2000"/>
                                        <p:tgtEl>
                                          <p:spTgt spid="17">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Effect transition="in" filter="fade">
                                      <p:cBhvr>
                                        <p:cTn id="73" dur="2000"/>
                                        <p:tgtEl>
                                          <p:spTgt spid="17">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fade">
                                      <p:cBhvr>
                                        <p:cTn id="78"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9" grpId="0" bldLvl="0" animBg="1"/>
      <p:bldP spid="750600" grpId="0" bldLvl="0" animBg="1"/>
      <p:bldP spid="750601" grpId="0" bldLvl="0" animBg="1"/>
      <p:bldP spid="750602" grpId="0" bldLvl="0" animBg="1"/>
      <p:bldP spid="750603" grpId="0" bldLvl="0" animBg="1"/>
      <p:bldP spid="750604" grpId="0" bldLvl="0" animBg="1"/>
      <p:bldP spid="750605" grpId="0" bldLvl="0" animBg="1"/>
      <p:bldP spid="17" grpId="0" animBg="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性质</a:t>
            </a:r>
            <a:endParaRPr kumimoji="0" lang="zh-CN" altLang="en-US" sz="2000" b="1" i="0" u="none" strike="noStrike" kern="0" cap="none" spc="0" normalizeH="0" baseline="0" noProof="0" dirty="0">
              <a:ln>
                <a:noFill/>
              </a:ln>
              <a:solidFill>
                <a:srgbClr val="0000FF"/>
              </a:solidFill>
              <a:effectLst>
                <a:outerShdw blurRad="38100" dist="38100" dir="2700000" algn="tl">
                  <a:srgbClr val="C0C0C0"/>
                </a:outerShdw>
              </a:effectLst>
              <a:uLnTx/>
              <a:uFillTx/>
              <a:latin typeface="+mj-lt"/>
              <a:ea typeface="+mj-ea"/>
              <a:cs typeface="+mj-cs"/>
            </a:endParaRPr>
          </a:p>
        </p:txBody>
      </p:sp>
      <p:sp>
        <p:nvSpPr>
          <p:cNvPr id="31747"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性质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：若对含</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个结点的</a:t>
            </a:r>
            <a:r>
              <a:rPr lang="zh-CN" altLang="en-US"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完全二叉树</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从上到下且从左至右进行</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至</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的编号，则对完全二叉树中任意一个编号为</a:t>
            </a:r>
            <a:r>
              <a:rPr lang="en-US" altLang="zh-CN" i="1" dirty="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的结点：</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，则该结点是二叉树的根，无双亲，否则，编号为 </a:t>
            </a:r>
            <a:r>
              <a:rPr lang="zh-CN" altLang="en-US"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i/2</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的结点为其</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双亲</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结点；</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2i&gt;n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，则该结点无左孩子，否则，编号为</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2i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的结点为其</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左孩子</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结点；</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2i+1&gt;n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，则该结点无右孩子结点，否则，编号为</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2i+1</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的结点为其</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右孩子</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结点。</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24"/>
          <p:cNvGrpSpPr>
            <a:grpSpLocks noChangeAspect="1"/>
          </p:cNvGrpSpPr>
          <p:nvPr/>
        </p:nvGrpSpPr>
        <p:grpSpPr>
          <a:xfrm>
            <a:off x="539750" y="4714240"/>
            <a:ext cx="3700463" cy="1235075"/>
            <a:chOff x="0" y="0"/>
            <a:chExt cx="2331" cy="778"/>
          </a:xfrm>
        </p:grpSpPr>
        <p:sp>
          <p:nvSpPr>
            <p:cNvPr id="33809" name="Line 10"/>
            <p:cNvSpPr>
              <a:spLocks noChangeAspect="1"/>
            </p:cNvSpPr>
            <p:nvPr/>
          </p:nvSpPr>
          <p:spPr>
            <a:xfrm flipH="1">
              <a:off x="160" y="192"/>
              <a:ext cx="417" cy="422"/>
            </a:xfrm>
            <a:prstGeom prst="line">
              <a:avLst/>
            </a:prstGeom>
            <a:ln w="38100" cap="sq" cmpd="sng">
              <a:solidFill>
                <a:srgbClr val="990000"/>
              </a:solidFill>
              <a:prstDash val="solid"/>
              <a:headEnd type="none" w="med" len="med"/>
              <a:tailEnd type="none" w="med" len="med"/>
            </a:ln>
          </p:spPr>
        </p:sp>
        <p:sp>
          <p:nvSpPr>
            <p:cNvPr id="33810" name="Line 11"/>
            <p:cNvSpPr>
              <a:spLocks noChangeAspect="1"/>
            </p:cNvSpPr>
            <p:nvPr/>
          </p:nvSpPr>
          <p:spPr>
            <a:xfrm>
              <a:off x="523" y="173"/>
              <a:ext cx="417" cy="422"/>
            </a:xfrm>
            <a:prstGeom prst="line">
              <a:avLst/>
            </a:prstGeom>
            <a:ln w="38100" cap="sq" cmpd="sng">
              <a:solidFill>
                <a:srgbClr val="990000"/>
              </a:solidFill>
              <a:prstDash val="solid"/>
              <a:headEnd type="none" w="med" len="med"/>
              <a:tailEnd type="none" w="med" len="med"/>
            </a:ln>
          </p:spPr>
        </p:sp>
        <p:sp>
          <p:nvSpPr>
            <p:cNvPr id="33811" name="Line 12"/>
            <p:cNvSpPr>
              <a:spLocks noChangeAspect="1"/>
            </p:cNvSpPr>
            <p:nvPr/>
          </p:nvSpPr>
          <p:spPr>
            <a:xfrm flipH="1">
              <a:off x="1370" y="215"/>
              <a:ext cx="417" cy="422"/>
            </a:xfrm>
            <a:prstGeom prst="line">
              <a:avLst/>
            </a:prstGeom>
            <a:ln w="38100" cap="sq" cmpd="sng">
              <a:solidFill>
                <a:srgbClr val="990000"/>
              </a:solidFill>
              <a:prstDash val="solid"/>
              <a:headEnd type="none" w="med" len="med"/>
              <a:tailEnd type="none" w="med" len="med"/>
            </a:ln>
          </p:spPr>
        </p:sp>
        <p:sp>
          <p:nvSpPr>
            <p:cNvPr id="33812" name="Line 13"/>
            <p:cNvSpPr>
              <a:spLocks noChangeAspect="1"/>
            </p:cNvSpPr>
            <p:nvPr/>
          </p:nvSpPr>
          <p:spPr>
            <a:xfrm>
              <a:off x="1787" y="215"/>
              <a:ext cx="417" cy="422"/>
            </a:xfrm>
            <a:prstGeom prst="line">
              <a:avLst/>
            </a:prstGeom>
            <a:ln w="38100" cap="sq" cmpd="sng">
              <a:solidFill>
                <a:srgbClr val="990000"/>
              </a:solidFill>
              <a:prstDash val="solid"/>
              <a:headEnd type="none" w="med" len="med"/>
              <a:tailEnd type="none" w="med" len="med"/>
            </a:ln>
          </p:spPr>
        </p:sp>
        <p:sp>
          <p:nvSpPr>
            <p:cNvPr id="33813" name="Oval 4"/>
            <p:cNvSpPr>
              <a:spLocks noChangeAspect="1"/>
            </p:cNvSpPr>
            <p:nvPr/>
          </p:nvSpPr>
          <p:spPr>
            <a:xfrm>
              <a:off x="306" y="0"/>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solidFill>
                    <a:srgbClr val="990000"/>
                  </a:solidFill>
                  <a:latin typeface="Times New Roman" panose="02020603050405020304" pitchFamily="18" charset="0"/>
                  <a:ea typeface="宋体" panose="02010600030101010101" pitchFamily="2" charset="-122"/>
                </a:rPr>
                <a:t>i</a:t>
              </a:r>
              <a:endParaRPr lang="en-US" altLang="zh-CN" i="1" dirty="0">
                <a:latin typeface="Times New Roman" panose="02020603050405020304" pitchFamily="18" charset="0"/>
                <a:ea typeface="宋体" panose="02010600030101010101" pitchFamily="2" charset="-122"/>
              </a:endParaRPr>
            </a:p>
          </p:txBody>
        </p:sp>
        <p:sp>
          <p:nvSpPr>
            <p:cNvPr id="33814" name="Oval 5"/>
            <p:cNvSpPr>
              <a:spLocks noChangeAspect="1"/>
            </p:cNvSpPr>
            <p:nvPr/>
          </p:nvSpPr>
          <p:spPr>
            <a:xfrm>
              <a:off x="1560" y="23"/>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solidFill>
                    <a:srgbClr val="990000"/>
                  </a:solidFill>
                  <a:latin typeface="Times New Roman" panose="02020603050405020304" pitchFamily="18" charset="0"/>
                  <a:ea typeface="宋体" panose="02010600030101010101" pitchFamily="2" charset="-122"/>
                </a:rPr>
                <a:t>i</a:t>
              </a:r>
              <a:r>
                <a:rPr lang="en-US" altLang="zh-CN" b="1" dirty="0">
                  <a:solidFill>
                    <a:srgbClr val="990000"/>
                  </a:solidFill>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33815" name="Oval 6"/>
            <p:cNvSpPr>
              <a:spLocks noChangeAspect="1"/>
            </p:cNvSpPr>
            <p:nvPr/>
          </p:nvSpPr>
          <p:spPr>
            <a:xfrm>
              <a:off x="0" y="514"/>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990000"/>
                  </a:solidFill>
                  <a:latin typeface="Times New Roman" panose="02020603050405020304" pitchFamily="18" charset="0"/>
                  <a:ea typeface="宋体" panose="02010600030101010101" pitchFamily="2" charset="-122"/>
                </a:rPr>
                <a:t>2</a:t>
              </a:r>
              <a:r>
                <a:rPr lang="en-US" altLang="zh-CN" b="1" i="1" dirty="0">
                  <a:solidFill>
                    <a:srgbClr val="990000"/>
                  </a:solidFill>
                  <a:latin typeface="Times New Roman" panose="02020603050405020304" pitchFamily="18" charset="0"/>
                  <a:ea typeface="宋体" panose="02010600030101010101" pitchFamily="2" charset="-122"/>
                </a:rPr>
                <a:t>i</a:t>
              </a:r>
              <a:endParaRPr lang="en-US" altLang="zh-CN" i="1" dirty="0">
                <a:latin typeface="Times New Roman" panose="02020603050405020304" pitchFamily="18" charset="0"/>
                <a:ea typeface="宋体" panose="02010600030101010101" pitchFamily="2" charset="-122"/>
              </a:endParaRPr>
            </a:p>
          </p:txBody>
        </p:sp>
        <p:sp>
          <p:nvSpPr>
            <p:cNvPr id="33816" name="Oval 7"/>
            <p:cNvSpPr>
              <a:spLocks noChangeAspect="1"/>
            </p:cNvSpPr>
            <p:nvPr/>
          </p:nvSpPr>
          <p:spPr>
            <a:xfrm>
              <a:off x="621" y="499"/>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990000"/>
                  </a:solidFill>
                  <a:latin typeface="Times New Roman" panose="02020603050405020304" pitchFamily="18" charset="0"/>
                  <a:ea typeface="宋体" panose="02010600030101010101" pitchFamily="2" charset="-122"/>
                </a:rPr>
                <a:t>2</a:t>
              </a:r>
              <a:r>
                <a:rPr lang="en-US" altLang="zh-CN" b="1" i="1" dirty="0">
                  <a:solidFill>
                    <a:srgbClr val="990000"/>
                  </a:solidFill>
                  <a:latin typeface="Times New Roman" panose="02020603050405020304" pitchFamily="18" charset="0"/>
                  <a:ea typeface="宋体" panose="02010600030101010101" pitchFamily="2" charset="-122"/>
                </a:rPr>
                <a:t>i</a:t>
              </a:r>
              <a:r>
                <a:rPr lang="en-US" altLang="zh-CN" b="1" dirty="0">
                  <a:solidFill>
                    <a:srgbClr val="990000"/>
                  </a:solidFill>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33817" name="Oval 8"/>
            <p:cNvSpPr>
              <a:spLocks noChangeAspect="1"/>
            </p:cNvSpPr>
            <p:nvPr/>
          </p:nvSpPr>
          <p:spPr>
            <a:xfrm>
              <a:off x="1257" y="514"/>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990000"/>
                  </a:solidFill>
                  <a:latin typeface="Times New Roman" panose="02020603050405020304" pitchFamily="18" charset="0"/>
                  <a:ea typeface="宋体" panose="02010600030101010101" pitchFamily="2" charset="-122"/>
                </a:rPr>
                <a:t>2</a:t>
              </a:r>
              <a:r>
                <a:rPr lang="en-US" altLang="zh-CN" b="1" i="1" dirty="0">
                  <a:solidFill>
                    <a:srgbClr val="990000"/>
                  </a:solidFill>
                  <a:latin typeface="Times New Roman" panose="02020603050405020304" pitchFamily="18" charset="0"/>
                  <a:ea typeface="宋体" panose="02010600030101010101" pitchFamily="2" charset="-122"/>
                </a:rPr>
                <a:t>i</a:t>
              </a:r>
              <a:r>
                <a:rPr lang="en-US" altLang="zh-CN" b="1" dirty="0">
                  <a:solidFill>
                    <a:srgbClr val="990000"/>
                  </a:solidFill>
                  <a:latin typeface="Times New Roman" panose="02020603050405020304" pitchFamily="18" charset="0"/>
                  <a:ea typeface="宋体" panose="02010600030101010101" pitchFamily="2" charset="-122"/>
                </a:rPr>
                <a:t>+2</a:t>
              </a:r>
              <a:endParaRPr lang="en-US" altLang="zh-CN" dirty="0">
                <a:latin typeface="Times New Roman" panose="02020603050405020304" pitchFamily="18" charset="0"/>
                <a:ea typeface="宋体" panose="02010600030101010101" pitchFamily="2" charset="-122"/>
              </a:endParaRPr>
            </a:p>
          </p:txBody>
        </p:sp>
        <p:sp>
          <p:nvSpPr>
            <p:cNvPr id="33818" name="Oval 9"/>
            <p:cNvSpPr>
              <a:spLocks noChangeAspect="1"/>
            </p:cNvSpPr>
            <p:nvPr/>
          </p:nvSpPr>
          <p:spPr>
            <a:xfrm>
              <a:off x="1831" y="514"/>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990000"/>
                  </a:solidFill>
                  <a:latin typeface="Times New Roman" panose="02020603050405020304" pitchFamily="18" charset="0"/>
                  <a:ea typeface="宋体" panose="02010600030101010101" pitchFamily="2" charset="-122"/>
                </a:rPr>
                <a:t>2</a:t>
              </a:r>
              <a:r>
                <a:rPr lang="en-US" altLang="zh-CN" b="1" i="1" dirty="0">
                  <a:solidFill>
                    <a:srgbClr val="990000"/>
                  </a:solidFill>
                  <a:latin typeface="Times New Roman" panose="02020603050405020304" pitchFamily="18" charset="0"/>
                  <a:ea typeface="宋体" panose="02010600030101010101" pitchFamily="2" charset="-122"/>
                </a:rPr>
                <a:t>i</a:t>
              </a:r>
              <a:r>
                <a:rPr lang="en-US" altLang="zh-CN" b="1" dirty="0">
                  <a:solidFill>
                    <a:srgbClr val="990000"/>
                  </a:solidFill>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p:txBody>
        </p:sp>
      </p:grpSp>
      <p:grpSp>
        <p:nvGrpSpPr>
          <p:cNvPr id="3" name="Group 27"/>
          <p:cNvGrpSpPr/>
          <p:nvPr/>
        </p:nvGrpSpPr>
        <p:grpSpPr>
          <a:xfrm>
            <a:off x="4643438" y="4508500"/>
            <a:ext cx="3889375" cy="2027238"/>
            <a:chOff x="0" y="0"/>
            <a:chExt cx="2450" cy="1277"/>
          </a:xfrm>
        </p:grpSpPr>
        <p:sp>
          <p:nvSpPr>
            <p:cNvPr id="33798" name="Line 14"/>
            <p:cNvSpPr>
              <a:spLocks noChangeAspect="1"/>
            </p:cNvSpPr>
            <p:nvPr/>
          </p:nvSpPr>
          <p:spPr>
            <a:xfrm flipH="1">
              <a:off x="1489" y="192"/>
              <a:ext cx="417" cy="422"/>
            </a:xfrm>
            <a:prstGeom prst="line">
              <a:avLst/>
            </a:prstGeom>
            <a:ln w="38100" cap="sq" cmpd="sng">
              <a:solidFill>
                <a:srgbClr val="990000"/>
              </a:solidFill>
              <a:prstDash val="solid"/>
              <a:headEnd type="none" w="med" len="med"/>
              <a:tailEnd type="none" w="med" len="med"/>
            </a:ln>
          </p:spPr>
        </p:sp>
        <p:sp>
          <p:nvSpPr>
            <p:cNvPr id="33799" name="Line 15"/>
            <p:cNvSpPr>
              <a:spLocks noChangeAspect="1"/>
            </p:cNvSpPr>
            <p:nvPr/>
          </p:nvSpPr>
          <p:spPr>
            <a:xfrm>
              <a:off x="1852" y="173"/>
              <a:ext cx="417" cy="422"/>
            </a:xfrm>
            <a:prstGeom prst="line">
              <a:avLst/>
            </a:prstGeom>
            <a:ln w="38100" cap="sq" cmpd="sng">
              <a:solidFill>
                <a:srgbClr val="990000"/>
              </a:solidFill>
              <a:prstDash val="solid"/>
              <a:headEnd type="none" w="med" len="med"/>
              <a:tailEnd type="none" w="med" len="med"/>
            </a:ln>
          </p:spPr>
        </p:sp>
        <p:sp>
          <p:nvSpPr>
            <p:cNvPr id="33800" name="Line 16"/>
            <p:cNvSpPr>
              <a:spLocks noChangeAspect="1"/>
            </p:cNvSpPr>
            <p:nvPr/>
          </p:nvSpPr>
          <p:spPr>
            <a:xfrm flipH="1">
              <a:off x="113" y="714"/>
              <a:ext cx="417" cy="422"/>
            </a:xfrm>
            <a:prstGeom prst="line">
              <a:avLst/>
            </a:prstGeom>
            <a:ln w="38100" cap="sq" cmpd="sng">
              <a:solidFill>
                <a:srgbClr val="990000"/>
              </a:solidFill>
              <a:prstDash val="solid"/>
              <a:headEnd type="none" w="med" len="med"/>
              <a:tailEnd type="none" w="med" len="med"/>
            </a:ln>
          </p:spPr>
        </p:sp>
        <p:sp>
          <p:nvSpPr>
            <p:cNvPr id="33801" name="Line 17"/>
            <p:cNvSpPr>
              <a:spLocks noChangeAspect="1"/>
            </p:cNvSpPr>
            <p:nvPr/>
          </p:nvSpPr>
          <p:spPr>
            <a:xfrm>
              <a:off x="530" y="714"/>
              <a:ext cx="417" cy="422"/>
            </a:xfrm>
            <a:prstGeom prst="line">
              <a:avLst/>
            </a:prstGeom>
            <a:ln w="38100" cap="sq" cmpd="sng">
              <a:solidFill>
                <a:srgbClr val="990000"/>
              </a:solidFill>
              <a:prstDash val="solid"/>
              <a:headEnd type="none" w="med" len="med"/>
              <a:tailEnd type="none" w="med" len="med"/>
            </a:ln>
          </p:spPr>
        </p:sp>
        <p:sp>
          <p:nvSpPr>
            <p:cNvPr id="33802" name="Oval 18"/>
            <p:cNvSpPr>
              <a:spLocks noChangeAspect="1"/>
            </p:cNvSpPr>
            <p:nvPr/>
          </p:nvSpPr>
          <p:spPr>
            <a:xfrm>
              <a:off x="1635" y="0"/>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solidFill>
                    <a:srgbClr val="990000"/>
                  </a:solidFill>
                  <a:latin typeface="Times New Roman" panose="02020603050405020304" pitchFamily="18" charset="0"/>
                  <a:ea typeface="宋体" panose="02010600030101010101" pitchFamily="2" charset="-122"/>
                </a:rPr>
                <a:t>i</a:t>
              </a:r>
              <a:endParaRPr lang="en-US" altLang="zh-CN" i="1" dirty="0">
                <a:latin typeface="Times New Roman" panose="02020603050405020304" pitchFamily="18" charset="0"/>
                <a:ea typeface="宋体" panose="02010600030101010101" pitchFamily="2" charset="-122"/>
              </a:endParaRPr>
            </a:p>
          </p:txBody>
        </p:sp>
        <p:sp>
          <p:nvSpPr>
            <p:cNvPr id="33803" name="Oval 19"/>
            <p:cNvSpPr>
              <a:spLocks noChangeAspect="1"/>
            </p:cNvSpPr>
            <p:nvPr/>
          </p:nvSpPr>
          <p:spPr>
            <a:xfrm>
              <a:off x="303" y="522"/>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i="1" dirty="0">
                  <a:solidFill>
                    <a:srgbClr val="990000"/>
                  </a:solidFill>
                  <a:latin typeface="Times New Roman" panose="02020603050405020304" pitchFamily="18" charset="0"/>
                  <a:ea typeface="宋体" panose="02010600030101010101" pitchFamily="2" charset="-122"/>
                </a:rPr>
                <a:t>i</a:t>
              </a:r>
              <a:r>
                <a:rPr lang="en-US" altLang="zh-CN" b="1" dirty="0">
                  <a:solidFill>
                    <a:srgbClr val="990000"/>
                  </a:solidFill>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33804" name="Oval 20"/>
            <p:cNvSpPr>
              <a:spLocks noChangeAspect="1"/>
            </p:cNvSpPr>
            <p:nvPr/>
          </p:nvSpPr>
          <p:spPr>
            <a:xfrm>
              <a:off x="1329" y="514"/>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990000"/>
                  </a:solidFill>
                  <a:latin typeface="Times New Roman" panose="02020603050405020304" pitchFamily="18" charset="0"/>
                  <a:ea typeface="宋体" panose="02010600030101010101" pitchFamily="2" charset="-122"/>
                </a:rPr>
                <a:t>2</a:t>
              </a:r>
              <a:r>
                <a:rPr lang="en-US" altLang="zh-CN" b="1" i="1" dirty="0">
                  <a:solidFill>
                    <a:srgbClr val="990000"/>
                  </a:solidFill>
                  <a:latin typeface="Times New Roman" panose="02020603050405020304" pitchFamily="18" charset="0"/>
                  <a:ea typeface="宋体" panose="02010600030101010101" pitchFamily="2" charset="-122"/>
                </a:rPr>
                <a:t>i</a:t>
              </a:r>
              <a:endParaRPr lang="en-US" altLang="zh-CN" i="1" dirty="0">
                <a:latin typeface="Times New Roman" panose="02020603050405020304" pitchFamily="18" charset="0"/>
                <a:ea typeface="宋体" panose="02010600030101010101" pitchFamily="2" charset="-122"/>
              </a:endParaRPr>
            </a:p>
          </p:txBody>
        </p:sp>
        <p:sp>
          <p:nvSpPr>
            <p:cNvPr id="33805" name="Oval 21"/>
            <p:cNvSpPr>
              <a:spLocks noChangeAspect="1"/>
            </p:cNvSpPr>
            <p:nvPr/>
          </p:nvSpPr>
          <p:spPr>
            <a:xfrm>
              <a:off x="1950" y="499"/>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990000"/>
                  </a:solidFill>
                  <a:latin typeface="Times New Roman" panose="02020603050405020304" pitchFamily="18" charset="0"/>
                  <a:ea typeface="宋体" panose="02010600030101010101" pitchFamily="2" charset="-122"/>
                </a:rPr>
                <a:t>2</a:t>
              </a:r>
              <a:r>
                <a:rPr lang="en-US" altLang="zh-CN" b="1" i="1" dirty="0">
                  <a:solidFill>
                    <a:srgbClr val="990000"/>
                  </a:solidFill>
                  <a:latin typeface="Times New Roman" panose="02020603050405020304" pitchFamily="18" charset="0"/>
                  <a:ea typeface="宋体" panose="02010600030101010101" pitchFamily="2" charset="-122"/>
                </a:rPr>
                <a:t>i</a:t>
              </a:r>
              <a:r>
                <a:rPr lang="en-US" altLang="zh-CN" b="1" dirty="0">
                  <a:solidFill>
                    <a:srgbClr val="990000"/>
                  </a:solidFill>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33806" name="Oval 22"/>
            <p:cNvSpPr>
              <a:spLocks noChangeAspect="1"/>
            </p:cNvSpPr>
            <p:nvPr/>
          </p:nvSpPr>
          <p:spPr>
            <a:xfrm>
              <a:off x="0" y="1013"/>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990000"/>
                  </a:solidFill>
                  <a:latin typeface="Times New Roman" panose="02020603050405020304" pitchFamily="18" charset="0"/>
                  <a:ea typeface="宋体" panose="02010600030101010101" pitchFamily="2" charset="-122"/>
                </a:rPr>
                <a:t>2</a:t>
              </a:r>
              <a:r>
                <a:rPr lang="en-US" altLang="zh-CN" b="1" i="1" dirty="0">
                  <a:solidFill>
                    <a:srgbClr val="990000"/>
                  </a:solidFill>
                  <a:latin typeface="Times New Roman" panose="02020603050405020304" pitchFamily="18" charset="0"/>
                  <a:ea typeface="宋体" panose="02010600030101010101" pitchFamily="2" charset="-122"/>
                </a:rPr>
                <a:t>i</a:t>
              </a:r>
              <a:r>
                <a:rPr lang="en-US" altLang="zh-CN" b="1" dirty="0">
                  <a:solidFill>
                    <a:srgbClr val="990000"/>
                  </a:solidFill>
                  <a:latin typeface="Times New Roman" panose="02020603050405020304" pitchFamily="18" charset="0"/>
                  <a:ea typeface="宋体" panose="02010600030101010101" pitchFamily="2" charset="-122"/>
                </a:rPr>
                <a:t>+2</a:t>
              </a:r>
              <a:endParaRPr lang="en-US" altLang="zh-CN" dirty="0">
                <a:latin typeface="Times New Roman" panose="02020603050405020304" pitchFamily="18" charset="0"/>
                <a:ea typeface="宋体" panose="02010600030101010101" pitchFamily="2" charset="-122"/>
              </a:endParaRPr>
            </a:p>
          </p:txBody>
        </p:sp>
        <p:sp>
          <p:nvSpPr>
            <p:cNvPr id="33807" name="Oval 23"/>
            <p:cNvSpPr>
              <a:spLocks noChangeAspect="1"/>
            </p:cNvSpPr>
            <p:nvPr/>
          </p:nvSpPr>
          <p:spPr>
            <a:xfrm>
              <a:off x="574" y="1013"/>
              <a:ext cx="500" cy="264"/>
            </a:xfrm>
            <a:prstGeom prst="ellipse">
              <a:avLst/>
            </a:prstGeom>
            <a:solidFill>
              <a:srgbClr val="FCFEDC"/>
            </a:solid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990000"/>
                  </a:solidFill>
                  <a:latin typeface="Times New Roman" panose="02020603050405020304" pitchFamily="18" charset="0"/>
                  <a:ea typeface="宋体" panose="02010600030101010101" pitchFamily="2" charset="-122"/>
                </a:rPr>
                <a:t>2</a:t>
              </a:r>
              <a:r>
                <a:rPr lang="en-US" altLang="zh-CN" b="1" i="1" dirty="0">
                  <a:solidFill>
                    <a:srgbClr val="990000"/>
                  </a:solidFill>
                  <a:latin typeface="Times New Roman" panose="02020603050405020304" pitchFamily="18" charset="0"/>
                  <a:ea typeface="宋体" panose="02010600030101010101" pitchFamily="2" charset="-122"/>
                </a:rPr>
                <a:t>i</a:t>
              </a:r>
              <a:r>
                <a:rPr lang="en-US" altLang="zh-CN" b="1" dirty="0">
                  <a:solidFill>
                    <a:srgbClr val="990000"/>
                  </a:solidFill>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p:txBody>
        </p:sp>
        <p:sp>
          <p:nvSpPr>
            <p:cNvPr id="33808" name="Text Box 26"/>
            <p:cNvSpPr txBox="1"/>
            <p:nvPr/>
          </p:nvSpPr>
          <p:spPr>
            <a:xfrm>
              <a:off x="817" y="461"/>
              <a:ext cx="59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Arial" panose="020B0604020202020204" pitchFamily="34" charset="0"/>
                  <a:ea typeface="宋体" panose="02010600030101010101" pitchFamily="2" charset="-122"/>
                </a:rPr>
                <a:t>…</a:t>
              </a:r>
              <a:endParaRPr lang="en-US" altLang="zh-CN" b="1" dirty="0">
                <a:latin typeface="Arial" panose="020B0604020202020204" pitchFamily="34"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1747">
                                            <p:txEl>
                                              <p:charRg st="56" end="104"/>
                                            </p:txEl>
                                          </p:spTgt>
                                        </p:tgtEl>
                                        <p:attrNameLst>
                                          <p:attrName>style.visibility</p:attrName>
                                        </p:attrNameLst>
                                      </p:cBhvr>
                                      <p:to>
                                        <p:strVal val="visible"/>
                                      </p:to>
                                    </p:set>
                                    <p:animEffect transition="in" filter="wipe(up)">
                                      <p:cBhvr>
                                        <p:cTn id="7" dur="500"/>
                                        <p:tgtEl>
                                          <p:spTgt spid="31747">
                                            <p:txEl>
                                              <p:charRg st="56" end="10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747">
                                            <p:txEl>
                                              <p:charRg st="104" end="143"/>
                                            </p:txEl>
                                          </p:spTgt>
                                        </p:tgtEl>
                                        <p:attrNameLst>
                                          <p:attrName>style.visibility</p:attrName>
                                        </p:attrNameLst>
                                      </p:cBhvr>
                                      <p:to>
                                        <p:strVal val="visible"/>
                                      </p:to>
                                    </p:set>
                                    <p:animEffect transition="in" filter="wipe(up)">
                                      <p:cBhvr>
                                        <p:cTn id="11" dur="500"/>
                                        <p:tgtEl>
                                          <p:spTgt spid="31747">
                                            <p:txEl>
                                              <p:charRg st="104" end="14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747">
                                            <p:txEl>
                                              <p:charRg st="143" end="189"/>
                                            </p:txEl>
                                          </p:spTgt>
                                        </p:tgtEl>
                                        <p:attrNameLst>
                                          <p:attrName>style.visibility</p:attrName>
                                        </p:attrNameLst>
                                      </p:cBhvr>
                                      <p:to>
                                        <p:strVal val="visible"/>
                                      </p:to>
                                    </p:set>
                                    <p:animEffect transition="in" filter="wipe(up)">
                                      <p:cBhvr>
                                        <p:cTn id="15" dur="500"/>
                                        <p:tgtEl>
                                          <p:spTgt spid="31747">
                                            <p:txEl>
                                              <p:charRg st="143" end="18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4819"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顺序存储结构</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二叉树的最大结点数</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#define  MAXTSIZE  100</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typedef TElemType  SqBiTree[MAXTSIZE];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号存根</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SqBiTree  bt;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实现：按</a:t>
            </a:r>
            <a:r>
              <a:rPr lang="zh-CN" altLang="en-US" dirty="0">
                <a:solidFill>
                  <a:srgbClr val="FF3300"/>
                </a:solidFill>
                <a:latin typeface="Times New Roman" panose="02020603050405020304" pitchFamily="18" charset="0"/>
                <a:ea typeface="微软雅黑" panose="020B0503020204020204" pitchFamily="34" charset="-122"/>
                <a:cs typeface="Times New Roman" panose="02020603050405020304" pitchFamily="18" charset="0"/>
              </a:rPr>
              <a:t>完全二叉树</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的结点层次编号，依次存放二叉树中的数据元素。结点间关系蕴含在其存储位置中</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342" y="1217295"/>
            <a:ext cx="7351718" cy="576000"/>
            <a:chOff x="1405" y="1608"/>
            <a:chExt cx="11578" cy="907"/>
          </a:xfrm>
        </p:grpSpPr>
        <p:sp>
          <p:nvSpPr>
            <p:cNvPr id="5182" name="矩形 4"/>
            <p:cNvSpPr/>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061"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82"/>
          <p:cNvGrpSpPr/>
          <p:nvPr/>
        </p:nvGrpSpPr>
        <p:grpSpPr>
          <a:xfrm>
            <a:off x="3783013" y="3068638"/>
            <a:ext cx="1004887" cy="792162"/>
            <a:chOff x="0" y="0"/>
            <a:chExt cx="633" cy="499"/>
          </a:xfrm>
        </p:grpSpPr>
        <p:sp>
          <p:nvSpPr>
            <p:cNvPr id="35954" name="Line 27"/>
            <p:cNvSpPr/>
            <p:nvPr/>
          </p:nvSpPr>
          <p:spPr>
            <a:xfrm flipH="1">
              <a:off x="180" y="0"/>
              <a:ext cx="136" cy="272"/>
            </a:xfrm>
            <a:prstGeom prst="line">
              <a:avLst/>
            </a:prstGeom>
            <a:ln w="38100" cap="rnd" cmpd="sng">
              <a:solidFill>
                <a:srgbClr val="006699"/>
              </a:solidFill>
              <a:prstDash val="solid"/>
              <a:headEnd type="none" w="med" len="med"/>
              <a:tailEnd type="none" w="med" len="med"/>
            </a:ln>
          </p:spPr>
        </p:sp>
        <p:sp>
          <p:nvSpPr>
            <p:cNvPr id="35955" name="Line 27"/>
            <p:cNvSpPr/>
            <p:nvPr/>
          </p:nvSpPr>
          <p:spPr>
            <a:xfrm>
              <a:off x="406" y="0"/>
              <a:ext cx="91" cy="272"/>
            </a:xfrm>
            <a:prstGeom prst="line">
              <a:avLst/>
            </a:prstGeom>
            <a:ln w="38100" cap="rnd" cmpd="sng">
              <a:solidFill>
                <a:srgbClr val="006699"/>
              </a:solidFill>
              <a:prstDash val="solid"/>
              <a:headEnd type="none" w="med" len="med"/>
              <a:tailEnd type="none" w="med" len="med"/>
            </a:ln>
          </p:spPr>
        </p:sp>
        <p:sp>
          <p:nvSpPr>
            <p:cNvPr id="35956" name="Oval 26"/>
            <p:cNvSpPr/>
            <p:nvPr/>
          </p:nvSpPr>
          <p:spPr>
            <a:xfrm>
              <a:off x="0" y="228"/>
              <a:ext cx="270" cy="271"/>
            </a:xfrm>
            <a:prstGeom prst="ellipse">
              <a:avLst/>
            </a:prstGeom>
            <a:solidFill>
              <a:srgbClr val="969696"/>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35957" name="Oval 26"/>
            <p:cNvSpPr/>
            <p:nvPr/>
          </p:nvSpPr>
          <p:spPr>
            <a:xfrm>
              <a:off x="363" y="227"/>
              <a:ext cx="270" cy="271"/>
            </a:xfrm>
            <a:prstGeom prst="ellipse">
              <a:avLst/>
            </a:prstGeom>
            <a:solidFill>
              <a:srgbClr val="969696"/>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grpSp>
      <p:sp>
        <p:nvSpPr>
          <p:cNvPr id="33799"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aphicFrame>
        <p:nvGraphicFramePr>
          <p:cNvPr id="36868" name="内容占位符 36867"/>
          <p:cNvGraphicFramePr>
            <a:graphicFrameLocks noGrp="1"/>
          </p:cNvGraphicFramePr>
          <p:nvPr>
            <p:ph sz="half" idx="4294967295"/>
          </p:nvPr>
        </p:nvGraphicFramePr>
        <p:xfrm>
          <a:off x="1047750" y="4149725"/>
          <a:ext cx="4316413" cy="914400"/>
        </p:xfrm>
        <a:graphic>
          <a:graphicData uri="http://schemas.openxmlformats.org/drawingml/2006/table">
            <a:tbl>
              <a:tblPr/>
              <a:tblGrid>
                <a:gridCol w="434975"/>
                <a:gridCol w="438150"/>
                <a:gridCol w="433387"/>
                <a:gridCol w="438150"/>
                <a:gridCol w="423863"/>
                <a:gridCol w="447675"/>
                <a:gridCol w="811212"/>
              </a:tblGrid>
              <a:tr h="457200">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5</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F</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G</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76" name="Line 4"/>
          <p:cNvSpPr/>
          <p:nvPr/>
        </p:nvSpPr>
        <p:spPr>
          <a:xfrm flipH="1">
            <a:off x="1963738" y="1628775"/>
            <a:ext cx="436562" cy="465138"/>
          </a:xfrm>
          <a:prstGeom prst="line">
            <a:avLst/>
          </a:prstGeom>
          <a:ln w="38100" cap="rnd" cmpd="sng">
            <a:solidFill>
              <a:srgbClr val="006699"/>
            </a:solidFill>
            <a:prstDash val="solid"/>
            <a:headEnd type="none" w="med" len="med"/>
            <a:tailEnd type="none" w="med" len="med"/>
          </a:ln>
        </p:spPr>
      </p:sp>
      <p:sp>
        <p:nvSpPr>
          <p:cNvPr id="35877" name="Line 5"/>
          <p:cNvSpPr/>
          <p:nvPr/>
        </p:nvSpPr>
        <p:spPr>
          <a:xfrm>
            <a:off x="2724150" y="1628775"/>
            <a:ext cx="434975" cy="460375"/>
          </a:xfrm>
          <a:prstGeom prst="line">
            <a:avLst/>
          </a:prstGeom>
          <a:ln w="38100" cap="rnd" cmpd="sng">
            <a:solidFill>
              <a:srgbClr val="006699"/>
            </a:solidFill>
            <a:prstDash val="solid"/>
            <a:headEnd type="none" w="med" len="med"/>
            <a:tailEnd type="none" w="med" len="med"/>
          </a:ln>
        </p:spPr>
      </p:sp>
      <p:sp>
        <p:nvSpPr>
          <p:cNvPr id="35878" name="Line 6"/>
          <p:cNvSpPr/>
          <p:nvPr/>
        </p:nvSpPr>
        <p:spPr>
          <a:xfrm>
            <a:off x="2009775" y="2476500"/>
            <a:ext cx="269875" cy="385763"/>
          </a:xfrm>
          <a:prstGeom prst="line">
            <a:avLst/>
          </a:prstGeom>
          <a:ln w="38100" cap="rnd" cmpd="sng">
            <a:solidFill>
              <a:srgbClr val="006699"/>
            </a:solidFill>
            <a:prstDash val="solid"/>
            <a:headEnd type="none" w="med" len="med"/>
            <a:tailEnd type="none" w="med" len="med"/>
          </a:ln>
        </p:spPr>
      </p:sp>
      <p:sp>
        <p:nvSpPr>
          <p:cNvPr id="35879" name="Line 7"/>
          <p:cNvSpPr/>
          <p:nvPr/>
        </p:nvSpPr>
        <p:spPr>
          <a:xfrm flipH="1">
            <a:off x="2878138" y="2398713"/>
            <a:ext cx="273050" cy="385762"/>
          </a:xfrm>
          <a:prstGeom prst="line">
            <a:avLst/>
          </a:prstGeom>
          <a:ln w="38100" cap="rnd" cmpd="sng">
            <a:solidFill>
              <a:srgbClr val="006699"/>
            </a:solidFill>
            <a:prstDash val="solid"/>
            <a:headEnd type="none" w="med" len="med"/>
            <a:tailEnd type="none" w="med" len="med"/>
          </a:ln>
        </p:spPr>
      </p:sp>
      <p:sp>
        <p:nvSpPr>
          <p:cNvPr id="35880" name="Line 8"/>
          <p:cNvSpPr/>
          <p:nvPr/>
        </p:nvSpPr>
        <p:spPr>
          <a:xfrm flipH="1">
            <a:off x="1411288" y="2476500"/>
            <a:ext cx="274637" cy="385763"/>
          </a:xfrm>
          <a:prstGeom prst="line">
            <a:avLst/>
          </a:prstGeom>
          <a:ln w="38100" cap="rnd" cmpd="sng">
            <a:solidFill>
              <a:srgbClr val="006699"/>
            </a:solidFill>
            <a:prstDash val="solid"/>
            <a:headEnd type="none" w="med" len="med"/>
            <a:tailEnd type="none" w="med" len="med"/>
          </a:ln>
        </p:spPr>
      </p:sp>
      <p:sp>
        <p:nvSpPr>
          <p:cNvPr id="35881" name="Oval 9"/>
          <p:cNvSpPr/>
          <p:nvPr/>
        </p:nvSpPr>
        <p:spPr>
          <a:xfrm>
            <a:off x="2335213" y="1282700"/>
            <a:ext cx="490537" cy="493713"/>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35882" name="Oval 10"/>
          <p:cNvSpPr/>
          <p:nvPr/>
        </p:nvSpPr>
        <p:spPr>
          <a:xfrm>
            <a:off x="1606550" y="2052638"/>
            <a:ext cx="490538" cy="493712"/>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35883" name="Oval 11"/>
          <p:cNvSpPr/>
          <p:nvPr/>
        </p:nvSpPr>
        <p:spPr>
          <a:xfrm>
            <a:off x="3030538" y="2052638"/>
            <a:ext cx="490537" cy="493712"/>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35884" name="Oval 12"/>
          <p:cNvSpPr/>
          <p:nvPr/>
        </p:nvSpPr>
        <p:spPr>
          <a:xfrm>
            <a:off x="1068388" y="2749550"/>
            <a:ext cx="490537" cy="493713"/>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35885" name="Oval 13"/>
          <p:cNvSpPr/>
          <p:nvPr/>
        </p:nvSpPr>
        <p:spPr>
          <a:xfrm>
            <a:off x="2081213" y="2749550"/>
            <a:ext cx="490537" cy="493713"/>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35886" name="Oval 14"/>
          <p:cNvSpPr/>
          <p:nvPr/>
        </p:nvSpPr>
        <p:spPr>
          <a:xfrm>
            <a:off x="2625725" y="2749550"/>
            <a:ext cx="490538" cy="493713"/>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33843" name="Text Box 15"/>
          <p:cNvSpPr txBox="1"/>
          <p:nvPr/>
        </p:nvSpPr>
        <p:spPr>
          <a:xfrm>
            <a:off x="1905000" y="1268413"/>
            <a:ext cx="5016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33844" name="Text Box 16"/>
          <p:cNvSpPr txBox="1"/>
          <p:nvPr/>
        </p:nvSpPr>
        <p:spPr>
          <a:xfrm>
            <a:off x="1184275" y="2060575"/>
            <a:ext cx="503238"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33845" name="Text Box 17"/>
          <p:cNvSpPr txBox="1"/>
          <p:nvPr/>
        </p:nvSpPr>
        <p:spPr>
          <a:xfrm>
            <a:off x="2625725" y="2060575"/>
            <a:ext cx="503238"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rPr>
              <a:t>2</a:t>
            </a:r>
            <a:endParaRPr lang="en-US" altLang="zh-CN" b="1" dirty="0">
              <a:latin typeface="Times New Roman" panose="02020603050405020304" pitchFamily="18" charset="0"/>
            </a:endParaRPr>
          </a:p>
        </p:txBody>
      </p:sp>
      <p:sp>
        <p:nvSpPr>
          <p:cNvPr id="33846" name="Text Box 18"/>
          <p:cNvSpPr txBox="1"/>
          <p:nvPr/>
        </p:nvSpPr>
        <p:spPr>
          <a:xfrm>
            <a:off x="611188" y="2762250"/>
            <a:ext cx="5016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rPr>
              <a:t>3</a:t>
            </a:r>
            <a:endParaRPr lang="en-US" altLang="zh-CN" b="1" dirty="0">
              <a:latin typeface="Times New Roman" panose="02020603050405020304" pitchFamily="18" charset="0"/>
            </a:endParaRPr>
          </a:p>
        </p:txBody>
      </p:sp>
      <p:sp>
        <p:nvSpPr>
          <p:cNvPr id="33847" name="Text Box 19"/>
          <p:cNvSpPr txBox="1"/>
          <p:nvPr/>
        </p:nvSpPr>
        <p:spPr>
          <a:xfrm>
            <a:off x="1690688" y="2779713"/>
            <a:ext cx="5016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rPr>
              <a:t>4</a:t>
            </a:r>
            <a:endParaRPr lang="en-US" altLang="zh-CN" b="1" dirty="0">
              <a:latin typeface="Times New Roman" panose="02020603050405020304" pitchFamily="18" charset="0"/>
            </a:endParaRPr>
          </a:p>
        </p:txBody>
      </p:sp>
      <p:sp>
        <p:nvSpPr>
          <p:cNvPr id="33848" name="Text Box 20"/>
          <p:cNvSpPr txBox="1"/>
          <p:nvPr/>
        </p:nvSpPr>
        <p:spPr>
          <a:xfrm>
            <a:off x="3059113" y="2762250"/>
            <a:ext cx="501650" cy="4603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latin typeface="Times New Roman" panose="02020603050405020304" pitchFamily="18" charset="0"/>
              </a:rPr>
              <a:t>5</a:t>
            </a:r>
            <a:endParaRPr lang="en-US" altLang="zh-CN" b="1" dirty="0">
              <a:latin typeface="Times New Roman" panose="02020603050405020304" pitchFamily="18" charset="0"/>
            </a:endParaRPr>
          </a:p>
        </p:txBody>
      </p:sp>
      <p:grpSp>
        <p:nvGrpSpPr>
          <p:cNvPr id="3" name="Group 81"/>
          <p:cNvGrpSpPr/>
          <p:nvPr/>
        </p:nvGrpSpPr>
        <p:grpSpPr>
          <a:xfrm>
            <a:off x="5938838" y="2276475"/>
            <a:ext cx="504825" cy="788988"/>
            <a:chOff x="0" y="0"/>
            <a:chExt cx="318" cy="497"/>
          </a:xfrm>
        </p:grpSpPr>
        <p:sp>
          <p:nvSpPr>
            <p:cNvPr id="35952" name="Line 27"/>
            <p:cNvSpPr/>
            <p:nvPr/>
          </p:nvSpPr>
          <p:spPr>
            <a:xfrm flipH="1">
              <a:off x="119" y="0"/>
              <a:ext cx="199" cy="272"/>
            </a:xfrm>
            <a:prstGeom prst="line">
              <a:avLst/>
            </a:prstGeom>
            <a:ln w="38100" cap="rnd" cmpd="sng">
              <a:solidFill>
                <a:srgbClr val="006699"/>
              </a:solidFill>
              <a:prstDash val="solid"/>
              <a:headEnd type="none" w="med" len="med"/>
              <a:tailEnd type="none" w="med" len="med"/>
            </a:ln>
          </p:spPr>
        </p:sp>
        <p:sp>
          <p:nvSpPr>
            <p:cNvPr id="35953" name="Oval 26"/>
            <p:cNvSpPr/>
            <p:nvPr/>
          </p:nvSpPr>
          <p:spPr>
            <a:xfrm>
              <a:off x="0" y="226"/>
              <a:ext cx="270" cy="271"/>
            </a:xfrm>
            <a:prstGeom prst="ellipse">
              <a:avLst/>
            </a:prstGeom>
            <a:solidFill>
              <a:srgbClr val="969696"/>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grpSp>
      <p:grpSp>
        <p:nvGrpSpPr>
          <p:cNvPr id="4" name="Group 80"/>
          <p:cNvGrpSpPr/>
          <p:nvPr/>
        </p:nvGrpSpPr>
        <p:grpSpPr>
          <a:xfrm>
            <a:off x="4175125" y="1268413"/>
            <a:ext cx="3060700" cy="2582862"/>
            <a:chOff x="0" y="0"/>
            <a:chExt cx="1928" cy="1627"/>
          </a:xfrm>
        </p:grpSpPr>
        <p:sp>
          <p:nvSpPr>
            <p:cNvPr id="35939" name="Oval 3"/>
            <p:cNvSpPr/>
            <p:nvPr/>
          </p:nvSpPr>
          <p:spPr>
            <a:xfrm>
              <a:off x="806" y="0"/>
              <a:ext cx="242" cy="271"/>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35940" name="Oval 4"/>
            <p:cNvSpPr/>
            <p:nvPr/>
          </p:nvSpPr>
          <p:spPr>
            <a:xfrm>
              <a:off x="1686" y="863"/>
              <a:ext cx="242" cy="271"/>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35941" name="Oval 6"/>
            <p:cNvSpPr/>
            <p:nvPr/>
          </p:nvSpPr>
          <p:spPr>
            <a:xfrm>
              <a:off x="623" y="904"/>
              <a:ext cx="242" cy="271"/>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35942" name="Oval 7"/>
            <p:cNvSpPr/>
            <p:nvPr/>
          </p:nvSpPr>
          <p:spPr>
            <a:xfrm>
              <a:off x="0" y="904"/>
              <a:ext cx="242" cy="271"/>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35943" name="Oval 8"/>
            <p:cNvSpPr/>
            <p:nvPr/>
          </p:nvSpPr>
          <p:spPr>
            <a:xfrm>
              <a:off x="1319" y="411"/>
              <a:ext cx="242" cy="271"/>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35944" name="Oval 9"/>
            <p:cNvSpPr/>
            <p:nvPr/>
          </p:nvSpPr>
          <p:spPr>
            <a:xfrm>
              <a:off x="330" y="452"/>
              <a:ext cx="242" cy="271"/>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35945" name="Line 10"/>
            <p:cNvSpPr/>
            <p:nvPr/>
          </p:nvSpPr>
          <p:spPr>
            <a:xfrm flipH="1">
              <a:off x="522" y="216"/>
              <a:ext cx="293" cy="247"/>
            </a:xfrm>
            <a:prstGeom prst="line">
              <a:avLst/>
            </a:prstGeom>
            <a:ln w="38100" cap="rnd" cmpd="sng">
              <a:solidFill>
                <a:srgbClr val="006699"/>
              </a:solidFill>
              <a:prstDash val="solid"/>
              <a:headEnd type="none" w="med" len="med"/>
              <a:tailEnd type="none" w="med" len="med"/>
            </a:ln>
          </p:spPr>
        </p:sp>
        <p:sp>
          <p:nvSpPr>
            <p:cNvPr id="35946" name="Line 11"/>
            <p:cNvSpPr/>
            <p:nvPr/>
          </p:nvSpPr>
          <p:spPr>
            <a:xfrm>
              <a:off x="1036" y="216"/>
              <a:ext cx="293" cy="245"/>
            </a:xfrm>
            <a:prstGeom prst="line">
              <a:avLst/>
            </a:prstGeom>
            <a:ln w="38100" cap="rnd" cmpd="sng">
              <a:solidFill>
                <a:srgbClr val="006699"/>
              </a:solidFill>
              <a:prstDash val="solid"/>
              <a:headEnd type="none" w="med" len="med"/>
              <a:tailEnd type="none" w="med" len="med"/>
            </a:ln>
          </p:spPr>
        </p:sp>
        <p:sp>
          <p:nvSpPr>
            <p:cNvPr id="35947" name="Line 12"/>
            <p:cNvSpPr/>
            <p:nvPr/>
          </p:nvSpPr>
          <p:spPr>
            <a:xfrm>
              <a:off x="559" y="709"/>
              <a:ext cx="183" cy="206"/>
            </a:xfrm>
            <a:prstGeom prst="line">
              <a:avLst/>
            </a:prstGeom>
            <a:ln w="38100" cap="rnd" cmpd="sng">
              <a:solidFill>
                <a:srgbClr val="006699"/>
              </a:solidFill>
              <a:prstDash val="solid"/>
              <a:headEnd type="none" w="med" len="med"/>
              <a:tailEnd type="none" w="med" len="med"/>
            </a:ln>
          </p:spPr>
        </p:sp>
        <p:sp>
          <p:nvSpPr>
            <p:cNvPr id="35948" name="Line 13"/>
            <p:cNvSpPr/>
            <p:nvPr/>
          </p:nvSpPr>
          <p:spPr>
            <a:xfrm flipH="1">
              <a:off x="553" y="1161"/>
              <a:ext cx="150" cy="245"/>
            </a:xfrm>
            <a:prstGeom prst="line">
              <a:avLst/>
            </a:prstGeom>
            <a:ln w="38100" cap="rnd" cmpd="sng">
              <a:solidFill>
                <a:srgbClr val="006699"/>
              </a:solidFill>
              <a:prstDash val="solid"/>
              <a:headEnd type="none" w="med" len="med"/>
              <a:tailEnd type="none" w="med" len="med"/>
            </a:ln>
          </p:spPr>
        </p:sp>
        <p:sp>
          <p:nvSpPr>
            <p:cNvPr id="35949" name="Line 14"/>
            <p:cNvSpPr/>
            <p:nvPr/>
          </p:nvSpPr>
          <p:spPr>
            <a:xfrm flipH="1">
              <a:off x="155" y="709"/>
              <a:ext cx="186" cy="206"/>
            </a:xfrm>
            <a:prstGeom prst="line">
              <a:avLst/>
            </a:prstGeom>
            <a:ln w="38100" cap="rnd" cmpd="sng">
              <a:solidFill>
                <a:srgbClr val="006699"/>
              </a:solidFill>
              <a:prstDash val="solid"/>
              <a:headEnd type="none" w="med" len="med"/>
              <a:tailEnd type="none" w="med" len="med"/>
            </a:ln>
          </p:spPr>
        </p:sp>
        <p:sp>
          <p:nvSpPr>
            <p:cNvPr id="35950" name="Line 15"/>
            <p:cNvSpPr/>
            <p:nvPr/>
          </p:nvSpPr>
          <p:spPr>
            <a:xfrm>
              <a:off x="1548" y="668"/>
              <a:ext cx="184" cy="206"/>
            </a:xfrm>
            <a:prstGeom prst="line">
              <a:avLst/>
            </a:prstGeom>
            <a:ln w="38100" cap="rnd" cmpd="sng">
              <a:solidFill>
                <a:srgbClr val="006699"/>
              </a:solidFill>
              <a:prstDash val="solid"/>
              <a:headEnd type="none" w="med" len="med"/>
              <a:tailEnd type="none" w="med" len="med"/>
            </a:ln>
          </p:spPr>
        </p:sp>
        <p:sp>
          <p:nvSpPr>
            <p:cNvPr id="35951" name="Oval 5"/>
            <p:cNvSpPr/>
            <p:nvPr/>
          </p:nvSpPr>
          <p:spPr>
            <a:xfrm>
              <a:off x="416" y="1355"/>
              <a:ext cx="242" cy="272"/>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grpSp>
      <p:graphicFrame>
        <p:nvGraphicFramePr>
          <p:cNvPr id="36919" name="内容占位符 36918"/>
          <p:cNvGraphicFramePr>
            <a:graphicFrameLocks noGrp="1"/>
          </p:cNvGraphicFramePr>
          <p:nvPr>
            <p:ph sz="half" idx="4294967295"/>
          </p:nvPr>
        </p:nvGraphicFramePr>
        <p:xfrm>
          <a:off x="1042988" y="5157788"/>
          <a:ext cx="6481763" cy="927100"/>
        </p:xfrm>
        <a:graphic>
          <a:graphicData uri="http://schemas.openxmlformats.org/drawingml/2006/table">
            <a:tbl>
              <a:tblPr/>
              <a:tblGrid>
                <a:gridCol w="431800"/>
                <a:gridCol w="431800"/>
                <a:gridCol w="431800"/>
                <a:gridCol w="454025"/>
                <a:gridCol w="419100"/>
                <a:gridCol w="444500"/>
                <a:gridCol w="482600"/>
                <a:gridCol w="504825"/>
                <a:gridCol w="503238"/>
                <a:gridCol w="647700"/>
                <a:gridCol w="649287"/>
              </a:tblGrid>
              <a:tr h="469900">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rPr>
                        <a:t>5</a:t>
                      </a:r>
                      <a:endPar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rPr>
                        <a:t>7</a:t>
                      </a:r>
                      <a:endPar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rPr>
                        <a:t>8</a:t>
                      </a:r>
                      <a:endPar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9</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 </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endPar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F </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endPar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endParaRPr kumimoji="0" lang="en-US" altLang="zh-CN" sz="2400" b="1" i="0" u="none" strike="noStrike" cap="none" normalizeH="0" baseline="0">
                        <a:ln>
                          <a:noFill/>
                        </a:ln>
                        <a:solidFill>
                          <a:srgbClr val="FF33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G</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843"/>
                                        </p:tgtEl>
                                        <p:attrNameLst>
                                          <p:attrName>style.visibility</p:attrName>
                                        </p:attrNameLst>
                                      </p:cBhvr>
                                      <p:to>
                                        <p:strVal val="visible"/>
                                      </p:to>
                                    </p:set>
                                    <p:animEffect transition="in" filter="wipe(down)">
                                      <p:cBhvr>
                                        <p:cTn id="7" dur="500"/>
                                        <p:tgtEl>
                                          <p:spTgt spid="3384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3844"/>
                                        </p:tgtEl>
                                        <p:attrNameLst>
                                          <p:attrName>style.visibility</p:attrName>
                                        </p:attrNameLst>
                                      </p:cBhvr>
                                      <p:to>
                                        <p:strVal val="visible"/>
                                      </p:to>
                                    </p:set>
                                    <p:animEffect transition="in" filter="blinds(horizontal)">
                                      <p:cBhvr>
                                        <p:cTn id="11" dur="500"/>
                                        <p:tgtEl>
                                          <p:spTgt spid="3384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3845"/>
                                        </p:tgtEl>
                                        <p:attrNameLst>
                                          <p:attrName>style.visibility</p:attrName>
                                        </p:attrNameLst>
                                      </p:cBhvr>
                                      <p:to>
                                        <p:strVal val="visible"/>
                                      </p:to>
                                    </p:set>
                                    <p:animEffect transition="in" filter="blinds(horizontal)">
                                      <p:cBhvr>
                                        <p:cTn id="15" dur="500"/>
                                        <p:tgtEl>
                                          <p:spTgt spid="33845"/>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3846"/>
                                        </p:tgtEl>
                                        <p:attrNameLst>
                                          <p:attrName>style.visibility</p:attrName>
                                        </p:attrNameLst>
                                      </p:cBhvr>
                                      <p:to>
                                        <p:strVal val="visible"/>
                                      </p:to>
                                    </p:set>
                                    <p:animEffect transition="in" filter="blinds(horizontal)">
                                      <p:cBhvr>
                                        <p:cTn id="19" dur="500"/>
                                        <p:tgtEl>
                                          <p:spTgt spid="33846"/>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3847"/>
                                        </p:tgtEl>
                                        <p:attrNameLst>
                                          <p:attrName>style.visibility</p:attrName>
                                        </p:attrNameLst>
                                      </p:cBhvr>
                                      <p:to>
                                        <p:strVal val="visible"/>
                                      </p:to>
                                    </p:set>
                                    <p:animEffect transition="in" filter="blinds(horizontal)">
                                      <p:cBhvr>
                                        <p:cTn id="23" dur="500"/>
                                        <p:tgtEl>
                                          <p:spTgt spid="33847"/>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3848"/>
                                        </p:tgtEl>
                                        <p:attrNameLst>
                                          <p:attrName>style.visibility</p:attrName>
                                        </p:attrNameLst>
                                      </p:cBhvr>
                                      <p:to>
                                        <p:strVal val="visible"/>
                                      </p:to>
                                    </p:set>
                                    <p:animEffect transition="in" filter="blinds(horizontal)">
                                      <p:cBhvr>
                                        <p:cTn id="27" dur="500"/>
                                        <p:tgtEl>
                                          <p:spTgt spid="338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868"/>
                                        </p:tgtEl>
                                        <p:attrNameLst>
                                          <p:attrName>style.visibility</p:attrName>
                                        </p:attrNameLst>
                                      </p:cBhvr>
                                      <p:to>
                                        <p:strVal val="visible"/>
                                      </p:to>
                                    </p:set>
                                    <p:animEffect transition="in" filter="wipe(left)">
                                      <p:cBhvr>
                                        <p:cTn id="32" dur="500"/>
                                        <p:tgtEl>
                                          <p:spTgt spid="368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up)">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up)">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6919"/>
                                        </p:tgtEl>
                                        <p:attrNameLst>
                                          <p:attrName>style.visibility</p:attrName>
                                        </p:attrNameLst>
                                      </p:cBhvr>
                                      <p:to>
                                        <p:strVal val="visible"/>
                                      </p:to>
                                    </p:set>
                                    <p:animEffect transition="in" filter="wipe(left)">
                                      <p:cBhvr>
                                        <p:cTn id="51" dur="500"/>
                                        <p:tgtEl>
                                          <p:spTgt spid="36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43" grpId="0"/>
      <p:bldP spid="33844" grpId="0"/>
      <p:bldP spid="33845" grpId="0"/>
      <p:bldP spid="33846" grpId="0"/>
      <p:bldP spid="33847" grpId="0"/>
      <p:bldP spid="338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4819" name="Rectangle 3"/>
          <p:cNvSpPr>
            <a:spLocks noGrp="1"/>
          </p:cNvSpPr>
          <p:nvPr>
            <p:ph type="body" sz="half" idx="4294967295"/>
          </p:nvPr>
        </p:nvSpPr>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0" algn="just">
              <a:lnSpc>
                <a:spcPct val="120000"/>
              </a:lnSpc>
              <a:spcBef>
                <a:spcPts val="0"/>
              </a:spcBef>
              <a:spcAft>
                <a:spcPts val="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顺序存储的优缺点</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适合于完全二叉树，既不浪费存储空间，又能很快确定结点的存放位置、以及结点的双亲和左右孩子的存放位置。</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lvl="1" algn="just">
              <a:lnSpc>
                <a:spcPct val="120000"/>
              </a:lnSpc>
              <a:spcBef>
                <a:spcPts val="0"/>
              </a:spcBef>
              <a:spcAft>
                <a:spcPts val="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对一般二叉树，可能造成存储空间的浪费。</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2" algn="just">
              <a:lnSpc>
                <a:spcPct val="120000"/>
              </a:lnSpc>
              <a:spcBef>
                <a:spcPts val="0"/>
              </a:spcBef>
              <a:spcAft>
                <a:spcPts val="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例如，深度为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，且只有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个结点的右单枝树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每个非叶结点只有右孩子</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，也需</a:t>
            </a:r>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aseline="300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个单元，即有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aseline="300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个单元被浪费。</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lvl="0" algn="just">
              <a:lnSpc>
                <a:spcPct val="120000"/>
              </a:lnSpc>
              <a:spcBef>
                <a:spcPts val="0"/>
              </a:spcBef>
              <a:spcAft>
                <a:spcPts val="0"/>
              </a:spcAft>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7892" name="内容占位符 37891"/>
          <p:cNvGraphicFramePr>
            <a:graphicFrameLocks noGrp="1"/>
          </p:cNvGraphicFramePr>
          <p:nvPr>
            <p:ph sz="half" idx="4294967295"/>
          </p:nvPr>
        </p:nvGraphicFramePr>
        <p:xfrm>
          <a:off x="4055428" y="4005263"/>
          <a:ext cx="4979988" cy="914400"/>
        </p:xfrm>
        <a:graphic>
          <a:graphicData uri="http://schemas.openxmlformats.org/drawingml/2006/table">
            <a:tbl>
              <a:tblPr/>
              <a:tblGrid>
                <a:gridCol w="434975"/>
                <a:gridCol w="438150"/>
                <a:gridCol w="433388"/>
                <a:gridCol w="438150"/>
                <a:gridCol w="423862"/>
                <a:gridCol w="447675"/>
                <a:gridCol w="447675"/>
                <a:gridCol w="811213"/>
                <a:gridCol w="668337"/>
              </a:tblGrid>
              <a:tr h="457200">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1</a:t>
                      </a:r>
                      <a:endPar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5</a:t>
                      </a:r>
                      <a:endPar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rPr>
                        <a:t>……</a:t>
                      </a:r>
                      <a:endParaRPr kumimoji="0" lang="zh-CN" altLang="en-US" sz="2400" b="1" i="0" u="none" strike="noStrike" cap="none" normalizeH="0" baseline="0">
                        <a:ln>
                          <a:noFill/>
                        </a:ln>
                        <a:solidFill>
                          <a:srgbClr val="FF0000"/>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92"/>
          <p:cNvGrpSpPr/>
          <p:nvPr/>
        </p:nvGrpSpPr>
        <p:grpSpPr>
          <a:xfrm>
            <a:off x="518478" y="3933825"/>
            <a:ext cx="4052887" cy="2238375"/>
            <a:chOff x="0" y="0"/>
            <a:chExt cx="2553" cy="1410"/>
          </a:xfrm>
        </p:grpSpPr>
        <p:sp>
          <p:nvSpPr>
            <p:cNvPr id="36904" name="Line 6"/>
            <p:cNvSpPr/>
            <p:nvPr/>
          </p:nvSpPr>
          <p:spPr>
            <a:xfrm>
              <a:off x="907" y="998"/>
              <a:ext cx="159" cy="207"/>
            </a:xfrm>
            <a:prstGeom prst="line">
              <a:avLst/>
            </a:prstGeom>
            <a:ln w="38100" cap="rnd" cmpd="sng">
              <a:solidFill>
                <a:srgbClr val="006699"/>
              </a:solidFill>
              <a:prstDash val="solid"/>
              <a:headEnd type="none" w="med" len="med"/>
              <a:tailEnd type="none" w="med" len="med"/>
            </a:ln>
          </p:spPr>
        </p:sp>
        <p:sp>
          <p:nvSpPr>
            <p:cNvPr id="36905" name="Line 8"/>
            <p:cNvSpPr/>
            <p:nvPr/>
          </p:nvSpPr>
          <p:spPr>
            <a:xfrm flipH="1">
              <a:off x="837" y="998"/>
              <a:ext cx="162" cy="207"/>
            </a:xfrm>
            <a:prstGeom prst="line">
              <a:avLst/>
            </a:prstGeom>
            <a:ln w="38100" cap="rnd" cmpd="sng">
              <a:solidFill>
                <a:srgbClr val="006699"/>
              </a:solidFill>
              <a:prstDash val="solid"/>
              <a:headEnd type="none" w="med" len="med"/>
              <a:tailEnd type="none" w="med" len="med"/>
            </a:ln>
          </p:spPr>
        </p:sp>
        <p:sp>
          <p:nvSpPr>
            <p:cNvPr id="36906" name="Oval 12"/>
            <p:cNvSpPr/>
            <p:nvPr/>
          </p:nvSpPr>
          <p:spPr>
            <a:xfrm>
              <a:off x="635" y="1145"/>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07" name="Oval 13"/>
            <p:cNvSpPr/>
            <p:nvPr/>
          </p:nvSpPr>
          <p:spPr>
            <a:xfrm>
              <a:off x="949" y="1145"/>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08" name="Line 6"/>
            <p:cNvSpPr/>
            <p:nvPr/>
          </p:nvSpPr>
          <p:spPr>
            <a:xfrm>
              <a:off x="272" y="998"/>
              <a:ext cx="159" cy="207"/>
            </a:xfrm>
            <a:prstGeom prst="line">
              <a:avLst/>
            </a:prstGeom>
            <a:ln w="38100" cap="rnd" cmpd="sng">
              <a:solidFill>
                <a:srgbClr val="006699"/>
              </a:solidFill>
              <a:prstDash val="solid"/>
              <a:headEnd type="none" w="med" len="med"/>
              <a:tailEnd type="none" w="med" len="med"/>
            </a:ln>
          </p:spPr>
        </p:sp>
        <p:sp>
          <p:nvSpPr>
            <p:cNvPr id="36909" name="Line 8"/>
            <p:cNvSpPr/>
            <p:nvPr/>
          </p:nvSpPr>
          <p:spPr>
            <a:xfrm flipH="1">
              <a:off x="202" y="998"/>
              <a:ext cx="162" cy="207"/>
            </a:xfrm>
            <a:prstGeom prst="line">
              <a:avLst/>
            </a:prstGeom>
            <a:ln w="38100" cap="rnd" cmpd="sng">
              <a:solidFill>
                <a:srgbClr val="006699"/>
              </a:solidFill>
              <a:prstDash val="solid"/>
              <a:headEnd type="none" w="med" len="med"/>
              <a:tailEnd type="none" w="med" len="med"/>
            </a:ln>
          </p:spPr>
        </p:sp>
        <p:sp>
          <p:nvSpPr>
            <p:cNvPr id="36910" name="Oval 12"/>
            <p:cNvSpPr/>
            <p:nvPr/>
          </p:nvSpPr>
          <p:spPr>
            <a:xfrm>
              <a:off x="0" y="1145"/>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11" name="Oval 13"/>
            <p:cNvSpPr/>
            <p:nvPr/>
          </p:nvSpPr>
          <p:spPr>
            <a:xfrm>
              <a:off x="314" y="1145"/>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12" name="Line 7"/>
            <p:cNvSpPr/>
            <p:nvPr/>
          </p:nvSpPr>
          <p:spPr>
            <a:xfrm>
              <a:off x="2054" y="628"/>
              <a:ext cx="157" cy="193"/>
            </a:xfrm>
            <a:prstGeom prst="line">
              <a:avLst/>
            </a:prstGeom>
            <a:ln w="38100" cap="rnd" cmpd="sng">
              <a:solidFill>
                <a:srgbClr val="006699"/>
              </a:solidFill>
              <a:prstDash val="solid"/>
              <a:headEnd type="none" w="med" len="med"/>
              <a:tailEnd type="none" w="med" len="med"/>
            </a:ln>
          </p:spPr>
        </p:sp>
        <p:sp>
          <p:nvSpPr>
            <p:cNvPr id="36913" name="Line 4"/>
            <p:cNvSpPr/>
            <p:nvPr/>
          </p:nvSpPr>
          <p:spPr>
            <a:xfrm flipH="1">
              <a:off x="739" y="136"/>
              <a:ext cx="453" cy="363"/>
            </a:xfrm>
            <a:prstGeom prst="line">
              <a:avLst/>
            </a:prstGeom>
            <a:ln w="38100" cap="rnd" cmpd="sng">
              <a:solidFill>
                <a:srgbClr val="006699"/>
              </a:solidFill>
              <a:prstDash val="solid"/>
              <a:headEnd type="none" w="med" len="med"/>
              <a:tailEnd type="none" w="med" len="med"/>
            </a:ln>
          </p:spPr>
        </p:sp>
        <p:sp>
          <p:nvSpPr>
            <p:cNvPr id="36914" name="Line 5"/>
            <p:cNvSpPr/>
            <p:nvPr/>
          </p:nvSpPr>
          <p:spPr>
            <a:xfrm>
              <a:off x="1419" y="136"/>
              <a:ext cx="409" cy="318"/>
            </a:xfrm>
            <a:prstGeom prst="line">
              <a:avLst/>
            </a:prstGeom>
            <a:ln w="38100" cap="rnd" cmpd="sng">
              <a:solidFill>
                <a:srgbClr val="006699"/>
              </a:solidFill>
              <a:prstDash val="solid"/>
              <a:headEnd type="none" w="med" len="med"/>
              <a:tailEnd type="none" w="med" len="med"/>
            </a:ln>
          </p:spPr>
        </p:sp>
        <p:sp>
          <p:nvSpPr>
            <p:cNvPr id="36915" name="Line 6"/>
            <p:cNvSpPr/>
            <p:nvPr/>
          </p:nvSpPr>
          <p:spPr>
            <a:xfrm>
              <a:off x="748" y="641"/>
              <a:ext cx="159" cy="207"/>
            </a:xfrm>
            <a:prstGeom prst="line">
              <a:avLst/>
            </a:prstGeom>
            <a:ln w="38100" cap="rnd" cmpd="sng">
              <a:solidFill>
                <a:srgbClr val="006699"/>
              </a:solidFill>
              <a:prstDash val="solid"/>
              <a:headEnd type="none" w="med" len="med"/>
              <a:tailEnd type="none" w="med" len="med"/>
            </a:ln>
          </p:spPr>
        </p:sp>
        <p:sp>
          <p:nvSpPr>
            <p:cNvPr id="36916" name="Line 7"/>
            <p:cNvSpPr/>
            <p:nvPr/>
          </p:nvSpPr>
          <p:spPr>
            <a:xfrm flipH="1">
              <a:off x="1646" y="599"/>
              <a:ext cx="161" cy="208"/>
            </a:xfrm>
            <a:prstGeom prst="line">
              <a:avLst/>
            </a:prstGeom>
            <a:ln w="38100" cap="rnd" cmpd="sng">
              <a:solidFill>
                <a:srgbClr val="006699"/>
              </a:solidFill>
              <a:prstDash val="solid"/>
              <a:headEnd type="none" w="med" len="med"/>
              <a:tailEnd type="none" w="med" len="med"/>
            </a:ln>
          </p:spPr>
        </p:sp>
        <p:sp>
          <p:nvSpPr>
            <p:cNvPr id="36917" name="Line 8"/>
            <p:cNvSpPr/>
            <p:nvPr/>
          </p:nvSpPr>
          <p:spPr>
            <a:xfrm flipH="1">
              <a:off x="396" y="641"/>
              <a:ext cx="162" cy="207"/>
            </a:xfrm>
            <a:prstGeom prst="line">
              <a:avLst/>
            </a:prstGeom>
            <a:ln w="38100" cap="rnd" cmpd="sng">
              <a:solidFill>
                <a:srgbClr val="006699"/>
              </a:solidFill>
              <a:prstDash val="solid"/>
              <a:headEnd type="none" w="med" len="med"/>
              <a:tailEnd type="none" w="med" len="med"/>
            </a:ln>
          </p:spPr>
        </p:sp>
        <p:sp>
          <p:nvSpPr>
            <p:cNvPr id="36918" name="Oval 9"/>
            <p:cNvSpPr/>
            <p:nvPr/>
          </p:nvSpPr>
          <p:spPr>
            <a:xfrm>
              <a:off x="1147" y="0"/>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36919" name="Oval 10"/>
            <p:cNvSpPr/>
            <p:nvPr/>
          </p:nvSpPr>
          <p:spPr>
            <a:xfrm>
              <a:off x="511" y="414"/>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20" name="Oval 11"/>
            <p:cNvSpPr/>
            <p:nvPr/>
          </p:nvSpPr>
          <p:spPr>
            <a:xfrm>
              <a:off x="1782" y="414"/>
              <a:ext cx="288"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36921" name="Oval 12"/>
            <p:cNvSpPr/>
            <p:nvPr/>
          </p:nvSpPr>
          <p:spPr>
            <a:xfrm>
              <a:off x="194" y="788"/>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22" name="Oval 13"/>
            <p:cNvSpPr/>
            <p:nvPr/>
          </p:nvSpPr>
          <p:spPr>
            <a:xfrm>
              <a:off x="784" y="788"/>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23" name="Line 6"/>
            <p:cNvSpPr/>
            <p:nvPr/>
          </p:nvSpPr>
          <p:spPr>
            <a:xfrm>
              <a:off x="1555" y="998"/>
              <a:ext cx="159" cy="207"/>
            </a:xfrm>
            <a:prstGeom prst="line">
              <a:avLst/>
            </a:prstGeom>
            <a:ln w="38100" cap="rnd" cmpd="sng">
              <a:solidFill>
                <a:srgbClr val="006699"/>
              </a:solidFill>
              <a:prstDash val="solid"/>
              <a:headEnd type="none" w="med" len="med"/>
              <a:tailEnd type="none" w="med" len="med"/>
            </a:ln>
          </p:spPr>
        </p:sp>
        <p:sp>
          <p:nvSpPr>
            <p:cNvPr id="36924" name="Line 8"/>
            <p:cNvSpPr/>
            <p:nvPr/>
          </p:nvSpPr>
          <p:spPr>
            <a:xfrm flipH="1">
              <a:off x="1485" y="998"/>
              <a:ext cx="162" cy="207"/>
            </a:xfrm>
            <a:prstGeom prst="line">
              <a:avLst/>
            </a:prstGeom>
            <a:ln w="38100" cap="rnd" cmpd="sng">
              <a:solidFill>
                <a:srgbClr val="006699"/>
              </a:solidFill>
              <a:prstDash val="solid"/>
              <a:headEnd type="none" w="med" len="med"/>
              <a:tailEnd type="none" w="med" len="med"/>
            </a:ln>
          </p:spPr>
        </p:sp>
        <p:sp>
          <p:nvSpPr>
            <p:cNvPr id="36925" name="Oval 12"/>
            <p:cNvSpPr/>
            <p:nvPr/>
          </p:nvSpPr>
          <p:spPr>
            <a:xfrm>
              <a:off x="1283" y="1145"/>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26" name="Oval 13"/>
            <p:cNvSpPr/>
            <p:nvPr/>
          </p:nvSpPr>
          <p:spPr>
            <a:xfrm>
              <a:off x="1597" y="1145"/>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27" name="Line 6"/>
            <p:cNvSpPr/>
            <p:nvPr/>
          </p:nvSpPr>
          <p:spPr>
            <a:xfrm>
              <a:off x="2222" y="998"/>
              <a:ext cx="159" cy="207"/>
            </a:xfrm>
            <a:prstGeom prst="line">
              <a:avLst/>
            </a:prstGeom>
            <a:ln w="38100" cap="rnd" cmpd="sng">
              <a:solidFill>
                <a:srgbClr val="006699"/>
              </a:solidFill>
              <a:prstDash val="solid"/>
              <a:headEnd type="none" w="med" len="med"/>
              <a:tailEnd type="none" w="med" len="med"/>
            </a:ln>
          </p:spPr>
        </p:sp>
        <p:sp>
          <p:nvSpPr>
            <p:cNvPr id="36928" name="Line 8"/>
            <p:cNvSpPr/>
            <p:nvPr/>
          </p:nvSpPr>
          <p:spPr>
            <a:xfrm flipH="1">
              <a:off x="2152" y="998"/>
              <a:ext cx="162" cy="207"/>
            </a:xfrm>
            <a:prstGeom prst="line">
              <a:avLst/>
            </a:prstGeom>
            <a:ln w="38100" cap="rnd" cmpd="sng">
              <a:solidFill>
                <a:srgbClr val="006699"/>
              </a:solidFill>
              <a:prstDash val="solid"/>
              <a:headEnd type="none" w="med" len="med"/>
              <a:tailEnd type="none" w="med" len="med"/>
            </a:ln>
          </p:spPr>
        </p:sp>
        <p:sp>
          <p:nvSpPr>
            <p:cNvPr id="36929" name="Oval 12"/>
            <p:cNvSpPr/>
            <p:nvPr/>
          </p:nvSpPr>
          <p:spPr>
            <a:xfrm>
              <a:off x="1950" y="1145"/>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30" name="Oval 14"/>
            <p:cNvSpPr/>
            <p:nvPr/>
          </p:nvSpPr>
          <p:spPr>
            <a:xfrm>
              <a:off x="1419" y="788"/>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en-US" altLang="zh-CN" b="1" dirty="0">
                <a:latin typeface="Times New Roman" panose="02020603050405020304" pitchFamily="18" charset="0"/>
                <a:ea typeface="宋体" panose="02010600030101010101" pitchFamily="2" charset="-122"/>
              </a:endParaRPr>
            </a:p>
          </p:txBody>
        </p:sp>
        <p:sp>
          <p:nvSpPr>
            <p:cNvPr id="36931" name="Oval 14"/>
            <p:cNvSpPr/>
            <p:nvPr/>
          </p:nvSpPr>
          <p:spPr>
            <a:xfrm>
              <a:off x="2099" y="788"/>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36932" name="Oval 14"/>
            <p:cNvSpPr/>
            <p:nvPr/>
          </p:nvSpPr>
          <p:spPr>
            <a:xfrm>
              <a:off x="2264" y="1142"/>
              <a:ext cx="289" cy="26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4819">
                                            <p:txEl>
                                              <p:charRg st="9" end="60"/>
                                            </p:txEl>
                                          </p:spTgt>
                                        </p:tgtEl>
                                        <p:attrNameLst>
                                          <p:attrName>style.visibility</p:attrName>
                                        </p:attrNameLst>
                                      </p:cBhvr>
                                      <p:to>
                                        <p:strVal val="visible"/>
                                      </p:to>
                                    </p:set>
                                    <p:animEffect transition="in" filter="wipe(up)">
                                      <p:cBhvr>
                                        <p:cTn id="7" dur="500"/>
                                        <p:tgtEl>
                                          <p:spTgt spid="34819">
                                            <p:txEl>
                                              <p:charRg st="9" end="6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4819">
                                            <p:txEl>
                                              <p:charRg st="60" end="80"/>
                                            </p:txEl>
                                          </p:spTgt>
                                        </p:tgtEl>
                                        <p:attrNameLst>
                                          <p:attrName>style.visibility</p:attrName>
                                        </p:attrNameLst>
                                      </p:cBhvr>
                                      <p:to>
                                        <p:strVal val="visible"/>
                                      </p:to>
                                    </p:set>
                                    <p:animEffect transition="in" filter="wipe(up)">
                                      <p:cBhvr>
                                        <p:cTn id="12" dur="500"/>
                                        <p:tgtEl>
                                          <p:spTgt spid="34819">
                                            <p:txEl>
                                              <p:charRg st="60"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4819">
                                            <p:txEl>
                                              <p:charRg st="80" end="143"/>
                                            </p:txEl>
                                          </p:spTgt>
                                        </p:tgtEl>
                                        <p:attrNameLst>
                                          <p:attrName>style.visibility</p:attrName>
                                        </p:attrNameLst>
                                      </p:cBhvr>
                                      <p:to>
                                        <p:strVal val="visible"/>
                                      </p:to>
                                    </p:set>
                                    <p:animEffect transition="in" filter="wipe(up)">
                                      <p:cBhvr>
                                        <p:cTn id="17" dur="500"/>
                                        <p:tgtEl>
                                          <p:spTgt spid="34819">
                                            <p:txEl>
                                              <p:charRg st="80" end="1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7892"/>
                                        </p:tgtEl>
                                        <p:attrNameLst>
                                          <p:attrName>style.visibility</p:attrName>
                                        </p:attrNameLst>
                                      </p:cBhvr>
                                      <p:to>
                                        <p:strVal val="visible"/>
                                      </p:to>
                                    </p:set>
                                    <p:animEffect transition="in" filter="wipe(left)">
                                      <p:cBhvr>
                                        <p:cTn id="26"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5843"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链式存储表示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二叉链表</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typedef struct BiTNode {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TElemType      data;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数据域</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struct BiTNode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*lchild, *rchild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左右孩子指针</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}BiTNode, *BiTree;</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说明：</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一个二叉链表由根指针</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root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惟一确定。若二叉树为空，则</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root=NULL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；若结点的某个孩子不存在，则相应指针为空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个结点的二叉链表中，共有</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个指针域，其中只有</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个用来指示结点的左、右孩子，其余的</a:t>
            </a:r>
            <a:r>
              <a:rPr lang="en-US" altLang="zh-CN" dirty="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n+1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个指针域为空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3581400" y="1065213"/>
            <a:ext cx="4230688" cy="70802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dirty="0">
                <a:latin typeface="Times New Roman" panose="02020603050405020304" pitchFamily="18" charset="0"/>
              </a:rPr>
              <a:t>除根结点外，其余结点有唯一的一个进入分支。分支数</a:t>
            </a:r>
            <a:r>
              <a:rPr lang="en-US" altLang="zh-CN" sz="2000" dirty="0">
                <a:solidFill>
                  <a:schemeClr val="hlink"/>
                </a:solidFill>
                <a:latin typeface="Times New Roman" panose="02020603050405020304" pitchFamily="18" charset="0"/>
              </a:rPr>
              <a:t>B</a:t>
            </a:r>
            <a:r>
              <a:rPr lang="zh-CN" altLang="en-US" sz="2000" dirty="0">
                <a:solidFill>
                  <a:schemeClr val="hlink"/>
                </a:solidFill>
                <a:latin typeface="Times New Roman" panose="02020603050405020304" pitchFamily="18" charset="0"/>
              </a:rPr>
              <a:t>＝</a:t>
            </a:r>
            <a:r>
              <a:rPr lang="en-US" altLang="zh-CN" sz="2000" dirty="0">
                <a:solidFill>
                  <a:schemeClr val="hlink"/>
                </a:solidFill>
                <a:latin typeface="Times New Roman" panose="02020603050405020304" pitchFamily="18" charset="0"/>
              </a:rPr>
              <a:t>n</a:t>
            </a:r>
            <a:r>
              <a:rPr lang="zh-CN" altLang="en-US" sz="2000" dirty="0">
                <a:solidFill>
                  <a:schemeClr val="hlink"/>
                </a:solidFill>
                <a:latin typeface="Times New Roman" panose="02020603050405020304" pitchFamily="18" charset="0"/>
              </a:rPr>
              <a:t>－</a:t>
            </a:r>
            <a:r>
              <a:rPr lang="en-US" altLang="zh-CN" sz="2000" dirty="0">
                <a:solidFill>
                  <a:schemeClr val="hlink"/>
                </a:solidFill>
                <a:latin typeface="Times New Roman" panose="02020603050405020304" pitchFamily="18" charset="0"/>
              </a:rPr>
              <a:t>1</a:t>
            </a:r>
            <a:endParaRPr lang="zh-CN" altLang="en-US" sz="2000" dirty="0">
              <a:latin typeface="Arial" panose="020B0604020202020204" pitchFamily="34" charset="0"/>
              <a:ea typeface="宋体" panose="02010600030101010101" pitchFamily="2" charset="-122"/>
            </a:endParaRPr>
          </a:p>
        </p:txBody>
      </p:sp>
      <p:grpSp>
        <p:nvGrpSpPr>
          <p:cNvPr id="4" name="组合 3"/>
          <p:cNvGrpSpPr/>
          <p:nvPr/>
        </p:nvGrpSpPr>
        <p:grpSpPr>
          <a:xfrm>
            <a:off x="6653530" y="1052830"/>
            <a:ext cx="2239010" cy="1517015"/>
            <a:chOff x="10478" y="1658"/>
            <a:chExt cx="3526" cy="2389"/>
          </a:xfrm>
        </p:grpSpPr>
        <p:grpSp>
          <p:nvGrpSpPr>
            <p:cNvPr id="37894" name="Group 36"/>
            <p:cNvGrpSpPr/>
            <p:nvPr/>
          </p:nvGrpSpPr>
          <p:grpSpPr>
            <a:xfrm rot="0">
              <a:off x="12160" y="1658"/>
              <a:ext cx="1039" cy="656"/>
              <a:chOff x="-116" y="0"/>
              <a:chExt cx="577" cy="400"/>
            </a:xfrm>
          </p:grpSpPr>
          <p:sp>
            <p:nvSpPr>
              <p:cNvPr id="37912" name="Oval 37"/>
              <p:cNvSpPr/>
              <p:nvPr/>
            </p:nvSpPr>
            <p:spPr>
              <a:xfrm>
                <a:off x="-45" y="83"/>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37913" name="Text Box 38"/>
              <p:cNvSpPr txBox="1"/>
              <p:nvPr/>
            </p:nvSpPr>
            <p:spPr>
              <a:xfrm>
                <a:off x="-116" y="0"/>
                <a:ext cx="577" cy="38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A</a:t>
                </a:r>
                <a:endParaRPr lang="en-US" altLang="zh-CN" sz="2000" b="1" dirty="0">
                  <a:latin typeface="黑体" panose="02010609060101010101" pitchFamily="49" charset="-122"/>
                </a:endParaRPr>
              </a:p>
            </p:txBody>
          </p:sp>
        </p:grpSp>
        <p:grpSp>
          <p:nvGrpSpPr>
            <p:cNvPr id="37895" name="Group 45"/>
            <p:cNvGrpSpPr/>
            <p:nvPr/>
          </p:nvGrpSpPr>
          <p:grpSpPr>
            <a:xfrm rot="0">
              <a:off x="11940" y="3389"/>
              <a:ext cx="1034" cy="659"/>
              <a:chOff x="0" y="0"/>
              <a:chExt cx="576" cy="401"/>
            </a:xfrm>
          </p:grpSpPr>
          <p:sp>
            <p:nvSpPr>
              <p:cNvPr id="37910" name="Oval 46"/>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37911" name="Text Box 47"/>
              <p:cNvSpPr txBox="1"/>
              <p:nvPr/>
            </p:nvSpPr>
            <p:spPr>
              <a:xfrm>
                <a:off x="0" y="0"/>
                <a:ext cx="576" cy="381"/>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E</a:t>
                </a:r>
                <a:endParaRPr lang="en-US" altLang="zh-CN" sz="2000" b="1" dirty="0">
                  <a:latin typeface="黑体" panose="02010609060101010101" pitchFamily="49" charset="-122"/>
                </a:endParaRPr>
              </a:p>
            </p:txBody>
          </p:sp>
        </p:grpSp>
        <p:grpSp>
          <p:nvGrpSpPr>
            <p:cNvPr id="37896" name="Group 48"/>
            <p:cNvGrpSpPr/>
            <p:nvPr/>
          </p:nvGrpSpPr>
          <p:grpSpPr>
            <a:xfrm rot="0">
              <a:off x="10478" y="3389"/>
              <a:ext cx="1031" cy="656"/>
              <a:chOff x="0" y="0"/>
              <a:chExt cx="576" cy="401"/>
            </a:xfrm>
          </p:grpSpPr>
          <p:sp>
            <p:nvSpPr>
              <p:cNvPr id="37908" name="Oval 49"/>
              <p:cNvSpPr/>
              <p:nvPr/>
            </p:nvSpPr>
            <p:spPr>
              <a:xfrm>
                <a:off x="84" y="84"/>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37909" name="Text Box 50"/>
              <p:cNvSpPr txBox="1"/>
              <p:nvPr/>
            </p:nvSpPr>
            <p:spPr>
              <a:xfrm>
                <a:off x="0" y="0"/>
                <a:ext cx="576" cy="3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D</a:t>
                </a:r>
                <a:endParaRPr lang="en-US" altLang="zh-CN" sz="2000" b="1" dirty="0">
                  <a:latin typeface="黑体" panose="02010609060101010101" pitchFamily="49" charset="-122"/>
                </a:endParaRPr>
              </a:p>
            </p:txBody>
          </p:sp>
        </p:grpSp>
        <p:grpSp>
          <p:nvGrpSpPr>
            <p:cNvPr id="37897" name="Group 51"/>
            <p:cNvGrpSpPr/>
            <p:nvPr/>
          </p:nvGrpSpPr>
          <p:grpSpPr>
            <a:xfrm rot="0">
              <a:off x="12974" y="2622"/>
              <a:ext cx="1031" cy="626"/>
              <a:chOff x="-336" y="107"/>
              <a:chExt cx="575" cy="383"/>
            </a:xfrm>
          </p:grpSpPr>
          <p:sp>
            <p:nvSpPr>
              <p:cNvPr id="37906" name="Oval 52"/>
              <p:cNvSpPr/>
              <p:nvPr/>
            </p:nvSpPr>
            <p:spPr>
              <a:xfrm>
                <a:off x="-210" y="141"/>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37907" name="Text Box 53"/>
              <p:cNvSpPr txBox="1"/>
              <p:nvPr/>
            </p:nvSpPr>
            <p:spPr>
              <a:xfrm>
                <a:off x="-336" y="107"/>
                <a:ext cx="575" cy="38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C</a:t>
                </a:r>
                <a:endParaRPr lang="en-US" altLang="zh-CN" sz="2000" b="1" dirty="0">
                  <a:latin typeface="黑体" panose="02010609060101010101" pitchFamily="49" charset="-122"/>
                </a:endParaRPr>
              </a:p>
            </p:txBody>
          </p:sp>
        </p:grpSp>
        <p:grpSp>
          <p:nvGrpSpPr>
            <p:cNvPr id="37898" name="Group 54"/>
            <p:cNvGrpSpPr/>
            <p:nvPr/>
          </p:nvGrpSpPr>
          <p:grpSpPr>
            <a:xfrm rot="0">
              <a:off x="11250" y="2524"/>
              <a:ext cx="1037" cy="656"/>
              <a:chOff x="0" y="0"/>
              <a:chExt cx="578" cy="400"/>
            </a:xfrm>
          </p:grpSpPr>
          <p:sp>
            <p:nvSpPr>
              <p:cNvPr id="37904" name="Oval 55"/>
              <p:cNvSpPr/>
              <p:nvPr/>
            </p:nvSpPr>
            <p:spPr>
              <a:xfrm>
                <a:off x="85" y="83"/>
                <a:ext cx="317" cy="317"/>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2000" dirty="0">
                  <a:latin typeface="Arial" panose="020B0604020202020204" pitchFamily="34" charset="0"/>
                  <a:ea typeface="宋体" panose="02010600030101010101" pitchFamily="2" charset="-122"/>
                </a:endParaRPr>
              </a:p>
            </p:txBody>
          </p:sp>
          <p:sp>
            <p:nvSpPr>
              <p:cNvPr id="37905" name="Text Box 56"/>
              <p:cNvSpPr txBox="1"/>
              <p:nvPr/>
            </p:nvSpPr>
            <p:spPr>
              <a:xfrm>
                <a:off x="0" y="0"/>
                <a:ext cx="578" cy="382"/>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sz="2000" b="1" dirty="0">
                    <a:latin typeface="隶书" panose="02010509060101010101" pitchFamily="49" charset="-122"/>
                    <a:ea typeface="隶书" panose="02010509060101010101" pitchFamily="49" charset="-122"/>
                  </a:rPr>
                  <a:t> B</a:t>
                </a:r>
                <a:endParaRPr lang="en-US" altLang="zh-CN" sz="2000" b="1" dirty="0">
                  <a:latin typeface="黑体" panose="02010609060101010101" pitchFamily="49" charset="-122"/>
                </a:endParaRPr>
              </a:p>
            </p:txBody>
          </p:sp>
        </p:grpSp>
        <p:grpSp>
          <p:nvGrpSpPr>
            <p:cNvPr id="37899" name="Group 57"/>
            <p:cNvGrpSpPr/>
            <p:nvPr/>
          </p:nvGrpSpPr>
          <p:grpSpPr>
            <a:xfrm rot="0">
              <a:off x="11055" y="2186"/>
              <a:ext cx="2363" cy="1340"/>
              <a:chOff x="34" y="-14"/>
              <a:chExt cx="1317" cy="816"/>
            </a:xfrm>
          </p:grpSpPr>
          <p:sp>
            <p:nvSpPr>
              <p:cNvPr id="37900" name="Line 58"/>
              <p:cNvSpPr/>
              <p:nvPr/>
            </p:nvSpPr>
            <p:spPr>
              <a:xfrm flipH="1">
                <a:off x="489" y="12"/>
                <a:ext cx="252" cy="265"/>
              </a:xfrm>
              <a:prstGeom prst="line">
                <a:avLst/>
              </a:prstGeom>
              <a:ln w="38100" cap="rnd" cmpd="sng">
                <a:solidFill>
                  <a:srgbClr val="006699"/>
                </a:solidFill>
                <a:prstDash val="solid"/>
                <a:headEnd type="none" w="med" len="med"/>
                <a:tailEnd type="none" w="med" len="med"/>
              </a:ln>
            </p:spPr>
          </p:sp>
          <p:sp>
            <p:nvSpPr>
              <p:cNvPr id="37901" name="Line 59"/>
              <p:cNvSpPr/>
              <p:nvPr/>
            </p:nvSpPr>
            <p:spPr>
              <a:xfrm>
                <a:off x="1046" y="-14"/>
                <a:ext cx="305" cy="290"/>
              </a:xfrm>
              <a:prstGeom prst="line">
                <a:avLst/>
              </a:prstGeom>
              <a:ln w="38100" cap="rnd" cmpd="sng">
                <a:solidFill>
                  <a:srgbClr val="006699"/>
                </a:solidFill>
                <a:prstDash val="solid"/>
                <a:headEnd type="none" w="med" len="med"/>
                <a:tailEnd type="none" w="med" len="med"/>
              </a:ln>
            </p:spPr>
          </p:sp>
          <p:sp>
            <p:nvSpPr>
              <p:cNvPr id="37902" name="Line 60"/>
              <p:cNvSpPr/>
              <p:nvPr/>
            </p:nvSpPr>
            <p:spPr>
              <a:xfrm>
                <a:off x="489" y="562"/>
                <a:ext cx="240" cy="240"/>
              </a:xfrm>
              <a:prstGeom prst="line">
                <a:avLst/>
              </a:prstGeom>
              <a:ln w="38100" cap="rnd" cmpd="sng">
                <a:solidFill>
                  <a:srgbClr val="006699"/>
                </a:solidFill>
                <a:prstDash val="solid"/>
                <a:headEnd type="none" w="med" len="med"/>
                <a:tailEnd type="none" w="med" len="med"/>
              </a:ln>
            </p:spPr>
          </p:sp>
          <p:sp>
            <p:nvSpPr>
              <p:cNvPr id="37903" name="Line 62"/>
              <p:cNvSpPr/>
              <p:nvPr/>
            </p:nvSpPr>
            <p:spPr>
              <a:xfrm flipH="1">
                <a:off x="34" y="562"/>
                <a:ext cx="243" cy="240"/>
              </a:xfrm>
              <a:prstGeom prst="line">
                <a:avLst/>
              </a:prstGeom>
              <a:ln w="38100" cap="rnd" cmpd="sng">
                <a:solidFill>
                  <a:srgbClr val="006699"/>
                </a:solidFill>
                <a:prstDash val="solid"/>
                <a:headEnd type="none" w="med" len="med"/>
                <a:tailEnd type="none" w="med" len="med"/>
              </a:ln>
            </p:spPr>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843">
                                            <p:txEl>
                                              <p:charRg st="16" end="42"/>
                                            </p:txEl>
                                          </p:spTgt>
                                        </p:tgtEl>
                                        <p:attrNameLst>
                                          <p:attrName>style.visibility</p:attrName>
                                        </p:attrNameLst>
                                      </p:cBhvr>
                                      <p:to>
                                        <p:strVal val="visible"/>
                                      </p:to>
                                    </p:set>
                                    <p:animEffect transition="in" filter="wipe(up)">
                                      <p:cBhvr>
                                        <p:cTn id="7" dur="500"/>
                                        <p:tgtEl>
                                          <p:spTgt spid="35843">
                                            <p:txEl>
                                              <p:charRg st="16" end="4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843">
                                            <p:txEl>
                                              <p:charRg st="42" end="82"/>
                                            </p:txEl>
                                          </p:spTgt>
                                        </p:tgtEl>
                                        <p:attrNameLst>
                                          <p:attrName>style.visibility</p:attrName>
                                        </p:attrNameLst>
                                      </p:cBhvr>
                                      <p:to>
                                        <p:strVal val="visible"/>
                                      </p:to>
                                    </p:set>
                                    <p:animEffect transition="in" filter="wipe(up)">
                                      <p:cBhvr>
                                        <p:cTn id="11" dur="500"/>
                                        <p:tgtEl>
                                          <p:spTgt spid="35843">
                                            <p:txEl>
                                              <p:charRg st="42" end="8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5843">
                                            <p:txEl>
                                              <p:charRg st="82" end="129"/>
                                            </p:txEl>
                                          </p:spTgt>
                                        </p:tgtEl>
                                        <p:attrNameLst>
                                          <p:attrName>style.visibility</p:attrName>
                                        </p:attrNameLst>
                                      </p:cBhvr>
                                      <p:to>
                                        <p:strVal val="visible"/>
                                      </p:to>
                                    </p:set>
                                    <p:animEffect transition="in" filter="wipe(up)">
                                      <p:cBhvr>
                                        <p:cTn id="15" dur="500"/>
                                        <p:tgtEl>
                                          <p:spTgt spid="35843">
                                            <p:txEl>
                                              <p:charRg st="82" end="129"/>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5843">
                                            <p:txEl>
                                              <p:charRg st="129" end="148"/>
                                            </p:txEl>
                                          </p:spTgt>
                                        </p:tgtEl>
                                        <p:attrNameLst>
                                          <p:attrName>style.visibility</p:attrName>
                                        </p:attrNameLst>
                                      </p:cBhvr>
                                      <p:to>
                                        <p:strVal val="visible"/>
                                      </p:to>
                                    </p:set>
                                    <p:animEffect transition="in" filter="wipe(up)">
                                      <p:cBhvr>
                                        <p:cTn id="19" dur="500"/>
                                        <p:tgtEl>
                                          <p:spTgt spid="35843">
                                            <p:txEl>
                                              <p:charRg st="129" end="14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5843">
                                            <p:txEl>
                                              <p:charRg st="148" end="152"/>
                                            </p:txEl>
                                          </p:spTgt>
                                        </p:tgtEl>
                                        <p:attrNameLst>
                                          <p:attrName>style.visibility</p:attrName>
                                        </p:attrNameLst>
                                      </p:cBhvr>
                                      <p:to>
                                        <p:strVal val="visible"/>
                                      </p:to>
                                    </p:set>
                                    <p:animEffect transition="in" filter="wipe(up)">
                                      <p:cBhvr>
                                        <p:cTn id="24" dur="500"/>
                                        <p:tgtEl>
                                          <p:spTgt spid="35843">
                                            <p:txEl>
                                              <p:charRg st="148" end="152"/>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35843">
                                            <p:txEl>
                                              <p:charRg st="152" end="209"/>
                                            </p:txEl>
                                          </p:spTgt>
                                        </p:tgtEl>
                                        <p:attrNameLst>
                                          <p:attrName>style.visibility</p:attrName>
                                        </p:attrNameLst>
                                      </p:cBhvr>
                                      <p:to>
                                        <p:strVal val="visible"/>
                                      </p:to>
                                    </p:set>
                                    <p:animEffect transition="in" filter="wipe(up)">
                                      <p:cBhvr>
                                        <p:cTn id="28" dur="500"/>
                                        <p:tgtEl>
                                          <p:spTgt spid="35843">
                                            <p:txEl>
                                              <p:charRg st="152" end="209"/>
                                            </p:txEl>
                                          </p:spTgt>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5843">
                                            <p:txEl>
                                              <p:charRg st="209" end="263"/>
                                            </p:txEl>
                                          </p:spTgt>
                                        </p:tgtEl>
                                        <p:attrNameLst>
                                          <p:attrName>style.visibility</p:attrName>
                                        </p:attrNameLst>
                                      </p:cBhvr>
                                      <p:to>
                                        <p:strVal val="visible"/>
                                      </p:to>
                                    </p:set>
                                    <p:animEffect transition="in" filter="wipe(up)">
                                      <p:cBhvr>
                                        <p:cTn id="32" dur="500"/>
                                        <p:tgtEl>
                                          <p:spTgt spid="35843">
                                            <p:txEl>
                                              <p:charRg st="209" end="2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par>
                          <p:cTn id="38" fill="hold">
                            <p:stCondLst>
                              <p:cond delay="500"/>
                            </p:stCondLst>
                            <p:childTnLst>
                              <p:par>
                                <p:cTn id="39" presetID="16" presetClass="entr" presetSubtype="21"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arn(inVertical)">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8915" name="Rectangle 3"/>
          <p:cNvSpPr>
            <a:spLocks noGrp="1"/>
          </p:cNvSpPr>
          <p:nvPr>
            <p:ph type="body" idx="4294967295"/>
          </p:nvPr>
        </p:nvSpPr>
        <p:spPr/>
        <p:txBody>
          <a:bodyPr vert="horz" wrap="square" lIns="91440" tIns="45720" rIns="91440" bIns="45720" anchor="t" anchorCtr="0"/>
          <a:p>
            <a:endParaRPr lang="en-US" altLang="zh-CN" dirty="0">
              <a:latin typeface="Times New Roman" panose="02020603050405020304" pitchFamily="18" charset="0"/>
            </a:endParaRPr>
          </a:p>
        </p:txBody>
      </p:sp>
      <p:sp>
        <p:nvSpPr>
          <p:cNvPr id="36868" name="Rectangle 4"/>
          <p:cNvSpPr/>
          <p:nvPr/>
        </p:nvSpPr>
        <p:spPr>
          <a:xfrm>
            <a:off x="2503488" y="2368550"/>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36869" name="Line 5"/>
          <p:cNvSpPr/>
          <p:nvPr/>
        </p:nvSpPr>
        <p:spPr>
          <a:xfrm>
            <a:off x="2884488" y="2368550"/>
            <a:ext cx="0" cy="533400"/>
          </a:xfrm>
          <a:prstGeom prst="line">
            <a:avLst/>
          </a:prstGeom>
          <a:ln w="12700" cap="sq" cmpd="sng">
            <a:solidFill>
              <a:srgbClr val="005400"/>
            </a:solidFill>
            <a:prstDash val="solid"/>
            <a:headEnd type="none" w="med" len="med"/>
            <a:tailEnd type="none" w="med" len="med"/>
          </a:ln>
        </p:spPr>
      </p:sp>
      <p:sp>
        <p:nvSpPr>
          <p:cNvPr id="36870" name="Line 6"/>
          <p:cNvSpPr/>
          <p:nvPr/>
        </p:nvSpPr>
        <p:spPr>
          <a:xfrm>
            <a:off x="3646488" y="2368550"/>
            <a:ext cx="0" cy="533400"/>
          </a:xfrm>
          <a:prstGeom prst="line">
            <a:avLst/>
          </a:prstGeom>
          <a:ln w="12700" cap="sq" cmpd="sng">
            <a:solidFill>
              <a:srgbClr val="005400"/>
            </a:solidFill>
            <a:prstDash val="solid"/>
            <a:headEnd type="none" w="med" len="med"/>
            <a:tailEnd type="none" w="med" len="med"/>
          </a:ln>
        </p:spPr>
      </p:sp>
      <p:sp>
        <p:nvSpPr>
          <p:cNvPr id="36871" name="Rectangle 7"/>
          <p:cNvSpPr/>
          <p:nvPr/>
        </p:nvSpPr>
        <p:spPr>
          <a:xfrm>
            <a:off x="4408488" y="33226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D</a:t>
            </a:r>
            <a:endParaRPr lang="en-US" altLang="zh-CN" dirty="0">
              <a:latin typeface="Times New Roman" panose="02020603050405020304" pitchFamily="18" charset="0"/>
              <a:ea typeface="宋体" panose="02010600030101010101" pitchFamily="2" charset="-122"/>
            </a:endParaRPr>
          </a:p>
        </p:txBody>
      </p:sp>
      <p:sp>
        <p:nvSpPr>
          <p:cNvPr id="36872" name="Line 8"/>
          <p:cNvSpPr/>
          <p:nvPr/>
        </p:nvSpPr>
        <p:spPr>
          <a:xfrm>
            <a:off x="4789488" y="3322638"/>
            <a:ext cx="0" cy="533400"/>
          </a:xfrm>
          <a:prstGeom prst="line">
            <a:avLst/>
          </a:prstGeom>
          <a:ln w="12700" cap="sq" cmpd="sng">
            <a:solidFill>
              <a:srgbClr val="005400"/>
            </a:solidFill>
            <a:prstDash val="solid"/>
            <a:headEnd type="none" w="med" len="med"/>
            <a:tailEnd type="none" w="med" len="med"/>
          </a:ln>
        </p:spPr>
      </p:sp>
      <p:sp>
        <p:nvSpPr>
          <p:cNvPr id="36873" name="Line 9"/>
          <p:cNvSpPr/>
          <p:nvPr/>
        </p:nvSpPr>
        <p:spPr>
          <a:xfrm>
            <a:off x="5551488" y="3322638"/>
            <a:ext cx="0" cy="533400"/>
          </a:xfrm>
          <a:prstGeom prst="line">
            <a:avLst/>
          </a:prstGeom>
          <a:ln w="12700" cap="sq" cmpd="sng">
            <a:solidFill>
              <a:srgbClr val="005400"/>
            </a:solidFill>
            <a:prstDash val="solid"/>
            <a:headEnd type="none" w="med" len="med"/>
            <a:tailEnd type="none" w="med" len="med"/>
          </a:ln>
        </p:spPr>
      </p:sp>
      <p:sp>
        <p:nvSpPr>
          <p:cNvPr id="36874" name="Rectangle 10"/>
          <p:cNvSpPr/>
          <p:nvPr/>
        </p:nvSpPr>
        <p:spPr>
          <a:xfrm>
            <a:off x="6216650" y="40973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E</a:t>
            </a:r>
            <a:endParaRPr lang="en-US" altLang="zh-CN" dirty="0">
              <a:latin typeface="Times New Roman" panose="02020603050405020304" pitchFamily="18" charset="0"/>
              <a:ea typeface="宋体" panose="02010600030101010101" pitchFamily="2" charset="-122"/>
            </a:endParaRPr>
          </a:p>
        </p:txBody>
      </p:sp>
      <p:sp>
        <p:nvSpPr>
          <p:cNvPr id="36875" name="Line 11"/>
          <p:cNvSpPr/>
          <p:nvPr/>
        </p:nvSpPr>
        <p:spPr>
          <a:xfrm>
            <a:off x="6597650" y="4097338"/>
            <a:ext cx="0" cy="533400"/>
          </a:xfrm>
          <a:prstGeom prst="line">
            <a:avLst/>
          </a:prstGeom>
          <a:ln w="12700" cap="sq" cmpd="sng">
            <a:solidFill>
              <a:srgbClr val="005400"/>
            </a:solidFill>
            <a:prstDash val="solid"/>
            <a:headEnd type="none" w="med" len="med"/>
            <a:tailEnd type="none" w="med" len="med"/>
          </a:ln>
        </p:spPr>
      </p:sp>
      <p:sp>
        <p:nvSpPr>
          <p:cNvPr id="36876" name="Line 12"/>
          <p:cNvSpPr/>
          <p:nvPr/>
        </p:nvSpPr>
        <p:spPr>
          <a:xfrm>
            <a:off x="7359650" y="4097338"/>
            <a:ext cx="0" cy="533400"/>
          </a:xfrm>
          <a:prstGeom prst="line">
            <a:avLst/>
          </a:prstGeom>
          <a:ln w="12700" cap="sq" cmpd="sng">
            <a:solidFill>
              <a:srgbClr val="005400"/>
            </a:solidFill>
            <a:prstDash val="solid"/>
            <a:headEnd type="none" w="med" len="med"/>
            <a:tailEnd type="none" w="med" len="med"/>
          </a:ln>
        </p:spPr>
      </p:sp>
      <p:sp>
        <p:nvSpPr>
          <p:cNvPr id="36877" name="Rectangle 13"/>
          <p:cNvSpPr/>
          <p:nvPr/>
        </p:nvSpPr>
        <p:spPr>
          <a:xfrm>
            <a:off x="598488" y="33226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36878" name="Line 14"/>
          <p:cNvSpPr/>
          <p:nvPr/>
        </p:nvSpPr>
        <p:spPr>
          <a:xfrm>
            <a:off x="979488" y="3322638"/>
            <a:ext cx="0" cy="533400"/>
          </a:xfrm>
          <a:prstGeom prst="line">
            <a:avLst/>
          </a:prstGeom>
          <a:ln w="12700" cap="sq" cmpd="sng">
            <a:solidFill>
              <a:srgbClr val="005400"/>
            </a:solidFill>
            <a:prstDash val="solid"/>
            <a:headEnd type="none" w="med" len="med"/>
            <a:tailEnd type="none" w="med" len="med"/>
          </a:ln>
        </p:spPr>
      </p:sp>
      <p:sp>
        <p:nvSpPr>
          <p:cNvPr id="36879" name="Line 15"/>
          <p:cNvSpPr/>
          <p:nvPr/>
        </p:nvSpPr>
        <p:spPr>
          <a:xfrm>
            <a:off x="1741488" y="3322638"/>
            <a:ext cx="0" cy="533400"/>
          </a:xfrm>
          <a:prstGeom prst="line">
            <a:avLst/>
          </a:prstGeom>
          <a:ln w="12700" cap="sq" cmpd="sng">
            <a:solidFill>
              <a:srgbClr val="005400"/>
            </a:solidFill>
            <a:prstDash val="solid"/>
            <a:headEnd type="none" w="med" len="med"/>
            <a:tailEnd type="none" w="med" len="med"/>
          </a:ln>
        </p:spPr>
      </p:sp>
      <p:sp>
        <p:nvSpPr>
          <p:cNvPr id="36880" name="Rectangle 16"/>
          <p:cNvSpPr/>
          <p:nvPr/>
        </p:nvSpPr>
        <p:spPr>
          <a:xfrm>
            <a:off x="1512888" y="41989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36881" name="Line 17"/>
          <p:cNvSpPr/>
          <p:nvPr/>
        </p:nvSpPr>
        <p:spPr>
          <a:xfrm>
            <a:off x="1893888" y="4198938"/>
            <a:ext cx="0" cy="533400"/>
          </a:xfrm>
          <a:prstGeom prst="line">
            <a:avLst/>
          </a:prstGeom>
          <a:ln w="12700" cap="sq" cmpd="sng">
            <a:solidFill>
              <a:srgbClr val="005400"/>
            </a:solidFill>
            <a:prstDash val="solid"/>
            <a:headEnd type="none" w="med" len="med"/>
            <a:tailEnd type="none" w="med" len="med"/>
          </a:ln>
        </p:spPr>
      </p:sp>
      <p:sp>
        <p:nvSpPr>
          <p:cNvPr id="36882" name="Line 18"/>
          <p:cNvSpPr/>
          <p:nvPr/>
        </p:nvSpPr>
        <p:spPr>
          <a:xfrm>
            <a:off x="2655888" y="4198938"/>
            <a:ext cx="0" cy="533400"/>
          </a:xfrm>
          <a:prstGeom prst="line">
            <a:avLst/>
          </a:prstGeom>
          <a:ln w="12700" cap="sq" cmpd="sng">
            <a:solidFill>
              <a:srgbClr val="005400"/>
            </a:solidFill>
            <a:prstDash val="solid"/>
            <a:headEnd type="none" w="med" len="med"/>
            <a:tailEnd type="none" w="med" len="med"/>
          </a:ln>
        </p:spPr>
      </p:sp>
      <p:sp>
        <p:nvSpPr>
          <p:cNvPr id="36883" name="Rectangle 19"/>
          <p:cNvSpPr/>
          <p:nvPr/>
        </p:nvSpPr>
        <p:spPr>
          <a:xfrm>
            <a:off x="5302250" y="49609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F</a:t>
            </a:r>
            <a:endParaRPr lang="en-US" altLang="zh-CN" dirty="0">
              <a:latin typeface="Times New Roman" panose="02020603050405020304" pitchFamily="18" charset="0"/>
              <a:ea typeface="宋体" panose="02010600030101010101" pitchFamily="2" charset="-122"/>
            </a:endParaRPr>
          </a:p>
        </p:txBody>
      </p:sp>
      <p:sp>
        <p:nvSpPr>
          <p:cNvPr id="36884" name="Line 20"/>
          <p:cNvSpPr/>
          <p:nvPr/>
        </p:nvSpPr>
        <p:spPr>
          <a:xfrm>
            <a:off x="5683250" y="4960938"/>
            <a:ext cx="0" cy="533400"/>
          </a:xfrm>
          <a:prstGeom prst="line">
            <a:avLst/>
          </a:prstGeom>
          <a:ln w="12700" cap="sq" cmpd="sng">
            <a:solidFill>
              <a:srgbClr val="005400"/>
            </a:solidFill>
            <a:prstDash val="solid"/>
            <a:headEnd type="none" w="med" len="med"/>
            <a:tailEnd type="none" w="med" len="med"/>
          </a:ln>
        </p:spPr>
      </p:sp>
      <p:sp>
        <p:nvSpPr>
          <p:cNvPr id="36885" name="Line 21"/>
          <p:cNvSpPr/>
          <p:nvPr/>
        </p:nvSpPr>
        <p:spPr>
          <a:xfrm>
            <a:off x="6445250" y="4960938"/>
            <a:ext cx="0" cy="533400"/>
          </a:xfrm>
          <a:prstGeom prst="line">
            <a:avLst/>
          </a:prstGeom>
          <a:ln w="12700" cap="sq" cmpd="sng">
            <a:solidFill>
              <a:srgbClr val="005400"/>
            </a:solidFill>
            <a:prstDash val="solid"/>
            <a:headEnd type="none" w="med" len="med"/>
            <a:tailEnd type="none" w="med" len="med"/>
          </a:ln>
        </p:spPr>
      </p:sp>
      <p:sp>
        <p:nvSpPr>
          <p:cNvPr id="36886" name="Text Box 22"/>
          <p:cNvSpPr txBox="1"/>
          <p:nvPr/>
        </p:nvSpPr>
        <p:spPr>
          <a:xfrm>
            <a:off x="5268913" y="50085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36887" name="Text Box 23"/>
          <p:cNvSpPr txBox="1"/>
          <p:nvPr/>
        </p:nvSpPr>
        <p:spPr>
          <a:xfrm>
            <a:off x="6411913" y="50085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36888" name="Text Box 24"/>
          <p:cNvSpPr txBox="1"/>
          <p:nvPr/>
        </p:nvSpPr>
        <p:spPr>
          <a:xfrm>
            <a:off x="7372350" y="41449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36889" name="Text Box 25"/>
          <p:cNvSpPr txBox="1"/>
          <p:nvPr/>
        </p:nvSpPr>
        <p:spPr>
          <a:xfrm>
            <a:off x="4419600" y="33702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36890" name="Text Box 26"/>
          <p:cNvSpPr txBox="1"/>
          <p:nvPr/>
        </p:nvSpPr>
        <p:spPr>
          <a:xfrm>
            <a:off x="1474788" y="4230688"/>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36891" name="Text Box 27"/>
          <p:cNvSpPr txBox="1"/>
          <p:nvPr/>
        </p:nvSpPr>
        <p:spPr>
          <a:xfrm>
            <a:off x="2627313" y="42465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36892" name="Text Box 28"/>
          <p:cNvSpPr txBox="1"/>
          <p:nvPr/>
        </p:nvSpPr>
        <p:spPr>
          <a:xfrm>
            <a:off x="603250" y="33702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36893" name="Line 29"/>
          <p:cNvSpPr/>
          <p:nvPr/>
        </p:nvSpPr>
        <p:spPr>
          <a:xfrm flipH="1">
            <a:off x="1308100" y="2636838"/>
            <a:ext cx="1347788" cy="696912"/>
          </a:xfrm>
          <a:prstGeom prst="line">
            <a:avLst/>
          </a:prstGeom>
          <a:ln w="38100" cap="sq" cmpd="sng">
            <a:solidFill>
              <a:srgbClr val="005400"/>
            </a:solidFill>
            <a:prstDash val="solid"/>
            <a:headEnd type="none" w="med" len="med"/>
            <a:tailEnd type="triangle" w="lg" len="med"/>
          </a:ln>
        </p:spPr>
      </p:sp>
      <p:sp>
        <p:nvSpPr>
          <p:cNvPr id="36894" name="Line 30"/>
          <p:cNvSpPr/>
          <p:nvPr/>
        </p:nvSpPr>
        <p:spPr>
          <a:xfrm>
            <a:off x="3900488" y="2686050"/>
            <a:ext cx="1270000" cy="636588"/>
          </a:xfrm>
          <a:prstGeom prst="line">
            <a:avLst/>
          </a:prstGeom>
          <a:ln w="38100" cap="sq" cmpd="sng">
            <a:solidFill>
              <a:srgbClr val="005400"/>
            </a:solidFill>
            <a:prstDash val="solid"/>
            <a:headEnd type="none" w="med" len="med"/>
            <a:tailEnd type="triangle" w="lg" len="med"/>
          </a:ln>
        </p:spPr>
      </p:sp>
      <p:sp>
        <p:nvSpPr>
          <p:cNvPr id="36895" name="Line 31"/>
          <p:cNvSpPr/>
          <p:nvPr/>
        </p:nvSpPr>
        <p:spPr>
          <a:xfrm>
            <a:off x="1893888" y="3551238"/>
            <a:ext cx="350837" cy="647700"/>
          </a:xfrm>
          <a:prstGeom prst="line">
            <a:avLst/>
          </a:prstGeom>
          <a:ln w="38100" cap="sq" cmpd="sng">
            <a:solidFill>
              <a:srgbClr val="005400"/>
            </a:solidFill>
            <a:prstDash val="solid"/>
            <a:headEnd type="none" w="med" len="med"/>
            <a:tailEnd type="triangle" w="lg" len="med"/>
          </a:ln>
        </p:spPr>
      </p:sp>
      <p:sp>
        <p:nvSpPr>
          <p:cNvPr id="36896" name="Line 32"/>
          <p:cNvSpPr/>
          <p:nvPr/>
        </p:nvSpPr>
        <p:spPr>
          <a:xfrm>
            <a:off x="5775325" y="3551238"/>
            <a:ext cx="1004888" cy="503237"/>
          </a:xfrm>
          <a:prstGeom prst="line">
            <a:avLst/>
          </a:prstGeom>
          <a:ln w="38100" cap="sq" cmpd="sng">
            <a:solidFill>
              <a:srgbClr val="005400"/>
            </a:solidFill>
            <a:prstDash val="solid"/>
            <a:headEnd type="none" w="med" len="med"/>
            <a:tailEnd type="triangle" w="lg" len="med"/>
          </a:ln>
        </p:spPr>
      </p:sp>
      <p:sp>
        <p:nvSpPr>
          <p:cNvPr id="36897" name="Line 33"/>
          <p:cNvSpPr/>
          <p:nvPr/>
        </p:nvSpPr>
        <p:spPr>
          <a:xfrm flipH="1">
            <a:off x="6035675" y="4325938"/>
            <a:ext cx="333375" cy="635000"/>
          </a:xfrm>
          <a:prstGeom prst="line">
            <a:avLst/>
          </a:prstGeom>
          <a:ln w="38100" cap="sq" cmpd="sng">
            <a:solidFill>
              <a:srgbClr val="005400"/>
            </a:solidFill>
            <a:prstDash val="solid"/>
            <a:headEnd type="none" w="med" len="med"/>
            <a:tailEnd type="triangle" w="lg" len="med"/>
          </a:ln>
        </p:spPr>
      </p:sp>
      <p:sp>
        <p:nvSpPr>
          <p:cNvPr id="36898" name="Freeform 34"/>
          <p:cNvSpPr/>
          <p:nvPr/>
        </p:nvSpPr>
        <p:spPr>
          <a:xfrm>
            <a:off x="1819275" y="1798638"/>
            <a:ext cx="1023938" cy="503237"/>
          </a:xfrm>
          <a:custGeom>
            <a:avLst/>
            <a:gdLst>
              <a:gd name="txL" fmla="*/ 0 w 720"/>
              <a:gd name="txT" fmla="*/ 0 h 528"/>
              <a:gd name="txR" fmla="*/ 720 w 720"/>
              <a:gd name="txB" fmla="*/ 528 h 528"/>
            </a:gdLst>
            <a:ahLst/>
            <a:cxnLst>
              <a:cxn ang="0">
                <a:pos x="0" y="0"/>
              </a:cxn>
              <a:cxn ang="0">
                <a:pos x="2147483646" y="2147483646"/>
              </a:cxn>
              <a:cxn ang="0">
                <a:pos x="2147483646" y="2147483646"/>
              </a:cxn>
              <a:cxn ang="0">
                <a:pos x="2147483646" y="2147483646"/>
              </a:cxn>
            </a:cxnLst>
            <a:rect l="txL" t="txT" r="txR" b="tx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alpha val="100000"/>
              </a:schemeClr>
            </a:solidFill>
            <a:prstDash val="solid"/>
            <a:bevel/>
            <a:headEnd type="none" w="med" len="med"/>
            <a:tailEnd type="arrow" w="med" len="lg"/>
          </a:ln>
        </p:spPr>
        <p:txBody>
          <a:bodyPr/>
          <a:p>
            <a:endParaRPr lang="zh-CN" altLang="en-US"/>
          </a:p>
        </p:txBody>
      </p:sp>
      <p:sp>
        <p:nvSpPr>
          <p:cNvPr id="36899" name="Text Box 35"/>
          <p:cNvSpPr txBox="1"/>
          <p:nvPr/>
        </p:nvSpPr>
        <p:spPr>
          <a:xfrm>
            <a:off x="898525" y="1557338"/>
            <a:ext cx="725488"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root</a:t>
            </a:r>
            <a:endParaRPr lang="en-US" altLang="zh-CN" dirty="0">
              <a:latin typeface="Times New Roman" panose="02020603050405020304" pitchFamily="18" charset="0"/>
              <a:ea typeface="宋体" panose="02010600030101010101" pitchFamily="2" charset="-122"/>
            </a:endParaRPr>
          </a:p>
        </p:txBody>
      </p:sp>
      <p:grpSp>
        <p:nvGrpSpPr>
          <p:cNvPr id="3" name="Group 36"/>
          <p:cNvGrpSpPr>
            <a:grpSpLocks noChangeAspect="1"/>
          </p:cNvGrpSpPr>
          <p:nvPr/>
        </p:nvGrpSpPr>
        <p:grpSpPr>
          <a:xfrm>
            <a:off x="6588125" y="1312863"/>
            <a:ext cx="1944688" cy="2403475"/>
            <a:chOff x="0" y="0"/>
            <a:chExt cx="1406" cy="1610"/>
          </a:xfrm>
        </p:grpSpPr>
        <p:sp>
          <p:nvSpPr>
            <p:cNvPr id="38951" name="Line 37"/>
            <p:cNvSpPr>
              <a:spLocks noChangeAspect="1"/>
            </p:cNvSpPr>
            <p:nvPr/>
          </p:nvSpPr>
          <p:spPr>
            <a:xfrm flipH="1">
              <a:off x="151" y="192"/>
              <a:ext cx="327" cy="336"/>
            </a:xfrm>
            <a:prstGeom prst="line">
              <a:avLst/>
            </a:prstGeom>
            <a:ln w="38100" cap="rnd" cmpd="sng">
              <a:solidFill>
                <a:schemeClr val="tx2"/>
              </a:solidFill>
              <a:prstDash val="solid"/>
              <a:headEnd type="none" w="med" len="med"/>
              <a:tailEnd type="none" w="med" len="med"/>
            </a:ln>
          </p:spPr>
        </p:sp>
        <p:sp>
          <p:nvSpPr>
            <p:cNvPr id="38952" name="Line 38"/>
            <p:cNvSpPr>
              <a:spLocks noChangeAspect="1"/>
            </p:cNvSpPr>
            <p:nvPr/>
          </p:nvSpPr>
          <p:spPr>
            <a:xfrm>
              <a:off x="543" y="192"/>
              <a:ext cx="376" cy="336"/>
            </a:xfrm>
            <a:prstGeom prst="line">
              <a:avLst/>
            </a:prstGeom>
            <a:ln w="38100" cap="rnd" cmpd="sng">
              <a:solidFill>
                <a:schemeClr val="tx2"/>
              </a:solidFill>
              <a:prstDash val="solid"/>
              <a:headEnd type="none" w="med" len="med"/>
              <a:tailEnd type="none" w="med" len="med"/>
            </a:ln>
          </p:spPr>
        </p:sp>
        <p:sp>
          <p:nvSpPr>
            <p:cNvPr id="38953" name="Line 39"/>
            <p:cNvSpPr>
              <a:spLocks noChangeAspect="1"/>
            </p:cNvSpPr>
            <p:nvPr/>
          </p:nvSpPr>
          <p:spPr>
            <a:xfrm flipH="1">
              <a:off x="1015" y="1121"/>
              <a:ext cx="191" cy="223"/>
            </a:xfrm>
            <a:prstGeom prst="line">
              <a:avLst/>
            </a:prstGeom>
            <a:ln w="38100" cap="rnd" cmpd="sng">
              <a:solidFill>
                <a:schemeClr val="tx2"/>
              </a:solidFill>
              <a:prstDash val="solid"/>
              <a:headEnd type="none" w="med" len="med"/>
              <a:tailEnd type="none" w="med" len="med"/>
            </a:ln>
          </p:spPr>
        </p:sp>
        <p:sp>
          <p:nvSpPr>
            <p:cNvPr id="38954" name="Line 40"/>
            <p:cNvSpPr>
              <a:spLocks noChangeAspect="1"/>
            </p:cNvSpPr>
            <p:nvPr/>
          </p:nvSpPr>
          <p:spPr>
            <a:xfrm>
              <a:off x="1065" y="668"/>
              <a:ext cx="190" cy="244"/>
            </a:xfrm>
            <a:prstGeom prst="line">
              <a:avLst/>
            </a:prstGeom>
            <a:ln w="38100" cap="rnd" cmpd="sng">
              <a:solidFill>
                <a:schemeClr val="tx2"/>
              </a:solidFill>
              <a:prstDash val="solid"/>
              <a:headEnd type="none" w="med" len="med"/>
              <a:tailEnd type="none" w="med" len="med"/>
            </a:ln>
          </p:spPr>
        </p:sp>
        <p:sp>
          <p:nvSpPr>
            <p:cNvPr id="38955" name="Oval 41"/>
            <p:cNvSpPr>
              <a:spLocks noChangeAspect="1"/>
            </p:cNvSpPr>
            <p:nvPr/>
          </p:nvSpPr>
          <p:spPr>
            <a:xfrm>
              <a:off x="384" y="0"/>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38956" name="Oval 42"/>
            <p:cNvSpPr>
              <a:spLocks noChangeAspect="1"/>
            </p:cNvSpPr>
            <p:nvPr/>
          </p:nvSpPr>
          <p:spPr>
            <a:xfrm>
              <a:off x="825" y="1315"/>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38957" name="Oval 43"/>
            <p:cNvSpPr>
              <a:spLocks noChangeAspect="1"/>
            </p:cNvSpPr>
            <p:nvPr/>
          </p:nvSpPr>
          <p:spPr>
            <a:xfrm>
              <a:off x="1111" y="864"/>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38958" name="Oval 44"/>
            <p:cNvSpPr>
              <a:spLocks noChangeAspect="1"/>
            </p:cNvSpPr>
            <p:nvPr/>
          </p:nvSpPr>
          <p:spPr>
            <a:xfrm>
              <a:off x="809" y="411"/>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38959" name="Oval 45"/>
            <p:cNvSpPr>
              <a:spLocks noChangeAspect="1"/>
            </p:cNvSpPr>
            <p:nvPr/>
          </p:nvSpPr>
          <p:spPr>
            <a:xfrm>
              <a:off x="0" y="411"/>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38960" name="Line 46"/>
            <p:cNvSpPr>
              <a:spLocks noChangeAspect="1"/>
            </p:cNvSpPr>
            <p:nvPr/>
          </p:nvSpPr>
          <p:spPr>
            <a:xfrm>
              <a:off x="247" y="672"/>
              <a:ext cx="190" cy="244"/>
            </a:xfrm>
            <a:prstGeom prst="line">
              <a:avLst/>
            </a:prstGeom>
            <a:ln w="38100" cap="rnd" cmpd="sng">
              <a:solidFill>
                <a:schemeClr val="tx2"/>
              </a:solidFill>
              <a:prstDash val="solid"/>
              <a:headEnd type="none" w="med" len="med"/>
              <a:tailEnd type="none" w="med" len="med"/>
            </a:ln>
          </p:spPr>
        </p:sp>
        <p:sp>
          <p:nvSpPr>
            <p:cNvPr id="38961" name="Oval 47"/>
            <p:cNvSpPr>
              <a:spLocks noChangeAspect="1"/>
            </p:cNvSpPr>
            <p:nvPr/>
          </p:nvSpPr>
          <p:spPr>
            <a:xfrm>
              <a:off x="293" y="868"/>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grpSp>
      <p:pic>
        <p:nvPicPr>
          <p:cNvPr id="2" name="Picture 48"/>
          <p:cNvPicPr>
            <a:picLocks noChangeAspect="1"/>
          </p:cNvPicPr>
          <p:nvPr/>
        </p:nvPicPr>
        <p:blipFill>
          <a:blip r:embed="rId1"/>
          <a:stretch>
            <a:fillRect/>
          </a:stretch>
        </p:blipFill>
        <p:spPr>
          <a:xfrm>
            <a:off x="898525" y="1600200"/>
            <a:ext cx="5178425" cy="4641850"/>
          </a:xfrm>
          <a:prstGeom prst="rect">
            <a:avLst/>
          </a:prstGeom>
          <a:noFill/>
          <a:ln w="38100" cap="flat" cmpd="sng">
            <a:solidFill>
              <a:srgbClr val="17375E"/>
            </a:solidFill>
            <a:prstDash val="solid"/>
            <a:miter/>
            <a:headEnd type="none" w="med" len="med"/>
            <a:tailEnd type="none" w="med" len="med"/>
          </a:ln>
        </p:spPr>
      </p:pic>
      <p:pic>
        <p:nvPicPr>
          <p:cNvPr id="35890" name="Picture 50"/>
          <p:cNvPicPr>
            <a:picLocks noChangeAspect="1"/>
          </p:cNvPicPr>
          <p:nvPr/>
        </p:nvPicPr>
        <p:blipFill>
          <a:blip r:embed="rId2"/>
          <a:stretch>
            <a:fillRect/>
          </a:stretch>
        </p:blipFill>
        <p:spPr>
          <a:xfrm>
            <a:off x="755650" y="1471613"/>
            <a:ext cx="5588000" cy="4981575"/>
          </a:xfrm>
          <a:prstGeom prst="rect">
            <a:avLst/>
          </a:prstGeom>
          <a:noFill/>
          <a:ln w="38100" cap="flat" cmpd="sng">
            <a:solidFill>
              <a:srgbClr val="C00000"/>
            </a:solidFill>
            <a:prstDash val="solid"/>
            <a:miter/>
            <a:headEnd type="none" w="med" len="med"/>
            <a:tailEnd type="none" w="med" len="me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dissolve">
                                      <p:cBhvr>
                                        <p:cTn id="12" dur="500"/>
                                        <p:tgtEl>
                                          <p:spTgt spid="36868"/>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6869"/>
                                        </p:tgtEl>
                                        <p:attrNameLst>
                                          <p:attrName>style.visibility</p:attrName>
                                        </p:attrNameLst>
                                      </p:cBhvr>
                                      <p:to>
                                        <p:strVal val="visible"/>
                                      </p:to>
                                    </p:set>
                                    <p:animEffect transition="in" filter="dissolve">
                                      <p:cBhvr>
                                        <p:cTn id="16" dur="500"/>
                                        <p:tgtEl>
                                          <p:spTgt spid="36869"/>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6870"/>
                                        </p:tgtEl>
                                        <p:attrNameLst>
                                          <p:attrName>style.visibility</p:attrName>
                                        </p:attrNameLst>
                                      </p:cBhvr>
                                      <p:to>
                                        <p:strVal val="visible"/>
                                      </p:to>
                                    </p:set>
                                    <p:animEffect transition="in" filter="dissolve">
                                      <p:cBhvr>
                                        <p:cTn id="20" dur="500"/>
                                        <p:tgtEl>
                                          <p:spTgt spid="36870"/>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36871"/>
                                        </p:tgtEl>
                                        <p:attrNameLst>
                                          <p:attrName>style.visibility</p:attrName>
                                        </p:attrNameLst>
                                      </p:cBhvr>
                                      <p:to>
                                        <p:strVal val="visible"/>
                                      </p:to>
                                    </p:set>
                                    <p:animEffect transition="in" filter="dissolve">
                                      <p:cBhvr>
                                        <p:cTn id="24" dur="500"/>
                                        <p:tgtEl>
                                          <p:spTgt spid="36871"/>
                                        </p:tgtEl>
                                      </p:cBhvr>
                                    </p:animEffect>
                                  </p:childTnLst>
                                </p:cTn>
                              </p:par>
                            </p:childTnLst>
                          </p:cTn>
                        </p:par>
                        <p:par>
                          <p:cTn id="25" fill="hold">
                            <p:stCondLst>
                              <p:cond delay="2000"/>
                            </p:stCondLst>
                            <p:childTnLst>
                              <p:par>
                                <p:cTn id="26" presetID="9" presetClass="entr" presetSubtype="0" fill="hold" nodeType="afterEffect">
                                  <p:stCondLst>
                                    <p:cond delay="0"/>
                                  </p:stCondLst>
                                  <p:childTnLst>
                                    <p:set>
                                      <p:cBhvr>
                                        <p:cTn id="27" dur="1" fill="hold">
                                          <p:stCondLst>
                                            <p:cond delay="0"/>
                                          </p:stCondLst>
                                        </p:cTn>
                                        <p:tgtEl>
                                          <p:spTgt spid="36872"/>
                                        </p:tgtEl>
                                        <p:attrNameLst>
                                          <p:attrName>style.visibility</p:attrName>
                                        </p:attrNameLst>
                                      </p:cBhvr>
                                      <p:to>
                                        <p:strVal val="visible"/>
                                      </p:to>
                                    </p:set>
                                    <p:animEffect transition="in" filter="dissolve">
                                      <p:cBhvr>
                                        <p:cTn id="28" dur="500"/>
                                        <p:tgtEl>
                                          <p:spTgt spid="36872"/>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36873"/>
                                        </p:tgtEl>
                                        <p:attrNameLst>
                                          <p:attrName>style.visibility</p:attrName>
                                        </p:attrNameLst>
                                      </p:cBhvr>
                                      <p:to>
                                        <p:strVal val="visible"/>
                                      </p:to>
                                    </p:set>
                                    <p:animEffect transition="in" filter="dissolve">
                                      <p:cBhvr>
                                        <p:cTn id="32" dur="500"/>
                                        <p:tgtEl>
                                          <p:spTgt spid="36873"/>
                                        </p:tgtEl>
                                      </p:cBhvr>
                                    </p:animEffect>
                                  </p:childTnLst>
                                </p:cTn>
                              </p:par>
                            </p:childTnLst>
                          </p:cTn>
                        </p:par>
                        <p:par>
                          <p:cTn id="33" fill="hold">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36874"/>
                                        </p:tgtEl>
                                        <p:attrNameLst>
                                          <p:attrName>style.visibility</p:attrName>
                                        </p:attrNameLst>
                                      </p:cBhvr>
                                      <p:to>
                                        <p:strVal val="visible"/>
                                      </p:to>
                                    </p:set>
                                    <p:animEffect transition="in" filter="dissolve">
                                      <p:cBhvr>
                                        <p:cTn id="36" dur="500"/>
                                        <p:tgtEl>
                                          <p:spTgt spid="36874"/>
                                        </p:tgtEl>
                                      </p:cBhvr>
                                    </p:animEffect>
                                  </p:childTnLst>
                                </p:cTn>
                              </p:par>
                            </p:childTnLst>
                          </p:cTn>
                        </p:par>
                        <p:par>
                          <p:cTn id="37" fill="hold">
                            <p:stCondLst>
                              <p:cond delay="3500"/>
                            </p:stCondLst>
                            <p:childTnLst>
                              <p:par>
                                <p:cTn id="38" presetID="9" presetClass="entr" presetSubtype="0" fill="hold" nodeType="afterEffect">
                                  <p:stCondLst>
                                    <p:cond delay="0"/>
                                  </p:stCondLst>
                                  <p:childTnLst>
                                    <p:set>
                                      <p:cBhvr>
                                        <p:cTn id="39" dur="1" fill="hold">
                                          <p:stCondLst>
                                            <p:cond delay="0"/>
                                          </p:stCondLst>
                                        </p:cTn>
                                        <p:tgtEl>
                                          <p:spTgt spid="36875"/>
                                        </p:tgtEl>
                                        <p:attrNameLst>
                                          <p:attrName>style.visibility</p:attrName>
                                        </p:attrNameLst>
                                      </p:cBhvr>
                                      <p:to>
                                        <p:strVal val="visible"/>
                                      </p:to>
                                    </p:set>
                                    <p:animEffect transition="in" filter="dissolve">
                                      <p:cBhvr>
                                        <p:cTn id="40" dur="500"/>
                                        <p:tgtEl>
                                          <p:spTgt spid="36875"/>
                                        </p:tgtEl>
                                      </p:cBhvr>
                                    </p:animEffect>
                                  </p:childTnLst>
                                </p:cTn>
                              </p:par>
                            </p:childTnLst>
                          </p:cTn>
                        </p:par>
                        <p:par>
                          <p:cTn id="41" fill="hold">
                            <p:stCondLst>
                              <p:cond delay="4000"/>
                            </p:stCondLst>
                            <p:childTnLst>
                              <p:par>
                                <p:cTn id="42" presetID="9" presetClass="entr" presetSubtype="0" fill="hold" nodeType="afterEffect">
                                  <p:stCondLst>
                                    <p:cond delay="0"/>
                                  </p:stCondLst>
                                  <p:childTnLst>
                                    <p:set>
                                      <p:cBhvr>
                                        <p:cTn id="43" dur="1" fill="hold">
                                          <p:stCondLst>
                                            <p:cond delay="0"/>
                                          </p:stCondLst>
                                        </p:cTn>
                                        <p:tgtEl>
                                          <p:spTgt spid="36876"/>
                                        </p:tgtEl>
                                        <p:attrNameLst>
                                          <p:attrName>style.visibility</p:attrName>
                                        </p:attrNameLst>
                                      </p:cBhvr>
                                      <p:to>
                                        <p:strVal val="visible"/>
                                      </p:to>
                                    </p:set>
                                    <p:animEffect transition="in" filter="dissolve">
                                      <p:cBhvr>
                                        <p:cTn id="44" dur="500"/>
                                        <p:tgtEl>
                                          <p:spTgt spid="36876"/>
                                        </p:tgtEl>
                                      </p:cBhvr>
                                    </p:animEffect>
                                  </p:childTnLst>
                                </p:cTn>
                              </p:par>
                            </p:childTnLst>
                          </p:cTn>
                        </p:par>
                        <p:par>
                          <p:cTn id="45" fill="hold">
                            <p:stCondLst>
                              <p:cond delay="4500"/>
                            </p:stCondLst>
                            <p:childTnLst>
                              <p:par>
                                <p:cTn id="46" presetID="9" presetClass="entr" presetSubtype="0" fill="hold" grpId="0" nodeType="afterEffect">
                                  <p:stCondLst>
                                    <p:cond delay="0"/>
                                  </p:stCondLst>
                                  <p:childTnLst>
                                    <p:set>
                                      <p:cBhvr>
                                        <p:cTn id="47" dur="1" fill="hold">
                                          <p:stCondLst>
                                            <p:cond delay="0"/>
                                          </p:stCondLst>
                                        </p:cTn>
                                        <p:tgtEl>
                                          <p:spTgt spid="36877"/>
                                        </p:tgtEl>
                                        <p:attrNameLst>
                                          <p:attrName>style.visibility</p:attrName>
                                        </p:attrNameLst>
                                      </p:cBhvr>
                                      <p:to>
                                        <p:strVal val="visible"/>
                                      </p:to>
                                    </p:set>
                                    <p:animEffect transition="in" filter="dissolve">
                                      <p:cBhvr>
                                        <p:cTn id="48" dur="500"/>
                                        <p:tgtEl>
                                          <p:spTgt spid="36877"/>
                                        </p:tgtEl>
                                      </p:cBhvr>
                                    </p:animEffect>
                                  </p:childTnLst>
                                </p:cTn>
                              </p:par>
                            </p:childTnLst>
                          </p:cTn>
                        </p:par>
                        <p:par>
                          <p:cTn id="49" fill="hold">
                            <p:stCondLst>
                              <p:cond delay="5000"/>
                            </p:stCondLst>
                            <p:childTnLst>
                              <p:par>
                                <p:cTn id="50" presetID="9" presetClass="entr" presetSubtype="0" fill="hold" nodeType="afterEffect">
                                  <p:stCondLst>
                                    <p:cond delay="0"/>
                                  </p:stCondLst>
                                  <p:childTnLst>
                                    <p:set>
                                      <p:cBhvr>
                                        <p:cTn id="51" dur="1" fill="hold">
                                          <p:stCondLst>
                                            <p:cond delay="0"/>
                                          </p:stCondLst>
                                        </p:cTn>
                                        <p:tgtEl>
                                          <p:spTgt spid="36878"/>
                                        </p:tgtEl>
                                        <p:attrNameLst>
                                          <p:attrName>style.visibility</p:attrName>
                                        </p:attrNameLst>
                                      </p:cBhvr>
                                      <p:to>
                                        <p:strVal val="visible"/>
                                      </p:to>
                                    </p:set>
                                    <p:animEffect transition="in" filter="dissolve">
                                      <p:cBhvr>
                                        <p:cTn id="52" dur="500"/>
                                        <p:tgtEl>
                                          <p:spTgt spid="36878"/>
                                        </p:tgtEl>
                                      </p:cBhvr>
                                    </p:animEffect>
                                  </p:childTnLst>
                                </p:cTn>
                              </p:par>
                            </p:childTnLst>
                          </p:cTn>
                        </p:par>
                        <p:par>
                          <p:cTn id="53" fill="hold">
                            <p:stCondLst>
                              <p:cond delay="5500"/>
                            </p:stCondLst>
                            <p:childTnLst>
                              <p:par>
                                <p:cTn id="54" presetID="9" presetClass="entr" presetSubtype="0" fill="hold" nodeType="afterEffect">
                                  <p:stCondLst>
                                    <p:cond delay="0"/>
                                  </p:stCondLst>
                                  <p:childTnLst>
                                    <p:set>
                                      <p:cBhvr>
                                        <p:cTn id="55" dur="1" fill="hold">
                                          <p:stCondLst>
                                            <p:cond delay="0"/>
                                          </p:stCondLst>
                                        </p:cTn>
                                        <p:tgtEl>
                                          <p:spTgt spid="36879"/>
                                        </p:tgtEl>
                                        <p:attrNameLst>
                                          <p:attrName>style.visibility</p:attrName>
                                        </p:attrNameLst>
                                      </p:cBhvr>
                                      <p:to>
                                        <p:strVal val="visible"/>
                                      </p:to>
                                    </p:set>
                                    <p:animEffect transition="in" filter="dissolve">
                                      <p:cBhvr>
                                        <p:cTn id="56" dur="500"/>
                                        <p:tgtEl>
                                          <p:spTgt spid="36879"/>
                                        </p:tgtEl>
                                      </p:cBhvr>
                                    </p:animEffect>
                                  </p:childTnLst>
                                </p:cTn>
                              </p:par>
                            </p:childTnLst>
                          </p:cTn>
                        </p:par>
                        <p:par>
                          <p:cTn id="57" fill="hold">
                            <p:stCondLst>
                              <p:cond delay="6000"/>
                            </p:stCondLst>
                            <p:childTnLst>
                              <p:par>
                                <p:cTn id="58" presetID="9" presetClass="entr" presetSubtype="0" fill="hold" grpId="0" nodeType="afterEffect">
                                  <p:stCondLst>
                                    <p:cond delay="0"/>
                                  </p:stCondLst>
                                  <p:childTnLst>
                                    <p:set>
                                      <p:cBhvr>
                                        <p:cTn id="59" dur="1" fill="hold">
                                          <p:stCondLst>
                                            <p:cond delay="0"/>
                                          </p:stCondLst>
                                        </p:cTn>
                                        <p:tgtEl>
                                          <p:spTgt spid="36880"/>
                                        </p:tgtEl>
                                        <p:attrNameLst>
                                          <p:attrName>style.visibility</p:attrName>
                                        </p:attrNameLst>
                                      </p:cBhvr>
                                      <p:to>
                                        <p:strVal val="visible"/>
                                      </p:to>
                                    </p:set>
                                    <p:animEffect transition="in" filter="dissolve">
                                      <p:cBhvr>
                                        <p:cTn id="60" dur="500"/>
                                        <p:tgtEl>
                                          <p:spTgt spid="36880"/>
                                        </p:tgtEl>
                                      </p:cBhvr>
                                    </p:animEffect>
                                  </p:childTnLst>
                                </p:cTn>
                              </p:par>
                            </p:childTnLst>
                          </p:cTn>
                        </p:par>
                        <p:par>
                          <p:cTn id="61" fill="hold">
                            <p:stCondLst>
                              <p:cond delay="6500"/>
                            </p:stCondLst>
                            <p:childTnLst>
                              <p:par>
                                <p:cTn id="62" presetID="9" presetClass="entr" presetSubtype="0" fill="hold" nodeType="afterEffect">
                                  <p:stCondLst>
                                    <p:cond delay="0"/>
                                  </p:stCondLst>
                                  <p:childTnLst>
                                    <p:set>
                                      <p:cBhvr>
                                        <p:cTn id="63" dur="1" fill="hold">
                                          <p:stCondLst>
                                            <p:cond delay="0"/>
                                          </p:stCondLst>
                                        </p:cTn>
                                        <p:tgtEl>
                                          <p:spTgt spid="36881"/>
                                        </p:tgtEl>
                                        <p:attrNameLst>
                                          <p:attrName>style.visibility</p:attrName>
                                        </p:attrNameLst>
                                      </p:cBhvr>
                                      <p:to>
                                        <p:strVal val="visible"/>
                                      </p:to>
                                    </p:set>
                                    <p:animEffect transition="in" filter="dissolve">
                                      <p:cBhvr>
                                        <p:cTn id="64" dur="500"/>
                                        <p:tgtEl>
                                          <p:spTgt spid="36881"/>
                                        </p:tgtEl>
                                      </p:cBhvr>
                                    </p:animEffect>
                                  </p:childTnLst>
                                </p:cTn>
                              </p:par>
                            </p:childTnLst>
                          </p:cTn>
                        </p:par>
                        <p:par>
                          <p:cTn id="65" fill="hold">
                            <p:stCondLst>
                              <p:cond delay="7000"/>
                            </p:stCondLst>
                            <p:childTnLst>
                              <p:par>
                                <p:cTn id="66" presetID="9" presetClass="entr" presetSubtype="0" fill="hold" nodeType="afterEffect">
                                  <p:stCondLst>
                                    <p:cond delay="0"/>
                                  </p:stCondLst>
                                  <p:childTnLst>
                                    <p:set>
                                      <p:cBhvr>
                                        <p:cTn id="67" dur="1" fill="hold">
                                          <p:stCondLst>
                                            <p:cond delay="0"/>
                                          </p:stCondLst>
                                        </p:cTn>
                                        <p:tgtEl>
                                          <p:spTgt spid="36882"/>
                                        </p:tgtEl>
                                        <p:attrNameLst>
                                          <p:attrName>style.visibility</p:attrName>
                                        </p:attrNameLst>
                                      </p:cBhvr>
                                      <p:to>
                                        <p:strVal val="visible"/>
                                      </p:to>
                                    </p:set>
                                    <p:animEffect transition="in" filter="dissolve">
                                      <p:cBhvr>
                                        <p:cTn id="68" dur="500"/>
                                        <p:tgtEl>
                                          <p:spTgt spid="36882"/>
                                        </p:tgtEl>
                                      </p:cBhvr>
                                    </p:animEffect>
                                  </p:childTnLst>
                                </p:cTn>
                              </p:par>
                            </p:childTnLst>
                          </p:cTn>
                        </p:par>
                        <p:par>
                          <p:cTn id="69" fill="hold">
                            <p:stCondLst>
                              <p:cond delay="7500"/>
                            </p:stCondLst>
                            <p:childTnLst>
                              <p:par>
                                <p:cTn id="70" presetID="9" presetClass="entr" presetSubtype="0" fill="hold" grpId="0" nodeType="afterEffect">
                                  <p:stCondLst>
                                    <p:cond delay="0"/>
                                  </p:stCondLst>
                                  <p:childTnLst>
                                    <p:set>
                                      <p:cBhvr>
                                        <p:cTn id="71" dur="1" fill="hold">
                                          <p:stCondLst>
                                            <p:cond delay="0"/>
                                          </p:stCondLst>
                                        </p:cTn>
                                        <p:tgtEl>
                                          <p:spTgt spid="36883"/>
                                        </p:tgtEl>
                                        <p:attrNameLst>
                                          <p:attrName>style.visibility</p:attrName>
                                        </p:attrNameLst>
                                      </p:cBhvr>
                                      <p:to>
                                        <p:strVal val="visible"/>
                                      </p:to>
                                    </p:set>
                                    <p:animEffect transition="in" filter="dissolve">
                                      <p:cBhvr>
                                        <p:cTn id="72" dur="500"/>
                                        <p:tgtEl>
                                          <p:spTgt spid="36883"/>
                                        </p:tgtEl>
                                      </p:cBhvr>
                                    </p:animEffect>
                                  </p:childTnLst>
                                </p:cTn>
                              </p:par>
                            </p:childTnLst>
                          </p:cTn>
                        </p:par>
                        <p:par>
                          <p:cTn id="73" fill="hold">
                            <p:stCondLst>
                              <p:cond delay="8000"/>
                            </p:stCondLst>
                            <p:childTnLst>
                              <p:par>
                                <p:cTn id="74" presetID="9" presetClass="entr" presetSubtype="0" fill="hold" nodeType="afterEffect">
                                  <p:stCondLst>
                                    <p:cond delay="0"/>
                                  </p:stCondLst>
                                  <p:childTnLst>
                                    <p:set>
                                      <p:cBhvr>
                                        <p:cTn id="75" dur="1" fill="hold">
                                          <p:stCondLst>
                                            <p:cond delay="0"/>
                                          </p:stCondLst>
                                        </p:cTn>
                                        <p:tgtEl>
                                          <p:spTgt spid="36884"/>
                                        </p:tgtEl>
                                        <p:attrNameLst>
                                          <p:attrName>style.visibility</p:attrName>
                                        </p:attrNameLst>
                                      </p:cBhvr>
                                      <p:to>
                                        <p:strVal val="visible"/>
                                      </p:to>
                                    </p:set>
                                    <p:animEffect transition="in" filter="dissolve">
                                      <p:cBhvr>
                                        <p:cTn id="76" dur="500"/>
                                        <p:tgtEl>
                                          <p:spTgt spid="36884"/>
                                        </p:tgtEl>
                                      </p:cBhvr>
                                    </p:animEffect>
                                  </p:childTnLst>
                                </p:cTn>
                              </p:par>
                            </p:childTnLst>
                          </p:cTn>
                        </p:par>
                        <p:par>
                          <p:cTn id="77" fill="hold">
                            <p:stCondLst>
                              <p:cond delay="8500"/>
                            </p:stCondLst>
                            <p:childTnLst>
                              <p:par>
                                <p:cTn id="78" presetID="9" presetClass="entr" presetSubtype="0" fill="hold" nodeType="afterEffect">
                                  <p:stCondLst>
                                    <p:cond delay="0"/>
                                  </p:stCondLst>
                                  <p:childTnLst>
                                    <p:set>
                                      <p:cBhvr>
                                        <p:cTn id="79" dur="1" fill="hold">
                                          <p:stCondLst>
                                            <p:cond delay="0"/>
                                          </p:stCondLst>
                                        </p:cTn>
                                        <p:tgtEl>
                                          <p:spTgt spid="36885"/>
                                        </p:tgtEl>
                                        <p:attrNameLst>
                                          <p:attrName>style.visibility</p:attrName>
                                        </p:attrNameLst>
                                      </p:cBhvr>
                                      <p:to>
                                        <p:strVal val="visible"/>
                                      </p:to>
                                    </p:set>
                                    <p:animEffect transition="in" filter="dissolve">
                                      <p:cBhvr>
                                        <p:cTn id="80" dur="500"/>
                                        <p:tgtEl>
                                          <p:spTgt spid="36885"/>
                                        </p:tgtEl>
                                      </p:cBhvr>
                                    </p:animEffect>
                                  </p:childTnLst>
                                </p:cTn>
                              </p:par>
                            </p:childTnLst>
                          </p:cTn>
                        </p:par>
                        <p:par>
                          <p:cTn id="81" fill="hold">
                            <p:stCondLst>
                              <p:cond delay="9000"/>
                            </p:stCondLst>
                            <p:childTnLst>
                              <p:par>
                                <p:cTn id="82" presetID="9" presetClass="entr" presetSubtype="0" fill="hold" grpId="0" nodeType="afterEffect">
                                  <p:stCondLst>
                                    <p:cond delay="0"/>
                                  </p:stCondLst>
                                  <p:childTnLst>
                                    <p:set>
                                      <p:cBhvr>
                                        <p:cTn id="83" dur="1" fill="hold">
                                          <p:stCondLst>
                                            <p:cond delay="0"/>
                                          </p:stCondLst>
                                        </p:cTn>
                                        <p:tgtEl>
                                          <p:spTgt spid="36886"/>
                                        </p:tgtEl>
                                        <p:attrNameLst>
                                          <p:attrName>style.visibility</p:attrName>
                                        </p:attrNameLst>
                                      </p:cBhvr>
                                      <p:to>
                                        <p:strVal val="visible"/>
                                      </p:to>
                                    </p:set>
                                    <p:animEffect transition="in" filter="dissolve">
                                      <p:cBhvr>
                                        <p:cTn id="84" dur="500"/>
                                        <p:tgtEl>
                                          <p:spTgt spid="36886"/>
                                        </p:tgtEl>
                                      </p:cBhvr>
                                    </p:animEffect>
                                  </p:childTnLst>
                                </p:cTn>
                              </p:par>
                            </p:childTnLst>
                          </p:cTn>
                        </p:par>
                        <p:par>
                          <p:cTn id="85" fill="hold">
                            <p:stCondLst>
                              <p:cond delay="9500"/>
                            </p:stCondLst>
                            <p:childTnLst>
                              <p:par>
                                <p:cTn id="86" presetID="9" presetClass="entr" presetSubtype="0" fill="hold" grpId="0" nodeType="afterEffect">
                                  <p:stCondLst>
                                    <p:cond delay="0"/>
                                  </p:stCondLst>
                                  <p:childTnLst>
                                    <p:set>
                                      <p:cBhvr>
                                        <p:cTn id="87" dur="1" fill="hold">
                                          <p:stCondLst>
                                            <p:cond delay="0"/>
                                          </p:stCondLst>
                                        </p:cTn>
                                        <p:tgtEl>
                                          <p:spTgt spid="36887"/>
                                        </p:tgtEl>
                                        <p:attrNameLst>
                                          <p:attrName>style.visibility</p:attrName>
                                        </p:attrNameLst>
                                      </p:cBhvr>
                                      <p:to>
                                        <p:strVal val="visible"/>
                                      </p:to>
                                    </p:set>
                                    <p:animEffect transition="in" filter="dissolve">
                                      <p:cBhvr>
                                        <p:cTn id="88" dur="500"/>
                                        <p:tgtEl>
                                          <p:spTgt spid="36887"/>
                                        </p:tgtEl>
                                      </p:cBhvr>
                                    </p:animEffect>
                                  </p:childTnLst>
                                </p:cTn>
                              </p:par>
                            </p:childTnLst>
                          </p:cTn>
                        </p:par>
                        <p:par>
                          <p:cTn id="89" fill="hold">
                            <p:stCondLst>
                              <p:cond delay="10000"/>
                            </p:stCondLst>
                            <p:childTnLst>
                              <p:par>
                                <p:cTn id="90" presetID="9" presetClass="entr" presetSubtype="0" fill="hold" grpId="0" nodeType="afterEffect">
                                  <p:stCondLst>
                                    <p:cond delay="0"/>
                                  </p:stCondLst>
                                  <p:childTnLst>
                                    <p:set>
                                      <p:cBhvr>
                                        <p:cTn id="91" dur="1" fill="hold">
                                          <p:stCondLst>
                                            <p:cond delay="0"/>
                                          </p:stCondLst>
                                        </p:cTn>
                                        <p:tgtEl>
                                          <p:spTgt spid="36888"/>
                                        </p:tgtEl>
                                        <p:attrNameLst>
                                          <p:attrName>style.visibility</p:attrName>
                                        </p:attrNameLst>
                                      </p:cBhvr>
                                      <p:to>
                                        <p:strVal val="visible"/>
                                      </p:to>
                                    </p:set>
                                    <p:animEffect transition="in" filter="dissolve">
                                      <p:cBhvr>
                                        <p:cTn id="92" dur="500"/>
                                        <p:tgtEl>
                                          <p:spTgt spid="36888"/>
                                        </p:tgtEl>
                                      </p:cBhvr>
                                    </p:animEffect>
                                  </p:childTnLst>
                                </p:cTn>
                              </p:par>
                            </p:childTnLst>
                          </p:cTn>
                        </p:par>
                        <p:par>
                          <p:cTn id="93" fill="hold">
                            <p:stCondLst>
                              <p:cond delay="10500"/>
                            </p:stCondLst>
                            <p:childTnLst>
                              <p:par>
                                <p:cTn id="94" presetID="9" presetClass="entr" presetSubtype="0" fill="hold" grpId="0" nodeType="afterEffect">
                                  <p:stCondLst>
                                    <p:cond delay="0"/>
                                  </p:stCondLst>
                                  <p:childTnLst>
                                    <p:set>
                                      <p:cBhvr>
                                        <p:cTn id="95" dur="1" fill="hold">
                                          <p:stCondLst>
                                            <p:cond delay="0"/>
                                          </p:stCondLst>
                                        </p:cTn>
                                        <p:tgtEl>
                                          <p:spTgt spid="36889"/>
                                        </p:tgtEl>
                                        <p:attrNameLst>
                                          <p:attrName>style.visibility</p:attrName>
                                        </p:attrNameLst>
                                      </p:cBhvr>
                                      <p:to>
                                        <p:strVal val="visible"/>
                                      </p:to>
                                    </p:set>
                                    <p:animEffect transition="in" filter="dissolve">
                                      <p:cBhvr>
                                        <p:cTn id="96" dur="500"/>
                                        <p:tgtEl>
                                          <p:spTgt spid="36889"/>
                                        </p:tgtEl>
                                      </p:cBhvr>
                                    </p:animEffect>
                                  </p:childTnLst>
                                </p:cTn>
                              </p:par>
                            </p:childTnLst>
                          </p:cTn>
                        </p:par>
                        <p:par>
                          <p:cTn id="97" fill="hold">
                            <p:stCondLst>
                              <p:cond delay="11000"/>
                            </p:stCondLst>
                            <p:childTnLst>
                              <p:par>
                                <p:cTn id="98" presetID="9" presetClass="entr" presetSubtype="0" fill="hold" grpId="0" nodeType="afterEffect">
                                  <p:stCondLst>
                                    <p:cond delay="0"/>
                                  </p:stCondLst>
                                  <p:childTnLst>
                                    <p:set>
                                      <p:cBhvr>
                                        <p:cTn id="99" dur="1" fill="hold">
                                          <p:stCondLst>
                                            <p:cond delay="0"/>
                                          </p:stCondLst>
                                        </p:cTn>
                                        <p:tgtEl>
                                          <p:spTgt spid="36890"/>
                                        </p:tgtEl>
                                        <p:attrNameLst>
                                          <p:attrName>style.visibility</p:attrName>
                                        </p:attrNameLst>
                                      </p:cBhvr>
                                      <p:to>
                                        <p:strVal val="visible"/>
                                      </p:to>
                                    </p:set>
                                    <p:animEffect transition="in" filter="dissolve">
                                      <p:cBhvr>
                                        <p:cTn id="100" dur="500"/>
                                        <p:tgtEl>
                                          <p:spTgt spid="36890"/>
                                        </p:tgtEl>
                                      </p:cBhvr>
                                    </p:animEffect>
                                  </p:childTnLst>
                                </p:cTn>
                              </p:par>
                            </p:childTnLst>
                          </p:cTn>
                        </p:par>
                        <p:par>
                          <p:cTn id="101" fill="hold">
                            <p:stCondLst>
                              <p:cond delay="11500"/>
                            </p:stCondLst>
                            <p:childTnLst>
                              <p:par>
                                <p:cTn id="102" presetID="9" presetClass="entr" presetSubtype="0" fill="hold" grpId="0" nodeType="afterEffect">
                                  <p:stCondLst>
                                    <p:cond delay="0"/>
                                  </p:stCondLst>
                                  <p:childTnLst>
                                    <p:set>
                                      <p:cBhvr>
                                        <p:cTn id="103" dur="1" fill="hold">
                                          <p:stCondLst>
                                            <p:cond delay="0"/>
                                          </p:stCondLst>
                                        </p:cTn>
                                        <p:tgtEl>
                                          <p:spTgt spid="36891"/>
                                        </p:tgtEl>
                                        <p:attrNameLst>
                                          <p:attrName>style.visibility</p:attrName>
                                        </p:attrNameLst>
                                      </p:cBhvr>
                                      <p:to>
                                        <p:strVal val="visible"/>
                                      </p:to>
                                    </p:set>
                                    <p:animEffect transition="in" filter="dissolve">
                                      <p:cBhvr>
                                        <p:cTn id="104" dur="500"/>
                                        <p:tgtEl>
                                          <p:spTgt spid="36891"/>
                                        </p:tgtEl>
                                      </p:cBhvr>
                                    </p:animEffect>
                                  </p:childTnLst>
                                </p:cTn>
                              </p:par>
                            </p:childTnLst>
                          </p:cTn>
                        </p:par>
                        <p:par>
                          <p:cTn id="105" fill="hold">
                            <p:stCondLst>
                              <p:cond delay="12000"/>
                            </p:stCondLst>
                            <p:childTnLst>
                              <p:par>
                                <p:cTn id="106" presetID="9" presetClass="entr" presetSubtype="0" fill="hold" grpId="0" nodeType="afterEffect">
                                  <p:stCondLst>
                                    <p:cond delay="0"/>
                                  </p:stCondLst>
                                  <p:childTnLst>
                                    <p:set>
                                      <p:cBhvr>
                                        <p:cTn id="107" dur="1" fill="hold">
                                          <p:stCondLst>
                                            <p:cond delay="0"/>
                                          </p:stCondLst>
                                        </p:cTn>
                                        <p:tgtEl>
                                          <p:spTgt spid="36892"/>
                                        </p:tgtEl>
                                        <p:attrNameLst>
                                          <p:attrName>style.visibility</p:attrName>
                                        </p:attrNameLst>
                                      </p:cBhvr>
                                      <p:to>
                                        <p:strVal val="visible"/>
                                      </p:to>
                                    </p:set>
                                    <p:animEffect transition="in" filter="dissolve">
                                      <p:cBhvr>
                                        <p:cTn id="108" dur="500"/>
                                        <p:tgtEl>
                                          <p:spTgt spid="36892"/>
                                        </p:tgtEl>
                                      </p:cBhvr>
                                    </p:animEffect>
                                  </p:childTnLst>
                                </p:cTn>
                              </p:par>
                            </p:childTnLst>
                          </p:cTn>
                        </p:par>
                        <p:par>
                          <p:cTn id="109" fill="hold">
                            <p:stCondLst>
                              <p:cond delay="12500"/>
                            </p:stCondLst>
                            <p:childTnLst>
                              <p:par>
                                <p:cTn id="110" presetID="17" presetClass="entr" presetSubtype="1" fill="hold" nodeType="afterEffect">
                                  <p:stCondLst>
                                    <p:cond delay="0"/>
                                  </p:stCondLst>
                                  <p:childTnLst>
                                    <p:set>
                                      <p:cBhvr>
                                        <p:cTn id="111" dur="1" fill="hold">
                                          <p:stCondLst>
                                            <p:cond delay="0"/>
                                          </p:stCondLst>
                                        </p:cTn>
                                        <p:tgtEl>
                                          <p:spTgt spid="36893"/>
                                        </p:tgtEl>
                                        <p:attrNameLst>
                                          <p:attrName>style.visibility</p:attrName>
                                        </p:attrNameLst>
                                      </p:cBhvr>
                                      <p:to>
                                        <p:strVal val="visible"/>
                                      </p:to>
                                    </p:set>
                                    <p:anim calcmode="lin" valueType="num">
                                      <p:cBhvr>
                                        <p:cTn id="112" dur="500" fill="hold"/>
                                        <p:tgtEl>
                                          <p:spTgt spid="36893"/>
                                        </p:tgtEl>
                                        <p:attrNameLst>
                                          <p:attrName>ppt_x</p:attrName>
                                        </p:attrNameLst>
                                      </p:cBhvr>
                                      <p:tavLst>
                                        <p:tav tm="0">
                                          <p:val>
                                            <p:strVal val="#ppt_x"/>
                                          </p:val>
                                        </p:tav>
                                        <p:tav tm="100000">
                                          <p:val>
                                            <p:strVal val="#ppt_x"/>
                                          </p:val>
                                        </p:tav>
                                      </p:tavLst>
                                    </p:anim>
                                    <p:anim calcmode="lin" valueType="num">
                                      <p:cBhvr>
                                        <p:cTn id="113" dur="500" fill="hold"/>
                                        <p:tgtEl>
                                          <p:spTgt spid="36893"/>
                                        </p:tgtEl>
                                        <p:attrNameLst>
                                          <p:attrName>ppt_y</p:attrName>
                                        </p:attrNameLst>
                                      </p:cBhvr>
                                      <p:tavLst>
                                        <p:tav tm="0">
                                          <p:val>
                                            <p:strVal val="#ppt_y-#ppt_h/2"/>
                                          </p:val>
                                        </p:tav>
                                        <p:tav tm="100000">
                                          <p:val>
                                            <p:strVal val="#ppt_y"/>
                                          </p:val>
                                        </p:tav>
                                      </p:tavLst>
                                    </p:anim>
                                    <p:anim calcmode="lin" valueType="num">
                                      <p:cBhvr>
                                        <p:cTn id="114" dur="500" fill="hold"/>
                                        <p:tgtEl>
                                          <p:spTgt spid="36893"/>
                                        </p:tgtEl>
                                        <p:attrNameLst>
                                          <p:attrName>ppt_w</p:attrName>
                                        </p:attrNameLst>
                                      </p:cBhvr>
                                      <p:tavLst>
                                        <p:tav tm="0">
                                          <p:val>
                                            <p:strVal val="#ppt_w"/>
                                          </p:val>
                                        </p:tav>
                                        <p:tav tm="100000">
                                          <p:val>
                                            <p:strVal val="#ppt_w"/>
                                          </p:val>
                                        </p:tav>
                                      </p:tavLst>
                                    </p:anim>
                                    <p:anim calcmode="lin" valueType="num">
                                      <p:cBhvr>
                                        <p:cTn id="115" dur="500" fill="hold"/>
                                        <p:tgtEl>
                                          <p:spTgt spid="36893"/>
                                        </p:tgtEl>
                                        <p:attrNameLst>
                                          <p:attrName>ppt_h</p:attrName>
                                        </p:attrNameLst>
                                      </p:cBhvr>
                                      <p:tavLst>
                                        <p:tav tm="0">
                                          <p:val>
                                            <p:fltVal val="0.000000"/>
                                          </p:val>
                                        </p:tav>
                                        <p:tav tm="100000">
                                          <p:val>
                                            <p:strVal val="#ppt_h"/>
                                          </p:val>
                                        </p:tav>
                                      </p:tavLst>
                                    </p:anim>
                                  </p:childTnLst>
                                </p:cTn>
                              </p:par>
                            </p:childTnLst>
                          </p:cTn>
                        </p:par>
                        <p:par>
                          <p:cTn id="116" fill="hold">
                            <p:stCondLst>
                              <p:cond delay="13000"/>
                            </p:stCondLst>
                            <p:childTnLst>
                              <p:par>
                                <p:cTn id="117" presetID="17" presetClass="entr" presetSubtype="1" fill="hold" nodeType="afterEffect">
                                  <p:stCondLst>
                                    <p:cond delay="0"/>
                                  </p:stCondLst>
                                  <p:childTnLst>
                                    <p:set>
                                      <p:cBhvr>
                                        <p:cTn id="118" dur="1" fill="hold">
                                          <p:stCondLst>
                                            <p:cond delay="0"/>
                                          </p:stCondLst>
                                        </p:cTn>
                                        <p:tgtEl>
                                          <p:spTgt spid="36894"/>
                                        </p:tgtEl>
                                        <p:attrNameLst>
                                          <p:attrName>style.visibility</p:attrName>
                                        </p:attrNameLst>
                                      </p:cBhvr>
                                      <p:to>
                                        <p:strVal val="visible"/>
                                      </p:to>
                                    </p:set>
                                    <p:anim calcmode="lin" valueType="num">
                                      <p:cBhvr>
                                        <p:cTn id="119" dur="500" fill="hold"/>
                                        <p:tgtEl>
                                          <p:spTgt spid="36894"/>
                                        </p:tgtEl>
                                        <p:attrNameLst>
                                          <p:attrName>ppt_x</p:attrName>
                                        </p:attrNameLst>
                                      </p:cBhvr>
                                      <p:tavLst>
                                        <p:tav tm="0">
                                          <p:val>
                                            <p:strVal val="#ppt_x"/>
                                          </p:val>
                                        </p:tav>
                                        <p:tav tm="100000">
                                          <p:val>
                                            <p:strVal val="#ppt_x"/>
                                          </p:val>
                                        </p:tav>
                                      </p:tavLst>
                                    </p:anim>
                                    <p:anim calcmode="lin" valueType="num">
                                      <p:cBhvr>
                                        <p:cTn id="120" dur="500" fill="hold"/>
                                        <p:tgtEl>
                                          <p:spTgt spid="36894"/>
                                        </p:tgtEl>
                                        <p:attrNameLst>
                                          <p:attrName>ppt_y</p:attrName>
                                        </p:attrNameLst>
                                      </p:cBhvr>
                                      <p:tavLst>
                                        <p:tav tm="0">
                                          <p:val>
                                            <p:strVal val="#ppt_y-#ppt_h/2"/>
                                          </p:val>
                                        </p:tav>
                                        <p:tav tm="100000">
                                          <p:val>
                                            <p:strVal val="#ppt_y"/>
                                          </p:val>
                                        </p:tav>
                                      </p:tavLst>
                                    </p:anim>
                                    <p:anim calcmode="lin" valueType="num">
                                      <p:cBhvr>
                                        <p:cTn id="121" dur="500" fill="hold"/>
                                        <p:tgtEl>
                                          <p:spTgt spid="36894"/>
                                        </p:tgtEl>
                                        <p:attrNameLst>
                                          <p:attrName>ppt_w</p:attrName>
                                        </p:attrNameLst>
                                      </p:cBhvr>
                                      <p:tavLst>
                                        <p:tav tm="0">
                                          <p:val>
                                            <p:strVal val="#ppt_w"/>
                                          </p:val>
                                        </p:tav>
                                        <p:tav tm="100000">
                                          <p:val>
                                            <p:strVal val="#ppt_w"/>
                                          </p:val>
                                        </p:tav>
                                      </p:tavLst>
                                    </p:anim>
                                    <p:anim calcmode="lin" valueType="num">
                                      <p:cBhvr>
                                        <p:cTn id="122" dur="500" fill="hold"/>
                                        <p:tgtEl>
                                          <p:spTgt spid="36894"/>
                                        </p:tgtEl>
                                        <p:attrNameLst>
                                          <p:attrName>ppt_h</p:attrName>
                                        </p:attrNameLst>
                                      </p:cBhvr>
                                      <p:tavLst>
                                        <p:tav tm="0">
                                          <p:val>
                                            <p:fltVal val="0.000000"/>
                                          </p:val>
                                        </p:tav>
                                        <p:tav tm="100000">
                                          <p:val>
                                            <p:strVal val="#ppt_h"/>
                                          </p:val>
                                        </p:tav>
                                      </p:tavLst>
                                    </p:anim>
                                  </p:childTnLst>
                                </p:cTn>
                              </p:par>
                            </p:childTnLst>
                          </p:cTn>
                        </p:par>
                        <p:par>
                          <p:cTn id="123" fill="hold">
                            <p:stCondLst>
                              <p:cond delay="13500"/>
                            </p:stCondLst>
                            <p:childTnLst>
                              <p:par>
                                <p:cTn id="124" presetID="17" presetClass="entr" presetSubtype="1" fill="hold" nodeType="afterEffect">
                                  <p:stCondLst>
                                    <p:cond delay="0"/>
                                  </p:stCondLst>
                                  <p:childTnLst>
                                    <p:set>
                                      <p:cBhvr>
                                        <p:cTn id="125" dur="1" fill="hold">
                                          <p:stCondLst>
                                            <p:cond delay="0"/>
                                          </p:stCondLst>
                                        </p:cTn>
                                        <p:tgtEl>
                                          <p:spTgt spid="36895"/>
                                        </p:tgtEl>
                                        <p:attrNameLst>
                                          <p:attrName>style.visibility</p:attrName>
                                        </p:attrNameLst>
                                      </p:cBhvr>
                                      <p:to>
                                        <p:strVal val="visible"/>
                                      </p:to>
                                    </p:set>
                                    <p:anim calcmode="lin" valueType="num">
                                      <p:cBhvr>
                                        <p:cTn id="126" dur="500" fill="hold"/>
                                        <p:tgtEl>
                                          <p:spTgt spid="36895"/>
                                        </p:tgtEl>
                                        <p:attrNameLst>
                                          <p:attrName>ppt_x</p:attrName>
                                        </p:attrNameLst>
                                      </p:cBhvr>
                                      <p:tavLst>
                                        <p:tav tm="0">
                                          <p:val>
                                            <p:strVal val="#ppt_x"/>
                                          </p:val>
                                        </p:tav>
                                        <p:tav tm="100000">
                                          <p:val>
                                            <p:strVal val="#ppt_x"/>
                                          </p:val>
                                        </p:tav>
                                      </p:tavLst>
                                    </p:anim>
                                    <p:anim calcmode="lin" valueType="num">
                                      <p:cBhvr>
                                        <p:cTn id="127" dur="500" fill="hold"/>
                                        <p:tgtEl>
                                          <p:spTgt spid="36895"/>
                                        </p:tgtEl>
                                        <p:attrNameLst>
                                          <p:attrName>ppt_y</p:attrName>
                                        </p:attrNameLst>
                                      </p:cBhvr>
                                      <p:tavLst>
                                        <p:tav tm="0">
                                          <p:val>
                                            <p:strVal val="#ppt_y-#ppt_h/2"/>
                                          </p:val>
                                        </p:tav>
                                        <p:tav tm="100000">
                                          <p:val>
                                            <p:strVal val="#ppt_y"/>
                                          </p:val>
                                        </p:tav>
                                      </p:tavLst>
                                    </p:anim>
                                    <p:anim calcmode="lin" valueType="num">
                                      <p:cBhvr>
                                        <p:cTn id="128" dur="500" fill="hold"/>
                                        <p:tgtEl>
                                          <p:spTgt spid="36895"/>
                                        </p:tgtEl>
                                        <p:attrNameLst>
                                          <p:attrName>ppt_w</p:attrName>
                                        </p:attrNameLst>
                                      </p:cBhvr>
                                      <p:tavLst>
                                        <p:tav tm="0">
                                          <p:val>
                                            <p:strVal val="#ppt_w"/>
                                          </p:val>
                                        </p:tav>
                                        <p:tav tm="100000">
                                          <p:val>
                                            <p:strVal val="#ppt_w"/>
                                          </p:val>
                                        </p:tav>
                                      </p:tavLst>
                                    </p:anim>
                                    <p:anim calcmode="lin" valueType="num">
                                      <p:cBhvr>
                                        <p:cTn id="129" dur="500" fill="hold"/>
                                        <p:tgtEl>
                                          <p:spTgt spid="36895"/>
                                        </p:tgtEl>
                                        <p:attrNameLst>
                                          <p:attrName>ppt_h</p:attrName>
                                        </p:attrNameLst>
                                      </p:cBhvr>
                                      <p:tavLst>
                                        <p:tav tm="0">
                                          <p:val>
                                            <p:fltVal val="0.000000"/>
                                          </p:val>
                                        </p:tav>
                                        <p:tav tm="100000">
                                          <p:val>
                                            <p:strVal val="#ppt_h"/>
                                          </p:val>
                                        </p:tav>
                                      </p:tavLst>
                                    </p:anim>
                                  </p:childTnLst>
                                </p:cTn>
                              </p:par>
                            </p:childTnLst>
                          </p:cTn>
                        </p:par>
                        <p:par>
                          <p:cTn id="130" fill="hold">
                            <p:stCondLst>
                              <p:cond delay="14000"/>
                            </p:stCondLst>
                            <p:childTnLst>
                              <p:par>
                                <p:cTn id="131" presetID="17" presetClass="entr" presetSubtype="1" fill="hold" nodeType="afterEffect">
                                  <p:stCondLst>
                                    <p:cond delay="0"/>
                                  </p:stCondLst>
                                  <p:childTnLst>
                                    <p:set>
                                      <p:cBhvr>
                                        <p:cTn id="132" dur="1" fill="hold">
                                          <p:stCondLst>
                                            <p:cond delay="0"/>
                                          </p:stCondLst>
                                        </p:cTn>
                                        <p:tgtEl>
                                          <p:spTgt spid="36896"/>
                                        </p:tgtEl>
                                        <p:attrNameLst>
                                          <p:attrName>style.visibility</p:attrName>
                                        </p:attrNameLst>
                                      </p:cBhvr>
                                      <p:to>
                                        <p:strVal val="visible"/>
                                      </p:to>
                                    </p:set>
                                    <p:anim calcmode="lin" valueType="num">
                                      <p:cBhvr>
                                        <p:cTn id="133" dur="500" fill="hold"/>
                                        <p:tgtEl>
                                          <p:spTgt spid="36896"/>
                                        </p:tgtEl>
                                        <p:attrNameLst>
                                          <p:attrName>ppt_x</p:attrName>
                                        </p:attrNameLst>
                                      </p:cBhvr>
                                      <p:tavLst>
                                        <p:tav tm="0">
                                          <p:val>
                                            <p:strVal val="#ppt_x"/>
                                          </p:val>
                                        </p:tav>
                                        <p:tav tm="100000">
                                          <p:val>
                                            <p:strVal val="#ppt_x"/>
                                          </p:val>
                                        </p:tav>
                                      </p:tavLst>
                                    </p:anim>
                                    <p:anim calcmode="lin" valueType="num">
                                      <p:cBhvr>
                                        <p:cTn id="134" dur="500" fill="hold"/>
                                        <p:tgtEl>
                                          <p:spTgt spid="36896"/>
                                        </p:tgtEl>
                                        <p:attrNameLst>
                                          <p:attrName>ppt_y</p:attrName>
                                        </p:attrNameLst>
                                      </p:cBhvr>
                                      <p:tavLst>
                                        <p:tav tm="0">
                                          <p:val>
                                            <p:strVal val="#ppt_y-#ppt_h/2"/>
                                          </p:val>
                                        </p:tav>
                                        <p:tav tm="100000">
                                          <p:val>
                                            <p:strVal val="#ppt_y"/>
                                          </p:val>
                                        </p:tav>
                                      </p:tavLst>
                                    </p:anim>
                                    <p:anim calcmode="lin" valueType="num">
                                      <p:cBhvr>
                                        <p:cTn id="135" dur="500" fill="hold"/>
                                        <p:tgtEl>
                                          <p:spTgt spid="36896"/>
                                        </p:tgtEl>
                                        <p:attrNameLst>
                                          <p:attrName>ppt_w</p:attrName>
                                        </p:attrNameLst>
                                      </p:cBhvr>
                                      <p:tavLst>
                                        <p:tav tm="0">
                                          <p:val>
                                            <p:strVal val="#ppt_w"/>
                                          </p:val>
                                        </p:tav>
                                        <p:tav tm="100000">
                                          <p:val>
                                            <p:strVal val="#ppt_w"/>
                                          </p:val>
                                        </p:tav>
                                      </p:tavLst>
                                    </p:anim>
                                    <p:anim calcmode="lin" valueType="num">
                                      <p:cBhvr>
                                        <p:cTn id="136" dur="500" fill="hold"/>
                                        <p:tgtEl>
                                          <p:spTgt spid="36896"/>
                                        </p:tgtEl>
                                        <p:attrNameLst>
                                          <p:attrName>ppt_h</p:attrName>
                                        </p:attrNameLst>
                                      </p:cBhvr>
                                      <p:tavLst>
                                        <p:tav tm="0">
                                          <p:val>
                                            <p:fltVal val="0.000000"/>
                                          </p:val>
                                        </p:tav>
                                        <p:tav tm="100000">
                                          <p:val>
                                            <p:strVal val="#ppt_h"/>
                                          </p:val>
                                        </p:tav>
                                      </p:tavLst>
                                    </p:anim>
                                  </p:childTnLst>
                                </p:cTn>
                              </p:par>
                            </p:childTnLst>
                          </p:cTn>
                        </p:par>
                        <p:par>
                          <p:cTn id="137" fill="hold">
                            <p:stCondLst>
                              <p:cond delay="14500"/>
                            </p:stCondLst>
                            <p:childTnLst>
                              <p:par>
                                <p:cTn id="138" presetID="17" presetClass="entr" presetSubtype="1" fill="hold" nodeType="afterEffect">
                                  <p:stCondLst>
                                    <p:cond delay="0"/>
                                  </p:stCondLst>
                                  <p:childTnLst>
                                    <p:set>
                                      <p:cBhvr>
                                        <p:cTn id="139" dur="1" fill="hold">
                                          <p:stCondLst>
                                            <p:cond delay="0"/>
                                          </p:stCondLst>
                                        </p:cTn>
                                        <p:tgtEl>
                                          <p:spTgt spid="36897"/>
                                        </p:tgtEl>
                                        <p:attrNameLst>
                                          <p:attrName>style.visibility</p:attrName>
                                        </p:attrNameLst>
                                      </p:cBhvr>
                                      <p:to>
                                        <p:strVal val="visible"/>
                                      </p:to>
                                    </p:set>
                                    <p:anim calcmode="lin" valueType="num">
                                      <p:cBhvr>
                                        <p:cTn id="140" dur="500" fill="hold"/>
                                        <p:tgtEl>
                                          <p:spTgt spid="36897"/>
                                        </p:tgtEl>
                                        <p:attrNameLst>
                                          <p:attrName>ppt_x</p:attrName>
                                        </p:attrNameLst>
                                      </p:cBhvr>
                                      <p:tavLst>
                                        <p:tav tm="0">
                                          <p:val>
                                            <p:strVal val="#ppt_x"/>
                                          </p:val>
                                        </p:tav>
                                        <p:tav tm="100000">
                                          <p:val>
                                            <p:strVal val="#ppt_x"/>
                                          </p:val>
                                        </p:tav>
                                      </p:tavLst>
                                    </p:anim>
                                    <p:anim calcmode="lin" valueType="num">
                                      <p:cBhvr>
                                        <p:cTn id="141" dur="500" fill="hold"/>
                                        <p:tgtEl>
                                          <p:spTgt spid="36897"/>
                                        </p:tgtEl>
                                        <p:attrNameLst>
                                          <p:attrName>ppt_y</p:attrName>
                                        </p:attrNameLst>
                                      </p:cBhvr>
                                      <p:tavLst>
                                        <p:tav tm="0">
                                          <p:val>
                                            <p:strVal val="#ppt_y-#ppt_h/2"/>
                                          </p:val>
                                        </p:tav>
                                        <p:tav tm="100000">
                                          <p:val>
                                            <p:strVal val="#ppt_y"/>
                                          </p:val>
                                        </p:tav>
                                      </p:tavLst>
                                    </p:anim>
                                    <p:anim calcmode="lin" valueType="num">
                                      <p:cBhvr>
                                        <p:cTn id="142" dur="500" fill="hold"/>
                                        <p:tgtEl>
                                          <p:spTgt spid="36897"/>
                                        </p:tgtEl>
                                        <p:attrNameLst>
                                          <p:attrName>ppt_w</p:attrName>
                                        </p:attrNameLst>
                                      </p:cBhvr>
                                      <p:tavLst>
                                        <p:tav tm="0">
                                          <p:val>
                                            <p:strVal val="#ppt_w"/>
                                          </p:val>
                                        </p:tav>
                                        <p:tav tm="100000">
                                          <p:val>
                                            <p:strVal val="#ppt_w"/>
                                          </p:val>
                                        </p:tav>
                                      </p:tavLst>
                                    </p:anim>
                                    <p:anim calcmode="lin" valueType="num">
                                      <p:cBhvr>
                                        <p:cTn id="143" dur="500" fill="hold"/>
                                        <p:tgtEl>
                                          <p:spTgt spid="36897"/>
                                        </p:tgtEl>
                                        <p:attrNameLst>
                                          <p:attrName>ppt_h</p:attrName>
                                        </p:attrNameLst>
                                      </p:cBhvr>
                                      <p:tavLst>
                                        <p:tav tm="0">
                                          <p:val>
                                            <p:fltVal val="0.000000"/>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1" fill="hold" nodeType="clickEffect">
                                  <p:stCondLst>
                                    <p:cond delay="0"/>
                                  </p:stCondLst>
                                  <p:childTnLst>
                                    <p:set>
                                      <p:cBhvr>
                                        <p:cTn id="147" dur="1" fill="hold">
                                          <p:stCondLst>
                                            <p:cond delay="0"/>
                                          </p:stCondLst>
                                        </p:cTn>
                                        <p:tgtEl>
                                          <p:spTgt spid="36898"/>
                                        </p:tgtEl>
                                        <p:attrNameLst>
                                          <p:attrName>style.visibility</p:attrName>
                                        </p:attrNameLst>
                                      </p:cBhvr>
                                      <p:to>
                                        <p:strVal val="visible"/>
                                      </p:to>
                                    </p:set>
                                    <p:anim calcmode="lin" valueType="num">
                                      <p:cBhvr>
                                        <p:cTn id="148" dur="500" fill="hold"/>
                                        <p:tgtEl>
                                          <p:spTgt spid="36898"/>
                                        </p:tgtEl>
                                        <p:attrNameLst>
                                          <p:attrName>ppt_x</p:attrName>
                                        </p:attrNameLst>
                                      </p:cBhvr>
                                      <p:tavLst>
                                        <p:tav tm="0">
                                          <p:val>
                                            <p:strVal val="#ppt_x"/>
                                          </p:val>
                                        </p:tav>
                                        <p:tav tm="100000">
                                          <p:val>
                                            <p:strVal val="#ppt_x"/>
                                          </p:val>
                                        </p:tav>
                                      </p:tavLst>
                                    </p:anim>
                                    <p:anim calcmode="lin" valueType="num">
                                      <p:cBhvr>
                                        <p:cTn id="149" dur="500" fill="hold"/>
                                        <p:tgtEl>
                                          <p:spTgt spid="36898"/>
                                        </p:tgtEl>
                                        <p:attrNameLst>
                                          <p:attrName>ppt_y</p:attrName>
                                        </p:attrNameLst>
                                      </p:cBhvr>
                                      <p:tavLst>
                                        <p:tav tm="0">
                                          <p:val>
                                            <p:strVal val="#ppt_y-#ppt_h/2"/>
                                          </p:val>
                                        </p:tav>
                                        <p:tav tm="100000">
                                          <p:val>
                                            <p:strVal val="#ppt_y"/>
                                          </p:val>
                                        </p:tav>
                                      </p:tavLst>
                                    </p:anim>
                                    <p:anim calcmode="lin" valueType="num">
                                      <p:cBhvr>
                                        <p:cTn id="150" dur="500" fill="hold"/>
                                        <p:tgtEl>
                                          <p:spTgt spid="36898"/>
                                        </p:tgtEl>
                                        <p:attrNameLst>
                                          <p:attrName>ppt_w</p:attrName>
                                        </p:attrNameLst>
                                      </p:cBhvr>
                                      <p:tavLst>
                                        <p:tav tm="0">
                                          <p:val>
                                            <p:strVal val="#ppt_w"/>
                                          </p:val>
                                        </p:tav>
                                        <p:tav tm="100000">
                                          <p:val>
                                            <p:strVal val="#ppt_w"/>
                                          </p:val>
                                        </p:tav>
                                      </p:tavLst>
                                    </p:anim>
                                    <p:anim calcmode="lin" valueType="num">
                                      <p:cBhvr>
                                        <p:cTn id="151" dur="500" fill="hold"/>
                                        <p:tgtEl>
                                          <p:spTgt spid="36898"/>
                                        </p:tgtEl>
                                        <p:attrNameLst>
                                          <p:attrName>ppt_h</p:attrName>
                                        </p:attrNameLst>
                                      </p:cBhvr>
                                      <p:tavLst>
                                        <p:tav tm="0">
                                          <p:val>
                                            <p:fltVal val="0.000000"/>
                                          </p:val>
                                        </p:tav>
                                        <p:tav tm="100000">
                                          <p:val>
                                            <p:strVal val="#ppt_h"/>
                                          </p:val>
                                        </p:tav>
                                      </p:tavLst>
                                    </p:anim>
                                  </p:childTnLst>
                                </p:cTn>
                              </p:par>
                            </p:childTnLst>
                          </p:cTn>
                        </p:par>
                        <p:par>
                          <p:cTn id="152" fill="hold">
                            <p:stCondLst>
                              <p:cond delay="500"/>
                            </p:stCondLst>
                            <p:childTnLst>
                              <p:par>
                                <p:cTn id="153" presetID="2" presetClass="entr" presetSubtype="8" fill="hold" grpId="0" nodeType="afterEffect">
                                  <p:stCondLst>
                                    <p:cond delay="0"/>
                                  </p:stCondLst>
                                  <p:childTnLst>
                                    <p:set>
                                      <p:cBhvr>
                                        <p:cTn id="154" dur="1" fill="hold">
                                          <p:stCondLst>
                                            <p:cond delay="0"/>
                                          </p:stCondLst>
                                        </p:cTn>
                                        <p:tgtEl>
                                          <p:spTgt spid="36899"/>
                                        </p:tgtEl>
                                        <p:attrNameLst>
                                          <p:attrName>style.visibility</p:attrName>
                                        </p:attrNameLst>
                                      </p:cBhvr>
                                      <p:to>
                                        <p:strVal val="visible"/>
                                      </p:to>
                                    </p:set>
                                    <p:anim calcmode="lin" valueType="num">
                                      <p:cBhvr additive="base">
                                        <p:cTn id="155" dur="500" fill="hold"/>
                                        <p:tgtEl>
                                          <p:spTgt spid="36899"/>
                                        </p:tgtEl>
                                        <p:attrNameLst>
                                          <p:attrName>ppt_x</p:attrName>
                                        </p:attrNameLst>
                                      </p:cBhvr>
                                      <p:tavLst>
                                        <p:tav tm="0">
                                          <p:val>
                                            <p:strVal val="0-#ppt_w/2"/>
                                          </p:val>
                                        </p:tav>
                                        <p:tav tm="100000">
                                          <p:val>
                                            <p:strVal val="#ppt_x"/>
                                          </p:val>
                                        </p:tav>
                                      </p:tavLst>
                                    </p:anim>
                                    <p:anim calcmode="lin" valueType="num">
                                      <p:cBhvr additive="base">
                                        <p:cTn id="156" dur="500" fill="hold"/>
                                        <p:tgtEl>
                                          <p:spTgt spid="36899"/>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16" presetClass="entr" presetSubtype="21" fill="hold" nodeType="clickEffect">
                                  <p:stCondLst>
                                    <p:cond delay="0"/>
                                  </p:stCondLst>
                                  <p:childTnLst>
                                    <p:set>
                                      <p:cBhvr>
                                        <p:cTn id="160" dur="1" fill="hold">
                                          <p:stCondLst>
                                            <p:cond delay="0"/>
                                          </p:stCondLst>
                                        </p:cTn>
                                        <p:tgtEl>
                                          <p:spTgt spid="2"/>
                                        </p:tgtEl>
                                        <p:attrNameLst>
                                          <p:attrName>style.visibility</p:attrName>
                                        </p:attrNameLst>
                                      </p:cBhvr>
                                      <p:to>
                                        <p:strVal val="visible"/>
                                      </p:to>
                                    </p:set>
                                    <p:animEffect transition="in" filter="barn(inVertical)">
                                      <p:cBhvr>
                                        <p:cTn id="161" dur="500"/>
                                        <p:tgtEl>
                                          <p:spTgt spid="2"/>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nodeType="clickEffect">
                                  <p:stCondLst>
                                    <p:cond delay="0"/>
                                  </p:stCondLst>
                                  <p:childTnLst>
                                    <p:set>
                                      <p:cBhvr>
                                        <p:cTn id="165" dur="1" fill="hold">
                                          <p:stCondLst>
                                            <p:cond delay="0"/>
                                          </p:stCondLst>
                                        </p:cTn>
                                        <p:tgtEl>
                                          <p:spTgt spid="35890"/>
                                        </p:tgtEl>
                                        <p:attrNameLst>
                                          <p:attrName>style.visibility</p:attrName>
                                        </p:attrNameLst>
                                      </p:cBhvr>
                                      <p:to>
                                        <p:strVal val="visible"/>
                                      </p:to>
                                    </p:set>
                                    <p:animEffect transition="in" filter="wipe(left)">
                                      <p:cBhvr>
                                        <p:cTn id="166" dur="500"/>
                                        <p:tgtEl>
                                          <p:spTgt spid="35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P spid="36871" grpId="0" animBg="1"/>
      <p:bldP spid="36874" grpId="0" animBg="1"/>
      <p:bldP spid="36877" grpId="0" animBg="1"/>
      <p:bldP spid="36880" grpId="0" animBg="1"/>
      <p:bldP spid="36883" grpId="0" animBg="1"/>
      <p:bldP spid="36886" grpId="0"/>
      <p:bldP spid="36887" grpId="0"/>
      <p:bldP spid="36888" grpId="0"/>
      <p:bldP spid="36889" grpId="0"/>
      <p:bldP spid="36890" grpId="0"/>
      <p:bldP spid="36891" grpId="0"/>
      <p:bldP spid="36892" grpId="0"/>
      <p:bldP spid="3689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37891" name="Rectangle 3"/>
          <p:cNvSpPr>
            <a:spLocks noGrp="1"/>
          </p:cNvSpPr>
          <p:nvPr>
            <p:ph type="body" idx="4294967295"/>
          </p:nvPr>
        </p:nvSpPr>
        <p:spPr/>
        <p:txBody>
          <a:bodyPr vert="horz" wrap="square" lIns="91440" tIns="45720" rIns="91440" bIns="45720" anchor="t" anchorCtr="0"/>
          <a:p>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链式存储表示</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三叉链表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typedef struct BiTNode {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TElemType      data;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struct BiTNode  *lchild, *rchild,</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 *parent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}BiTNode, *BiTree;</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7891">
                                            <p:txEl>
                                              <p:charRg st="16" end="42"/>
                                            </p:txEl>
                                          </p:spTgt>
                                        </p:tgtEl>
                                        <p:attrNameLst>
                                          <p:attrName>style.visibility</p:attrName>
                                        </p:attrNameLst>
                                      </p:cBhvr>
                                      <p:to>
                                        <p:strVal val="visible"/>
                                      </p:to>
                                    </p:set>
                                    <p:animEffect transition="in" filter="wipe(up)">
                                      <p:cBhvr>
                                        <p:cTn id="7" dur="500"/>
                                        <p:tgtEl>
                                          <p:spTgt spid="37891">
                                            <p:txEl>
                                              <p:charRg st="16" end="4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7891">
                                            <p:txEl>
                                              <p:charRg st="42" end="69"/>
                                            </p:txEl>
                                          </p:spTgt>
                                        </p:tgtEl>
                                        <p:attrNameLst>
                                          <p:attrName>style.visibility</p:attrName>
                                        </p:attrNameLst>
                                      </p:cBhvr>
                                      <p:to>
                                        <p:strVal val="visible"/>
                                      </p:to>
                                    </p:set>
                                    <p:animEffect transition="in" filter="wipe(up)">
                                      <p:cBhvr>
                                        <p:cTn id="11" dur="500"/>
                                        <p:tgtEl>
                                          <p:spTgt spid="37891">
                                            <p:txEl>
                                              <p:charRg st="42" end="69"/>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7891">
                                            <p:txEl>
                                              <p:charRg st="69" end="117"/>
                                            </p:txEl>
                                          </p:spTgt>
                                        </p:tgtEl>
                                        <p:attrNameLst>
                                          <p:attrName>style.visibility</p:attrName>
                                        </p:attrNameLst>
                                      </p:cBhvr>
                                      <p:to>
                                        <p:strVal val="visible"/>
                                      </p:to>
                                    </p:set>
                                    <p:animEffect transition="in" filter="wipe(up)">
                                      <p:cBhvr>
                                        <p:cTn id="15" dur="500"/>
                                        <p:tgtEl>
                                          <p:spTgt spid="37891">
                                            <p:txEl>
                                              <p:charRg st="69" end="117"/>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7891">
                                            <p:txEl>
                                              <p:charRg st="117" end="136"/>
                                            </p:txEl>
                                          </p:spTgt>
                                        </p:tgtEl>
                                        <p:attrNameLst>
                                          <p:attrName>style.visibility</p:attrName>
                                        </p:attrNameLst>
                                      </p:cBhvr>
                                      <p:to>
                                        <p:strVal val="visible"/>
                                      </p:to>
                                    </p:set>
                                    <p:animEffect transition="in" filter="wipe(up)">
                                      <p:cBhvr>
                                        <p:cTn id="19" dur="500"/>
                                        <p:tgtEl>
                                          <p:spTgt spid="37891">
                                            <p:txEl>
                                              <p:charRg st="117"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49"/>
          <p:cNvSpPr/>
          <p:nvPr/>
        </p:nvSpPr>
        <p:spPr>
          <a:xfrm>
            <a:off x="2138363" y="3322638"/>
            <a:ext cx="288925" cy="533400"/>
          </a:xfrm>
          <a:prstGeom prst="rect">
            <a:avLst/>
          </a:prstGeom>
          <a:solidFill>
            <a:srgbClr val="FFFF99"/>
          </a:solidFill>
          <a:ln w="254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8915" name="Rectangle 50"/>
          <p:cNvSpPr/>
          <p:nvPr/>
        </p:nvSpPr>
        <p:spPr>
          <a:xfrm>
            <a:off x="4043363" y="2366963"/>
            <a:ext cx="288925" cy="533400"/>
          </a:xfrm>
          <a:prstGeom prst="rect">
            <a:avLst/>
          </a:prstGeom>
          <a:solidFill>
            <a:srgbClr val="FFFF99"/>
          </a:solidFill>
          <a:ln w="254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8916" name="Rectangle 51"/>
          <p:cNvSpPr/>
          <p:nvPr/>
        </p:nvSpPr>
        <p:spPr>
          <a:xfrm>
            <a:off x="5940425" y="3325813"/>
            <a:ext cx="288925" cy="533400"/>
          </a:xfrm>
          <a:prstGeom prst="rect">
            <a:avLst/>
          </a:prstGeom>
          <a:solidFill>
            <a:srgbClr val="FFFF99"/>
          </a:solidFill>
          <a:ln w="254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8917" name="Rectangle 52"/>
          <p:cNvSpPr/>
          <p:nvPr/>
        </p:nvSpPr>
        <p:spPr>
          <a:xfrm>
            <a:off x="6827838" y="4941888"/>
            <a:ext cx="288925" cy="533400"/>
          </a:xfrm>
          <a:prstGeom prst="rect">
            <a:avLst/>
          </a:prstGeom>
          <a:solidFill>
            <a:srgbClr val="FFFF99"/>
          </a:solidFill>
          <a:ln w="254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8918" name="Rectangle 53"/>
          <p:cNvSpPr/>
          <p:nvPr/>
        </p:nvSpPr>
        <p:spPr>
          <a:xfrm>
            <a:off x="7740650" y="4095750"/>
            <a:ext cx="288925" cy="533400"/>
          </a:xfrm>
          <a:prstGeom prst="rect">
            <a:avLst/>
          </a:prstGeom>
          <a:solidFill>
            <a:srgbClr val="FFFF99"/>
          </a:solidFill>
          <a:ln w="254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38919"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0968" name="Rectangle 4"/>
          <p:cNvSpPr/>
          <p:nvPr/>
        </p:nvSpPr>
        <p:spPr>
          <a:xfrm>
            <a:off x="2503488" y="2368550"/>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40969" name="Line 5"/>
          <p:cNvSpPr/>
          <p:nvPr/>
        </p:nvSpPr>
        <p:spPr>
          <a:xfrm>
            <a:off x="2884488" y="2368550"/>
            <a:ext cx="0" cy="533400"/>
          </a:xfrm>
          <a:prstGeom prst="line">
            <a:avLst/>
          </a:prstGeom>
          <a:ln w="12700" cap="sq" cmpd="sng">
            <a:solidFill>
              <a:srgbClr val="005400"/>
            </a:solidFill>
            <a:prstDash val="solid"/>
            <a:headEnd type="none" w="med" len="med"/>
            <a:tailEnd type="none" w="med" len="med"/>
          </a:ln>
        </p:spPr>
      </p:sp>
      <p:sp>
        <p:nvSpPr>
          <p:cNvPr id="40970" name="Line 6"/>
          <p:cNvSpPr/>
          <p:nvPr/>
        </p:nvSpPr>
        <p:spPr>
          <a:xfrm>
            <a:off x="3646488" y="2368550"/>
            <a:ext cx="0" cy="533400"/>
          </a:xfrm>
          <a:prstGeom prst="line">
            <a:avLst/>
          </a:prstGeom>
          <a:ln w="12700" cap="sq" cmpd="sng">
            <a:solidFill>
              <a:srgbClr val="005400"/>
            </a:solidFill>
            <a:prstDash val="solid"/>
            <a:headEnd type="none" w="med" len="med"/>
            <a:tailEnd type="none" w="med" len="med"/>
          </a:ln>
        </p:spPr>
      </p:sp>
      <p:sp>
        <p:nvSpPr>
          <p:cNvPr id="40971" name="Rectangle 7"/>
          <p:cNvSpPr/>
          <p:nvPr/>
        </p:nvSpPr>
        <p:spPr>
          <a:xfrm>
            <a:off x="4408488" y="33226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D</a:t>
            </a:r>
            <a:endParaRPr lang="en-US" altLang="zh-CN" dirty="0">
              <a:latin typeface="Times New Roman" panose="02020603050405020304" pitchFamily="18" charset="0"/>
              <a:ea typeface="宋体" panose="02010600030101010101" pitchFamily="2" charset="-122"/>
            </a:endParaRPr>
          </a:p>
        </p:txBody>
      </p:sp>
      <p:sp>
        <p:nvSpPr>
          <p:cNvPr id="40972" name="Line 8"/>
          <p:cNvSpPr/>
          <p:nvPr/>
        </p:nvSpPr>
        <p:spPr>
          <a:xfrm>
            <a:off x="4789488" y="3322638"/>
            <a:ext cx="0" cy="533400"/>
          </a:xfrm>
          <a:prstGeom prst="line">
            <a:avLst/>
          </a:prstGeom>
          <a:ln w="12700" cap="sq" cmpd="sng">
            <a:solidFill>
              <a:srgbClr val="005400"/>
            </a:solidFill>
            <a:prstDash val="solid"/>
            <a:headEnd type="none" w="med" len="med"/>
            <a:tailEnd type="none" w="med" len="med"/>
          </a:ln>
        </p:spPr>
      </p:sp>
      <p:sp>
        <p:nvSpPr>
          <p:cNvPr id="40973" name="Line 9"/>
          <p:cNvSpPr/>
          <p:nvPr/>
        </p:nvSpPr>
        <p:spPr>
          <a:xfrm>
            <a:off x="5551488" y="3322638"/>
            <a:ext cx="0" cy="533400"/>
          </a:xfrm>
          <a:prstGeom prst="line">
            <a:avLst/>
          </a:prstGeom>
          <a:ln w="12700" cap="sq" cmpd="sng">
            <a:solidFill>
              <a:srgbClr val="005400"/>
            </a:solidFill>
            <a:prstDash val="solid"/>
            <a:headEnd type="none" w="med" len="med"/>
            <a:tailEnd type="none" w="med" len="med"/>
          </a:ln>
        </p:spPr>
      </p:sp>
      <p:sp>
        <p:nvSpPr>
          <p:cNvPr id="40974" name="Rectangle 10"/>
          <p:cNvSpPr/>
          <p:nvPr/>
        </p:nvSpPr>
        <p:spPr>
          <a:xfrm>
            <a:off x="6216650" y="40973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E</a:t>
            </a:r>
            <a:endParaRPr lang="en-US" altLang="zh-CN" dirty="0">
              <a:latin typeface="Times New Roman" panose="02020603050405020304" pitchFamily="18" charset="0"/>
              <a:ea typeface="宋体" panose="02010600030101010101" pitchFamily="2" charset="-122"/>
            </a:endParaRPr>
          </a:p>
        </p:txBody>
      </p:sp>
      <p:sp>
        <p:nvSpPr>
          <p:cNvPr id="40975" name="Line 11"/>
          <p:cNvSpPr/>
          <p:nvPr/>
        </p:nvSpPr>
        <p:spPr>
          <a:xfrm>
            <a:off x="6597650" y="4097338"/>
            <a:ext cx="0" cy="533400"/>
          </a:xfrm>
          <a:prstGeom prst="line">
            <a:avLst/>
          </a:prstGeom>
          <a:ln w="12700" cap="sq" cmpd="sng">
            <a:solidFill>
              <a:srgbClr val="005400"/>
            </a:solidFill>
            <a:prstDash val="solid"/>
            <a:headEnd type="none" w="med" len="med"/>
            <a:tailEnd type="none" w="med" len="med"/>
          </a:ln>
        </p:spPr>
      </p:sp>
      <p:sp>
        <p:nvSpPr>
          <p:cNvPr id="40976" name="Line 12"/>
          <p:cNvSpPr/>
          <p:nvPr/>
        </p:nvSpPr>
        <p:spPr>
          <a:xfrm>
            <a:off x="7359650" y="4097338"/>
            <a:ext cx="0" cy="533400"/>
          </a:xfrm>
          <a:prstGeom prst="line">
            <a:avLst/>
          </a:prstGeom>
          <a:ln w="12700" cap="sq" cmpd="sng">
            <a:solidFill>
              <a:srgbClr val="005400"/>
            </a:solidFill>
            <a:prstDash val="solid"/>
            <a:headEnd type="none" w="med" len="med"/>
            <a:tailEnd type="none" w="med" len="med"/>
          </a:ln>
        </p:spPr>
      </p:sp>
      <p:sp>
        <p:nvSpPr>
          <p:cNvPr id="40977" name="Rectangle 13"/>
          <p:cNvSpPr/>
          <p:nvPr/>
        </p:nvSpPr>
        <p:spPr>
          <a:xfrm>
            <a:off x="598488" y="33226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40978" name="Line 14"/>
          <p:cNvSpPr/>
          <p:nvPr/>
        </p:nvSpPr>
        <p:spPr>
          <a:xfrm>
            <a:off x="979488" y="3322638"/>
            <a:ext cx="0" cy="533400"/>
          </a:xfrm>
          <a:prstGeom prst="line">
            <a:avLst/>
          </a:prstGeom>
          <a:ln w="12700" cap="sq" cmpd="sng">
            <a:solidFill>
              <a:srgbClr val="005400"/>
            </a:solidFill>
            <a:prstDash val="solid"/>
            <a:headEnd type="none" w="med" len="med"/>
            <a:tailEnd type="none" w="med" len="med"/>
          </a:ln>
        </p:spPr>
      </p:sp>
      <p:sp>
        <p:nvSpPr>
          <p:cNvPr id="40979" name="Line 15"/>
          <p:cNvSpPr/>
          <p:nvPr/>
        </p:nvSpPr>
        <p:spPr>
          <a:xfrm>
            <a:off x="1741488" y="3322638"/>
            <a:ext cx="0" cy="533400"/>
          </a:xfrm>
          <a:prstGeom prst="line">
            <a:avLst/>
          </a:prstGeom>
          <a:ln w="12700" cap="sq" cmpd="sng">
            <a:solidFill>
              <a:srgbClr val="005400"/>
            </a:solidFill>
            <a:prstDash val="solid"/>
            <a:headEnd type="none" w="med" len="med"/>
            <a:tailEnd type="none" w="med" len="med"/>
          </a:ln>
        </p:spPr>
      </p:sp>
      <p:sp>
        <p:nvSpPr>
          <p:cNvPr id="40980" name="Rectangle 16"/>
          <p:cNvSpPr/>
          <p:nvPr/>
        </p:nvSpPr>
        <p:spPr>
          <a:xfrm>
            <a:off x="1512888" y="419893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40981" name="Line 17"/>
          <p:cNvSpPr/>
          <p:nvPr/>
        </p:nvSpPr>
        <p:spPr>
          <a:xfrm>
            <a:off x="1893888" y="4198938"/>
            <a:ext cx="0" cy="533400"/>
          </a:xfrm>
          <a:prstGeom prst="line">
            <a:avLst/>
          </a:prstGeom>
          <a:ln w="12700" cap="sq" cmpd="sng">
            <a:solidFill>
              <a:srgbClr val="005400"/>
            </a:solidFill>
            <a:prstDash val="solid"/>
            <a:headEnd type="none" w="med" len="med"/>
            <a:tailEnd type="none" w="med" len="med"/>
          </a:ln>
        </p:spPr>
      </p:sp>
      <p:sp>
        <p:nvSpPr>
          <p:cNvPr id="40982" name="Line 18"/>
          <p:cNvSpPr/>
          <p:nvPr/>
        </p:nvSpPr>
        <p:spPr>
          <a:xfrm>
            <a:off x="2655888" y="4198938"/>
            <a:ext cx="0" cy="533400"/>
          </a:xfrm>
          <a:prstGeom prst="line">
            <a:avLst/>
          </a:prstGeom>
          <a:ln w="12700" cap="sq" cmpd="sng">
            <a:solidFill>
              <a:srgbClr val="005400"/>
            </a:solidFill>
            <a:prstDash val="solid"/>
            <a:headEnd type="none" w="med" len="med"/>
            <a:tailEnd type="none" w="med" len="med"/>
          </a:ln>
        </p:spPr>
      </p:sp>
      <p:sp>
        <p:nvSpPr>
          <p:cNvPr id="40983" name="Rectangle 19"/>
          <p:cNvSpPr/>
          <p:nvPr/>
        </p:nvSpPr>
        <p:spPr>
          <a:xfrm>
            <a:off x="5302250" y="4941888"/>
            <a:ext cx="1524000" cy="533400"/>
          </a:xfrm>
          <a:prstGeom prst="rect">
            <a:avLst/>
          </a:prstGeom>
          <a:solidFill>
            <a:srgbClr val="CAF2CE">
              <a:alpha val="50195"/>
            </a:srgbClr>
          </a:solidFill>
          <a:ln w="25400" cap="sq"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F</a:t>
            </a:r>
            <a:endParaRPr lang="en-US" altLang="zh-CN" dirty="0">
              <a:latin typeface="Times New Roman" panose="02020603050405020304" pitchFamily="18" charset="0"/>
              <a:ea typeface="宋体" panose="02010600030101010101" pitchFamily="2" charset="-122"/>
            </a:endParaRPr>
          </a:p>
        </p:txBody>
      </p:sp>
      <p:sp>
        <p:nvSpPr>
          <p:cNvPr id="40984" name="Line 20"/>
          <p:cNvSpPr/>
          <p:nvPr/>
        </p:nvSpPr>
        <p:spPr>
          <a:xfrm>
            <a:off x="5683250" y="4960938"/>
            <a:ext cx="0" cy="533400"/>
          </a:xfrm>
          <a:prstGeom prst="line">
            <a:avLst/>
          </a:prstGeom>
          <a:ln w="12700" cap="sq" cmpd="sng">
            <a:solidFill>
              <a:srgbClr val="005400"/>
            </a:solidFill>
            <a:prstDash val="solid"/>
            <a:headEnd type="none" w="med" len="med"/>
            <a:tailEnd type="none" w="med" len="med"/>
          </a:ln>
        </p:spPr>
      </p:sp>
      <p:sp>
        <p:nvSpPr>
          <p:cNvPr id="40985" name="Line 21"/>
          <p:cNvSpPr/>
          <p:nvPr/>
        </p:nvSpPr>
        <p:spPr>
          <a:xfrm>
            <a:off x="6445250" y="4960938"/>
            <a:ext cx="0" cy="533400"/>
          </a:xfrm>
          <a:prstGeom prst="line">
            <a:avLst/>
          </a:prstGeom>
          <a:ln w="12700" cap="sq" cmpd="sng">
            <a:solidFill>
              <a:srgbClr val="005400"/>
            </a:solidFill>
            <a:prstDash val="solid"/>
            <a:headEnd type="none" w="med" len="med"/>
            <a:tailEnd type="none" w="med" len="med"/>
          </a:ln>
        </p:spPr>
      </p:sp>
      <p:sp>
        <p:nvSpPr>
          <p:cNvPr id="40986" name="Text Box 22"/>
          <p:cNvSpPr txBox="1"/>
          <p:nvPr/>
        </p:nvSpPr>
        <p:spPr>
          <a:xfrm>
            <a:off x="5268913" y="50085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40987" name="Text Box 23"/>
          <p:cNvSpPr txBox="1"/>
          <p:nvPr/>
        </p:nvSpPr>
        <p:spPr>
          <a:xfrm>
            <a:off x="6411913" y="50085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40988" name="Text Box 24"/>
          <p:cNvSpPr txBox="1"/>
          <p:nvPr/>
        </p:nvSpPr>
        <p:spPr>
          <a:xfrm>
            <a:off x="7372350" y="41449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40989" name="Text Box 25"/>
          <p:cNvSpPr txBox="1"/>
          <p:nvPr/>
        </p:nvSpPr>
        <p:spPr>
          <a:xfrm>
            <a:off x="4419600" y="33702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40990" name="Text Box 26"/>
          <p:cNvSpPr txBox="1"/>
          <p:nvPr/>
        </p:nvSpPr>
        <p:spPr>
          <a:xfrm>
            <a:off x="1474788" y="4230688"/>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40991" name="Text Box 27"/>
          <p:cNvSpPr txBox="1"/>
          <p:nvPr/>
        </p:nvSpPr>
        <p:spPr>
          <a:xfrm>
            <a:off x="2627313" y="42465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40992" name="Text Box 28"/>
          <p:cNvSpPr txBox="1"/>
          <p:nvPr/>
        </p:nvSpPr>
        <p:spPr>
          <a:xfrm>
            <a:off x="603250" y="3370263"/>
            <a:ext cx="36830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solidFill>
                  <a:srgbClr val="FF3300"/>
                </a:solidFill>
                <a:latin typeface="Times New Roman" panose="02020603050405020304" pitchFamily="18" charset="0"/>
                <a:ea typeface="宋体" panose="02010600030101010101" pitchFamily="2" charset="-122"/>
                <a:sym typeface="Symbol" panose="05050102010706020507" pitchFamily="18" charset="2"/>
              </a:rPr>
              <a:t></a:t>
            </a:r>
            <a:endParaRPr lang="zh-CN" altLang="en-US" dirty="0">
              <a:latin typeface="Times New Roman" panose="02020603050405020304" pitchFamily="18" charset="0"/>
              <a:ea typeface="宋体" panose="02010600030101010101" pitchFamily="2" charset="-122"/>
            </a:endParaRPr>
          </a:p>
        </p:txBody>
      </p:sp>
      <p:sp>
        <p:nvSpPr>
          <p:cNvPr id="40993" name="Line 29"/>
          <p:cNvSpPr/>
          <p:nvPr/>
        </p:nvSpPr>
        <p:spPr>
          <a:xfrm flipH="1">
            <a:off x="1308100" y="2636838"/>
            <a:ext cx="1347788" cy="696912"/>
          </a:xfrm>
          <a:prstGeom prst="line">
            <a:avLst/>
          </a:prstGeom>
          <a:ln w="38100" cap="sq" cmpd="sng">
            <a:solidFill>
              <a:srgbClr val="005400"/>
            </a:solidFill>
            <a:prstDash val="solid"/>
            <a:headEnd type="none" w="med" len="med"/>
            <a:tailEnd type="triangle" w="lg" len="med"/>
          </a:ln>
        </p:spPr>
      </p:sp>
      <p:sp>
        <p:nvSpPr>
          <p:cNvPr id="40994" name="Line 31"/>
          <p:cNvSpPr/>
          <p:nvPr/>
        </p:nvSpPr>
        <p:spPr>
          <a:xfrm>
            <a:off x="1893888" y="3551238"/>
            <a:ext cx="374650" cy="598487"/>
          </a:xfrm>
          <a:prstGeom prst="line">
            <a:avLst/>
          </a:prstGeom>
          <a:ln w="38100" cap="sq" cmpd="sng">
            <a:solidFill>
              <a:srgbClr val="005400"/>
            </a:solidFill>
            <a:prstDash val="solid"/>
            <a:headEnd type="none" w="med" len="med"/>
            <a:tailEnd type="triangle" w="lg" len="med"/>
          </a:ln>
        </p:spPr>
      </p:sp>
      <p:sp>
        <p:nvSpPr>
          <p:cNvPr id="40995" name="Line 32"/>
          <p:cNvSpPr/>
          <p:nvPr/>
        </p:nvSpPr>
        <p:spPr>
          <a:xfrm>
            <a:off x="5775325" y="3551238"/>
            <a:ext cx="1004888" cy="503237"/>
          </a:xfrm>
          <a:prstGeom prst="line">
            <a:avLst/>
          </a:prstGeom>
          <a:ln w="38100" cap="sq" cmpd="sng">
            <a:solidFill>
              <a:srgbClr val="005400"/>
            </a:solidFill>
            <a:prstDash val="solid"/>
            <a:headEnd type="none" w="med" len="med"/>
            <a:tailEnd type="triangle" w="lg" len="med"/>
          </a:ln>
        </p:spPr>
      </p:sp>
      <p:sp>
        <p:nvSpPr>
          <p:cNvPr id="40996" name="Line 33"/>
          <p:cNvSpPr/>
          <p:nvPr/>
        </p:nvSpPr>
        <p:spPr>
          <a:xfrm flipH="1">
            <a:off x="6035675" y="4325938"/>
            <a:ext cx="333375" cy="635000"/>
          </a:xfrm>
          <a:prstGeom prst="line">
            <a:avLst/>
          </a:prstGeom>
          <a:ln w="38100" cap="sq" cmpd="sng">
            <a:solidFill>
              <a:srgbClr val="005400"/>
            </a:solidFill>
            <a:prstDash val="solid"/>
            <a:headEnd type="none" w="med" len="med"/>
            <a:tailEnd type="triangle" w="lg" len="med"/>
          </a:ln>
        </p:spPr>
      </p:sp>
      <p:sp>
        <p:nvSpPr>
          <p:cNvPr id="40997" name="Freeform 34"/>
          <p:cNvSpPr/>
          <p:nvPr/>
        </p:nvSpPr>
        <p:spPr>
          <a:xfrm>
            <a:off x="1819275" y="1798638"/>
            <a:ext cx="1023938" cy="503237"/>
          </a:xfrm>
          <a:custGeom>
            <a:avLst/>
            <a:gdLst>
              <a:gd name="txL" fmla="*/ 0 w 720"/>
              <a:gd name="txT" fmla="*/ 0 h 528"/>
              <a:gd name="txR" fmla="*/ 720 w 720"/>
              <a:gd name="txB" fmla="*/ 528 h 528"/>
            </a:gdLst>
            <a:ahLst/>
            <a:cxnLst>
              <a:cxn ang="0">
                <a:pos x="0" y="0"/>
              </a:cxn>
              <a:cxn ang="0">
                <a:pos x="2147483646" y="2147483646"/>
              </a:cxn>
              <a:cxn ang="0">
                <a:pos x="2147483646" y="2147483646"/>
              </a:cxn>
              <a:cxn ang="0">
                <a:pos x="2147483646" y="2147483646"/>
              </a:cxn>
            </a:cxnLst>
            <a:rect l="txL" t="txT" r="txR" b="txB"/>
            <a:pathLst>
              <a:path w="720" h="528">
                <a:moveTo>
                  <a:pt x="0" y="0"/>
                </a:moveTo>
                <a:cubicBezTo>
                  <a:pt x="260" y="4"/>
                  <a:pt x="520" y="8"/>
                  <a:pt x="576" y="48"/>
                </a:cubicBezTo>
                <a:cubicBezTo>
                  <a:pt x="632" y="88"/>
                  <a:pt x="312" y="160"/>
                  <a:pt x="336" y="240"/>
                </a:cubicBezTo>
                <a:cubicBezTo>
                  <a:pt x="360" y="320"/>
                  <a:pt x="656" y="480"/>
                  <a:pt x="720" y="528"/>
                </a:cubicBezTo>
              </a:path>
            </a:pathLst>
          </a:custGeom>
          <a:noFill/>
          <a:ln w="38100" cap="sq" cmpd="sng">
            <a:solidFill>
              <a:schemeClr val="tx1">
                <a:alpha val="100000"/>
              </a:schemeClr>
            </a:solidFill>
            <a:prstDash val="solid"/>
            <a:bevel/>
            <a:headEnd type="none" w="med" len="med"/>
            <a:tailEnd type="arrow" w="med" len="lg"/>
          </a:ln>
        </p:spPr>
        <p:txBody>
          <a:bodyPr/>
          <a:p>
            <a:endParaRPr lang="zh-CN" altLang="en-US"/>
          </a:p>
        </p:txBody>
      </p:sp>
      <p:sp>
        <p:nvSpPr>
          <p:cNvPr id="40998" name="Text Box 35"/>
          <p:cNvSpPr txBox="1"/>
          <p:nvPr/>
        </p:nvSpPr>
        <p:spPr>
          <a:xfrm>
            <a:off x="898525" y="1557338"/>
            <a:ext cx="725488"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root</a:t>
            </a:r>
            <a:endParaRPr lang="en-US" altLang="zh-CN" dirty="0">
              <a:latin typeface="Times New Roman" panose="02020603050405020304" pitchFamily="18" charset="0"/>
              <a:ea typeface="宋体" panose="02010600030101010101" pitchFamily="2" charset="-122"/>
            </a:endParaRPr>
          </a:p>
        </p:txBody>
      </p:sp>
      <p:grpSp>
        <p:nvGrpSpPr>
          <p:cNvPr id="40999" name="Group 36"/>
          <p:cNvGrpSpPr>
            <a:grpSpLocks noChangeAspect="1"/>
          </p:cNvGrpSpPr>
          <p:nvPr/>
        </p:nvGrpSpPr>
        <p:grpSpPr>
          <a:xfrm>
            <a:off x="6588125" y="1312863"/>
            <a:ext cx="1944688" cy="2403475"/>
            <a:chOff x="0" y="0"/>
            <a:chExt cx="1406" cy="1610"/>
          </a:xfrm>
        </p:grpSpPr>
        <p:sp>
          <p:nvSpPr>
            <p:cNvPr id="41010" name="Line 37"/>
            <p:cNvSpPr>
              <a:spLocks noChangeAspect="1"/>
            </p:cNvSpPr>
            <p:nvPr/>
          </p:nvSpPr>
          <p:spPr>
            <a:xfrm flipH="1">
              <a:off x="151" y="192"/>
              <a:ext cx="327" cy="336"/>
            </a:xfrm>
            <a:prstGeom prst="line">
              <a:avLst/>
            </a:prstGeom>
            <a:ln w="38100" cap="rnd" cmpd="sng">
              <a:solidFill>
                <a:schemeClr val="tx2"/>
              </a:solidFill>
              <a:prstDash val="solid"/>
              <a:headEnd type="none" w="med" len="med"/>
              <a:tailEnd type="none" w="med" len="med"/>
            </a:ln>
          </p:spPr>
        </p:sp>
        <p:sp>
          <p:nvSpPr>
            <p:cNvPr id="41011" name="Line 38"/>
            <p:cNvSpPr>
              <a:spLocks noChangeAspect="1"/>
            </p:cNvSpPr>
            <p:nvPr/>
          </p:nvSpPr>
          <p:spPr>
            <a:xfrm>
              <a:off x="543" y="192"/>
              <a:ext cx="376" cy="336"/>
            </a:xfrm>
            <a:prstGeom prst="line">
              <a:avLst/>
            </a:prstGeom>
            <a:ln w="38100" cap="rnd" cmpd="sng">
              <a:solidFill>
                <a:schemeClr val="tx2"/>
              </a:solidFill>
              <a:prstDash val="solid"/>
              <a:headEnd type="none" w="med" len="med"/>
              <a:tailEnd type="none" w="med" len="med"/>
            </a:ln>
          </p:spPr>
        </p:sp>
        <p:sp>
          <p:nvSpPr>
            <p:cNvPr id="41012" name="Line 39"/>
            <p:cNvSpPr>
              <a:spLocks noChangeAspect="1"/>
            </p:cNvSpPr>
            <p:nvPr/>
          </p:nvSpPr>
          <p:spPr>
            <a:xfrm flipH="1">
              <a:off x="1015" y="1121"/>
              <a:ext cx="191" cy="223"/>
            </a:xfrm>
            <a:prstGeom prst="line">
              <a:avLst/>
            </a:prstGeom>
            <a:ln w="38100" cap="rnd" cmpd="sng">
              <a:solidFill>
                <a:schemeClr val="tx2"/>
              </a:solidFill>
              <a:prstDash val="solid"/>
              <a:headEnd type="none" w="med" len="med"/>
              <a:tailEnd type="none" w="med" len="med"/>
            </a:ln>
          </p:spPr>
        </p:sp>
        <p:sp>
          <p:nvSpPr>
            <p:cNvPr id="41013" name="Line 40"/>
            <p:cNvSpPr>
              <a:spLocks noChangeAspect="1"/>
            </p:cNvSpPr>
            <p:nvPr/>
          </p:nvSpPr>
          <p:spPr>
            <a:xfrm>
              <a:off x="1065" y="668"/>
              <a:ext cx="190" cy="244"/>
            </a:xfrm>
            <a:prstGeom prst="line">
              <a:avLst/>
            </a:prstGeom>
            <a:ln w="38100" cap="rnd" cmpd="sng">
              <a:solidFill>
                <a:schemeClr val="tx2"/>
              </a:solidFill>
              <a:prstDash val="solid"/>
              <a:headEnd type="none" w="med" len="med"/>
              <a:tailEnd type="none" w="med" len="med"/>
            </a:ln>
          </p:spPr>
        </p:sp>
        <p:sp>
          <p:nvSpPr>
            <p:cNvPr id="41014" name="Oval 41"/>
            <p:cNvSpPr>
              <a:spLocks noChangeAspect="1"/>
            </p:cNvSpPr>
            <p:nvPr/>
          </p:nvSpPr>
          <p:spPr>
            <a:xfrm>
              <a:off x="384" y="0"/>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41015" name="Oval 42"/>
            <p:cNvSpPr>
              <a:spLocks noChangeAspect="1"/>
            </p:cNvSpPr>
            <p:nvPr/>
          </p:nvSpPr>
          <p:spPr>
            <a:xfrm>
              <a:off x="825" y="1315"/>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41016" name="Oval 43"/>
            <p:cNvSpPr>
              <a:spLocks noChangeAspect="1"/>
            </p:cNvSpPr>
            <p:nvPr/>
          </p:nvSpPr>
          <p:spPr>
            <a:xfrm>
              <a:off x="1111" y="864"/>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41017" name="Oval 44"/>
            <p:cNvSpPr>
              <a:spLocks noChangeAspect="1"/>
            </p:cNvSpPr>
            <p:nvPr/>
          </p:nvSpPr>
          <p:spPr>
            <a:xfrm>
              <a:off x="809" y="411"/>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1018" name="Oval 45"/>
            <p:cNvSpPr>
              <a:spLocks noChangeAspect="1"/>
            </p:cNvSpPr>
            <p:nvPr/>
          </p:nvSpPr>
          <p:spPr>
            <a:xfrm>
              <a:off x="0" y="411"/>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41019" name="Line 46"/>
            <p:cNvSpPr>
              <a:spLocks noChangeAspect="1"/>
            </p:cNvSpPr>
            <p:nvPr/>
          </p:nvSpPr>
          <p:spPr>
            <a:xfrm>
              <a:off x="247" y="672"/>
              <a:ext cx="190" cy="244"/>
            </a:xfrm>
            <a:prstGeom prst="line">
              <a:avLst/>
            </a:prstGeom>
            <a:ln w="38100" cap="rnd" cmpd="sng">
              <a:solidFill>
                <a:schemeClr val="tx2"/>
              </a:solidFill>
              <a:prstDash val="solid"/>
              <a:headEnd type="none" w="med" len="med"/>
              <a:tailEnd type="none" w="med" len="med"/>
            </a:ln>
          </p:spPr>
        </p:sp>
        <p:sp>
          <p:nvSpPr>
            <p:cNvPr id="41020" name="Oval 47"/>
            <p:cNvSpPr>
              <a:spLocks noChangeAspect="1"/>
            </p:cNvSpPr>
            <p:nvPr/>
          </p:nvSpPr>
          <p:spPr>
            <a:xfrm>
              <a:off x="293" y="868"/>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grpSp>
      <p:sp>
        <p:nvSpPr>
          <p:cNvPr id="38963" name="Rectangle 48"/>
          <p:cNvSpPr/>
          <p:nvPr/>
        </p:nvSpPr>
        <p:spPr>
          <a:xfrm>
            <a:off x="3059113" y="4198938"/>
            <a:ext cx="288925" cy="533400"/>
          </a:xfrm>
          <a:prstGeom prst="rect">
            <a:avLst/>
          </a:prstGeom>
          <a:solidFill>
            <a:srgbClr val="FFFF99"/>
          </a:solidFill>
          <a:ln w="2540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41001" name="Line 30"/>
          <p:cNvSpPr/>
          <p:nvPr/>
        </p:nvSpPr>
        <p:spPr>
          <a:xfrm>
            <a:off x="3900488" y="2686050"/>
            <a:ext cx="1270000" cy="636588"/>
          </a:xfrm>
          <a:prstGeom prst="line">
            <a:avLst/>
          </a:prstGeom>
          <a:ln w="38100" cap="sq" cmpd="sng">
            <a:solidFill>
              <a:srgbClr val="005400"/>
            </a:solidFill>
            <a:prstDash val="solid"/>
            <a:headEnd type="none" w="med" len="med"/>
            <a:tailEnd type="triangle" w="lg" len="med"/>
          </a:ln>
        </p:spPr>
      </p:sp>
      <p:sp>
        <p:nvSpPr>
          <p:cNvPr id="38965" name="Line 54"/>
          <p:cNvSpPr/>
          <p:nvPr/>
        </p:nvSpPr>
        <p:spPr>
          <a:xfrm flipH="1" flipV="1">
            <a:off x="2411413" y="3500438"/>
            <a:ext cx="792162" cy="1008062"/>
          </a:xfrm>
          <a:prstGeom prst="line">
            <a:avLst/>
          </a:prstGeom>
          <a:ln w="31750" cap="flat" cmpd="sng">
            <a:solidFill>
              <a:srgbClr val="FF0000"/>
            </a:solidFill>
            <a:prstDash val="solid"/>
            <a:headEnd type="none" w="med" len="med"/>
            <a:tailEnd type="triangle" w="lg" len="med"/>
          </a:ln>
        </p:spPr>
      </p:sp>
      <p:sp>
        <p:nvSpPr>
          <p:cNvPr id="38966" name="Line 55"/>
          <p:cNvSpPr/>
          <p:nvPr/>
        </p:nvSpPr>
        <p:spPr>
          <a:xfrm flipH="1" flipV="1">
            <a:off x="4356100" y="2636838"/>
            <a:ext cx="1800225" cy="935037"/>
          </a:xfrm>
          <a:prstGeom prst="line">
            <a:avLst/>
          </a:prstGeom>
          <a:ln w="31750" cap="flat" cmpd="sng">
            <a:solidFill>
              <a:srgbClr val="FF0000"/>
            </a:solidFill>
            <a:prstDash val="solid"/>
            <a:headEnd type="none" w="med" len="med"/>
            <a:tailEnd type="triangle" w="lg" len="med"/>
          </a:ln>
        </p:spPr>
      </p:sp>
      <p:sp>
        <p:nvSpPr>
          <p:cNvPr id="38967" name="Line 56"/>
          <p:cNvSpPr/>
          <p:nvPr/>
        </p:nvSpPr>
        <p:spPr>
          <a:xfrm flipH="1" flipV="1">
            <a:off x="6227763" y="3573463"/>
            <a:ext cx="1657350" cy="792162"/>
          </a:xfrm>
          <a:prstGeom prst="line">
            <a:avLst/>
          </a:prstGeom>
          <a:ln w="31750" cap="flat" cmpd="sng">
            <a:solidFill>
              <a:srgbClr val="FF0000"/>
            </a:solidFill>
            <a:prstDash val="solid"/>
            <a:headEnd type="none" w="med" len="med"/>
            <a:tailEnd type="triangle" w="lg" len="med"/>
          </a:ln>
        </p:spPr>
      </p:sp>
      <p:sp>
        <p:nvSpPr>
          <p:cNvPr id="38968" name="Line 57"/>
          <p:cNvSpPr/>
          <p:nvPr/>
        </p:nvSpPr>
        <p:spPr>
          <a:xfrm flipH="1" flipV="1">
            <a:off x="6948488" y="4652963"/>
            <a:ext cx="0" cy="576262"/>
          </a:xfrm>
          <a:prstGeom prst="line">
            <a:avLst/>
          </a:prstGeom>
          <a:ln w="31750" cap="flat" cmpd="sng">
            <a:solidFill>
              <a:srgbClr val="FF0000"/>
            </a:solidFill>
            <a:prstDash val="solid"/>
            <a:headEnd type="none" w="med" len="med"/>
            <a:tailEnd type="triangle" w="lg" len="med"/>
          </a:ln>
        </p:spPr>
      </p:sp>
      <p:grpSp>
        <p:nvGrpSpPr>
          <p:cNvPr id="3" name="Group 60"/>
          <p:cNvGrpSpPr/>
          <p:nvPr/>
        </p:nvGrpSpPr>
        <p:grpSpPr>
          <a:xfrm>
            <a:off x="4140200" y="2563813"/>
            <a:ext cx="144463" cy="217487"/>
            <a:chOff x="0" y="0"/>
            <a:chExt cx="91" cy="137"/>
          </a:xfrm>
        </p:grpSpPr>
        <p:sp>
          <p:nvSpPr>
            <p:cNvPr id="41008" name="Line 58"/>
            <p:cNvSpPr/>
            <p:nvPr/>
          </p:nvSpPr>
          <p:spPr>
            <a:xfrm flipV="1">
              <a:off x="0" y="0"/>
              <a:ext cx="46" cy="137"/>
            </a:xfrm>
            <a:prstGeom prst="line">
              <a:avLst/>
            </a:prstGeom>
            <a:ln w="28575" cap="flat" cmpd="sng">
              <a:solidFill>
                <a:srgbClr val="FF0000"/>
              </a:solidFill>
              <a:prstDash val="solid"/>
              <a:headEnd type="none" w="med" len="med"/>
              <a:tailEnd type="none" w="med" len="med"/>
            </a:ln>
          </p:spPr>
        </p:sp>
        <p:sp>
          <p:nvSpPr>
            <p:cNvPr id="41009" name="Line 59"/>
            <p:cNvSpPr/>
            <p:nvPr/>
          </p:nvSpPr>
          <p:spPr>
            <a:xfrm>
              <a:off x="46" y="0"/>
              <a:ext cx="45" cy="137"/>
            </a:xfrm>
            <a:prstGeom prst="line">
              <a:avLst/>
            </a:prstGeom>
            <a:ln w="28575" cap="flat" cmpd="sng">
              <a:solidFill>
                <a:srgbClr val="FF0000"/>
              </a:solidFill>
              <a:prstDash val="solid"/>
              <a:headEnd type="none" w="med" len="med"/>
              <a:tailEnd type="none" w="med" len="med"/>
            </a:ln>
          </p:spPr>
        </p:sp>
      </p:grpSp>
      <p:sp>
        <p:nvSpPr>
          <p:cNvPr id="60" name="Line 54"/>
          <p:cNvSpPr/>
          <p:nvPr/>
        </p:nvSpPr>
        <p:spPr>
          <a:xfrm flipV="1">
            <a:off x="2284413" y="2900363"/>
            <a:ext cx="982662" cy="696912"/>
          </a:xfrm>
          <a:prstGeom prst="line">
            <a:avLst/>
          </a:prstGeom>
          <a:ln w="31750" cap="flat" cmpd="sng">
            <a:solidFill>
              <a:srgbClr val="FF0000"/>
            </a:solidFill>
            <a:prstDash val="solid"/>
            <a:headEnd type="none" w="med" len="med"/>
            <a:tailEnd type="triangle" w="lg"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5"/>
                                        </p:tgtEl>
                                        <p:attrNameLst>
                                          <p:attrName>style.visibility</p:attrName>
                                        </p:attrNameLst>
                                      </p:cBhvr>
                                      <p:to>
                                        <p:strVal val="visible"/>
                                      </p:to>
                                    </p:set>
                                    <p:animEffect transition="in" filter="wipe(left)">
                                      <p:cBhvr>
                                        <p:cTn id="10" dur="500"/>
                                        <p:tgtEl>
                                          <p:spTgt spid="389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963"/>
                                        </p:tgtEl>
                                        <p:attrNameLst>
                                          <p:attrName>style.visibility</p:attrName>
                                        </p:attrNameLst>
                                      </p:cBhvr>
                                      <p:to>
                                        <p:strVal val="visible"/>
                                      </p:to>
                                    </p:set>
                                    <p:animEffect transition="in" filter="wipe(left)">
                                      <p:cBhvr>
                                        <p:cTn id="13" dur="500"/>
                                        <p:tgtEl>
                                          <p:spTgt spid="3896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8916"/>
                                        </p:tgtEl>
                                        <p:attrNameLst>
                                          <p:attrName>style.visibility</p:attrName>
                                        </p:attrNameLst>
                                      </p:cBhvr>
                                      <p:to>
                                        <p:strVal val="visible"/>
                                      </p:to>
                                    </p:set>
                                    <p:animEffect transition="in" filter="wipe(left)">
                                      <p:cBhvr>
                                        <p:cTn id="16" dur="500"/>
                                        <p:tgtEl>
                                          <p:spTgt spid="389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8918"/>
                                        </p:tgtEl>
                                        <p:attrNameLst>
                                          <p:attrName>style.visibility</p:attrName>
                                        </p:attrNameLst>
                                      </p:cBhvr>
                                      <p:to>
                                        <p:strVal val="visible"/>
                                      </p:to>
                                    </p:set>
                                    <p:animEffect transition="in" filter="wipe(left)">
                                      <p:cBhvr>
                                        <p:cTn id="19" dur="500"/>
                                        <p:tgtEl>
                                          <p:spTgt spid="389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965"/>
                                        </p:tgtEl>
                                        <p:attrNameLst>
                                          <p:attrName>style.visibility</p:attrName>
                                        </p:attrNameLst>
                                      </p:cBhvr>
                                      <p:to>
                                        <p:strVal val="visible"/>
                                      </p:to>
                                    </p:set>
                                    <p:animEffect transition="in" filter="wipe(down)">
                                      <p:cBhvr>
                                        <p:cTn id="27" dur="500"/>
                                        <p:tgtEl>
                                          <p:spTgt spid="38965"/>
                                        </p:tgtEl>
                                      </p:cBhvr>
                                    </p:animEffect>
                                  </p:childTnLst>
                                </p:cTn>
                              </p:par>
                            </p:childTnLst>
                          </p:cTn>
                        </p:par>
                        <p:par>
                          <p:cTn id="28" fill="hold">
                            <p:stCondLst>
                              <p:cond delay="500"/>
                            </p:stCondLst>
                            <p:childTnLst>
                              <p:par>
                                <p:cTn id="29" presetID="22" presetClass="entr" presetSubtype="4" fill="hold" nodeType="afterEffect">
                                  <p:stCondLst>
                                    <p:cond delay="0"/>
                                  </p:stCondLst>
                                  <p:childTnLst>
                                    <p:set>
                                      <p:cBhvr>
                                        <p:cTn id="30" dur="1" fill="hold">
                                          <p:stCondLst>
                                            <p:cond delay="0"/>
                                          </p:stCondLst>
                                        </p:cTn>
                                        <p:tgtEl>
                                          <p:spTgt spid="38966"/>
                                        </p:tgtEl>
                                        <p:attrNameLst>
                                          <p:attrName>style.visibility</p:attrName>
                                        </p:attrNameLst>
                                      </p:cBhvr>
                                      <p:to>
                                        <p:strVal val="visible"/>
                                      </p:to>
                                    </p:set>
                                    <p:animEffect transition="in" filter="wipe(down)">
                                      <p:cBhvr>
                                        <p:cTn id="31" dur="500"/>
                                        <p:tgtEl>
                                          <p:spTgt spid="38966"/>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38967"/>
                                        </p:tgtEl>
                                        <p:attrNameLst>
                                          <p:attrName>style.visibility</p:attrName>
                                        </p:attrNameLst>
                                      </p:cBhvr>
                                      <p:to>
                                        <p:strVal val="visible"/>
                                      </p:to>
                                    </p:set>
                                    <p:animEffect transition="in" filter="wipe(down)">
                                      <p:cBhvr>
                                        <p:cTn id="35" dur="500"/>
                                        <p:tgtEl>
                                          <p:spTgt spid="38967"/>
                                        </p:tgtEl>
                                      </p:cBhvr>
                                    </p:animEffect>
                                  </p:childTnLst>
                                </p:cTn>
                              </p:par>
                            </p:childTnLst>
                          </p:cTn>
                        </p:par>
                        <p:par>
                          <p:cTn id="36" fill="hold">
                            <p:stCondLst>
                              <p:cond delay="1500"/>
                            </p:stCondLst>
                            <p:childTnLst>
                              <p:par>
                                <p:cTn id="37" presetID="22" presetClass="entr" presetSubtype="4" fill="hold" nodeType="afterEffect">
                                  <p:stCondLst>
                                    <p:cond delay="0"/>
                                  </p:stCondLst>
                                  <p:childTnLst>
                                    <p:set>
                                      <p:cBhvr>
                                        <p:cTn id="38" dur="1" fill="hold">
                                          <p:stCondLst>
                                            <p:cond delay="0"/>
                                          </p:stCondLst>
                                        </p:cTn>
                                        <p:tgtEl>
                                          <p:spTgt spid="38968"/>
                                        </p:tgtEl>
                                        <p:attrNameLst>
                                          <p:attrName>style.visibility</p:attrName>
                                        </p:attrNameLst>
                                      </p:cBhvr>
                                      <p:to>
                                        <p:strVal val="visible"/>
                                      </p:to>
                                    </p:set>
                                    <p:animEffect transition="in" filter="wipe(down)">
                                      <p:cBhvr>
                                        <p:cTn id="39" dur="500"/>
                                        <p:tgtEl>
                                          <p:spTgt spid="38968"/>
                                        </p:tgtEl>
                                      </p:cBhvr>
                                    </p:animEffect>
                                  </p:child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down)">
                                      <p:cBhvr>
                                        <p:cTn id="43" dur="500"/>
                                        <p:tgtEl>
                                          <p:spTgt spid="6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linds(horizontal)">
                                      <p:cBhvr>
                                        <p:cTn id="4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nimBg="1"/>
      <p:bldP spid="38915" grpId="0" animBg="1"/>
      <p:bldP spid="38916" grpId="0" animBg="1"/>
      <p:bldP spid="38917" grpId="0" animBg="1"/>
      <p:bldP spid="38918" grpId="0" animBg="1"/>
      <p:bldP spid="38963"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78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dirty="0">
                <a:ln>
                  <a:noFill/>
                </a:ln>
                <a:effectLst>
                  <a:outerShdw blurRad="38100" dist="38100" dir="2700000" algn="tl">
                    <a:srgbClr val="C0C0C0"/>
                  </a:outerShdw>
                </a:effectLst>
                <a:uLnTx/>
                <a:uFillTx/>
                <a:sym typeface="+mn-ea"/>
              </a:rPr>
              <a:t>5.4 </a:t>
            </a:r>
            <a:r>
              <a:rPr lang="zh-CN" altLang="en-US" noProof="0" dirty="0">
                <a:ln>
                  <a:noFill/>
                </a:ln>
                <a:effectLst>
                  <a:outerShdw blurRad="38100" dist="38100" dir="2700000" algn="tl">
                    <a:srgbClr val="C0C0C0"/>
                  </a:outerShdw>
                </a:effectLst>
                <a:uLnTx/>
                <a:uFillTx/>
                <a:sym typeface="+mn-ea"/>
              </a:rPr>
              <a:t>二叉树的性质和存储结构</a:t>
            </a:r>
            <a:r>
              <a:rPr lang="en-US" altLang="zh-CN" noProof="0" dirty="0">
                <a:ln>
                  <a:noFill/>
                </a:ln>
                <a:effectLst>
                  <a:outerShdw blurRad="38100" dist="38100" dir="2700000" algn="tl">
                    <a:srgbClr val="C0C0C0"/>
                  </a:outerShdw>
                </a:effectLst>
                <a:uLnTx/>
                <a:uFillTx/>
                <a:sym typeface="+mn-ea"/>
              </a:rPr>
              <a:t>--</a:t>
            </a:r>
            <a:r>
              <a:rPr lang="zh-CN" altLang="en-US" sz="2000" b="1" noProof="0" dirty="0">
                <a:ln>
                  <a:noFill/>
                </a:ln>
                <a:solidFill>
                  <a:srgbClr val="0000FF"/>
                </a:solidFill>
                <a:effectLst>
                  <a:outerShdw blurRad="38100" dist="38100" dir="2700000" algn="tl">
                    <a:srgbClr val="C0C0C0"/>
                  </a:outerShdw>
                </a:effectLst>
                <a:uLnTx/>
                <a:uFillTx/>
                <a:sym typeface="+mn-ea"/>
              </a:rPr>
              <a:t>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1987"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zh-CN" dirty="0">
                <a:latin typeface="Times New Roman" panose="02020603050405020304" pitchFamily="18" charset="0"/>
                <a:ea typeface="微软雅黑" panose="020B0503020204020204" pitchFamily="34" charset="-122"/>
                <a:cs typeface="Times New Roman" panose="02020603050405020304" pitchFamily="18" charset="0"/>
              </a:rPr>
              <a:t>补充：二叉树的静态链表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存储</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#define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MAXSIZE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typedef struct BiTNode {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TElemType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data</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int </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llink, rlink; </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BiTNode</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typedef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BiTNode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BiTree[MAXSIZE];</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rcRect l="10152" r="8731" b="42351"/>
          <a:stretch>
            <a:fillRect/>
          </a:stretch>
        </p:blipFill>
        <p:spPr>
          <a:xfrm>
            <a:off x="5723890" y="1052830"/>
            <a:ext cx="3044825" cy="2663825"/>
          </a:xfrm>
          <a:prstGeom prst="rect">
            <a:avLst/>
          </a:prstGeom>
          <a:noFill/>
          <a:ln w="9525">
            <a:noFill/>
          </a:ln>
        </p:spPr>
      </p:pic>
      <p:graphicFrame>
        <p:nvGraphicFramePr>
          <p:cNvPr id="4" name="对象 3"/>
          <p:cNvGraphicFramePr/>
          <p:nvPr/>
        </p:nvGraphicFramePr>
        <p:xfrm>
          <a:off x="5723890" y="3789045"/>
          <a:ext cx="3044190" cy="2631440"/>
        </p:xfrm>
        <a:graphic>
          <a:graphicData uri="http://schemas.openxmlformats.org/presentationml/2006/ole">
            <mc:AlternateContent xmlns:mc="http://schemas.openxmlformats.org/markup-compatibility/2006">
              <mc:Choice xmlns:v="urn:schemas-microsoft-com:vml" Requires="v">
                <p:oleObj spid="_x0000_s3076" name="" r:id="rId2" imgW="3457575" imgH="3248025" progId="Paint.Picture">
                  <p:embed/>
                </p:oleObj>
              </mc:Choice>
              <mc:Fallback>
                <p:oleObj name="" r:id="rId2" imgW="3457575" imgH="3248025" progId="Paint.Picture">
                  <p:embed/>
                  <p:pic>
                    <p:nvPicPr>
                      <p:cNvPr id="0" name="图片 3075"/>
                      <p:cNvPicPr/>
                      <p:nvPr/>
                    </p:nvPicPr>
                    <p:blipFill>
                      <a:blip r:embed="rId3"/>
                      <a:stretch>
                        <a:fillRect/>
                      </a:stretch>
                    </p:blipFill>
                    <p:spPr>
                      <a:xfrm>
                        <a:off x="5723890" y="3789045"/>
                        <a:ext cx="3044190" cy="263144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342" y="1217295"/>
            <a:ext cx="7351718" cy="576000"/>
            <a:chOff x="1405" y="1608"/>
            <a:chExt cx="11578" cy="907"/>
          </a:xfrm>
        </p:grpSpPr>
        <p:sp>
          <p:nvSpPr>
            <p:cNvPr id="5182" name="矩形 4"/>
            <p:cNvSpPr/>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061"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5.5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遍历二叉树和线索二叉树</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4035"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按某种搜索路径访问二叉树的每个结点，每个结点仅被访问一次。遍历可使二叉树中结点信息由非线性排列变为某种意义上的线性序列。即遍历的过程就是把非线性结构二叉树中的结点排成一个线性序列的过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遍历用途：它是树结构插入、删除、修改、查找和排序运算的前提，是二叉树一切运算的基础和核心。</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遍历方式：</a:t>
            </a:r>
            <a:r>
              <a:rPr lang="en-US" altLang="zh-CN" b="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DLR</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DRL, </a:t>
            </a:r>
            <a:r>
              <a:rPr lang="en-US" altLang="zh-CN"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LDR</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RDL, </a:t>
            </a:r>
            <a:r>
              <a:rPr lang="en-US" altLang="zh-CN"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LRD</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RLD</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b="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先序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后序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4036" name="Group 30"/>
          <p:cNvGrpSpPr/>
          <p:nvPr/>
        </p:nvGrpSpPr>
        <p:grpSpPr>
          <a:xfrm>
            <a:off x="2915285" y="4364355"/>
            <a:ext cx="1368425" cy="1366838"/>
            <a:chOff x="0" y="0"/>
            <a:chExt cx="862" cy="861"/>
          </a:xfrm>
        </p:grpSpPr>
        <p:sp>
          <p:nvSpPr>
            <p:cNvPr id="44037" name="Line 60"/>
            <p:cNvSpPr/>
            <p:nvPr/>
          </p:nvSpPr>
          <p:spPr>
            <a:xfrm flipH="1">
              <a:off x="170" y="257"/>
              <a:ext cx="193" cy="377"/>
            </a:xfrm>
            <a:prstGeom prst="line">
              <a:avLst/>
            </a:prstGeom>
            <a:ln w="38100" cap="rnd" cmpd="sng">
              <a:solidFill>
                <a:schemeClr val="tx1"/>
              </a:solidFill>
              <a:prstDash val="solid"/>
              <a:headEnd type="none" w="med" len="med"/>
              <a:tailEnd type="none" w="med" len="med"/>
            </a:ln>
          </p:spPr>
        </p:sp>
        <p:sp>
          <p:nvSpPr>
            <p:cNvPr id="44038" name="Line 61"/>
            <p:cNvSpPr/>
            <p:nvPr/>
          </p:nvSpPr>
          <p:spPr>
            <a:xfrm>
              <a:off x="499" y="272"/>
              <a:ext cx="182" cy="362"/>
            </a:xfrm>
            <a:prstGeom prst="line">
              <a:avLst/>
            </a:prstGeom>
            <a:ln w="38100" cap="rnd" cmpd="sng">
              <a:solidFill>
                <a:schemeClr val="tx1"/>
              </a:solidFill>
              <a:prstDash val="solid"/>
              <a:headEnd type="none" w="med" len="med"/>
              <a:tailEnd type="none" w="med" len="med"/>
            </a:ln>
          </p:spPr>
        </p:sp>
        <p:sp>
          <p:nvSpPr>
            <p:cNvPr id="44039" name="Oval 39"/>
            <p:cNvSpPr/>
            <p:nvPr/>
          </p:nvSpPr>
          <p:spPr>
            <a:xfrm>
              <a:off x="226" y="0"/>
              <a:ext cx="363" cy="311"/>
            </a:xfrm>
            <a:prstGeom prst="ellipse">
              <a:avLst/>
            </a:prstGeom>
            <a:solidFill>
              <a:srgbClr val="CC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4040" name="Oval 54"/>
            <p:cNvSpPr/>
            <p:nvPr/>
          </p:nvSpPr>
          <p:spPr>
            <a:xfrm>
              <a:off x="590" y="591"/>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R</a:t>
              </a:r>
              <a:endParaRPr lang="en-US" altLang="zh-CN" b="1" dirty="0">
                <a:latin typeface="Times New Roman" panose="02020603050405020304" pitchFamily="18" charset="0"/>
                <a:ea typeface="宋体" panose="02010600030101010101" pitchFamily="2" charset="-122"/>
              </a:endParaRPr>
            </a:p>
          </p:txBody>
        </p:sp>
        <p:sp>
          <p:nvSpPr>
            <p:cNvPr id="44041" name="Oval 57"/>
            <p:cNvSpPr/>
            <p:nvPr/>
          </p:nvSpPr>
          <p:spPr>
            <a:xfrm>
              <a:off x="0" y="588"/>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00"/>
                  </a:solidFill>
                  <a:latin typeface="Times New Roman" panose="02020603050405020304" pitchFamily="18" charset="0"/>
                  <a:ea typeface="宋体" panose="02010600030101010101" pitchFamily="2" charset="-122"/>
                </a:rPr>
                <a:t>L</a:t>
              </a:r>
              <a:endParaRPr lang="en-US" altLang="zh-CN" b="1" dirty="0">
                <a:solidFill>
                  <a:srgbClr val="000000"/>
                </a:solidFill>
                <a:latin typeface="Times New Roman" panose="02020603050405020304" pitchFamily="18" charset="0"/>
                <a:ea typeface="宋体" panose="02010600030101010101" pitchFamily="2" charset="-122"/>
              </a:endParaRPr>
            </a:p>
          </p:txBody>
        </p:sp>
      </p:gr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5059"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先序遍历</a:t>
            </a:r>
            <a:endParaRPr lang="en-US" altLang="zh-CN"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若二叉树空，结束</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若二叉树非空</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访问根结点</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rPr>
              <a:t>先序遍历</a:t>
            </a:r>
            <a:r>
              <a:rPr lang="zh-CN" altLang="en-US" dirty="0">
                <a:latin typeface="微软雅黑" panose="020B0503020204020204" pitchFamily="34" charset="-122"/>
                <a:ea typeface="微软雅黑" panose="020B0503020204020204" pitchFamily="34" charset="-122"/>
              </a:rPr>
              <a:t>左子树</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rPr>
              <a:t>先序遍历</a:t>
            </a:r>
            <a:r>
              <a:rPr lang="zh-CN" altLang="en-US" dirty="0">
                <a:latin typeface="微软雅黑" panose="020B0503020204020204" pitchFamily="34" charset="-122"/>
                <a:ea typeface="微软雅黑" panose="020B0503020204020204" pitchFamily="34" charset="-122"/>
              </a:rPr>
              <a:t>右子树</a:t>
            </a:r>
            <a:endParaRPr lang="zh-CN" altLang="en-US" dirty="0">
              <a:latin typeface="微软雅黑" panose="020B0503020204020204" pitchFamily="34" charset="-122"/>
              <a:ea typeface="微软雅黑" panose="020B0503020204020204" pitchFamily="34" charset="-122"/>
            </a:endParaRPr>
          </a:p>
        </p:txBody>
      </p:sp>
      <p:grpSp>
        <p:nvGrpSpPr>
          <p:cNvPr id="2" name="Group 2"/>
          <p:cNvGrpSpPr/>
          <p:nvPr/>
        </p:nvGrpSpPr>
        <p:grpSpPr>
          <a:xfrm>
            <a:off x="1222375" y="3875723"/>
            <a:ext cx="2413000" cy="1712912"/>
            <a:chOff x="0" y="0"/>
            <a:chExt cx="1928" cy="1488"/>
          </a:xfrm>
        </p:grpSpPr>
        <p:sp>
          <p:nvSpPr>
            <p:cNvPr id="45112" name="Oval 3"/>
            <p:cNvSpPr/>
            <p:nvPr/>
          </p:nvSpPr>
          <p:spPr>
            <a:xfrm>
              <a:off x="720" y="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45113" name="Oval 4"/>
            <p:cNvSpPr/>
            <p:nvPr/>
          </p:nvSpPr>
          <p:spPr>
            <a:xfrm>
              <a:off x="672" y="1104"/>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5114" name="Oval 5"/>
            <p:cNvSpPr/>
            <p:nvPr/>
          </p:nvSpPr>
          <p:spPr>
            <a:xfrm>
              <a:off x="0" y="72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45115" name="Oval 6"/>
            <p:cNvSpPr/>
            <p:nvPr/>
          </p:nvSpPr>
          <p:spPr>
            <a:xfrm>
              <a:off x="1544" y="68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45116" name="Line 7"/>
            <p:cNvSpPr/>
            <p:nvPr/>
          </p:nvSpPr>
          <p:spPr>
            <a:xfrm flipH="1">
              <a:off x="288" y="336"/>
              <a:ext cx="480" cy="432"/>
            </a:xfrm>
            <a:prstGeom prst="line">
              <a:avLst/>
            </a:prstGeom>
            <a:ln w="19050" cap="flat" cmpd="sng">
              <a:solidFill>
                <a:srgbClr val="006699"/>
              </a:solidFill>
              <a:prstDash val="solid"/>
              <a:headEnd type="none" w="med" len="med"/>
              <a:tailEnd type="none" w="med" len="med"/>
            </a:ln>
          </p:spPr>
        </p:sp>
        <p:sp>
          <p:nvSpPr>
            <p:cNvPr id="45117" name="Line 8"/>
            <p:cNvSpPr/>
            <p:nvPr/>
          </p:nvSpPr>
          <p:spPr>
            <a:xfrm>
              <a:off x="1056" y="336"/>
              <a:ext cx="576" cy="384"/>
            </a:xfrm>
            <a:prstGeom prst="line">
              <a:avLst/>
            </a:prstGeom>
            <a:ln w="19050" cap="flat" cmpd="sng">
              <a:solidFill>
                <a:schemeClr val="hlink"/>
              </a:solidFill>
              <a:prstDash val="solid"/>
              <a:headEnd type="none" w="med" len="med"/>
              <a:tailEnd type="none" w="med" len="med"/>
            </a:ln>
          </p:spPr>
        </p:sp>
        <p:sp>
          <p:nvSpPr>
            <p:cNvPr id="45118" name="Line 9"/>
            <p:cNvSpPr/>
            <p:nvPr/>
          </p:nvSpPr>
          <p:spPr>
            <a:xfrm>
              <a:off x="384" y="1008"/>
              <a:ext cx="336" cy="192"/>
            </a:xfrm>
            <a:prstGeom prst="line">
              <a:avLst/>
            </a:prstGeom>
            <a:ln w="19050" cap="flat" cmpd="sng">
              <a:solidFill>
                <a:schemeClr val="hlink"/>
              </a:solidFill>
              <a:prstDash val="solid"/>
              <a:headEnd type="none" w="med" len="med"/>
              <a:tailEnd type="none" w="med" len="med"/>
            </a:ln>
          </p:spPr>
        </p:sp>
      </p:grpSp>
      <p:sp>
        <p:nvSpPr>
          <p:cNvPr id="41996" name="Rectangle 10"/>
          <p:cNvSpPr/>
          <p:nvPr/>
        </p:nvSpPr>
        <p:spPr>
          <a:xfrm>
            <a:off x="4427538" y="1700213"/>
            <a:ext cx="2667000" cy="45720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D</a:t>
            </a:r>
            <a:r>
              <a:rPr lang="en-US" altLang="zh-CN" b="1" dirty="0">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R</a:t>
            </a:r>
            <a:endParaRPr lang="en-US" altLang="zh-CN" b="1" dirty="0">
              <a:latin typeface="Times New Roman" panose="02020603050405020304" pitchFamily="18" charset="0"/>
              <a:ea typeface="宋体" panose="02010600030101010101" pitchFamily="2" charset="-122"/>
            </a:endParaRPr>
          </a:p>
        </p:txBody>
      </p:sp>
      <p:grpSp>
        <p:nvGrpSpPr>
          <p:cNvPr id="3" name="Group 11"/>
          <p:cNvGrpSpPr/>
          <p:nvPr/>
        </p:nvGrpSpPr>
        <p:grpSpPr>
          <a:xfrm>
            <a:off x="4427538" y="2081213"/>
            <a:ext cx="457200" cy="1066800"/>
            <a:chOff x="0" y="0"/>
            <a:chExt cx="288" cy="672"/>
          </a:xfrm>
        </p:grpSpPr>
        <p:sp>
          <p:nvSpPr>
            <p:cNvPr id="45110" name="Line 12"/>
            <p:cNvSpPr/>
            <p:nvPr/>
          </p:nvSpPr>
          <p:spPr>
            <a:xfrm>
              <a:off x="144" y="0"/>
              <a:ext cx="0" cy="432"/>
            </a:xfrm>
            <a:prstGeom prst="line">
              <a:avLst/>
            </a:prstGeom>
            <a:ln w="19050" cap="flat" cmpd="sng">
              <a:solidFill>
                <a:srgbClr val="FF6600"/>
              </a:solidFill>
              <a:prstDash val="solid"/>
              <a:headEnd type="none" w="med" len="med"/>
              <a:tailEnd type="triangle" w="med" len="med"/>
            </a:ln>
          </p:spPr>
        </p:sp>
        <p:sp>
          <p:nvSpPr>
            <p:cNvPr id="45111" name="Oval 13"/>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grpSp>
      <p:grpSp>
        <p:nvGrpSpPr>
          <p:cNvPr id="4" name="Group 14"/>
          <p:cNvGrpSpPr/>
          <p:nvPr/>
        </p:nvGrpSpPr>
        <p:grpSpPr>
          <a:xfrm>
            <a:off x="4960938" y="2081213"/>
            <a:ext cx="1524000" cy="1447800"/>
            <a:chOff x="0" y="0"/>
            <a:chExt cx="960" cy="912"/>
          </a:xfrm>
        </p:grpSpPr>
        <p:sp>
          <p:nvSpPr>
            <p:cNvPr id="45104" name="Line 15"/>
            <p:cNvSpPr/>
            <p:nvPr/>
          </p:nvSpPr>
          <p:spPr>
            <a:xfrm>
              <a:off x="480" y="0"/>
              <a:ext cx="0" cy="432"/>
            </a:xfrm>
            <a:prstGeom prst="line">
              <a:avLst/>
            </a:prstGeom>
            <a:ln w="19050" cap="flat" cmpd="sng">
              <a:solidFill>
                <a:schemeClr val="accent2"/>
              </a:solidFill>
              <a:prstDash val="solid"/>
              <a:headEnd type="none" w="med" len="med"/>
              <a:tailEnd type="triangle" w="med" len="med"/>
            </a:ln>
          </p:spPr>
        </p:sp>
        <p:grpSp>
          <p:nvGrpSpPr>
            <p:cNvPr id="45105" name="Group 16"/>
            <p:cNvGrpSpPr/>
            <p:nvPr/>
          </p:nvGrpSpPr>
          <p:grpSpPr>
            <a:xfrm>
              <a:off x="192" y="432"/>
              <a:ext cx="576" cy="240"/>
              <a:chOff x="0" y="0"/>
              <a:chExt cx="576" cy="240"/>
            </a:xfrm>
          </p:grpSpPr>
          <p:sp>
            <p:nvSpPr>
              <p:cNvPr id="45107" name="Line 17"/>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5108" name="Line 18"/>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5109" name="Line 19"/>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5106" name="Rectangle 20"/>
            <p:cNvSpPr/>
            <p:nvPr/>
          </p:nvSpPr>
          <p:spPr>
            <a:xfrm>
              <a:off x="0" y="672"/>
              <a:ext cx="960"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D </a:t>
              </a:r>
              <a:r>
                <a:rPr lang="en-US" altLang="zh-CN" b="1" dirty="0">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R</a:t>
              </a:r>
              <a:endParaRPr lang="en-US" altLang="zh-CN" b="1" dirty="0">
                <a:latin typeface="Times New Roman" panose="02020603050405020304" pitchFamily="18" charset="0"/>
                <a:ea typeface="宋体" panose="02010600030101010101" pitchFamily="2" charset="-122"/>
              </a:endParaRPr>
            </a:p>
          </p:txBody>
        </p:sp>
      </p:grpSp>
      <p:grpSp>
        <p:nvGrpSpPr>
          <p:cNvPr id="6" name="Group 21"/>
          <p:cNvGrpSpPr/>
          <p:nvPr/>
        </p:nvGrpSpPr>
        <p:grpSpPr>
          <a:xfrm>
            <a:off x="5799138" y="3529013"/>
            <a:ext cx="1447800" cy="1447800"/>
            <a:chOff x="0" y="0"/>
            <a:chExt cx="912" cy="912"/>
          </a:xfrm>
        </p:grpSpPr>
        <p:grpSp>
          <p:nvGrpSpPr>
            <p:cNvPr id="45098" name="Group 22"/>
            <p:cNvGrpSpPr/>
            <p:nvPr/>
          </p:nvGrpSpPr>
          <p:grpSpPr>
            <a:xfrm>
              <a:off x="144" y="432"/>
              <a:ext cx="576" cy="240"/>
              <a:chOff x="0" y="0"/>
              <a:chExt cx="576" cy="240"/>
            </a:xfrm>
          </p:grpSpPr>
          <p:sp>
            <p:nvSpPr>
              <p:cNvPr id="45101" name="Line 23"/>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5102" name="Line 24"/>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5103" name="Line 25"/>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5099" name="Rectangle 26"/>
            <p:cNvSpPr/>
            <p:nvPr/>
          </p:nvSpPr>
          <p:spPr>
            <a:xfrm>
              <a:off x="0" y="672"/>
              <a:ext cx="912"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D </a:t>
              </a:r>
              <a:r>
                <a:rPr lang="en-US" altLang="zh-CN" b="1" dirty="0">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R</a:t>
              </a:r>
              <a:endParaRPr lang="en-US" altLang="zh-CN" b="1" dirty="0">
                <a:latin typeface="Times New Roman" panose="02020603050405020304" pitchFamily="18" charset="0"/>
                <a:ea typeface="宋体" panose="02010600030101010101" pitchFamily="2" charset="-122"/>
              </a:endParaRPr>
            </a:p>
          </p:txBody>
        </p:sp>
        <p:sp>
          <p:nvSpPr>
            <p:cNvPr id="45100" name="Line 27"/>
            <p:cNvSpPr/>
            <p:nvPr/>
          </p:nvSpPr>
          <p:spPr>
            <a:xfrm>
              <a:off x="240" y="0"/>
              <a:ext cx="0" cy="432"/>
            </a:xfrm>
            <a:prstGeom prst="line">
              <a:avLst/>
            </a:prstGeom>
            <a:ln w="19050" cap="flat" cmpd="sng">
              <a:solidFill>
                <a:srgbClr val="CC0099"/>
              </a:solidFill>
              <a:prstDash val="solid"/>
              <a:headEnd type="none" w="med" len="med"/>
              <a:tailEnd type="triangle" w="med" len="med"/>
            </a:ln>
          </p:spPr>
        </p:sp>
      </p:grpSp>
      <p:grpSp>
        <p:nvGrpSpPr>
          <p:cNvPr id="8" name="Group 28"/>
          <p:cNvGrpSpPr/>
          <p:nvPr/>
        </p:nvGrpSpPr>
        <p:grpSpPr>
          <a:xfrm>
            <a:off x="5494338" y="3529013"/>
            <a:ext cx="457200" cy="990600"/>
            <a:chOff x="0" y="0"/>
            <a:chExt cx="288" cy="624"/>
          </a:xfrm>
        </p:grpSpPr>
        <p:sp>
          <p:nvSpPr>
            <p:cNvPr id="45096" name="Text Box 29"/>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5097" name="Line 30"/>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9" name="Group 31"/>
          <p:cNvGrpSpPr/>
          <p:nvPr/>
        </p:nvGrpSpPr>
        <p:grpSpPr>
          <a:xfrm>
            <a:off x="5037138" y="3529013"/>
            <a:ext cx="457200" cy="1066800"/>
            <a:chOff x="0" y="0"/>
            <a:chExt cx="288" cy="672"/>
          </a:xfrm>
        </p:grpSpPr>
        <p:sp>
          <p:nvSpPr>
            <p:cNvPr id="45094" name="Oval 32"/>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45095" name="Line 33"/>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10" name="Group 34"/>
          <p:cNvGrpSpPr/>
          <p:nvPr/>
        </p:nvGrpSpPr>
        <p:grpSpPr>
          <a:xfrm>
            <a:off x="6789738" y="4976813"/>
            <a:ext cx="457200" cy="990600"/>
            <a:chOff x="0" y="0"/>
            <a:chExt cx="288" cy="624"/>
          </a:xfrm>
        </p:grpSpPr>
        <p:sp>
          <p:nvSpPr>
            <p:cNvPr id="45092" name="Text Box 35"/>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5093" name="Line 36"/>
            <p:cNvSpPr/>
            <p:nvPr/>
          </p:nvSpPr>
          <p:spPr>
            <a:xfrm>
              <a:off x="144" y="0"/>
              <a:ext cx="0" cy="432"/>
            </a:xfrm>
            <a:prstGeom prst="line">
              <a:avLst/>
            </a:prstGeom>
            <a:ln w="19050" cap="flat" cmpd="sng">
              <a:solidFill>
                <a:srgbClr val="CC0099"/>
              </a:solidFill>
              <a:prstDash val="solid"/>
              <a:headEnd type="none" w="med" len="med"/>
              <a:tailEnd type="triangle" w="med" len="med"/>
            </a:ln>
          </p:spPr>
        </p:sp>
      </p:grpSp>
      <p:grpSp>
        <p:nvGrpSpPr>
          <p:cNvPr id="11" name="Group 37"/>
          <p:cNvGrpSpPr/>
          <p:nvPr/>
        </p:nvGrpSpPr>
        <p:grpSpPr>
          <a:xfrm>
            <a:off x="6332538" y="4976813"/>
            <a:ext cx="457200" cy="990600"/>
            <a:chOff x="0" y="0"/>
            <a:chExt cx="288" cy="624"/>
          </a:xfrm>
        </p:grpSpPr>
        <p:sp>
          <p:nvSpPr>
            <p:cNvPr id="45090" name="Text Box 38"/>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5091" name="Line 39"/>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12" name="Group 40"/>
          <p:cNvGrpSpPr/>
          <p:nvPr/>
        </p:nvGrpSpPr>
        <p:grpSpPr>
          <a:xfrm>
            <a:off x="5875338" y="4976813"/>
            <a:ext cx="457200" cy="1066800"/>
            <a:chOff x="0" y="0"/>
            <a:chExt cx="288" cy="672"/>
          </a:xfrm>
        </p:grpSpPr>
        <p:sp>
          <p:nvSpPr>
            <p:cNvPr id="45088" name="Oval 41"/>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5089" name="Line 42"/>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13" name="Group 43"/>
          <p:cNvGrpSpPr/>
          <p:nvPr/>
        </p:nvGrpSpPr>
        <p:grpSpPr>
          <a:xfrm>
            <a:off x="8237538" y="3529013"/>
            <a:ext cx="457200" cy="990600"/>
            <a:chOff x="0" y="0"/>
            <a:chExt cx="288" cy="624"/>
          </a:xfrm>
        </p:grpSpPr>
        <p:sp>
          <p:nvSpPr>
            <p:cNvPr id="45086" name="Text Box 44"/>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5087" name="Line 45"/>
            <p:cNvSpPr/>
            <p:nvPr/>
          </p:nvSpPr>
          <p:spPr>
            <a:xfrm>
              <a:off x="144" y="0"/>
              <a:ext cx="0" cy="432"/>
            </a:xfrm>
            <a:prstGeom prst="line">
              <a:avLst/>
            </a:prstGeom>
            <a:ln w="19050" cap="flat" cmpd="sng">
              <a:solidFill>
                <a:srgbClr val="CC0099"/>
              </a:solidFill>
              <a:prstDash val="solid"/>
              <a:headEnd type="none" w="med" len="med"/>
              <a:tailEnd type="triangle" w="med" len="med"/>
            </a:ln>
          </p:spPr>
        </p:sp>
      </p:grpSp>
      <p:grpSp>
        <p:nvGrpSpPr>
          <p:cNvPr id="14" name="Group 46"/>
          <p:cNvGrpSpPr/>
          <p:nvPr/>
        </p:nvGrpSpPr>
        <p:grpSpPr>
          <a:xfrm>
            <a:off x="7780338" y="3529013"/>
            <a:ext cx="457200" cy="990600"/>
            <a:chOff x="0" y="0"/>
            <a:chExt cx="288" cy="624"/>
          </a:xfrm>
        </p:grpSpPr>
        <p:sp>
          <p:nvSpPr>
            <p:cNvPr id="45084" name="Text Box 47"/>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5085" name="Line 48"/>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15" name="Group 49"/>
          <p:cNvGrpSpPr/>
          <p:nvPr/>
        </p:nvGrpSpPr>
        <p:grpSpPr>
          <a:xfrm>
            <a:off x="7323138" y="3529013"/>
            <a:ext cx="457200" cy="1066800"/>
            <a:chOff x="0" y="0"/>
            <a:chExt cx="288" cy="672"/>
          </a:xfrm>
        </p:grpSpPr>
        <p:sp>
          <p:nvSpPr>
            <p:cNvPr id="45082" name="Oval 50"/>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45083" name="Line 51"/>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16" name="Group 52"/>
          <p:cNvGrpSpPr/>
          <p:nvPr/>
        </p:nvGrpSpPr>
        <p:grpSpPr>
          <a:xfrm>
            <a:off x="7018338" y="1928813"/>
            <a:ext cx="1676400" cy="1600200"/>
            <a:chOff x="0" y="0"/>
            <a:chExt cx="1056" cy="1008"/>
          </a:xfrm>
        </p:grpSpPr>
        <p:sp>
          <p:nvSpPr>
            <p:cNvPr id="45075" name="Line 53"/>
            <p:cNvSpPr/>
            <p:nvPr/>
          </p:nvSpPr>
          <p:spPr>
            <a:xfrm>
              <a:off x="0" y="0"/>
              <a:ext cx="528" cy="0"/>
            </a:xfrm>
            <a:prstGeom prst="line">
              <a:avLst/>
            </a:prstGeom>
            <a:ln w="19050" cap="flat" cmpd="sng">
              <a:solidFill>
                <a:srgbClr val="CC0099"/>
              </a:solidFill>
              <a:prstDash val="solid"/>
              <a:headEnd type="none" w="med" len="med"/>
              <a:tailEnd type="none" w="med" len="med"/>
            </a:ln>
          </p:spPr>
        </p:sp>
        <p:grpSp>
          <p:nvGrpSpPr>
            <p:cNvPr id="45076" name="Group 54"/>
            <p:cNvGrpSpPr/>
            <p:nvPr/>
          </p:nvGrpSpPr>
          <p:grpSpPr>
            <a:xfrm>
              <a:off x="288" y="528"/>
              <a:ext cx="576" cy="240"/>
              <a:chOff x="0" y="0"/>
              <a:chExt cx="576" cy="240"/>
            </a:xfrm>
          </p:grpSpPr>
          <p:sp>
            <p:nvSpPr>
              <p:cNvPr id="45079" name="Line 55"/>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5080" name="Line 56"/>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5081" name="Line 57"/>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5077" name="Rectangle 58"/>
            <p:cNvSpPr/>
            <p:nvPr/>
          </p:nvSpPr>
          <p:spPr>
            <a:xfrm>
              <a:off x="144" y="768"/>
              <a:ext cx="912"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D</a:t>
              </a:r>
              <a:r>
                <a:rPr lang="en-US" altLang="zh-CN" b="1" dirty="0">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R</a:t>
              </a:r>
              <a:endParaRPr lang="en-US" altLang="zh-CN" b="1" dirty="0">
                <a:latin typeface="Times New Roman" panose="02020603050405020304" pitchFamily="18" charset="0"/>
                <a:ea typeface="宋体" panose="02010600030101010101" pitchFamily="2" charset="-122"/>
              </a:endParaRPr>
            </a:p>
          </p:txBody>
        </p:sp>
        <p:sp>
          <p:nvSpPr>
            <p:cNvPr id="45078" name="Line 59"/>
            <p:cNvSpPr/>
            <p:nvPr/>
          </p:nvSpPr>
          <p:spPr>
            <a:xfrm>
              <a:off x="528" y="0"/>
              <a:ext cx="0" cy="528"/>
            </a:xfrm>
            <a:prstGeom prst="line">
              <a:avLst/>
            </a:prstGeom>
            <a:ln w="19050" cap="flat" cmpd="sng">
              <a:solidFill>
                <a:srgbClr val="CC0099"/>
              </a:solidFill>
              <a:prstDash val="solid"/>
              <a:headEnd type="none" w="med" len="med"/>
              <a:tailEnd type="triangle" w="med" len="med"/>
            </a:ln>
          </p:spPr>
        </p:sp>
      </p:grpSp>
      <p:sp>
        <p:nvSpPr>
          <p:cNvPr id="42046" name="Text Box 60"/>
          <p:cNvSpPr txBox="1"/>
          <p:nvPr/>
        </p:nvSpPr>
        <p:spPr>
          <a:xfrm>
            <a:off x="684213" y="5661343"/>
            <a:ext cx="36512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先序遍历序列：</a:t>
            </a:r>
            <a:r>
              <a:rPr lang="en-US" altLang="zh-CN" b="1" dirty="0">
                <a:latin typeface="Times New Roman" panose="02020603050405020304" pitchFamily="18" charset="0"/>
                <a:ea typeface="宋体" panose="02010600030101010101" pitchFamily="2" charset="-122"/>
              </a:rPr>
              <a:t>A  B  D  C</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Effect transition="in" filter="dissolve">
                                      <p:cBhvr>
                                        <p:cTn id="7" dur="500"/>
                                        <p:tgtEl>
                                          <p:spTgt spid="4199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ppt_h/2"/>
                                          </p:val>
                                        </p:tav>
                                        <p:tav tm="100000">
                                          <p:val>
                                            <p:strVal val="#ppt_y"/>
                                          </p:val>
                                        </p:tav>
                                      </p:tavLst>
                                    </p:anim>
                                    <p:anim calcmode="lin" valueType="num">
                                      <p:cBhvr>
                                        <p:cTn id="22" dur="500" fill="hold"/>
                                        <p:tgtEl>
                                          <p:spTgt spid="4"/>
                                        </p:tgtEl>
                                        <p:attrNameLst>
                                          <p:attrName>ppt_w</p:attrName>
                                        </p:attrNameLst>
                                      </p:cBhvr>
                                      <p:tavLst>
                                        <p:tav tm="0">
                                          <p:val>
                                            <p:strVal val="#ppt_w"/>
                                          </p:val>
                                        </p:tav>
                                        <p:tav tm="100000">
                                          <p:val>
                                            <p:strVal val="#ppt_w"/>
                                          </p:val>
                                        </p:tav>
                                      </p:tavLst>
                                    </p:anim>
                                    <p:anim calcmode="lin" valueType="num">
                                      <p:cBhvr>
                                        <p:cTn id="23"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ppt_x</p:attrName>
                                        </p:attrNameLst>
                                      </p:cBhvr>
                                      <p:tavLst>
                                        <p:tav tm="0">
                                          <p:val>
                                            <p:strVal val="#ppt_x"/>
                                          </p:val>
                                        </p:tav>
                                        <p:tav tm="100000">
                                          <p:val>
                                            <p:strVal val="#ppt_x"/>
                                          </p:val>
                                        </p:tav>
                                      </p:tavLst>
                                    </p:anim>
                                    <p:anim calcmode="lin" valueType="num">
                                      <p:cBhvr>
                                        <p:cTn id="29" dur="500" fill="hold"/>
                                        <p:tgtEl>
                                          <p:spTgt spid="9"/>
                                        </p:tgtEl>
                                        <p:attrNameLst>
                                          <p:attrName>ppt_y</p:attrName>
                                        </p:attrNameLst>
                                      </p:cBhvr>
                                      <p:tavLst>
                                        <p:tav tm="0">
                                          <p:val>
                                            <p:strVal val="#ppt_y-#ppt_h/2"/>
                                          </p:val>
                                        </p:tav>
                                        <p:tav tm="100000">
                                          <p:val>
                                            <p:strVal val="#ppt_y"/>
                                          </p:val>
                                        </p:tav>
                                      </p:tavLst>
                                    </p:anim>
                                    <p:anim calcmode="lin" valueType="num">
                                      <p:cBhvr>
                                        <p:cTn id="30" dur="500" fill="hold"/>
                                        <p:tgtEl>
                                          <p:spTgt spid="9"/>
                                        </p:tgtEl>
                                        <p:attrNameLst>
                                          <p:attrName>ppt_w</p:attrName>
                                        </p:attrNameLst>
                                      </p:cBhvr>
                                      <p:tavLst>
                                        <p:tav tm="0">
                                          <p:val>
                                            <p:strVal val="#ppt_w"/>
                                          </p:val>
                                        </p:tav>
                                        <p:tav tm="100000">
                                          <p:val>
                                            <p:strVal val="#ppt_w"/>
                                          </p:val>
                                        </p:tav>
                                      </p:tavLst>
                                    </p:anim>
                                    <p:anim calcmode="lin" valueType="num">
                                      <p:cBhvr>
                                        <p:cTn id="31"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ppt_x</p:attrName>
                                        </p:attrNameLst>
                                      </p:cBhvr>
                                      <p:tavLst>
                                        <p:tav tm="0">
                                          <p:val>
                                            <p:strVal val="#ppt_x"/>
                                          </p:val>
                                        </p:tav>
                                        <p:tav tm="100000">
                                          <p:val>
                                            <p:strVal val="#ppt_x"/>
                                          </p:val>
                                        </p:tav>
                                      </p:tavLst>
                                    </p:anim>
                                    <p:anim calcmode="lin" valueType="num">
                                      <p:cBhvr>
                                        <p:cTn id="37" dur="500" fill="hold"/>
                                        <p:tgtEl>
                                          <p:spTgt spid="8"/>
                                        </p:tgtEl>
                                        <p:attrNameLst>
                                          <p:attrName>ppt_y</p:attrName>
                                        </p:attrNameLst>
                                      </p:cBhvr>
                                      <p:tavLst>
                                        <p:tav tm="0">
                                          <p:val>
                                            <p:strVal val="#ppt_y-#ppt_h/2"/>
                                          </p:val>
                                        </p:tav>
                                        <p:tav tm="100000">
                                          <p:val>
                                            <p:strVal val="#ppt_y"/>
                                          </p:val>
                                        </p:tav>
                                      </p:tavLst>
                                    </p:anim>
                                    <p:anim calcmode="lin" valueType="num">
                                      <p:cBhvr>
                                        <p:cTn id="38" dur="500" fill="hold"/>
                                        <p:tgtEl>
                                          <p:spTgt spid="8"/>
                                        </p:tgtEl>
                                        <p:attrNameLst>
                                          <p:attrName>ppt_w</p:attrName>
                                        </p:attrNameLst>
                                      </p:cBhvr>
                                      <p:tavLst>
                                        <p:tav tm="0">
                                          <p:val>
                                            <p:strVal val="#ppt_w"/>
                                          </p:val>
                                        </p:tav>
                                        <p:tav tm="100000">
                                          <p:val>
                                            <p:strVal val="#ppt_w"/>
                                          </p:val>
                                        </p:tav>
                                      </p:tavLst>
                                    </p:anim>
                                    <p:anim calcmode="lin" valueType="num">
                                      <p:cBhvr>
                                        <p:cTn id="39"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p:cTn id="44" dur="500" fill="hold"/>
                                        <p:tgtEl>
                                          <p:spTgt spid="6"/>
                                        </p:tgtEl>
                                        <p:attrNameLst>
                                          <p:attrName>ppt_x</p:attrName>
                                        </p:attrNameLst>
                                      </p:cBhvr>
                                      <p:tavLst>
                                        <p:tav tm="0">
                                          <p:val>
                                            <p:strVal val="#ppt_x"/>
                                          </p:val>
                                        </p:tav>
                                        <p:tav tm="100000">
                                          <p:val>
                                            <p:strVal val="#ppt_x"/>
                                          </p:val>
                                        </p:tav>
                                      </p:tavLst>
                                    </p:anim>
                                    <p:anim calcmode="lin" valueType="num">
                                      <p:cBhvr>
                                        <p:cTn id="45" dur="500" fill="hold"/>
                                        <p:tgtEl>
                                          <p:spTgt spid="6"/>
                                        </p:tgtEl>
                                        <p:attrNameLst>
                                          <p:attrName>ppt_y</p:attrName>
                                        </p:attrNameLst>
                                      </p:cBhvr>
                                      <p:tavLst>
                                        <p:tav tm="0">
                                          <p:val>
                                            <p:strVal val="#ppt_y-#ppt_h/2"/>
                                          </p:val>
                                        </p:tav>
                                        <p:tav tm="100000">
                                          <p:val>
                                            <p:strVal val="#ppt_y"/>
                                          </p:val>
                                        </p:tav>
                                      </p:tavLst>
                                    </p:anim>
                                    <p:anim calcmode="lin" valueType="num">
                                      <p:cBhvr>
                                        <p:cTn id="46" dur="500" fill="hold"/>
                                        <p:tgtEl>
                                          <p:spTgt spid="6"/>
                                        </p:tgtEl>
                                        <p:attrNameLst>
                                          <p:attrName>ppt_w</p:attrName>
                                        </p:attrNameLst>
                                      </p:cBhvr>
                                      <p:tavLst>
                                        <p:tav tm="0">
                                          <p:val>
                                            <p:strVal val="#ppt_w"/>
                                          </p:val>
                                        </p:tav>
                                        <p:tav tm="100000">
                                          <p:val>
                                            <p:strVal val="#ppt_w"/>
                                          </p:val>
                                        </p:tav>
                                      </p:tavLst>
                                    </p:anim>
                                    <p:anim calcmode="lin" valueType="num">
                                      <p:cBhvr>
                                        <p:cTn id="47"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ppt_x</p:attrName>
                                        </p:attrNameLst>
                                      </p:cBhvr>
                                      <p:tavLst>
                                        <p:tav tm="0">
                                          <p:val>
                                            <p:strVal val="#ppt_x"/>
                                          </p:val>
                                        </p:tav>
                                        <p:tav tm="100000">
                                          <p:val>
                                            <p:strVal val="#ppt_x"/>
                                          </p:val>
                                        </p:tav>
                                      </p:tavLst>
                                    </p:anim>
                                    <p:anim calcmode="lin" valueType="num">
                                      <p:cBhvr>
                                        <p:cTn id="61" dur="500" fill="hold"/>
                                        <p:tgtEl>
                                          <p:spTgt spid="11"/>
                                        </p:tgtEl>
                                        <p:attrNameLst>
                                          <p:attrName>ppt_y</p:attrName>
                                        </p:attrNameLst>
                                      </p:cBhvr>
                                      <p:tavLst>
                                        <p:tav tm="0">
                                          <p:val>
                                            <p:strVal val="#ppt_y-#ppt_h/2"/>
                                          </p:val>
                                        </p:tav>
                                        <p:tav tm="100000">
                                          <p:val>
                                            <p:strVal val="#ppt_y"/>
                                          </p:val>
                                        </p:tav>
                                      </p:tavLst>
                                    </p:anim>
                                    <p:anim calcmode="lin" valueType="num">
                                      <p:cBhvr>
                                        <p:cTn id="62" dur="500" fill="hold"/>
                                        <p:tgtEl>
                                          <p:spTgt spid="11"/>
                                        </p:tgtEl>
                                        <p:attrNameLst>
                                          <p:attrName>ppt_w</p:attrName>
                                        </p:attrNameLst>
                                      </p:cBhvr>
                                      <p:tavLst>
                                        <p:tav tm="0">
                                          <p:val>
                                            <p:strVal val="#ppt_w"/>
                                          </p:val>
                                        </p:tav>
                                        <p:tav tm="100000">
                                          <p:val>
                                            <p:strVal val="#ppt_w"/>
                                          </p:val>
                                        </p:tav>
                                      </p:tavLst>
                                    </p:anim>
                                    <p:anim calcmode="lin" valueType="num">
                                      <p:cBhvr>
                                        <p:cTn id="63"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p:cTn id="68" dur="500" fill="hold"/>
                                        <p:tgtEl>
                                          <p:spTgt spid="10"/>
                                        </p:tgtEl>
                                        <p:attrNameLst>
                                          <p:attrName>ppt_x</p:attrName>
                                        </p:attrNameLst>
                                      </p:cBhvr>
                                      <p:tavLst>
                                        <p:tav tm="0">
                                          <p:val>
                                            <p:strVal val="#ppt_x"/>
                                          </p:val>
                                        </p:tav>
                                        <p:tav tm="100000">
                                          <p:val>
                                            <p:strVal val="#ppt_x"/>
                                          </p:val>
                                        </p:tav>
                                      </p:tavLst>
                                    </p:anim>
                                    <p:anim calcmode="lin" valueType="num">
                                      <p:cBhvr>
                                        <p:cTn id="69" dur="500" fill="hold"/>
                                        <p:tgtEl>
                                          <p:spTgt spid="10"/>
                                        </p:tgtEl>
                                        <p:attrNameLst>
                                          <p:attrName>ppt_y</p:attrName>
                                        </p:attrNameLst>
                                      </p:cBhvr>
                                      <p:tavLst>
                                        <p:tav tm="0">
                                          <p:val>
                                            <p:strVal val="#ppt_y-#ppt_h/2"/>
                                          </p:val>
                                        </p:tav>
                                        <p:tav tm="100000">
                                          <p:val>
                                            <p:strVal val="#ppt_y"/>
                                          </p:val>
                                        </p:tav>
                                      </p:tavLst>
                                    </p:anim>
                                    <p:anim calcmode="lin" valueType="num">
                                      <p:cBhvr>
                                        <p:cTn id="70" dur="500" fill="hold"/>
                                        <p:tgtEl>
                                          <p:spTgt spid="10"/>
                                        </p:tgtEl>
                                        <p:attrNameLst>
                                          <p:attrName>ppt_w</p:attrName>
                                        </p:attrNameLst>
                                      </p:cBhvr>
                                      <p:tavLst>
                                        <p:tav tm="0">
                                          <p:val>
                                            <p:strVal val="#ppt_w"/>
                                          </p:val>
                                        </p:tav>
                                        <p:tav tm="100000">
                                          <p:val>
                                            <p:strVal val="#ppt_w"/>
                                          </p:val>
                                        </p:tav>
                                      </p:tavLst>
                                    </p:anim>
                                    <p:anim calcmode="lin" valueType="num">
                                      <p:cBhvr>
                                        <p:cTn id="71"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1"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 calcmode="lin" valueType="num">
                                      <p:cBhvr>
                                        <p:cTn id="76" dur="500" fill="hold"/>
                                        <p:tgtEl>
                                          <p:spTgt spid="16"/>
                                        </p:tgtEl>
                                        <p:attrNameLst>
                                          <p:attrName>ppt_x</p:attrName>
                                        </p:attrNameLst>
                                      </p:cBhvr>
                                      <p:tavLst>
                                        <p:tav tm="0">
                                          <p:val>
                                            <p:strVal val="#ppt_x"/>
                                          </p:val>
                                        </p:tav>
                                        <p:tav tm="100000">
                                          <p:val>
                                            <p:strVal val="#ppt_x"/>
                                          </p:val>
                                        </p:tav>
                                      </p:tavLst>
                                    </p:anim>
                                    <p:anim calcmode="lin" valueType="num">
                                      <p:cBhvr>
                                        <p:cTn id="77" dur="500" fill="hold"/>
                                        <p:tgtEl>
                                          <p:spTgt spid="16"/>
                                        </p:tgtEl>
                                        <p:attrNameLst>
                                          <p:attrName>ppt_y</p:attrName>
                                        </p:attrNameLst>
                                      </p:cBhvr>
                                      <p:tavLst>
                                        <p:tav tm="0">
                                          <p:val>
                                            <p:strVal val="#ppt_y-#ppt_h/2"/>
                                          </p:val>
                                        </p:tav>
                                        <p:tav tm="100000">
                                          <p:val>
                                            <p:strVal val="#ppt_y"/>
                                          </p:val>
                                        </p:tav>
                                      </p:tavLst>
                                    </p:anim>
                                    <p:anim calcmode="lin" valueType="num">
                                      <p:cBhvr>
                                        <p:cTn id="78" dur="500" fill="hold"/>
                                        <p:tgtEl>
                                          <p:spTgt spid="16"/>
                                        </p:tgtEl>
                                        <p:attrNameLst>
                                          <p:attrName>ppt_w</p:attrName>
                                        </p:attrNameLst>
                                      </p:cBhvr>
                                      <p:tavLst>
                                        <p:tav tm="0">
                                          <p:val>
                                            <p:strVal val="#ppt_w"/>
                                          </p:val>
                                        </p:tav>
                                        <p:tav tm="100000">
                                          <p:val>
                                            <p:strVal val="#ppt_w"/>
                                          </p:val>
                                        </p:tav>
                                      </p:tavLst>
                                    </p:anim>
                                    <p:anim calcmode="lin" valueType="num">
                                      <p:cBhvr>
                                        <p:cTn id="79" dur="500" fill="hold"/>
                                        <p:tgtEl>
                                          <p:spTgt spid="16"/>
                                        </p:tgtEl>
                                        <p:attrNameLst>
                                          <p:attrName>ppt_h</p:attrName>
                                        </p:attrNameLst>
                                      </p:cBhvr>
                                      <p:tavLst>
                                        <p:tav tm="0">
                                          <p:val>
                                            <p:fltVal val="0.000000"/>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 fill="hold" nodeType="clickEffect">
                                  <p:stCondLst>
                                    <p:cond delay="0"/>
                                  </p:stCondLst>
                                  <p:childTnLst>
                                    <p:set>
                                      <p:cBhvr>
                                        <p:cTn id="83" dur="1" fill="hold">
                                          <p:stCondLst>
                                            <p:cond delay="0"/>
                                          </p:stCondLst>
                                        </p:cTn>
                                        <p:tgtEl>
                                          <p:spTgt spid="15"/>
                                        </p:tgtEl>
                                        <p:attrNameLst>
                                          <p:attrName>style.visibility</p:attrName>
                                        </p:attrNameLst>
                                      </p:cBhvr>
                                      <p:to>
                                        <p:strVal val="visible"/>
                                      </p:to>
                                    </p:set>
                                    <p:anim calcmode="lin" valueType="num">
                                      <p:cBhvr>
                                        <p:cTn id="84" dur="500" fill="hold"/>
                                        <p:tgtEl>
                                          <p:spTgt spid="15"/>
                                        </p:tgtEl>
                                        <p:attrNameLst>
                                          <p:attrName>ppt_x</p:attrName>
                                        </p:attrNameLst>
                                      </p:cBhvr>
                                      <p:tavLst>
                                        <p:tav tm="0">
                                          <p:val>
                                            <p:strVal val="#ppt_x"/>
                                          </p:val>
                                        </p:tav>
                                        <p:tav tm="100000">
                                          <p:val>
                                            <p:strVal val="#ppt_x"/>
                                          </p:val>
                                        </p:tav>
                                      </p:tavLst>
                                    </p:anim>
                                    <p:anim calcmode="lin" valueType="num">
                                      <p:cBhvr>
                                        <p:cTn id="85" dur="500" fill="hold"/>
                                        <p:tgtEl>
                                          <p:spTgt spid="15"/>
                                        </p:tgtEl>
                                        <p:attrNameLst>
                                          <p:attrName>ppt_y</p:attrName>
                                        </p:attrNameLst>
                                      </p:cBhvr>
                                      <p:tavLst>
                                        <p:tav tm="0">
                                          <p:val>
                                            <p:strVal val="#ppt_y-#ppt_h/2"/>
                                          </p:val>
                                        </p:tav>
                                        <p:tav tm="100000">
                                          <p:val>
                                            <p:strVal val="#ppt_y"/>
                                          </p:val>
                                        </p:tav>
                                      </p:tavLst>
                                    </p:anim>
                                    <p:anim calcmode="lin" valueType="num">
                                      <p:cBhvr>
                                        <p:cTn id="86" dur="500" fill="hold"/>
                                        <p:tgtEl>
                                          <p:spTgt spid="15"/>
                                        </p:tgtEl>
                                        <p:attrNameLst>
                                          <p:attrName>ppt_w</p:attrName>
                                        </p:attrNameLst>
                                      </p:cBhvr>
                                      <p:tavLst>
                                        <p:tav tm="0">
                                          <p:val>
                                            <p:strVal val="#ppt_w"/>
                                          </p:val>
                                        </p:tav>
                                        <p:tav tm="100000">
                                          <p:val>
                                            <p:strVal val="#ppt_w"/>
                                          </p:val>
                                        </p:tav>
                                      </p:tavLst>
                                    </p:anim>
                                    <p:anim calcmode="lin" valueType="num">
                                      <p:cBhvr>
                                        <p:cTn id="87" dur="500" fill="hold"/>
                                        <p:tgtEl>
                                          <p:spTgt spid="15"/>
                                        </p:tgtEl>
                                        <p:attrNameLst>
                                          <p:attrName>ppt_h</p:attrName>
                                        </p:attrNameLst>
                                      </p:cBhvr>
                                      <p:tavLst>
                                        <p:tav tm="0">
                                          <p:val>
                                            <p:fltVal val="0.00000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7" presetClass="entr" presetSubtype="1" fill="hold" nodeType="clickEffect">
                                  <p:stCondLst>
                                    <p:cond delay="0"/>
                                  </p:stCondLst>
                                  <p:childTnLst>
                                    <p:set>
                                      <p:cBhvr>
                                        <p:cTn id="91" dur="1" fill="hold">
                                          <p:stCondLst>
                                            <p:cond delay="0"/>
                                          </p:stCondLst>
                                        </p:cTn>
                                        <p:tgtEl>
                                          <p:spTgt spid="14"/>
                                        </p:tgtEl>
                                        <p:attrNameLst>
                                          <p:attrName>style.visibility</p:attrName>
                                        </p:attrNameLst>
                                      </p:cBhvr>
                                      <p:to>
                                        <p:strVal val="visible"/>
                                      </p:to>
                                    </p:set>
                                    <p:anim calcmode="lin" valueType="num">
                                      <p:cBhvr>
                                        <p:cTn id="92" dur="500" fill="hold"/>
                                        <p:tgtEl>
                                          <p:spTgt spid="14"/>
                                        </p:tgtEl>
                                        <p:attrNameLst>
                                          <p:attrName>ppt_x</p:attrName>
                                        </p:attrNameLst>
                                      </p:cBhvr>
                                      <p:tavLst>
                                        <p:tav tm="0">
                                          <p:val>
                                            <p:strVal val="#ppt_x"/>
                                          </p:val>
                                        </p:tav>
                                        <p:tav tm="100000">
                                          <p:val>
                                            <p:strVal val="#ppt_x"/>
                                          </p:val>
                                        </p:tav>
                                      </p:tavLst>
                                    </p:anim>
                                    <p:anim calcmode="lin" valueType="num">
                                      <p:cBhvr>
                                        <p:cTn id="93" dur="500" fill="hold"/>
                                        <p:tgtEl>
                                          <p:spTgt spid="14"/>
                                        </p:tgtEl>
                                        <p:attrNameLst>
                                          <p:attrName>ppt_y</p:attrName>
                                        </p:attrNameLst>
                                      </p:cBhvr>
                                      <p:tavLst>
                                        <p:tav tm="0">
                                          <p:val>
                                            <p:strVal val="#ppt_y-#ppt_h/2"/>
                                          </p:val>
                                        </p:tav>
                                        <p:tav tm="100000">
                                          <p:val>
                                            <p:strVal val="#ppt_y"/>
                                          </p:val>
                                        </p:tav>
                                      </p:tavLst>
                                    </p:anim>
                                    <p:anim calcmode="lin" valueType="num">
                                      <p:cBhvr>
                                        <p:cTn id="94" dur="500" fill="hold"/>
                                        <p:tgtEl>
                                          <p:spTgt spid="14"/>
                                        </p:tgtEl>
                                        <p:attrNameLst>
                                          <p:attrName>ppt_w</p:attrName>
                                        </p:attrNameLst>
                                      </p:cBhvr>
                                      <p:tavLst>
                                        <p:tav tm="0">
                                          <p:val>
                                            <p:strVal val="#ppt_w"/>
                                          </p:val>
                                        </p:tav>
                                        <p:tav tm="100000">
                                          <p:val>
                                            <p:strVal val="#ppt_w"/>
                                          </p:val>
                                        </p:tav>
                                      </p:tavLst>
                                    </p:anim>
                                    <p:anim calcmode="lin" valueType="num">
                                      <p:cBhvr>
                                        <p:cTn id="95"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17" presetClass="entr" presetSubtype="1" fill="hold" nodeType="clickEffect">
                                  <p:stCondLst>
                                    <p:cond delay="0"/>
                                  </p:stCondLst>
                                  <p:childTnLst>
                                    <p:set>
                                      <p:cBhvr>
                                        <p:cTn id="99" dur="1" fill="hold">
                                          <p:stCondLst>
                                            <p:cond delay="0"/>
                                          </p:stCondLst>
                                        </p:cTn>
                                        <p:tgtEl>
                                          <p:spTgt spid="13"/>
                                        </p:tgtEl>
                                        <p:attrNameLst>
                                          <p:attrName>style.visibility</p:attrName>
                                        </p:attrNameLst>
                                      </p:cBhvr>
                                      <p:to>
                                        <p:strVal val="visible"/>
                                      </p:to>
                                    </p:set>
                                    <p:anim calcmode="lin" valueType="num">
                                      <p:cBhvr>
                                        <p:cTn id="100" dur="500" fill="hold"/>
                                        <p:tgtEl>
                                          <p:spTgt spid="13"/>
                                        </p:tgtEl>
                                        <p:attrNameLst>
                                          <p:attrName>ppt_x</p:attrName>
                                        </p:attrNameLst>
                                      </p:cBhvr>
                                      <p:tavLst>
                                        <p:tav tm="0">
                                          <p:val>
                                            <p:strVal val="#ppt_x"/>
                                          </p:val>
                                        </p:tav>
                                        <p:tav tm="100000">
                                          <p:val>
                                            <p:strVal val="#ppt_x"/>
                                          </p:val>
                                        </p:tav>
                                      </p:tavLst>
                                    </p:anim>
                                    <p:anim calcmode="lin" valueType="num">
                                      <p:cBhvr>
                                        <p:cTn id="101" dur="500" fill="hold"/>
                                        <p:tgtEl>
                                          <p:spTgt spid="13"/>
                                        </p:tgtEl>
                                        <p:attrNameLst>
                                          <p:attrName>ppt_y</p:attrName>
                                        </p:attrNameLst>
                                      </p:cBhvr>
                                      <p:tavLst>
                                        <p:tav tm="0">
                                          <p:val>
                                            <p:strVal val="#ppt_y-#ppt_h/2"/>
                                          </p:val>
                                        </p:tav>
                                        <p:tav tm="100000">
                                          <p:val>
                                            <p:strVal val="#ppt_y"/>
                                          </p:val>
                                        </p:tav>
                                      </p:tavLst>
                                    </p:anim>
                                    <p:anim calcmode="lin" valueType="num">
                                      <p:cBhvr>
                                        <p:cTn id="102" dur="500" fill="hold"/>
                                        <p:tgtEl>
                                          <p:spTgt spid="13"/>
                                        </p:tgtEl>
                                        <p:attrNameLst>
                                          <p:attrName>ppt_w</p:attrName>
                                        </p:attrNameLst>
                                      </p:cBhvr>
                                      <p:tavLst>
                                        <p:tav tm="0">
                                          <p:val>
                                            <p:strVal val="#ppt_w"/>
                                          </p:val>
                                        </p:tav>
                                        <p:tav tm="100000">
                                          <p:val>
                                            <p:strVal val="#ppt_w"/>
                                          </p:val>
                                        </p:tav>
                                      </p:tavLst>
                                    </p:anim>
                                    <p:anim calcmode="lin" valueType="num">
                                      <p:cBhvr>
                                        <p:cTn id="103"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42046">
                                            <p:txEl>
                                              <p:charRg st="0" end="18"/>
                                            </p:txEl>
                                          </p:spTgt>
                                        </p:tgtEl>
                                        <p:attrNameLst>
                                          <p:attrName>style.visibility</p:attrName>
                                        </p:attrNameLst>
                                      </p:cBhvr>
                                      <p:to>
                                        <p:strVal val="visible"/>
                                      </p:to>
                                    </p:set>
                                    <p:animEffect transition="in" filter="box(out)">
                                      <p:cBhvr>
                                        <p:cTn id="108" dur="500"/>
                                        <p:tgtEl>
                                          <p:spTgt spid="42046">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nimBg="1"/>
      <p:bldP spid="4204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3"/>
          <p:cNvSpPr>
            <a:spLocks noGrp="1"/>
          </p:cNvSpPr>
          <p:nvPr>
            <p:ph type="body" sz="half" idx="4294967295"/>
          </p:nvPr>
        </p:nvSpPr>
        <p:spPr>
          <a:xfrm>
            <a:off x="179388" y="1125538"/>
            <a:ext cx="8640762" cy="2159000"/>
          </a:xfrm>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0">
              <a:lnSpc>
                <a:spcPct val="120000"/>
              </a:lnSpc>
              <a:spcBef>
                <a:spcPts val="10"/>
              </a:spcBef>
              <a:spcAft>
                <a:spcPts val="0"/>
              </a:spcAft>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树</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cs typeface="微软雅黑" panose="020B0503020204020204" pitchFamily="34" charset="-122"/>
              </a:rPr>
              <a:t>型结构</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1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单位行政机构的组织关系</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1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计算机的文件系统</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5.1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树和二叉树的定义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pic>
        <p:nvPicPr>
          <p:cNvPr id="6150" name="Picture 33"/>
          <p:cNvPicPr>
            <a:picLocks noChangeAspect="1"/>
          </p:cNvPicPr>
          <p:nvPr/>
        </p:nvPicPr>
        <p:blipFill>
          <a:blip r:embed="rId1"/>
          <a:srcRect l="35812" t="15022" r="18689" b="25461"/>
          <a:stretch>
            <a:fillRect/>
          </a:stretch>
        </p:blipFill>
        <p:spPr>
          <a:xfrm>
            <a:off x="3564255" y="980758"/>
            <a:ext cx="5295900" cy="4329112"/>
          </a:xfrm>
          <a:prstGeom prst="rect">
            <a:avLst/>
          </a:prstGeom>
          <a:noFill/>
          <a:ln w="19050" cap="flat" cmpd="sng">
            <a:solidFill>
              <a:schemeClr val="hlink"/>
            </a:solidFill>
            <a:prstDash val="solid"/>
            <a:miter/>
            <a:headEnd type="none" w="med" len="med"/>
            <a:tailEnd type="none" w="med" len="med"/>
          </a:ln>
        </p:spPr>
      </p:pic>
      <p:graphicFrame>
        <p:nvGraphicFramePr>
          <p:cNvPr id="6149" name="Object 6"/>
          <p:cNvGraphicFramePr>
            <a:graphicFrameLocks noGrp="1" noChangeAspect="1"/>
          </p:cNvGraphicFramePr>
          <p:nvPr>
            <p:ph sz="half" idx="4294967295"/>
          </p:nvPr>
        </p:nvGraphicFramePr>
        <p:xfrm>
          <a:off x="434975" y="3019425"/>
          <a:ext cx="8313738" cy="3289300"/>
        </p:xfrm>
        <a:graphic>
          <a:graphicData uri="http://schemas.openxmlformats.org/presentationml/2006/ole">
            <mc:AlternateContent xmlns:mc="http://schemas.openxmlformats.org/markup-compatibility/2006">
              <mc:Choice xmlns:v="urn:schemas-microsoft-com:vml" Requires="v">
                <p:oleObj spid="_x0000_s3076" name="" r:id="rId2" imgW="4733925" imgH="1876425" progId="Visio.Drawing.11">
                  <p:embed/>
                </p:oleObj>
              </mc:Choice>
              <mc:Fallback>
                <p:oleObj name="" r:id="rId2" imgW="4733925" imgH="1876425" progId="Visio.Drawing.11">
                  <p:embed/>
                  <p:pic>
                    <p:nvPicPr>
                      <p:cNvPr id="0" name="图片 3075"/>
                      <p:cNvPicPr/>
                      <p:nvPr/>
                    </p:nvPicPr>
                    <p:blipFill>
                      <a:blip r:embed="rId3"/>
                      <a:srcRect/>
                      <a:stretch>
                        <a:fillRect/>
                      </a:stretch>
                    </p:blipFill>
                    <p:spPr>
                      <a:xfrm>
                        <a:off x="434975" y="3019425"/>
                        <a:ext cx="8313738" cy="3289300"/>
                      </a:xfrm>
                      <a:prstGeom prst="rect">
                        <a:avLst/>
                      </a:prstGeom>
                      <a:noFill/>
                      <a:ln w="19050">
                        <a:solidFill>
                          <a:schemeClr val="hlink">
                            <a:alpha val="100000"/>
                          </a:schemeClr>
                        </a:solidFill>
                        <a:miter lim="800000"/>
                        <a:headEnd/>
                        <a:tailEnd/>
                      </a:ln>
                    </p:spPr>
                  </p:pic>
                </p:oleObj>
              </mc:Fallback>
            </mc:AlternateContent>
          </a:graphicData>
        </a:graphic>
      </p:graphicFrame>
      <p:pic>
        <p:nvPicPr>
          <p:cNvPr id="5130" name="Picture 10"/>
          <p:cNvPicPr>
            <a:picLocks noChangeAspect="1"/>
          </p:cNvPicPr>
          <p:nvPr/>
        </p:nvPicPr>
        <p:blipFill>
          <a:blip r:embed="rId4"/>
          <a:stretch>
            <a:fillRect/>
          </a:stretch>
        </p:blipFill>
        <p:spPr>
          <a:xfrm>
            <a:off x="4176395" y="981075"/>
            <a:ext cx="4683760" cy="4332605"/>
          </a:xfrm>
          <a:prstGeom prst="rect">
            <a:avLst/>
          </a:prstGeom>
          <a:noFill/>
          <a:ln w="19050" cap="flat" cmpd="sng">
            <a:solidFill>
              <a:srgbClr val="0070C0"/>
            </a:solidFill>
            <a:prstDash val="solid"/>
            <a:miter/>
            <a:headEnd type="none" w="med" len="med"/>
            <a:tailEnd type="none" w="med" len="med"/>
          </a:ln>
        </p:spPr>
      </p:pic>
      <p:sp>
        <p:nvSpPr>
          <p:cNvPr id="2" name="TextBox 1"/>
          <p:cNvSpPr txBox="1"/>
          <p:nvPr/>
        </p:nvSpPr>
        <p:spPr>
          <a:xfrm>
            <a:off x="2703513" y="3789045"/>
            <a:ext cx="6156325" cy="2346325"/>
          </a:xfrm>
          <a:prstGeom prst="rect">
            <a:avLst/>
          </a:prstGeom>
          <a:solidFill>
            <a:srgbClr val="DCE6F2"/>
          </a:solidFill>
          <a:ln w="19050" cap="flat" cmpd="sng">
            <a:solidFill>
              <a:schemeClr val="accent1"/>
            </a:solidFill>
            <a:prstDash val="solid"/>
            <a:round/>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457200" lvl="1" indent="0" eaLnBrk="1" hangingPunct="1">
              <a:spcBef>
                <a:spcPts val="300"/>
              </a:spcBef>
              <a:buFont typeface="Arial" panose="020B0604020202020204" pitchFamily="34" charset="0"/>
              <a:buNone/>
            </a:pP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人工智能，游戏中怪物思考</a:t>
            </a:r>
            <a:endParaRPr lang="en-US" altLang="zh-CN" dirty="0">
              <a:latin typeface="Times New Roman" panose="02020603050405020304" pitchFamily="18" charset="0"/>
              <a:ea typeface="黑体" panose="02010609060101010101" pitchFamily="49" charset="-122"/>
            </a:endParaRPr>
          </a:p>
          <a:p>
            <a:pPr marL="457200" lvl="1" indent="0" eaLnBrk="1" hangingPunct="1">
              <a:spcBef>
                <a:spcPts val="300"/>
              </a:spcBef>
              <a:buFont typeface="Arial" panose="020B0604020202020204" pitchFamily="34" charset="0"/>
              <a:buNone/>
            </a:pPr>
            <a:r>
              <a:rPr lang="en-US" altLang="zh-CN" dirty="0">
                <a:latin typeface="Times New Roman" panose="02020603050405020304" pitchFamily="18" charset="0"/>
                <a:ea typeface="黑体" panose="02010609060101010101" pitchFamily="49" charset="-122"/>
              </a:rPr>
              <a:t>if(</a:t>
            </a:r>
            <a:r>
              <a:rPr lang="zh-CN" altLang="en-US" dirty="0">
                <a:latin typeface="Arial" panose="020B0604020202020204" pitchFamily="34" charset="0"/>
              </a:rPr>
              <a:t>玩家能力</a:t>
            </a:r>
            <a:r>
              <a:rPr lang="en-US" altLang="zh-CN" dirty="0">
                <a:latin typeface="Times New Roman" panose="02020603050405020304" pitchFamily="18" charset="0"/>
                <a:ea typeface="黑体" panose="02010609060101010101" pitchFamily="49" charset="-122"/>
              </a:rPr>
              <a:t>&lt;100)        state=</a:t>
            </a:r>
            <a:r>
              <a:rPr lang="zh-CN" altLang="en-US" dirty="0">
                <a:latin typeface="Times New Roman" panose="02020603050405020304" pitchFamily="18" charset="0"/>
                <a:ea typeface="黑体" panose="02010609060101010101" pitchFamily="49" charset="-122"/>
              </a:rPr>
              <a:t>嘲笑</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单挑</a:t>
            </a:r>
            <a:r>
              <a:rPr lang="en-US" altLang="zh-CN" dirty="0">
                <a:latin typeface="Times New Roman" panose="02020603050405020304" pitchFamily="18" charset="0"/>
                <a:ea typeface="黑体" panose="02010609060101010101" pitchFamily="49" charset="-122"/>
              </a:rPr>
              <a:t>;</a:t>
            </a:r>
            <a:br>
              <a:rPr lang="zh-CN" altLang="en-US" dirty="0">
                <a:latin typeface="Times New Roman" panose="02020603050405020304" pitchFamily="18" charset="0"/>
                <a:ea typeface="黑体" panose="02010609060101010101" pitchFamily="49" charset="-122"/>
              </a:rPr>
            </a:br>
            <a:r>
              <a:rPr lang="en-US" altLang="zh-CN" dirty="0">
                <a:latin typeface="Times New Roman" panose="02020603050405020304" pitchFamily="18" charset="0"/>
                <a:ea typeface="黑体" panose="02010609060101010101" pitchFamily="49" charset="-122"/>
              </a:rPr>
              <a:t>else if(</a:t>
            </a:r>
            <a:r>
              <a:rPr lang="zh-CN" altLang="en-US" dirty="0">
                <a:latin typeface="Arial" panose="020B0604020202020204" pitchFamily="34" charset="0"/>
              </a:rPr>
              <a:t>玩家能力</a:t>
            </a:r>
            <a:r>
              <a:rPr lang="en-US" altLang="zh-CN" dirty="0">
                <a:latin typeface="Times New Roman" panose="02020603050405020304" pitchFamily="18" charset="0"/>
                <a:ea typeface="黑体" panose="02010609060101010101" pitchFamily="49" charset="-122"/>
              </a:rPr>
              <a:t>&lt;200) state=</a:t>
            </a:r>
            <a:r>
              <a:rPr lang="zh-CN" altLang="en-US" dirty="0">
                <a:latin typeface="Times New Roman" panose="02020603050405020304" pitchFamily="18" charset="0"/>
                <a:ea typeface="黑体" panose="02010609060101010101" pitchFamily="49" charset="-122"/>
              </a:rPr>
              <a:t>单挑</a:t>
            </a:r>
            <a:r>
              <a:rPr lang="en-US" altLang="zh-CN" dirty="0">
                <a:latin typeface="Times New Roman" panose="02020603050405020304" pitchFamily="18" charset="0"/>
                <a:ea typeface="黑体" panose="02010609060101010101" pitchFamily="49" charset="-122"/>
              </a:rPr>
              <a:t>;</a:t>
            </a:r>
            <a:br>
              <a:rPr lang="zh-CN" altLang="en-US" dirty="0">
                <a:latin typeface="Times New Roman" panose="02020603050405020304" pitchFamily="18" charset="0"/>
                <a:ea typeface="黑体" panose="02010609060101010101" pitchFamily="49" charset="-122"/>
              </a:rPr>
            </a:br>
            <a:r>
              <a:rPr lang="en-US" altLang="zh-CN" dirty="0">
                <a:latin typeface="Times New Roman" panose="02020603050405020304" pitchFamily="18" charset="0"/>
                <a:ea typeface="黑体" panose="02010609060101010101" pitchFamily="49" charset="-122"/>
              </a:rPr>
              <a:t>else if(</a:t>
            </a:r>
            <a:r>
              <a:rPr lang="zh-CN" altLang="en-US" dirty="0">
                <a:latin typeface="Arial" panose="020B0604020202020204" pitchFamily="34" charset="0"/>
              </a:rPr>
              <a:t>玩家能力</a:t>
            </a:r>
            <a:r>
              <a:rPr lang="en-US" altLang="zh-CN" dirty="0">
                <a:latin typeface="Times New Roman" panose="02020603050405020304" pitchFamily="18" charset="0"/>
                <a:ea typeface="黑体" panose="02010609060101010101" pitchFamily="49" charset="-122"/>
              </a:rPr>
              <a:t>&lt;300) state=</a:t>
            </a:r>
            <a:r>
              <a:rPr lang="zh-CN" altLang="en-US" dirty="0">
                <a:latin typeface="Times New Roman" panose="02020603050405020304" pitchFamily="18" charset="0"/>
                <a:ea typeface="黑体" panose="02010609060101010101" pitchFamily="49" charset="-122"/>
              </a:rPr>
              <a:t>嗜血魔法</a:t>
            </a:r>
            <a:r>
              <a:rPr lang="en-US" altLang="zh-CN" dirty="0">
                <a:latin typeface="Times New Roman" panose="02020603050405020304" pitchFamily="18" charset="0"/>
                <a:ea typeface="黑体" panose="02010609060101010101" pitchFamily="49" charset="-122"/>
              </a:rPr>
              <a:t>;</a:t>
            </a:r>
            <a:br>
              <a:rPr lang="zh-CN" altLang="en-US" dirty="0">
                <a:latin typeface="Times New Roman" panose="02020603050405020304" pitchFamily="18" charset="0"/>
                <a:ea typeface="黑体" panose="02010609060101010101" pitchFamily="49" charset="-122"/>
              </a:rPr>
            </a:br>
            <a:r>
              <a:rPr lang="en-US" altLang="zh-CN" dirty="0">
                <a:latin typeface="Times New Roman" panose="02020603050405020304" pitchFamily="18" charset="0"/>
                <a:ea typeface="黑体" panose="02010609060101010101" pitchFamily="49" charset="-122"/>
              </a:rPr>
              <a:t>else if(</a:t>
            </a:r>
            <a:r>
              <a:rPr lang="zh-CN" altLang="en-US" dirty="0">
                <a:latin typeface="Arial" panose="020B0604020202020204" pitchFamily="34" charset="0"/>
              </a:rPr>
              <a:t>玩家能力</a:t>
            </a:r>
            <a:r>
              <a:rPr lang="en-US" altLang="zh-CN" dirty="0">
                <a:latin typeface="Times New Roman" panose="02020603050405020304" pitchFamily="18" charset="0"/>
                <a:ea typeface="黑体" panose="02010609060101010101" pitchFamily="49" charset="-122"/>
              </a:rPr>
              <a:t>&lt;400) state=</a:t>
            </a:r>
            <a:r>
              <a:rPr lang="zh-CN" altLang="en-US" dirty="0">
                <a:latin typeface="Times New Roman" panose="02020603050405020304" pitchFamily="18" charset="0"/>
                <a:ea typeface="黑体" panose="02010609060101010101" pitchFamily="49" charset="-122"/>
              </a:rPr>
              <a:t>呼唤同伴</a:t>
            </a:r>
            <a:r>
              <a:rPr lang="en-US" altLang="zh-CN" dirty="0">
                <a:latin typeface="Times New Roman" panose="02020603050405020304" pitchFamily="18" charset="0"/>
                <a:ea typeface="黑体" panose="02010609060101010101" pitchFamily="49" charset="-122"/>
              </a:rPr>
              <a:t>;</a:t>
            </a:r>
            <a:br>
              <a:rPr lang="zh-CN" altLang="en-US" dirty="0">
                <a:latin typeface="Times New Roman" panose="02020603050405020304" pitchFamily="18" charset="0"/>
                <a:ea typeface="黑体" panose="02010609060101010101" pitchFamily="49" charset="-122"/>
              </a:rPr>
            </a:br>
            <a:r>
              <a:rPr lang="en-US" altLang="zh-CN" dirty="0">
                <a:latin typeface="Times New Roman" panose="02020603050405020304" pitchFamily="18" charset="0"/>
                <a:ea typeface="黑体" panose="02010609060101010101" pitchFamily="49" charset="-122"/>
              </a:rPr>
              <a:t>else state=</a:t>
            </a:r>
            <a:r>
              <a:rPr lang="zh-CN" altLang="en-US" dirty="0">
                <a:latin typeface="Times New Roman" panose="02020603050405020304" pitchFamily="18" charset="0"/>
                <a:ea typeface="黑体" panose="02010609060101010101" pitchFamily="49" charset="-122"/>
              </a:rPr>
              <a:t>逃跑</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barn(inVertical)">
                                      <p:cBhvr>
                                        <p:cTn id="7" dur="500"/>
                                        <p:tgtEl>
                                          <p:spTgt spid="61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6150"/>
                                        </p:tgtEl>
                                      </p:cBhvr>
                                    </p:animEffect>
                                    <p:set>
                                      <p:cBhvr>
                                        <p:cTn id="12" dur="1" fill="hold">
                                          <p:stCondLst>
                                            <p:cond delay="499"/>
                                          </p:stCondLst>
                                        </p:cTn>
                                        <p:tgtEl>
                                          <p:spTgt spid="6150"/>
                                        </p:tgtEl>
                                        <p:attrNameLst>
                                          <p:attrName>style.visibility</p:attrName>
                                        </p:attrNameLst>
                                      </p:cBhvr>
                                      <p:to>
                                        <p:strVal val="hidden"/>
                                      </p:to>
                                    </p:se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6149"/>
                                        </p:tgtEl>
                                        <p:attrNameLst>
                                          <p:attrName>style.visibility</p:attrName>
                                        </p:attrNameLst>
                                      </p:cBhvr>
                                      <p:to>
                                        <p:strVal val="visible"/>
                                      </p:to>
                                    </p:set>
                                    <p:animEffect transition="in" filter="barn(inVertical)">
                                      <p:cBhvr>
                                        <p:cTn id="16" dur="500"/>
                                        <p:tgtEl>
                                          <p:spTgt spid="614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xit" presetSubtype="21" fill="hold" nodeType="clickEffect">
                                  <p:stCondLst>
                                    <p:cond delay="0"/>
                                  </p:stCondLst>
                                  <p:childTnLst>
                                    <p:animEffect transition="out" filter="barn(inVertical)">
                                      <p:cBhvr>
                                        <p:cTn id="20" dur="500"/>
                                        <p:tgtEl>
                                          <p:spTgt spid="6149"/>
                                        </p:tgtEl>
                                      </p:cBhvr>
                                    </p:animEffect>
                                    <p:set>
                                      <p:cBhvr>
                                        <p:cTn id="21" dur="1" fill="hold">
                                          <p:stCondLst>
                                            <p:cond delay="499"/>
                                          </p:stCondLst>
                                        </p:cTn>
                                        <p:tgtEl>
                                          <p:spTgt spid="6149"/>
                                        </p:tgtEl>
                                        <p:attrNameLst>
                                          <p:attrName>style.visibility</p:attrName>
                                        </p:attrNameLst>
                                      </p:cBhvr>
                                      <p:to>
                                        <p:strVal val="hidden"/>
                                      </p:to>
                                    </p:set>
                                  </p:childTnLst>
                                </p:cTn>
                              </p:par>
                            </p:childTnLst>
                          </p:cTn>
                        </p:par>
                        <p:par>
                          <p:cTn id="22" fill="hold">
                            <p:stCondLst>
                              <p:cond delay="500"/>
                            </p:stCondLst>
                            <p:childTnLst>
                              <p:par>
                                <p:cTn id="23" presetID="16" presetClass="entr" presetSubtype="21" fill="hold" nodeType="after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barn(inVertical)">
                                      <p:cBhvr>
                                        <p:cTn id="25" dur="500"/>
                                        <p:tgtEl>
                                          <p:spTgt spid="513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xit" presetSubtype="21" fill="hold" nodeType="clickEffect">
                                  <p:stCondLst>
                                    <p:cond delay="0"/>
                                  </p:stCondLst>
                                  <p:childTnLst>
                                    <p:animEffect transition="out" filter="barn(inVertical)">
                                      <p:cBhvr>
                                        <p:cTn id="29" dur="500"/>
                                        <p:tgtEl>
                                          <p:spTgt spid="5130"/>
                                        </p:tgtEl>
                                      </p:cBhvr>
                                    </p:animEffect>
                                    <p:set>
                                      <p:cBhvr>
                                        <p:cTn id="30" dur="1" fill="hold">
                                          <p:stCondLst>
                                            <p:cond delay="499"/>
                                          </p:stCondLst>
                                        </p:cTn>
                                        <p:tgtEl>
                                          <p:spTgt spid="5130"/>
                                        </p:tgtEl>
                                        <p:attrNameLst>
                                          <p:attrName>style.visibility</p:attrName>
                                        </p:attrNameLst>
                                      </p:cBhvr>
                                      <p:to>
                                        <p:strVal val="hidden"/>
                                      </p:to>
                                    </p:se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arn(inVertical)">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6083"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中序遍历</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若二叉树空，结束</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若二叉树非空</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rPr>
              <a:t>中序遍历</a:t>
            </a:r>
            <a:r>
              <a:rPr lang="zh-CN" altLang="en-US" dirty="0">
                <a:latin typeface="微软雅黑" panose="020B0503020204020204" pitchFamily="34" charset="-122"/>
                <a:ea typeface="微软雅黑" panose="020B0503020204020204" pitchFamily="34" charset="-122"/>
              </a:rPr>
              <a:t>左子树</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访问根结点</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rPr>
              <a:t>中序遍历</a:t>
            </a:r>
            <a:r>
              <a:rPr lang="zh-CN" altLang="en-US" dirty="0">
                <a:latin typeface="微软雅黑" panose="020B0503020204020204" pitchFamily="34" charset="-122"/>
                <a:ea typeface="微软雅黑" panose="020B0503020204020204" pitchFamily="34" charset="-122"/>
              </a:rPr>
              <a:t>右子树</a:t>
            </a:r>
            <a:endParaRPr lang="en-US" altLang="zh-CN" dirty="0">
              <a:latin typeface="微软雅黑" panose="020B0503020204020204" pitchFamily="34" charset="-122"/>
              <a:ea typeface="微软雅黑" panose="020B0503020204020204" pitchFamily="34" charset="-122"/>
            </a:endParaRPr>
          </a:p>
        </p:txBody>
      </p:sp>
      <p:sp>
        <p:nvSpPr>
          <p:cNvPr id="43020" name="Rectangle 10"/>
          <p:cNvSpPr/>
          <p:nvPr/>
        </p:nvSpPr>
        <p:spPr>
          <a:xfrm>
            <a:off x="5256213" y="1581150"/>
            <a:ext cx="2667000" cy="45720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00"/>
                </a:solidFill>
                <a:latin typeface="Times New Roman" panose="02020603050405020304" pitchFamily="18" charset="0"/>
                <a:ea typeface="宋体" panose="02010600030101010101" pitchFamily="2" charset="-122"/>
              </a:rPr>
              <a:t>L </a:t>
            </a: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D </a:t>
            </a:r>
            <a:r>
              <a:rPr lang="en-US" altLang="zh-CN" b="1" dirty="0">
                <a:latin typeface="Times New Roman" panose="02020603050405020304" pitchFamily="18" charset="0"/>
                <a:ea typeface="宋体" panose="02010600030101010101" pitchFamily="2" charset="-122"/>
              </a:rPr>
              <a:t>           R</a:t>
            </a:r>
            <a:endParaRPr lang="en-US" altLang="zh-CN" b="1" dirty="0">
              <a:latin typeface="Times New Roman" panose="02020603050405020304" pitchFamily="18" charset="0"/>
              <a:ea typeface="宋体" panose="02010600030101010101" pitchFamily="2" charset="-122"/>
            </a:endParaRPr>
          </a:p>
        </p:txBody>
      </p:sp>
      <p:grpSp>
        <p:nvGrpSpPr>
          <p:cNvPr id="3" name="Group 11"/>
          <p:cNvGrpSpPr/>
          <p:nvPr/>
        </p:nvGrpSpPr>
        <p:grpSpPr>
          <a:xfrm>
            <a:off x="5256213" y="3524250"/>
            <a:ext cx="457200" cy="1066800"/>
            <a:chOff x="0" y="0"/>
            <a:chExt cx="288" cy="672"/>
          </a:xfrm>
        </p:grpSpPr>
        <p:sp>
          <p:nvSpPr>
            <p:cNvPr id="46133" name="Line 12"/>
            <p:cNvSpPr/>
            <p:nvPr/>
          </p:nvSpPr>
          <p:spPr>
            <a:xfrm>
              <a:off x="144" y="0"/>
              <a:ext cx="0" cy="432"/>
            </a:xfrm>
            <a:prstGeom prst="line">
              <a:avLst/>
            </a:prstGeom>
            <a:ln w="19050" cap="flat" cmpd="sng">
              <a:solidFill>
                <a:srgbClr val="FF6600"/>
              </a:solidFill>
              <a:prstDash val="solid"/>
              <a:headEnd type="none" w="med" len="med"/>
              <a:tailEnd type="triangle" w="med" len="med"/>
            </a:ln>
          </p:spPr>
        </p:sp>
        <p:sp>
          <p:nvSpPr>
            <p:cNvPr id="46134" name="Oval 13"/>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grpSp>
        <p:nvGrpSpPr>
          <p:cNvPr id="4" name="Group 14"/>
          <p:cNvGrpSpPr/>
          <p:nvPr/>
        </p:nvGrpSpPr>
        <p:grpSpPr>
          <a:xfrm>
            <a:off x="4722813" y="2057400"/>
            <a:ext cx="1524000" cy="1447800"/>
            <a:chOff x="0" y="0"/>
            <a:chExt cx="960" cy="912"/>
          </a:xfrm>
        </p:grpSpPr>
        <p:sp>
          <p:nvSpPr>
            <p:cNvPr id="46127" name="Line 15"/>
            <p:cNvSpPr/>
            <p:nvPr/>
          </p:nvSpPr>
          <p:spPr>
            <a:xfrm>
              <a:off x="480" y="0"/>
              <a:ext cx="0" cy="432"/>
            </a:xfrm>
            <a:prstGeom prst="line">
              <a:avLst/>
            </a:prstGeom>
            <a:ln w="19050" cap="flat" cmpd="sng">
              <a:solidFill>
                <a:schemeClr val="accent2"/>
              </a:solidFill>
              <a:prstDash val="solid"/>
              <a:headEnd type="none" w="med" len="med"/>
              <a:tailEnd type="triangle" w="med" len="med"/>
            </a:ln>
          </p:spPr>
        </p:sp>
        <p:grpSp>
          <p:nvGrpSpPr>
            <p:cNvPr id="46128" name="Group 16"/>
            <p:cNvGrpSpPr/>
            <p:nvPr/>
          </p:nvGrpSpPr>
          <p:grpSpPr>
            <a:xfrm>
              <a:off x="192" y="432"/>
              <a:ext cx="576" cy="240"/>
              <a:chOff x="0" y="0"/>
              <a:chExt cx="576" cy="240"/>
            </a:xfrm>
          </p:grpSpPr>
          <p:sp>
            <p:nvSpPr>
              <p:cNvPr id="46130" name="Line 17"/>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6131" name="Line 18"/>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6132" name="Line 19"/>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6129" name="Rectangle 20"/>
            <p:cNvSpPr/>
            <p:nvPr/>
          </p:nvSpPr>
          <p:spPr>
            <a:xfrm>
              <a:off x="0" y="672"/>
              <a:ext cx="960"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D</a:t>
              </a:r>
              <a:r>
                <a:rPr lang="en-US" altLang="zh-CN" b="1" dirty="0">
                  <a:latin typeface="Times New Roman" panose="02020603050405020304" pitchFamily="18" charset="0"/>
                  <a:ea typeface="宋体" panose="02010600030101010101" pitchFamily="2" charset="-122"/>
                </a:rPr>
                <a:t>   R</a:t>
              </a:r>
              <a:endParaRPr lang="en-US" altLang="zh-CN" b="1" dirty="0">
                <a:latin typeface="Times New Roman" panose="02020603050405020304" pitchFamily="18" charset="0"/>
                <a:ea typeface="宋体" panose="02010600030101010101" pitchFamily="2" charset="-122"/>
              </a:endParaRPr>
            </a:p>
          </p:txBody>
        </p:sp>
      </p:grpSp>
      <p:grpSp>
        <p:nvGrpSpPr>
          <p:cNvPr id="6" name="Group 21"/>
          <p:cNvGrpSpPr/>
          <p:nvPr/>
        </p:nvGrpSpPr>
        <p:grpSpPr>
          <a:xfrm>
            <a:off x="5675313" y="3467100"/>
            <a:ext cx="1447800" cy="1447800"/>
            <a:chOff x="0" y="0"/>
            <a:chExt cx="912" cy="912"/>
          </a:xfrm>
        </p:grpSpPr>
        <p:grpSp>
          <p:nvGrpSpPr>
            <p:cNvPr id="46121" name="Group 22"/>
            <p:cNvGrpSpPr/>
            <p:nvPr/>
          </p:nvGrpSpPr>
          <p:grpSpPr>
            <a:xfrm>
              <a:off x="144" y="432"/>
              <a:ext cx="576" cy="240"/>
              <a:chOff x="0" y="0"/>
              <a:chExt cx="576" cy="240"/>
            </a:xfrm>
          </p:grpSpPr>
          <p:sp>
            <p:nvSpPr>
              <p:cNvPr id="46124" name="Line 23"/>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6125" name="Line 24"/>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6126" name="Line 25"/>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6122" name="Rectangle 26"/>
            <p:cNvSpPr/>
            <p:nvPr/>
          </p:nvSpPr>
          <p:spPr>
            <a:xfrm>
              <a:off x="0" y="672"/>
              <a:ext cx="912"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D </a:t>
              </a:r>
              <a:r>
                <a:rPr lang="en-US" altLang="zh-CN" b="1" dirty="0">
                  <a:latin typeface="Times New Roman" panose="02020603050405020304" pitchFamily="18" charset="0"/>
                  <a:ea typeface="宋体" panose="02010600030101010101" pitchFamily="2" charset="-122"/>
                </a:rPr>
                <a:t>  R</a:t>
              </a:r>
              <a:endParaRPr lang="en-US" altLang="zh-CN" b="1" dirty="0">
                <a:latin typeface="Times New Roman" panose="02020603050405020304" pitchFamily="18" charset="0"/>
                <a:ea typeface="宋体" panose="02010600030101010101" pitchFamily="2" charset="-122"/>
              </a:endParaRPr>
            </a:p>
          </p:txBody>
        </p:sp>
        <p:sp>
          <p:nvSpPr>
            <p:cNvPr id="46123" name="Line 27"/>
            <p:cNvSpPr/>
            <p:nvPr/>
          </p:nvSpPr>
          <p:spPr>
            <a:xfrm>
              <a:off x="240" y="0"/>
              <a:ext cx="0" cy="432"/>
            </a:xfrm>
            <a:prstGeom prst="line">
              <a:avLst/>
            </a:prstGeom>
            <a:ln w="19050" cap="flat" cmpd="sng">
              <a:solidFill>
                <a:srgbClr val="CC0099"/>
              </a:solidFill>
              <a:prstDash val="solid"/>
              <a:headEnd type="none" w="med" len="med"/>
              <a:tailEnd type="triangle" w="med" len="med"/>
            </a:ln>
          </p:spPr>
        </p:sp>
      </p:grpSp>
      <p:grpSp>
        <p:nvGrpSpPr>
          <p:cNvPr id="8" name="Group 28"/>
          <p:cNvGrpSpPr/>
          <p:nvPr/>
        </p:nvGrpSpPr>
        <p:grpSpPr>
          <a:xfrm>
            <a:off x="4779963" y="3505200"/>
            <a:ext cx="457200" cy="990600"/>
            <a:chOff x="0" y="0"/>
            <a:chExt cx="288" cy="624"/>
          </a:xfrm>
        </p:grpSpPr>
        <p:sp>
          <p:nvSpPr>
            <p:cNvPr id="46119" name="Text Box 29"/>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6120" name="Line 30"/>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9" name="Group 31"/>
          <p:cNvGrpSpPr/>
          <p:nvPr/>
        </p:nvGrpSpPr>
        <p:grpSpPr>
          <a:xfrm>
            <a:off x="6342063" y="2038350"/>
            <a:ext cx="457200" cy="1066800"/>
            <a:chOff x="0" y="0"/>
            <a:chExt cx="288" cy="672"/>
          </a:xfrm>
        </p:grpSpPr>
        <p:sp>
          <p:nvSpPr>
            <p:cNvPr id="46117" name="Oval 32"/>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46118" name="Line 33"/>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10" name="Group 34"/>
          <p:cNvGrpSpPr/>
          <p:nvPr/>
        </p:nvGrpSpPr>
        <p:grpSpPr>
          <a:xfrm>
            <a:off x="6665913" y="4895850"/>
            <a:ext cx="457200" cy="990600"/>
            <a:chOff x="0" y="0"/>
            <a:chExt cx="288" cy="624"/>
          </a:xfrm>
        </p:grpSpPr>
        <p:sp>
          <p:nvSpPr>
            <p:cNvPr id="46115" name="Text Box 35"/>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6116" name="Line 36"/>
            <p:cNvSpPr/>
            <p:nvPr/>
          </p:nvSpPr>
          <p:spPr>
            <a:xfrm>
              <a:off x="144" y="0"/>
              <a:ext cx="0" cy="432"/>
            </a:xfrm>
            <a:prstGeom prst="line">
              <a:avLst/>
            </a:prstGeom>
            <a:ln w="19050" cap="flat" cmpd="sng">
              <a:solidFill>
                <a:srgbClr val="CC0099"/>
              </a:solidFill>
              <a:prstDash val="solid"/>
              <a:headEnd type="none" w="med" len="med"/>
              <a:tailEnd type="triangle" w="med" len="med"/>
            </a:ln>
          </p:spPr>
        </p:sp>
      </p:grpSp>
      <p:grpSp>
        <p:nvGrpSpPr>
          <p:cNvPr id="11" name="Group 37"/>
          <p:cNvGrpSpPr/>
          <p:nvPr/>
        </p:nvGrpSpPr>
        <p:grpSpPr>
          <a:xfrm>
            <a:off x="5656263" y="4933950"/>
            <a:ext cx="457200" cy="990600"/>
            <a:chOff x="0" y="0"/>
            <a:chExt cx="288" cy="624"/>
          </a:xfrm>
        </p:grpSpPr>
        <p:sp>
          <p:nvSpPr>
            <p:cNvPr id="46113" name="Text Box 38"/>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6114" name="Line 39"/>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12" name="Group 40"/>
          <p:cNvGrpSpPr/>
          <p:nvPr/>
        </p:nvGrpSpPr>
        <p:grpSpPr>
          <a:xfrm>
            <a:off x="6208713" y="4895850"/>
            <a:ext cx="457200" cy="1066800"/>
            <a:chOff x="0" y="0"/>
            <a:chExt cx="288" cy="672"/>
          </a:xfrm>
        </p:grpSpPr>
        <p:sp>
          <p:nvSpPr>
            <p:cNvPr id="46111" name="Oval 41"/>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6112" name="Line 42"/>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13" name="Group 43"/>
          <p:cNvGrpSpPr/>
          <p:nvPr/>
        </p:nvGrpSpPr>
        <p:grpSpPr>
          <a:xfrm>
            <a:off x="8075613" y="3638550"/>
            <a:ext cx="457200" cy="990600"/>
            <a:chOff x="0" y="0"/>
            <a:chExt cx="288" cy="624"/>
          </a:xfrm>
        </p:grpSpPr>
        <p:sp>
          <p:nvSpPr>
            <p:cNvPr id="46109" name="Text Box 44"/>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6110" name="Line 45"/>
            <p:cNvSpPr/>
            <p:nvPr/>
          </p:nvSpPr>
          <p:spPr>
            <a:xfrm>
              <a:off x="144" y="0"/>
              <a:ext cx="0" cy="432"/>
            </a:xfrm>
            <a:prstGeom prst="line">
              <a:avLst/>
            </a:prstGeom>
            <a:ln w="19050" cap="flat" cmpd="sng">
              <a:solidFill>
                <a:srgbClr val="CC0099"/>
              </a:solidFill>
              <a:prstDash val="solid"/>
              <a:headEnd type="none" w="med" len="med"/>
              <a:tailEnd type="triangle" w="med" len="med"/>
            </a:ln>
          </p:spPr>
        </p:sp>
      </p:grpSp>
      <p:grpSp>
        <p:nvGrpSpPr>
          <p:cNvPr id="14" name="Group 46"/>
          <p:cNvGrpSpPr/>
          <p:nvPr/>
        </p:nvGrpSpPr>
        <p:grpSpPr>
          <a:xfrm>
            <a:off x="7046913" y="3638550"/>
            <a:ext cx="457200" cy="990600"/>
            <a:chOff x="0" y="0"/>
            <a:chExt cx="288" cy="624"/>
          </a:xfrm>
        </p:grpSpPr>
        <p:sp>
          <p:nvSpPr>
            <p:cNvPr id="46107" name="Text Box 47"/>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6108" name="Line 48"/>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15" name="Group 49"/>
          <p:cNvGrpSpPr/>
          <p:nvPr/>
        </p:nvGrpSpPr>
        <p:grpSpPr>
          <a:xfrm>
            <a:off x="7599363" y="3638550"/>
            <a:ext cx="457200" cy="1066800"/>
            <a:chOff x="0" y="0"/>
            <a:chExt cx="288" cy="672"/>
          </a:xfrm>
        </p:grpSpPr>
        <p:sp>
          <p:nvSpPr>
            <p:cNvPr id="46105" name="Oval 50"/>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46106" name="Line 51"/>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16" name="Group 52"/>
          <p:cNvGrpSpPr/>
          <p:nvPr/>
        </p:nvGrpSpPr>
        <p:grpSpPr>
          <a:xfrm>
            <a:off x="7065963" y="2038350"/>
            <a:ext cx="1447800" cy="1600200"/>
            <a:chOff x="0" y="0"/>
            <a:chExt cx="912" cy="1008"/>
          </a:xfrm>
        </p:grpSpPr>
        <p:grpSp>
          <p:nvGrpSpPr>
            <p:cNvPr id="46099" name="Group 53"/>
            <p:cNvGrpSpPr/>
            <p:nvPr/>
          </p:nvGrpSpPr>
          <p:grpSpPr>
            <a:xfrm>
              <a:off x="144" y="528"/>
              <a:ext cx="576" cy="240"/>
              <a:chOff x="0" y="0"/>
              <a:chExt cx="576" cy="240"/>
            </a:xfrm>
          </p:grpSpPr>
          <p:sp>
            <p:nvSpPr>
              <p:cNvPr id="46102" name="Line 54"/>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6103" name="Line 55"/>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6104" name="Line 56"/>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6100" name="Rectangle 57"/>
            <p:cNvSpPr/>
            <p:nvPr/>
          </p:nvSpPr>
          <p:spPr>
            <a:xfrm>
              <a:off x="0" y="768"/>
              <a:ext cx="912"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a:t>
              </a:r>
              <a:r>
                <a:rPr lang="en-US" altLang="zh-CN" b="1" dirty="0">
                  <a:solidFill>
                    <a:srgbClr val="FF0000"/>
                  </a:solidFill>
                  <a:latin typeface="Times New Roman" panose="02020603050405020304" pitchFamily="18" charset="0"/>
                  <a:ea typeface="宋体" panose="02010600030101010101" pitchFamily="2" charset="-122"/>
                </a:rPr>
                <a:t>D</a:t>
              </a:r>
              <a:r>
                <a:rPr lang="en-US" altLang="zh-CN" b="1" dirty="0">
                  <a:latin typeface="Times New Roman" panose="02020603050405020304" pitchFamily="18" charset="0"/>
                  <a:ea typeface="宋体" panose="02010600030101010101" pitchFamily="2" charset="-122"/>
                </a:rPr>
                <a:t>   R</a:t>
              </a:r>
              <a:endParaRPr lang="en-US" altLang="zh-CN" b="1" dirty="0">
                <a:latin typeface="Times New Roman" panose="02020603050405020304" pitchFamily="18" charset="0"/>
                <a:ea typeface="宋体" panose="02010600030101010101" pitchFamily="2" charset="-122"/>
              </a:endParaRPr>
            </a:p>
          </p:txBody>
        </p:sp>
        <p:sp>
          <p:nvSpPr>
            <p:cNvPr id="46101" name="Line 58"/>
            <p:cNvSpPr/>
            <p:nvPr/>
          </p:nvSpPr>
          <p:spPr>
            <a:xfrm>
              <a:off x="384" y="0"/>
              <a:ext cx="0" cy="528"/>
            </a:xfrm>
            <a:prstGeom prst="line">
              <a:avLst/>
            </a:prstGeom>
            <a:ln w="19050" cap="flat" cmpd="sng">
              <a:solidFill>
                <a:srgbClr val="CC0099"/>
              </a:solidFill>
              <a:prstDash val="solid"/>
              <a:headEnd type="none" w="med" len="med"/>
              <a:tailEnd type="triangle" w="med" len="med"/>
            </a:ln>
          </p:spPr>
        </p:sp>
      </p:grpSp>
      <p:sp>
        <p:nvSpPr>
          <p:cNvPr id="43069" name="Text Box 59"/>
          <p:cNvSpPr txBox="1"/>
          <p:nvPr/>
        </p:nvSpPr>
        <p:spPr>
          <a:xfrm>
            <a:off x="683578" y="5662295"/>
            <a:ext cx="36512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中序遍历序列：</a:t>
            </a:r>
            <a:r>
              <a:rPr lang="en-US" altLang="zh-CN" b="1" dirty="0">
                <a:latin typeface="Times New Roman" panose="02020603050405020304" pitchFamily="18" charset="0"/>
                <a:ea typeface="宋体" panose="02010600030101010101" pitchFamily="2" charset="-122"/>
              </a:rPr>
              <a:t>B  D  A  C</a:t>
            </a:r>
            <a:endParaRPr lang="en-US" altLang="zh-CN" b="1" dirty="0">
              <a:latin typeface="Times New Roman" panose="02020603050405020304" pitchFamily="18" charset="0"/>
              <a:ea typeface="宋体" panose="02010600030101010101" pitchFamily="2" charset="-122"/>
            </a:endParaRPr>
          </a:p>
        </p:txBody>
      </p:sp>
      <p:grpSp>
        <p:nvGrpSpPr>
          <p:cNvPr id="5" name="Group 2"/>
          <p:cNvGrpSpPr/>
          <p:nvPr/>
        </p:nvGrpSpPr>
        <p:grpSpPr>
          <a:xfrm>
            <a:off x="1222375" y="3875723"/>
            <a:ext cx="2413000" cy="1712912"/>
            <a:chOff x="0" y="0"/>
            <a:chExt cx="1928" cy="1488"/>
          </a:xfrm>
        </p:grpSpPr>
        <p:sp>
          <p:nvSpPr>
            <p:cNvPr id="45112" name="Oval 3"/>
            <p:cNvSpPr/>
            <p:nvPr>
              <p:custDataLst>
                <p:tags r:id="rId1"/>
              </p:custDataLst>
            </p:nvPr>
          </p:nvSpPr>
          <p:spPr>
            <a:xfrm>
              <a:off x="720" y="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45113" name="Oval 4"/>
            <p:cNvSpPr/>
            <p:nvPr>
              <p:custDataLst>
                <p:tags r:id="rId2"/>
              </p:custDataLst>
            </p:nvPr>
          </p:nvSpPr>
          <p:spPr>
            <a:xfrm>
              <a:off x="672" y="1104"/>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5114" name="Oval 5"/>
            <p:cNvSpPr/>
            <p:nvPr>
              <p:custDataLst>
                <p:tags r:id="rId3"/>
              </p:custDataLst>
            </p:nvPr>
          </p:nvSpPr>
          <p:spPr>
            <a:xfrm>
              <a:off x="0" y="72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45115" name="Oval 6"/>
            <p:cNvSpPr/>
            <p:nvPr>
              <p:custDataLst>
                <p:tags r:id="rId4"/>
              </p:custDataLst>
            </p:nvPr>
          </p:nvSpPr>
          <p:spPr>
            <a:xfrm>
              <a:off x="1544" y="68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45116" name="Line 7"/>
            <p:cNvSpPr/>
            <p:nvPr>
              <p:custDataLst>
                <p:tags r:id="rId5"/>
              </p:custDataLst>
            </p:nvPr>
          </p:nvSpPr>
          <p:spPr>
            <a:xfrm flipH="1">
              <a:off x="288" y="336"/>
              <a:ext cx="480" cy="432"/>
            </a:xfrm>
            <a:prstGeom prst="line">
              <a:avLst/>
            </a:prstGeom>
            <a:ln w="19050" cap="flat" cmpd="sng">
              <a:solidFill>
                <a:srgbClr val="006699"/>
              </a:solidFill>
              <a:prstDash val="solid"/>
              <a:headEnd type="none" w="med" len="med"/>
              <a:tailEnd type="none" w="med" len="med"/>
            </a:ln>
          </p:spPr>
        </p:sp>
        <p:sp>
          <p:nvSpPr>
            <p:cNvPr id="45117" name="Line 8"/>
            <p:cNvSpPr/>
            <p:nvPr>
              <p:custDataLst>
                <p:tags r:id="rId6"/>
              </p:custDataLst>
            </p:nvPr>
          </p:nvSpPr>
          <p:spPr>
            <a:xfrm>
              <a:off x="1056" y="336"/>
              <a:ext cx="576" cy="384"/>
            </a:xfrm>
            <a:prstGeom prst="line">
              <a:avLst/>
            </a:prstGeom>
            <a:ln w="19050" cap="flat" cmpd="sng">
              <a:solidFill>
                <a:schemeClr val="hlink"/>
              </a:solidFill>
              <a:prstDash val="solid"/>
              <a:headEnd type="none" w="med" len="med"/>
              <a:tailEnd type="none" w="med" len="med"/>
            </a:ln>
          </p:spPr>
        </p:sp>
        <p:sp>
          <p:nvSpPr>
            <p:cNvPr id="45118" name="Line 9"/>
            <p:cNvSpPr/>
            <p:nvPr>
              <p:custDataLst>
                <p:tags r:id="rId7"/>
              </p:custDataLst>
            </p:nvPr>
          </p:nvSpPr>
          <p:spPr>
            <a:xfrm>
              <a:off x="384" y="1008"/>
              <a:ext cx="336" cy="192"/>
            </a:xfrm>
            <a:prstGeom prst="line">
              <a:avLst/>
            </a:prstGeom>
            <a:ln w="19050" cap="flat" cmpd="sng">
              <a:solidFill>
                <a:schemeClr val="hlink"/>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3020"/>
                                        </p:tgtEl>
                                        <p:attrNameLst>
                                          <p:attrName>style.visibility</p:attrName>
                                        </p:attrNameLst>
                                      </p:cBhvr>
                                      <p:to>
                                        <p:strVal val="visible"/>
                                      </p:to>
                                    </p:set>
                                    <p:animEffect transition="in" filter="dissolve">
                                      <p:cBhvr>
                                        <p:cTn id="7" dur="500"/>
                                        <p:tgtEl>
                                          <p:spTgt spid="4302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ox(out)">
                                      <p:cBhvr>
                                        <p:cTn id="76" dur="500"/>
                                        <p:tgtEl>
                                          <p:spTgt spid="16"/>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ppt_x</p:attrName>
                                        </p:attrNameLst>
                                      </p:cBhvr>
                                      <p:tavLst>
                                        <p:tav tm="0">
                                          <p:val>
                                            <p:strVal val="#ppt_x"/>
                                          </p:val>
                                        </p:tav>
                                        <p:tav tm="100000">
                                          <p:val>
                                            <p:strVal val="#ppt_x"/>
                                          </p:val>
                                        </p:tav>
                                      </p:tavLst>
                                    </p:anim>
                                    <p:anim calcmode="lin" valueType="num">
                                      <p:cBhvr>
                                        <p:cTn id="82" dur="500" fill="hold"/>
                                        <p:tgtEl>
                                          <p:spTgt spid="14"/>
                                        </p:tgtEl>
                                        <p:attrNameLst>
                                          <p:attrName>ppt_y</p:attrName>
                                        </p:attrNameLst>
                                      </p:cBhvr>
                                      <p:tavLst>
                                        <p:tav tm="0">
                                          <p:val>
                                            <p:strVal val="#ppt_y-#ppt_h/2"/>
                                          </p:val>
                                        </p:tav>
                                        <p:tav tm="100000">
                                          <p:val>
                                            <p:strVal val="#ppt_y"/>
                                          </p:val>
                                        </p:tav>
                                      </p:tavLst>
                                    </p:anim>
                                    <p:anim calcmode="lin" valueType="num">
                                      <p:cBhvr>
                                        <p:cTn id="83" dur="500" fill="hold"/>
                                        <p:tgtEl>
                                          <p:spTgt spid="14"/>
                                        </p:tgtEl>
                                        <p:attrNameLst>
                                          <p:attrName>ppt_w</p:attrName>
                                        </p:attrNameLst>
                                      </p:cBhvr>
                                      <p:tavLst>
                                        <p:tav tm="0">
                                          <p:val>
                                            <p:strVal val="#ppt_w"/>
                                          </p:val>
                                        </p:tav>
                                        <p:tav tm="100000">
                                          <p:val>
                                            <p:strVal val="#ppt_w"/>
                                          </p:val>
                                        </p:tav>
                                      </p:tavLst>
                                    </p:anim>
                                    <p:anim calcmode="lin" valueType="num">
                                      <p:cBhvr>
                                        <p:cTn id="84"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17" presetClass="entr" presetSubtype="1"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500" fill="hold"/>
                                        <p:tgtEl>
                                          <p:spTgt spid="15"/>
                                        </p:tgtEl>
                                        <p:attrNameLst>
                                          <p:attrName>ppt_x</p:attrName>
                                        </p:attrNameLst>
                                      </p:cBhvr>
                                      <p:tavLst>
                                        <p:tav tm="0">
                                          <p:val>
                                            <p:strVal val="#ppt_x"/>
                                          </p:val>
                                        </p:tav>
                                        <p:tav tm="100000">
                                          <p:val>
                                            <p:strVal val="#ppt_x"/>
                                          </p:val>
                                        </p:tav>
                                      </p:tavLst>
                                    </p:anim>
                                    <p:anim calcmode="lin" valueType="num">
                                      <p:cBhvr>
                                        <p:cTn id="90" dur="500" fill="hold"/>
                                        <p:tgtEl>
                                          <p:spTgt spid="15"/>
                                        </p:tgtEl>
                                        <p:attrNameLst>
                                          <p:attrName>ppt_y</p:attrName>
                                        </p:attrNameLst>
                                      </p:cBhvr>
                                      <p:tavLst>
                                        <p:tav tm="0">
                                          <p:val>
                                            <p:strVal val="#ppt_y-#ppt_h/2"/>
                                          </p:val>
                                        </p:tav>
                                        <p:tav tm="100000">
                                          <p:val>
                                            <p:strVal val="#ppt_y"/>
                                          </p:val>
                                        </p:tav>
                                      </p:tavLst>
                                    </p:anim>
                                    <p:anim calcmode="lin" valueType="num">
                                      <p:cBhvr>
                                        <p:cTn id="91" dur="500" fill="hold"/>
                                        <p:tgtEl>
                                          <p:spTgt spid="15"/>
                                        </p:tgtEl>
                                        <p:attrNameLst>
                                          <p:attrName>ppt_w</p:attrName>
                                        </p:attrNameLst>
                                      </p:cBhvr>
                                      <p:tavLst>
                                        <p:tav tm="0">
                                          <p:val>
                                            <p:strVal val="#ppt_w"/>
                                          </p:val>
                                        </p:tav>
                                        <p:tav tm="100000">
                                          <p:val>
                                            <p:strVal val="#ppt_w"/>
                                          </p:val>
                                        </p:tav>
                                      </p:tavLst>
                                    </p:anim>
                                    <p:anim calcmode="lin" valueType="num">
                                      <p:cBhvr>
                                        <p:cTn id="92" dur="500" fill="hold"/>
                                        <p:tgtEl>
                                          <p:spTgt spid="15"/>
                                        </p:tgtEl>
                                        <p:attrNameLst>
                                          <p:attrName>ppt_h</p:attrName>
                                        </p:attrNameLst>
                                      </p:cBhvr>
                                      <p:tavLst>
                                        <p:tav tm="0">
                                          <p:val>
                                            <p:fltVal val="0.00000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ppt_h/2"/>
                                          </p:val>
                                        </p:tav>
                                        <p:tav tm="100000">
                                          <p:val>
                                            <p:strVal val="#ppt_y"/>
                                          </p:val>
                                        </p:tav>
                                      </p:tavLst>
                                    </p:anim>
                                    <p:anim calcmode="lin" valueType="num">
                                      <p:cBhvr>
                                        <p:cTn id="99" dur="500" fill="hold"/>
                                        <p:tgtEl>
                                          <p:spTgt spid="13"/>
                                        </p:tgtEl>
                                        <p:attrNameLst>
                                          <p:attrName>ppt_w</p:attrName>
                                        </p:attrNameLst>
                                      </p:cBhvr>
                                      <p:tavLst>
                                        <p:tav tm="0">
                                          <p:val>
                                            <p:strVal val="#ppt_w"/>
                                          </p:val>
                                        </p:tav>
                                        <p:tav tm="100000">
                                          <p:val>
                                            <p:strVal val="#ppt_w"/>
                                          </p:val>
                                        </p:tav>
                                      </p:tavLst>
                                    </p:anim>
                                    <p:anim calcmode="lin" valueType="num">
                                      <p:cBhvr>
                                        <p:cTn id="100"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43069">
                                            <p:txEl>
                                              <p:charRg st="0" end="18"/>
                                            </p:txEl>
                                          </p:spTgt>
                                        </p:tgtEl>
                                        <p:attrNameLst>
                                          <p:attrName>style.visibility</p:attrName>
                                        </p:attrNameLst>
                                      </p:cBhvr>
                                      <p:to>
                                        <p:strVal val="visible"/>
                                      </p:to>
                                    </p:set>
                                    <p:animEffect transition="in" filter="box(out)">
                                      <p:cBhvr>
                                        <p:cTn id="105" dur="500"/>
                                        <p:tgtEl>
                                          <p:spTgt spid="43069">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0" grpId="0" animBg="1"/>
      <p:bldP spid="4306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7107"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后序遍历</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若二叉树空，结束</a:t>
            </a:r>
            <a:endParaRPr lang="en-US" altLang="zh-CN"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若二叉树非空</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rPr>
              <a:t>后序遍历</a:t>
            </a:r>
            <a:r>
              <a:rPr lang="zh-CN" altLang="en-US" dirty="0">
                <a:latin typeface="微软雅黑" panose="020B0503020204020204" pitchFamily="34" charset="-122"/>
                <a:ea typeface="微软雅黑" panose="020B0503020204020204" pitchFamily="34" charset="-122"/>
              </a:rPr>
              <a:t>左子树</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solidFill>
                  <a:srgbClr val="0000FF"/>
                </a:solidFill>
                <a:latin typeface="微软雅黑" panose="020B0503020204020204" pitchFamily="34" charset="-122"/>
                <a:ea typeface="微软雅黑" panose="020B0503020204020204" pitchFamily="34" charset="-122"/>
              </a:rPr>
              <a:t>后序遍历</a:t>
            </a:r>
            <a:r>
              <a:rPr lang="zh-CN" altLang="en-US" dirty="0">
                <a:latin typeface="微软雅黑" panose="020B0503020204020204" pitchFamily="34" charset="-122"/>
                <a:ea typeface="微软雅黑" panose="020B0503020204020204" pitchFamily="34" charset="-122"/>
              </a:rPr>
              <a:t>右子树</a:t>
            </a:r>
            <a:endParaRPr lang="zh-CN" altLang="en-US" dirty="0">
              <a:latin typeface="微软雅黑" panose="020B0503020204020204" pitchFamily="34" charset="-122"/>
              <a:ea typeface="微软雅黑" panose="020B0503020204020204" pitchFamily="34" charset="-122"/>
            </a:endParaRPr>
          </a:p>
          <a:p>
            <a:pPr lvl="2">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访问根结点</a:t>
            </a:r>
            <a:endParaRPr lang="zh-CN" altLang="en-US" dirty="0">
              <a:latin typeface="微软雅黑" panose="020B0503020204020204" pitchFamily="34" charset="-122"/>
              <a:ea typeface="微软雅黑" panose="020B0503020204020204" pitchFamily="34" charset="-122"/>
            </a:endParaRPr>
          </a:p>
          <a:p>
            <a:pPr>
              <a:lnSpc>
                <a:spcPct val="120000"/>
              </a:lnSpc>
              <a:spcBef>
                <a:spcPts val="0"/>
              </a:spcBef>
              <a:spcAft>
                <a:spcPts val="0"/>
              </a:spcAft>
              <a:buNone/>
            </a:pPr>
            <a:endParaRPr lang="zh-CN" altLang="en-US" dirty="0">
              <a:latin typeface="微软雅黑" panose="020B0503020204020204" pitchFamily="34" charset="-122"/>
              <a:ea typeface="微软雅黑" panose="020B0503020204020204" pitchFamily="34" charset="-122"/>
            </a:endParaRPr>
          </a:p>
        </p:txBody>
      </p:sp>
      <p:sp>
        <p:nvSpPr>
          <p:cNvPr id="44044" name="Rectangle 10"/>
          <p:cNvSpPr/>
          <p:nvPr/>
        </p:nvSpPr>
        <p:spPr>
          <a:xfrm>
            <a:off x="5030788" y="1274763"/>
            <a:ext cx="3429000" cy="466725"/>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R              </a:t>
            </a:r>
            <a:r>
              <a:rPr lang="en-US" altLang="zh-CN" b="1" dirty="0">
                <a:solidFill>
                  <a:srgbClr val="FF0000"/>
                </a:solidFill>
                <a:latin typeface="Times New Roman" panose="02020603050405020304" pitchFamily="18" charset="0"/>
                <a:ea typeface="宋体" panose="02010600030101010101" pitchFamily="2" charset="-122"/>
              </a:rPr>
              <a:t>D</a:t>
            </a:r>
            <a:endParaRPr lang="en-US" altLang="zh-CN" b="1" dirty="0">
              <a:solidFill>
                <a:srgbClr val="FF0000"/>
              </a:solidFill>
              <a:latin typeface="Times New Roman" panose="02020603050405020304" pitchFamily="18" charset="0"/>
              <a:ea typeface="宋体" panose="02010600030101010101" pitchFamily="2" charset="-122"/>
            </a:endParaRPr>
          </a:p>
        </p:txBody>
      </p:sp>
      <p:grpSp>
        <p:nvGrpSpPr>
          <p:cNvPr id="3" name="Group 11"/>
          <p:cNvGrpSpPr/>
          <p:nvPr/>
        </p:nvGrpSpPr>
        <p:grpSpPr>
          <a:xfrm>
            <a:off x="4497388" y="1755775"/>
            <a:ext cx="1524000" cy="1447800"/>
            <a:chOff x="0" y="0"/>
            <a:chExt cx="960" cy="912"/>
          </a:xfrm>
        </p:grpSpPr>
        <p:sp>
          <p:nvSpPr>
            <p:cNvPr id="47154" name="Line 12"/>
            <p:cNvSpPr/>
            <p:nvPr/>
          </p:nvSpPr>
          <p:spPr>
            <a:xfrm>
              <a:off x="480" y="0"/>
              <a:ext cx="0" cy="432"/>
            </a:xfrm>
            <a:prstGeom prst="line">
              <a:avLst/>
            </a:prstGeom>
            <a:ln w="19050" cap="flat" cmpd="sng">
              <a:solidFill>
                <a:schemeClr val="accent2"/>
              </a:solidFill>
              <a:prstDash val="solid"/>
              <a:headEnd type="none" w="med" len="med"/>
              <a:tailEnd type="triangle" w="med" len="med"/>
            </a:ln>
          </p:spPr>
        </p:sp>
        <p:grpSp>
          <p:nvGrpSpPr>
            <p:cNvPr id="47155" name="Group 13"/>
            <p:cNvGrpSpPr/>
            <p:nvPr/>
          </p:nvGrpSpPr>
          <p:grpSpPr>
            <a:xfrm>
              <a:off x="192" y="432"/>
              <a:ext cx="576" cy="240"/>
              <a:chOff x="0" y="0"/>
              <a:chExt cx="576" cy="240"/>
            </a:xfrm>
          </p:grpSpPr>
          <p:sp>
            <p:nvSpPr>
              <p:cNvPr id="47157" name="Line 14"/>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7158" name="Line 15"/>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7159" name="Line 16"/>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7156" name="Rectangle 17"/>
            <p:cNvSpPr/>
            <p:nvPr/>
          </p:nvSpPr>
          <p:spPr>
            <a:xfrm>
              <a:off x="0" y="672"/>
              <a:ext cx="960"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R   </a:t>
              </a:r>
              <a:r>
                <a:rPr lang="en-US" altLang="zh-CN" b="1" dirty="0">
                  <a:solidFill>
                    <a:srgbClr val="FF0000"/>
                  </a:solidFill>
                  <a:latin typeface="Times New Roman" panose="02020603050405020304" pitchFamily="18" charset="0"/>
                  <a:ea typeface="宋体" panose="02010600030101010101" pitchFamily="2" charset="-122"/>
                </a:rPr>
                <a:t>D</a:t>
              </a:r>
              <a:endParaRPr lang="en-US" altLang="zh-CN" b="1" dirty="0">
                <a:solidFill>
                  <a:srgbClr val="FF0000"/>
                </a:solidFill>
                <a:latin typeface="Times New Roman" panose="02020603050405020304" pitchFamily="18" charset="0"/>
                <a:ea typeface="宋体" panose="02010600030101010101" pitchFamily="2" charset="-122"/>
              </a:endParaRPr>
            </a:p>
          </p:txBody>
        </p:sp>
      </p:grpSp>
      <p:grpSp>
        <p:nvGrpSpPr>
          <p:cNvPr id="5" name="Group 18"/>
          <p:cNvGrpSpPr/>
          <p:nvPr/>
        </p:nvGrpSpPr>
        <p:grpSpPr>
          <a:xfrm>
            <a:off x="4637088" y="3241675"/>
            <a:ext cx="1447800" cy="1428750"/>
            <a:chOff x="0" y="0"/>
            <a:chExt cx="912" cy="900"/>
          </a:xfrm>
        </p:grpSpPr>
        <p:grpSp>
          <p:nvGrpSpPr>
            <p:cNvPr id="47148" name="Group 19"/>
            <p:cNvGrpSpPr/>
            <p:nvPr/>
          </p:nvGrpSpPr>
          <p:grpSpPr>
            <a:xfrm>
              <a:off x="144" y="420"/>
              <a:ext cx="576" cy="240"/>
              <a:chOff x="0" y="0"/>
              <a:chExt cx="576" cy="240"/>
            </a:xfrm>
          </p:grpSpPr>
          <p:sp>
            <p:nvSpPr>
              <p:cNvPr id="47151" name="Line 20"/>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7152" name="Line 21"/>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7153" name="Line 22"/>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7149" name="Rectangle 23"/>
            <p:cNvSpPr/>
            <p:nvPr/>
          </p:nvSpPr>
          <p:spPr>
            <a:xfrm>
              <a:off x="0" y="660"/>
              <a:ext cx="912"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R   </a:t>
              </a:r>
              <a:r>
                <a:rPr lang="en-US" altLang="zh-CN" b="1" dirty="0">
                  <a:solidFill>
                    <a:srgbClr val="FF0000"/>
                  </a:solidFill>
                  <a:latin typeface="Times New Roman" panose="02020603050405020304" pitchFamily="18" charset="0"/>
                  <a:ea typeface="宋体" panose="02010600030101010101" pitchFamily="2" charset="-122"/>
                </a:rPr>
                <a:t>D</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47150" name="Line 24"/>
            <p:cNvSpPr/>
            <p:nvPr/>
          </p:nvSpPr>
          <p:spPr>
            <a:xfrm>
              <a:off x="408" y="0"/>
              <a:ext cx="0" cy="432"/>
            </a:xfrm>
            <a:prstGeom prst="line">
              <a:avLst/>
            </a:prstGeom>
            <a:ln w="19050" cap="flat" cmpd="sng">
              <a:solidFill>
                <a:srgbClr val="CC0099"/>
              </a:solidFill>
              <a:prstDash val="solid"/>
              <a:headEnd type="none" w="med" len="med"/>
              <a:tailEnd type="triangle" w="med" len="med"/>
            </a:ln>
          </p:spPr>
        </p:sp>
      </p:grpSp>
      <p:grpSp>
        <p:nvGrpSpPr>
          <p:cNvPr id="7" name="Group 25"/>
          <p:cNvGrpSpPr/>
          <p:nvPr/>
        </p:nvGrpSpPr>
        <p:grpSpPr>
          <a:xfrm>
            <a:off x="4500563" y="3203575"/>
            <a:ext cx="457200" cy="990600"/>
            <a:chOff x="0" y="0"/>
            <a:chExt cx="288" cy="624"/>
          </a:xfrm>
        </p:grpSpPr>
        <p:sp>
          <p:nvSpPr>
            <p:cNvPr id="47146" name="Text Box 26"/>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7147" name="Line 27"/>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8" name="Group 28"/>
          <p:cNvGrpSpPr/>
          <p:nvPr/>
        </p:nvGrpSpPr>
        <p:grpSpPr>
          <a:xfrm>
            <a:off x="8002588" y="1774825"/>
            <a:ext cx="457200" cy="1066800"/>
            <a:chOff x="0" y="0"/>
            <a:chExt cx="288" cy="672"/>
          </a:xfrm>
        </p:grpSpPr>
        <p:sp>
          <p:nvSpPr>
            <p:cNvPr id="47144" name="Oval 29"/>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47145" name="Line 30"/>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9" name="Group 31"/>
          <p:cNvGrpSpPr/>
          <p:nvPr/>
        </p:nvGrpSpPr>
        <p:grpSpPr>
          <a:xfrm>
            <a:off x="5151438" y="4670425"/>
            <a:ext cx="457200" cy="990600"/>
            <a:chOff x="0" y="0"/>
            <a:chExt cx="288" cy="624"/>
          </a:xfrm>
        </p:grpSpPr>
        <p:sp>
          <p:nvSpPr>
            <p:cNvPr id="47142" name="Text Box 32"/>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7143" name="Line 33"/>
            <p:cNvSpPr/>
            <p:nvPr/>
          </p:nvSpPr>
          <p:spPr>
            <a:xfrm>
              <a:off x="144" y="0"/>
              <a:ext cx="0" cy="432"/>
            </a:xfrm>
            <a:prstGeom prst="line">
              <a:avLst/>
            </a:prstGeom>
            <a:ln w="19050" cap="flat" cmpd="sng">
              <a:solidFill>
                <a:srgbClr val="CC0099"/>
              </a:solidFill>
              <a:prstDash val="solid"/>
              <a:headEnd type="none" w="med" len="med"/>
              <a:tailEnd type="triangle" w="med" len="med"/>
            </a:ln>
          </p:spPr>
        </p:sp>
      </p:grpSp>
      <p:grpSp>
        <p:nvGrpSpPr>
          <p:cNvPr id="10" name="Group 34"/>
          <p:cNvGrpSpPr/>
          <p:nvPr/>
        </p:nvGrpSpPr>
        <p:grpSpPr>
          <a:xfrm>
            <a:off x="4618038" y="4689475"/>
            <a:ext cx="457200" cy="990600"/>
            <a:chOff x="0" y="0"/>
            <a:chExt cx="288" cy="624"/>
          </a:xfrm>
        </p:grpSpPr>
        <p:sp>
          <p:nvSpPr>
            <p:cNvPr id="47140" name="Text Box 35"/>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7141" name="Line 36"/>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11" name="Group 37"/>
          <p:cNvGrpSpPr/>
          <p:nvPr/>
        </p:nvGrpSpPr>
        <p:grpSpPr>
          <a:xfrm>
            <a:off x="5627688" y="4632325"/>
            <a:ext cx="457200" cy="1066800"/>
            <a:chOff x="0" y="0"/>
            <a:chExt cx="288" cy="672"/>
          </a:xfrm>
        </p:grpSpPr>
        <p:sp>
          <p:nvSpPr>
            <p:cNvPr id="47138" name="Oval 38"/>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7139" name="Line 39"/>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12" name="Group 40"/>
          <p:cNvGrpSpPr/>
          <p:nvPr/>
        </p:nvGrpSpPr>
        <p:grpSpPr>
          <a:xfrm>
            <a:off x="6859588" y="3222625"/>
            <a:ext cx="457200" cy="990600"/>
            <a:chOff x="0" y="0"/>
            <a:chExt cx="288" cy="624"/>
          </a:xfrm>
        </p:grpSpPr>
        <p:sp>
          <p:nvSpPr>
            <p:cNvPr id="47136" name="Text Box 41"/>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7137" name="Line 42"/>
            <p:cNvSpPr/>
            <p:nvPr/>
          </p:nvSpPr>
          <p:spPr>
            <a:xfrm>
              <a:off x="144" y="0"/>
              <a:ext cx="0" cy="432"/>
            </a:xfrm>
            <a:prstGeom prst="line">
              <a:avLst/>
            </a:prstGeom>
            <a:ln w="19050" cap="flat" cmpd="sng">
              <a:solidFill>
                <a:srgbClr val="CC0099"/>
              </a:solidFill>
              <a:prstDash val="solid"/>
              <a:headEnd type="none" w="med" len="med"/>
              <a:tailEnd type="triangle" w="med" len="med"/>
            </a:ln>
          </p:spPr>
        </p:sp>
      </p:grpSp>
      <p:grpSp>
        <p:nvGrpSpPr>
          <p:cNvPr id="13" name="Group 43"/>
          <p:cNvGrpSpPr/>
          <p:nvPr/>
        </p:nvGrpSpPr>
        <p:grpSpPr>
          <a:xfrm>
            <a:off x="6307138" y="3241675"/>
            <a:ext cx="457200" cy="990600"/>
            <a:chOff x="0" y="0"/>
            <a:chExt cx="288" cy="624"/>
          </a:xfrm>
        </p:grpSpPr>
        <p:sp>
          <p:nvSpPr>
            <p:cNvPr id="47134" name="Text Box 44"/>
            <p:cNvSpPr txBox="1"/>
            <p:nvPr/>
          </p:nvSpPr>
          <p:spPr>
            <a:xfrm rot="-5503572">
              <a:off x="24" y="360"/>
              <a:ext cx="24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&gt;</a:t>
              </a:r>
              <a:endParaRPr lang="en-US" altLang="zh-CN" b="1" dirty="0">
                <a:latin typeface="Times New Roman" panose="02020603050405020304" pitchFamily="18" charset="0"/>
                <a:ea typeface="宋体" panose="02010600030101010101" pitchFamily="2" charset="-122"/>
              </a:endParaRPr>
            </a:p>
          </p:txBody>
        </p:sp>
        <p:sp>
          <p:nvSpPr>
            <p:cNvPr id="47135" name="Line 45"/>
            <p:cNvSpPr/>
            <p:nvPr/>
          </p:nvSpPr>
          <p:spPr>
            <a:xfrm>
              <a:off x="144" y="0"/>
              <a:ext cx="0" cy="432"/>
            </a:xfrm>
            <a:prstGeom prst="line">
              <a:avLst/>
            </a:prstGeom>
            <a:ln w="19050" cap="flat" cmpd="sng">
              <a:solidFill>
                <a:schemeClr val="accent2"/>
              </a:solidFill>
              <a:prstDash val="solid"/>
              <a:headEnd type="none" w="med" len="med"/>
              <a:tailEnd type="triangle" w="med" len="med"/>
            </a:ln>
          </p:spPr>
        </p:sp>
      </p:grpSp>
      <p:grpSp>
        <p:nvGrpSpPr>
          <p:cNvPr id="14" name="Group 46"/>
          <p:cNvGrpSpPr/>
          <p:nvPr/>
        </p:nvGrpSpPr>
        <p:grpSpPr>
          <a:xfrm>
            <a:off x="7316788" y="3222625"/>
            <a:ext cx="457200" cy="1066800"/>
            <a:chOff x="0" y="0"/>
            <a:chExt cx="288" cy="672"/>
          </a:xfrm>
        </p:grpSpPr>
        <p:sp>
          <p:nvSpPr>
            <p:cNvPr id="47132" name="Oval 47"/>
            <p:cNvSpPr/>
            <p:nvPr/>
          </p:nvSpPr>
          <p:spPr>
            <a:xfrm>
              <a:off x="0" y="432"/>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47133" name="Line 48"/>
            <p:cNvSpPr/>
            <p:nvPr/>
          </p:nvSpPr>
          <p:spPr>
            <a:xfrm>
              <a:off x="144" y="0"/>
              <a:ext cx="0" cy="432"/>
            </a:xfrm>
            <a:prstGeom prst="line">
              <a:avLst/>
            </a:prstGeom>
            <a:ln w="19050" cap="flat" cmpd="sng">
              <a:solidFill>
                <a:srgbClr val="FF6600"/>
              </a:solidFill>
              <a:prstDash val="solid"/>
              <a:headEnd type="none" w="med" len="med"/>
              <a:tailEnd type="triangle" w="med" len="med"/>
            </a:ln>
          </p:spPr>
        </p:sp>
      </p:grpSp>
      <p:grpSp>
        <p:nvGrpSpPr>
          <p:cNvPr id="15" name="Group 49"/>
          <p:cNvGrpSpPr/>
          <p:nvPr/>
        </p:nvGrpSpPr>
        <p:grpSpPr>
          <a:xfrm>
            <a:off x="6345238" y="1622425"/>
            <a:ext cx="1466850" cy="1590675"/>
            <a:chOff x="0" y="0"/>
            <a:chExt cx="912" cy="1008"/>
          </a:xfrm>
        </p:grpSpPr>
        <p:grpSp>
          <p:nvGrpSpPr>
            <p:cNvPr id="47126" name="Group 50"/>
            <p:cNvGrpSpPr/>
            <p:nvPr/>
          </p:nvGrpSpPr>
          <p:grpSpPr>
            <a:xfrm>
              <a:off x="144" y="528"/>
              <a:ext cx="576" cy="240"/>
              <a:chOff x="0" y="0"/>
              <a:chExt cx="576" cy="240"/>
            </a:xfrm>
          </p:grpSpPr>
          <p:sp>
            <p:nvSpPr>
              <p:cNvPr id="47129" name="Line 51"/>
              <p:cNvSpPr/>
              <p:nvPr/>
            </p:nvSpPr>
            <p:spPr>
              <a:xfrm>
                <a:off x="0" y="0"/>
                <a:ext cx="576" cy="0"/>
              </a:xfrm>
              <a:prstGeom prst="line">
                <a:avLst/>
              </a:prstGeom>
              <a:ln w="19050" cap="flat" cmpd="sng">
                <a:solidFill>
                  <a:schemeClr val="tx1"/>
                </a:solidFill>
                <a:prstDash val="solid"/>
                <a:headEnd type="none" w="med" len="med"/>
                <a:tailEnd type="none" w="med" len="med"/>
              </a:ln>
            </p:spPr>
          </p:sp>
          <p:sp>
            <p:nvSpPr>
              <p:cNvPr id="47130" name="Line 52"/>
              <p:cNvSpPr/>
              <p:nvPr/>
            </p:nvSpPr>
            <p:spPr>
              <a:xfrm>
                <a:off x="0" y="0"/>
                <a:ext cx="0" cy="240"/>
              </a:xfrm>
              <a:prstGeom prst="line">
                <a:avLst/>
              </a:prstGeom>
              <a:ln w="19050" cap="flat" cmpd="sng">
                <a:solidFill>
                  <a:schemeClr val="tx1"/>
                </a:solidFill>
                <a:prstDash val="solid"/>
                <a:headEnd type="none" w="med" len="med"/>
                <a:tailEnd type="none" w="med" len="med"/>
              </a:ln>
            </p:spPr>
          </p:sp>
          <p:sp>
            <p:nvSpPr>
              <p:cNvPr id="47131" name="Line 53"/>
              <p:cNvSpPr/>
              <p:nvPr/>
            </p:nvSpPr>
            <p:spPr>
              <a:xfrm>
                <a:off x="576" y="0"/>
                <a:ext cx="0" cy="240"/>
              </a:xfrm>
              <a:prstGeom prst="line">
                <a:avLst/>
              </a:prstGeom>
              <a:ln w="19050" cap="flat" cmpd="sng">
                <a:solidFill>
                  <a:schemeClr val="tx1"/>
                </a:solidFill>
                <a:prstDash val="solid"/>
                <a:headEnd type="none" w="med" len="med"/>
                <a:tailEnd type="none" w="med" len="med"/>
              </a:ln>
            </p:spPr>
          </p:sp>
        </p:grpSp>
        <p:sp>
          <p:nvSpPr>
            <p:cNvPr id="47127" name="Rectangle 54"/>
            <p:cNvSpPr/>
            <p:nvPr/>
          </p:nvSpPr>
          <p:spPr>
            <a:xfrm>
              <a:off x="0" y="768"/>
              <a:ext cx="912" cy="240"/>
            </a:xfrm>
            <a:prstGeom prst="rect">
              <a:avLst/>
            </a:prstGeom>
            <a:solidFill>
              <a:srgbClr val="CCFFFF"/>
            </a:solidFill>
            <a:ln w="9525"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00"/>
                  </a:solidFill>
                  <a:latin typeface="Times New Roman" panose="02020603050405020304" pitchFamily="18" charset="0"/>
                  <a:ea typeface="宋体" panose="02010600030101010101" pitchFamily="2" charset="-122"/>
                </a:rPr>
                <a:t>L</a:t>
              </a:r>
              <a:r>
                <a:rPr lang="en-US" altLang="zh-CN" b="1" dirty="0">
                  <a:latin typeface="Times New Roman" panose="02020603050405020304" pitchFamily="18" charset="0"/>
                  <a:ea typeface="宋体" panose="02010600030101010101" pitchFamily="2" charset="-122"/>
                </a:rPr>
                <a:t>    R   </a:t>
              </a:r>
              <a:r>
                <a:rPr lang="en-US" altLang="zh-CN" b="1" dirty="0">
                  <a:solidFill>
                    <a:srgbClr val="FF0000"/>
                  </a:solidFill>
                  <a:latin typeface="Times New Roman" panose="02020603050405020304" pitchFamily="18" charset="0"/>
                  <a:ea typeface="宋体" panose="02010600030101010101" pitchFamily="2" charset="-122"/>
                </a:rPr>
                <a:t>D</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47128" name="Line 55"/>
            <p:cNvSpPr/>
            <p:nvPr/>
          </p:nvSpPr>
          <p:spPr>
            <a:xfrm>
              <a:off x="384" y="0"/>
              <a:ext cx="0" cy="528"/>
            </a:xfrm>
            <a:prstGeom prst="line">
              <a:avLst/>
            </a:prstGeom>
            <a:ln w="19050" cap="flat" cmpd="sng">
              <a:solidFill>
                <a:srgbClr val="CC0099"/>
              </a:solidFill>
              <a:prstDash val="solid"/>
              <a:headEnd type="none" w="med" len="med"/>
              <a:tailEnd type="triangle" w="med" len="med"/>
            </a:ln>
          </p:spPr>
        </p:sp>
      </p:grpSp>
      <p:sp>
        <p:nvSpPr>
          <p:cNvPr id="44090" name="Text Box 56"/>
          <p:cNvSpPr txBox="1"/>
          <p:nvPr/>
        </p:nvSpPr>
        <p:spPr>
          <a:xfrm>
            <a:off x="683895" y="5666740"/>
            <a:ext cx="4250055" cy="460375"/>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后序遍历序列： </a:t>
            </a:r>
            <a:r>
              <a:rPr lang="en-US" altLang="zh-CN" b="1" dirty="0">
                <a:latin typeface="Times New Roman" panose="02020603050405020304" pitchFamily="18" charset="0"/>
                <a:ea typeface="宋体" panose="02010600030101010101" pitchFamily="2" charset="-122"/>
              </a:rPr>
              <a:t>D  B  C  A</a:t>
            </a:r>
            <a:endParaRPr lang="en-US" altLang="zh-CN" b="1" dirty="0">
              <a:latin typeface="Times New Roman" panose="02020603050405020304" pitchFamily="18" charset="0"/>
              <a:ea typeface="宋体" panose="02010600030101010101" pitchFamily="2" charset="-122"/>
            </a:endParaRPr>
          </a:p>
        </p:txBody>
      </p:sp>
      <p:grpSp>
        <p:nvGrpSpPr>
          <p:cNvPr id="17" name="Group 58"/>
          <p:cNvGrpSpPr/>
          <p:nvPr/>
        </p:nvGrpSpPr>
        <p:grpSpPr>
          <a:xfrm>
            <a:off x="5735638" y="3222625"/>
            <a:ext cx="666750" cy="990600"/>
            <a:chOff x="0" y="0"/>
            <a:chExt cx="420" cy="624"/>
          </a:xfrm>
        </p:grpSpPr>
        <p:sp>
          <p:nvSpPr>
            <p:cNvPr id="47123" name="Line 59"/>
            <p:cNvSpPr/>
            <p:nvPr/>
          </p:nvSpPr>
          <p:spPr>
            <a:xfrm>
              <a:off x="276" y="204"/>
              <a:ext cx="0" cy="180"/>
            </a:xfrm>
            <a:prstGeom prst="line">
              <a:avLst/>
            </a:prstGeom>
            <a:ln w="19050" cap="flat" cmpd="sng">
              <a:solidFill>
                <a:srgbClr val="FF6600"/>
              </a:solidFill>
              <a:prstDash val="solid"/>
              <a:headEnd type="none" w="med" len="med"/>
              <a:tailEnd type="triangle" w="med" len="med"/>
            </a:ln>
          </p:spPr>
        </p:sp>
        <p:sp>
          <p:nvSpPr>
            <p:cNvPr id="47124" name="Oval 60"/>
            <p:cNvSpPr/>
            <p:nvPr/>
          </p:nvSpPr>
          <p:spPr>
            <a:xfrm>
              <a:off x="132" y="384"/>
              <a:ext cx="288" cy="240"/>
            </a:xfrm>
            <a:prstGeom prst="ellipse">
              <a:avLst/>
            </a:prstGeom>
            <a:solidFill>
              <a:srgbClr val="FF9933"/>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47125" name="Line 61"/>
            <p:cNvSpPr/>
            <p:nvPr/>
          </p:nvSpPr>
          <p:spPr>
            <a:xfrm>
              <a:off x="0" y="0"/>
              <a:ext cx="276" cy="204"/>
            </a:xfrm>
            <a:prstGeom prst="line">
              <a:avLst/>
            </a:prstGeom>
            <a:ln w="19050" cap="flat" cmpd="sng">
              <a:solidFill>
                <a:srgbClr val="FF6600"/>
              </a:solidFill>
              <a:prstDash val="solid"/>
              <a:headEnd type="none" w="med" len="med"/>
              <a:tailEnd type="none" w="med" len="med"/>
            </a:ln>
          </p:spPr>
        </p:sp>
      </p:grpSp>
      <p:grpSp>
        <p:nvGrpSpPr>
          <p:cNvPr id="4" name="Group 2"/>
          <p:cNvGrpSpPr/>
          <p:nvPr/>
        </p:nvGrpSpPr>
        <p:grpSpPr>
          <a:xfrm>
            <a:off x="1222375" y="3875723"/>
            <a:ext cx="2413000" cy="1712912"/>
            <a:chOff x="0" y="0"/>
            <a:chExt cx="1928" cy="1488"/>
          </a:xfrm>
        </p:grpSpPr>
        <p:sp>
          <p:nvSpPr>
            <p:cNvPr id="45112" name="Oval 3"/>
            <p:cNvSpPr/>
            <p:nvPr>
              <p:custDataLst>
                <p:tags r:id="rId1"/>
              </p:custDataLst>
            </p:nvPr>
          </p:nvSpPr>
          <p:spPr>
            <a:xfrm>
              <a:off x="720" y="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45113" name="Oval 4"/>
            <p:cNvSpPr/>
            <p:nvPr>
              <p:custDataLst>
                <p:tags r:id="rId2"/>
              </p:custDataLst>
            </p:nvPr>
          </p:nvSpPr>
          <p:spPr>
            <a:xfrm>
              <a:off x="672" y="1104"/>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5114" name="Oval 5"/>
            <p:cNvSpPr/>
            <p:nvPr>
              <p:custDataLst>
                <p:tags r:id="rId3"/>
              </p:custDataLst>
            </p:nvPr>
          </p:nvSpPr>
          <p:spPr>
            <a:xfrm>
              <a:off x="0" y="72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45115" name="Oval 6"/>
            <p:cNvSpPr/>
            <p:nvPr>
              <p:custDataLst>
                <p:tags r:id="rId4"/>
              </p:custDataLst>
            </p:nvPr>
          </p:nvSpPr>
          <p:spPr>
            <a:xfrm>
              <a:off x="1544" y="680"/>
              <a:ext cx="384" cy="384"/>
            </a:xfrm>
            <a:prstGeom prst="ellipse">
              <a:avLst/>
            </a:prstGeom>
            <a:solidFill>
              <a:srgbClr val="FFFFCC"/>
            </a:solid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45116" name="Line 7"/>
            <p:cNvSpPr/>
            <p:nvPr>
              <p:custDataLst>
                <p:tags r:id="rId5"/>
              </p:custDataLst>
            </p:nvPr>
          </p:nvSpPr>
          <p:spPr>
            <a:xfrm flipH="1">
              <a:off x="288" y="336"/>
              <a:ext cx="480" cy="432"/>
            </a:xfrm>
            <a:prstGeom prst="line">
              <a:avLst/>
            </a:prstGeom>
            <a:ln w="19050" cap="flat" cmpd="sng">
              <a:solidFill>
                <a:srgbClr val="006699"/>
              </a:solidFill>
              <a:prstDash val="solid"/>
              <a:headEnd type="none" w="med" len="med"/>
              <a:tailEnd type="none" w="med" len="med"/>
            </a:ln>
          </p:spPr>
        </p:sp>
        <p:sp>
          <p:nvSpPr>
            <p:cNvPr id="45117" name="Line 8"/>
            <p:cNvSpPr/>
            <p:nvPr>
              <p:custDataLst>
                <p:tags r:id="rId6"/>
              </p:custDataLst>
            </p:nvPr>
          </p:nvSpPr>
          <p:spPr>
            <a:xfrm>
              <a:off x="1056" y="336"/>
              <a:ext cx="576" cy="384"/>
            </a:xfrm>
            <a:prstGeom prst="line">
              <a:avLst/>
            </a:prstGeom>
            <a:ln w="19050" cap="flat" cmpd="sng">
              <a:solidFill>
                <a:schemeClr val="hlink"/>
              </a:solidFill>
              <a:prstDash val="solid"/>
              <a:headEnd type="none" w="med" len="med"/>
              <a:tailEnd type="none" w="med" len="med"/>
            </a:ln>
          </p:spPr>
        </p:sp>
        <p:sp>
          <p:nvSpPr>
            <p:cNvPr id="45118" name="Line 9"/>
            <p:cNvSpPr/>
            <p:nvPr>
              <p:custDataLst>
                <p:tags r:id="rId7"/>
              </p:custDataLst>
            </p:nvPr>
          </p:nvSpPr>
          <p:spPr>
            <a:xfrm>
              <a:off x="384" y="1008"/>
              <a:ext cx="336" cy="192"/>
            </a:xfrm>
            <a:prstGeom prst="line">
              <a:avLst/>
            </a:prstGeom>
            <a:ln w="19050" cap="flat" cmpd="sng">
              <a:solidFill>
                <a:schemeClr val="hlink"/>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44"/>
                                        </p:tgtEl>
                                        <p:attrNameLst>
                                          <p:attrName>style.visibility</p:attrName>
                                        </p:attrNameLst>
                                      </p:cBhvr>
                                      <p:to>
                                        <p:strVal val="visible"/>
                                      </p:to>
                                    </p:set>
                                    <p:animEffect transition="in" filter="dissolve">
                                      <p:cBhvr>
                                        <p:cTn id="7" dur="500"/>
                                        <p:tgtEl>
                                          <p:spTgt spid="4404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ppt_h/2"/>
                                          </p:val>
                                        </p:tav>
                                        <p:tav tm="100000">
                                          <p:val>
                                            <p:strVal val="#ppt_y"/>
                                          </p:val>
                                        </p:tav>
                                      </p:tavLst>
                                    </p:anim>
                                    <p:anim calcmode="lin" valueType="num">
                                      <p:cBhvr>
                                        <p:cTn id="22" dur="500" fill="hold"/>
                                        <p:tgtEl>
                                          <p:spTgt spid="7"/>
                                        </p:tgtEl>
                                        <p:attrNameLst>
                                          <p:attrName>ppt_w</p:attrName>
                                        </p:attrNameLst>
                                      </p:cBhvr>
                                      <p:tavLst>
                                        <p:tav tm="0">
                                          <p:val>
                                            <p:strVal val="#ppt_w"/>
                                          </p:val>
                                        </p:tav>
                                        <p:tav tm="100000">
                                          <p:val>
                                            <p:strVal val="#ppt_w"/>
                                          </p:val>
                                        </p:tav>
                                      </p:tavLst>
                                    </p:anim>
                                    <p:anim calcmode="lin" valueType="num">
                                      <p:cBhvr>
                                        <p:cTn id="23"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ou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ppt_h/2"/>
                                          </p:val>
                                        </p:tav>
                                        <p:tav tm="100000">
                                          <p:val>
                                            <p:strVal val="#ppt_y"/>
                                          </p:val>
                                        </p:tav>
                                      </p:tavLst>
                                    </p:anim>
                                    <p:anim calcmode="lin" valueType="num">
                                      <p:cBhvr>
                                        <p:cTn id="35" dur="500" fill="hold"/>
                                        <p:tgtEl>
                                          <p:spTgt spid="10"/>
                                        </p:tgtEl>
                                        <p:attrNameLst>
                                          <p:attrName>ppt_w</p:attrName>
                                        </p:attrNameLst>
                                      </p:cBhvr>
                                      <p:tavLst>
                                        <p:tav tm="0">
                                          <p:val>
                                            <p:strVal val="#ppt_w"/>
                                          </p:val>
                                        </p:tav>
                                        <p:tav tm="100000">
                                          <p:val>
                                            <p:strVal val="#ppt_w"/>
                                          </p:val>
                                        </p:tav>
                                      </p:tavLst>
                                    </p:anim>
                                    <p:anim calcmode="lin" valueType="num">
                                      <p:cBhvr>
                                        <p:cTn id="36"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ppt_x</p:attrName>
                                        </p:attrNameLst>
                                      </p:cBhvr>
                                      <p:tavLst>
                                        <p:tav tm="0">
                                          <p:val>
                                            <p:strVal val="#ppt_x"/>
                                          </p:val>
                                        </p:tav>
                                        <p:tav tm="100000">
                                          <p:val>
                                            <p:strVal val="#ppt_x"/>
                                          </p:val>
                                        </p:tav>
                                      </p:tavLst>
                                    </p:anim>
                                    <p:anim calcmode="lin" valueType="num">
                                      <p:cBhvr>
                                        <p:cTn id="42" dur="500" fill="hold"/>
                                        <p:tgtEl>
                                          <p:spTgt spid="9"/>
                                        </p:tgtEl>
                                        <p:attrNameLst>
                                          <p:attrName>ppt_y</p:attrName>
                                        </p:attrNameLst>
                                      </p:cBhvr>
                                      <p:tavLst>
                                        <p:tav tm="0">
                                          <p:val>
                                            <p:strVal val="#ppt_y-#ppt_h/2"/>
                                          </p:val>
                                        </p:tav>
                                        <p:tav tm="100000">
                                          <p:val>
                                            <p:strVal val="#ppt_y"/>
                                          </p:val>
                                        </p:tav>
                                      </p:tavLst>
                                    </p:anim>
                                    <p:anim calcmode="lin" valueType="num">
                                      <p:cBhvr>
                                        <p:cTn id="43" dur="500" fill="hold"/>
                                        <p:tgtEl>
                                          <p:spTgt spid="9"/>
                                        </p:tgtEl>
                                        <p:attrNameLst>
                                          <p:attrName>ppt_w</p:attrName>
                                        </p:attrNameLst>
                                      </p:cBhvr>
                                      <p:tavLst>
                                        <p:tav tm="0">
                                          <p:val>
                                            <p:strVal val="#ppt_w"/>
                                          </p:val>
                                        </p:tav>
                                        <p:tav tm="100000">
                                          <p:val>
                                            <p:strVal val="#ppt_w"/>
                                          </p:val>
                                        </p:tav>
                                      </p:tavLst>
                                    </p:anim>
                                    <p:anim calcmode="lin" valueType="num">
                                      <p:cBhvr>
                                        <p:cTn id="44"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ppt_h/2"/>
                                          </p:val>
                                        </p:tav>
                                        <p:tav tm="100000">
                                          <p:val>
                                            <p:strVal val="#ppt_y"/>
                                          </p:val>
                                        </p:tav>
                                      </p:tavLst>
                                    </p:anim>
                                    <p:anim calcmode="lin" valueType="num">
                                      <p:cBhvr>
                                        <p:cTn id="51" dur="500" fill="hold"/>
                                        <p:tgtEl>
                                          <p:spTgt spid="11"/>
                                        </p:tgtEl>
                                        <p:attrNameLst>
                                          <p:attrName>ppt_w</p:attrName>
                                        </p:attrNameLst>
                                      </p:cBhvr>
                                      <p:tavLst>
                                        <p:tav tm="0">
                                          <p:val>
                                            <p:strVal val="#ppt_w"/>
                                          </p:val>
                                        </p:tav>
                                        <p:tav tm="100000">
                                          <p:val>
                                            <p:strVal val="#ppt_w"/>
                                          </p:val>
                                        </p:tav>
                                      </p:tavLst>
                                    </p:anim>
                                    <p:anim calcmode="lin" valueType="num">
                                      <p:cBhvr>
                                        <p:cTn id="52" dur="500" fill="hold"/>
                                        <p:tgtEl>
                                          <p:spTgt spid="11"/>
                                        </p:tgtEl>
                                        <p:attrNameLst>
                                          <p:attrName>ppt_h</p:attrName>
                                        </p:attrNameLst>
                                      </p:cBhvr>
                                      <p:tavLst>
                                        <p:tav tm="0">
                                          <p:val>
                                            <p:fltVal val="0.00000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ox(out)">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out)">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1"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ppt_x</p:attrName>
                                        </p:attrNameLst>
                                      </p:cBhvr>
                                      <p:tavLst>
                                        <p:tav tm="0">
                                          <p:val>
                                            <p:strVal val="#ppt_x"/>
                                          </p:val>
                                        </p:tav>
                                        <p:tav tm="100000">
                                          <p:val>
                                            <p:strVal val="#ppt_x"/>
                                          </p:val>
                                        </p:tav>
                                      </p:tavLst>
                                    </p:anim>
                                    <p:anim calcmode="lin" valueType="num">
                                      <p:cBhvr>
                                        <p:cTn id="68" dur="500" fill="hold"/>
                                        <p:tgtEl>
                                          <p:spTgt spid="13"/>
                                        </p:tgtEl>
                                        <p:attrNameLst>
                                          <p:attrName>ppt_y</p:attrName>
                                        </p:attrNameLst>
                                      </p:cBhvr>
                                      <p:tavLst>
                                        <p:tav tm="0">
                                          <p:val>
                                            <p:strVal val="#ppt_y-#ppt_h/2"/>
                                          </p:val>
                                        </p:tav>
                                        <p:tav tm="100000">
                                          <p:val>
                                            <p:strVal val="#ppt_y"/>
                                          </p:val>
                                        </p:tav>
                                      </p:tavLst>
                                    </p:anim>
                                    <p:anim calcmode="lin" valueType="num">
                                      <p:cBhvr>
                                        <p:cTn id="69" dur="500" fill="hold"/>
                                        <p:tgtEl>
                                          <p:spTgt spid="13"/>
                                        </p:tgtEl>
                                        <p:attrNameLst>
                                          <p:attrName>ppt_w</p:attrName>
                                        </p:attrNameLst>
                                      </p:cBhvr>
                                      <p:tavLst>
                                        <p:tav tm="0">
                                          <p:val>
                                            <p:strVal val="#ppt_w"/>
                                          </p:val>
                                        </p:tav>
                                        <p:tav tm="100000">
                                          <p:val>
                                            <p:strVal val="#ppt_w"/>
                                          </p:val>
                                        </p:tav>
                                      </p:tavLst>
                                    </p:anim>
                                    <p:anim calcmode="lin" valueType="num">
                                      <p:cBhvr>
                                        <p:cTn id="70"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7" presetClass="entr" presetSubtype="1"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ppt_x</p:attrName>
                                        </p:attrNameLst>
                                      </p:cBhvr>
                                      <p:tavLst>
                                        <p:tav tm="0">
                                          <p:val>
                                            <p:strVal val="#ppt_x"/>
                                          </p:val>
                                        </p:tav>
                                        <p:tav tm="100000">
                                          <p:val>
                                            <p:strVal val="#ppt_x"/>
                                          </p:val>
                                        </p:tav>
                                      </p:tavLst>
                                    </p:anim>
                                    <p:anim calcmode="lin" valueType="num">
                                      <p:cBhvr>
                                        <p:cTn id="76" dur="500" fill="hold"/>
                                        <p:tgtEl>
                                          <p:spTgt spid="12"/>
                                        </p:tgtEl>
                                        <p:attrNameLst>
                                          <p:attrName>ppt_y</p:attrName>
                                        </p:attrNameLst>
                                      </p:cBhvr>
                                      <p:tavLst>
                                        <p:tav tm="0">
                                          <p:val>
                                            <p:strVal val="#ppt_y-#ppt_h/2"/>
                                          </p:val>
                                        </p:tav>
                                        <p:tav tm="100000">
                                          <p:val>
                                            <p:strVal val="#ppt_y"/>
                                          </p:val>
                                        </p:tav>
                                      </p:tavLst>
                                    </p:anim>
                                    <p:anim calcmode="lin" valueType="num">
                                      <p:cBhvr>
                                        <p:cTn id="77" dur="500" fill="hold"/>
                                        <p:tgtEl>
                                          <p:spTgt spid="12"/>
                                        </p:tgtEl>
                                        <p:attrNameLst>
                                          <p:attrName>ppt_w</p:attrName>
                                        </p:attrNameLst>
                                      </p:cBhvr>
                                      <p:tavLst>
                                        <p:tav tm="0">
                                          <p:val>
                                            <p:strVal val="#ppt_w"/>
                                          </p:val>
                                        </p:tav>
                                        <p:tav tm="100000">
                                          <p:val>
                                            <p:strVal val="#ppt_w"/>
                                          </p:val>
                                        </p:tav>
                                      </p:tavLst>
                                    </p:anim>
                                    <p:anim calcmode="lin" valueType="num">
                                      <p:cBhvr>
                                        <p:cTn id="78"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17" presetClass="entr" presetSubtype="1"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 calcmode="lin" valueType="num">
                                      <p:cBhvr>
                                        <p:cTn id="83" dur="500" fill="hold"/>
                                        <p:tgtEl>
                                          <p:spTgt spid="14"/>
                                        </p:tgtEl>
                                        <p:attrNameLst>
                                          <p:attrName>ppt_x</p:attrName>
                                        </p:attrNameLst>
                                      </p:cBhvr>
                                      <p:tavLst>
                                        <p:tav tm="0">
                                          <p:val>
                                            <p:strVal val="#ppt_x"/>
                                          </p:val>
                                        </p:tav>
                                        <p:tav tm="100000">
                                          <p:val>
                                            <p:strVal val="#ppt_x"/>
                                          </p:val>
                                        </p:tav>
                                      </p:tavLst>
                                    </p:anim>
                                    <p:anim calcmode="lin" valueType="num">
                                      <p:cBhvr>
                                        <p:cTn id="84" dur="500" fill="hold"/>
                                        <p:tgtEl>
                                          <p:spTgt spid="14"/>
                                        </p:tgtEl>
                                        <p:attrNameLst>
                                          <p:attrName>ppt_y</p:attrName>
                                        </p:attrNameLst>
                                      </p:cBhvr>
                                      <p:tavLst>
                                        <p:tav tm="0">
                                          <p:val>
                                            <p:strVal val="#ppt_y-#ppt_h/2"/>
                                          </p:val>
                                        </p:tav>
                                        <p:tav tm="100000">
                                          <p:val>
                                            <p:strVal val="#ppt_y"/>
                                          </p:val>
                                        </p:tav>
                                      </p:tavLst>
                                    </p:anim>
                                    <p:anim calcmode="lin" valueType="num">
                                      <p:cBhvr>
                                        <p:cTn id="85" dur="500" fill="hold"/>
                                        <p:tgtEl>
                                          <p:spTgt spid="14"/>
                                        </p:tgtEl>
                                        <p:attrNameLst>
                                          <p:attrName>ppt_w</p:attrName>
                                        </p:attrNameLst>
                                      </p:cBhvr>
                                      <p:tavLst>
                                        <p:tav tm="0">
                                          <p:val>
                                            <p:strVal val="#ppt_w"/>
                                          </p:val>
                                        </p:tav>
                                        <p:tav tm="100000">
                                          <p:val>
                                            <p:strVal val="#ppt_w"/>
                                          </p:val>
                                        </p:tav>
                                      </p:tavLst>
                                    </p:anim>
                                    <p:anim calcmode="lin" valueType="num">
                                      <p:cBhvr>
                                        <p:cTn id="86"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17" presetClass="entr" presetSubtype="1"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fill="hold"/>
                                        <p:tgtEl>
                                          <p:spTgt spid="8"/>
                                        </p:tgtEl>
                                        <p:attrNameLst>
                                          <p:attrName>ppt_x</p:attrName>
                                        </p:attrNameLst>
                                      </p:cBhvr>
                                      <p:tavLst>
                                        <p:tav tm="0">
                                          <p:val>
                                            <p:strVal val="#ppt_x"/>
                                          </p:val>
                                        </p:tav>
                                        <p:tav tm="100000">
                                          <p:val>
                                            <p:strVal val="#ppt_x"/>
                                          </p:val>
                                        </p:tav>
                                      </p:tavLst>
                                    </p:anim>
                                    <p:anim calcmode="lin" valueType="num">
                                      <p:cBhvr>
                                        <p:cTn id="92" dur="500" fill="hold"/>
                                        <p:tgtEl>
                                          <p:spTgt spid="8"/>
                                        </p:tgtEl>
                                        <p:attrNameLst>
                                          <p:attrName>ppt_y</p:attrName>
                                        </p:attrNameLst>
                                      </p:cBhvr>
                                      <p:tavLst>
                                        <p:tav tm="0">
                                          <p:val>
                                            <p:strVal val="#ppt_y-#ppt_h/2"/>
                                          </p:val>
                                        </p:tav>
                                        <p:tav tm="100000">
                                          <p:val>
                                            <p:strVal val="#ppt_y"/>
                                          </p:val>
                                        </p:tav>
                                      </p:tavLst>
                                    </p:anim>
                                    <p:anim calcmode="lin" valueType="num">
                                      <p:cBhvr>
                                        <p:cTn id="93" dur="500" fill="hold"/>
                                        <p:tgtEl>
                                          <p:spTgt spid="8"/>
                                        </p:tgtEl>
                                        <p:attrNameLst>
                                          <p:attrName>ppt_w</p:attrName>
                                        </p:attrNameLst>
                                      </p:cBhvr>
                                      <p:tavLst>
                                        <p:tav tm="0">
                                          <p:val>
                                            <p:strVal val="#ppt_w"/>
                                          </p:val>
                                        </p:tav>
                                        <p:tav tm="100000">
                                          <p:val>
                                            <p:strVal val="#ppt_w"/>
                                          </p:val>
                                        </p:tav>
                                      </p:tavLst>
                                    </p:anim>
                                    <p:anim calcmode="lin" valueType="num">
                                      <p:cBhvr>
                                        <p:cTn id="94"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44090">
                                            <p:txEl>
                                              <p:charRg st="0" end="20"/>
                                            </p:txEl>
                                          </p:spTgt>
                                        </p:tgtEl>
                                        <p:attrNameLst>
                                          <p:attrName>style.visibility</p:attrName>
                                        </p:attrNameLst>
                                      </p:cBhvr>
                                      <p:to>
                                        <p:strVal val="visible"/>
                                      </p:to>
                                    </p:set>
                                    <p:animEffect transition="in" filter="box(out)">
                                      <p:cBhvr>
                                        <p:cTn id="99" dur="500"/>
                                        <p:tgtEl>
                                          <p:spTgt spid="44090">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4" grpId="0" animBg="1"/>
      <p:bldP spid="4409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0963"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例：遍历二叉树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b="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先序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 B C D E F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B C A D F E</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b="1" dirty="0">
                <a:solidFill>
                  <a:srgbClr val="006600"/>
                </a:solidFill>
                <a:latin typeface="微软雅黑" panose="020B0503020204020204" pitchFamily="34" charset="-122"/>
                <a:ea typeface="微软雅黑" panose="020B0503020204020204" pitchFamily="34" charset="-122"/>
                <a:cs typeface="微软雅黑" panose="020B0503020204020204" pitchFamily="34" charset="-122"/>
              </a:rPr>
              <a:t>后序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遍历</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 B F E D A</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spcBef>
                <a:spcPts val="0"/>
              </a:spcBef>
              <a:spcAft>
                <a:spcPts val="0"/>
              </a:spcAft>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8132" name="Group 13"/>
          <p:cNvGrpSpPr>
            <a:grpSpLocks noChangeAspect="1"/>
          </p:cNvGrpSpPr>
          <p:nvPr/>
        </p:nvGrpSpPr>
        <p:grpSpPr>
          <a:xfrm>
            <a:off x="3671888" y="1268413"/>
            <a:ext cx="1944687" cy="2403475"/>
            <a:chOff x="0" y="0"/>
            <a:chExt cx="1406" cy="1610"/>
          </a:xfrm>
        </p:grpSpPr>
        <p:sp>
          <p:nvSpPr>
            <p:cNvPr id="48133" name="Line 14"/>
            <p:cNvSpPr>
              <a:spLocks noChangeAspect="1"/>
            </p:cNvSpPr>
            <p:nvPr/>
          </p:nvSpPr>
          <p:spPr>
            <a:xfrm flipH="1">
              <a:off x="151" y="192"/>
              <a:ext cx="327" cy="336"/>
            </a:xfrm>
            <a:prstGeom prst="line">
              <a:avLst/>
            </a:prstGeom>
            <a:ln w="38100" cap="rnd" cmpd="sng">
              <a:solidFill>
                <a:schemeClr val="tx2"/>
              </a:solidFill>
              <a:prstDash val="solid"/>
              <a:headEnd type="none" w="med" len="med"/>
              <a:tailEnd type="none" w="med" len="med"/>
            </a:ln>
          </p:spPr>
        </p:sp>
        <p:sp>
          <p:nvSpPr>
            <p:cNvPr id="48134" name="Line 15"/>
            <p:cNvSpPr>
              <a:spLocks noChangeAspect="1"/>
            </p:cNvSpPr>
            <p:nvPr/>
          </p:nvSpPr>
          <p:spPr>
            <a:xfrm>
              <a:off x="543" y="192"/>
              <a:ext cx="376" cy="336"/>
            </a:xfrm>
            <a:prstGeom prst="line">
              <a:avLst/>
            </a:prstGeom>
            <a:ln w="38100" cap="rnd" cmpd="sng">
              <a:solidFill>
                <a:schemeClr val="tx2"/>
              </a:solidFill>
              <a:prstDash val="solid"/>
              <a:headEnd type="none" w="med" len="med"/>
              <a:tailEnd type="none" w="med" len="med"/>
            </a:ln>
          </p:spPr>
        </p:sp>
        <p:sp>
          <p:nvSpPr>
            <p:cNvPr id="48135" name="Line 16"/>
            <p:cNvSpPr>
              <a:spLocks noChangeAspect="1"/>
            </p:cNvSpPr>
            <p:nvPr/>
          </p:nvSpPr>
          <p:spPr>
            <a:xfrm flipH="1">
              <a:off x="1015" y="1121"/>
              <a:ext cx="191" cy="223"/>
            </a:xfrm>
            <a:prstGeom prst="line">
              <a:avLst/>
            </a:prstGeom>
            <a:ln w="38100" cap="rnd" cmpd="sng">
              <a:solidFill>
                <a:schemeClr val="tx2"/>
              </a:solidFill>
              <a:prstDash val="solid"/>
              <a:headEnd type="none" w="med" len="med"/>
              <a:tailEnd type="none" w="med" len="med"/>
            </a:ln>
          </p:spPr>
        </p:sp>
        <p:sp>
          <p:nvSpPr>
            <p:cNvPr id="48136" name="Line 17"/>
            <p:cNvSpPr>
              <a:spLocks noChangeAspect="1"/>
            </p:cNvSpPr>
            <p:nvPr/>
          </p:nvSpPr>
          <p:spPr>
            <a:xfrm>
              <a:off x="1065" y="668"/>
              <a:ext cx="190" cy="244"/>
            </a:xfrm>
            <a:prstGeom prst="line">
              <a:avLst/>
            </a:prstGeom>
            <a:ln w="38100" cap="rnd" cmpd="sng">
              <a:solidFill>
                <a:schemeClr val="tx2"/>
              </a:solidFill>
              <a:prstDash val="solid"/>
              <a:headEnd type="none" w="med" len="med"/>
              <a:tailEnd type="none" w="med" len="med"/>
            </a:ln>
          </p:spPr>
        </p:sp>
        <p:sp>
          <p:nvSpPr>
            <p:cNvPr id="48137" name="Oval 18"/>
            <p:cNvSpPr>
              <a:spLocks noChangeAspect="1"/>
            </p:cNvSpPr>
            <p:nvPr/>
          </p:nvSpPr>
          <p:spPr>
            <a:xfrm>
              <a:off x="384" y="0"/>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48138" name="Oval 19"/>
            <p:cNvSpPr>
              <a:spLocks noChangeAspect="1"/>
            </p:cNvSpPr>
            <p:nvPr/>
          </p:nvSpPr>
          <p:spPr>
            <a:xfrm>
              <a:off x="825" y="1315"/>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48139" name="Oval 20"/>
            <p:cNvSpPr>
              <a:spLocks noChangeAspect="1"/>
            </p:cNvSpPr>
            <p:nvPr/>
          </p:nvSpPr>
          <p:spPr>
            <a:xfrm>
              <a:off x="1111" y="864"/>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48140" name="Oval 21"/>
            <p:cNvSpPr>
              <a:spLocks noChangeAspect="1"/>
            </p:cNvSpPr>
            <p:nvPr/>
          </p:nvSpPr>
          <p:spPr>
            <a:xfrm>
              <a:off x="809" y="411"/>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48141" name="Oval 22"/>
            <p:cNvSpPr>
              <a:spLocks noChangeAspect="1"/>
            </p:cNvSpPr>
            <p:nvPr/>
          </p:nvSpPr>
          <p:spPr>
            <a:xfrm>
              <a:off x="0" y="411"/>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48142" name="Line 23"/>
            <p:cNvSpPr>
              <a:spLocks noChangeAspect="1"/>
            </p:cNvSpPr>
            <p:nvPr/>
          </p:nvSpPr>
          <p:spPr>
            <a:xfrm>
              <a:off x="247" y="672"/>
              <a:ext cx="190" cy="244"/>
            </a:xfrm>
            <a:prstGeom prst="line">
              <a:avLst/>
            </a:prstGeom>
            <a:ln w="38100" cap="rnd" cmpd="sng">
              <a:solidFill>
                <a:schemeClr val="tx2"/>
              </a:solidFill>
              <a:prstDash val="solid"/>
              <a:headEnd type="none" w="med" len="med"/>
              <a:tailEnd type="none" w="med" len="med"/>
            </a:ln>
          </p:spPr>
        </p:sp>
        <p:sp>
          <p:nvSpPr>
            <p:cNvPr id="48143" name="Oval 24"/>
            <p:cNvSpPr>
              <a:spLocks noChangeAspect="1"/>
            </p:cNvSpPr>
            <p:nvPr/>
          </p:nvSpPr>
          <p:spPr>
            <a:xfrm>
              <a:off x="293" y="868"/>
              <a:ext cx="295" cy="295"/>
            </a:xfrm>
            <a:prstGeom prst="ellipse">
              <a:avLst/>
            </a:prstGeom>
            <a:solidFill>
              <a:srgbClr val="CCECFF"/>
            </a:solidFill>
            <a:ln w="12700" cap="rnd" cmpd="sng">
              <a:solidFill>
                <a:schemeClr val="tx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charRg st="13" end="27"/>
                                            </p:txEl>
                                          </p:spTgt>
                                        </p:tgtEl>
                                        <p:attrNameLst>
                                          <p:attrName>style.visibility</p:attrName>
                                        </p:attrNameLst>
                                      </p:cBhvr>
                                      <p:to>
                                        <p:strVal val="visible"/>
                                      </p:to>
                                    </p:set>
                                    <p:animEffect transition="in" filter="blinds(horizontal)">
                                      <p:cBhvr>
                                        <p:cTn id="7" dur="500"/>
                                        <p:tgtEl>
                                          <p:spTgt spid="40963">
                                            <p:txEl>
                                              <p:charRg st="13"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963">
                                            <p:txEl>
                                              <p:charRg st="32" end="45"/>
                                            </p:txEl>
                                          </p:spTgt>
                                        </p:tgtEl>
                                        <p:attrNameLst>
                                          <p:attrName>style.visibility</p:attrName>
                                        </p:attrNameLst>
                                      </p:cBhvr>
                                      <p:to>
                                        <p:strVal val="visible"/>
                                      </p:to>
                                    </p:set>
                                    <p:animEffect transition="in" filter="blinds(horizontal)">
                                      <p:cBhvr>
                                        <p:cTn id="12" dur="500"/>
                                        <p:tgtEl>
                                          <p:spTgt spid="40963">
                                            <p:txEl>
                                              <p:charRg st="32"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0963">
                                            <p:txEl>
                                              <p:charRg st="50" end="63"/>
                                            </p:txEl>
                                          </p:spTgt>
                                        </p:tgtEl>
                                        <p:attrNameLst>
                                          <p:attrName>style.visibility</p:attrName>
                                        </p:attrNameLst>
                                      </p:cBhvr>
                                      <p:to>
                                        <p:strVal val="visible"/>
                                      </p:to>
                                    </p:set>
                                    <p:animEffect transition="in" filter="blinds(horizontal)">
                                      <p:cBhvr>
                                        <p:cTn id="17" dur="500"/>
                                        <p:tgtEl>
                                          <p:spTgt spid="40963">
                                            <p:txEl>
                                              <p:charRg st="50"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9155"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练习：假设访问二叉树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的结点的操作是输出结点的值，请分别写出下图所示的二叉树的先序、中序和后序序列。</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27"/>
          <p:cNvGrpSpPr/>
          <p:nvPr/>
        </p:nvGrpSpPr>
        <p:grpSpPr>
          <a:xfrm>
            <a:off x="395288" y="2108200"/>
            <a:ext cx="3816350" cy="2616200"/>
            <a:chOff x="0" y="0"/>
            <a:chExt cx="2857" cy="1761"/>
          </a:xfrm>
        </p:grpSpPr>
        <p:grpSp>
          <p:nvGrpSpPr>
            <p:cNvPr id="49249" name="Group 26"/>
            <p:cNvGrpSpPr/>
            <p:nvPr/>
          </p:nvGrpSpPr>
          <p:grpSpPr>
            <a:xfrm>
              <a:off x="0" y="94"/>
              <a:ext cx="2857" cy="1667"/>
              <a:chOff x="0" y="0"/>
              <a:chExt cx="2857" cy="1667"/>
            </a:xfrm>
          </p:grpSpPr>
          <p:sp>
            <p:nvSpPr>
              <p:cNvPr id="49252" name="Line 5"/>
              <p:cNvSpPr/>
              <p:nvPr/>
            </p:nvSpPr>
            <p:spPr>
              <a:xfrm flipH="1">
                <a:off x="642" y="194"/>
                <a:ext cx="487" cy="321"/>
              </a:xfrm>
              <a:prstGeom prst="line">
                <a:avLst/>
              </a:prstGeom>
              <a:ln w="38100" cap="rnd" cmpd="sng">
                <a:solidFill>
                  <a:srgbClr val="990033"/>
                </a:solidFill>
                <a:prstDash val="solid"/>
                <a:headEnd type="none" w="med" len="med"/>
                <a:tailEnd type="none" w="med" len="med"/>
              </a:ln>
            </p:spPr>
          </p:sp>
          <p:sp>
            <p:nvSpPr>
              <p:cNvPr id="49253" name="Line 6"/>
              <p:cNvSpPr/>
              <p:nvPr/>
            </p:nvSpPr>
            <p:spPr>
              <a:xfrm>
                <a:off x="1395" y="194"/>
                <a:ext cx="443" cy="275"/>
              </a:xfrm>
              <a:prstGeom prst="line">
                <a:avLst/>
              </a:prstGeom>
              <a:ln w="38100" cap="rnd" cmpd="sng">
                <a:solidFill>
                  <a:srgbClr val="990033"/>
                </a:solidFill>
                <a:prstDash val="solid"/>
                <a:headEnd type="none" w="med" len="med"/>
                <a:tailEnd type="none" w="med" len="med"/>
              </a:ln>
            </p:spPr>
          </p:sp>
          <p:sp>
            <p:nvSpPr>
              <p:cNvPr id="49254" name="Line 7"/>
              <p:cNvSpPr/>
              <p:nvPr/>
            </p:nvSpPr>
            <p:spPr>
              <a:xfrm flipH="1">
                <a:off x="598" y="1112"/>
                <a:ext cx="221" cy="230"/>
              </a:xfrm>
              <a:prstGeom prst="line">
                <a:avLst/>
              </a:prstGeom>
              <a:ln w="38100" cap="rnd" cmpd="sng">
                <a:solidFill>
                  <a:srgbClr val="990033"/>
                </a:solidFill>
                <a:prstDash val="solid"/>
                <a:headEnd type="none" w="med" len="med"/>
                <a:tailEnd type="none" w="med" len="med"/>
              </a:ln>
            </p:spPr>
          </p:sp>
          <p:sp>
            <p:nvSpPr>
              <p:cNvPr id="49255" name="Line 8"/>
              <p:cNvSpPr/>
              <p:nvPr/>
            </p:nvSpPr>
            <p:spPr>
              <a:xfrm>
                <a:off x="642" y="653"/>
                <a:ext cx="218" cy="230"/>
              </a:xfrm>
              <a:prstGeom prst="line">
                <a:avLst/>
              </a:prstGeom>
              <a:ln w="38100" cap="rnd" cmpd="sng">
                <a:solidFill>
                  <a:srgbClr val="990033"/>
                </a:solidFill>
                <a:prstDash val="solid"/>
                <a:headEnd type="none" w="med" len="med"/>
                <a:tailEnd type="none" w="med" len="med"/>
              </a:ln>
            </p:spPr>
          </p:sp>
          <p:sp>
            <p:nvSpPr>
              <p:cNvPr id="49256" name="Line 9"/>
              <p:cNvSpPr/>
              <p:nvPr/>
            </p:nvSpPr>
            <p:spPr>
              <a:xfrm flipH="1">
                <a:off x="199" y="653"/>
                <a:ext cx="221" cy="230"/>
              </a:xfrm>
              <a:prstGeom prst="line">
                <a:avLst/>
              </a:prstGeom>
              <a:ln w="38100" cap="rnd" cmpd="sng">
                <a:solidFill>
                  <a:srgbClr val="990033"/>
                </a:solidFill>
                <a:prstDash val="solid"/>
                <a:headEnd type="none" w="med" len="med"/>
                <a:tailEnd type="none" w="med" len="med"/>
              </a:ln>
            </p:spPr>
          </p:sp>
          <p:sp>
            <p:nvSpPr>
              <p:cNvPr id="49257" name="Line 10"/>
              <p:cNvSpPr/>
              <p:nvPr/>
            </p:nvSpPr>
            <p:spPr>
              <a:xfrm>
                <a:off x="1595" y="1112"/>
                <a:ext cx="217" cy="238"/>
              </a:xfrm>
              <a:prstGeom prst="line">
                <a:avLst/>
              </a:prstGeom>
              <a:ln w="38100" cap="rnd" cmpd="sng">
                <a:solidFill>
                  <a:srgbClr val="990033"/>
                </a:solidFill>
                <a:prstDash val="solid"/>
                <a:headEnd type="none" w="med" len="med"/>
                <a:tailEnd type="none" w="med" len="med"/>
              </a:ln>
            </p:spPr>
          </p:sp>
          <p:sp>
            <p:nvSpPr>
              <p:cNvPr id="49258" name="Line 11"/>
              <p:cNvSpPr/>
              <p:nvPr/>
            </p:nvSpPr>
            <p:spPr>
              <a:xfrm>
                <a:off x="2398" y="1071"/>
                <a:ext cx="233" cy="302"/>
              </a:xfrm>
              <a:prstGeom prst="line">
                <a:avLst/>
              </a:prstGeom>
              <a:ln w="38100" cap="rnd" cmpd="sng">
                <a:solidFill>
                  <a:srgbClr val="990033"/>
                </a:solidFill>
                <a:prstDash val="solid"/>
                <a:headEnd type="none" w="med" len="med"/>
                <a:tailEnd type="none" w="med" len="med"/>
              </a:ln>
            </p:spPr>
          </p:sp>
          <p:sp>
            <p:nvSpPr>
              <p:cNvPr id="49259" name="Line 12"/>
              <p:cNvSpPr/>
              <p:nvPr/>
            </p:nvSpPr>
            <p:spPr>
              <a:xfrm flipH="1">
                <a:off x="1616" y="653"/>
                <a:ext cx="222" cy="230"/>
              </a:xfrm>
              <a:prstGeom prst="line">
                <a:avLst/>
              </a:prstGeom>
              <a:ln w="38100" cap="rnd" cmpd="sng">
                <a:solidFill>
                  <a:srgbClr val="990033"/>
                </a:solidFill>
                <a:prstDash val="solid"/>
                <a:headEnd type="none" w="med" len="med"/>
                <a:tailEnd type="none" w="med" len="med"/>
              </a:ln>
            </p:spPr>
          </p:sp>
          <p:sp>
            <p:nvSpPr>
              <p:cNvPr id="49260" name="Line 13"/>
              <p:cNvSpPr/>
              <p:nvPr/>
            </p:nvSpPr>
            <p:spPr>
              <a:xfrm>
                <a:off x="2100" y="653"/>
                <a:ext cx="218" cy="230"/>
              </a:xfrm>
              <a:prstGeom prst="line">
                <a:avLst/>
              </a:prstGeom>
              <a:ln w="38100" cap="rnd" cmpd="sng">
                <a:solidFill>
                  <a:srgbClr val="990033"/>
                </a:solidFill>
                <a:prstDash val="solid"/>
                <a:headEnd type="none" w="med" len="med"/>
                <a:tailEnd type="none" w="med" len="med"/>
              </a:ln>
            </p:spPr>
          </p:sp>
          <p:sp>
            <p:nvSpPr>
              <p:cNvPr id="49261" name="Oval 14"/>
              <p:cNvSpPr/>
              <p:nvPr/>
            </p:nvSpPr>
            <p:spPr>
              <a:xfrm>
                <a:off x="1447" y="87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G</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49262" name="Oval 15"/>
              <p:cNvSpPr/>
              <p:nvPr/>
            </p:nvSpPr>
            <p:spPr>
              <a:xfrm>
                <a:off x="2540" y="135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J</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49263" name="Oval 16"/>
              <p:cNvSpPr/>
              <p:nvPr/>
            </p:nvSpPr>
            <p:spPr>
              <a:xfrm>
                <a:off x="443" y="135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E</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49264" name="Oval 17"/>
              <p:cNvSpPr/>
              <p:nvPr/>
            </p:nvSpPr>
            <p:spPr>
              <a:xfrm>
                <a:off x="2273" y="881"/>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I</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49265" name="Oval 18"/>
              <p:cNvSpPr/>
              <p:nvPr/>
            </p:nvSpPr>
            <p:spPr>
              <a:xfrm>
                <a:off x="0" y="855"/>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C</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49266" name="Oval 19"/>
              <p:cNvSpPr/>
              <p:nvPr/>
            </p:nvSpPr>
            <p:spPr>
              <a:xfrm>
                <a:off x="388" y="413"/>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B</a:t>
                </a:r>
                <a:endParaRPr lang="en-US" altLang="zh-CN" b="1" dirty="0">
                  <a:solidFill>
                    <a:srgbClr val="6600CC"/>
                  </a:solidFill>
                  <a:latin typeface="Times New Roman" panose="02020603050405020304" pitchFamily="18" charset="0"/>
                </a:endParaRPr>
              </a:p>
            </p:txBody>
          </p:sp>
          <p:sp>
            <p:nvSpPr>
              <p:cNvPr id="49267" name="Oval 20"/>
              <p:cNvSpPr/>
              <p:nvPr/>
            </p:nvSpPr>
            <p:spPr>
              <a:xfrm>
                <a:off x="787" y="873"/>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D</a:t>
                </a:r>
                <a:endParaRPr lang="en-US" altLang="zh-CN" b="1" dirty="0">
                  <a:solidFill>
                    <a:srgbClr val="6600CC"/>
                  </a:solidFill>
                  <a:latin typeface="Times New Roman" panose="02020603050405020304" pitchFamily="18" charset="0"/>
                </a:endParaRPr>
              </a:p>
            </p:txBody>
          </p:sp>
          <p:sp>
            <p:nvSpPr>
              <p:cNvPr id="49268" name="Oval 21"/>
              <p:cNvSpPr/>
              <p:nvPr/>
            </p:nvSpPr>
            <p:spPr>
              <a:xfrm>
                <a:off x="1806" y="436"/>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F</a:t>
                </a:r>
                <a:endParaRPr lang="en-US" altLang="zh-CN" b="1" dirty="0">
                  <a:solidFill>
                    <a:srgbClr val="6600CC"/>
                  </a:solidFill>
                  <a:latin typeface="Times New Roman" panose="02020603050405020304" pitchFamily="18" charset="0"/>
                </a:endParaRPr>
              </a:p>
            </p:txBody>
          </p:sp>
          <p:sp>
            <p:nvSpPr>
              <p:cNvPr id="49269" name="Oval 22"/>
              <p:cNvSpPr/>
              <p:nvPr/>
            </p:nvSpPr>
            <p:spPr>
              <a:xfrm>
                <a:off x="1668" y="135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H</a:t>
                </a:r>
                <a:endParaRPr lang="en-US" altLang="zh-CN" b="1" dirty="0">
                  <a:solidFill>
                    <a:srgbClr val="6600CC"/>
                  </a:solidFill>
                  <a:latin typeface="Times New Roman" panose="02020603050405020304" pitchFamily="18" charset="0"/>
                </a:endParaRPr>
              </a:p>
            </p:txBody>
          </p:sp>
          <p:sp>
            <p:nvSpPr>
              <p:cNvPr id="49270" name="Oval 23"/>
              <p:cNvSpPr/>
              <p:nvPr/>
            </p:nvSpPr>
            <p:spPr>
              <a:xfrm>
                <a:off x="1141" y="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A</a:t>
                </a:r>
                <a:endParaRPr lang="en-US" altLang="zh-CN" b="1" dirty="0">
                  <a:solidFill>
                    <a:srgbClr val="6600CC"/>
                  </a:solidFill>
                  <a:latin typeface="Times New Roman" panose="02020603050405020304" pitchFamily="18" charset="0"/>
                </a:endParaRPr>
              </a:p>
            </p:txBody>
          </p:sp>
        </p:grpSp>
        <p:sp>
          <p:nvSpPr>
            <p:cNvPr id="49250" name="Text Box 24"/>
            <p:cNvSpPr txBox="1"/>
            <p:nvPr/>
          </p:nvSpPr>
          <p:spPr>
            <a:xfrm>
              <a:off x="207" y="0"/>
              <a:ext cx="290" cy="30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T</a:t>
              </a:r>
              <a:endParaRPr lang="en-US" altLang="zh-CN" dirty="0">
                <a:latin typeface="Times New Roman" panose="02020603050405020304" pitchFamily="18" charset="0"/>
                <a:ea typeface="宋体" panose="02010600030101010101" pitchFamily="2" charset="-122"/>
              </a:endParaRPr>
            </a:p>
          </p:txBody>
        </p:sp>
        <p:sp>
          <p:nvSpPr>
            <p:cNvPr id="49251" name="Line 25"/>
            <p:cNvSpPr/>
            <p:nvPr/>
          </p:nvSpPr>
          <p:spPr>
            <a:xfrm flipV="1">
              <a:off x="507" y="151"/>
              <a:ext cx="626" cy="1"/>
            </a:xfrm>
            <a:prstGeom prst="line">
              <a:avLst/>
            </a:prstGeom>
            <a:ln w="38100" cap="sq" cmpd="sng">
              <a:solidFill>
                <a:srgbClr val="990033"/>
              </a:solidFill>
              <a:prstDash val="solid"/>
              <a:headEnd type="none" w="med" len="med"/>
              <a:tailEnd type="arrow" w="med" len="med"/>
            </a:ln>
          </p:spPr>
        </p:sp>
      </p:grpSp>
      <p:grpSp>
        <p:nvGrpSpPr>
          <p:cNvPr id="4" name="Group 140"/>
          <p:cNvGrpSpPr/>
          <p:nvPr/>
        </p:nvGrpSpPr>
        <p:grpSpPr>
          <a:xfrm>
            <a:off x="4356100" y="2205038"/>
            <a:ext cx="4572000" cy="2597150"/>
            <a:chOff x="0" y="0"/>
            <a:chExt cx="2880" cy="1636"/>
          </a:xfrm>
        </p:grpSpPr>
        <p:sp>
          <p:nvSpPr>
            <p:cNvPr id="49158" name="Text Box 36"/>
            <p:cNvSpPr txBox="1"/>
            <p:nvPr/>
          </p:nvSpPr>
          <p:spPr>
            <a:xfrm>
              <a:off x="372" y="0"/>
              <a:ext cx="408"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5000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T</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49159" name="Line 37"/>
            <p:cNvSpPr/>
            <p:nvPr/>
          </p:nvSpPr>
          <p:spPr>
            <a:xfrm flipV="1">
              <a:off x="681" y="172"/>
              <a:ext cx="339" cy="2"/>
            </a:xfrm>
            <a:prstGeom prst="line">
              <a:avLst/>
            </a:prstGeom>
            <a:ln w="38100" cap="rnd" cmpd="sng">
              <a:solidFill>
                <a:srgbClr val="990033"/>
              </a:solidFill>
              <a:prstDash val="solid"/>
              <a:headEnd type="none" w="med" len="med"/>
              <a:tailEnd type="triangle" w="med" len="med"/>
            </a:ln>
          </p:spPr>
        </p:sp>
        <p:sp>
          <p:nvSpPr>
            <p:cNvPr id="49160" name="Rectangle 39"/>
            <p:cNvSpPr/>
            <p:nvPr/>
          </p:nvSpPr>
          <p:spPr>
            <a:xfrm>
              <a:off x="1481" y="13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zh-CN" b="1" dirty="0">
                <a:latin typeface="Times New Roman" panose="02020603050405020304" pitchFamily="18" charset="0"/>
              </a:endParaRPr>
            </a:p>
          </p:txBody>
        </p:sp>
        <p:sp>
          <p:nvSpPr>
            <p:cNvPr id="49161" name="Rectangle 40"/>
            <p:cNvSpPr/>
            <p:nvPr/>
          </p:nvSpPr>
          <p:spPr>
            <a:xfrm>
              <a:off x="1273" y="13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
          <p:nvSpPr>
            <p:cNvPr id="49162" name="Rectangle 41"/>
            <p:cNvSpPr/>
            <p:nvPr/>
          </p:nvSpPr>
          <p:spPr>
            <a:xfrm>
              <a:off x="1065" y="13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zh-CN" b="1" dirty="0">
                <a:latin typeface="Times New Roman" panose="02020603050405020304" pitchFamily="18" charset="0"/>
              </a:endParaRPr>
            </a:p>
          </p:txBody>
        </p:sp>
        <p:sp>
          <p:nvSpPr>
            <p:cNvPr id="49163" name="Line 42"/>
            <p:cNvSpPr/>
            <p:nvPr/>
          </p:nvSpPr>
          <p:spPr>
            <a:xfrm>
              <a:off x="1065" y="133"/>
              <a:ext cx="624" cy="0"/>
            </a:xfrm>
            <a:prstGeom prst="line">
              <a:avLst/>
            </a:prstGeom>
            <a:ln w="12700" cap="sq" cmpd="sng">
              <a:solidFill>
                <a:schemeClr val="tx1"/>
              </a:solidFill>
              <a:prstDash val="solid"/>
              <a:headEnd type="none" w="med" len="med"/>
              <a:tailEnd type="none" w="med" len="med"/>
            </a:ln>
          </p:spPr>
        </p:sp>
        <p:sp>
          <p:nvSpPr>
            <p:cNvPr id="49164" name="Line 43"/>
            <p:cNvSpPr/>
            <p:nvPr/>
          </p:nvSpPr>
          <p:spPr>
            <a:xfrm>
              <a:off x="1065" y="363"/>
              <a:ext cx="624" cy="0"/>
            </a:xfrm>
            <a:prstGeom prst="line">
              <a:avLst/>
            </a:prstGeom>
            <a:ln w="12700" cap="sq" cmpd="sng">
              <a:solidFill>
                <a:schemeClr val="tx1"/>
              </a:solidFill>
              <a:prstDash val="solid"/>
              <a:headEnd type="none" w="med" len="med"/>
              <a:tailEnd type="none" w="med" len="med"/>
            </a:ln>
          </p:spPr>
        </p:sp>
        <p:sp>
          <p:nvSpPr>
            <p:cNvPr id="49165" name="Line 44"/>
            <p:cNvSpPr/>
            <p:nvPr/>
          </p:nvSpPr>
          <p:spPr>
            <a:xfrm>
              <a:off x="1065" y="133"/>
              <a:ext cx="0" cy="230"/>
            </a:xfrm>
            <a:prstGeom prst="line">
              <a:avLst/>
            </a:prstGeom>
            <a:ln w="12700" cap="sq" cmpd="sng">
              <a:solidFill>
                <a:schemeClr val="tx1"/>
              </a:solidFill>
              <a:prstDash val="solid"/>
              <a:headEnd type="none" w="med" len="med"/>
              <a:tailEnd type="none" w="med" len="med"/>
            </a:ln>
          </p:spPr>
        </p:sp>
        <p:sp>
          <p:nvSpPr>
            <p:cNvPr id="49166" name="Line 45"/>
            <p:cNvSpPr/>
            <p:nvPr/>
          </p:nvSpPr>
          <p:spPr>
            <a:xfrm>
              <a:off x="1273" y="133"/>
              <a:ext cx="0" cy="230"/>
            </a:xfrm>
            <a:prstGeom prst="line">
              <a:avLst/>
            </a:prstGeom>
            <a:ln w="12700" cap="flat" cmpd="sng">
              <a:solidFill>
                <a:schemeClr val="tx1"/>
              </a:solidFill>
              <a:prstDash val="solid"/>
              <a:headEnd type="none" w="med" len="med"/>
              <a:tailEnd type="none" w="med" len="med"/>
            </a:ln>
          </p:spPr>
        </p:sp>
        <p:sp>
          <p:nvSpPr>
            <p:cNvPr id="49167" name="Line 46"/>
            <p:cNvSpPr/>
            <p:nvPr/>
          </p:nvSpPr>
          <p:spPr>
            <a:xfrm>
              <a:off x="1481" y="133"/>
              <a:ext cx="0" cy="230"/>
            </a:xfrm>
            <a:prstGeom prst="line">
              <a:avLst/>
            </a:prstGeom>
            <a:ln w="12700" cap="flat" cmpd="sng">
              <a:solidFill>
                <a:schemeClr val="tx1"/>
              </a:solidFill>
              <a:prstDash val="solid"/>
              <a:headEnd type="none" w="med" len="med"/>
              <a:tailEnd type="none" w="med" len="med"/>
            </a:ln>
          </p:spPr>
        </p:sp>
        <p:sp>
          <p:nvSpPr>
            <p:cNvPr id="49168" name="Line 47"/>
            <p:cNvSpPr/>
            <p:nvPr/>
          </p:nvSpPr>
          <p:spPr>
            <a:xfrm>
              <a:off x="1689" y="133"/>
              <a:ext cx="0" cy="230"/>
            </a:xfrm>
            <a:prstGeom prst="line">
              <a:avLst/>
            </a:prstGeom>
            <a:ln w="12700" cap="sq" cmpd="sng">
              <a:solidFill>
                <a:schemeClr val="tx1"/>
              </a:solidFill>
              <a:prstDash val="solid"/>
              <a:headEnd type="none" w="med" len="med"/>
              <a:tailEnd type="none" w="med" len="med"/>
            </a:ln>
          </p:spPr>
        </p:sp>
        <p:sp>
          <p:nvSpPr>
            <p:cNvPr id="49169" name="Rectangle 49"/>
            <p:cNvSpPr/>
            <p:nvPr/>
          </p:nvSpPr>
          <p:spPr>
            <a:xfrm>
              <a:off x="752" y="544"/>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zh-CN" b="1" dirty="0">
                <a:latin typeface="Times New Roman" panose="02020603050405020304" pitchFamily="18" charset="0"/>
              </a:endParaRPr>
            </a:p>
          </p:txBody>
        </p:sp>
        <p:sp>
          <p:nvSpPr>
            <p:cNvPr id="49170" name="Rectangle 50"/>
            <p:cNvSpPr/>
            <p:nvPr/>
          </p:nvSpPr>
          <p:spPr>
            <a:xfrm>
              <a:off x="544" y="544"/>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latin typeface="Times New Roman" panose="02020603050405020304" pitchFamily="18" charset="0"/>
                  <a:ea typeface="隶书" panose="02010509060101010101" pitchFamily="49" charset="-122"/>
                </a:rPr>
                <a:t>*</a:t>
              </a:r>
              <a:endParaRPr lang="zh-CN" altLang="zh-CN" b="1" dirty="0">
                <a:latin typeface="Times New Roman" panose="02020603050405020304" pitchFamily="18" charset="0"/>
                <a:ea typeface="隶书" panose="02010509060101010101" pitchFamily="49" charset="-122"/>
              </a:endParaRPr>
            </a:p>
          </p:txBody>
        </p:sp>
        <p:sp>
          <p:nvSpPr>
            <p:cNvPr id="49171" name="Rectangle 51"/>
            <p:cNvSpPr/>
            <p:nvPr/>
          </p:nvSpPr>
          <p:spPr>
            <a:xfrm>
              <a:off x="336" y="544"/>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zh-CN" b="1" dirty="0">
                <a:latin typeface="Times New Roman" panose="02020603050405020304" pitchFamily="18" charset="0"/>
              </a:endParaRPr>
            </a:p>
          </p:txBody>
        </p:sp>
        <p:sp>
          <p:nvSpPr>
            <p:cNvPr id="49172" name="Line 52"/>
            <p:cNvSpPr/>
            <p:nvPr/>
          </p:nvSpPr>
          <p:spPr>
            <a:xfrm>
              <a:off x="336" y="544"/>
              <a:ext cx="624" cy="0"/>
            </a:xfrm>
            <a:prstGeom prst="line">
              <a:avLst/>
            </a:prstGeom>
            <a:ln w="12700" cap="sq" cmpd="sng">
              <a:solidFill>
                <a:schemeClr val="tx1"/>
              </a:solidFill>
              <a:prstDash val="solid"/>
              <a:headEnd type="none" w="med" len="med"/>
              <a:tailEnd type="none" w="med" len="med"/>
            </a:ln>
          </p:spPr>
        </p:sp>
        <p:sp>
          <p:nvSpPr>
            <p:cNvPr id="49173" name="Line 53"/>
            <p:cNvSpPr/>
            <p:nvPr/>
          </p:nvSpPr>
          <p:spPr>
            <a:xfrm>
              <a:off x="336" y="774"/>
              <a:ext cx="624" cy="0"/>
            </a:xfrm>
            <a:prstGeom prst="line">
              <a:avLst/>
            </a:prstGeom>
            <a:ln w="12700" cap="sq" cmpd="sng">
              <a:solidFill>
                <a:schemeClr val="tx1"/>
              </a:solidFill>
              <a:prstDash val="solid"/>
              <a:headEnd type="none" w="med" len="med"/>
              <a:tailEnd type="none" w="med" len="med"/>
            </a:ln>
          </p:spPr>
        </p:sp>
        <p:sp>
          <p:nvSpPr>
            <p:cNvPr id="49174" name="Line 54"/>
            <p:cNvSpPr/>
            <p:nvPr/>
          </p:nvSpPr>
          <p:spPr>
            <a:xfrm>
              <a:off x="336" y="544"/>
              <a:ext cx="0" cy="230"/>
            </a:xfrm>
            <a:prstGeom prst="line">
              <a:avLst/>
            </a:prstGeom>
            <a:ln w="12700" cap="sq" cmpd="sng">
              <a:solidFill>
                <a:schemeClr val="tx1"/>
              </a:solidFill>
              <a:prstDash val="solid"/>
              <a:headEnd type="none" w="med" len="med"/>
              <a:tailEnd type="none" w="med" len="med"/>
            </a:ln>
          </p:spPr>
        </p:sp>
        <p:sp>
          <p:nvSpPr>
            <p:cNvPr id="49175" name="Line 55"/>
            <p:cNvSpPr/>
            <p:nvPr/>
          </p:nvSpPr>
          <p:spPr>
            <a:xfrm>
              <a:off x="544" y="544"/>
              <a:ext cx="0" cy="230"/>
            </a:xfrm>
            <a:prstGeom prst="line">
              <a:avLst/>
            </a:prstGeom>
            <a:ln w="12700" cap="flat" cmpd="sng">
              <a:solidFill>
                <a:schemeClr val="tx1"/>
              </a:solidFill>
              <a:prstDash val="solid"/>
              <a:headEnd type="none" w="med" len="med"/>
              <a:tailEnd type="none" w="med" len="med"/>
            </a:ln>
          </p:spPr>
        </p:sp>
        <p:sp>
          <p:nvSpPr>
            <p:cNvPr id="49176" name="Line 56"/>
            <p:cNvSpPr/>
            <p:nvPr/>
          </p:nvSpPr>
          <p:spPr>
            <a:xfrm>
              <a:off x="752" y="544"/>
              <a:ext cx="0" cy="230"/>
            </a:xfrm>
            <a:prstGeom prst="line">
              <a:avLst/>
            </a:prstGeom>
            <a:ln w="12700" cap="flat" cmpd="sng">
              <a:solidFill>
                <a:schemeClr val="tx1"/>
              </a:solidFill>
              <a:prstDash val="solid"/>
              <a:headEnd type="none" w="med" len="med"/>
              <a:tailEnd type="none" w="med" len="med"/>
            </a:ln>
          </p:spPr>
        </p:sp>
        <p:sp>
          <p:nvSpPr>
            <p:cNvPr id="49177" name="Line 57"/>
            <p:cNvSpPr/>
            <p:nvPr/>
          </p:nvSpPr>
          <p:spPr>
            <a:xfrm>
              <a:off x="960" y="544"/>
              <a:ext cx="0" cy="230"/>
            </a:xfrm>
            <a:prstGeom prst="line">
              <a:avLst/>
            </a:prstGeom>
            <a:ln w="12700" cap="sq" cmpd="sng">
              <a:solidFill>
                <a:schemeClr val="tx1"/>
              </a:solidFill>
              <a:prstDash val="solid"/>
              <a:headEnd type="none" w="med" len="med"/>
              <a:tailEnd type="none" w="med" len="med"/>
            </a:ln>
          </p:spPr>
        </p:sp>
        <p:sp>
          <p:nvSpPr>
            <p:cNvPr id="49178" name="Rectangle 59"/>
            <p:cNvSpPr/>
            <p:nvPr/>
          </p:nvSpPr>
          <p:spPr>
            <a:xfrm>
              <a:off x="2240" y="544"/>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zh-CN" b="1" dirty="0">
                <a:latin typeface="Times New Roman" panose="02020603050405020304" pitchFamily="18" charset="0"/>
              </a:endParaRPr>
            </a:p>
          </p:txBody>
        </p:sp>
        <p:sp>
          <p:nvSpPr>
            <p:cNvPr id="49179" name="Rectangle 60"/>
            <p:cNvSpPr/>
            <p:nvPr/>
          </p:nvSpPr>
          <p:spPr>
            <a:xfrm>
              <a:off x="2032" y="544"/>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
          <p:nvSpPr>
            <p:cNvPr id="49180" name="Rectangle 61"/>
            <p:cNvSpPr/>
            <p:nvPr/>
          </p:nvSpPr>
          <p:spPr>
            <a:xfrm>
              <a:off x="1824" y="544"/>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zh-CN" b="1" dirty="0">
                <a:latin typeface="Times New Roman" panose="02020603050405020304" pitchFamily="18" charset="0"/>
              </a:endParaRPr>
            </a:p>
          </p:txBody>
        </p:sp>
        <p:sp>
          <p:nvSpPr>
            <p:cNvPr id="49181" name="Line 62"/>
            <p:cNvSpPr/>
            <p:nvPr/>
          </p:nvSpPr>
          <p:spPr>
            <a:xfrm>
              <a:off x="1824" y="544"/>
              <a:ext cx="624" cy="0"/>
            </a:xfrm>
            <a:prstGeom prst="line">
              <a:avLst/>
            </a:prstGeom>
            <a:ln w="12700" cap="sq" cmpd="sng">
              <a:solidFill>
                <a:schemeClr val="tx1"/>
              </a:solidFill>
              <a:prstDash val="solid"/>
              <a:headEnd type="none" w="med" len="med"/>
              <a:tailEnd type="none" w="med" len="med"/>
            </a:ln>
          </p:spPr>
        </p:sp>
        <p:sp>
          <p:nvSpPr>
            <p:cNvPr id="49182" name="Line 63"/>
            <p:cNvSpPr/>
            <p:nvPr/>
          </p:nvSpPr>
          <p:spPr>
            <a:xfrm>
              <a:off x="1824" y="774"/>
              <a:ext cx="624" cy="0"/>
            </a:xfrm>
            <a:prstGeom prst="line">
              <a:avLst/>
            </a:prstGeom>
            <a:ln w="12700" cap="sq" cmpd="sng">
              <a:solidFill>
                <a:schemeClr val="tx1"/>
              </a:solidFill>
              <a:prstDash val="solid"/>
              <a:headEnd type="none" w="med" len="med"/>
              <a:tailEnd type="none" w="med" len="med"/>
            </a:ln>
          </p:spPr>
        </p:sp>
        <p:sp>
          <p:nvSpPr>
            <p:cNvPr id="49183" name="Line 64"/>
            <p:cNvSpPr/>
            <p:nvPr/>
          </p:nvSpPr>
          <p:spPr>
            <a:xfrm>
              <a:off x="1824" y="544"/>
              <a:ext cx="0" cy="230"/>
            </a:xfrm>
            <a:prstGeom prst="line">
              <a:avLst/>
            </a:prstGeom>
            <a:ln w="12700" cap="sq" cmpd="sng">
              <a:solidFill>
                <a:schemeClr val="tx1"/>
              </a:solidFill>
              <a:prstDash val="solid"/>
              <a:headEnd type="none" w="med" len="med"/>
              <a:tailEnd type="none" w="med" len="med"/>
            </a:ln>
          </p:spPr>
        </p:sp>
        <p:sp>
          <p:nvSpPr>
            <p:cNvPr id="49184" name="Line 65"/>
            <p:cNvSpPr/>
            <p:nvPr/>
          </p:nvSpPr>
          <p:spPr>
            <a:xfrm>
              <a:off x="2032" y="544"/>
              <a:ext cx="0" cy="230"/>
            </a:xfrm>
            <a:prstGeom prst="line">
              <a:avLst/>
            </a:prstGeom>
            <a:ln w="12700" cap="flat" cmpd="sng">
              <a:solidFill>
                <a:schemeClr val="tx1"/>
              </a:solidFill>
              <a:prstDash val="solid"/>
              <a:headEnd type="none" w="med" len="med"/>
              <a:tailEnd type="none" w="med" len="med"/>
            </a:ln>
          </p:spPr>
        </p:sp>
        <p:sp>
          <p:nvSpPr>
            <p:cNvPr id="49185" name="Line 66"/>
            <p:cNvSpPr/>
            <p:nvPr/>
          </p:nvSpPr>
          <p:spPr>
            <a:xfrm>
              <a:off x="2240" y="544"/>
              <a:ext cx="0" cy="230"/>
            </a:xfrm>
            <a:prstGeom prst="line">
              <a:avLst/>
            </a:prstGeom>
            <a:ln w="12700" cap="flat" cmpd="sng">
              <a:solidFill>
                <a:schemeClr val="tx1"/>
              </a:solidFill>
              <a:prstDash val="solid"/>
              <a:headEnd type="none" w="med" len="med"/>
              <a:tailEnd type="none" w="med" len="med"/>
            </a:ln>
          </p:spPr>
        </p:sp>
        <p:sp>
          <p:nvSpPr>
            <p:cNvPr id="49186" name="Line 67"/>
            <p:cNvSpPr/>
            <p:nvPr/>
          </p:nvSpPr>
          <p:spPr>
            <a:xfrm>
              <a:off x="2448" y="544"/>
              <a:ext cx="0" cy="230"/>
            </a:xfrm>
            <a:prstGeom prst="line">
              <a:avLst/>
            </a:prstGeom>
            <a:ln w="12700" cap="sq" cmpd="sng">
              <a:solidFill>
                <a:schemeClr val="tx1"/>
              </a:solidFill>
              <a:prstDash val="solid"/>
              <a:headEnd type="none" w="med" len="med"/>
              <a:tailEnd type="none" w="med" len="med"/>
            </a:ln>
          </p:spPr>
        </p:sp>
        <p:sp>
          <p:nvSpPr>
            <p:cNvPr id="49187" name="Rectangle 69"/>
            <p:cNvSpPr/>
            <p:nvPr/>
          </p:nvSpPr>
          <p:spPr>
            <a:xfrm>
              <a:off x="416"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188" name="Rectangle 70"/>
            <p:cNvSpPr/>
            <p:nvPr/>
          </p:nvSpPr>
          <p:spPr>
            <a:xfrm>
              <a:off x="208"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a</a:t>
              </a:r>
              <a:endParaRPr lang="en-US" altLang="zh-CN" b="1" dirty="0">
                <a:latin typeface="Times New Roman" panose="02020603050405020304" pitchFamily="18" charset="0"/>
                <a:ea typeface="隶书" panose="02010509060101010101" pitchFamily="49" charset="-122"/>
              </a:endParaRPr>
            </a:p>
          </p:txBody>
        </p:sp>
        <p:sp>
          <p:nvSpPr>
            <p:cNvPr id="49189" name="Rectangle 71"/>
            <p:cNvSpPr/>
            <p:nvPr/>
          </p:nvSpPr>
          <p:spPr>
            <a:xfrm>
              <a:off x="0"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190" name="Line 72"/>
            <p:cNvSpPr/>
            <p:nvPr/>
          </p:nvSpPr>
          <p:spPr>
            <a:xfrm>
              <a:off x="0" y="963"/>
              <a:ext cx="624" cy="0"/>
            </a:xfrm>
            <a:prstGeom prst="line">
              <a:avLst/>
            </a:prstGeom>
            <a:ln w="12700" cap="sq" cmpd="sng">
              <a:solidFill>
                <a:schemeClr val="tx1"/>
              </a:solidFill>
              <a:prstDash val="solid"/>
              <a:headEnd type="none" w="med" len="med"/>
              <a:tailEnd type="none" w="med" len="med"/>
            </a:ln>
          </p:spPr>
        </p:sp>
        <p:sp>
          <p:nvSpPr>
            <p:cNvPr id="49191" name="Line 73"/>
            <p:cNvSpPr/>
            <p:nvPr/>
          </p:nvSpPr>
          <p:spPr>
            <a:xfrm>
              <a:off x="0" y="1193"/>
              <a:ext cx="624" cy="0"/>
            </a:xfrm>
            <a:prstGeom prst="line">
              <a:avLst/>
            </a:prstGeom>
            <a:ln w="12700" cap="sq" cmpd="sng">
              <a:solidFill>
                <a:schemeClr val="tx1"/>
              </a:solidFill>
              <a:prstDash val="solid"/>
              <a:headEnd type="none" w="med" len="med"/>
              <a:tailEnd type="none" w="med" len="med"/>
            </a:ln>
          </p:spPr>
        </p:sp>
        <p:sp>
          <p:nvSpPr>
            <p:cNvPr id="49192" name="Line 74"/>
            <p:cNvSpPr/>
            <p:nvPr/>
          </p:nvSpPr>
          <p:spPr>
            <a:xfrm>
              <a:off x="0" y="963"/>
              <a:ext cx="0" cy="230"/>
            </a:xfrm>
            <a:prstGeom prst="line">
              <a:avLst/>
            </a:prstGeom>
            <a:ln w="12700" cap="sq" cmpd="sng">
              <a:solidFill>
                <a:schemeClr val="tx1"/>
              </a:solidFill>
              <a:prstDash val="solid"/>
              <a:headEnd type="none" w="med" len="med"/>
              <a:tailEnd type="none" w="med" len="med"/>
            </a:ln>
          </p:spPr>
        </p:sp>
        <p:sp>
          <p:nvSpPr>
            <p:cNvPr id="49193" name="Line 75"/>
            <p:cNvSpPr/>
            <p:nvPr/>
          </p:nvSpPr>
          <p:spPr>
            <a:xfrm>
              <a:off x="208" y="963"/>
              <a:ext cx="0" cy="230"/>
            </a:xfrm>
            <a:prstGeom prst="line">
              <a:avLst/>
            </a:prstGeom>
            <a:ln w="12700" cap="flat" cmpd="sng">
              <a:solidFill>
                <a:schemeClr val="tx1"/>
              </a:solidFill>
              <a:prstDash val="solid"/>
              <a:headEnd type="none" w="med" len="med"/>
              <a:tailEnd type="none" w="med" len="med"/>
            </a:ln>
          </p:spPr>
        </p:sp>
        <p:sp>
          <p:nvSpPr>
            <p:cNvPr id="49194" name="Line 76"/>
            <p:cNvSpPr/>
            <p:nvPr/>
          </p:nvSpPr>
          <p:spPr>
            <a:xfrm>
              <a:off x="416" y="963"/>
              <a:ext cx="0" cy="230"/>
            </a:xfrm>
            <a:prstGeom prst="line">
              <a:avLst/>
            </a:prstGeom>
            <a:ln w="12700" cap="flat" cmpd="sng">
              <a:solidFill>
                <a:schemeClr val="tx1"/>
              </a:solidFill>
              <a:prstDash val="solid"/>
              <a:headEnd type="none" w="med" len="med"/>
              <a:tailEnd type="none" w="med" len="med"/>
            </a:ln>
          </p:spPr>
        </p:sp>
        <p:sp>
          <p:nvSpPr>
            <p:cNvPr id="49195" name="Line 77"/>
            <p:cNvSpPr/>
            <p:nvPr/>
          </p:nvSpPr>
          <p:spPr>
            <a:xfrm>
              <a:off x="624" y="963"/>
              <a:ext cx="0" cy="230"/>
            </a:xfrm>
            <a:prstGeom prst="line">
              <a:avLst/>
            </a:prstGeom>
            <a:ln w="12700" cap="sq" cmpd="sng">
              <a:solidFill>
                <a:schemeClr val="tx1"/>
              </a:solidFill>
              <a:prstDash val="solid"/>
              <a:headEnd type="none" w="med" len="med"/>
              <a:tailEnd type="none" w="med" len="med"/>
            </a:ln>
          </p:spPr>
        </p:sp>
        <p:sp>
          <p:nvSpPr>
            <p:cNvPr id="49196" name="Rectangle 79"/>
            <p:cNvSpPr/>
            <p:nvPr/>
          </p:nvSpPr>
          <p:spPr>
            <a:xfrm>
              <a:off x="1184"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197" name="Rectangle 80"/>
            <p:cNvSpPr/>
            <p:nvPr/>
          </p:nvSpPr>
          <p:spPr>
            <a:xfrm>
              <a:off x="976"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a:t>
              </a:r>
              <a:endParaRPr lang="en-US" altLang="zh-CN" b="1" dirty="0">
                <a:latin typeface="Times New Roman" panose="02020603050405020304" pitchFamily="18" charset="0"/>
                <a:ea typeface="隶书" panose="02010509060101010101" pitchFamily="49" charset="-122"/>
              </a:endParaRPr>
            </a:p>
          </p:txBody>
        </p:sp>
        <p:sp>
          <p:nvSpPr>
            <p:cNvPr id="49198" name="Rectangle 81"/>
            <p:cNvSpPr/>
            <p:nvPr/>
          </p:nvSpPr>
          <p:spPr>
            <a:xfrm>
              <a:off x="768"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199" name="Line 82"/>
            <p:cNvSpPr/>
            <p:nvPr/>
          </p:nvSpPr>
          <p:spPr>
            <a:xfrm>
              <a:off x="768" y="963"/>
              <a:ext cx="624" cy="0"/>
            </a:xfrm>
            <a:prstGeom prst="line">
              <a:avLst/>
            </a:prstGeom>
            <a:ln w="12700" cap="sq" cmpd="sng">
              <a:solidFill>
                <a:schemeClr val="tx1"/>
              </a:solidFill>
              <a:prstDash val="solid"/>
              <a:headEnd type="none" w="med" len="med"/>
              <a:tailEnd type="none" w="med" len="med"/>
            </a:ln>
          </p:spPr>
        </p:sp>
        <p:sp>
          <p:nvSpPr>
            <p:cNvPr id="49200" name="Line 83"/>
            <p:cNvSpPr/>
            <p:nvPr/>
          </p:nvSpPr>
          <p:spPr>
            <a:xfrm>
              <a:off x="768" y="1193"/>
              <a:ext cx="624" cy="0"/>
            </a:xfrm>
            <a:prstGeom prst="line">
              <a:avLst/>
            </a:prstGeom>
            <a:ln w="12700" cap="sq" cmpd="sng">
              <a:solidFill>
                <a:schemeClr val="tx1"/>
              </a:solidFill>
              <a:prstDash val="solid"/>
              <a:headEnd type="none" w="med" len="med"/>
              <a:tailEnd type="none" w="med" len="med"/>
            </a:ln>
          </p:spPr>
        </p:sp>
        <p:sp>
          <p:nvSpPr>
            <p:cNvPr id="49201" name="Line 84"/>
            <p:cNvSpPr/>
            <p:nvPr/>
          </p:nvSpPr>
          <p:spPr>
            <a:xfrm>
              <a:off x="768" y="963"/>
              <a:ext cx="0" cy="230"/>
            </a:xfrm>
            <a:prstGeom prst="line">
              <a:avLst/>
            </a:prstGeom>
            <a:ln w="12700" cap="sq" cmpd="sng">
              <a:solidFill>
                <a:schemeClr val="tx1"/>
              </a:solidFill>
              <a:prstDash val="solid"/>
              <a:headEnd type="none" w="med" len="med"/>
              <a:tailEnd type="none" w="med" len="med"/>
            </a:ln>
          </p:spPr>
        </p:sp>
        <p:sp>
          <p:nvSpPr>
            <p:cNvPr id="49202" name="Line 85"/>
            <p:cNvSpPr/>
            <p:nvPr/>
          </p:nvSpPr>
          <p:spPr>
            <a:xfrm>
              <a:off x="976" y="963"/>
              <a:ext cx="0" cy="230"/>
            </a:xfrm>
            <a:prstGeom prst="line">
              <a:avLst/>
            </a:prstGeom>
            <a:ln w="12700" cap="flat" cmpd="sng">
              <a:solidFill>
                <a:schemeClr val="tx1"/>
              </a:solidFill>
              <a:prstDash val="solid"/>
              <a:headEnd type="none" w="med" len="med"/>
              <a:tailEnd type="none" w="med" len="med"/>
            </a:ln>
          </p:spPr>
        </p:sp>
        <p:sp>
          <p:nvSpPr>
            <p:cNvPr id="49203" name="Line 86"/>
            <p:cNvSpPr/>
            <p:nvPr/>
          </p:nvSpPr>
          <p:spPr>
            <a:xfrm>
              <a:off x="1184" y="963"/>
              <a:ext cx="0" cy="230"/>
            </a:xfrm>
            <a:prstGeom prst="line">
              <a:avLst/>
            </a:prstGeom>
            <a:ln w="12700" cap="flat" cmpd="sng">
              <a:solidFill>
                <a:schemeClr val="tx1"/>
              </a:solidFill>
              <a:prstDash val="solid"/>
              <a:headEnd type="none" w="med" len="med"/>
              <a:tailEnd type="none" w="med" len="med"/>
            </a:ln>
          </p:spPr>
        </p:sp>
        <p:sp>
          <p:nvSpPr>
            <p:cNvPr id="49204" name="Line 87"/>
            <p:cNvSpPr/>
            <p:nvPr/>
          </p:nvSpPr>
          <p:spPr>
            <a:xfrm>
              <a:off x="1392" y="963"/>
              <a:ext cx="0" cy="230"/>
            </a:xfrm>
            <a:prstGeom prst="line">
              <a:avLst/>
            </a:prstGeom>
            <a:ln w="12700" cap="sq" cmpd="sng">
              <a:solidFill>
                <a:schemeClr val="tx1"/>
              </a:solidFill>
              <a:prstDash val="solid"/>
              <a:headEnd type="none" w="med" len="med"/>
              <a:tailEnd type="none" w="med" len="med"/>
            </a:ln>
          </p:spPr>
        </p:sp>
        <p:sp>
          <p:nvSpPr>
            <p:cNvPr id="49205" name="Rectangle 89"/>
            <p:cNvSpPr/>
            <p:nvPr/>
          </p:nvSpPr>
          <p:spPr>
            <a:xfrm>
              <a:off x="1904"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206" name="Rectangle 90"/>
            <p:cNvSpPr/>
            <p:nvPr/>
          </p:nvSpPr>
          <p:spPr>
            <a:xfrm>
              <a:off x="1696"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d</a:t>
              </a:r>
              <a:endParaRPr lang="en-US" altLang="zh-CN" b="1" dirty="0">
                <a:latin typeface="Times New Roman" panose="02020603050405020304" pitchFamily="18" charset="0"/>
                <a:ea typeface="隶书" panose="02010509060101010101" pitchFamily="49" charset="-122"/>
              </a:endParaRPr>
            </a:p>
          </p:txBody>
        </p:sp>
        <p:sp>
          <p:nvSpPr>
            <p:cNvPr id="49207" name="Rectangle 91"/>
            <p:cNvSpPr/>
            <p:nvPr/>
          </p:nvSpPr>
          <p:spPr>
            <a:xfrm>
              <a:off x="1488"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208" name="Line 92"/>
            <p:cNvSpPr/>
            <p:nvPr/>
          </p:nvSpPr>
          <p:spPr>
            <a:xfrm>
              <a:off x="1488" y="963"/>
              <a:ext cx="624" cy="0"/>
            </a:xfrm>
            <a:prstGeom prst="line">
              <a:avLst/>
            </a:prstGeom>
            <a:ln w="12700" cap="sq" cmpd="sng">
              <a:solidFill>
                <a:schemeClr val="tx1"/>
              </a:solidFill>
              <a:prstDash val="solid"/>
              <a:headEnd type="none" w="med" len="med"/>
              <a:tailEnd type="none" w="med" len="med"/>
            </a:ln>
          </p:spPr>
        </p:sp>
        <p:sp>
          <p:nvSpPr>
            <p:cNvPr id="49209" name="Line 93"/>
            <p:cNvSpPr/>
            <p:nvPr/>
          </p:nvSpPr>
          <p:spPr>
            <a:xfrm>
              <a:off x="1488" y="1193"/>
              <a:ext cx="624" cy="0"/>
            </a:xfrm>
            <a:prstGeom prst="line">
              <a:avLst/>
            </a:prstGeom>
            <a:ln w="12700" cap="sq" cmpd="sng">
              <a:solidFill>
                <a:schemeClr val="tx1"/>
              </a:solidFill>
              <a:prstDash val="solid"/>
              <a:headEnd type="none" w="med" len="med"/>
              <a:tailEnd type="none" w="med" len="med"/>
            </a:ln>
          </p:spPr>
        </p:sp>
        <p:sp>
          <p:nvSpPr>
            <p:cNvPr id="49210" name="Line 94"/>
            <p:cNvSpPr/>
            <p:nvPr/>
          </p:nvSpPr>
          <p:spPr>
            <a:xfrm>
              <a:off x="1488" y="963"/>
              <a:ext cx="0" cy="230"/>
            </a:xfrm>
            <a:prstGeom prst="line">
              <a:avLst/>
            </a:prstGeom>
            <a:ln w="12700" cap="sq" cmpd="sng">
              <a:solidFill>
                <a:schemeClr val="tx1"/>
              </a:solidFill>
              <a:prstDash val="solid"/>
              <a:headEnd type="none" w="med" len="med"/>
              <a:tailEnd type="none" w="med" len="med"/>
            </a:ln>
          </p:spPr>
        </p:sp>
        <p:sp>
          <p:nvSpPr>
            <p:cNvPr id="49211" name="Line 95"/>
            <p:cNvSpPr/>
            <p:nvPr/>
          </p:nvSpPr>
          <p:spPr>
            <a:xfrm>
              <a:off x="1696" y="963"/>
              <a:ext cx="0" cy="230"/>
            </a:xfrm>
            <a:prstGeom prst="line">
              <a:avLst/>
            </a:prstGeom>
            <a:ln w="12700" cap="flat" cmpd="sng">
              <a:solidFill>
                <a:schemeClr val="tx1"/>
              </a:solidFill>
              <a:prstDash val="solid"/>
              <a:headEnd type="none" w="med" len="med"/>
              <a:tailEnd type="none" w="med" len="med"/>
            </a:ln>
          </p:spPr>
        </p:sp>
        <p:sp>
          <p:nvSpPr>
            <p:cNvPr id="49212" name="Line 96"/>
            <p:cNvSpPr/>
            <p:nvPr/>
          </p:nvSpPr>
          <p:spPr>
            <a:xfrm>
              <a:off x="1904" y="963"/>
              <a:ext cx="0" cy="230"/>
            </a:xfrm>
            <a:prstGeom prst="line">
              <a:avLst/>
            </a:prstGeom>
            <a:ln w="12700" cap="flat" cmpd="sng">
              <a:solidFill>
                <a:schemeClr val="tx1"/>
              </a:solidFill>
              <a:prstDash val="solid"/>
              <a:headEnd type="none" w="med" len="med"/>
              <a:tailEnd type="none" w="med" len="med"/>
            </a:ln>
          </p:spPr>
        </p:sp>
        <p:sp>
          <p:nvSpPr>
            <p:cNvPr id="49213" name="Line 97"/>
            <p:cNvSpPr/>
            <p:nvPr/>
          </p:nvSpPr>
          <p:spPr>
            <a:xfrm>
              <a:off x="2112" y="963"/>
              <a:ext cx="0" cy="230"/>
            </a:xfrm>
            <a:prstGeom prst="line">
              <a:avLst/>
            </a:prstGeom>
            <a:ln w="12700" cap="sq" cmpd="sng">
              <a:solidFill>
                <a:schemeClr val="tx1"/>
              </a:solidFill>
              <a:prstDash val="solid"/>
              <a:headEnd type="none" w="med" len="med"/>
              <a:tailEnd type="none" w="med" len="med"/>
            </a:ln>
          </p:spPr>
        </p:sp>
        <p:sp>
          <p:nvSpPr>
            <p:cNvPr id="49214" name="Rectangle 99"/>
            <p:cNvSpPr/>
            <p:nvPr/>
          </p:nvSpPr>
          <p:spPr>
            <a:xfrm>
              <a:off x="2672"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215" name="Rectangle 100"/>
            <p:cNvSpPr/>
            <p:nvPr/>
          </p:nvSpPr>
          <p:spPr>
            <a:xfrm>
              <a:off x="2464"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e</a:t>
              </a:r>
              <a:endParaRPr lang="en-US" altLang="zh-CN" b="1" dirty="0">
                <a:latin typeface="Times New Roman" panose="02020603050405020304" pitchFamily="18" charset="0"/>
                <a:ea typeface="隶书" panose="02010509060101010101" pitchFamily="49" charset="-122"/>
              </a:endParaRPr>
            </a:p>
          </p:txBody>
        </p:sp>
        <p:sp>
          <p:nvSpPr>
            <p:cNvPr id="49216" name="Rectangle 101"/>
            <p:cNvSpPr/>
            <p:nvPr/>
          </p:nvSpPr>
          <p:spPr>
            <a:xfrm>
              <a:off x="2256" y="963"/>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217" name="Line 102"/>
            <p:cNvSpPr/>
            <p:nvPr/>
          </p:nvSpPr>
          <p:spPr>
            <a:xfrm>
              <a:off x="2256" y="963"/>
              <a:ext cx="624" cy="0"/>
            </a:xfrm>
            <a:prstGeom prst="line">
              <a:avLst/>
            </a:prstGeom>
            <a:ln w="12700" cap="sq" cmpd="sng">
              <a:solidFill>
                <a:schemeClr val="tx1"/>
              </a:solidFill>
              <a:prstDash val="solid"/>
              <a:headEnd type="none" w="med" len="med"/>
              <a:tailEnd type="none" w="med" len="med"/>
            </a:ln>
          </p:spPr>
        </p:sp>
        <p:sp>
          <p:nvSpPr>
            <p:cNvPr id="49218" name="Line 103"/>
            <p:cNvSpPr/>
            <p:nvPr/>
          </p:nvSpPr>
          <p:spPr>
            <a:xfrm>
              <a:off x="2256" y="1193"/>
              <a:ext cx="624" cy="0"/>
            </a:xfrm>
            <a:prstGeom prst="line">
              <a:avLst/>
            </a:prstGeom>
            <a:ln w="12700" cap="sq" cmpd="sng">
              <a:solidFill>
                <a:schemeClr val="tx1"/>
              </a:solidFill>
              <a:prstDash val="solid"/>
              <a:headEnd type="none" w="med" len="med"/>
              <a:tailEnd type="none" w="med" len="med"/>
            </a:ln>
          </p:spPr>
        </p:sp>
        <p:sp>
          <p:nvSpPr>
            <p:cNvPr id="49219" name="Line 104"/>
            <p:cNvSpPr/>
            <p:nvPr/>
          </p:nvSpPr>
          <p:spPr>
            <a:xfrm>
              <a:off x="2256" y="963"/>
              <a:ext cx="0" cy="230"/>
            </a:xfrm>
            <a:prstGeom prst="line">
              <a:avLst/>
            </a:prstGeom>
            <a:ln w="12700" cap="sq" cmpd="sng">
              <a:solidFill>
                <a:schemeClr val="tx1"/>
              </a:solidFill>
              <a:prstDash val="solid"/>
              <a:headEnd type="none" w="med" len="med"/>
              <a:tailEnd type="none" w="med" len="med"/>
            </a:ln>
          </p:spPr>
        </p:sp>
        <p:sp>
          <p:nvSpPr>
            <p:cNvPr id="49220" name="Line 105"/>
            <p:cNvSpPr/>
            <p:nvPr/>
          </p:nvSpPr>
          <p:spPr>
            <a:xfrm>
              <a:off x="2464" y="963"/>
              <a:ext cx="0" cy="230"/>
            </a:xfrm>
            <a:prstGeom prst="line">
              <a:avLst/>
            </a:prstGeom>
            <a:ln w="12700" cap="flat" cmpd="sng">
              <a:solidFill>
                <a:schemeClr val="tx1"/>
              </a:solidFill>
              <a:prstDash val="solid"/>
              <a:headEnd type="none" w="med" len="med"/>
              <a:tailEnd type="none" w="med" len="med"/>
            </a:ln>
          </p:spPr>
        </p:sp>
        <p:sp>
          <p:nvSpPr>
            <p:cNvPr id="49221" name="Line 106"/>
            <p:cNvSpPr/>
            <p:nvPr/>
          </p:nvSpPr>
          <p:spPr>
            <a:xfrm>
              <a:off x="2672" y="963"/>
              <a:ext cx="0" cy="230"/>
            </a:xfrm>
            <a:prstGeom prst="line">
              <a:avLst/>
            </a:prstGeom>
            <a:ln w="12700" cap="flat" cmpd="sng">
              <a:solidFill>
                <a:schemeClr val="tx1"/>
              </a:solidFill>
              <a:prstDash val="solid"/>
              <a:headEnd type="none" w="med" len="med"/>
              <a:tailEnd type="none" w="med" len="med"/>
            </a:ln>
          </p:spPr>
        </p:sp>
        <p:sp>
          <p:nvSpPr>
            <p:cNvPr id="49222" name="Line 107"/>
            <p:cNvSpPr/>
            <p:nvPr/>
          </p:nvSpPr>
          <p:spPr>
            <a:xfrm>
              <a:off x="2880" y="963"/>
              <a:ext cx="0" cy="230"/>
            </a:xfrm>
            <a:prstGeom prst="line">
              <a:avLst/>
            </a:prstGeom>
            <a:ln w="12700" cap="sq" cmpd="sng">
              <a:solidFill>
                <a:schemeClr val="tx1"/>
              </a:solidFill>
              <a:prstDash val="solid"/>
              <a:headEnd type="none" w="med" len="med"/>
              <a:tailEnd type="none" w="med" len="med"/>
            </a:ln>
          </p:spPr>
        </p:sp>
        <p:sp>
          <p:nvSpPr>
            <p:cNvPr id="49223" name="Rectangle 109"/>
            <p:cNvSpPr/>
            <p:nvPr/>
          </p:nvSpPr>
          <p:spPr>
            <a:xfrm>
              <a:off x="800" y="1406"/>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224" name="Rectangle 110"/>
            <p:cNvSpPr/>
            <p:nvPr/>
          </p:nvSpPr>
          <p:spPr>
            <a:xfrm>
              <a:off x="592" y="1406"/>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b</a:t>
              </a:r>
              <a:endParaRPr lang="en-US" altLang="zh-CN" b="1" dirty="0">
                <a:latin typeface="Times New Roman" panose="02020603050405020304" pitchFamily="18" charset="0"/>
                <a:ea typeface="隶书" panose="02010509060101010101" pitchFamily="49" charset="-122"/>
              </a:endParaRPr>
            </a:p>
          </p:txBody>
        </p:sp>
        <p:sp>
          <p:nvSpPr>
            <p:cNvPr id="49225" name="Rectangle 111"/>
            <p:cNvSpPr/>
            <p:nvPr/>
          </p:nvSpPr>
          <p:spPr>
            <a:xfrm>
              <a:off x="384" y="1406"/>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226" name="Line 112"/>
            <p:cNvSpPr/>
            <p:nvPr/>
          </p:nvSpPr>
          <p:spPr>
            <a:xfrm>
              <a:off x="384" y="1406"/>
              <a:ext cx="624" cy="0"/>
            </a:xfrm>
            <a:prstGeom prst="line">
              <a:avLst/>
            </a:prstGeom>
            <a:ln w="12700" cap="sq" cmpd="sng">
              <a:solidFill>
                <a:schemeClr val="tx1"/>
              </a:solidFill>
              <a:prstDash val="solid"/>
              <a:headEnd type="none" w="med" len="med"/>
              <a:tailEnd type="none" w="med" len="med"/>
            </a:ln>
          </p:spPr>
        </p:sp>
        <p:sp>
          <p:nvSpPr>
            <p:cNvPr id="49227" name="Line 113"/>
            <p:cNvSpPr/>
            <p:nvPr/>
          </p:nvSpPr>
          <p:spPr>
            <a:xfrm>
              <a:off x="384" y="1636"/>
              <a:ext cx="624" cy="0"/>
            </a:xfrm>
            <a:prstGeom prst="line">
              <a:avLst/>
            </a:prstGeom>
            <a:ln w="12700" cap="sq" cmpd="sng">
              <a:solidFill>
                <a:schemeClr val="tx1"/>
              </a:solidFill>
              <a:prstDash val="solid"/>
              <a:headEnd type="none" w="med" len="med"/>
              <a:tailEnd type="none" w="med" len="med"/>
            </a:ln>
          </p:spPr>
        </p:sp>
        <p:sp>
          <p:nvSpPr>
            <p:cNvPr id="49228" name="Line 114"/>
            <p:cNvSpPr/>
            <p:nvPr/>
          </p:nvSpPr>
          <p:spPr>
            <a:xfrm>
              <a:off x="384" y="1406"/>
              <a:ext cx="0" cy="230"/>
            </a:xfrm>
            <a:prstGeom prst="line">
              <a:avLst/>
            </a:prstGeom>
            <a:ln w="12700" cap="sq" cmpd="sng">
              <a:solidFill>
                <a:schemeClr val="tx1"/>
              </a:solidFill>
              <a:prstDash val="solid"/>
              <a:headEnd type="none" w="med" len="med"/>
              <a:tailEnd type="none" w="med" len="med"/>
            </a:ln>
          </p:spPr>
        </p:sp>
        <p:sp>
          <p:nvSpPr>
            <p:cNvPr id="49229" name="Line 115"/>
            <p:cNvSpPr/>
            <p:nvPr/>
          </p:nvSpPr>
          <p:spPr>
            <a:xfrm>
              <a:off x="592" y="1406"/>
              <a:ext cx="0" cy="230"/>
            </a:xfrm>
            <a:prstGeom prst="line">
              <a:avLst/>
            </a:prstGeom>
            <a:ln w="12700" cap="flat" cmpd="sng">
              <a:solidFill>
                <a:schemeClr val="tx1"/>
              </a:solidFill>
              <a:prstDash val="solid"/>
              <a:headEnd type="none" w="med" len="med"/>
              <a:tailEnd type="none" w="med" len="med"/>
            </a:ln>
          </p:spPr>
        </p:sp>
        <p:sp>
          <p:nvSpPr>
            <p:cNvPr id="49230" name="Line 116"/>
            <p:cNvSpPr/>
            <p:nvPr/>
          </p:nvSpPr>
          <p:spPr>
            <a:xfrm>
              <a:off x="800" y="1406"/>
              <a:ext cx="0" cy="230"/>
            </a:xfrm>
            <a:prstGeom prst="line">
              <a:avLst/>
            </a:prstGeom>
            <a:ln w="12700" cap="flat" cmpd="sng">
              <a:solidFill>
                <a:schemeClr val="tx1"/>
              </a:solidFill>
              <a:prstDash val="solid"/>
              <a:headEnd type="none" w="med" len="med"/>
              <a:tailEnd type="none" w="med" len="med"/>
            </a:ln>
          </p:spPr>
        </p:sp>
        <p:sp>
          <p:nvSpPr>
            <p:cNvPr id="49231" name="Line 117"/>
            <p:cNvSpPr/>
            <p:nvPr/>
          </p:nvSpPr>
          <p:spPr>
            <a:xfrm>
              <a:off x="1008" y="1406"/>
              <a:ext cx="0" cy="230"/>
            </a:xfrm>
            <a:prstGeom prst="line">
              <a:avLst/>
            </a:prstGeom>
            <a:ln w="12700" cap="sq" cmpd="sng">
              <a:solidFill>
                <a:schemeClr val="tx1"/>
              </a:solidFill>
              <a:prstDash val="solid"/>
              <a:headEnd type="none" w="med" len="med"/>
              <a:tailEnd type="none" w="med" len="med"/>
            </a:ln>
          </p:spPr>
        </p:sp>
        <p:sp>
          <p:nvSpPr>
            <p:cNvPr id="49232" name="Rectangle 119"/>
            <p:cNvSpPr/>
            <p:nvPr/>
          </p:nvSpPr>
          <p:spPr>
            <a:xfrm>
              <a:off x="1568" y="1406"/>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233" name="Rectangle 120"/>
            <p:cNvSpPr/>
            <p:nvPr/>
          </p:nvSpPr>
          <p:spPr>
            <a:xfrm>
              <a:off x="1360" y="1406"/>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ea typeface="隶书" panose="02010509060101010101" pitchFamily="49" charset="-122"/>
                </a:rPr>
                <a:t>c</a:t>
              </a:r>
              <a:endParaRPr lang="en-US" altLang="zh-CN" b="1" dirty="0">
                <a:latin typeface="Times New Roman" panose="02020603050405020304" pitchFamily="18" charset="0"/>
                <a:ea typeface="隶书" panose="02010509060101010101" pitchFamily="49" charset="-122"/>
              </a:endParaRPr>
            </a:p>
          </p:txBody>
        </p:sp>
        <p:sp>
          <p:nvSpPr>
            <p:cNvPr id="49234" name="Rectangle 121"/>
            <p:cNvSpPr/>
            <p:nvPr/>
          </p:nvSpPr>
          <p:spPr>
            <a:xfrm>
              <a:off x="1152" y="1406"/>
              <a:ext cx="208" cy="230"/>
            </a:xfrm>
            <a:prstGeom prst="rect">
              <a:avLst/>
            </a:prstGeom>
            <a:solidFill>
              <a:srgbClr val="CCFFCC"/>
            </a:solidFill>
            <a:ln w="9525">
              <a:noFill/>
            </a:ln>
          </p:spPr>
          <p:txBody>
            <a:bodyPr lIns="0" tIns="0" rIns="0" bIns="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zh-CN" altLang="zh-CN" b="1" dirty="0">
                  <a:solidFill>
                    <a:srgbClr val="003300"/>
                  </a:solidFill>
                  <a:latin typeface="Times New Roman" panose="02020603050405020304" pitchFamily="18" charset="0"/>
                  <a:ea typeface="隶书" panose="02010509060101010101" pitchFamily="49" charset="-122"/>
                </a:rPr>
                <a:t>∧</a:t>
              </a:r>
              <a:endParaRPr lang="zh-CN" altLang="zh-CN" b="1" dirty="0">
                <a:solidFill>
                  <a:srgbClr val="003300"/>
                </a:solidFill>
                <a:latin typeface="Times New Roman" panose="02020603050405020304" pitchFamily="18" charset="0"/>
                <a:ea typeface="隶书" panose="02010509060101010101" pitchFamily="49" charset="-122"/>
              </a:endParaRPr>
            </a:p>
          </p:txBody>
        </p:sp>
        <p:sp>
          <p:nvSpPr>
            <p:cNvPr id="49235" name="Line 122"/>
            <p:cNvSpPr/>
            <p:nvPr/>
          </p:nvSpPr>
          <p:spPr>
            <a:xfrm>
              <a:off x="1152" y="1406"/>
              <a:ext cx="624" cy="0"/>
            </a:xfrm>
            <a:prstGeom prst="line">
              <a:avLst/>
            </a:prstGeom>
            <a:ln w="12700" cap="sq" cmpd="sng">
              <a:solidFill>
                <a:schemeClr val="tx1"/>
              </a:solidFill>
              <a:prstDash val="solid"/>
              <a:headEnd type="none" w="med" len="med"/>
              <a:tailEnd type="none" w="med" len="med"/>
            </a:ln>
          </p:spPr>
        </p:sp>
        <p:sp>
          <p:nvSpPr>
            <p:cNvPr id="49236" name="Line 123"/>
            <p:cNvSpPr/>
            <p:nvPr/>
          </p:nvSpPr>
          <p:spPr>
            <a:xfrm>
              <a:off x="1152" y="1636"/>
              <a:ext cx="624" cy="0"/>
            </a:xfrm>
            <a:prstGeom prst="line">
              <a:avLst/>
            </a:prstGeom>
            <a:ln w="12700" cap="sq" cmpd="sng">
              <a:solidFill>
                <a:schemeClr val="tx1"/>
              </a:solidFill>
              <a:prstDash val="solid"/>
              <a:headEnd type="none" w="med" len="med"/>
              <a:tailEnd type="none" w="med" len="med"/>
            </a:ln>
          </p:spPr>
        </p:sp>
        <p:sp>
          <p:nvSpPr>
            <p:cNvPr id="49237" name="Line 124"/>
            <p:cNvSpPr/>
            <p:nvPr/>
          </p:nvSpPr>
          <p:spPr>
            <a:xfrm>
              <a:off x="1152" y="1406"/>
              <a:ext cx="0" cy="230"/>
            </a:xfrm>
            <a:prstGeom prst="line">
              <a:avLst/>
            </a:prstGeom>
            <a:ln w="12700" cap="sq" cmpd="sng">
              <a:solidFill>
                <a:schemeClr val="tx1"/>
              </a:solidFill>
              <a:prstDash val="solid"/>
              <a:headEnd type="none" w="med" len="med"/>
              <a:tailEnd type="none" w="med" len="med"/>
            </a:ln>
          </p:spPr>
        </p:sp>
        <p:sp>
          <p:nvSpPr>
            <p:cNvPr id="49238" name="Line 125"/>
            <p:cNvSpPr/>
            <p:nvPr/>
          </p:nvSpPr>
          <p:spPr>
            <a:xfrm>
              <a:off x="1360" y="1406"/>
              <a:ext cx="0" cy="230"/>
            </a:xfrm>
            <a:prstGeom prst="line">
              <a:avLst/>
            </a:prstGeom>
            <a:ln w="12700" cap="flat" cmpd="sng">
              <a:solidFill>
                <a:schemeClr val="tx1"/>
              </a:solidFill>
              <a:prstDash val="solid"/>
              <a:headEnd type="none" w="med" len="med"/>
              <a:tailEnd type="none" w="med" len="med"/>
            </a:ln>
          </p:spPr>
        </p:sp>
        <p:sp>
          <p:nvSpPr>
            <p:cNvPr id="49239" name="Line 126"/>
            <p:cNvSpPr/>
            <p:nvPr/>
          </p:nvSpPr>
          <p:spPr>
            <a:xfrm>
              <a:off x="1568" y="1406"/>
              <a:ext cx="0" cy="230"/>
            </a:xfrm>
            <a:prstGeom prst="line">
              <a:avLst/>
            </a:prstGeom>
            <a:ln w="12700" cap="flat" cmpd="sng">
              <a:solidFill>
                <a:schemeClr val="tx1"/>
              </a:solidFill>
              <a:prstDash val="solid"/>
              <a:headEnd type="none" w="med" len="med"/>
              <a:tailEnd type="none" w="med" len="med"/>
            </a:ln>
          </p:spPr>
        </p:sp>
        <p:sp>
          <p:nvSpPr>
            <p:cNvPr id="49240" name="Line 127"/>
            <p:cNvSpPr/>
            <p:nvPr/>
          </p:nvSpPr>
          <p:spPr>
            <a:xfrm>
              <a:off x="1776" y="1406"/>
              <a:ext cx="0" cy="230"/>
            </a:xfrm>
            <a:prstGeom prst="line">
              <a:avLst/>
            </a:prstGeom>
            <a:ln w="12700" cap="sq" cmpd="sng">
              <a:solidFill>
                <a:schemeClr val="tx1"/>
              </a:solidFill>
              <a:prstDash val="solid"/>
              <a:headEnd type="none" w="med" len="med"/>
              <a:tailEnd type="none" w="med" len="med"/>
            </a:ln>
          </p:spPr>
        </p:sp>
        <p:sp>
          <p:nvSpPr>
            <p:cNvPr id="49241" name="Line 30"/>
            <p:cNvSpPr/>
            <p:nvPr/>
          </p:nvSpPr>
          <p:spPr>
            <a:xfrm flipH="1">
              <a:off x="288" y="635"/>
              <a:ext cx="142" cy="328"/>
            </a:xfrm>
            <a:prstGeom prst="line">
              <a:avLst/>
            </a:prstGeom>
            <a:ln w="38100" cap="flat" cmpd="sng">
              <a:solidFill>
                <a:srgbClr val="990033"/>
              </a:solidFill>
              <a:prstDash val="solid"/>
              <a:headEnd type="none" w="med" len="med"/>
              <a:tailEnd type="none" w="med" len="med"/>
            </a:ln>
          </p:spPr>
        </p:sp>
        <p:sp>
          <p:nvSpPr>
            <p:cNvPr id="49242" name="Line 31"/>
            <p:cNvSpPr/>
            <p:nvPr/>
          </p:nvSpPr>
          <p:spPr>
            <a:xfrm flipH="1">
              <a:off x="1776" y="680"/>
              <a:ext cx="151" cy="283"/>
            </a:xfrm>
            <a:prstGeom prst="line">
              <a:avLst/>
            </a:prstGeom>
            <a:ln w="38100" cap="flat" cmpd="sng">
              <a:solidFill>
                <a:srgbClr val="990033"/>
              </a:solidFill>
              <a:prstDash val="solid"/>
              <a:headEnd type="none" w="med" len="med"/>
              <a:tailEnd type="none" w="med" len="med"/>
            </a:ln>
          </p:spPr>
        </p:sp>
        <p:sp>
          <p:nvSpPr>
            <p:cNvPr id="49243" name="Line 32"/>
            <p:cNvSpPr/>
            <p:nvPr/>
          </p:nvSpPr>
          <p:spPr>
            <a:xfrm>
              <a:off x="838" y="680"/>
              <a:ext cx="218" cy="283"/>
            </a:xfrm>
            <a:prstGeom prst="line">
              <a:avLst/>
            </a:prstGeom>
            <a:ln w="38100" cap="flat" cmpd="sng">
              <a:solidFill>
                <a:srgbClr val="990033"/>
              </a:solidFill>
              <a:prstDash val="solid"/>
              <a:headEnd type="none" w="med" len="med"/>
              <a:tailEnd type="none" w="med" len="med"/>
            </a:ln>
          </p:spPr>
        </p:sp>
        <p:sp>
          <p:nvSpPr>
            <p:cNvPr id="49244" name="Line 34"/>
            <p:cNvSpPr/>
            <p:nvPr/>
          </p:nvSpPr>
          <p:spPr>
            <a:xfrm flipH="1">
              <a:off x="698" y="1070"/>
              <a:ext cx="186" cy="336"/>
            </a:xfrm>
            <a:prstGeom prst="line">
              <a:avLst/>
            </a:prstGeom>
            <a:ln w="38100" cap="flat" cmpd="sng">
              <a:solidFill>
                <a:srgbClr val="990033"/>
              </a:solidFill>
              <a:prstDash val="solid"/>
              <a:headEnd type="none" w="med" len="med"/>
              <a:tailEnd type="none" w="med" len="med"/>
            </a:ln>
          </p:spPr>
        </p:sp>
        <p:sp>
          <p:nvSpPr>
            <p:cNvPr id="49245" name="Line 35"/>
            <p:cNvSpPr/>
            <p:nvPr/>
          </p:nvSpPr>
          <p:spPr>
            <a:xfrm>
              <a:off x="1289" y="1089"/>
              <a:ext cx="199" cy="288"/>
            </a:xfrm>
            <a:prstGeom prst="line">
              <a:avLst/>
            </a:prstGeom>
            <a:ln w="38100" cap="flat" cmpd="sng">
              <a:solidFill>
                <a:srgbClr val="990033"/>
              </a:solidFill>
              <a:prstDash val="solid"/>
              <a:headEnd type="none" w="med" len="med"/>
              <a:tailEnd type="none" w="med" len="med"/>
            </a:ln>
          </p:spPr>
        </p:sp>
        <p:sp>
          <p:nvSpPr>
            <p:cNvPr id="49246" name="Line 28"/>
            <p:cNvSpPr/>
            <p:nvPr/>
          </p:nvSpPr>
          <p:spPr>
            <a:xfrm flipH="1">
              <a:off x="636" y="227"/>
              <a:ext cx="520" cy="317"/>
            </a:xfrm>
            <a:prstGeom prst="line">
              <a:avLst/>
            </a:prstGeom>
            <a:ln w="38100" cap="flat" cmpd="sng">
              <a:solidFill>
                <a:srgbClr val="990033"/>
              </a:solidFill>
              <a:prstDash val="solid"/>
              <a:headEnd type="none" w="med" len="med"/>
              <a:tailEnd type="none" w="med" len="med"/>
            </a:ln>
          </p:spPr>
        </p:sp>
        <p:sp>
          <p:nvSpPr>
            <p:cNvPr id="49247" name="Line 29"/>
            <p:cNvSpPr/>
            <p:nvPr/>
          </p:nvSpPr>
          <p:spPr>
            <a:xfrm>
              <a:off x="1564" y="227"/>
              <a:ext cx="590" cy="317"/>
            </a:xfrm>
            <a:prstGeom prst="line">
              <a:avLst/>
            </a:prstGeom>
            <a:ln w="38100" cap="flat" cmpd="sng">
              <a:solidFill>
                <a:srgbClr val="990033"/>
              </a:solidFill>
              <a:prstDash val="solid"/>
              <a:headEnd type="none" w="med" len="med"/>
              <a:tailEnd type="none" w="med" len="med"/>
            </a:ln>
          </p:spPr>
        </p:sp>
        <p:sp>
          <p:nvSpPr>
            <p:cNvPr id="49248" name="Line 139"/>
            <p:cNvSpPr/>
            <p:nvPr/>
          </p:nvSpPr>
          <p:spPr>
            <a:xfrm>
              <a:off x="2381" y="680"/>
              <a:ext cx="199" cy="288"/>
            </a:xfrm>
            <a:prstGeom prst="line">
              <a:avLst/>
            </a:prstGeom>
            <a:ln w="38100" cap="flat" cmpd="sng">
              <a:solidFill>
                <a:srgbClr val="990033"/>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6083"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二叉树中各结点的值均不相同</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先序序列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中序序列</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后序序列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中序序列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5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先序序列</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后序序列</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0" name="组合 19"/>
          <p:cNvGrpSpPr/>
          <p:nvPr/>
        </p:nvGrpSpPr>
        <p:grpSpPr>
          <a:xfrm>
            <a:off x="3874770" y="2787650"/>
            <a:ext cx="4653915" cy="576580"/>
            <a:chOff x="6102" y="4390"/>
            <a:chExt cx="7329" cy="908"/>
          </a:xfrm>
        </p:grpSpPr>
        <p:sp>
          <p:nvSpPr>
            <p:cNvPr id="6" name="TextBox 34"/>
            <p:cNvSpPr txBox="1"/>
            <p:nvPr>
              <p:custDataLst>
                <p:tags r:id="rId1"/>
              </p:custDataLst>
            </p:nvPr>
          </p:nvSpPr>
          <p:spPr>
            <a:xfrm>
              <a:off x="7061" y="4418"/>
              <a:ext cx="6370" cy="725"/>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1" indent="0" algn="ctr" eaLnBrk="1" hangingPunct="1">
                <a:spcBef>
                  <a:spcPct val="0"/>
                </a:spcBef>
                <a:buFont typeface="Arial" panose="020B0604020202020204" pitchFamily="34" charset="0"/>
                <a:buNone/>
              </a:pPr>
              <a:r>
                <a:rPr lang="zh-CN" altLang="en-US" dirty="0">
                  <a:solidFill>
                    <a:srgbClr val="FF0000"/>
                  </a:solidFill>
                  <a:latin typeface="微软雅黑" panose="020B0503020204020204" pitchFamily="34" charset="-122"/>
                  <a:ea typeface="微软雅黑" panose="020B0503020204020204" pitchFamily="34" charset="-122"/>
                </a:rPr>
                <a:t>不能唯一</a:t>
              </a:r>
              <a:r>
                <a:rPr lang="zh-CN" altLang="en-US" dirty="0">
                  <a:latin typeface="微软雅黑" panose="020B0503020204020204" pitchFamily="34" charset="-122"/>
                  <a:ea typeface="微软雅黑" panose="020B0503020204020204" pitchFamily="34" charset="-122"/>
                </a:rPr>
                <a:t>确定一棵二叉树</a:t>
              </a:r>
              <a:endParaRPr lang="zh-CN" altLang="en-US"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6102" y="4390"/>
              <a:ext cx="1362" cy="908"/>
              <a:chOff x="3891655" y="2302289"/>
              <a:chExt cx="864096" cy="576064"/>
            </a:xfrm>
          </p:grpSpPr>
          <p:sp>
            <p:nvSpPr>
              <p:cNvPr id="8" name="右箭头 33"/>
              <p:cNvSpPr/>
              <p:nvPr>
                <p:custDataLst>
                  <p:tags r:id="rId2"/>
                </p:custDataLst>
              </p:nvPr>
            </p:nvSpPr>
            <p:spPr>
              <a:xfrm>
                <a:off x="3891655" y="2420888"/>
                <a:ext cx="864096" cy="288032"/>
              </a:xfrm>
              <a:prstGeom prst="rightArrow">
                <a:avLst>
                  <a:gd name="adj1" fmla="val 50000"/>
                  <a:gd name="adj2" fmla="val 50000"/>
                </a:avLst>
              </a:prstGeom>
              <a:solidFill>
                <a:schemeClr val="accent6">
                  <a:lumMod val="60000"/>
                  <a:lumOff val="40000"/>
                </a:schemeClr>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微软雅黑" panose="020B0503020204020204" pitchFamily="34" charset="-122"/>
                  <a:ea typeface="微软雅黑" panose="020B0503020204020204" pitchFamily="34" charset="-122"/>
                </a:endParaRPr>
              </a:p>
            </p:txBody>
          </p:sp>
          <p:sp>
            <p:nvSpPr>
              <p:cNvPr id="9" name="乘号 8"/>
              <p:cNvSpPr/>
              <p:nvPr>
                <p:custDataLst>
                  <p:tags r:id="rId3"/>
                </p:custDataLst>
              </p:nvPr>
            </p:nvSpPr>
            <p:spPr bwMode="auto">
              <a:xfrm>
                <a:off x="3996298" y="2302289"/>
                <a:ext cx="575535" cy="576064"/>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grpSp>
      <p:grpSp>
        <p:nvGrpSpPr>
          <p:cNvPr id="19" name="组合 18"/>
          <p:cNvGrpSpPr/>
          <p:nvPr/>
        </p:nvGrpSpPr>
        <p:grpSpPr>
          <a:xfrm>
            <a:off x="3876040" y="2259965"/>
            <a:ext cx="4064635" cy="461010"/>
            <a:chOff x="6104" y="3559"/>
            <a:chExt cx="6401" cy="726"/>
          </a:xfrm>
        </p:grpSpPr>
        <p:sp>
          <p:nvSpPr>
            <p:cNvPr id="10" name="TextBox 34"/>
            <p:cNvSpPr txBox="1"/>
            <p:nvPr>
              <p:custDataLst>
                <p:tags r:id="rId4"/>
              </p:custDataLst>
            </p:nvPr>
          </p:nvSpPr>
          <p:spPr>
            <a:xfrm>
              <a:off x="7063" y="3559"/>
              <a:ext cx="5443" cy="72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1" indent="0" algn="ctr" eaLnBrk="1" hangingPunct="1">
                <a:spcBef>
                  <a:spcPct val="0"/>
                </a:spcBef>
                <a:buFont typeface="Arial" panose="020B0604020202020204" pitchFamily="34" charset="0"/>
                <a:buNone/>
              </a:pPr>
              <a:r>
                <a:rPr lang="zh-CN" altLang="en-US" dirty="0">
                  <a:solidFill>
                    <a:schemeClr val="hlink"/>
                  </a:solidFill>
                  <a:latin typeface="微软雅黑" panose="020B0503020204020204" pitchFamily="34" charset="-122"/>
                  <a:ea typeface="微软雅黑" panose="020B0503020204020204" pitchFamily="34" charset="-122"/>
                </a:rPr>
                <a:t>唯一</a:t>
              </a:r>
              <a:r>
                <a:rPr lang="zh-CN" altLang="en-US" dirty="0">
                  <a:latin typeface="微软雅黑" panose="020B0503020204020204" pitchFamily="34" charset="-122"/>
                  <a:ea typeface="微软雅黑" panose="020B0503020204020204" pitchFamily="34" charset="-122"/>
                </a:rPr>
                <a:t>确定一棵二叉树</a:t>
              </a:r>
              <a:endParaRPr lang="zh-CN" altLang="en-US" dirty="0">
                <a:latin typeface="微软雅黑" panose="020B0503020204020204" pitchFamily="34" charset="-122"/>
                <a:ea typeface="微软雅黑" panose="020B0503020204020204" pitchFamily="34" charset="-122"/>
              </a:endParaRPr>
            </a:p>
          </p:txBody>
        </p:sp>
        <p:sp>
          <p:nvSpPr>
            <p:cNvPr id="12" name="右箭头 33"/>
            <p:cNvSpPr/>
            <p:nvPr>
              <p:custDataLst>
                <p:tags r:id="rId5"/>
              </p:custDataLst>
            </p:nvPr>
          </p:nvSpPr>
          <p:spPr>
            <a:xfrm>
              <a:off x="6104" y="3718"/>
              <a:ext cx="1362" cy="454"/>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3877310" y="1704975"/>
            <a:ext cx="4064635" cy="461010"/>
            <a:chOff x="6106" y="2685"/>
            <a:chExt cx="6401" cy="726"/>
          </a:xfrm>
        </p:grpSpPr>
        <p:sp>
          <p:nvSpPr>
            <p:cNvPr id="14" name="TextBox 34"/>
            <p:cNvSpPr txBox="1"/>
            <p:nvPr>
              <p:custDataLst>
                <p:tags r:id="rId6"/>
              </p:custDataLst>
            </p:nvPr>
          </p:nvSpPr>
          <p:spPr>
            <a:xfrm>
              <a:off x="7065" y="2685"/>
              <a:ext cx="5443" cy="727"/>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1" indent="0" algn="ctr" eaLnBrk="1" hangingPunct="1">
                <a:spcBef>
                  <a:spcPct val="0"/>
                </a:spcBef>
                <a:buFont typeface="Arial" panose="020B0604020202020204" pitchFamily="34" charset="0"/>
                <a:buNone/>
              </a:pPr>
              <a:r>
                <a:rPr lang="zh-CN" altLang="en-US" dirty="0">
                  <a:solidFill>
                    <a:schemeClr val="hlink"/>
                  </a:solidFill>
                  <a:latin typeface="微软雅黑" panose="020B0503020204020204" pitchFamily="34" charset="-122"/>
                  <a:ea typeface="微软雅黑" panose="020B0503020204020204" pitchFamily="34" charset="-122"/>
                </a:rPr>
                <a:t>唯一</a:t>
              </a:r>
              <a:r>
                <a:rPr lang="zh-CN" altLang="en-US" dirty="0">
                  <a:latin typeface="微软雅黑" panose="020B0503020204020204" pitchFamily="34" charset="-122"/>
                  <a:ea typeface="微软雅黑" panose="020B0503020204020204" pitchFamily="34" charset="-122"/>
                </a:rPr>
                <a:t>确定一棵二叉树</a:t>
              </a:r>
              <a:endParaRPr lang="zh-CN" altLang="en-US" dirty="0">
                <a:latin typeface="微软雅黑" panose="020B0503020204020204" pitchFamily="34" charset="-122"/>
                <a:ea typeface="微软雅黑" panose="020B0503020204020204" pitchFamily="34" charset="-122"/>
              </a:endParaRPr>
            </a:p>
          </p:txBody>
        </p:sp>
        <p:sp>
          <p:nvSpPr>
            <p:cNvPr id="16" name="右箭头 33"/>
            <p:cNvSpPr/>
            <p:nvPr>
              <p:custDataLst>
                <p:tags r:id="rId7"/>
              </p:custDataLst>
            </p:nvPr>
          </p:nvSpPr>
          <p:spPr>
            <a:xfrm>
              <a:off x="6106" y="2844"/>
              <a:ext cx="1362" cy="454"/>
            </a:xfrm>
            <a:prstGeom prst="right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6084" name="Rectangle 34"/>
          <p:cNvSpPr>
            <a:spLocks noChangeArrowheads="1"/>
          </p:cNvSpPr>
          <p:nvPr/>
        </p:nvSpPr>
        <p:spPr bwMode="auto">
          <a:xfrm>
            <a:off x="781050" y="1268413"/>
            <a:ext cx="6096000" cy="1524000"/>
          </a:xfrm>
          <a:prstGeom prst="rect">
            <a:avLst/>
          </a:prstGeom>
          <a:no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中序遍历：</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B D C E A F H G</a:t>
            </a:r>
            <a:b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br>
            <a:b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br>
            <a:r>
              <a:rPr kumimoji="0" lang="zh-CN" altLang="en-US"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后序遍历：</a:t>
            </a:r>
            <a:r>
              <a:rPr kumimoji="0" lang="en-US" altLang="zh-CN" sz="28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D E C B H G F </a:t>
            </a:r>
            <a:r>
              <a:rPr kumimoji="0" lang="en-US" altLang="zh-CN" sz="28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a:t>
            </a:r>
            <a:endParaRPr kumimoji="0" lang="en-US" altLang="zh-CN" sz="2800" b="0" i="0" u="none" strike="noStrike" kern="1200" cap="none" spc="0" normalizeH="0" baseline="0" noProof="0" dirty="0">
              <a:ln>
                <a:noFill/>
              </a:ln>
              <a:solidFill>
                <a:schemeClr val="accent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6085" name="Line 36"/>
          <p:cNvSpPr/>
          <p:nvPr/>
        </p:nvSpPr>
        <p:spPr>
          <a:xfrm>
            <a:off x="2641600" y="1878013"/>
            <a:ext cx="1219200" cy="0"/>
          </a:xfrm>
          <a:prstGeom prst="line">
            <a:avLst/>
          </a:prstGeom>
          <a:ln w="22225" cap="flat" cmpd="sng">
            <a:solidFill>
              <a:schemeClr val="hlink"/>
            </a:solidFill>
            <a:prstDash val="solid"/>
            <a:headEnd type="none" w="med" len="med"/>
            <a:tailEnd type="none" w="med" len="med"/>
          </a:ln>
        </p:spPr>
      </p:sp>
      <p:sp>
        <p:nvSpPr>
          <p:cNvPr id="46086" name="Line 37"/>
          <p:cNvSpPr/>
          <p:nvPr/>
        </p:nvSpPr>
        <p:spPr>
          <a:xfrm>
            <a:off x="2641600" y="2716213"/>
            <a:ext cx="1219200" cy="0"/>
          </a:xfrm>
          <a:prstGeom prst="line">
            <a:avLst/>
          </a:prstGeom>
          <a:ln w="22225" cap="flat" cmpd="sng">
            <a:solidFill>
              <a:schemeClr val="hlink"/>
            </a:solidFill>
            <a:prstDash val="solid"/>
            <a:headEnd type="none" w="med" len="med"/>
            <a:tailEnd type="none" w="med" len="med"/>
          </a:ln>
        </p:spPr>
      </p:sp>
      <p:sp>
        <p:nvSpPr>
          <p:cNvPr id="46087" name="Line 38"/>
          <p:cNvSpPr/>
          <p:nvPr/>
        </p:nvSpPr>
        <p:spPr>
          <a:xfrm>
            <a:off x="4318000" y="1878013"/>
            <a:ext cx="914400" cy="0"/>
          </a:xfrm>
          <a:prstGeom prst="line">
            <a:avLst/>
          </a:prstGeom>
          <a:ln w="22225" cap="flat" cmpd="sng">
            <a:solidFill>
              <a:srgbClr val="00FF00"/>
            </a:solidFill>
            <a:prstDash val="solid"/>
            <a:headEnd type="none" w="med" len="med"/>
            <a:tailEnd type="none" w="med" len="med"/>
          </a:ln>
        </p:spPr>
      </p:sp>
      <p:sp>
        <p:nvSpPr>
          <p:cNvPr id="46088" name="Line 39"/>
          <p:cNvSpPr/>
          <p:nvPr/>
        </p:nvSpPr>
        <p:spPr>
          <a:xfrm>
            <a:off x="4013200" y="2716213"/>
            <a:ext cx="914400" cy="0"/>
          </a:xfrm>
          <a:prstGeom prst="line">
            <a:avLst/>
          </a:prstGeom>
          <a:ln w="22225" cap="flat" cmpd="sng">
            <a:solidFill>
              <a:srgbClr val="00FF00"/>
            </a:solidFill>
            <a:prstDash val="solid"/>
            <a:headEnd type="none" w="med" len="med"/>
            <a:tailEnd type="none" w="med" len="med"/>
          </a:ln>
        </p:spPr>
      </p:sp>
      <p:sp>
        <p:nvSpPr>
          <p:cNvPr id="46089" name="Rectangle 40"/>
          <p:cNvSpPr/>
          <p:nvPr/>
        </p:nvSpPr>
        <p:spPr>
          <a:xfrm>
            <a:off x="1193800" y="5688013"/>
            <a:ext cx="2152650" cy="5191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800" b="1" dirty="0">
                <a:solidFill>
                  <a:schemeClr val="hlink"/>
                </a:solidFill>
                <a:latin typeface="Times New Roman" panose="02020603050405020304" pitchFamily="18" charset="0"/>
                <a:ea typeface="宋体" panose="02010600030101010101" pitchFamily="2" charset="-122"/>
              </a:rPr>
              <a:t>（</a:t>
            </a:r>
            <a:r>
              <a:rPr lang="en-US" altLang="zh-CN" sz="2800" b="1" dirty="0">
                <a:solidFill>
                  <a:schemeClr val="hlink"/>
                </a:solidFill>
                <a:latin typeface="Times New Roman" panose="02020603050405020304" pitchFamily="18" charset="0"/>
                <a:ea typeface="宋体" panose="02010600030101010101" pitchFamily="2" charset="-122"/>
              </a:rPr>
              <a:t>B D C E</a:t>
            </a:r>
            <a:r>
              <a:rPr lang="zh-CN" altLang="en-US" sz="2800" b="1" dirty="0">
                <a:solidFill>
                  <a:schemeClr val="hlink"/>
                </a:solidFill>
                <a:latin typeface="Times New Roman" panose="02020603050405020304" pitchFamily="18" charset="0"/>
                <a:ea typeface="宋体" panose="02010600030101010101" pitchFamily="2" charset="-122"/>
              </a:rPr>
              <a:t>）</a:t>
            </a:r>
            <a:endParaRPr lang="zh-CN" altLang="en-US" sz="2800" b="1" dirty="0">
              <a:solidFill>
                <a:schemeClr val="hlink"/>
              </a:solidFill>
              <a:latin typeface="Times New Roman" panose="02020603050405020304" pitchFamily="18" charset="0"/>
              <a:ea typeface="宋体" panose="02010600030101010101" pitchFamily="2" charset="-122"/>
            </a:endParaRPr>
          </a:p>
        </p:txBody>
      </p:sp>
      <p:sp>
        <p:nvSpPr>
          <p:cNvPr id="46090" name="Rectangle 41"/>
          <p:cNvSpPr/>
          <p:nvPr/>
        </p:nvSpPr>
        <p:spPr>
          <a:xfrm>
            <a:off x="4851400" y="5702300"/>
            <a:ext cx="1935163" cy="5191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800" b="1" dirty="0">
                <a:solidFill>
                  <a:srgbClr val="66FF33"/>
                </a:solidFill>
                <a:latin typeface="Times New Roman" panose="02020603050405020304" pitchFamily="18" charset="0"/>
                <a:ea typeface="宋体" panose="02010600030101010101" pitchFamily="2" charset="-122"/>
              </a:rPr>
              <a:t>（ </a:t>
            </a:r>
            <a:r>
              <a:rPr lang="en-US" altLang="zh-CN" sz="2800" b="1" dirty="0">
                <a:solidFill>
                  <a:srgbClr val="66FF33"/>
                </a:solidFill>
                <a:latin typeface="Times New Roman" panose="02020603050405020304" pitchFamily="18" charset="0"/>
                <a:ea typeface="宋体" panose="02010600030101010101" pitchFamily="2" charset="-122"/>
              </a:rPr>
              <a:t>F H G</a:t>
            </a:r>
            <a:r>
              <a:rPr lang="zh-CN" altLang="en-US" sz="2800" b="1" dirty="0">
                <a:solidFill>
                  <a:srgbClr val="66FF33"/>
                </a:solidFill>
                <a:latin typeface="Times New Roman" panose="02020603050405020304" pitchFamily="18" charset="0"/>
                <a:ea typeface="宋体" panose="02010600030101010101" pitchFamily="2" charset="-122"/>
              </a:rPr>
              <a:t>）</a:t>
            </a:r>
            <a:endParaRPr lang="zh-CN" altLang="en-US" sz="2800" b="1" dirty="0">
              <a:solidFill>
                <a:srgbClr val="66FF33"/>
              </a:solidFill>
              <a:latin typeface="Times New Roman" panose="02020603050405020304" pitchFamily="18" charset="0"/>
              <a:ea typeface="宋体" panose="02010600030101010101" pitchFamily="2" charset="-122"/>
            </a:endParaRPr>
          </a:p>
        </p:txBody>
      </p:sp>
      <p:sp>
        <p:nvSpPr>
          <p:cNvPr id="46091" name="Rectangle 42"/>
          <p:cNvSpPr/>
          <p:nvPr/>
        </p:nvSpPr>
        <p:spPr>
          <a:xfrm>
            <a:off x="3784600" y="2944813"/>
            <a:ext cx="477838" cy="5794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chemeClr val="accent1"/>
                </a:solidFill>
                <a:latin typeface="Times New Roman" panose="02020603050405020304" pitchFamily="18" charset="0"/>
                <a:ea typeface="宋体" panose="02010600030101010101" pitchFamily="2" charset="-122"/>
              </a:rPr>
              <a:t>A</a:t>
            </a:r>
            <a:endParaRPr lang="en-US" altLang="zh-CN" sz="3200" b="1" dirty="0">
              <a:solidFill>
                <a:schemeClr val="accent1"/>
              </a:solidFill>
              <a:latin typeface="Times New Roman" panose="02020603050405020304" pitchFamily="18" charset="0"/>
              <a:ea typeface="宋体" panose="02010600030101010101" pitchFamily="2" charset="-122"/>
            </a:endParaRPr>
          </a:p>
        </p:txBody>
      </p:sp>
      <p:sp>
        <p:nvSpPr>
          <p:cNvPr id="46092" name="Rectangle 43"/>
          <p:cNvSpPr/>
          <p:nvPr/>
        </p:nvSpPr>
        <p:spPr>
          <a:xfrm>
            <a:off x="3022600" y="3630613"/>
            <a:ext cx="455613" cy="5794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chemeClr val="accent1"/>
                </a:solidFill>
                <a:latin typeface="Times New Roman" panose="02020603050405020304" pitchFamily="18" charset="0"/>
                <a:ea typeface="宋体" panose="02010600030101010101" pitchFamily="2" charset="-122"/>
              </a:rPr>
              <a:t>B</a:t>
            </a:r>
            <a:endParaRPr lang="en-US" altLang="zh-CN" sz="3200" b="1" dirty="0">
              <a:solidFill>
                <a:schemeClr val="accent1"/>
              </a:solidFill>
              <a:latin typeface="Times New Roman" panose="02020603050405020304" pitchFamily="18" charset="0"/>
              <a:ea typeface="宋体" panose="02010600030101010101" pitchFamily="2" charset="-122"/>
            </a:endParaRPr>
          </a:p>
        </p:txBody>
      </p:sp>
      <p:sp>
        <p:nvSpPr>
          <p:cNvPr id="46093" name="Rectangle 44"/>
          <p:cNvSpPr/>
          <p:nvPr/>
        </p:nvSpPr>
        <p:spPr>
          <a:xfrm>
            <a:off x="4546600" y="3630613"/>
            <a:ext cx="431800" cy="5794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chemeClr val="accent1"/>
                </a:solidFill>
                <a:latin typeface="Times New Roman" panose="02020603050405020304" pitchFamily="18" charset="0"/>
                <a:ea typeface="宋体" panose="02010600030101010101" pitchFamily="2" charset="-122"/>
              </a:rPr>
              <a:t>F</a:t>
            </a:r>
            <a:endParaRPr lang="en-US" altLang="zh-CN" sz="3200" b="1" dirty="0">
              <a:solidFill>
                <a:schemeClr val="accent1"/>
              </a:solidFill>
              <a:latin typeface="Times New Roman" panose="02020603050405020304" pitchFamily="18" charset="0"/>
              <a:ea typeface="宋体" panose="02010600030101010101" pitchFamily="2" charset="-122"/>
            </a:endParaRPr>
          </a:p>
        </p:txBody>
      </p:sp>
      <p:sp useBgFill="1">
        <p:nvSpPr>
          <p:cNvPr id="46094" name="Rectangle 45"/>
          <p:cNvSpPr/>
          <p:nvPr/>
        </p:nvSpPr>
        <p:spPr>
          <a:xfrm>
            <a:off x="1346200" y="5732463"/>
            <a:ext cx="3200400" cy="519112"/>
          </a:xfrm>
          <a:prstGeom prst="rect">
            <a:avLst/>
          </a:prstGeom>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chemeClr val="hlink"/>
                </a:solidFill>
                <a:latin typeface="Times New Roman" panose="02020603050405020304" pitchFamily="18" charset="0"/>
                <a:ea typeface="宋体" panose="02010600030101010101" pitchFamily="2" charset="-122"/>
              </a:rPr>
              <a:t>              </a:t>
            </a:r>
            <a:r>
              <a:rPr lang="zh-CN" altLang="en-US" sz="2800" b="1" dirty="0">
                <a:solidFill>
                  <a:schemeClr val="hlink"/>
                </a:solidFill>
                <a:latin typeface="Times New Roman" panose="02020603050405020304" pitchFamily="18" charset="0"/>
                <a:ea typeface="宋体" panose="02010600030101010101" pitchFamily="2" charset="-122"/>
              </a:rPr>
              <a:t>（</a:t>
            </a:r>
            <a:r>
              <a:rPr lang="en-US" altLang="zh-CN" sz="2800" b="1" dirty="0">
                <a:solidFill>
                  <a:schemeClr val="hlink"/>
                </a:solidFill>
                <a:latin typeface="Times New Roman" panose="02020603050405020304" pitchFamily="18" charset="0"/>
                <a:ea typeface="宋体" panose="02010600030101010101" pitchFamily="2" charset="-122"/>
              </a:rPr>
              <a:t>D C E</a:t>
            </a:r>
            <a:r>
              <a:rPr lang="zh-CN" altLang="en-US" sz="2800" b="1" dirty="0">
                <a:solidFill>
                  <a:schemeClr val="hlink"/>
                </a:solidFill>
                <a:latin typeface="Times New Roman" panose="02020603050405020304" pitchFamily="18" charset="0"/>
                <a:ea typeface="宋体" panose="02010600030101010101" pitchFamily="2" charset="-122"/>
              </a:rPr>
              <a:t>）</a:t>
            </a:r>
            <a:endParaRPr lang="zh-CN" altLang="en-US" sz="2800" b="1" dirty="0">
              <a:solidFill>
                <a:schemeClr val="hlink"/>
              </a:solidFill>
              <a:latin typeface="Times New Roman" panose="02020603050405020304" pitchFamily="18" charset="0"/>
              <a:ea typeface="宋体" panose="02010600030101010101" pitchFamily="2" charset="-122"/>
            </a:endParaRPr>
          </a:p>
        </p:txBody>
      </p:sp>
      <p:sp useBgFill="1">
        <p:nvSpPr>
          <p:cNvPr id="46095" name="Rectangle 46"/>
          <p:cNvSpPr/>
          <p:nvPr/>
        </p:nvSpPr>
        <p:spPr>
          <a:xfrm>
            <a:off x="4622800" y="5732463"/>
            <a:ext cx="1984375" cy="519112"/>
          </a:xfrm>
          <a:prstGeom prst="rect">
            <a:avLst/>
          </a:prstGeom>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rgbClr val="66FF33"/>
                </a:solidFill>
                <a:latin typeface="Times New Roman" panose="02020603050405020304" pitchFamily="18" charset="0"/>
                <a:ea typeface="宋体" panose="02010600030101010101" pitchFamily="2" charset="-122"/>
              </a:rPr>
              <a:t>    </a:t>
            </a:r>
            <a:r>
              <a:rPr lang="zh-CN" altLang="en-US" sz="2800" b="1" dirty="0">
                <a:solidFill>
                  <a:srgbClr val="66FF33"/>
                </a:solidFill>
                <a:latin typeface="Times New Roman" panose="02020603050405020304" pitchFamily="18" charset="0"/>
                <a:ea typeface="宋体" panose="02010600030101010101" pitchFamily="2" charset="-122"/>
              </a:rPr>
              <a:t>（ </a:t>
            </a:r>
            <a:r>
              <a:rPr lang="en-US" altLang="zh-CN" sz="2800" b="1" dirty="0">
                <a:solidFill>
                  <a:srgbClr val="66FF33"/>
                </a:solidFill>
                <a:latin typeface="Times New Roman" panose="02020603050405020304" pitchFamily="18" charset="0"/>
                <a:ea typeface="宋体" panose="02010600030101010101" pitchFamily="2" charset="-122"/>
              </a:rPr>
              <a:t>H G</a:t>
            </a:r>
            <a:r>
              <a:rPr lang="zh-CN" altLang="en-US" sz="2800" b="1" dirty="0">
                <a:solidFill>
                  <a:srgbClr val="66FF33"/>
                </a:solidFill>
                <a:latin typeface="Times New Roman" panose="02020603050405020304" pitchFamily="18" charset="0"/>
                <a:ea typeface="宋体" panose="02010600030101010101" pitchFamily="2" charset="-122"/>
              </a:rPr>
              <a:t>）</a:t>
            </a:r>
            <a:endParaRPr lang="zh-CN" altLang="en-US" sz="2800" b="1" dirty="0">
              <a:solidFill>
                <a:srgbClr val="66FF33"/>
              </a:solidFill>
              <a:latin typeface="Times New Roman" panose="02020603050405020304" pitchFamily="18" charset="0"/>
              <a:ea typeface="宋体" panose="02010600030101010101" pitchFamily="2" charset="-122"/>
            </a:endParaRPr>
          </a:p>
        </p:txBody>
      </p:sp>
      <p:sp>
        <p:nvSpPr>
          <p:cNvPr id="46096" name="Rectangle 47"/>
          <p:cNvSpPr/>
          <p:nvPr/>
        </p:nvSpPr>
        <p:spPr>
          <a:xfrm>
            <a:off x="3327400" y="4316413"/>
            <a:ext cx="477838" cy="5794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chemeClr val="accent1"/>
                </a:solidFill>
                <a:latin typeface="Times New Roman" panose="02020603050405020304" pitchFamily="18" charset="0"/>
                <a:ea typeface="宋体" panose="02010600030101010101" pitchFamily="2" charset="-122"/>
              </a:rPr>
              <a:t>C</a:t>
            </a:r>
            <a:endParaRPr lang="en-US" altLang="zh-CN" sz="3200" b="1" dirty="0">
              <a:solidFill>
                <a:schemeClr val="accent1"/>
              </a:solidFill>
              <a:latin typeface="Times New Roman" panose="02020603050405020304" pitchFamily="18" charset="0"/>
              <a:ea typeface="宋体" panose="02010600030101010101" pitchFamily="2" charset="-122"/>
            </a:endParaRPr>
          </a:p>
        </p:txBody>
      </p:sp>
      <p:sp>
        <p:nvSpPr>
          <p:cNvPr id="46097" name="Rectangle 48"/>
          <p:cNvSpPr/>
          <p:nvPr/>
        </p:nvSpPr>
        <p:spPr>
          <a:xfrm>
            <a:off x="2946400" y="4926013"/>
            <a:ext cx="1257300" cy="5794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chemeClr val="accent1"/>
                </a:solidFill>
                <a:latin typeface="Times New Roman" panose="02020603050405020304" pitchFamily="18" charset="0"/>
                <a:ea typeface="宋体" panose="02010600030101010101" pitchFamily="2" charset="-122"/>
              </a:rPr>
              <a:t>D     E</a:t>
            </a:r>
            <a:endParaRPr lang="en-US" altLang="zh-CN" sz="3200" b="1" dirty="0">
              <a:solidFill>
                <a:schemeClr val="accent1"/>
              </a:solidFill>
              <a:latin typeface="Times New Roman" panose="02020603050405020304" pitchFamily="18" charset="0"/>
              <a:ea typeface="宋体" panose="02010600030101010101" pitchFamily="2" charset="-122"/>
            </a:endParaRPr>
          </a:p>
        </p:txBody>
      </p:sp>
      <p:sp>
        <p:nvSpPr>
          <p:cNvPr id="46098" name="Rectangle 49"/>
          <p:cNvSpPr/>
          <p:nvPr/>
        </p:nvSpPr>
        <p:spPr>
          <a:xfrm>
            <a:off x="5113338" y="4316413"/>
            <a:ext cx="500062" cy="5794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chemeClr val="accent1"/>
                </a:solidFill>
                <a:latin typeface="Times New Roman" panose="02020603050405020304" pitchFamily="18" charset="0"/>
                <a:ea typeface="宋体" panose="02010600030101010101" pitchFamily="2" charset="-122"/>
              </a:rPr>
              <a:t>G</a:t>
            </a:r>
            <a:endParaRPr lang="en-US" altLang="zh-CN" sz="3200" b="1" dirty="0">
              <a:solidFill>
                <a:schemeClr val="accent1"/>
              </a:solidFill>
              <a:latin typeface="Times New Roman" panose="02020603050405020304" pitchFamily="18" charset="0"/>
              <a:ea typeface="宋体" panose="02010600030101010101" pitchFamily="2" charset="-122"/>
            </a:endParaRPr>
          </a:p>
        </p:txBody>
      </p:sp>
      <p:sp>
        <p:nvSpPr>
          <p:cNvPr id="46099" name="Rectangle 50"/>
          <p:cNvSpPr/>
          <p:nvPr/>
        </p:nvSpPr>
        <p:spPr>
          <a:xfrm>
            <a:off x="4470400" y="4926013"/>
            <a:ext cx="500063" cy="579437"/>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3200" b="1" dirty="0">
                <a:solidFill>
                  <a:schemeClr val="accent1"/>
                </a:solidFill>
                <a:latin typeface="Times New Roman" panose="02020603050405020304" pitchFamily="18" charset="0"/>
                <a:ea typeface="宋体" panose="02010600030101010101" pitchFamily="2" charset="-122"/>
              </a:rPr>
              <a:t>H</a:t>
            </a:r>
            <a:endParaRPr lang="en-US" altLang="zh-CN" sz="3200" b="1" dirty="0">
              <a:solidFill>
                <a:schemeClr val="accent1"/>
              </a:solidFill>
              <a:latin typeface="Times New Roman" panose="02020603050405020304" pitchFamily="18" charset="0"/>
              <a:ea typeface="宋体" panose="02010600030101010101" pitchFamily="2" charset="-122"/>
            </a:endParaRPr>
          </a:p>
        </p:txBody>
      </p:sp>
      <p:sp>
        <p:nvSpPr>
          <p:cNvPr id="46100" name="Line 51"/>
          <p:cNvSpPr/>
          <p:nvPr/>
        </p:nvSpPr>
        <p:spPr>
          <a:xfrm flipH="1">
            <a:off x="3403600" y="3402013"/>
            <a:ext cx="457200" cy="381000"/>
          </a:xfrm>
          <a:prstGeom prst="line">
            <a:avLst/>
          </a:prstGeom>
          <a:ln w="25400" cap="flat" cmpd="sng">
            <a:solidFill>
              <a:schemeClr val="tx2"/>
            </a:solidFill>
            <a:prstDash val="solid"/>
            <a:headEnd type="none" w="med" len="med"/>
            <a:tailEnd type="none" w="med" len="med"/>
          </a:ln>
        </p:spPr>
      </p:sp>
      <p:sp>
        <p:nvSpPr>
          <p:cNvPr id="46101" name="Line 52"/>
          <p:cNvSpPr/>
          <p:nvPr/>
        </p:nvSpPr>
        <p:spPr>
          <a:xfrm flipH="1">
            <a:off x="3098800" y="4773613"/>
            <a:ext cx="381000" cy="304800"/>
          </a:xfrm>
          <a:prstGeom prst="line">
            <a:avLst/>
          </a:prstGeom>
          <a:ln w="25400" cap="flat" cmpd="sng">
            <a:solidFill>
              <a:schemeClr val="tx2"/>
            </a:solidFill>
            <a:prstDash val="solid"/>
            <a:headEnd type="none" w="med" len="med"/>
            <a:tailEnd type="none" w="med" len="med"/>
          </a:ln>
        </p:spPr>
      </p:sp>
      <p:sp>
        <p:nvSpPr>
          <p:cNvPr id="46102" name="Line 53"/>
          <p:cNvSpPr/>
          <p:nvPr/>
        </p:nvSpPr>
        <p:spPr>
          <a:xfrm flipH="1">
            <a:off x="4927600" y="4773613"/>
            <a:ext cx="304800" cy="381000"/>
          </a:xfrm>
          <a:prstGeom prst="line">
            <a:avLst/>
          </a:prstGeom>
          <a:ln w="25400" cap="flat" cmpd="sng">
            <a:solidFill>
              <a:schemeClr val="tx2"/>
            </a:solidFill>
            <a:prstDash val="solid"/>
            <a:headEnd type="none" w="med" len="med"/>
            <a:tailEnd type="none" w="med" len="med"/>
          </a:ln>
        </p:spPr>
      </p:sp>
      <p:sp>
        <p:nvSpPr>
          <p:cNvPr id="46103" name="Line 54"/>
          <p:cNvSpPr/>
          <p:nvPr/>
        </p:nvSpPr>
        <p:spPr>
          <a:xfrm>
            <a:off x="4165600" y="3402013"/>
            <a:ext cx="457200" cy="381000"/>
          </a:xfrm>
          <a:prstGeom prst="line">
            <a:avLst/>
          </a:prstGeom>
          <a:ln w="25400" cap="flat" cmpd="sng">
            <a:solidFill>
              <a:schemeClr val="tx2"/>
            </a:solidFill>
            <a:prstDash val="solid"/>
            <a:headEnd type="none" w="med" len="med"/>
            <a:tailEnd type="none" w="med" len="med"/>
          </a:ln>
        </p:spPr>
      </p:sp>
      <p:sp>
        <p:nvSpPr>
          <p:cNvPr id="46104" name="Line 55"/>
          <p:cNvSpPr/>
          <p:nvPr/>
        </p:nvSpPr>
        <p:spPr>
          <a:xfrm>
            <a:off x="4851400" y="4011613"/>
            <a:ext cx="457200" cy="381000"/>
          </a:xfrm>
          <a:prstGeom prst="line">
            <a:avLst/>
          </a:prstGeom>
          <a:ln w="25400" cap="flat" cmpd="sng">
            <a:solidFill>
              <a:schemeClr val="tx2"/>
            </a:solidFill>
            <a:prstDash val="solid"/>
            <a:headEnd type="none" w="med" len="med"/>
            <a:tailEnd type="none" w="med" len="med"/>
          </a:ln>
        </p:spPr>
      </p:sp>
      <p:sp>
        <p:nvSpPr>
          <p:cNvPr id="46105" name="Line 56"/>
          <p:cNvSpPr/>
          <p:nvPr/>
        </p:nvSpPr>
        <p:spPr>
          <a:xfrm>
            <a:off x="3327400" y="4087813"/>
            <a:ext cx="152400" cy="381000"/>
          </a:xfrm>
          <a:prstGeom prst="line">
            <a:avLst/>
          </a:prstGeom>
          <a:ln w="25400" cap="flat" cmpd="sng">
            <a:solidFill>
              <a:schemeClr val="tx2"/>
            </a:solidFill>
            <a:prstDash val="solid"/>
            <a:headEnd type="none" w="med" len="med"/>
            <a:tailEnd type="none" w="med" len="med"/>
          </a:ln>
        </p:spPr>
      </p:sp>
      <p:sp>
        <p:nvSpPr>
          <p:cNvPr id="46106" name="Line 57"/>
          <p:cNvSpPr/>
          <p:nvPr/>
        </p:nvSpPr>
        <p:spPr>
          <a:xfrm>
            <a:off x="3708400" y="4773613"/>
            <a:ext cx="228600" cy="304800"/>
          </a:xfrm>
          <a:prstGeom prst="line">
            <a:avLst/>
          </a:prstGeom>
          <a:ln w="25400" cap="flat" cmpd="sng">
            <a:solidFill>
              <a:schemeClr val="tx2"/>
            </a:solidFill>
            <a:prstDash val="solid"/>
            <a:headEnd type="none" w="med" len="med"/>
            <a:tailEnd type="none" w="med" len="med"/>
          </a:ln>
        </p:spPr>
      </p:sp>
      <p:sp>
        <p:nvSpPr>
          <p:cNvPr id="46107" name="Rectangle 58"/>
          <p:cNvSpPr/>
          <p:nvPr/>
        </p:nvSpPr>
        <p:spPr>
          <a:xfrm>
            <a:off x="3893185" y="1328103"/>
            <a:ext cx="441325" cy="5191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chemeClr val="accent1"/>
                </a:solidFill>
                <a:latin typeface="微软雅黑" panose="020B0503020204020204" pitchFamily="34" charset="-122"/>
                <a:ea typeface="微软雅黑" panose="020B0503020204020204" pitchFamily="34" charset="-122"/>
              </a:rPr>
              <a:t>A</a:t>
            </a:r>
            <a:endParaRPr lang="en-US" altLang="zh-CN" sz="2800" b="1" dirty="0">
              <a:solidFill>
                <a:schemeClr val="accent1"/>
              </a:solidFill>
              <a:latin typeface="微软雅黑" panose="020B0503020204020204" pitchFamily="34" charset="-122"/>
              <a:ea typeface="微软雅黑" panose="020B0503020204020204" pitchFamily="34" charset="-122"/>
            </a:endParaRPr>
          </a:p>
        </p:txBody>
      </p:sp>
      <p:sp>
        <p:nvSpPr>
          <p:cNvPr id="46108" name="Rectangle 59"/>
          <p:cNvSpPr/>
          <p:nvPr/>
        </p:nvSpPr>
        <p:spPr>
          <a:xfrm>
            <a:off x="3568700" y="2181860"/>
            <a:ext cx="420688" cy="5191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chemeClr val="hlink"/>
                </a:solidFill>
                <a:latin typeface="微软雅黑" panose="020B0503020204020204" pitchFamily="34" charset="-122"/>
                <a:ea typeface="微软雅黑" panose="020B0503020204020204" pitchFamily="34" charset="-122"/>
              </a:rPr>
              <a:t>B</a:t>
            </a:r>
            <a:endParaRPr lang="en-US" altLang="zh-CN" sz="2800" b="1" dirty="0">
              <a:solidFill>
                <a:schemeClr val="hlink"/>
              </a:solidFill>
              <a:latin typeface="微软雅黑" panose="020B0503020204020204" pitchFamily="34" charset="-122"/>
              <a:ea typeface="微软雅黑" panose="020B0503020204020204" pitchFamily="34" charset="-122"/>
            </a:endParaRPr>
          </a:p>
        </p:txBody>
      </p:sp>
      <p:sp>
        <p:nvSpPr>
          <p:cNvPr id="46109" name="Rectangle 60"/>
          <p:cNvSpPr/>
          <p:nvPr/>
        </p:nvSpPr>
        <p:spPr>
          <a:xfrm>
            <a:off x="2551113" y="1325563"/>
            <a:ext cx="420687" cy="5191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chemeClr val="hlink"/>
                </a:solidFill>
                <a:latin typeface="微软雅黑" panose="020B0503020204020204" pitchFamily="34" charset="-122"/>
                <a:ea typeface="微软雅黑" panose="020B0503020204020204" pitchFamily="34" charset="-122"/>
              </a:rPr>
              <a:t>B</a:t>
            </a:r>
            <a:endParaRPr lang="en-US" altLang="zh-CN" sz="2800" b="1" dirty="0">
              <a:solidFill>
                <a:schemeClr val="hlink"/>
              </a:solidFill>
              <a:latin typeface="微软雅黑" panose="020B0503020204020204" pitchFamily="34" charset="-122"/>
              <a:ea typeface="微软雅黑" panose="020B0503020204020204" pitchFamily="34" charset="-122"/>
            </a:endParaRPr>
          </a:p>
        </p:txBody>
      </p:sp>
      <p:sp>
        <p:nvSpPr>
          <p:cNvPr id="46110" name="Rectangle 61"/>
          <p:cNvSpPr/>
          <p:nvPr/>
        </p:nvSpPr>
        <p:spPr>
          <a:xfrm>
            <a:off x="4662805" y="2181860"/>
            <a:ext cx="401638" cy="5191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rgbClr val="66FF33"/>
                </a:solidFill>
                <a:latin typeface="微软雅黑" panose="020B0503020204020204" pitchFamily="34" charset="-122"/>
                <a:ea typeface="微软雅黑" panose="020B0503020204020204" pitchFamily="34" charset="-122"/>
              </a:rPr>
              <a:t>F</a:t>
            </a:r>
            <a:endParaRPr lang="en-US" altLang="zh-CN" sz="2800" b="1" dirty="0">
              <a:solidFill>
                <a:srgbClr val="66FF33"/>
              </a:solidFill>
              <a:latin typeface="微软雅黑" panose="020B0503020204020204" pitchFamily="34" charset="-122"/>
              <a:ea typeface="微软雅黑" panose="020B0503020204020204" pitchFamily="34" charset="-122"/>
            </a:endParaRPr>
          </a:p>
        </p:txBody>
      </p:sp>
      <p:sp>
        <p:nvSpPr>
          <p:cNvPr id="46111" name="Rectangle 62"/>
          <p:cNvSpPr/>
          <p:nvPr/>
        </p:nvSpPr>
        <p:spPr>
          <a:xfrm>
            <a:off x="4163060" y="1329690"/>
            <a:ext cx="542925" cy="521970"/>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b="1" dirty="0">
                <a:solidFill>
                  <a:srgbClr val="66FF33"/>
                </a:solidFill>
                <a:latin typeface="微软雅黑" panose="020B0503020204020204" pitchFamily="34" charset="-122"/>
                <a:ea typeface="微软雅黑" panose="020B0503020204020204" pitchFamily="34" charset="-122"/>
              </a:rPr>
              <a:t> F</a:t>
            </a:r>
            <a:endParaRPr lang="en-US" altLang="zh-CN" sz="2800" b="1" dirty="0">
              <a:solidFill>
                <a:srgbClr val="66FF33"/>
              </a:solidFill>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blinds(horizontal)">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60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610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608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4608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4608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608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4608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609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4610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46100"/>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4609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610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4609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6096"/>
                                        </p:tgtEl>
                                        <p:attrNameLst>
                                          <p:attrName>style.visibility</p:attrName>
                                        </p:attrNameLst>
                                      </p:cBhvr>
                                      <p:to>
                                        <p:strVal val="visible"/>
                                      </p:to>
                                    </p:se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499"/>
                                          </p:stCondLst>
                                        </p:cTn>
                                        <p:tgtEl>
                                          <p:spTgt spid="4610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46097"/>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499"/>
                                          </p:stCondLst>
                                        </p:cTn>
                                        <p:tgtEl>
                                          <p:spTgt spid="46101"/>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499"/>
                                          </p:stCondLst>
                                        </p:cTn>
                                        <p:tgtEl>
                                          <p:spTgt spid="4610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4611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46093"/>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499"/>
                                          </p:stCondLst>
                                        </p:cTn>
                                        <p:tgtEl>
                                          <p:spTgt spid="461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461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4609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46098"/>
                                        </p:tgtEl>
                                        <p:attrNameLst>
                                          <p:attrName>style.visibility</p:attrName>
                                        </p:attrNameLst>
                                      </p:cBhvr>
                                      <p:to>
                                        <p:strVal val="visible"/>
                                      </p:to>
                                    </p:set>
                                  </p:childTnLst>
                                </p:cTn>
                              </p:par>
                            </p:childTnLst>
                          </p:cTn>
                        </p:par>
                        <p:par>
                          <p:cTn id="99" fill="hold">
                            <p:stCondLst>
                              <p:cond delay="500"/>
                            </p:stCondLst>
                            <p:childTnLst>
                              <p:par>
                                <p:cTn id="100" presetID="1" presetClass="entr" presetSubtype="0" fill="hold" nodeType="afterEffect">
                                  <p:stCondLst>
                                    <p:cond delay="0"/>
                                  </p:stCondLst>
                                  <p:childTnLst>
                                    <p:set>
                                      <p:cBhvr>
                                        <p:cTn id="101" dur="1" fill="hold">
                                          <p:stCondLst>
                                            <p:cond delay="499"/>
                                          </p:stCondLst>
                                        </p:cTn>
                                        <p:tgtEl>
                                          <p:spTgt spid="4610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46099"/>
                                        </p:tgtEl>
                                        <p:attrNameLst>
                                          <p:attrName>style.visibility</p:attrName>
                                        </p:attrNameLst>
                                      </p:cBhvr>
                                      <p:to>
                                        <p:strVal val="visible"/>
                                      </p:to>
                                    </p:set>
                                  </p:childTnLst>
                                </p:cTn>
                              </p:par>
                            </p:childTnLst>
                          </p:cTn>
                        </p:par>
                        <p:par>
                          <p:cTn id="106" fill="hold">
                            <p:stCondLst>
                              <p:cond delay="500"/>
                            </p:stCondLst>
                            <p:childTnLst>
                              <p:par>
                                <p:cTn id="107" presetID="1" presetClass="entr" presetSubtype="0" fill="hold" nodeType="afterEffect">
                                  <p:stCondLst>
                                    <p:cond delay="0"/>
                                  </p:stCondLst>
                                  <p:childTnLst>
                                    <p:set>
                                      <p:cBhvr>
                                        <p:cTn id="108" dur="1" fill="hold">
                                          <p:stCondLst>
                                            <p:cond delay="499"/>
                                          </p:stCondLst>
                                        </p:cTn>
                                        <p:tgtEl>
                                          <p:spTgt spid="46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6089" grpId="0"/>
      <p:bldP spid="46090" grpId="0"/>
      <p:bldP spid="46091" grpId="0"/>
      <p:bldP spid="46092" grpId="0"/>
      <p:bldP spid="46093" grpId="0"/>
      <p:bldP spid="46094" grpId="0" animBg="1"/>
      <p:bldP spid="46095" grpId="0" animBg="1"/>
      <p:bldP spid="46096" grpId="0"/>
      <p:bldP spid="46097" grpId="0"/>
      <p:bldP spid="46098" grpId="0"/>
      <p:bldP spid="46099" grpId="0"/>
      <p:bldP spid="46107" grpId="0"/>
      <p:bldP spid="46108" grpId="0"/>
      <p:bldP spid="46109" grpId="0"/>
      <p:bldP spid="46110" grpId="0"/>
      <p:bldP spid="461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47107" name="Rectangle 3"/>
          <p:cNvSpPr>
            <a:spLocks noGrp="1"/>
          </p:cNvSpPr>
          <p:nvPr>
            <p:ph type="body" idx="4294967295"/>
          </p:nvPr>
        </p:nvSpPr>
        <p:spPr/>
        <p:txBody>
          <a:bodyPr vert="horz" wrap="square" lIns="91440" tIns="45720" rIns="91440" bIns="45720" anchor="t" anchorCtr="0"/>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练习</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已知二叉树的先序和中序如下，试构造出相应的二叉树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先序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ABCDEFGHIJ</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CDBFEAIHGJ</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已知一棵二叉树的先序、中序和后序序列如下，试构造出该二叉树。</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4"/>
          <p:cNvGrpSpPr/>
          <p:nvPr/>
        </p:nvGrpSpPr>
        <p:grpSpPr>
          <a:xfrm>
            <a:off x="684213" y="4794250"/>
            <a:ext cx="3455987" cy="1309688"/>
            <a:chOff x="0" y="0"/>
            <a:chExt cx="2177" cy="825"/>
          </a:xfrm>
        </p:grpSpPr>
        <p:sp>
          <p:nvSpPr>
            <p:cNvPr id="52269" name="Rectangle 5"/>
            <p:cNvSpPr/>
            <p:nvPr/>
          </p:nvSpPr>
          <p:spPr>
            <a:xfrm>
              <a:off x="0" y="0"/>
              <a:ext cx="2177" cy="82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15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先序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a:t>
              </a:r>
              <a:r>
                <a:rPr lang="en-US" altLang="zh-CN" u="sng"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CDEF</a:t>
              </a:r>
              <a:r>
                <a:rPr lang="en-US" altLang="zh-CN" u="sng"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H</a:t>
              </a:r>
              <a:r>
                <a:rPr lang="en-US" altLang="zh-CN" u="sng"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J</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a:spcBef>
                  <a:spcPct val="15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C</a:t>
              </a:r>
              <a:r>
                <a:rPr lang="en-US" altLang="zh-CN" u="sng"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EDA</a:t>
              </a:r>
              <a:r>
                <a:rPr lang="en-US" altLang="zh-CN" u="sng"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GFI</a:t>
              </a:r>
              <a:endParaRPr lang="en-US" altLang="zh-CN" u="sng"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a:spcBef>
                  <a:spcPct val="15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后序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C     BHGJI</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270" name="Line 6"/>
            <p:cNvSpPr/>
            <p:nvPr/>
          </p:nvSpPr>
          <p:spPr>
            <a:xfrm>
              <a:off x="1488" y="743"/>
              <a:ext cx="79" cy="0"/>
            </a:xfrm>
            <a:prstGeom prst="line">
              <a:avLst/>
            </a:prstGeom>
            <a:ln w="12700" cap="sq" cmpd="sng">
              <a:solidFill>
                <a:schemeClr val="tx1"/>
              </a:solidFill>
              <a:prstDash val="solid"/>
              <a:headEnd type="none" w="med" len="med"/>
              <a:tailEnd type="none" w="med" len="med"/>
            </a:ln>
          </p:spPr>
        </p:sp>
        <p:sp>
          <p:nvSpPr>
            <p:cNvPr id="52271" name="Line 7"/>
            <p:cNvSpPr/>
            <p:nvPr/>
          </p:nvSpPr>
          <p:spPr>
            <a:xfrm>
              <a:off x="1597" y="743"/>
              <a:ext cx="79" cy="0"/>
            </a:xfrm>
            <a:prstGeom prst="line">
              <a:avLst/>
            </a:prstGeom>
            <a:ln w="12700" cap="sq" cmpd="sng">
              <a:solidFill>
                <a:schemeClr val="tx1"/>
              </a:solidFill>
              <a:prstDash val="solid"/>
              <a:headEnd type="none" w="med" len="med"/>
              <a:tailEnd type="none" w="med" len="med"/>
            </a:ln>
          </p:spPr>
        </p:sp>
        <p:sp>
          <p:nvSpPr>
            <p:cNvPr id="52272" name="Line 8"/>
            <p:cNvSpPr/>
            <p:nvPr/>
          </p:nvSpPr>
          <p:spPr>
            <a:xfrm>
              <a:off x="1614" y="496"/>
              <a:ext cx="79" cy="0"/>
            </a:xfrm>
            <a:prstGeom prst="line">
              <a:avLst/>
            </a:prstGeom>
            <a:ln w="12700" cap="sq" cmpd="sng">
              <a:solidFill>
                <a:schemeClr val="tx1"/>
              </a:solidFill>
              <a:prstDash val="solid"/>
              <a:headEnd type="none" w="med" len="med"/>
              <a:tailEnd type="none" w="med" len="med"/>
            </a:ln>
          </p:spPr>
        </p:sp>
        <p:sp>
          <p:nvSpPr>
            <p:cNvPr id="52273" name="Line 9"/>
            <p:cNvSpPr/>
            <p:nvPr/>
          </p:nvSpPr>
          <p:spPr>
            <a:xfrm>
              <a:off x="689" y="753"/>
              <a:ext cx="79" cy="0"/>
            </a:xfrm>
            <a:prstGeom prst="line">
              <a:avLst/>
            </a:prstGeom>
            <a:ln w="12700" cap="sq" cmpd="sng">
              <a:solidFill>
                <a:schemeClr val="tx1"/>
              </a:solidFill>
              <a:prstDash val="solid"/>
              <a:headEnd type="none" w="med" len="med"/>
              <a:tailEnd type="none" w="med" len="med"/>
            </a:ln>
          </p:spPr>
        </p:sp>
        <p:sp>
          <p:nvSpPr>
            <p:cNvPr id="52274" name="Line 10"/>
            <p:cNvSpPr/>
            <p:nvPr/>
          </p:nvSpPr>
          <p:spPr>
            <a:xfrm>
              <a:off x="798" y="753"/>
              <a:ext cx="79" cy="0"/>
            </a:xfrm>
            <a:prstGeom prst="line">
              <a:avLst/>
            </a:prstGeom>
            <a:ln w="12700" cap="sq" cmpd="sng">
              <a:solidFill>
                <a:schemeClr val="tx1"/>
              </a:solidFill>
              <a:prstDash val="solid"/>
              <a:headEnd type="none" w="med" len="med"/>
              <a:tailEnd type="none" w="med" len="med"/>
            </a:ln>
          </p:spPr>
        </p:sp>
      </p:grpSp>
      <p:grpSp>
        <p:nvGrpSpPr>
          <p:cNvPr id="3" name="Group 11"/>
          <p:cNvGrpSpPr/>
          <p:nvPr/>
        </p:nvGrpSpPr>
        <p:grpSpPr>
          <a:xfrm>
            <a:off x="3851275" y="4383088"/>
            <a:ext cx="2697163" cy="2214562"/>
            <a:chOff x="0" y="0"/>
            <a:chExt cx="1925" cy="1667"/>
          </a:xfrm>
        </p:grpSpPr>
        <p:sp>
          <p:nvSpPr>
            <p:cNvPr id="52250" name="Line 12"/>
            <p:cNvSpPr/>
            <p:nvPr/>
          </p:nvSpPr>
          <p:spPr>
            <a:xfrm flipH="1">
              <a:off x="428" y="194"/>
              <a:ext cx="363" cy="339"/>
            </a:xfrm>
            <a:prstGeom prst="line">
              <a:avLst/>
            </a:prstGeom>
            <a:ln w="38100" cap="rnd" cmpd="sng">
              <a:solidFill>
                <a:srgbClr val="990033"/>
              </a:solidFill>
              <a:prstDash val="solid"/>
              <a:headEnd type="none" w="med" len="med"/>
              <a:tailEnd type="none" w="med" len="med"/>
            </a:ln>
          </p:spPr>
        </p:sp>
        <p:sp>
          <p:nvSpPr>
            <p:cNvPr id="52251" name="Line 13"/>
            <p:cNvSpPr/>
            <p:nvPr/>
          </p:nvSpPr>
          <p:spPr>
            <a:xfrm>
              <a:off x="927" y="125"/>
              <a:ext cx="409" cy="344"/>
            </a:xfrm>
            <a:prstGeom prst="line">
              <a:avLst/>
            </a:prstGeom>
            <a:ln w="38100" cap="rnd" cmpd="sng">
              <a:solidFill>
                <a:srgbClr val="990033"/>
              </a:solidFill>
              <a:prstDash val="solid"/>
              <a:headEnd type="none" w="med" len="med"/>
              <a:tailEnd type="none" w="med" len="med"/>
            </a:ln>
          </p:spPr>
        </p:sp>
        <p:sp>
          <p:nvSpPr>
            <p:cNvPr id="52252" name="Line 14"/>
            <p:cNvSpPr/>
            <p:nvPr/>
          </p:nvSpPr>
          <p:spPr>
            <a:xfrm flipH="1">
              <a:off x="561" y="1130"/>
              <a:ext cx="130" cy="265"/>
            </a:xfrm>
            <a:prstGeom prst="line">
              <a:avLst/>
            </a:prstGeom>
            <a:ln w="38100" cap="rnd" cmpd="sng">
              <a:solidFill>
                <a:srgbClr val="990033"/>
              </a:solidFill>
              <a:prstDash val="solid"/>
              <a:headEnd type="none" w="med" len="med"/>
              <a:tailEnd type="none" w="med" len="med"/>
            </a:ln>
          </p:spPr>
        </p:sp>
        <p:sp>
          <p:nvSpPr>
            <p:cNvPr id="52253" name="Line 15"/>
            <p:cNvSpPr/>
            <p:nvPr/>
          </p:nvSpPr>
          <p:spPr>
            <a:xfrm>
              <a:off x="420" y="653"/>
              <a:ext cx="218" cy="230"/>
            </a:xfrm>
            <a:prstGeom prst="line">
              <a:avLst/>
            </a:prstGeom>
            <a:ln w="38100" cap="rnd" cmpd="sng">
              <a:solidFill>
                <a:srgbClr val="990033"/>
              </a:solidFill>
              <a:prstDash val="solid"/>
              <a:headEnd type="none" w="med" len="med"/>
              <a:tailEnd type="none" w="med" len="med"/>
            </a:ln>
          </p:spPr>
        </p:sp>
        <p:sp>
          <p:nvSpPr>
            <p:cNvPr id="52254" name="Line 16"/>
            <p:cNvSpPr/>
            <p:nvPr/>
          </p:nvSpPr>
          <p:spPr>
            <a:xfrm flipH="1">
              <a:off x="199" y="653"/>
              <a:ext cx="221" cy="230"/>
            </a:xfrm>
            <a:prstGeom prst="line">
              <a:avLst/>
            </a:prstGeom>
            <a:ln w="38100" cap="rnd" cmpd="sng">
              <a:solidFill>
                <a:srgbClr val="990033"/>
              </a:solidFill>
              <a:prstDash val="solid"/>
              <a:headEnd type="none" w="med" len="med"/>
              <a:tailEnd type="none" w="med" len="med"/>
            </a:ln>
          </p:spPr>
        </p:sp>
        <p:sp>
          <p:nvSpPr>
            <p:cNvPr id="52255" name="Line 17"/>
            <p:cNvSpPr/>
            <p:nvPr/>
          </p:nvSpPr>
          <p:spPr>
            <a:xfrm flipH="1">
              <a:off x="1016" y="1123"/>
              <a:ext cx="138" cy="283"/>
            </a:xfrm>
            <a:prstGeom prst="line">
              <a:avLst/>
            </a:prstGeom>
            <a:ln w="38100" cap="rnd" cmpd="sng">
              <a:solidFill>
                <a:srgbClr val="990033"/>
              </a:solidFill>
              <a:prstDash val="solid"/>
              <a:headEnd type="none" w="med" len="med"/>
              <a:tailEnd type="none" w="med" len="med"/>
            </a:ln>
          </p:spPr>
        </p:sp>
        <p:sp>
          <p:nvSpPr>
            <p:cNvPr id="52256" name="Line 18"/>
            <p:cNvSpPr/>
            <p:nvPr/>
          </p:nvSpPr>
          <p:spPr>
            <a:xfrm>
              <a:off x="1633" y="1161"/>
              <a:ext cx="111" cy="279"/>
            </a:xfrm>
            <a:prstGeom prst="line">
              <a:avLst/>
            </a:prstGeom>
            <a:ln w="38100" cap="rnd" cmpd="sng">
              <a:solidFill>
                <a:srgbClr val="990033"/>
              </a:solidFill>
              <a:prstDash val="solid"/>
              <a:headEnd type="none" w="med" len="med"/>
              <a:tailEnd type="none" w="med" len="med"/>
            </a:ln>
          </p:spPr>
        </p:sp>
        <p:sp>
          <p:nvSpPr>
            <p:cNvPr id="52257" name="Line 19"/>
            <p:cNvSpPr/>
            <p:nvPr/>
          </p:nvSpPr>
          <p:spPr>
            <a:xfrm flipH="1">
              <a:off x="1178" y="653"/>
              <a:ext cx="222" cy="230"/>
            </a:xfrm>
            <a:prstGeom prst="line">
              <a:avLst/>
            </a:prstGeom>
            <a:ln w="38100" cap="rnd" cmpd="sng">
              <a:solidFill>
                <a:srgbClr val="990033"/>
              </a:solidFill>
              <a:prstDash val="solid"/>
              <a:headEnd type="none" w="med" len="med"/>
              <a:tailEnd type="none" w="med" len="med"/>
            </a:ln>
          </p:spPr>
        </p:sp>
        <p:sp>
          <p:nvSpPr>
            <p:cNvPr id="52258" name="Line 20"/>
            <p:cNvSpPr/>
            <p:nvPr/>
          </p:nvSpPr>
          <p:spPr>
            <a:xfrm>
              <a:off x="1427" y="653"/>
              <a:ext cx="181" cy="288"/>
            </a:xfrm>
            <a:prstGeom prst="line">
              <a:avLst/>
            </a:prstGeom>
            <a:ln w="38100" cap="rnd" cmpd="sng">
              <a:solidFill>
                <a:srgbClr val="990033"/>
              </a:solidFill>
              <a:prstDash val="solid"/>
              <a:headEnd type="none" w="med" len="med"/>
              <a:tailEnd type="none" w="med" len="med"/>
            </a:ln>
          </p:spPr>
        </p:sp>
        <p:sp>
          <p:nvSpPr>
            <p:cNvPr id="52259" name="Oval 21"/>
            <p:cNvSpPr/>
            <p:nvPr/>
          </p:nvSpPr>
          <p:spPr>
            <a:xfrm>
              <a:off x="1009" y="87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G</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60" name="Oval 22"/>
            <p:cNvSpPr/>
            <p:nvPr/>
          </p:nvSpPr>
          <p:spPr>
            <a:xfrm>
              <a:off x="1608" y="1349"/>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J</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61" name="Oval 23"/>
            <p:cNvSpPr/>
            <p:nvPr/>
          </p:nvSpPr>
          <p:spPr>
            <a:xfrm>
              <a:off x="374" y="1349"/>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E</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62" name="Oval 24"/>
            <p:cNvSpPr/>
            <p:nvPr/>
          </p:nvSpPr>
          <p:spPr>
            <a:xfrm>
              <a:off x="1426" y="881"/>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I</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63" name="Oval 25"/>
            <p:cNvSpPr/>
            <p:nvPr/>
          </p:nvSpPr>
          <p:spPr>
            <a:xfrm>
              <a:off x="0" y="855"/>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C</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64" name="Oval 26"/>
            <p:cNvSpPr/>
            <p:nvPr/>
          </p:nvSpPr>
          <p:spPr>
            <a:xfrm>
              <a:off x="263" y="413"/>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B</a:t>
              </a:r>
              <a:endParaRPr lang="en-US" altLang="zh-CN" b="1" dirty="0">
                <a:solidFill>
                  <a:srgbClr val="6600CC"/>
                </a:solidFill>
                <a:latin typeface="Times New Roman" panose="02020603050405020304" pitchFamily="18" charset="0"/>
              </a:endParaRPr>
            </a:p>
          </p:txBody>
        </p:sp>
        <p:sp>
          <p:nvSpPr>
            <p:cNvPr id="52265" name="Oval 27"/>
            <p:cNvSpPr/>
            <p:nvPr/>
          </p:nvSpPr>
          <p:spPr>
            <a:xfrm>
              <a:off x="565" y="873"/>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D</a:t>
              </a:r>
              <a:endParaRPr lang="en-US" altLang="zh-CN" b="1" dirty="0">
                <a:solidFill>
                  <a:srgbClr val="6600CC"/>
                </a:solidFill>
                <a:latin typeface="Times New Roman" panose="02020603050405020304" pitchFamily="18" charset="0"/>
              </a:endParaRPr>
            </a:p>
          </p:txBody>
        </p:sp>
        <p:sp>
          <p:nvSpPr>
            <p:cNvPr id="52266" name="Oval 28"/>
            <p:cNvSpPr/>
            <p:nvPr/>
          </p:nvSpPr>
          <p:spPr>
            <a:xfrm>
              <a:off x="1245" y="436"/>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F</a:t>
              </a:r>
              <a:endParaRPr lang="en-US" altLang="zh-CN" b="1" dirty="0">
                <a:solidFill>
                  <a:srgbClr val="6600CC"/>
                </a:solidFill>
                <a:latin typeface="Times New Roman" panose="02020603050405020304" pitchFamily="18" charset="0"/>
              </a:endParaRPr>
            </a:p>
          </p:txBody>
        </p:sp>
        <p:sp>
          <p:nvSpPr>
            <p:cNvPr id="52267" name="Oval 29"/>
            <p:cNvSpPr/>
            <p:nvPr/>
          </p:nvSpPr>
          <p:spPr>
            <a:xfrm>
              <a:off x="837" y="135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H</a:t>
              </a:r>
              <a:endParaRPr lang="en-US" altLang="zh-CN" b="1" dirty="0">
                <a:solidFill>
                  <a:srgbClr val="6600CC"/>
                </a:solidFill>
                <a:latin typeface="Times New Roman" panose="02020603050405020304" pitchFamily="18" charset="0"/>
              </a:endParaRPr>
            </a:p>
          </p:txBody>
        </p:sp>
        <p:sp>
          <p:nvSpPr>
            <p:cNvPr id="52268" name="Oval 30"/>
            <p:cNvSpPr/>
            <p:nvPr/>
          </p:nvSpPr>
          <p:spPr>
            <a:xfrm>
              <a:off x="748" y="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A</a:t>
              </a:r>
              <a:endParaRPr lang="en-US" altLang="zh-CN" b="1" dirty="0">
                <a:solidFill>
                  <a:srgbClr val="6600CC"/>
                </a:solidFill>
                <a:latin typeface="Times New Roman" panose="02020603050405020304" pitchFamily="18" charset="0"/>
              </a:endParaRPr>
            </a:p>
          </p:txBody>
        </p:sp>
      </p:grpSp>
      <p:grpSp>
        <p:nvGrpSpPr>
          <p:cNvPr id="4" name="Group 31"/>
          <p:cNvGrpSpPr/>
          <p:nvPr/>
        </p:nvGrpSpPr>
        <p:grpSpPr>
          <a:xfrm>
            <a:off x="3778250" y="1557338"/>
            <a:ext cx="3241675" cy="2303462"/>
            <a:chOff x="0" y="0"/>
            <a:chExt cx="2404" cy="1667"/>
          </a:xfrm>
        </p:grpSpPr>
        <p:sp>
          <p:nvSpPr>
            <p:cNvPr id="52231" name="Line 32"/>
            <p:cNvSpPr/>
            <p:nvPr/>
          </p:nvSpPr>
          <p:spPr>
            <a:xfrm flipH="1">
              <a:off x="642" y="194"/>
              <a:ext cx="487" cy="321"/>
            </a:xfrm>
            <a:prstGeom prst="line">
              <a:avLst/>
            </a:prstGeom>
            <a:ln w="38100" cap="rnd" cmpd="sng">
              <a:solidFill>
                <a:srgbClr val="990033"/>
              </a:solidFill>
              <a:prstDash val="solid"/>
              <a:headEnd type="none" w="med" len="med"/>
              <a:tailEnd type="none" w="med" len="med"/>
            </a:ln>
          </p:spPr>
        </p:sp>
        <p:sp>
          <p:nvSpPr>
            <p:cNvPr id="52232" name="Line 33"/>
            <p:cNvSpPr/>
            <p:nvPr/>
          </p:nvSpPr>
          <p:spPr>
            <a:xfrm>
              <a:off x="1345" y="194"/>
              <a:ext cx="443" cy="275"/>
            </a:xfrm>
            <a:prstGeom prst="line">
              <a:avLst/>
            </a:prstGeom>
            <a:ln w="38100" cap="rnd" cmpd="sng">
              <a:solidFill>
                <a:srgbClr val="990033"/>
              </a:solidFill>
              <a:prstDash val="solid"/>
              <a:headEnd type="none" w="med" len="med"/>
              <a:tailEnd type="none" w="med" len="med"/>
            </a:ln>
          </p:spPr>
        </p:sp>
        <p:sp>
          <p:nvSpPr>
            <p:cNvPr id="52233" name="Line 34"/>
            <p:cNvSpPr/>
            <p:nvPr/>
          </p:nvSpPr>
          <p:spPr>
            <a:xfrm flipH="1">
              <a:off x="782" y="1130"/>
              <a:ext cx="130" cy="265"/>
            </a:xfrm>
            <a:prstGeom prst="line">
              <a:avLst/>
            </a:prstGeom>
            <a:ln w="38100" cap="rnd" cmpd="sng">
              <a:solidFill>
                <a:srgbClr val="990033"/>
              </a:solidFill>
              <a:prstDash val="solid"/>
              <a:headEnd type="none" w="med" len="med"/>
              <a:tailEnd type="none" w="med" len="med"/>
            </a:ln>
          </p:spPr>
        </p:sp>
        <p:sp>
          <p:nvSpPr>
            <p:cNvPr id="52234" name="Line 35"/>
            <p:cNvSpPr/>
            <p:nvPr/>
          </p:nvSpPr>
          <p:spPr>
            <a:xfrm>
              <a:off x="642" y="653"/>
              <a:ext cx="218" cy="230"/>
            </a:xfrm>
            <a:prstGeom prst="line">
              <a:avLst/>
            </a:prstGeom>
            <a:ln w="38100" cap="rnd" cmpd="sng">
              <a:solidFill>
                <a:srgbClr val="990033"/>
              </a:solidFill>
              <a:prstDash val="solid"/>
              <a:headEnd type="none" w="med" len="med"/>
              <a:tailEnd type="none" w="med" len="med"/>
            </a:ln>
          </p:spPr>
        </p:sp>
        <p:sp>
          <p:nvSpPr>
            <p:cNvPr id="52235" name="Line 36"/>
            <p:cNvSpPr/>
            <p:nvPr/>
          </p:nvSpPr>
          <p:spPr>
            <a:xfrm flipH="1">
              <a:off x="199" y="653"/>
              <a:ext cx="221" cy="230"/>
            </a:xfrm>
            <a:prstGeom prst="line">
              <a:avLst/>
            </a:prstGeom>
            <a:ln w="38100" cap="rnd" cmpd="sng">
              <a:solidFill>
                <a:srgbClr val="990033"/>
              </a:solidFill>
              <a:prstDash val="solid"/>
              <a:headEnd type="none" w="med" len="med"/>
              <a:tailEnd type="none" w="med" len="med"/>
            </a:ln>
          </p:spPr>
        </p:sp>
        <p:sp>
          <p:nvSpPr>
            <p:cNvPr id="52236" name="Line 37"/>
            <p:cNvSpPr/>
            <p:nvPr/>
          </p:nvSpPr>
          <p:spPr>
            <a:xfrm flipH="1">
              <a:off x="1316" y="1123"/>
              <a:ext cx="138" cy="283"/>
            </a:xfrm>
            <a:prstGeom prst="line">
              <a:avLst/>
            </a:prstGeom>
            <a:ln w="38100" cap="rnd" cmpd="sng">
              <a:solidFill>
                <a:srgbClr val="990033"/>
              </a:solidFill>
              <a:prstDash val="solid"/>
              <a:headEnd type="none" w="med" len="med"/>
              <a:tailEnd type="none" w="med" len="med"/>
            </a:ln>
          </p:spPr>
        </p:sp>
        <p:sp>
          <p:nvSpPr>
            <p:cNvPr id="52237" name="Line 38"/>
            <p:cNvSpPr/>
            <p:nvPr/>
          </p:nvSpPr>
          <p:spPr>
            <a:xfrm>
              <a:off x="212" y="1161"/>
              <a:ext cx="156" cy="234"/>
            </a:xfrm>
            <a:prstGeom prst="line">
              <a:avLst/>
            </a:prstGeom>
            <a:ln w="38100" cap="rnd" cmpd="sng">
              <a:solidFill>
                <a:srgbClr val="990033"/>
              </a:solidFill>
              <a:prstDash val="solid"/>
              <a:headEnd type="none" w="med" len="med"/>
              <a:tailEnd type="none" w="med" len="med"/>
            </a:ln>
          </p:spPr>
        </p:sp>
        <p:sp>
          <p:nvSpPr>
            <p:cNvPr id="52238" name="Line 39"/>
            <p:cNvSpPr/>
            <p:nvPr/>
          </p:nvSpPr>
          <p:spPr>
            <a:xfrm flipH="1">
              <a:off x="1521" y="653"/>
              <a:ext cx="222" cy="230"/>
            </a:xfrm>
            <a:prstGeom prst="line">
              <a:avLst/>
            </a:prstGeom>
            <a:ln w="38100" cap="rnd" cmpd="sng">
              <a:solidFill>
                <a:srgbClr val="990033"/>
              </a:solidFill>
              <a:prstDash val="solid"/>
              <a:headEnd type="none" w="med" len="med"/>
              <a:tailEnd type="none" w="med" len="med"/>
            </a:ln>
          </p:spPr>
        </p:sp>
        <p:sp>
          <p:nvSpPr>
            <p:cNvPr id="52239" name="Line 40"/>
            <p:cNvSpPr/>
            <p:nvPr/>
          </p:nvSpPr>
          <p:spPr>
            <a:xfrm>
              <a:off x="2005" y="653"/>
              <a:ext cx="218" cy="230"/>
            </a:xfrm>
            <a:prstGeom prst="line">
              <a:avLst/>
            </a:prstGeom>
            <a:ln w="38100" cap="rnd" cmpd="sng">
              <a:solidFill>
                <a:srgbClr val="990033"/>
              </a:solidFill>
              <a:prstDash val="solid"/>
              <a:headEnd type="none" w="med" len="med"/>
              <a:tailEnd type="none" w="med" len="med"/>
            </a:ln>
          </p:spPr>
        </p:sp>
        <p:sp>
          <p:nvSpPr>
            <p:cNvPr id="52240" name="Oval 41"/>
            <p:cNvSpPr/>
            <p:nvPr/>
          </p:nvSpPr>
          <p:spPr>
            <a:xfrm>
              <a:off x="1352" y="87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H</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41" name="Oval 42"/>
            <p:cNvSpPr/>
            <p:nvPr/>
          </p:nvSpPr>
          <p:spPr>
            <a:xfrm>
              <a:off x="232" y="1349"/>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D</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42" name="Oval 43"/>
            <p:cNvSpPr/>
            <p:nvPr/>
          </p:nvSpPr>
          <p:spPr>
            <a:xfrm>
              <a:off x="595" y="1349"/>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F</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43" name="Oval 44"/>
            <p:cNvSpPr/>
            <p:nvPr/>
          </p:nvSpPr>
          <p:spPr>
            <a:xfrm>
              <a:off x="2087" y="881"/>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J</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44" name="Oval 45"/>
            <p:cNvSpPr/>
            <p:nvPr/>
          </p:nvSpPr>
          <p:spPr>
            <a:xfrm>
              <a:off x="0" y="855"/>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C</a:t>
              </a:r>
              <a:endParaRPr lang="en-US" altLang="zh-CN" b="1" dirty="0">
                <a:solidFill>
                  <a:srgbClr val="6600CC"/>
                </a:solidFill>
                <a:latin typeface="Times New Roman" panose="02020603050405020304" pitchFamily="18" charset="0"/>
                <a:ea typeface="宋体" panose="02010600030101010101" pitchFamily="2" charset="-122"/>
              </a:endParaRPr>
            </a:p>
          </p:txBody>
        </p:sp>
        <p:sp>
          <p:nvSpPr>
            <p:cNvPr id="52245" name="Oval 46"/>
            <p:cNvSpPr/>
            <p:nvPr/>
          </p:nvSpPr>
          <p:spPr>
            <a:xfrm>
              <a:off x="388" y="413"/>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B</a:t>
              </a:r>
              <a:endParaRPr lang="en-US" altLang="zh-CN" b="1" dirty="0">
                <a:solidFill>
                  <a:srgbClr val="6600CC"/>
                </a:solidFill>
                <a:latin typeface="Times New Roman" panose="02020603050405020304" pitchFamily="18" charset="0"/>
              </a:endParaRPr>
            </a:p>
          </p:txBody>
        </p:sp>
        <p:sp>
          <p:nvSpPr>
            <p:cNvPr id="52246" name="Oval 47"/>
            <p:cNvSpPr/>
            <p:nvPr/>
          </p:nvSpPr>
          <p:spPr>
            <a:xfrm>
              <a:off x="787" y="873"/>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E</a:t>
              </a:r>
              <a:endParaRPr lang="en-US" altLang="zh-CN" b="1" dirty="0">
                <a:solidFill>
                  <a:srgbClr val="6600CC"/>
                </a:solidFill>
                <a:latin typeface="Times New Roman" panose="02020603050405020304" pitchFamily="18" charset="0"/>
              </a:endParaRPr>
            </a:p>
          </p:txBody>
        </p:sp>
        <p:sp>
          <p:nvSpPr>
            <p:cNvPr id="52247" name="Oval 48"/>
            <p:cNvSpPr/>
            <p:nvPr/>
          </p:nvSpPr>
          <p:spPr>
            <a:xfrm>
              <a:off x="1711" y="436"/>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G</a:t>
              </a:r>
              <a:endParaRPr lang="en-US" altLang="zh-CN" b="1" dirty="0">
                <a:solidFill>
                  <a:srgbClr val="6600CC"/>
                </a:solidFill>
                <a:latin typeface="Times New Roman" panose="02020603050405020304" pitchFamily="18" charset="0"/>
              </a:endParaRPr>
            </a:p>
          </p:txBody>
        </p:sp>
        <p:sp>
          <p:nvSpPr>
            <p:cNvPr id="52248" name="Oval 49"/>
            <p:cNvSpPr/>
            <p:nvPr/>
          </p:nvSpPr>
          <p:spPr>
            <a:xfrm>
              <a:off x="1135" y="135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I</a:t>
              </a:r>
              <a:endParaRPr lang="en-US" altLang="zh-CN" b="1" dirty="0">
                <a:solidFill>
                  <a:srgbClr val="6600CC"/>
                </a:solidFill>
                <a:latin typeface="Times New Roman" panose="02020603050405020304" pitchFamily="18" charset="0"/>
              </a:endParaRPr>
            </a:p>
          </p:txBody>
        </p:sp>
        <p:sp>
          <p:nvSpPr>
            <p:cNvPr id="52249" name="Oval 50"/>
            <p:cNvSpPr/>
            <p:nvPr/>
          </p:nvSpPr>
          <p:spPr>
            <a:xfrm>
              <a:off x="1091" y="0"/>
              <a:ext cx="317" cy="317"/>
            </a:xfrm>
            <a:prstGeom prst="ellipse">
              <a:avLst/>
            </a:prstGeom>
            <a:solidFill>
              <a:srgbClr val="FFFFCC"/>
            </a:solidFill>
            <a:ln w="19050" cap="rnd" cmpd="sng">
              <a:solidFill>
                <a:schemeClr val="hlink"/>
              </a:solidFill>
              <a:prstDash val="solid"/>
              <a:headEnd type="none" w="med" len="med"/>
              <a:tailEnd type="none" w="med" len="med"/>
            </a:ln>
          </p:spPr>
          <p:txBody>
            <a:bodyPr wrap="none" bIns="10080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6600CC"/>
                  </a:solidFill>
                  <a:latin typeface="Times New Roman" panose="02020603050405020304" pitchFamily="18" charset="0"/>
                </a:rPr>
                <a:t>A</a:t>
              </a:r>
              <a:endParaRPr lang="en-US" altLang="zh-CN" b="1" dirty="0">
                <a:solidFill>
                  <a:srgbClr val="6600CC"/>
                </a:solidFill>
                <a:latin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7107">
                                            <p:txEl>
                                              <p:charRg st="0" end="29"/>
                                            </p:txEl>
                                          </p:spTgt>
                                        </p:tgtEl>
                                        <p:attrNameLst>
                                          <p:attrName>style.visibility</p:attrName>
                                        </p:attrNameLst>
                                      </p:cBhvr>
                                      <p:to>
                                        <p:strVal val="visible"/>
                                      </p:to>
                                    </p:set>
                                    <p:animEffect transition="in" filter="wipe(up)">
                                      <p:cBhvr>
                                        <p:cTn id="7" dur="500"/>
                                        <p:tgtEl>
                                          <p:spTgt spid="47107">
                                            <p:txEl>
                                              <p:charRg st="0" end="2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7107">
                                            <p:txEl>
                                              <p:charRg st="29" end="44"/>
                                            </p:txEl>
                                          </p:spTgt>
                                        </p:tgtEl>
                                        <p:attrNameLst>
                                          <p:attrName>style.visibility</p:attrName>
                                        </p:attrNameLst>
                                      </p:cBhvr>
                                      <p:to>
                                        <p:strVal val="visible"/>
                                      </p:to>
                                    </p:set>
                                    <p:animEffect transition="in" filter="wipe(up)">
                                      <p:cBhvr>
                                        <p:cTn id="11" dur="500"/>
                                        <p:tgtEl>
                                          <p:spTgt spid="47107">
                                            <p:txEl>
                                              <p:charRg st="29" end="44"/>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7107">
                                            <p:txEl>
                                              <p:charRg st="44" end="59"/>
                                            </p:txEl>
                                          </p:spTgt>
                                        </p:tgtEl>
                                        <p:attrNameLst>
                                          <p:attrName>style.visibility</p:attrName>
                                        </p:attrNameLst>
                                      </p:cBhvr>
                                      <p:to>
                                        <p:strVal val="visible"/>
                                      </p:to>
                                    </p:set>
                                    <p:animEffect transition="in" filter="wipe(up)">
                                      <p:cBhvr>
                                        <p:cTn id="15" dur="500"/>
                                        <p:tgtEl>
                                          <p:spTgt spid="47107">
                                            <p:txEl>
                                              <p:charRg st="44" end="5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7107">
                                            <p:txEl>
                                              <p:charRg st="63" end="97"/>
                                            </p:txEl>
                                          </p:spTgt>
                                        </p:tgtEl>
                                        <p:attrNameLst>
                                          <p:attrName>style.visibility</p:attrName>
                                        </p:attrNameLst>
                                      </p:cBhvr>
                                      <p:to>
                                        <p:strVal val="visible"/>
                                      </p:to>
                                    </p:set>
                                    <p:animEffect transition="in" filter="wipe(up)">
                                      <p:cBhvr>
                                        <p:cTn id="25" dur="500"/>
                                        <p:tgtEl>
                                          <p:spTgt spid="47107">
                                            <p:txEl>
                                              <p:charRg st="63" end="97"/>
                                            </p:txEl>
                                          </p:spTgt>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linds(horizont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3251" name="Rectangle 3"/>
          <p:cNvSpPr>
            <a:spLocks noGrp="1"/>
          </p:cNvSpPr>
          <p:nvPr>
            <p:ph type="body" idx="4294967295"/>
          </p:nvPr>
        </p:nvSpPr>
        <p:spPr/>
        <p:txBody>
          <a:bodyPr vert="horz" wrap="square" lIns="91440" tIns="45720" rIns="91440" bIns="45720" anchor="t" anchorCtr="0"/>
          <a:p>
            <a:r>
              <a:rPr lang="zh-CN" altLang="zh-CN" dirty="0">
                <a:hlinkClick r:id="rId1" action="ppaction://hlinkfile"/>
              </a:rPr>
              <a:t>遍历算法的递归描述</a:t>
            </a:r>
            <a:endParaRPr lang="zh-CN" altLang="zh-CN" dirty="0"/>
          </a:p>
        </p:txBody>
      </p:sp>
      <p:sp>
        <p:nvSpPr>
          <p:cNvPr id="49156" name="Rectangle 4"/>
          <p:cNvSpPr/>
          <p:nvPr/>
        </p:nvSpPr>
        <p:spPr>
          <a:xfrm>
            <a:off x="468313" y="1700213"/>
            <a:ext cx="4535487" cy="3024187"/>
          </a:xfrm>
          <a:prstGeom prst="rect">
            <a:avLst/>
          </a:prstGeom>
          <a:solidFill>
            <a:srgbClr val="CCFFFF"/>
          </a:solidFill>
          <a:ln w="9525"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42900" lvl="0" indent="-342900">
              <a:buFont typeface="Arial" panose="020B0604020202020204" pitchFamily="34" charset="0"/>
              <a:buNone/>
            </a:pPr>
            <a:r>
              <a:rPr lang="en-US" altLang="zh-CN" b="1" dirty="0">
                <a:latin typeface="Times New Roman" panose="02020603050405020304" pitchFamily="18" charset="0"/>
              </a:rPr>
              <a:t>void PreOrder(BiTree T){</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if (T!=NULL) {</a:t>
            </a:r>
            <a:r>
              <a:rPr lang="zh-CN" altLang="en-US" b="1" dirty="0">
                <a:latin typeface="Times New Roman" panose="02020603050405020304" pitchFamily="18" charset="0"/>
              </a:rPr>
              <a:t>　</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visit(T-&gt;data);</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PreOrder(T-&gt;lchild);</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PreOrder(T-&gt;rchild);</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
        <p:nvSpPr>
          <p:cNvPr id="49157" name="Rectangle 5"/>
          <p:cNvSpPr/>
          <p:nvPr/>
        </p:nvSpPr>
        <p:spPr>
          <a:xfrm>
            <a:off x="1114425" y="2635250"/>
            <a:ext cx="4535488" cy="3024188"/>
          </a:xfrm>
          <a:prstGeom prst="rect">
            <a:avLst/>
          </a:prstGeom>
          <a:solidFill>
            <a:srgbClr val="CCFFFF"/>
          </a:solidFill>
          <a:ln w="9525"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42900" lvl="0" indent="-342900">
              <a:buFont typeface="Arial" panose="020B0604020202020204" pitchFamily="34" charset="0"/>
              <a:buNone/>
            </a:pPr>
            <a:r>
              <a:rPr lang="en-US" altLang="zh-CN" b="1" dirty="0">
                <a:latin typeface="Times New Roman" panose="02020603050405020304" pitchFamily="18" charset="0"/>
              </a:rPr>
              <a:t>void InOrder(BiTree T){</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if (T!=NULL) {</a:t>
            </a:r>
            <a:r>
              <a:rPr lang="zh-CN" altLang="en-US" b="1" dirty="0">
                <a:latin typeface="Times New Roman" panose="02020603050405020304" pitchFamily="18" charset="0"/>
              </a:rPr>
              <a:t>　　</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InOrder(T-&gt;lchild); </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visit(T-&gt;data);</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InOrder(T-&gt;rchild);</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
        <p:nvSpPr>
          <p:cNvPr id="49158" name="Rectangle 6"/>
          <p:cNvSpPr/>
          <p:nvPr/>
        </p:nvSpPr>
        <p:spPr>
          <a:xfrm>
            <a:off x="1906588" y="3571875"/>
            <a:ext cx="4535487" cy="3024188"/>
          </a:xfrm>
          <a:prstGeom prst="rect">
            <a:avLst/>
          </a:prstGeom>
          <a:solidFill>
            <a:srgbClr val="CCFFFF"/>
          </a:solidFill>
          <a:ln w="9525"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342900" lvl="0" indent="-342900">
              <a:buFont typeface="Arial" panose="020B0604020202020204" pitchFamily="34" charset="0"/>
              <a:buNone/>
            </a:pPr>
            <a:r>
              <a:rPr lang="en-US" altLang="zh-CN" b="1" dirty="0">
                <a:latin typeface="Times New Roman" panose="02020603050405020304" pitchFamily="18" charset="0"/>
              </a:rPr>
              <a:t>void PostOrder(BiTree T){</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if (T!=NULL) {</a:t>
            </a:r>
            <a:r>
              <a:rPr lang="zh-CN" altLang="en-US" b="1" dirty="0">
                <a:latin typeface="Times New Roman" panose="02020603050405020304" pitchFamily="18" charset="0"/>
              </a:rPr>
              <a:t>　</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PostOrder(T-&gt;lchild);</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PostOrder(T-&gt;rchild);</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	    visit(T-&gt;data);</a:t>
            </a:r>
            <a:endParaRPr lang="en-US" altLang="zh-CN" b="1" dirty="0">
              <a:latin typeface="Times New Roman" panose="02020603050405020304" pitchFamily="18" charset="0"/>
            </a:endParaRPr>
          </a:p>
          <a:p>
            <a:pPr marL="342900" lvl="0" indent="-342900">
              <a:buFont typeface="Arial" panose="020B0604020202020204" pitchFamily="34" charset="0"/>
              <a:buNone/>
            </a:pPr>
            <a:r>
              <a:rPr lang="zh-CN" altLang="en-US" b="1" dirty="0">
                <a:latin typeface="Times New Roman" panose="02020603050405020304" pitchFamily="18" charset="0"/>
              </a:rPr>
              <a:t>　</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marL="342900" lvl="0" indent="-342900">
              <a:buFont typeface="Arial" panose="020B0604020202020204" pitchFamily="34" charset="0"/>
              <a:buNone/>
            </a:pPr>
            <a:r>
              <a:rPr lang="en-US" altLang="zh-CN" b="1" dirty="0">
                <a:latin typeface="Times New Roman" panose="02020603050405020304" pitchFamily="18" charset="0"/>
              </a:rPr>
              <a:t>}</a:t>
            </a:r>
            <a:endParaRPr lang="zh-CN" altLang="en-US" b="1"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linds(horizontal)">
                                      <p:cBhvr>
                                        <p:cTn id="7" dur="500"/>
                                        <p:tgtEl>
                                          <p:spTgt spid="4915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9156">
                                            <p:txEl>
                                              <p:charRg st="0" end="25"/>
                                            </p:txEl>
                                          </p:spTgt>
                                        </p:tgtEl>
                                        <p:attrNameLst>
                                          <p:attrName>style.visibility</p:attrName>
                                        </p:attrNameLst>
                                      </p:cBhvr>
                                      <p:to>
                                        <p:strVal val="visible"/>
                                      </p:to>
                                    </p:set>
                                    <p:animEffect transition="in" filter="blinds(horizontal)">
                                      <p:cBhvr>
                                        <p:cTn id="11" dur="500"/>
                                        <p:tgtEl>
                                          <p:spTgt spid="49156">
                                            <p:txEl>
                                              <p:charRg st="0" end="25"/>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49156">
                                            <p:txEl>
                                              <p:charRg st="25" end="42"/>
                                            </p:txEl>
                                          </p:spTgt>
                                        </p:tgtEl>
                                        <p:attrNameLst>
                                          <p:attrName>style.visibility</p:attrName>
                                        </p:attrNameLst>
                                      </p:cBhvr>
                                      <p:to>
                                        <p:strVal val="visible"/>
                                      </p:to>
                                    </p:set>
                                    <p:animEffect transition="in" filter="blinds(horizontal)">
                                      <p:cBhvr>
                                        <p:cTn id="15" dur="500"/>
                                        <p:tgtEl>
                                          <p:spTgt spid="49156">
                                            <p:txEl>
                                              <p:charRg st="25" end="4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9156">
                                            <p:txEl>
                                              <p:charRg st="42" end="60"/>
                                            </p:txEl>
                                          </p:spTgt>
                                        </p:tgtEl>
                                        <p:attrNameLst>
                                          <p:attrName>style.visibility</p:attrName>
                                        </p:attrNameLst>
                                      </p:cBhvr>
                                      <p:to>
                                        <p:strVal val="visible"/>
                                      </p:to>
                                    </p:set>
                                    <p:animEffect transition="in" filter="blinds(horizontal)">
                                      <p:cBhvr>
                                        <p:cTn id="19" dur="500"/>
                                        <p:tgtEl>
                                          <p:spTgt spid="49156">
                                            <p:txEl>
                                              <p:charRg st="42" end="60"/>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9156">
                                            <p:txEl>
                                              <p:charRg st="60" end="83"/>
                                            </p:txEl>
                                          </p:spTgt>
                                        </p:tgtEl>
                                        <p:attrNameLst>
                                          <p:attrName>style.visibility</p:attrName>
                                        </p:attrNameLst>
                                      </p:cBhvr>
                                      <p:to>
                                        <p:strVal val="visible"/>
                                      </p:to>
                                    </p:set>
                                    <p:animEffect transition="in" filter="blinds(horizontal)">
                                      <p:cBhvr>
                                        <p:cTn id="23" dur="500"/>
                                        <p:tgtEl>
                                          <p:spTgt spid="49156">
                                            <p:txEl>
                                              <p:charRg st="60" end="83"/>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49156">
                                            <p:txEl>
                                              <p:charRg st="83" end="106"/>
                                            </p:txEl>
                                          </p:spTgt>
                                        </p:tgtEl>
                                        <p:attrNameLst>
                                          <p:attrName>style.visibility</p:attrName>
                                        </p:attrNameLst>
                                      </p:cBhvr>
                                      <p:to>
                                        <p:strVal val="visible"/>
                                      </p:to>
                                    </p:set>
                                    <p:animEffect transition="in" filter="blinds(horizontal)">
                                      <p:cBhvr>
                                        <p:cTn id="27" dur="500"/>
                                        <p:tgtEl>
                                          <p:spTgt spid="49156">
                                            <p:txEl>
                                              <p:charRg st="83" end="106"/>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49156">
                                            <p:txEl>
                                              <p:charRg st="106" end="109"/>
                                            </p:txEl>
                                          </p:spTgt>
                                        </p:tgtEl>
                                        <p:attrNameLst>
                                          <p:attrName>style.visibility</p:attrName>
                                        </p:attrNameLst>
                                      </p:cBhvr>
                                      <p:to>
                                        <p:strVal val="visible"/>
                                      </p:to>
                                    </p:set>
                                    <p:animEffect transition="in" filter="blinds(horizontal)">
                                      <p:cBhvr>
                                        <p:cTn id="31" dur="500"/>
                                        <p:tgtEl>
                                          <p:spTgt spid="49156">
                                            <p:txEl>
                                              <p:charRg st="106" end="109"/>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49156">
                                            <p:txEl>
                                              <p:charRg st="109" end="111"/>
                                            </p:txEl>
                                          </p:spTgt>
                                        </p:tgtEl>
                                        <p:attrNameLst>
                                          <p:attrName>style.visibility</p:attrName>
                                        </p:attrNameLst>
                                      </p:cBhvr>
                                      <p:to>
                                        <p:strVal val="visible"/>
                                      </p:to>
                                    </p:set>
                                    <p:animEffect transition="in" filter="blinds(horizontal)">
                                      <p:cBhvr>
                                        <p:cTn id="35" dur="500"/>
                                        <p:tgtEl>
                                          <p:spTgt spid="49156">
                                            <p:txEl>
                                              <p:charRg st="109" end="1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49157"/>
                                        </p:tgtEl>
                                        <p:attrNameLst>
                                          <p:attrName>style.visibility</p:attrName>
                                        </p:attrNameLst>
                                      </p:cBhvr>
                                      <p:to>
                                        <p:strVal val="visible"/>
                                      </p:to>
                                    </p:set>
                                    <p:animEffect transition="in" filter="blinds(horizontal)">
                                      <p:cBhvr>
                                        <p:cTn id="40" dur="500"/>
                                        <p:tgtEl>
                                          <p:spTgt spid="4915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9158"/>
                                        </p:tgtEl>
                                        <p:attrNameLst>
                                          <p:attrName>style.visibility</p:attrName>
                                        </p:attrNameLst>
                                      </p:cBhvr>
                                      <p:to>
                                        <p:strVal val="visible"/>
                                      </p:to>
                                    </p:set>
                                    <p:animEffect transition="in" filter="blinds(horizontal)">
                                      <p:cBhvr>
                                        <p:cTn id="45"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build="p"/>
      <p:bldP spid="49157" grpId="0" animBg="1"/>
      <p:bldP spid="4915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4275" name="Rectangle 3"/>
          <p:cNvSpPr>
            <a:spLocks noGrp="1"/>
          </p:cNvSpPr>
          <p:nvPr>
            <p:ph type="body" idx="4294967295"/>
          </p:nvPr>
        </p:nvSpPr>
        <p:spPr/>
        <p:txBody>
          <a:bodyPr vert="horz" wrap="square" lIns="91440" tIns="45720" rIns="91440" bIns="45720" anchor="t" anchorCtr="0"/>
          <a:p>
            <a:r>
              <a:rPr lang="zh-CN" altLang="en-US" dirty="0"/>
              <a:t>遍历算法的递归描述</a:t>
            </a:r>
            <a:r>
              <a:rPr lang="en-US" altLang="zh-CN" dirty="0"/>
              <a:t>(</a:t>
            </a:r>
            <a:r>
              <a:rPr lang="zh-CN" altLang="en-US" sz="2000" dirty="0">
                <a:solidFill>
                  <a:srgbClr val="0000FF"/>
                </a:solidFill>
              </a:rPr>
              <a:t>左中右</a:t>
            </a:r>
            <a:r>
              <a:rPr lang="en-US" altLang="zh-CN" dirty="0"/>
              <a:t>)</a:t>
            </a:r>
            <a:endParaRPr lang="en-US" altLang="zh-CN" dirty="0"/>
          </a:p>
        </p:txBody>
      </p:sp>
      <p:sp>
        <p:nvSpPr>
          <p:cNvPr id="54276" name="Line 9"/>
          <p:cNvSpPr/>
          <p:nvPr/>
        </p:nvSpPr>
        <p:spPr>
          <a:xfrm flipH="1">
            <a:off x="1441450" y="2217738"/>
            <a:ext cx="457200" cy="522287"/>
          </a:xfrm>
          <a:prstGeom prst="line">
            <a:avLst/>
          </a:prstGeom>
          <a:ln w="19050" cap="sq" cmpd="sng">
            <a:solidFill>
              <a:schemeClr val="tx1"/>
            </a:solidFill>
            <a:prstDash val="solid"/>
            <a:headEnd type="none" w="med" len="med"/>
            <a:tailEnd type="none" w="med" len="med"/>
          </a:ln>
        </p:spPr>
      </p:sp>
      <p:sp>
        <p:nvSpPr>
          <p:cNvPr id="54277" name="Line 10"/>
          <p:cNvSpPr/>
          <p:nvPr/>
        </p:nvSpPr>
        <p:spPr>
          <a:xfrm>
            <a:off x="2279650" y="2217738"/>
            <a:ext cx="457200" cy="533400"/>
          </a:xfrm>
          <a:prstGeom prst="line">
            <a:avLst/>
          </a:prstGeom>
          <a:ln w="19050" cap="sq" cmpd="sng">
            <a:solidFill>
              <a:schemeClr val="tx1"/>
            </a:solidFill>
            <a:prstDash val="solid"/>
            <a:headEnd type="none" w="med" len="med"/>
            <a:tailEnd type="none" w="med" len="med"/>
          </a:ln>
        </p:spPr>
      </p:sp>
      <p:sp>
        <p:nvSpPr>
          <p:cNvPr id="54278" name="Line 11"/>
          <p:cNvSpPr/>
          <p:nvPr/>
        </p:nvSpPr>
        <p:spPr>
          <a:xfrm flipH="1">
            <a:off x="1060450" y="3208338"/>
            <a:ext cx="228600" cy="304800"/>
          </a:xfrm>
          <a:prstGeom prst="line">
            <a:avLst/>
          </a:prstGeom>
          <a:ln w="19050" cap="sq" cmpd="sng">
            <a:solidFill>
              <a:schemeClr val="tx1"/>
            </a:solidFill>
            <a:prstDash val="solid"/>
            <a:headEnd type="none" w="med" len="med"/>
            <a:tailEnd type="none" w="med" len="med"/>
          </a:ln>
        </p:spPr>
      </p:sp>
      <p:sp>
        <p:nvSpPr>
          <p:cNvPr id="54279" name="Line 12"/>
          <p:cNvSpPr/>
          <p:nvPr/>
        </p:nvSpPr>
        <p:spPr>
          <a:xfrm>
            <a:off x="1441450" y="3208338"/>
            <a:ext cx="228600" cy="369887"/>
          </a:xfrm>
          <a:prstGeom prst="line">
            <a:avLst/>
          </a:prstGeom>
          <a:ln w="19050" cap="sq" cmpd="sng">
            <a:solidFill>
              <a:schemeClr val="tx1"/>
            </a:solidFill>
            <a:prstDash val="solid"/>
            <a:headEnd type="none" w="med" len="med"/>
            <a:tailEnd type="none" w="med" len="med"/>
          </a:ln>
        </p:spPr>
      </p:sp>
      <p:sp>
        <p:nvSpPr>
          <p:cNvPr id="54280" name="Rectangle 13"/>
          <p:cNvSpPr/>
          <p:nvPr/>
        </p:nvSpPr>
        <p:spPr>
          <a:xfrm>
            <a:off x="5562600" y="20129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81" name="Rectangle 14"/>
          <p:cNvSpPr/>
          <p:nvPr/>
        </p:nvSpPr>
        <p:spPr>
          <a:xfrm>
            <a:off x="5943600" y="2012950"/>
            <a:ext cx="381000" cy="304800"/>
          </a:xfrm>
          <a:prstGeom prst="rect">
            <a:avLst/>
          </a:prstGeom>
          <a:noFill/>
          <a:ln w="1587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4282" name="Rectangle 15"/>
          <p:cNvSpPr/>
          <p:nvPr/>
        </p:nvSpPr>
        <p:spPr>
          <a:xfrm>
            <a:off x="6324600" y="20129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83" name="Rectangle 17"/>
          <p:cNvSpPr/>
          <p:nvPr/>
        </p:nvSpPr>
        <p:spPr>
          <a:xfrm>
            <a:off x="4343400" y="3003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84" name="Rectangle 18"/>
          <p:cNvSpPr/>
          <p:nvPr/>
        </p:nvSpPr>
        <p:spPr>
          <a:xfrm>
            <a:off x="4724400" y="3003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p:txBody>
      </p:sp>
      <p:sp>
        <p:nvSpPr>
          <p:cNvPr id="54285" name="Rectangle 19"/>
          <p:cNvSpPr/>
          <p:nvPr/>
        </p:nvSpPr>
        <p:spPr>
          <a:xfrm>
            <a:off x="5105400" y="3003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86" name="Rectangle 20"/>
          <p:cNvSpPr/>
          <p:nvPr/>
        </p:nvSpPr>
        <p:spPr>
          <a:xfrm>
            <a:off x="3352800" y="4146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87" name="Rectangle 21"/>
          <p:cNvSpPr/>
          <p:nvPr/>
        </p:nvSpPr>
        <p:spPr>
          <a:xfrm>
            <a:off x="3733800" y="4146550"/>
            <a:ext cx="381000" cy="304800"/>
          </a:xfrm>
          <a:prstGeom prst="rect">
            <a:avLst/>
          </a:prstGeom>
          <a:noFill/>
          <a:ln w="1587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54288" name="Rectangle 22"/>
          <p:cNvSpPr/>
          <p:nvPr/>
        </p:nvSpPr>
        <p:spPr>
          <a:xfrm>
            <a:off x="4114800" y="4146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89" name="Rectangle 23"/>
          <p:cNvSpPr/>
          <p:nvPr/>
        </p:nvSpPr>
        <p:spPr>
          <a:xfrm>
            <a:off x="5410200" y="4146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90" name="Rectangle 24"/>
          <p:cNvSpPr/>
          <p:nvPr/>
        </p:nvSpPr>
        <p:spPr>
          <a:xfrm>
            <a:off x="5791200" y="4146550"/>
            <a:ext cx="381000" cy="304800"/>
          </a:xfrm>
          <a:prstGeom prst="rect">
            <a:avLst/>
          </a:prstGeom>
          <a:noFill/>
          <a:ln w="1587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54291" name="Rectangle 25"/>
          <p:cNvSpPr/>
          <p:nvPr/>
        </p:nvSpPr>
        <p:spPr>
          <a:xfrm>
            <a:off x="6172200" y="4146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92" name="Rectangle 26"/>
          <p:cNvSpPr/>
          <p:nvPr/>
        </p:nvSpPr>
        <p:spPr>
          <a:xfrm>
            <a:off x="6705600" y="3003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4293" name="Rectangle 27"/>
          <p:cNvSpPr/>
          <p:nvPr/>
        </p:nvSpPr>
        <p:spPr>
          <a:xfrm>
            <a:off x="7086600" y="3003550"/>
            <a:ext cx="381000" cy="304800"/>
          </a:xfrm>
          <a:prstGeom prst="rect">
            <a:avLst/>
          </a:prstGeom>
          <a:noFill/>
          <a:ln w="1587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54294" name="Rectangle 28"/>
          <p:cNvSpPr/>
          <p:nvPr/>
        </p:nvSpPr>
        <p:spPr>
          <a:xfrm>
            <a:off x="7467600" y="3003550"/>
            <a:ext cx="381000" cy="304800"/>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48151" name="Line 29"/>
          <p:cNvSpPr/>
          <p:nvPr/>
        </p:nvSpPr>
        <p:spPr>
          <a:xfrm>
            <a:off x="5638800" y="1784350"/>
            <a:ext cx="0" cy="228600"/>
          </a:xfrm>
          <a:prstGeom prst="line">
            <a:avLst/>
          </a:prstGeom>
          <a:ln w="15875" cap="flat" cmpd="sng">
            <a:solidFill>
              <a:srgbClr val="00CCFF"/>
            </a:solidFill>
            <a:prstDash val="dash"/>
            <a:headEnd type="none" w="med" len="med"/>
            <a:tailEnd type="stealth" w="lg" len="lg"/>
          </a:ln>
        </p:spPr>
      </p:sp>
      <p:sp>
        <p:nvSpPr>
          <p:cNvPr id="48152" name="Line 30"/>
          <p:cNvSpPr/>
          <p:nvPr/>
        </p:nvSpPr>
        <p:spPr>
          <a:xfrm>
            <a:off x="5638800" y="2012950"/>
            <a:ext cx="0" cy="304800"/>
          </a:xfrm>
          <a:prstGeom prst="line">
            <a:avLst/>
          </a:prstGeom>
          <a:ln w="15875" cap="flat" cmpd="sng">
            <a:solidFill>
              <a:srgbClr val="00CCFF"/>
            </a:solidFill>
            <a:prstDash val="dash"/>
            <a:headEnd type="none" w="med" len="med"/>
            <a:tailEnd type="none" w="med" len="med"/>
          </a:ln>
        </p:spPr>
      </p:sp>
      <p:sp>
        <p:nvSpPr>
          <p:cNvPr id="48153" name="Line 31"/>
          <p:cNvSpPr/>
          <p:nvPr/>
        </p:nvSpPr>
        <p:spPr>
          <a:xfrm flipH="1">
            <a:off x="4395788" y="2317750"/>
            <a:ext cx="1243012" cy="679450"/>
          </a:xfrm>
          <a:prstGeom prst="line">
            <a:avLst/>
          </a:prstGeom>
          <a:ln w="15875" cap="flat" cmpd="sng">
            <a:solidFill>
              <a:srgbClr val="00CCFF"/>
            </a:solidFill>
            <a:prstDash val="dash"/>
            <a:headEnd type="none" w="med" len="med"/>
            <a:tailEnd type="stealth" w="lg" len="lg"/>
          </a:ln>
        </p:spPr>
      </p:sp>
      <p:sp>
        <p:nvSpPr>
          <p:cNvPr id="48154" name="Line 32"/>
          <p:cNvSpPr/>
          <p:nvPr/>
        </p:nvSpPr>
        <p:spPr>
          <a:xfrm>
            <a:off x="4419600" y="3003550"/>
            <a:ext cx="0" cy="304800"/>
          </a:xfrm>
          <a:prstGeom prst="line">
            <a:avLst/>
          </a:prstGeom>
          <a:ln w="15875" cap="flat" cmpd="sng">
            <a:solidFill>
              <a:srgbClr val="00CCFF"/>
            </a:solidFill>
            <a:prstDash val="dash"/>
            <a:headEnd type="none" w="med" len="med"/>
            <a:tailEnd type="none" w="med" len="med"/>
          </a:ln>
        </p:spPr>
      </p:sp>
      <p:sp>
        <p:nvSpPr>
          <p:cNvPr id="48155" name="Line 33"/>
          <p:cNvSpPr/>
          <p:nvPr/>
        </p:nvSpPr>
        <p:spPr>
          <a:xfrm flipH="1">
            <a:off x="3429000" y="3308350"/>
            <a:ext cx="990600" cy="838200"/>
          </a:xfrm>
          <a:prstGeom prst="line">
            <a:avLst/>
          </a:prstGeom>
          <a:ln w="15875" cap="flat" cmpd="sng">
            <a:solidFill>
              <a:srgbClr val="00CCFF"/>
            </a:solidFill>
            <a:prstDash val="dash"/>
            <a:headEnd type="none" w="med" len="med"/>
            <a:tailEnd type="stealth" w="lg" len="lg"/>
          </a:ln>
        </p:spPr>
      </p:sp>
      <p:sp>
        <p:nvSpPr>
          <p:cNvPr id="48156" name="Line 34"/>
          <p:cNvSpPr/>
          <p:nvPr/>
        </p:nvSpPr>
        <p:spPr>
          <a:xfrm>
            <a:off x="3429000" y="4146550"/>
            <a:ext cx="0" cy="304800"/>
          </a:xfrm>
          <a:prstGeom prst="line">
            <a:avLst/>
          </a:prstGeom>
          <a:ln w="15875" cap="flat" cmpd="sng">
            <a:solidFill>
              <a:srgbClr val="00CCFF"/>
            </a:solidFill>
            <a:prstDash val="dash"/>
            <a:headEnd type="none" w="med" len="med"/>
            <a:tailEnd type="none" w="med" len="med"/>
          </a:ln>
        </p:spPr>
      </p:sp>
      <p:sp>
        <p:nvSpPr>
          <p:cNvPr id="48157" name="Line 35"/>
          <p:cNvSpPr/>
          <p:nvPr/>
        </p:nvSpPr>
        <p:spPr>
          <a:xfrm>
            <a:off x="3429000" y="4451350"/>
            <a:ext cx="0" cy="228600"/>
          </a:xfrm>
          <a:prstGeom prst="line">
            <a:avLst/>
          </a:prstGeom>
          <a:ln w="15875" cap="flat" cmpd="sng">
            <a:solidFill>
              <a:srgbClr val="00CCFF"/>
            </a:solidFill>
            <a:prstDash val="dash"/>
            <a:headEnd type="none" w="med" len="med"/>
            <a:tailEnd type="stealth" w="lg" len="lg"/>
          </a:ln>
        </p:spPr>
      </p:sp>
      <p:sp>
        <p:nvSpPr>
          <p:cNvPr id="48158" name="Line 36"/>
          <p:cNvSpPr/>
          <p:nvPr/>
        </p:nvSpPr>
        <p:spPr>
          <a:xfrm flipV="1">
            <a:off x="3657600" y="4451350"/>
            <a:ext cx="0" cy="228600"/>
          </a:xfrm>
          <a:prstGeom prst="line">
            <a:avLst/>
          </a:prstGeom>
          <a:ln w="15875" cap="flat" cmpd="sng">
            <a:solidFill>
              <a:srgbClr val="00CCFF"/>
            </a:solidFill>
            <a:prstDash val="dash"/>
            <a:headEnd type="none" w="med" len="med"/>
            <a:tailEnd type="stealth" w="lg" len="lg"/>
          </a:ln>
        </p:spPr>
      </p:sp>
      <p:sp>
        <p:nvSpPr>
          <p:cNvPr id="48159" name="Line 37"/>
          <p:cNvSpPr/>
          <p:nvPr/>
        </p:nvSpPr>
        <p:spPr>
          <a:xfrm flipV="1">
            <a:off x="3657600" y="4375150"/>
            <a:ext cx="0" cy="76200"/>
          </a:xfrm>
          <a:prstGeom prst="line">
            <a:avLst/>
          </a:prstGeom>
          <a:ln w="15875" cap="flat" cmpd="sng">
            <a:solidFill>
              <a:srgbClr val="00CCFF"/>
            </a:solidFill>
            <a:prstDash val="dash"/>
            <a:headEnd type="none" w="med" len="med"/>
            <a:tailEnd type="none" w="med" len="med"/>
          </a:ln>
        </p:spPr>
      </p:sp>
      <p:sp>
        <p:nvSpPr>
          <p:cNvPr id="48160" name="Line 38"/>
          <p:cNvSpPr/>
          <p:nvPr/>
        </p:nvSpPr>
        <p:spPr>
          <a:xfrm>
            <a:off x="3657600" y="4375150"/>
            <a:ext cx="533400" cy="0"/>
          </a:xfrm>
          <a:prstGeom prst="line">
            <a:avLst/>
          </a:prstGeom>
          <a:ln w="15875" cap="flat" cmpd="sng">
            <a:solidFill>
              <a:srgbClr val="00CCFF"/>
            </a:solidFill>
            <a:prstDash val="dash"/>
            <a:headEnd type="none" w="med" len="med"/>
            <a:tailEnd type="none" w="med" len="med"/>
          </a:ln>
        </p:spPr>
      </p:sp>
      <p:sp>
        <p:nvSpPr>
          <p:cNvPr id="48161" name="Line 39"/>
          <p:cNvSpPr/>
          <p:nvPr/>
        </p:nvSpPr>
        <p:spPr>
          <a:xfrm>
            <a:off x="4191000" y="4375150"/>
            <a:ext cx="0" cy="76200"/>
          </a:xfrm>
          <a:prstGeom prst="line">
            <a:avLst/>
          </a:prstGeom>
          <a:ln w="15875" cap="flat" cmpd="sng">
            <a:solidFill>
              <a:srgbClr val="00CCFF"/>
            </a:solidFill>
            <a:prstDash val="dash"/>
            <a:headEnd type="none" w="med" len="med"/>
            <a:tailEnd type="none" w="med" len="med"/>
          </a:ln>
        </p:spPr>
      </p:sp>
      <p:sp>
        <p:nvSpPr>
          <p:cNvPr id="48162" name="Line 40"/>
          <p:cNvSpPr/>
          <p:nvPr/>
        </p:nvSpPr>
        <p:spPr>
          <a:xfrm>
            <a:off x="4191000" y="4451350"/>
            <a:ext cx="0" cy="228600"/>
          </a:xfrm>
          <a:prstGeom prst="line">
            <a:avLst/>
          </a:prstGeom>
          <a:ln w="15875" cap="flat" cmpd="sng">
            <a:solidFill>
              <a:srgbClr val="00CCFF"/>
            </a:solidFill>
            <a:prstDash val="dash"/>
            <a:headEnd type="none" w="med" len="med"/>
            <a:tailEnd type="stealth" w="lg" len="lg"/>
          </a:ln>
        </p:spPr>
      </p:sp>
      <p:sp>
        <p:nvSpPr>
          <p:cNvPr id="48163" name="Line 41"/>
          <p:cNvSpPr/>
          <p:nvPr/>
        </p:nvSpPr>
        <p:spPr>
          <a:xfrm flipV="1">
            <a:off x="4419600" y="4451350"/>
            <a:ext cx="0" cy="228600"/>
          </a:xfrm>
          <a:prstGeom prst="line">
            <a:avLst/>
          </a:prstGeom>
          <a:ln w="15875" cap="flat" cmpd="sng">
            <a:solidFill>
              <a:srgbClr val="00CCFF"/>
            </a:solidFill>
            <a:prstDash val="dash"/>
            <a:headEnd type="none" w="med" len="med"/>
            <a:tailEnd type="stealth" w="lg" len="lg"/>
          </a:ln>
        </p:spPr>
      </p:sp>
      <p:sp>
        <p:nvSpPr>
          <p:cNvPr id="48164" name="Line 42"/>
          <p:cNvSpPr/>
          <p:nvPr/>
        </p:nvSpPr>
        <p:spPr>
          <a:xfrm>
            <a:off x="4419600" y="4146550"/>
            <a:ext cx="0" cy="304800"/>
          </a:xfrm>
          <a:prstGeom prst="line">
            <a:avLst/>
          </a:prstGeom>
          <a:ln w="15875" cap="flat" cmpd="sng">
            <a:solidFill>
              <a:srgbClr val="00CCFF"/>
            </a:solidFill>
            <a:prstDash val="dash"/>
            <a:headEnd type="none" w="med" len="med"/>
            <a:tailEnd type="none" w="med" len="med"/>
          </a:ln>
        </p:spPr>
      </p:sp>
      <p:sp>
        <p:nvSpPr>
          <p:cNvPr id="48165" name="Line 43"/>
          <p:cNvSpPr/>
          <p:nvPr/>
        </p:nvSpPr>
        <p:spPr>
          <a:xfrm flipV="1">
            <a:off x="4419600" y="3298825"/>
            <a:ext cx="241300" cy="847725"/>
          </a:xfrm>
          <a:prstGeom prst="line">
            <a:avLst/>
          </a:prstGeom>
          <a:ln w="15875" cap="flat" cmpd="sng">
            <a:solidFill>
              <a:srgbClr val="00CCFF"/>
            </a:solidFill>
            <a:prstDash val="dash"/>
            <a:headEnd type="none" w="med" len="med"/>
            <a:tailEnd type="stealth" w="lg" len="lg"/>
          </a:ln>
        </p:spPr>
      </p:sp>
      <p:sp>
        <p:nvSpPr>
          <p:cNvPr id="48166" name="Line 44"/>
          <p:cNvSpPr/>
          <p:nvPr/>
        </p:nvSpPr>
        <p:spPr>
          <a:xfrm>
            <a:off x="5410200" y="3003550"/>
            <a:ext cx="0" cy="304800"/>
          </a:xfrm>
          <a:prstGeom prst="line">
            <a:avLst/>
          </a:prstGeom>
          <a:ln w="15875" cap="flat" cmpd="sng">
            <a:solidFill>
              <a:srgbClr val="00CCFF"/>
            </a:solidFill>
            <a:prstDash val="dash"/>
            <a:headEnd type="none" w="med" len="med"/>
            <a:tailEnd type="none" w="med" len="med"/>
          </a:ln>
        </p:spPr>
      </p:sp>
      <p:sp>
        <p:nvSpPr>
          <p:cNvPr id="48167" name="Line 45"/>
          <p:cNvSpPr/>
          <p:nvPr/>
        </p:nvSpPr>
        <p:spPr>
          <a:xfrm flipV="1">
            <a:off x="4667250" y="3232150"/>
            <a:ext cx="0" cy="76200"/>
          </a:xfrm>
          <a:prstGeom prst="line">
            <a:avLst/>
          </a:prstGeom>
          <a:ln w="15875" cap="flat" cmpd="sng">
            <a:solidFill>
              <a:srgbClr val="00CCFF"/>
            </a:solidFill>
            <a:prstDash val="solid"/>
            <a:headEnd type="none" w="med" len="med"/>
            <a:tailEnd type="none" w="med" len="med"/>
          </a:ln>
        </p:spPr>
      </p:sp>
      <p:sp>
        <p:nvSpPr>
          <p:cNvPr id="48168" name="Line 46"/>
          <p:cNvSpPr/>
          <p:nvPr/>
        </p:nvSpPr>
        <p:spPr>
          <a:xfrm>
            <a:off x="4648200" y="3232150"/>
            <a:ext cx="533400" cy="0"/>
          </a:xfrm>
          <a:prstGeom prst="line">
            <a:avLst/>
          </a:prstGeom>
          <a:ln w="15875" cap="flat" cmpd="sng">
            <a:solidFill>
              <a:srgbClr val="00CCFF"/>
            </a:solidFill>
            <a:prstDash val="dash"/>
            <a:headEnd type="none" w="med" len="med"/>
            <a:tailEnd type="none" w="med" len="med"/>
          </a:ln>
        </p:spPr>
      </p:sp>
      <p:sp>
        <p:nvSpPr>
          <p:cNvPr id="48169" name="Line 47"/>
          <p:cNvSpPr/>
          <p:nvPr/>
        </p:nvSpPr>
        <p:spPr>
          <a:xfrm>
            <a:off x="5181600" y="3232150"/>
            <a:ext cx="0" cy="76200"/>
          </a:xfrm>
          <a:prstGeom prst="line">
            <a:avLst/>
          </a:prstGeom>
          <a:ln w="15875" cap="flat" cmpd="sng">
            <a:solidFill>
              <a:srgbClr val="00CCFF"/>
            </a:solidFill>
            <a:prstDash val="dash"/>
            <a:headEnd type="none" w="med" len="med"/>
            <a:tailEnd type="none" w="med" len="med"/>
          </a:ln>
        </p:spPr>
      </p:sp>
      <p:sp>
        <p:nvSpPr>
          <p:cNvPr id="48170" name="Line 48"/>
          <p:cNvSpPr/>
          <p:nvPr/>
        </p:nvSpPr>
        <p:spPr>
          <a:xfrm>
            <a:off x="5181600" y="3308350"/>
            <a:ext cx="303213" cy="850900"/>
          </a:xfrm>
          <a:prstGeom prst="line">
            <a:avLst/>
          </a:prstGeom>
          <a:ln w="15875" cap="flat" cmpd="sng">
            <a:solidFill>
              <a:srgbClr val="00CCFF"/>
            </a:solidFill>
            <a:prstDash val="dash"/>
            <a:headEnd type="none" w="med" len="med"/>
            <a:tailEnd type="stealth" w="lg" len="lg"/>
          </a:ln>
        </p:spPr>
      </p:sp>
      <p:sp>
        <p:nvSpPr>
          <p:cNvPr id="48171" name="Line 49"/>
          <p:cNvSpPr/>
          <p:nvPr/>
        </p:nvSpPr>
        <p:spPr>
          <a:xfrm>
            <a:off x="5486400" y="4146550"/>
            <a:ext cx="0" cy="304800"/>
          </a:xfrm>
          <a:prstGeom prst="line">
            <a:avLst/>
          </a:prstGeom>
          <a:ln w="15875" cap="flat" cmpd="sng">
            <a:solidFill>
              <a:srgbClr val="00CCFF"/>
            </a:solidFill>
            <a:prstDash val="dash"/>
            <a:headEnd type="none" w="med" len="med"/>
            <a:tailEnd type="none" w="med" len="med"/>
          </a:ln>
        </p:spPr>
      </p:sp>
      <p:sp>
        <p:nvSpPr>
          <p:cNvPr id="48172" name="Line 50"/>
          <p:cNvSpPr/>
          <p:nvPr/>
        </p:nvSpPr>
        <p:spPr>
          <a:xfrm>
            <a:off x="5486400" y="4451350"/>
            <a:ext cx="0" cy="228600"/>
          </a:xfrm>
          <a:prstGeom prst="line">
            <a:avLst/>
          </a:prstGeom>
          <a:ln w="15875" cap="flat" cmpd="sng">
            <a:solidFill>
              <a:srgbClr val="00CCFF"/>
            </a:solidFill>
            <a:prstDash val="dash"/>
            <a:headEnd type="none" w="med" len="med"/>
            <a:tailEnd type="stealth" w="lg" len="lg"/>
          </a:ln>
        </p:spPr>
      </p:sp>
      <p:sp>
        <p:nvSpPr>
          <p:cNvPr id="48173" name="Line 51"/>
          <p:cNvSpPr/>
          <p:nvPr/>
        </p:nvSpPr>
        <p:spPr>
          <a:xfrm flipV="1">
            <a:off x="5715000" y="4451350"/>
            <a:ext cx="0" cy="228600"/>
          </a:xfrm>
          <a:prstGeom prst="line">
            <a:avLst/>
          </a:prstGeom>
          <a:ln w="15875" cap="flat" cmpd="sng">
            <a:solidFill>
              <a:srgbClr val="00CCFF"/>
            </a:solidFill>
            <a:prstDash val="dash"/>
            <a:headEnd type="none" w="med" len="med"/>
            <a:tailEnd type="stealth" w="lg" len="lg"/>
          </a:ln>
        </p:spPr>
      </p:sp>
      <p:sp>
        <p:nvSpPr>
          <p:cNvPr id="48174" name="Line 52"/>
          <p:cNvSpPr/>
          <p:nvPr/>
        </p:nvSpPr>
        <p:spPr>
          <a:xfrm flipV="1">
            <a:off x="5715000" y="4387850"/>
            <a:ext cx="0" cy="50800"/>
          </a:xfrm>
          <a:prstGeom prst="line">
            <a:avLst/>
          </a:prstGeom>
          <a:ln w="15875" cap="flat" cmpd="sng">
            <a:solidFill>
              <a:srgbClr val="00CCFF"/>
            </a:solidFill>
            <a:prstDash val="solid"/>
            <a:headEnd type="none" w="med" len="med"/>
            <a:tailEnd type="none" w="med" len="med"/>
          </a:ln>
        </p:spPr>
      </p:sp>
      <p:sp>
        <p:nvSpPr>
          <p:cNvPr id="48175" name="Line 53"/>
          <p:cNvSpPr/>
          <p:nvPr/>
        </p:nvSpPr>
        <p:spPr>
          <a:xfrm>
            <a:off x="5715000" y="4375150"/>
            <a:ext cx="533400" cy="0"/>
          </a:xfrm>
          <a:prstGeom prst="line">
            <a:avLst/>
          </a:prstGeom>
          <a:ln w="15875" cap="flat" cmpd="sng">
            <a:solidFill>
              <a:srgbClr val="00CCFF"/>
            </a:solidFill>
            <a:prstDash val="dash"/>
            <a:headEnd type="none" w="med" len="med"/>
            <a:tailEnd type="none" w="med" len="med"/>
          </a:ln>
        </p:spPr>
      </p:sp>
      <p:sp>
        <p:nvSpPr>
          <p:cNvPr id="48176" name="Line 54"/>
          <p:cNvSpPr/>
          <p:nvPr/>
        </p:nvSpPr>
        <p:spPr>
          <a:xfrm>
            <a:off x="6248400" y="4375150"/>
            <a:ext cx="0" cy="76200"/>
          </a:xfrm>
          <a:prstGeom prst="line">
            <a:avLst/>
          </a:prstGeom>
          <a:ln w="15875" cap="flat" cmpd="sng">
            <a:solidFill>
              <a:srgbClr val="00CCFF"/>
            </a:solidFill>
            <a:prstDash val="dash"/>
            <a:headEnd type="none" w="med" len="med"/>
            <a:tailEnd type="none" w="med" len="med"/>
          </a:ln>
        </p:spPr>
      </p:sp>
      <p:sp>
        <p:nvSpPr>
          <p:cNvPr id="48177" name="Line 55"/>
          <p:cNvSpPr/>
          <p:nvPr/>
        </p:nvSpPr>
        <p:spPr>
          <a:xfrm>
            <a:off x="6248400" y="4451350"/>
            <a:ext cx="0" cy="228600"/>
          </a:xfrm>
          <a:prstGeom prst="line">
            <a:avLst/>
          </a:prstGeom>
          <a:ln w="15875" cap="flat" cmpd="sng">
            <a:solidFill>
              <a:srgbClr val="00CCFF"/>
            </a:solidFill>
            <a:prstDash val="dash"/>
            <a:headEnd type="none" w="med" len="med"/>
            <a:tailEnd type="stealth" w="lg" len="lg"/>
          </a:ln>
        </p:spPr>
      </p:sp>
      <p:sp>
        <p:nvSpPr>
          <p:cNvPr id="48178" name="Line 56"/>
          <p:cNvSpPr/>
          <p:nvPr/>
        </p:nvSpPr>
        <p:spPr>
          <a:xfrm flipV="1">
            <a:off x="6477000" y="4451350"/>
            <a:ext cx="0" cy="228600"/>
          </a:xfrm>
          <a:prstGeom prst="line">
            <a:avLst/>
          </a:prstGeom>
          <a:ln w="15875" cap="flat" cmpd="sng">
            <a:solidFill>
              <a:srgbClr val="00CCFF"/>
            </a:solidFill>
            <a:prstDash val="dash"/>
            <a:headEnd type="none" w="med" len="med"/>
            <a:tailEnd type="stealth" w="lg" len="lg"/>
          </a:ln>
        </p:spPr>
      </p:sp>
      <p:sp>
        <p:nvSpPr>
          <p:cNvPr id="48179" name="Line 57"/>
          <p:cNvSpPr/>
          <p:nvPr/>
        </p:nvSpPr>
        <p:spPr>
          <a:xfrm>
            <a:off x="6477000" y="4146550"/>
            <a:ext cx="0" cy="304800"/>
          </a:xfrm>
          <a:prstGeom prst="line">
            <a:avLst/>
          </a:prstGeom>
          <a:ln w="15875" cap="flat" cmpd="sng">
            <a:solidFill>
              <a:srgbClr val="00CCFF"/>
            </a:solidFill>
            <a:prstDash val="dash"/>
            <a:headEnd type="none" w="med" len="med"/>
            <a:tailEnd type="none" w="med" len="med"/>
          </a:ln>
        </p:spPr>
      </p:sp>
      <p:sp>
        <p:nvSpPr>
          <p:cNvPr id="48180" name="Line 58"/>
          <p:cNvSpPr/>
          <p:nvPr/>
        </p:nvSpPr>
        <p:spPr>
          <a:xfrm flipH="1" flipV="1">
            <a:off x="5410200" y="3308350"/>
            <a:ext cx="1066800" cy="838200"/>
          </a:xfrm>
          <a:prstGeom prst="line">
            <a:avLst/>
          </a:prstGeom>
          <a:ln w="15875" cap="flat" cmpd="sng">
            <a:solidFill>
              <a:srgbClr val="00CCFF"/>
            </a:solidFill>
            <a:prstDash val="dash"/>
            <a:headEnd type="none" w="med" len="med"/>
            <a:tailEnd type="stealth" w="lg" len="lg"/>
          </a:ln>
        </p:spPr>
      </p:sp>
      <p:sp>
        <p:nvSpPr>
          <p:cNvPr id="48181" name="Line 59"/>
          <p:cNvSpPr/>
          <p:nvPr/>
        </p:nvSpPr>
        <p:spPr>
          <a:xfrm flipV="1">
            <a:off x="5410200" y="2330450"/>
            <a:ext cx="457200" cy="673100"/>
          </a:xfrm>
          <a:prstGeom prst="line">
            <a:avLst/>
          </a:prstGeom>
          <a:ln w="15875" cap="flat" cmpd="sng">
            <a:solidFill>
              <a:srgbClr val="00CCFF"/>
            </a:solidFill>
            <a:prstDash val="dash"/>
            <a:headEnd type="none" w="med" len="med"/>
            <a:tailEnd type="stealth" w="lg" len="lg"/>
          </a:ln>
        </p:spPr>
      </p:sp>
      <p:sp>
        <p:nvSpPr>
          <p:cNvPr id="48182" name="Line 60"/>
          <p:cNvSpPr/>
          <p:nvPr/>
        </p:nvSpPr>
        <p:spPr>
          <a:xfrm flipV="1">
            <a:off x="5867400" y="2241550"/>
            <a:ext cx="0" cy="76200"/>
          </a:xfrm>
          <a:prstGeom prst="line">
            <a:avLst/>
          </a:prstGeom>
          <a:ln w="15875" cap="flat" cmpd="sng">
            <a:solidFill>
              <a:srgbClr val="00CCFF"/>
            </a:solidFill>
            <a:prstDash val="dash"/>
            <a:headEnd type="none" w="med" len="med"/>
            <a:tailEnd type="none" w="med" len="med"/>
          </a:ln>
        </p:spPr>
      </p:sp>
      <p:sp>
        <p:nvSpPr>
          <p:cNvPr id="48183" name="Line 61"/>
          <p:cNvSpPr/>
          <p:nvPr/>
        </p:nvSpPr>
        <p:spPr>
          <a:xfrm>
            <a:off x="5867400" y="2241550"/>
            <a:ext cx="533400" cy="0"/>
          </a:xfrm>
          <a:prstGeom prst="line">
            <a:avLst/>
          </a:prstGeom>
          <a:ln w="15875" cap="flat" cmpd="sng">
            <a:solidFill>
              <a:srgbClr val="00CCFF"/>
            </a:solidFill>
            <a:prstDash val="dash"/>
            <a:headEnd type="none" w="med" len="med"/>
            <a:tailEnd type="none" w="med" len="med"/>
          </a:ln>
        </p:spPr>
      </p:sp>
      <p:sp>
        <p:nvSpPr>
          <p:cNvPr id="48184" name="Line 62"/>
          <p:cNvSpPr/>
          <p:nvPr/>
        </p:nvSpPr>
        <p:spPr>
          <a:xfrm>
            <a:off x="6400800" y="2241550"/>
            <a:ext cx="0" cy="76200"/>
          </a:xfrm>
          <a:prstGeom prst="line">
            <a:avLst/>
          </a:prstGeom>
          <a:ln w="15875" cap="flat" cmpd="sng">
            <a:solidFill>
              <a:srgbClr val="00CCFF"/>
            </a:solidFill>
            <a:prstDash val="dash"/>
            <a:headEnd type="none" w="med" len="med"/>
            <a:tailEnd type="none" w="med" len="med"/>
          </a:ln>
        </p:spPr>
      </p:sp>
      <p:sp>
        <p:nvSpPr>
          <p:cNvPr id="48185" name="Line 63"/>
          <p:cNvSpPr/>
          <p:nvPr/>
        </p:nvSpPr>
        <p:spPr>
          <a:xfrm>
            <a:off x="6400800" y="2317750"/>
            <a:ext cx="381000" cy="688975"/>
          </a:xfrm>
          <a:prstGeom prst="line">
            <a:avLst/>
          </a:prstGeom>
          <a:ln w="15875" cap="flat" cmpd="sng">
            <a:solidFill>
              <a:srgbClr val="00CCFF"/>
            </a:solidFill>
            <a:prstDash val="dash"/>
            <a:headEnd type="none" w="med" len="med"/>
            <a:tailEnd type="stealth" w="lg" len="lg"/>
          </a:ln>
        </p:spPr>
      </p:sp>
      <p:sp>
        <p:nvSpPr>
          <p:cNvPr id="48186" name="Line 64"/>
          <p:cNvSpPr/>
          <p:nvPr/>
        </p:nvSpPr>
        <p:spPr>
          <a:xfrm>
            <a:off x="6781800" y="3003550"/>
            <a:ext cx="0" cy="304800"/>
          </a:xfrm>
          <a:prstGeom prst="line">
            <a:avLst/>
          </a:prstGeom>
          <a:ln w="15875" cap="flat" cmpd="sng">
            <a:solidFill>
              <a:srgbClr val="00CCFF"/>
            </a:solidFill>
            <a:prstDash val="dash"/>
            <a:headEnd type="none" w="med" len="med"/>
            <a:tailEnd type="none" w="med" len="med"/>
          </a:ln>
        </p:spPr>
      </p:sp>
      <p:sp>
        <p:nvSpPr>
          <p:cNvPr id="48187" name="Line 65"/>
          <p:cNvSpPr/>
          <p:nvPr/>
        </p:nvSpPr>
        <p:spPr>
          <a:xfrm>
            <a:off x="6781800" y="3308350"/>
            <a:ext cx="0" cy="228600"/>
          </a:xfrm>
          <a:prstGeom prst="line">
            <a:avLst/>
          </a:prstGeom>
          <a:ln w="15875" cap="flat" cmpd="sng">
            <a:solidFill>
              <a:srgbClr val="00CCFF"/>
            </a:solidFill>
            <a:prstDash val="dash"/>
            <a:headEnd type="none" w="med" len="med"/>
            <a:tailEnd type="stealth" w="lg" len="lg"/>
          </a:ln>
        </p:spPr>
      </p:sp>
      <p:sp>
        <p:nvSpPr>
          <p:cNvPr id="48188" name="Line 66"/>
          <p:cNvSpPr/>
          <p:nvPr/>
        </p:nvSpPr>
        <p:spPr>
          <a:xfrm flipV="1">
            <a:off x="7010400" y="3308350"/>
            <a:ext cx="0" cy="228600"/>
          </a:xfrm>
          <a:prstGeom prst="line">
            <a:avLst/>
          </a:prstGeom>
          <a:ln w="15875" cap="flat" cmpd="sng">
            <a:solidFill>
              <a:srgbClr val="00CCFF"/>
            </a:solidFill>
            <a:prstDash val="dash"/>
            <a:headEnd type="none" w="med" len="med"/>
            <a:tailEnd type="stealth" w="lg" len="lg"/>
          </a:ln>
        </p:spPr>
      </p:sp>
      <p:sp>
        <p:nvSpPr>
          <p:cNvPr id="48189" name="Line 67"/>
          <p:cNvSpPr/>
          <p:nvPr/>
        </p:nvSpPr>
        <p:spPr>
          <a:xfrm flipV="1">
            <a:off x="7010400" y="3232150"/>
            <a:ext cx="0" cy="76200"/>
          </a:xfrm>
          <a:prstGeom prst="line">
            <a:avLst/>
          </a:prstGeom>
          <a:ln w="15875" cap="flat" cmpd="sng">
            <a:solidFill>
              <a:srgbClr val="00CCFF"/>
            </a:solidFill>
            <a:prstDash val="solid"/>
            <a:headEnd type="none" w="med" len="med"/>
            <a:tailEnd type="none" w="med" len="med"/>
          </a:ln>
        </p:spPr>
      </p:sp>
      <p:sp>
        <p:nvSpPr>
          <p:cNvPr id="48190" name="Line 68"/>
          <p:cNvSpPr/>
          <p:nvPr/>
        </p:nvSpPr>
        <p:spPr>
          <a:xfrm>
            <a:off x="7010400" y="3232150"/>
            <a:ext cx="533400" cy="0"/>
          </a:xfrm>
          <a:prstGeom prst="line">
            <a:avLst/>
          </a:prstGeom>
          <a:ln w="15875" cap="flat" cmpd="sng">
            <a:solidFill>
              <a:srgbClr val="00CCFF"/>
            </a:solidFill>
            <a:prstDash val="dash"/>
            <a:headEnd type="none" w="med" len="med"/>
            <a:tailEnd type="none" w="med" len="med"/>
          </a:ln>
        </p:spPr>
      </p:sp>
      <p:sp>
        <p:nvSpPr>
          <p:cNvPr id="48191" name="Line 69"/>
          <p:cNvSpPr/>
          <p:nvPr/>
        </p:nvSpPr>
        <p:spPr>
          <a:xfrm>
            <a:off x="7543800" y="3232150"/>
            <a:ext cx="0" cy="76200"/>
          </a:xfrm>
          <a:prstGeom prst="line">
            <a:avLst/>
          </a:prstGeom>
          <a:ln w="15875" cap="flat" cmpd="sng">
            <a:solidFill>
              <a:srgbClr val="00CCFF"/>
            </a:solidFill>
            <a:prstDash val="dash"/>
            <a:headEnd type="none" w="med" len="med"/>
            <a:tailEnd type="none" w="med" len="med"/>
          </a:ln>
        </p:spPr>
      </p:sp>
      <p:sp>
        <p:nvSpPr>
          <p:cNvPr id="48192" name="Line 70"/>
          <p:cNvSpPr/>
          <p:nvPr/>
        </p:nvSpPr>
        <p:spPr>
          <a:xfrm>
            <a:off x="7543800" y="3308350"/>
            <a:ext cx="0" cy="228600"/>
          </a:xfrm>
          <a:prstGeom prst="line">
            <a:avLst/>
          </a:prstGeom>
          <a:ln w="15875" cap="flat" cmpd="sng">
            <a:solidFill>
              <a:srgbClr val="00CCFF"/>
            </a:solidFill>
            <a:prstDash val="dash"/>
            <a:headEnd type="none" w="med" len="med"/>
            <a:tailEnd type="stealth" w="lg" len="lg"/>
          </a:ln>
        </p:spPr>
      </p:sp>
      <p:sp>
        <p:nvSpPr>
          <p:cNvPr id="48193" name="Line 71"/>
          <p:cNvSpPr/>
          <p:nvPr/>
        </p:nvSpPr>
        <p:spPr>
          <a:xfrm flipV="1">
            <a:off x="7772400" y="3308350"/>
            <a:ext cx="0" cy="228600"/>
          </a:xfrm>
          <a:prstGeom prst="line">
            <a:avLst/>
          </a:prstGeom>
          <a:ln w="15875" cap="flat" cmpd="sng">
            <a:solidFill>
              <a:srgbClr val="00CCFF"/>
            </a:solidFill>
            <a:prstDash val="dash"/>
            <a:headEnd type="none" w="med" len="med"/>
            <a:tailEnd type="stealth" w="lg" len="lg"/>
          </a:ln>
        </p:spPr>
      </p:sp>
      <p:sp>
        <p:nvSpPr>
          <p:cNvPr id="48194" name="Line 72"/>
          <p:cNvSpPr/>
          <p:nvPr/>
        </p:nvSpPr>
        <p:spPr>
          <a:xfrm>
            <a:off x="7772400" y="3003550"/>
            <a:ext cx="0" cy="304800"/>
          </a:xfrm>
          <a:prstGeom prst="line">
            <a:avLst/>
          </a:prstGeom>
          <a:ln w="15875" cap="flat" cmpd="sng">
            <a:solidFill>
              <a:srgbClr val="00CCFF"/>
            </a:solidFill>
            <a:prstDash val="dash"/>
            <a:headEnd type="none" w="med" len="med"/>
            <a:tailEnd type="none" w="med" len="med"/>
          </a:ln>
        </p:spPr>
      </p:sp>
      <p:sp>
        <p:nvSpPr>
          <p:cNvPr id="48195" name="Line 73"/>
          <p:cNvSpPr/>
          <p:nvPr/>
        </p:nvSpPr>
        <p:spPr>
          <a:xfrm flipH="1" flipV="1">
            <a:off x="6635750" y="2330450"/>
            <a:ext cx="1136650" cy="673100"/>
          </a:xfrm>
          <a:prstGeom prst="line">
            <a:avLst/>
          </a:prstGeom>
          <a:ln w="15875" cap="flat" cmpd="sng">
            <a:solidFill>
              <a:srgbClr val="00CCFF"/>
            </a:solidFill>
            <a:prstDash val="dash"/>
            <a:headEnd type="none" w="med" len="med"/>
            <a:tailEnd type="stealth" w="lg" len="lg"/>
          </a:ln>
        </p:spPr>
      </p:sp>
      <p:sp>
        <p:nvSpPr>
          <p:cNvPr id="48196" name="Line 74"/>
          <p:cNvSpPr/>
          <p:nvPr/>
        </p:nvSpPr>
        <p:spPr>
          <a:xfrm>
            <a:off x="6646863" y="2012950"/>
            <a:ext cx="0" cy="304800"/>
          </a:xfrm>
          <a:prstGeom prst="line">
            <a:avLst/>
          </a:prstGeom>
          <a:ln w="15875" cap="flat" cmpd="sng">
            <a:solidFill>
              <a:srgbClr val="00CCFF"/>
            </a:solidFill>
            <a:prstDash val="dash"/>
            <a:headEnd type="none" w="med" len="med"/>
            <a:tailEnd type="none" w="med" len="med"/>
          </a:ln>
        </p:spPr>
      </p:sp>
      <p:sp>
        <p:nvSpPr>
          <p:cNvPr id="48197" name="Line 75"/>
          <p:cNvSpPr/>
          <p:nvPr/>
        </p:nvSpPr>
        <p:spPr>
          <a:xfrm flipV="1">
            <a:off x="6648450" y="1784350"/>
            <a:ext cx="0" cy="228600"/>
          </a:xfrm>
          <a:prstGeom prst="line">
            <a:avLst/>
          </a:prstGeom>
          <a:ln w="15875" cap="flat" cmpd="sng">
            <a:solidFill>
              <a:srgbClr val="00CCFF"/>
            </a:solidFill>
            <a:prstDash val="dash"/>
            <a:headEnd type="none" w="med" len="med"/>
            <a:tailEnd type="stealth" w="lg" len="lg"/>
          </a:ln>
        </p:spPr>
      </p:sp>
      <p:sp>
        <p:nvSpPr>
          <p:cNvPr id="48198" name="Freeform 76"/>
          <p:cNvSpPr/>
          <p:nvPr/>
        </p:nvSpPr>
        <p:spPr>
          <a:xfrm>
            <a:off x="3416300" y="4679950"/>
            <a:ext cx="254000" cy="241300"/>
          </a:xfrm>
          <a:custGeom>
            <a:avLst/>
            <a:gdLst>
              <a:gd name="txL" fmla="*/ 0 w 160"/>
              <a:gd name="txT" fmla="*/ 0 h 152"/>
              <a:gd name="txR" fmla="*/ 160 w 160"/>
              <a:gd name="txB" fmla="*/ 152 h 152"/>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48199" name="Freeform 77"/>
          <p:cNvSpPr/>
          <p:nvPr/>
        </p:nvSpPr>
        <p:spPr>
          <a:xfrm>
            <a:off x="4183063" y="4679950"/>
            <a:ext cx="254000" cy="241300"/>
          </a:xfrm>
          <a:custGeom>
            <a:avLst/>
            <a:gdLst>
              <a:gd name="txL" fmla="*/ 0 w 160"/>
              <a:gd name="txT" fmla="*/ 0 h 152"/>
              <a:gd name="txR" fmla="*/ 160 w 160"/>
              <a:gd name="txB" fmla="*/ 152 h 152"/>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48200" name="Freeform 78"/>
          <p:cNvSpPr/>
          <p:nvPr/>
        </p:nvSpPr>
        <p:spPr>
          <a:xfrm>
            <a:off x="5476875" y="4679950"/>
            <a:ext cx="254000" cy="241300"/>
          </a:xfrm>
          <a:custGeom>
            <a:avLst/>
            <a:gdLst>
              <a:gd name="txL" fmla="*/ 0 w 160"/>
              <a:gd name="txT" fmla="*/ 0 h 152"/>
              <a:gd name="txR" fmla="*/ 160 w 160"/>
              <a:gd name="txB" fmla="*/ 152 h 152"/>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48201" name="Freeform 79"/>
          <p:cNvSpPr/>
          <p:nvPr/>
        </p:nvSpPr>
        <p:spPr>
          <a:xfrm>
            <a:off x="6232525" y="4679950"/>
            <a:ext cx="254000" cy="241300"/>
          </a:xfrm>
          <a:custGeom>
            <a:avLst/>
            <a:gdLst>
              <a:gd name="txL" fmla="*/ 0 w 160"/>
              <a:gd name="txT" fmla="*/ 0 h 152"/>
              <a:gd name="txR" fmla="*/ 160 w 160"/>
              <a:gd name="txB" fmla="*/ 152 h 152"/>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48202" name="Freeform 80"/>
          <p:cNvSpPr/>
          <p:nvPr/>
        </p:nvSpPr>
        <p:spPr>
          <a:xfrm>
            <a:off x="6765925" y="3524250"/>
            <a:ext cx="254000" cy="241300"/>
          </a:xfrm>
          <a:custGeom>
            <a:avLst/>
            <a:gdLst>
              <a:gd name="txL" fmla="*/ 0 w 160"/>
              <a:gd name="txT" fmla="*/ 0 h 152"/>
              <a:gd name="txR" fmla="*/ 160 w 160"/>
              <a:gd name="txB" fmla="*/ 152 h 152"/>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48203" name="Freeform 81"/>
          <p:cNvSpPr/>
          <p:nvPr/>
        </p:nvSpPr>
        <p:spPr>
          <a:xfrm>
            <a:off x="7534275" y="3536950"/>
            <a:ext cx="254000" cy="241300"/>
          </a:xfrm>
          <a:custGeom>
            <a:avLst/>
            <a:gdLst>
              <a:gd name="txL" fmla="*/ 0 w 160"/>
              <a:gd name="txT" fmla="*/ 0 h 152"/>
              <a:gd name="txR" fmla="*/ 160 w 160"/>
              <a:gd name="txB" fmla="*/ 152 h 152"/>
            </a:gdLst>
            <a:ahLst/>
            <a:cxnLst>
              <a:cxn ang="0">
                <a:pos x="2147483646" y="0"/>
              </a:cxn>
              <a:cxn ang="0">
                <a:pos x="2147483646" y="2147483646"/>
              </a:cxn>
              <a:cxn ang="0">
                <a:pos x="2147483646" y="2147483646"/>
              </a:cxn>
              <a:cxn ang="0">
                <a:pos x="2147483646" y="2147483646"/>
              </a:cxn>
              <a:cxn ang="0">
                <a:pos x="2147483646" y="2147483646"/>
              </a:cxn>
              <a:cxn ang="0">
                <a:pos x="2147483646"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48204" name="AutoShape 82"/>
          <p:cNvSpPr/>
          <p:nvPr/>
        </p:nvSpPr>
        <p:spPr>
          <a:xfrm>
            <a:off x="5181600" y="2047875"/>
            <a:ext cx="304800" cy="228600"/>
          </a:xfrm>
          <a:prstGeom prst="triangle">
            <a:avLst>
              <a:gd name="adj" fmla="val 50000"/>
            </a:avLst>
          </a:prstGeom>
          <a:noFill/>
          <a:ln w="15875" cap="flat" cmpd="sng">
            <a:solidFill>
              <a:srgbClr val="0000FF"/>
            </a:solidFill>
            <a:prstDash val="solid"/>
            <a:miter/>
            <a:headEnd type="none" w="med" len="med"/>
            <a:tailEnd type="none" w="med" len="med"/>
          </a:ln>
        </p:spPr>
        <p:txBody>
          <a:bodyPr wrap="none" t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8205" name="AutoShape 85"/>
          <p:cNvSpPr/>
          <p:nvPr/>
        </p:nvSpPr>
        <p:spPr>
          <a:xfrm>
            <a:off x="3962400" y="3079750"/>
            <a:ext cx="304800" cy="228600"/>
          </a:xfrm>
          <a:prstGeom prst="triangle">
            <a:avLst>
              <a:gd name="adj" fmla="val 50000"/>
            </a:avLst>
          </a:prstGeom>
          <a:noFill/>
          <a:ln w="158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solidFill>
                  <a:srgbClr val="0000FF"/>
                </a:solidFill>
                <a:latin typeface="Times New Roman" panose="02020603050405020304" pitchFamily="18" charset="0"/>
                <a:ea typeface="宋体" panose="02010600030101010101" pitchFamily="2" charset="-122"/>
              </a:rPr>
              <a:t>*</a:t>
            </a:r>
            <a:endParaRPr lang="zh-CN" altLang="zh-CN" sz="2000" dirty="0">
              <a:solidFill>
                <a:srgbClr val="0000FF"/>
              </a:solidFill>
              <a:latin typeface="Times New Roman" panose="02020603050405020304" pitchFamily="18" charset="0"/>
              <a:ea typeface="宋体" panose="02010600030101010101" pitchFamily="2" charset="-122"/>
            </a:endParaRPr>
          </a:p>
        </p:txBody>
      </p:sp>
      <p:sp>
        <p:nvSpPr>
          <p:cNvPr id="48206" name="AutoShape 86"/>
          <p:cNvSpPr/>
          <p:nvPr/>
        </p:nvSpPr>
        <p:spPr>
          <a:xfrm>
            <a:off x="2971800" y="4146550"/>
            <a:ext cx="304800" cy="304800"/>
          </a:xfrm>
          <a:prstGeom prst="triangle">
            <a:avLst>
              <a:gd name="adj" fmla="val 50000"/>
            </a:avLst>
          </a:prstGeom>
          <a:noFill/>
          <a:ln w="15875" cap="flat" cmpd="sng">
            <a:solidFill>
              <a:srgbClr val="0000FF"/>
            </a:solidFill>
            <a:prstDash val="solid"/>
            <a:miter/>
            <a:headEnd type="none" w="med" len="med"/>
            <a:tailEnd type="none" w="med" len="med"/>
          </a:ln>
        </p:spPr>
        <p:txBody>
          <a:bodyPr wrap="none" t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a</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8207" name="AutoShape 87"/>
          <p:cNvSpPr/>
          <p:nvPr/>
        </p:nvSpPr>
        <p:spPr>
          <a:xfrm>
            <a:off x="5029200" y="4146550"/>
            <a:ext cx="304800" cy="228600"/>
          </a:xfrm>
          <a:prstGeom prst="triangle">
            <a:avLst>
              <a:gd name="adj" fmla="val 50000"/>
            </a:avLst>
          </a:prstGeom>
          <a:noFill/>
          <a:ln w="158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b</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8208" name="AutoShape 88"/>
          <p:cNvSpPr/>
          <p:nvPr/>
        </p:nvSpPr>
        <p:spPr>
          <a:xfrm>
            <a:off x="6324600" y="3003550"/>
            <a:ext cx="304800" cy="228600"/>
          </a:xfrm>
          <a:prstGeom prst="triangle">
            <a:avLst>
              <a:gd name="adj" fmla="val 50000"/>
            </a:avLst>
          </a:prstGeom>
          <a:noFill/>
          <a:ln w="158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c</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48209" name="Rectangle 89"/>
          <p:cNvSpPr/>
          <p:nvPr/>
        </p:nvSpPr>
        <p:spPr>
          <a:xfrm>
            <a:off x="6772275" y="2049463"/>
            <a:ext cx="228600" cy="228600"/>
          </a:xfrm>
          <a:prstGeom prst="rect">
            <a:avLst/>
          </a:prstGeom>
          <a:noFill/>
          <a:ln w="15875"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8000"/>
                </a:solidFill>
                <a:latin typeface="Times New Roman" panose="02020603050405020304" pitchFamily="18" charset="0"/>
                <a:ea typeface="宋体" panose="02010600030101010101" pitchFamily="2" charset="-122"/>
              </a:rPr>
              <a:t>-</a:t>
            </a:r>
            <a:endParaRPr lang="en-US" altLang="zh-CN" sz="2000" dirty="0">
              <a:solidFill>
                <a:srgbClr val="008000"/>
              </a:solidFill>
              <a:latin typeface="Times New Roman" panose="02020603050405020304" pitchFamily="18" charset="0"/>
              <a:ea typeface="宋体" panose="02010600030101010101" pitchFamily="2" charset="-122"/>
            </a:endParaRPr>
          </a:p>
        </p:txBody>
      </p:sp>
      <p:sp>
        <p:nvSpPr>
          <p:cNvPr id="48210" name="Rectangle 91"/>
          <p:cNvSpPr/>
          <p:nvPr/>
        </p:nvSpPr>
        <p:spPr>
          <a:xfrm>
            <a:off x="7924800" y="3052763"/>
            <a:ext cx="228600" cy="228600"/>
          </a:xfrm>
          <a:prstGeom prst="rect">
            <a:avLst/>
          </a:prstGeom>
          <a:noFill/>
          <a:ln w="15875"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8000"/>
                </a:solidFill>
                <a:latin typeface="Times New Roman" panose="02020603050405020304" pitchFamily="18" charset="0"/>
                <a:ea typeface="宋体" panose="02010600030101010101" pitchFamily="2" charset="-122"/>
              </a:rPr>
              <a:t>c</a:t>
            </a:r>
            <a:endParaRPr lang="en-US" altLang="zh-CN" sz="2000" dirty="0">
              <a:solidFill>
                <a:srgbClr val="008000"/>
              </a:solidFill>
              <a:latin typeface="Times New Roman" panose="02020603050405020304" pitchFamily="18" charset="0"/>
              <a:ea typeface="宋体" panose="02010600030101010101" pitchFamily="2" charset="-122"/>
            </a:endParaRPr>
          </a:p>
        </p:txBody>
      </p:sp>
      <p:sp>
        <p:nvSpPr>
          <p:cNvPr id="48211" name="Rectangle 92"/>
          <p:cNvSpPr/>
          <p:nvPr/>
        </p:nvSpPr>
        <p:spPr>
          <a:xfrm>
            <a:off x="6637338" y="4203700"/>
            <a:ext cx="228600" cy="228600"/>
          </a:xfrm>
          <a:prstGeom prst="rect">
            <a:avLst/>
          </a:prstGeom>
          <a:noFill/>
          <a:ln w="15875"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8000"/>
                </a:solidFill>
                <a:latin typeface="Times New Roman" panose="02020603050405020304" pitchFamily="18" charset="0"/>
                <a:ea typeface="宋体" panose="02010600030101010101" pitchFamily="2" charset="-122"/>
              </a:rPr>
              <a:t>b</a:t>
            </a:r>
            <a:endParaRPr lang="en-US" altLang="zh-CN" sz="2000" dirty="0">
              <a:solidFill>
                <a:srgbClr val="008000"/>
              </a:solidFill>
              <a:latin typeface="Times New Roman" panose="02020603050405020304" pitchFamily="18" charset="0"/>
              <a:ea typeface="宋体" panose="02010600030101010101" pitchFamily="2" charset="-122"/>
            </a:endParaRPr>
          </a:p>
        </p:txBody>
      </p:sp>
      <p:sp>
        <p:nvSpPr>
          <p:cNvPr id="48212" name="Rectangle 93"/>
          <p:cNvSpPr/>
          <p:nvPr/>
        </p:nvSpPr>
        <p:spPr>
          <a:xfrm>
            <a:off x="5562600" y="3060700"/>
            <a:ext cx="228600" cy="228600"/>
          </a:xfrm>
          <a:prstGeom prst="rect">
            <a:avLst/>
          </a:prstGeom>
          <a:noFill/>
          <a:ln w="15875" cap="flat" cmpd="sng">
            <a:solidFill>
              <a:srgbClr val="008000"/>
            </a:solidFill>
            <a:prstDash val="solid"/>
            <a:miter/>
            <a:headEnd type="none" w="med" len="med"/>
            <a:tailEnd type="none" w="med" len="med"/>
          </a:ln>
        </p:spPr>
        <p:txBody>
          <a:bodyPr wrap="none" anchor="ctr"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solidFill>
                  <a:srgbClr val="008000"/>
                </a:solidFill>
                <a:latin typeface="Times New Roman" panose="02020603050405020304" pitchFamily="18" charset="0"/>
                <a:ea typeface="宋体" panose="02010600030101010101" pitchFamily="2" charset="-122"/>
              </a:rPr>
              <a:t>*</a:t>
            </a:r>
            <a:endParaRPr lang="zh-CN" altLang="zh-CN" sz="2000" dirty="0">
              <a:solidFill>
                <a:srgbClr val="008000"/>
              </a:solidFill>
              <a:latin typeface="Times New Roman" panose="02020603050405020304" pitchFamily="18" charset="0"/>
              <a:ea typeface="宋体" panose="02010600030101010101" pitchFamily="2" charset="-122"/>
            </a:endParaRPr>
          </a:p>
        </p:txBody>
      </p:sp>
      <p:sp>
        <p:nvSpPr>
          <p:cNvPr id="48213" name="Rectangle 94"/>
          <p:cNvSpPr/>
          <p:nvPr/>
        </p:nvSpPr>
        <p:spPr>
          <a:xfrm>
            <a:off x="4572000" y="4222750"/>
            <a:ext cx="228600" cy="228600"/>
          </a:xfrm>
          <a:prstGeom prst="rect">
            <a:avLst/>
          </a:prstGeom>
          <a:noFill/>
          <a:ln w="15875"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8000"/>
                </a:solidFill>
                <a:latin typeface="Times New Roman" panose="02020603050405020304" pitchFamily="18" charset="0"/>
                <a:ea typeface="宋体" panose="02010600030101010101" pitchFamily="2" charset="-122"/>
              </a:rPr>
              <a:t>a</a:t>
            </a:r>
            <a:endParaRPr lang="en-US" altLang="zh-CN" sz="2000" dirty="0">
              <a:solidFill>
                <a:srgbClr val="008000"/>
              </a:solidFill>
              <a:latin typeface="Times New Roman" panose="02020603050405020304" pitchFamily="18" charset="0"/>
              <a:ea typeface="宋体" panose="02010600030101010101" pitchFamily="2" charset="-122"/>
            </a:endParaRPr>
          </a:p>
        </p:txBody>
      </p:sp>
      <p:sp>
        <p:nvSpPr>
          <p:cNvPr id="48214" name="Oval 95"/>
          <p:cNvSpPr/>
          <p:nvPr/>
        </p:nvSpPr>
        <p:spPr>
          <a:xfrm>
            <a:off x="3763963" y="4527550"/>
            <a:ext cx="304800" cy="304800"/>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9900CC"/>
                </a:solidFill>
                <a:latin typeface="Times New Roman" panose="02020603050405020304" pitchFamily="18" charset="0"/>
                <a:ea typeface="宋体" panose="02010600030101010101" pitchFamily="2" charset="-122"/>
              </a:rPr>
              <a:t>a</a:t>
            </a:r>
            <a:endParaRPr lang="en-US" altLang="zh-CN" sz="2000" dirty="0">
              <a:solidFill>
                <a:srgbClr val="9900CC"/>
              </a:solidFill>
              <a:latin typeface="Times New Roman" panose="02020603050405020304" pitchFamily="18" charset="0"/>
              <a:ea typeface="宋体" panose="02010600030101010101" pitchFamily="2" charset="-122"/>
            </a:endParaRPr>
          </a:p>
        </p:txBody>
      </p:sp>
      <p:sp>
        <p:nvSpPr>
          <p:cNvPr id="48215" name="Oval 97"/>
          <p:cNvSpPr/>
          <p:nvPr/>
        </p:nvSpPr>
        <p:spPr>
          <a:xfrm>
            <a:off x="5830888" y="4527550"/>
            <a:ext cx="304800" cy="304800"/>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9900CC"/>
                </a:solidFill>
                <a:latin typeface="Times New Roman" panose="02020603050405020304" pitchFamily="18" charset="0"/>
                <a:ea typeface="宋体" panose="02010600030101010101" pitchFamily="2" charset="-122"/>
              </a:rPr>
              <a:t>b</a:t>
            </a:r>
            <a:endParaRPr lang="en-US" altLang="zh-CN" sz="2000" dirty="0">
              <a:solidFill>
                <a:srgbClr val="9900CC"/>
              </a:solidFill>
              <a:latin typeface="Times New Roman" panose="02020603050405020304" pitchFamily="18" charset="0"/>
              <a:ea typeface="宋体" panose="02010600030101010101" pitchFamily="2" charset="-122"/>
            </a:endParaRPr>
          </a:p>
        </p:txBody>
      </p:sp>
      <p:sp>
        <p:nvSpPr>
          <p:cNvPr id="48216" name="Oval 98"/>
          <p:cNvSpPr/>
          <p:nvPr/>
        </p:nvSpPr>
        <p:spPr>
          <a:xfrm>
            <a:off x="4760913" y="3384550"/>
            <a:ext cx="304800" cy="304800"/>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solidFill>
                  <a:srgbClr val="9900CC"/>
                </a:solidFill>
                <a:latin typeface="Times New Roman" panose="02020603050405020304" pitchFamily="18" charset="0"/>
                <a:ea typeface="宋体" panose="02010600030101010101" pitchFamily="2" charset="-122"/>
              </a:rPr>
              <a:t>*</a:t>
            </a:r>
            <a:endParaRPr lang="zh-CN" altLang="zh-CN" sz="2000" dirty="0">
              <a:solidFill>
                <a:srgbClr val="9900CC"/>
              </a:solidFill>
              <a:latin typeface="Times New Roman" panose="02020603050405020304" pitchFamily="18" charset="0"/>
              <a:ea typeface="宋体" panose="02010600030101010101" pitchFamily="2" charset="-122"/>
            </a:endParaRPr>
          </a:p>
        </p:txBody>
      </p:sp>
      <p:sp>
        <p:nvSpPr>
          <p:cNvPr id="48217" name="Oval 99"/>
          <p:cNvSpPr/>
          <p:nvPr/>
        </p:nvSpPr>
        <p:spPr>
          <a:xfrm>
            <a:off x="7113588" y="3384550"/>
            <a:ext cx="304800" cy="304800"/>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9900CC"/>
                </a:solidFill>
                <a:latin typeface="Times New Roman" panose="02020603050405020304" pitchFamily="18" charset="0"/>
                <a:ea typeface="宋体" panose="02010600030101010101" pitchFamily="2" charset="-122"/>
              </a:rPr>
              <a:t>c</a:t>
            </a:r>
            <a:endParaRPr lang="en-US" altLang="zh-CN" sz="2000" dirty="0">
              <a:solidFill>
                <a:srgbClr val="9900CC"/>
              </a:solidFill>
              <a:latin typeface="Times New Roman" panose="02020603050405020304" pitchFamily="18" charset="0"/>
              <a:ea typeface="宋体" panose="02010600030101010101" pitchFamily="2" charset="-122"/>
            </a:endParaRPr>
          </a:p>
        </p:txBody>
      </p:sp>
      <p:sp>
        <p:nvSpPr>
          <p:cNvPr id="48218" name="Oval 100"/>
          <p:cNvSpPr/>
          <p:nvPr/>
        </p:nvSpPr>
        <p:spPr>
          <a:xfrm>
            <a:off x="5972175" y="2393950"/>
            <a:ext cx="304800" cy="304800"/>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9900CC"/>
                </a:solidFill>
                <a:latin typeface="Times New Roman" panose="02020603050405020304" pitchFamily="18" charset="0"/>
                <a:ea typeface="宋体" panose="02010600030101010101" pitchFamily="2" charset="-122"/>
              </a:rPr>
              <a:t>-</a:t>
            </a:r>
            <a:endParaRPr lang="en-US" altLang="zh-CN" sz="2000" dirty="0">
              <a:solidFill>
                <a:srgbClr val="9900CC"/>
              </a:solidFill>
              <a:latin typeface="Times New Roman" panose="02020603050405020304" pitchFamily="18" charset="0"/>
              <a:ea typeface="宋体" panose="02010600030101010101" pitchFamily="2" charset="-122"/>
            </a:endParaRPr>
          </a:p>
        </p:txBody>
      </p:sp>
      <p:sp>
        <p:nvSpPr>
          <p:cNvPr id="48219" name="Text Box 101"/>
          <p:cNvSpPr txBox="1"/>
          <p:nvPr/>
        </p:nvSpPr>
        <p:spPr>
          <a:xfrm>
            <a:off x="5470525" y="1417638"/>
            <a:ext cx="311150"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48220" name="Text Box 102"/>
          <p:cNvSpPr txBox="1"/>
          <p:nvPr/>
        </p:nvSpPr>
        <p:spPr>
          <a:xfrm>
            <a:off x="6470650" y="1412875"/>
            <a:ext cx="311150"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p:txBody>
      </p:sp>
      <p:sp>
        <p:nvSpPr>
          <p:cNvPr id="54365" name="Line 103"/>
          <p:cNvSpPr/>
          <p:nvPr/>
        </p:nvSpPr>
        <p:spPr>
          <a:xfrm>
            <a:off x="5754688" y="2241550"/>
            <a:ext cx="0" cy="76200"/>
          </a:xfrm>
          <a:prstGeom prst="line">
            <a:avLst/>
          </a:prstGeom>
          <a:ln w="15875" cap="flat" cmpd="sng">
            <a:solidFill>
              <a:schemeClr val="tx1"/>
            </a:solidFill>
            <a:prstDash val="solid"/>
            <a:headEnd type="none" w="med" len="med"/>
            <a:tailEnd type="none" w="med" len="med"/>
          </a:ln>
        </p:spPr>
      </p:sp>
      <p:sp>
        <p:nvSpPr>
          <p:cNvPr id="54366" name="Line 104"/>
          <p:cNvSpPr/>
          <p:nvPr/>
        </p:nvSpPr>
        <p:spPr>
          <a:xfrm flipH="1">
            <a:off x="4983163" y="2320925"/>
            <a:ext cx="768350" cy="682625"/>
          </a:xfrm>
          <a:prstGeom prst="line">
            <a:avLst/>
          </a:prstGeom>
          <a:ln w="15875" cap="flat" cmpd="sng">
            <a:solidFill>
              <a:schemeClr val="tx1"/>
            </a:solidFill>
            <a:prstDash val="solid"/>
            <a:headEnd type="none" w="med" len="med"/>
            <a:tailEnd type="none" w="med" len="med"/>
          </a:ln>
        </p:spPr>
      </p:sp>
      <p:sp>
        <p:nvSpPr>
          <p:cNvPr id="54367" name="Line 105"/>
          <p:cNvSpPr/>
          <p:nvPr/>
        </p:nvSpPr>
        <p:spPr>
          <a:xfrm>
            <a:off x="4548188" y="3232150"/>
            <a:ext cx="0" cy="76200"/>
          </a:xfrm>
          <a:prstGeom prst="line">
            <a:avLst/>
          </a:prstGeom>
          <a:ln w="15875" cap="flat" cmpd="sng">
            <a:solidFill>
              <a:schemeClr val="tx1"/>
            </a:solidFill>
            <a:prstDash val="solid"/>
            <a:headEnd type="none" w="med" len="med"/>
            <a:tailEnd type="none" w="med" len="med"/>
          </a:ln>
        </p:spPr>
      </p:sp>
      <p:sp>
        <p:nvSpPr>
          <p:cNvPr id="54368" name="Line 106"/>
          <p:cNvSpPr/>
          <p:nvPr/>
        </p:nvSpPr>
        <p:spPr>
          <a:xfrm flipH="1">
            <a:off x="3886200" y="3308350"/>
            <a:ext cx="658813" cy="838200"/>
          </a:xfrm>
          <a:prstGeom prst="line">
            <a:avLst/>
          </a:prstGeom>
          <a:ln w="15875" cap="flat" cmpd="sng">
            <a:solidFill>
              <a:schemeClr val="tx1"/>
            </a:solidFill>
            <a:prstDash val="solid"/>
            <a:headEnd type="none" w="med" len="med"/>
            <a:tailEnd type="none" w="med" len="med"/>
          </a:ln>
        </p:spPr>
      </p:sp>
      <p:sp>
        <p:nvSpPr>
          <p:cNvPr id="54369" name="Line 107"/>
          <p:cNvSpPr/>
          <p:nvPr/>
        </p:nvSpPr>
        <p:spPr>
          <a:xfrm>
            <a:off x="5310188" y="3232150"/>
            <a:ext cx="0" cy="76200"/>
          </a:xfrm>
          <a:prstGeom prst="line">
            <a:avLst/>
          </a:prstGeom>
          <a:ln w="15875" cap="flat" cmpd="sng">
            <a:solidFill>
              <a:schemeClr val="tx1"/>
            </a:solidFill>
            <a:prstDash val="solid"/>
            <a:headEnd type="none" w="med" len="med"/>
            <a:tailEnd type="none" w="med" len="med"/>
          </a:ln>
        </p:spPr>
      </p:sp>
      <p:sp>
        <p:nvSpPr>
          <p:cNvPr id="54370" name="Line 108"/>
          <p:cNvSpPr/>
          <p:nvPr/>
        </p:nvSpPr>
        <p:spPr>
          <a:xfrm>
            <a:off x="5307013" y="3321050"/>
            <a:ext cx="636587" cy="825500"/>
          </a:xfrm>
          <a:prstGeom prst="line">
            <a:avLst/>
          </a:prstGeom>
          <a:ln w="15875" cap="flat" cmpd="sng">
            <a:solidFill>
              <a:schemeClr val="tx1"/>
            </a:solidFill>
            <a:prstDash val="solid"/>
            <a:headEnd type="none" w="med" len="med"/>
            <a:tailEnd type="none" w="med" len="med"/>
          </a:ln>
        </p:spPr>
      </p:sp>
      <p:sp>
        <p:nvSpPr>
          <p:cNvPr id="54371" name="Line 109"/>
          <p:cNvSpPr/>
          <p:nvPr/>
        </p:nvSpPr>
        <p:spPr>
          <a:xfrm>
            <a:off x="6529388" y="2241550"/>
            <a:ext cx="0" cy="76200"/>
          </a:xfrm>
          <a:prstGeom prst="line">
            <a:avLst/>
          </a:prstGeom>
          <a:ln w="15875" cap="flat" cmpd="sng">
            <a:solidFill>
              <a:schemeClr val="tx1"/>
            </a:solidFill>
            <a:prstDash val="solid"/>
            <a:headEnd type="none" w="med" len="med"/>
            <a:tailEnd type="none" w="med" len="med"/>
          </a:ln>
        </p:spPr>
      </p:sp>
      <p:sp>
        <p:nvSpPr>
          <p:cNvPr id="54372" name="Line 110"/>
          <p:cNvSpPr/>
          <p:nvPr/>
        </p:nvSpPr>
        <p:spPr>
          <a:xfrm>
            <a:off x="6526213" y="2330450"/>
            <a:ext cx="712787" cy="673100"/>
          </a:xfrm>
          <a:prstGeom prst="line">
            <a:avLst/>
          </a:prstGeom>
          <a:ln w="15875" cap="flat" cmpd="sng">
            <a:solidFill>
              <a:schemeClr val="tx1"/>
            </a:solidFill>
            <a:prstDash val="solid"/>
            <a:headEnd type="none" w="med" len="med"/>
            <a:tailEnd type="none" w="med" len="med"/>
          </a:ln>
        </p:spPr>
      </p:sp>
      <p:sp>
        <p:nvSpPr>
          <p:cNvPr id="54373" name="Line 111"/>
          <p:cNvSpPr/>
          <p:nvPr/>
        </p:nvSpPr>
        <p:spPr>
          <a:xfrm>
            <a:off x="6142038" y="1641475"/>
            <a:ext cx="0" cy="381000"/>
          </a:xfrm>
          <a:prstGeom prst="line">
            <a:avLst/>
          </a:prstGeom>
          <a:ln w="15875" cap="flat" cmpd="sng">
            <a:solidFill>
              <a:schemeClr val="tx1"/>
            </a:solidFill>
            <a:prstDash val="solid"/>
            <a:headEnd type="none" w="med" len="med"/>
            <a:tailEnd type="stealth" w="lg" len="lg"/>
          </a:ln>
        </p:spPr>
      </p:sp>
      <p:sp>
        <p:nvSpPr>
          <p:cNvPr id="48230" name="Text Box 112"/>
          <p:cNvSpPr txBox="1"/>
          <p:nvPr/>
        </p:nvSpPr>
        <p:spPr>
          <a:xfrm>
            <a:off x="755650" y="5564188"/>
            <a:ext cx="2384425"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solidFill>
                  <a:srgbClr val="0000FF"/>
                </a:solidFill>
                <a:latin typeface="Times New Roman" panose="02020603050405020304" pitchFamily="18" charset="0"/>
              </a:rPr>
              <a:t>先序序列：</a:t>
            </a:r>
            <a:r>
              <a:rPr lang="en-US" altLang="zh-CN" dirty="0">
                <a:solidFill>
                  <a:srgbClr val="0000FF"/>
                </a:solidFill>
                <a:latin typeface="Times New Roman" panose="02020603050405020304" pitchFamily="18" charset="0"/>
              </a:rPr>
              <a:t>-*abc</a:t>
            </a:r>
            <a:endParaRPr lang="en-US" altLang="zh-CN" dirty="0">
              <a:solidFill>
                <a:srgbClr val="0000FF"/>
              </a:solidFill>
              <a:latin typeface="Times New Roman" panose="02020603050405020304" pitchFamily="18" charset="0"/>
            </a:endParaRPr>
          </a:p>
        </p:txBody>
      </p:sp>
      <p:sp>
        <p:nvSpPr>
          <p:cNvPr id="48231" name="Text Box 113"/>
          <p:cNvSpPr txBox="1"/>
          <p:nvPr/>
        </p:nvSpPr>
        <p:spPr>
          <a:xfrm>
            <a:off x="3355975" y="5564188"/>
            <a:ext cx="2384425"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solidFill>
                  <a:srgbClr val="9900FF"/>
                </a:solidFill>
                <a:latin typeface="Times New Roman" panose="02020603050405020304" pitchFamily="18" charset="0"/>
              </a:rPr>
              <a:t>中序序列：</a:t>
            </a:r>
            <a:r>
              <a:rPr lang="en-US" altLang="zh-CN" dirty="0">
                <a:solidFill>
                  <a:srgbClr val="9900FF"/>
                </a:solidFill>
                <a:latin typeface="Times New Roman" panose="02020603050405020304" pitchFamily="18" charset="0"/>
              </a:rPr>
              <a:t>a*b-c</a:t>
            </a:r>
            <a:endParaRPr lang="en-US" altLang="zh-CN" dirty="0">
              <a:solidFill>
                <a:srgbClr val="9900FF"/>
              </a:solidFill>
              <a:latin typeface="Times New Roman" panose="02020603050405020304" pitchFamily="18" charset="0"/>
            </a:endParaRPr>
          </a:p>
        </p:txBody>
      </p:sp>
      <p:sp>
        <p:nvSpPr>
          <p:cNvPr id="48232" name="Text Box 114"/>
          <p:cNvSpPr txBox="1"/>
          <p:nvPr/>
        </p:nvSpPr>
        <p:spPr>
          <a:xfrm>
            <a:off x="5940425" y="5564188"/>
            <a:ext cx="2384425"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solidFill>
                  <a:srgbClr val="008000"/>
                </a:solidFill>
                <a:latin typeface="Times New Roman" panose="02020603050405020304" pitchFamily="18" charset="0"/>
              </a:rPr>
              <a:t>后序序列：</a:t>
            </a:r>
            <a:r>
              <a:rPr lang="en-US" altLang="zh-CN" dirty="0">
                <a:solidFill>
                  <a:srgbClr val="008000"/>
                </a:solidFill>
                <a:latin typeface="Times New Roman" panose="02020603050405020304" pitchFamily="18" charset="0"/>
              </a:rPr>
              <a:t>ab*c-</a:t>
            </a:r>
            <a:endParaRPr lang="en-US" altLang="zh-CN" dirty="0">
              <a:solidFill>
                <a:srgbClr val="008000"/>
              </a:solidFill>
              <a:latin typeface="Times New Roman" panose="02020603050405020304" pitchFamily="18" charset="0"/>
            </a:endParaRPr>
          </a:p>
        </p:txBody>
      </p:sp>
      <p:sp>
        <p:nvSpPr>
          <p:cNvPr id="54377" name="Oval 4"/>
          <p:cNvSpPr/>
          <p:nvPr/>
        </p:nvSpPr>
        <p:spPr>
          <a:xfrm>
            <a:off x="755650" y="3502025"/>
            <a:ext cx="503238" cy="503238"/>
          </a:xfrm>
          <a:prstGeom prst="ellipse">
            <a:avLst/>
          </a:prstGeom>
          <a:solidFill>
            <a:srgbClr val="FFFFCC"/>
          </a:solidFill>
          <a:ln w="12700"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a</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54378" name="Oval 5"/>
          <p:cNvSpPr/>
          <p:nvPr/>
        </p:nvSpPr>
        <p:spPr>
          <a:xfrm>
            <a:off x="1825625" y="1852613"/>
            <a:ext cx="503238" cy="503237"/>
          </a:xfrm>
          <a:prstGeom prst="ellipse">
            <a:avLst/>
          </a:prstGeom>
          <a:solidFill>
            <a:srgbClr val="FFFFCC"/>
          </a:solidFill>
          <a:ln w="12700"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54379" name="Oval 6"/>
          <p:cNvSpPr/>
          <p:nvPr/>
        </p:nvSpPr>
        <p:spPr>
          <a:xfrm>
            <a:off x="1593850" y="3502025"/>
            <a:ext cx="503238" cy="503238"/>
          </a:xfrm>
          <a:prstGeom prst="ellipse">
            <a:avLst/>
          </a:prstGeom>
          <a:solidFill>
            <a:srgbClr val="FFFFCC"/>
          </a:solidFill>
          <a:ln w="12700"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b</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54380" name="Oval 7"/>
          <p:cNvSpPr/>
          <p:nvPr/>
        </p:nvSpPr>
        <p:spPr>
          <a:xfrm>
            <a:off x="1176338" y="2716213"/>
            <a:ext cx="503237" cy="503237"/>
          </a:xfrm>
          <a:prstGeom prst="ellipse">
            <a:avLst/>
          </a:prstGeom>
          <a:solidFill>
            <a:srgbClr val="FFFFCC"/>
          </a:solidFill>
          <a:ln w="12700"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solidFill>
                  <a:srgbClr val="0000CC"/>
                </a:solidFill>
                <a:latin typeface="Times New Roman" panose="02020603050405020304" pitchFamily="18" charset="0"/>
                <a:ea typeface="宋体" panose="02010600030101010101" pitchFamily="2" charset="-122"/>
              </a:rPr>
              <a:t>*</a:t>
            </a:r>
            <a:endParaRPr lang="zh-CN" altLang="en-US" b="1" dirty="0">
              <a:solidFill>
                <a:srgbClr val="0000CC"/>
              </a:solidFill>
              <a:latin typeface="Times New Roman" panose="02020603050405020304" pitchFamily="18" charset="0"/>
              <a:ea typeface="宋体" panose="02010600030101010101" pitchFamily="2" charset="-122"/>
            </a:endParaRPr>
          </a:p>
        </p:txBody>
      </p:sp>
      <p:sp>
        <p:nvSpPr>
          <p:cNvPr id="54381" name="Oval 8"/>
          <p:cNvSpPr/>
          <p:nvPr/>
        </p:nvSpPr>
        <p:spPr>
          <a:xfrm>
            <a:off x="2508250" y="2740025"/>
            <a:ext cx="503238" cy="503238"/>
          </a:xfrm>
          <a:prstGeom prst="ellipse">
            <a:avLst/>
          </a:prstGeom>
          <a:solidFill>
            <a:srgbClr val="FFFFCC"/>
          </a:solidFill>
          <a:ln w="12700"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c</a:t>
            </a:r>
            <a:endParaRPr lang="en-US" altLang="zh-CN" b="1" dirty="0">
              <a:solidFill>
                <a:srgbClr val="0000CC"/>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219"/>
                                        </p:tgtEl>
                                        <p:attrNameLst>
                                          <p:attrName>style.visibility</p:attrName>
                                        </p:attrNameLst>
                                      </p:cBhvr>
                                      <p:to>
                                        <p:strVal val="visible"/>
                                      </p:to>
                                    </p:set>
                                    <p:animEffect transition="in" filter="wipe(up)">
                                      <p:cBhvr>
                                        <p:cTn id="7" dur="500"/>
                                        <p:tgtEl>
                                          <p:spTgt spid="48219"/>
                                        </p:tgtEl>
                                      </p:cBhvr>
                                    </p:animEffect>
                                  </p:childTnLst>
                                </p:cTn>
                              </p:par>
                              <p:par>
                                <p:cTn id="8" presetID="22" presetClass="entr" presetSubtype="1" fill="hold" nodeType="withEffect">
                                  <p:stCondLst>
                                    <p:cond delay="0"/>
                                  </p:stCondLst>
                                  <p:childTnLst>
                                    <p:set>
                                      <p:cBhvr>
                                        <p:cTn id="9" dur="1" fill="hold">
                                          <p:stCondLst>
                                            <p:cond delay="0"/>
                                          </p:stCondLst>
                                        </p:cTn>
                                        <p:tgtEl>
                                          <p:spTgt spid="48151"/>
                                        </p:tgtEl>
                                        <p:attrNameLst>
                                          <p:attrName>style.visibility</p:attrName>
                                        </p:attrNameLst>
                                      </p:cBhvr>
                                      <p:to>
                                        <p:strVal val="visible"/>
                                      </p:to>
                                    </p:set>
                                    <p:animEffect transition="in" filter="wipe(up)">
                                      <p:cBhvr>
                                        <p:cTn id="10" dur="500"/>
                                        <p:tgtEl>
                                          <p:spTgt spid="48151"/>
                                        </p:tgtEl>
                                      </p:cBhvr>
                                    </p:animEffect>
                                  </p:childTnLst>
                                </p:cTn>
                              </p:par>
                              <p:par>
                                <p:cTn id="11" presetID="22" presetClass="entr" presetSubtype="1" fill="hold" nodeType="withEffect">
                                  <p:stCondLst>
                                    <p:cond delay="0"/>
                                  </p:stCondLst>
                                  <p:childTnLst>
                                    <p:set>
                                      <p:cBhvr>
                                        <p:cTn id="12" dur="1" fill="hold">
                                          <p:stCondLst>
                                            <p:cond delay="0"/>
                                          </p:stCondLst>
                                        </p:cTn>
                                        <p:tgtEl>
                                          <p:spTgt spid="48152"/>
                                        </p:tgtEl>
                                        <p:attrNameLst>
                                          <p:attrName>style.visibility</p:attrName>
                                        </p:attrNameLst>
                                      </p:cBhvr>
                                      <p:to>
                                        <p:strVal val="visible"/>
                                      </p:to>
                                    </p:set>
                                    <p:animEffect transition="in" filter="wipe(up)">
                                      <p:cBhvr>
                                        <p:cTn id="13" dur="500"/>
                                        <p:tgtEl>
                                          <p:spTgt spid="4815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820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8153"/>
                                        </p:tgtEl>
                                        <p:attrNameLst>
                                          <p:attrName>style.visibility</p:attrName>
                                        </p:attrNameLst>
                                      </p:cBhvr>
                                      <p:to>
                                        <p:strVal val="visible"/>
                                      </p:to>
                                    </p:set>
                                    <p:animEffect transition="in" filter="wipe(up)">
                                      <p:cBhvr>
                                        <p:cTn id="22" dur="500"/>
                                        <p:tgtEl>
                                          <p:spTgt spid="48153"/>
                                        </p:tgtEl>
                                      </p:cBhvr>
                                    </p:animEffect>
                                  </p:childTnLst>
                                </p:cTn>
                              </p:par>
                              <p:par>
                                <p:cTn id="23" presetID="22" presetClass="entr" presetSubtype="1" fill="hold" nodeType="withEffect">
                                  <p:stCondLst>
                                    <p:cond delay="0"/>
                                  </p:stCondLst>
                                  <p:childTnLst>
                                    <p:set>
                                      <p:cBhvr>
                                        <p:cTn id="24" dur="1" fill="hold">
                                          <p:stCondLst>
                                            <p:cond delay="0"/>
                                          </p:stCondLst>
                                        </p:cTn>
                                        <p:tgtEl>
                                          <p:spTgt spid="48154"/>
                                        </p:tgtEl>
                                        <p:attrNameLst>
                                          <p:attrName>style.visibility</p:attrName>
                                        </p:attrNameLst>
                                      </p:cBhvr>
                                      <p:to>
                                        <p:strVal val="visible"/>
                                      </p:to>
                                    </p:set>
                                    <p:animEffect transition="in" filter="wipe(up)">
                                      <p:cBhvr>
                                        <p:cTn id="25" dur="500"/>
                                        <p:tgtEl>
                                          <p:spTgt spid="4815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820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8155"/>
                                        </p:tgtEl>
                                        <p:attrNameLst>
                                          <p:attrName>style.visibility</p:attrName>
                                        </p:attrNameLst>
                                      </p:cBhvr>
                                      <p:to>
                                        <p:strVal val="visible"/>
                                      </p:to>
                                    </p:set>
                                    <p:animEffect transition="in" filter="wipe(up)">
                                      <p:cBhvr>
                                        <p:cTn id="34" dur="500"/>
                                        <p:tgtEl>
                                          <p:spTgt spid="48155"/>
                                        </p:tgtEl>
                                      </p:cBhvr>
                                    </p:animEffect>
                                  </p:childTnLst>
                                </p:cTn>
                              </p:par>
                              <p:par>
                                <p:cTn id="35" presetID="22" presetClass="entr" presetSubtype="1" fill="hold" nodeType="withEffect">
                                  <p:stCondLst>
                                    <p:cond delay="0"/>
                                  </p:stCondLst>
                                  <p:childTnLst>
                                    <p:set>
                                      <p:cBhvr>
                                        <p:cTn id="36" dur="1" fill="hold">
                                          <p:stCondLst>
                                            <p:cond delay="0"/>
                                          </p:stCondLst>
                                        </p:cTn>
                                        <p:tgtEl>
                                          <p:spTgt spid="48156"/>
                                        </p:tgtEl>
                                        <p:attrNameLst>
                                          <p:attrName>style.visibility</p:attrName>
                                        </p:attrNameLst>
                                      </p:cBhvr>
                                      <p:to>
                                        <p:strVal val="visible"/>
                                      </p:to>
                                    </p:set>
                                    <p:animEffect transition="in" filter="wipe(up)">
                                      <p:cBhvr>
                                        <p:cTn id="37" dur="500"/>
                                        <p:tgtEl>
                                          <p:spTgt spid="481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820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8157"/>
                                        </p:tgtEl>
                                        <p:attrNameLst>
                                          <p:attrName>style.visibility</p:attrName>
                                        </p:attrNameLst>
                                      </p:cBhvr>
                                      <p:to>
                                        <p:strVal val="visible"/>
                                      </p:to>
                                    </p:set>
                                    <p:animEffect transition="in" filter="wipe(up)">
                                      <p:cBhvr>
                                        <p:cTn id="46" dur="500"/>
                                        <p:tgtEl>
                                          <p:spTgt spid="4815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8198"/>
                                        </p:tgtEl>
                                        <p:attrNameLst>
                                          <p:attrName>style.visibility</p:attrName>
                                        </p:attrNameLst>
                                      </p:cBhvr>
                                      <p:to>
                                        <p:strVal val="visible"/>
                                      </p:to>
                                    </p:set>
                                    <p:animEffect transition="in" filter="wipe(down)">
                                      <p:cBhvr>
                                        <p:cTn id="51" dur="500"/>
                                        <p:tgtEl>
                                          <p:spTgt spid="48198"/>
                                        </p:tgtEl>
                                      </p:cBhvr>
                                    </p:animEffect>
                                  </p:childTnLst>
                                </p:cTn>
                              </p:par>
                              <p:par>
                                <p:cTn id="52" presetID="22" presetClass="entr" presetSubtype="4" fill="hold" nodeType="withEffect">
                                  <p:stCondLst>
                                    <p:cond delay="0"/>
                                  </p:stCondLst>
                                  <p:childTnLst>
                                    <p:set>
                                      <p:cBhvr>
                                        <p:cTn id="53" dur="1" fill="hold">
                                          <p:stCondLst>
                                            <p:cond delay="0"/>
                                          </p:stCondLst>
                                        </p:cTn>
                                        <p:tgtEl>
                                          <p:spTgt spid="48158"/>
                                        </p:tgtEl>
                                        <p:attrNameLst>
                                          <p:attrName>style.visibility</p:attrName>
                                        </p:attrNameLst>
                                      </p:cBhvr>
                                      <p:to>
                                        <p:strVal val="visible"/>
                                      </p:to>
                                    </p:set>
                                    <p:animEffect transition="in" filter="wipe(down)">
                                      <p:cBhvr>
                                        <p:cTn id="54" dur="500"/>
                                        <p:tgtEl>
                                          <p:spTgt spid="48158"/>
                                        </p:tgtEl>
                                      </p:cBhvr>
                                    </p:animEffect>
                                  </p:childTnLst>
                                </p:cTn>
                              </p:par>
                              <p:par>
                                <p:cTn id="55" presetID="22" presetClass="entr" presetSubtype="4" fill="hold" nodeType="withEffect">
                                  <p:stCondLst>
                                    <p:cond delay="0"/>
                                  </p:stCondLst>
                                  <p:childTnLst>
                                    <p:set>
                                      <p:cBhvr>
                                        <p:cTn id="56" dur="1" fill="hold">
                                          <p:stCondLst>
                                            <p:cond delay="0"/>
                                          </p:stCondLst>
                                        </p:cTn>
                                        <p:tgtEl>
                                          <p:spTgt spid="48159"/>
                                        </p:tgtEl>
                                        <p:attrNameLst>
                                          <p:attrName>style.visibility</p:attrName>
                                        </p:attrNameLst>
                                      </p:cBhvr>
                                      <p:to>
                                        <p:strVal val="visible"/>
                                      </p:to>
                                    </p:set>
                                    <p:animEffect transition="in" filter="wipe(down)">
                                      <p:cBhvr>
                                        <p:cTn id="57" dur="500"/>
                                        <p:tgtEl>
                                          <p:spTgt spid="48159"/>
                                        </p:tgtEl>
                                      </p:cBhvr>
                                    </p:animEffect>
                                  </p:childTnLst>
                                </p:cTn>
                              </p:par>
                              <p:par>
                                <p:cTn id="58" presetID="22" presetClass="entr" presetSubtype="4" fill="hold" nodeType="withEffect">
                                  <p:stCondLst>
                                    <p:cond delay="0"/>
                                  </p:stCondLst>
                                  <p:childTnLst>
                                    <p:set>
                                      <p:cBhvr>
                                        <p:cTn id="59" dur="1" fill="hold">
                                          <p:stCondLst>
                                            <p:cond delay="0"/>
                                          </p:stCondLst>
                                        </p:cTn>
                                        <p:tgtEl>
                                          <p:spTgt spid="48160"/>
                                        </p:tgtEl>
                                        <p:attrNameLst>
                                          <p:attrName>style.visibility</p:attrName>
                                        </p:attrNameLst>
                                      </p:cBhvr>
                                      <p:to>
                                        <p:strVal val="visible"/>
                                      </p:to>
                                    </p:set>
                                    <p:animEffect transition="in" filter="wipe(down)">
                                      <p:cBhvr>
                                        <p:cTn id="60" dur="500"/>
                                        <p:tgtEl>
                                          <p:spTgt spid="48160"/>
                                        </p:tgtEl>
                                      </p:cBhvr>
                                    </p:animEffect>
                                  </p:childTnLst>
                                </p:cTn>
                              </p:par>
                              <p:par>
                                <p:cTn id="61" presetID="22" presetClass="entr" presetSubtype="4" fill="hold" nodeType="withEffect">
                                  <p:stCondLst>
                                    <p:cond delay="0"/>
                                  </p:stCondLst>
                                  <p:childTnLst>
                                    <p:set>
                                      <p:cBhvr>
                                        <p:cTn id="62" dur="1" fill="hold">
                                          <p:stCondLst>
                                            <p:cond delay="0"/>
                                          </p:stCondLst>
                                        </p:cTn>
                                        <p:tgtEl>
                                          <p:spTgt spid="48161"/>
                                        </p:tgtEl>
                                        <p:attrNameLst>
                                          <p:attrName>style.visibility</p:attrName>
                                        </p:attrNameLst>
                                      </p:cBhvr>
                                      <p:to>
                                        <p:strVal val="visible"/>
                                      </p:to>
                                    </p:set>
                                    <p:animEffect transition="in" filter="wipe(down)">
                                      <p:cBhvr>
                                        <p:cTn id="63" dur="500"/>
                                        <p:tgtEl>
                                          <p:spTgt spid="481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48162"/>
                                        </p:tgtEl>
                                        <p:attrNameLst>
                                          <p:attrName>style.visibility</p:attrName>
                                        </p:attrNameLst>
                                      </p:cBhvr>
                                      <p:to>
                                        <p:strVal val="visible"/>
                                      </p:to>
                                    </p:set>
                                    <p:animEffect transition="in" filter="wipe(up)">
                                      <p:cBhvr>
                                        <p:cTn id="68" dur="500"/>
                                        <p:tgtEl>
                                          <p:spTgt spid="4816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8199"/>
                                        </p:tgtEl>
                                        <p:attrNameLst>
                                          <p:attrName>style.visibility</p:attrName>
                                        </p:attrNameLst>
                                      </p:cBhvr>
                                      <p:to>
                                        <p:strVal val="visible"/>
                                      </p:to>
                                    </p:set>
                                    <p:animEffect transition="in" filter="wipe(down)">
                                      <p:cBhvr>
                                        <p:cTn id="73" dur="500"/>
                                        <p:tgtEl>
                                          <p:spTgt spid="48199"/>
                                        </p:tgtEl>
                                      </p:cBhvr>
                                    </p:animEffect>
                                  </p:childTnLst>
                                </p:cTn>
                              </p:par>
                              <p:par>
                                <p:cTn id="74" presetID="22" presetClass="entr" presetSubtype="4" fill="hold" nodeType="withEffect">
                                  <p:stCondLst>
                                    <p:cond delay="0"/>
                                  </p:stCondLst>
                                  <p:childTnLst>
                                    <p:set>
                                      <p:cBhvr>
                                        <p:cTn id="75" dur="1" fill="hold">
                                          <p:stCondLst>
                                            <p:cond delay="0"/>
                                          </p:stCondLst>
                                        </p:cTn>
                                        <p:tgtEl>
                                          <p:spTgt spid="48163"/>
                                        </p:tgtEl>
                                        <p:attrNameLst>
                                          <p:attrName>style.visibility</p:attrName>
                                        </p:attrNameLst>
                                      </p:cBhvr>
                                      <p:to>
                                        <p:strVal val="visible"/>
                                      </p:to>
                                    </p:set>
                                    <p:animEffect transition="in" filter="wipe(down)">
                                      <p:cBhvr>
                                        <p:cTn id="76" dur="500"/>
                                        <p:tgtEl>
                                          <p:spTgt spid="48163"/>
                                        </p:tgtEl>
                                      </p:cBhvr>
                                    </p:animEffect>
                                  </p:childTnLst>
                                </p:cTn>
                              </p:par>
                              <p:par>
                                <p:cTn id="77" presetID="22" presetClass="entr" presetSubtype="4" fill="hold" nodeType="withEffect">
                                  <p:stCondLst>
                                    <p:cond delay="0"/>
                                  </p:stCondLst>
                                  <p:childTnLst>
                                    <p:set>
                                      <p:cBhvr>
                                        <p:cTn id="78" dur="1" fill="hold">
                                          <p:stCondLst>
                                            <p:cond delay="0"/>
                                          </p:stCondLst>
                                        </p:cTn>
                                        <p:tgtEl>
                                          <p:spTgt spid="48164"/>
                                        </p:tgtEl>
                                        <p:attrNameLst>
                                          <p:attrName>style.visibility</p:attrName>
                                        </p:attrNameLst>
                                      </p:cBhvr>
                                      <p:to>
                                        <p:strVal val="visible"/>
                                      </p:to>
                                    </p:set>
                                    <p:animEffect transition="in" filter="wipe(down)">
                                      <p:cBhvr>
                                        <p:cTn id="79" dur="500"/>
                                        <p:tgtEl>
                                          <p:spTgt spid="4816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48165"/>
                                        </p:tgtEl>
                                        <p:attrNameLst>
                                          <p:attrName>style.visibility</p:attrName>
                                        </p:attrNameLst>
                                      </p:cBhvr>
                                      <p:to>
                                        <p:strVal val="visible"/>
                                      </p:to>
                                    </p:set>
                                    <p:animEffect transition="in" filter="wipe(down)">
                                      <p:cBhvr>
                                        <p:cTn id="84" dur="500"/>
                                        <p:tgtEl>
                                          <p:spTgt spid="48165"/>
                                        </p:tgtEl>
                                      </p:cBhvr>
                                    </p:animEffect>
                                  </p:childTnLst>
                                </p:cTn>
                              </p:par>
                              <p:par>
                                <p:cTn id="85" presetID="22" presetClass="entr" presetSubtype="4" fill="hold" nodeType="withEffect">
                                  <p:stCondLst>
                                    <p:cond delay="0"/>
                                  </p:stCondLst>
                                  <p:childTnLst>
                                    <p:set>
                                      <p:cBhvr>
                                        <p:cTn id="86" dur="1" fill="hold">
                                          <p:stCondLst>
                                            <p:cond delay="0"/>
                                          </p:stCondLst>
                                        </p:cTn>
                                        <p:tgtEl>
                                          <p:spTgt spid="48167"/>
                                        </p:tgtEl>
                                        <p:attrNameLst>
                                          <p:attrName>style.visibility</p:attrName>
                                        </p:attrNameLst>
                                      </p:cBhvr>
                                      <p:to>
                                        <p:strVal val="visible"/>
                                      </p:to>
                                    </p:set>
                                    <p:animEffect transition="in" filter="wipe(down)">
                                      <p:cBhvr>
                                        <p:cTn id="87" dur="500"/>
                                        <p:tgtEl>
                                          <p:spTgt spid="48167"/>
                                        </p:tgtEl>
                                      </p:cBhvr>
                                    </p:animEffect>
                                  </p:childTnLst>
                                </p:cTn>
                              </p:par>
                              <p:par>
                                <p:cTn id="88" presetID="22" presetClass="entr" presetSubtype="4" fill="hold" nodeType="withEffect">
                                  <p:stCondLst>
                                    <p:cond delay="0"/>
                                  </p:stCondLst>
                                  <p:childTnLst>
                                    <p:set>
                                      <p:cBhvr>
                                        <p:cTn id="89" dur="1" fill="hold">
                                          <p:stCondLst>
                                            <p:cond delay="0"/>
                                          </p:stCondLst>
                                        </p:cTn>
                                        <p:tgtEl>
                                          <p:spTgt spid="48168"/>
                                        </p:tgtEl>
                                        <p:attrNameLst>
                                          <p:attrName>style.visibility</p:attrName>
                                        </p:attrNameLst>
                                      </p:cBhvr>
                                      <p:to>
                                        <p:strVal val="visible"/>
                                      </p:to>
                                    </p:set>
                                    <p:animEffect transition="in" filter="wipe(down)">
                                      <p:cBhvr>
                                        <p:cTn id="90" dur="500"/>
                                        <p:tgtEl>
                                          <p:spTgt spid="48168"/>
                                        </p:tgtEl>
                                      </p:cBhvr>
                                    </p:animEffect>
                                  </p:childTnLst>
                                </p:cTn>
                              </p:par>
                              <p:par>
                                <p:cTn id="91" presetID="22" presetClass="entr" presetSubtype="4" fill="hold" nodeType="withEffect">
                                  <p:stCondLst>
                                    <p:cond delay="0"/>
                                  </p:stCondLst>
                                  <p:childTnLst>
                                    <p:set>
                                      <p:cBhvr>
                                        <p:cTn id="92" dur="1" fill="hold">
                                          <p:stCondLst>
                                            <p:cond delay="0"/>
                                          </p:stCondLst>
                                        </p:cTn>
                                        <p:tgtEl>
                                          <p:spTgt spid="48169"/>
                                        </p:tgtEl>
                                        <p:attrNameLst>
                                          <p:attrName>style.visibility</p:attrName>
                                        </p:attrNameLst>
                                      </p:cBhvr>
                                      <p:to>
                                        <p:strVal val="visible"/>
                                      </p:to>
                                    </p:set>
                                    <p:animEffect transition="in" filter="wipe(down)">
                                      <p:cBhvr>
                                        <p:cTn id="93" dur="500"/>
                                        <p:tgtEl>
                                          <p:spTgt spid="48169"/>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48170"/>
                                        </p:tgtEl>
                                        <p:attrNameLst>
                                          <p:attrName>style.visibility</p:attrName>
                                        </p:attrNameLst>
                                      </p:cBhvr>
                                      <p:to>
                                        <p:strVal val="visible"/>
                                      </p:to>
                                    </p:set>
                                    <p:animEffect transition="in" filter="wipe(up)">
                                      <p:cBhvr>
                                        <p:cTn id="98" dur="500"/>
                                        <p:tgtEl>
                                          <p:spTgt spid="48170"/>
                                        </p:tgtEl>
                                      </p:cBhvr>
                                    </p:animEffect>
                                  </p:childTnLst>
                                </p:cTn>
                              </p:par>
                              <p:par>
                                <p:cTn id="99" presetID="22" presetClass="entr" presetSubtype="1" fill="hold" nodeType="withEffect">
                                  <p:stCondLst>
                                    <p:cond delay="0"/>
                                  </p:stCondLst>
                                  <p:childTnLst>
                                    <p:set>
                                      <p:cBhvr>
                                        <p:cTn id="100" dur="1" fill="hold">
                                          <p:stCondLst>
                                            <p:cond delay="0"/>
                                          </p:stCondLst>
                                        </p:cTn>
                                        <p:tgtEl>
                                          <p:spTgt spid="48171"/>
                                        </p:tgtEl>
                                        <p:attrNameLst>
                                          <p:attrName>style.visibility</p:attrName>
                                        </p:attrNameLst>
                                      </p:cBhvr>
                                      <p:to>
                                        <p:strVal val="visible"/>
                                      </p:to>
                                    </p:set>
                                    <p:animEffect transition="in" filter="wipe(up)">
                                      <p:cBhvr>
                                        <p:cTn id="101" dur="500"/>
                                        <p:tgtEl>
                                          <p:spTgt spid="48171"/>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48207"/>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nodeType="clickEffect">
                                  <p:stCondLst>
                                    <p:cond delay="0"/>
                                  </p:stCondLst>
                                  <p:childTnLst>
                                    <p:set>
                                      <p:cBhvr>
                                        <p:cTn id="109" dur="1" fill="hold">
                                          <p:stCondLst>
                                            <p:cond delay="0"/>
                                          </p:stCondLst>
                                        </p:cTn>
                                        <p:tgtEl>
                                          <p:spTgt spid="48172"/>
                                        </p:tgtEl>
                                        <p:attrNameLst>
                                          <p:attrName>style.visibility</p:attrName>
                                        </p:attrNameLst>
                                      </p:cBhvr>
                                      <p:to>
                                        <p:strVal val="visible"/>
                                      </p:to>
                                    </p:set>
                                    <p:animEffect transition="in" filter="wipe(up)">
                                      <p:cBhvr>
                                        <p:cTn id="110" dur="500"/>
                                        <p:tgtEl>
                                          <p:spTgt spid="4817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48200"/>
                                        </p:tgtEl>
                                        <p:attrNameLst>
                                          <p:attrName>style.visibility</p:attrName>
                                        </p:attrNameLst>
                                      </p:cBhvr>
                                      <p:to>
                                        <p:strVal val="visible"/>
                                      </p:to>
                                    </p:set>
                                    <p:animEffect transition="in" filter="wipe(down)">
                                      <p:cBhvr>
                                        <p:cTn id="115" dur="500"/>
                                        <p:tgtEl>
                                          <p:spTgt spid="48200"/>
                                        </p:tgtEl>
                                      </p:cBhvr>
                                    </p:animEffect>
                                  </p:childTnLst>
                                </p:cTn>
                              </p:par>
                              <p:par>
                                <p:cTn id="116" presetID="22" presetClass="entr" presetSubtype="4" fill="hold" nodeType="withEffect">
                                  <p:stCondLst>
                                    <p:cond delay="0"/>
                                  </p:stCondLst>
                                  <p:childTnLst>
                                    <p:set>
                                      <p:cBhvr>
                                        <p:cTn id="117" dur="1" fill="hold">
                                          <p:stCondLst>
                                            <p:cond delay="0"/>
                                          </p:stCondLst>
                                        </p:cTn>
                                        <p:tgtEl>
                                          <p:spTgt spid="48173"/>
                                        </p:tgtEl>
                                        <p:attrNameLst>
                                          <p:attrName>style.visibility</p:attrName>
                                        </p:attrNameLst>
                                      </p:cBhvr>
                                      <p:to>
                                        <p:strVal val="visible"/>
                                      </p:to>
                                    </p:set>
                                    <p:animEffect transition="in" filter="wipe(down)">
                                      <p:cBhvr>
                                        <p:cTn id="118" dur="500"/>
                                        <p:tgtEl>
                                          <p:spTgt spid="48173"/>
                                        </p:tgtEl>
                                      </p:cBhvr>
                                    </p:animEffect>
                                  </p:childTnLst>
                                </p:cTn>
                              </p:par>
                              <p:par>
                                <p:cTn id="119" presetID="22" presetClass="entr" presetSubtype="4" fill="hold" nodeType="withEffect">
                                  <p:stCondLst>
                                    <p:cond delay="0"/>
                                  </p:stCondLst>
                                  <p:childTnLst>
                                    <p:set>
                                      <p:cBhvr>
                                        <p:cTn id="120" dur="1" fill="hold">
                                          <p:stCondLst>
                                            <p:cond delay="0"/>
                                          </p:stCondLst>
                                        </p:cTn>
                                        <p:tgtEl>
                                          <p:spTgt spid="48174"/>
                                        </p:tgtEl>
                                        <p:attrNameLst>
                                          <p:attrName>style.visibility</p:attrName>
                                        </p:attrNameLst>
                                      </p:cBhvr>
                                      <p:to>
                                        <p:strVal val="visible"/>
                                      </p:to>
                                    </p:set>
                                    <p:animEffect transition="in" filter="wipe(down)">
                                      <p:cBhvr>
                                        <p:cTn id="121" dur="500"/>
                                        <p:tgtEl>
                                          <p:spTgt spid="48174"/>
                                        </p:tgtEl>
                                      </p:cBhvr>
                                    </p:animEffect>
                                  </p:childTnLst>
                                </p:cTn>
                              </p:par>
                              <p:par>
                                <p:cTn id="122" presetID="22" presetClass="entr" presetSubtype="4" fill="hold" nodeType="withEffect">
                                  <p:stCondLst>
                                    <p:cond delay="0"/>
                                  </p:stCondLst>
                                  <p:childTnLst>
                                    <p:set>
                                      <p:cBhvr>
                                        <p:cTn id="123" dur="1" fill="hold">
                                          <p:stCondLst>
                                            <p:cond delay="0"/>
                                          </p:stCondLst>
                                        </p:cTn>
                                        <p:tgtEl>
                                          <p:spTgt spid="48175"/>
                                        </p:tgtEl>
                                        <p:attrNameLst>
                                          <p:attrName>style.visibility</p:attrName>
                                        </p:attrNameLst>
                                      </p:cBhvr>
                                      <p:to>
                                        <p:strVal val="visible"/>
                                      </p:to>
                                    </p:set>
                                    <p:animEffect transition="in" filter="wipe(down)">
                                      <p:cBhvr>
                                        <p:cTn id="124" dur="500"/>
                                        <p:tgtEl>
                                          <p:spTgt spid="48175"/>
                                        </p:tgtEl>
                                      </p:cBhvr>
                                    </p:animEffect>
                                  </p:childTnLst>
                                </p:cTn>
                              </p:par>
                              <p:par>
                                <p:cTn id="125" presetID="22" presetClass="entr" presetSubtype="4" fill="hold" nodeType="withEffect">
                                  <p:stCondLst>
                                    <p:cond delay="0"/>
                                  </p:stCondLst>
                                  <p:childTnLst>
                                    <p:set>
                                      <p:cBhvr>
                                        <p:cTn id="126" dur="1" fill="hold">
                                          <p:stCondLst>
                                            <p:cond delay="0"/>
                                          </p:stCondLst>
                                        </p:cTn>
                                        <p:tgtEl>
                                          <p:spTgt spid="48176"/>
                                        </p:tgtEl>
                                        <p:attrNameLst>
                                          <p:attrName>style.visibility</p:attrName>
                                        </p:attrNameLst>
                                      </p:cBhvr>
                                      <p:to>
                                        <p:strVal val="visible"/>
                                      </p:to>
                                    </p:set>
                                    <p:animEffect transition="in" filter="wipe(down)">
                                      <p:cBhvr>
                                        <p:cTn id="127" dur="500"/>
                                        <p:tgtEl>
                                          <p:spTgt spid="4817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8177"/>
                                        </p:tgtEl>
                                        <p:attrNameLst>
                                          <p:attrName>style.visibility</p:attrName>
                                        </p:attrNameLst>
                                      </p:cBhvr>
                                      <p:to>
                                        <p:strVal val="visible"/>
                                      </p:to>
                                    </p:set>
                                    <p:animEffect transition="in" filter="wipe(up)">
                                      <p:cBhvr>
                                        <p:cTn id="132" dur="500"/>
                                        <p:tgtEl>
                                          <p:spTgt spid="48177"/>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nodeType="clickEffect">
                                  <p:stCondLst>
                                    <p:cond delay="0"/>
                                  </p:stCondLst>
                                  <p:childTnLst>
                                    <p:set>
                                      <p:cBhvr>
                                        <p:cTn id="136" dur="1" fill="hold">
                                          <p:stCondLst>
                                            <p:cond delay="0"/>
                                          </p:stCondLst>
                                        </p:cTn>
                                        <p:tgtEl>
                                          <p:spTgt spid="48201"/>
                                        </p:tgtEl>
                                        <p:attrNameLst>
                                          <p:attrName>style.visibility</p:attrName>
                                        </p:attrNameLst>
                                      </p:cBhvr>
                                      <p:to>
                                        <p:strVal val="visible"/>
                                      </p:to>
                                    </p:set>
                                    <p:animEffect transition="in" filter="wipe(down)">
                                      <p:cBhvr>
                                        <p:cTn id="137" dur="500"/>
                                        <p:tgtEl>
                                          <p:spTgt spid="48201"/>
                                        </p:tgtEl>
                                      </p:cBhvr>
                                    </p:animEffect>
                                  </p:childTnLst>
                                </p:cTn>
                              </p:par>
                              <p:par>
                                <p:cTn id="138" presetID="22" presetClass="entr" presetSubtype="4" fill="hold" nodeType="withEffect">
                                  <p:stCondLst>
                                    <p:cond delay="0"/>
                                  </p:stCondLst>
                                  <p:childTnLst>
                                    <p:set>
                                      <p:cBhvr>
                                        <p:cTn id="139" dur="1" fill="hold">
                                          <p:stCondLst>
                                            <p:cond delay="0"/>
                                          </p:stCondLst>
                                        </p:cTn>
                                        <p:tgtEl>
                                          <p:spTgt spid="48178"/>
                                        </p:tgtEl>
                                        <p:attrNameLst>
                                          <p:attrName>style.visibility</p:attrName>
                                        </p:attrNameLst>
                                      </p:cBhvr>
                                      <p:to>
                                        <p:strVal val="visible"/>
                                      </p:to>
                                    </p:set>
                                    <p:animEffect transition="in" filter="wipe(down)">
                                      <p:cBhvr>
                                        <p:cTn id="140" dur="500"/>
                                        <p:tgtEl>
                                          <p:spTgt spid="48178"/>
                                        </p:tgtEl>
                                      </p:cBhvr>
                                    </p:animEffect>
                                  </p:childTnLst>
                                </p:cTn>
                              </p:par>
                              <p:par>
                                <p:cTn id="141" presetID="22" presetClass="entr" presetSubtype="4" fill="hold" nodeType="withEffect">
                                  <p:stCondLst>
                                    <p:cond delay="0"/>
                                  </p:stCondLst>
                                  <p:childTnLst>
                                    <p:set>
                                      <p:cBhvr>
                                        <p:cTn id="142" dur="1" fill="hold">
                                          <p:stCondLst>
                                            <p:cond delay="0"/>
                                          </p:stCondLst>
                                        </p:cTn>
                                        <p:tgtEl>
                                          <p:spTgt spid="48179"/>
                                        </p:tgtEl>
                                        <p:attrNameLst>
                                          <p:attrName>style.visibility</p:attrName>
                                        </p:attrNameLst>
                                      </p:cBhvr>
                                      <p:to>
                                        <p:strVal val="visible"/>
                                      </p:to>
                                    </p:set>
                                    <p:animEffect transition="in" filter="wipe(down)">
                                      <p:cBhvr>
                                        <p:cTn id="143" dur="500"/>
                                        <p:tgtEl>
                                          <p:spTgt spid="48179"/>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48180"/>
                                        </p:tgtEl>
                                        <p:attrNameLst>
                                          <p:attrName>style.visibility</p:attrName>
                                        </p:attrNameLst>
                                      </p:cBhvr>
                                      <p:to>
                                        <p:strVal val="visible"/>
                                      </p:to>
                                    </p:set>
                                    <p:animEffect transition="in" filter="wipe(down)">
                                      <p:cBhvr>
                                        <p:cTn id="148" dur="500"/>
                                        <p:tgtEl>
                                          <p:spTgt spid="48180"/>
                                        </p:tgtEl>
                                      </p:cBhvr>
                                    </p:animEffect>
                                  </p:childTnLst>
                                </p:cTn>
                              </p:par>
                              <p:par>
                                <p:cTn id="149" presetID="22" presetClass="entr" presetSubtype="4" fill="hold" nodeType="withEffect">
                                  <p:stCondLst>
                                    <p:cond delay="0"/>
                                  </p:stCondLst>
                                  <p:childTnLst>
                                    <p:set>
                                      <p:cBhvr>
                                        <p:cTn id="150" dur="1" fill="hold">
                                          <p:stCondLst>
                                            <p:cond delay="0"/>
                                          </p:stCondLst>
                                        </p:cTn>
                                        <p:tgtEl>
                                          <p:spTgt spid="48166"/>
                                        </p:tgtEl>
                                        <p:attrNameLst>
                                          <p:attrName>style.visibility</p:attrName>
                                        </p:attrNameLst>
                                      </p:cBhvr>
                                      <p:to>
                                        <p:strVal val="visible"/>
                                      </p:to>
                                    </p:set>
                                    <p:animEffect transition="in" filter="wipe(down)">
                                      <p:cBhvr>
                                        <p:cTn id="151" dur="500"/>
                                        <p:tgtEl>
                                          <p:spTgt spid="48166"/>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ntr" presetSubtype="4" fill="hold" nodeType="clickEffect">
                                  <p:stCondLst>
                                    <p:cond delay="0"/>
                                  </p:stCondLst>
                                  <p:childTnLst>
                                    <p:set>
                                      <p:cBhvr>
                                        <p:cTn id="155" dur="1" fill="hold">
                                          <p:stCondLst>
                                            <p:cond delay="0"/>
                                          </p:stCondLst>
                                        </p:cTn>
                                        <p:tgtEl>
                                          <p:spTgt spid="48181"/>
                                        </p:tgtEl>
                                        <p:attrNameLst>
                                          <p:attrName>style.visibility</p:attrName>
                                        </p:attrNameLst>
                                      </p:cBhvr>
                                      <p:to>
                                        <p:strVal val="visible"/>
                                      </p:to>
                                    </p:set>
                                    <p:animEffect transition="in" filter="wipe(down)">
                                      <p:cBhvr>
                                        <p:cTn id="156" dur="500"/>
                                        <p:tgtEl>
                                          <p:spTgt spid="48181"/>
                                        </p:tgtEl>
                                      </p:cBhvr>
                                    </p:animEffect>
                                  </p:childTnLst>
                                </p:cTn>
                              </p:par>
                              <p:par>
                                <p:cTn id="157" presetID="22" presetClass="entr" presetSubtype="4" fill="hold" nodeType="withEffect">
                                  <p:stCondLst>
                                    <p:cond delay="0"/>
                                  </p:stCondLst>
                                  <p:childTnLst>
                                    <p:set>
                                      <p:cBhvr>
                                        <p:cTn id="158" dur="1" fill="hold">
                                          <p:stCondLst>
                                            <p:cond delay="0"/>
                                          </p:stCondLst>
                                        </p:cTn>
                                        <p:tgtEl>
                                          <p:spTgt spid="48182"/>
                                        </p:tgtEl>
                                        <p:attrNameLst>
                                          <p:attrName>style.visibility</p:attrName>
                                        </p:attrNameLst>
                                      </p:cBhvr>
                                      <p:to>
                                        <p:strVal val="visible"/>
                                      </p:to>
                                    </p:set>
                                    <p:animEffect transition="in" filter="wipe(down)">
                                      <p:cBhvr>
                                        <p:cTn id="159" dur="500"/>
                                        <p:tgtEl>
                                          <p:spTgt spid="48182"/>
                                        </p:tgtEl>
                                      </p:cBhvr>
                                    </p:animEffect>
                                  </p:childTnLst>
                                </p:cTn>
                              </p:par>
                              <p:par>
                                <p:cTn id="160" presetID="22" presetClass="entr" presetSubtype="4" fill="hold" nodeType="withEffect">
                                  <p:stCondLst>
                                    <p:cond delay="0"/>
                                  </p:stCondLst>
                                  <p:childTnLst>
                                    <p:set>
                                      <p:cBhvr>
                                        <p:cTn id="161" dur="1" fill="hold">
                                          <p:stCondLst>
                                            <p:cond delay="0"/>
                                          </p:stCondLst>
                                        </p:cTn>
                                        <p:tgtEl>
                                          <p:spTgt spid="48183"/>
                                        </p:tgtEl>
                                        <p:attrNameLst>
                                          <p:attrName>style.visibility</p:attrName>
                                        </p:attrNameLst>
                                      </p:cBhvr>
                                      <p:to>
                                        <p:strVal val="visible"/>
                                      </p:to>
                                    </p:set>
                                    <p:animEffect transition="in" filter="wipe(down)">
                                      <p:cBhvr>
                                        <p:cTn id="162" dur="500"/>
                                        <p:tgtEl>
                                          <p:spTgt spid="48183"/>
                                        </p:tgtEl>
                                      </p:cBhvr>
                                    </p:animEffect>
                                  </p:childTnLst>
                                </p:cTn>
                              </p:par>
                              <p:par>
                                <p:cTn id="163" presetID="22" presetClass="entr" presetSubtype="4" fill="hold" nodeType="withEffect">
                                  <p:stCondLst>
                                    <p:cond delay="0"/>
                                  </p:stCondLst>
                                  <p:childTnLst>
                                    <p:set>
                                      <p:cBhvr>
                                        <p:cTn id="164" dur="1" fill="hold">
                                          <p:stCondLst>
                                            <p:cond delay="0"/>
                                          </p:stCondLst>
                                        </p:cTn>
                                        <p:tgtEl>
                                          <p:spTgt spid="48184"/>
                                        </p:tgtEl>
                                        <p:attrNameLst>
                                          <p:attrName>style.visibility</p:attrName>
                                        </p:attrNameLst>
                                      </p:cBhvr>
                                      <p:to>
                                        <p:strVal val="visible"/>
                                      </p:to>
                                    </p:set>
                                    <p:animEffect transition="in" filter="wipe(down)">
                                      <p:cBhvr>
                                        <p:cTn id="165" dur="500"/>
                                        <p:tgtEl>
                                          <p:spTgt spid="48184"/>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nodeType="clickEffect">
                                  <p:stCondLst>
                                    <p:cond delay="0"/>
                                  </p:stCondLst>
                                  <p:childTnLst>
                                    <p:set>
                                      <p:cBhvr>
                                        <p:cTn id="169" dur="1" fill="hold">
                                          <p:stCondLst>
                                            <p:cond delay="0"/>
                                          </p:stCondLst>
                                        </p:cTn>
                                        <p:tgtEl>
                                          <p:spTgt spid="48185"/>
                                        </p:tgtEl>
                                        <p:attrNameLst>
                                          <p:attrName>style.visibility</p:attrName>
                                        </p:attrNameLst>
                                      </p:cBhvr>
                                      <p:to>
                                        <p:strVal val="visible"/>
                                      </p:to>
                                    </p:set>
                                    <p:animEffect transition="in" filter="wipe(up)">
                                      <p:cBhvr>
                                        <p:cTn id="170" dur="500"/>
                                        <p:tgtEl>
                                          <p:spTgt spid="48185"/>
                                        </p:tgtEl>
                                      </p:cBhvr>
                                    </p:animEffect>
                                  </p:childTnLst>
                                </p:cTn>
                              </p:par>
                              <p:par>
                                <p:cTn id="171" presetID="22" presetClass="entr" presetSubtype="1" fill="hold" nodeType="withEffect">
                                  <p:stCondLst>
                                    <p:cond delay="0"/>
                                  </p:stCondLst>
                                  <p:childTnLst>
                                    <p:set>
                                      <p:cBhvr>
                                        <p:cTn id="172" dur="1" fill="hold">
                                          <p:stCondLst>
                                            <p:cond delay="0"/>
                                          </p:stCondLst>
                                        </p:cTn>
                                        <p:tgtEl>
                                          <p:spTgt spid="48186"/>
                                        </p:tgtEl>
                                        <p:attrNameLst>
                                          <p:attrName>style.visibility</p:attrName>
                                        </p:attrNameLst>
                                      </p:cBhvr>
                                      <p:to>
                                        <p:strVal val="visible"/>
                                      </p:to>
                                    </p:set>
                                    <p:animEffect transition="in" filter="wipe(up)">
                                      <p:cBhvr>
                                        <p:cTn id="173" dur="500"/>
                                        <p:tgtEl>
                                          <p:spTgt spid="48186"/>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0" nodeType="clickEffect">
                                  <p:stCondLst>
                                    <p:cond delay="0"/>
                                  </p:stCondLst>
                                  <p:childTnLst>
                                    <p:set>
                                      <p:cBhvr>
                                        <p:cTn id="177" dur="1" fill="hold">
                                          <p:stCondLst>
                                            <p:cond delay="0"/>
                                          </p:stCondLst>
                                        </p:cTn>
                                        <p:tgtEl>
                                          <p:spTgt spid="48208"/>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22" presetClass="entr" presetSubtype="1" fill="hold" nodeType="clickEffect">
                                  <p:stCondLst>
                                    <p:cond delay="0"/>
                                  </p:stCondLst>
                                  <p:childTnLst>
                                    <p:set>
                                      <p:cBhvr>
                                        <p:cTn id="181" dur="1" fill="hold">
                                          <p:stCondLst>
                                            <p:cond delay="0"/>
                                          </p:stCondLst>
                                        </p:cTn>
                                        <p:tgtEl>
                                          <p:spTgt spid="48187"/>
                                        </p:tgtEl>
                                        <p:attrNameLst>
                                          <p:attrName>style.visibility</p:attrName>
                                        </p:attrNameLst>
                                      </p:cBhvr>
                                      <p:to>
                                        <p:strVal val="visible"/>
                                      </p:to>
                                    </p:set>
                                    <p:animEffect transition="in" filter="wipe(up)">
                                      <p:cBhvr>
                                        <p:cTn id="182" dur="500"/>
                                        <p:tgtEl>
                                          <p:spTgt spid="48187"/>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4" fill="hold" nodeType="clickEffect">
                                  <p:stCondLst>
                                    <p:cond delay="0"/>
                                  </p:stCondLst>
                                  <p:childTnLst>
                                    <p:set>
                                      <p:cBhvr>
                                        <p:cTn id="186" dur="1" fill="hold">
                                          <p:stCondLst>
                                            <p:cond delay="0"/>
                                          </p:stCondLst>
                                        </p:cTn>
                                        <p:tgtEl>
                                          <p:spTgt spid="48202"/>
                                        </p:tgtEl>
                                        <p:attrNameLst>
                                          <p:attrName>style.visibility</p:attrName>
                                        </p:attrNameLst>
                                      </p:cBhvr>
                                      <p:to>
                                        <p:strVal val="visible"/>
                                      </p:to>
                                    </p:set>
                                    <p:animEffect transition="in" filter="wipe(down)">
                                      <p:cBhvr>
                                        <p:cTn id="187" dur="500"/>
                                        <p:tgtEl>
                                          <p:spTgt spid="48202"/>
                                        </p:tgtEl>
                                      </p:cBhvr>
                                    </p:animEffect>
                                  </p:childTnLst>
                                </p:cTn>
                              </p:par>
                              <p:par>
                                <p:cTn id="188" presetID="22" presetClass="entr" presetSubtype="4" fill="hold" nodeType="withEffect">
                                  <p:stCondLst>
                                    <p:cond delay="0"/>
                                  </p:stCondLst>
                                  <p:childTnLst>
                                    <p:set>
                                      <p:cBhvr>
                                        <p:cTn id="189" dur="1" fill="hold">
                                          <p:stCondLst>
                                            <p:cond delay="0"/>
                                          </p:stCondLst>
                                        </p:cTn>
                                        <p:tgtEl>
                                          <p:spTgt spid="48188"/>
                                        </p:tgtEl>
                                        <p:attrNameLst>
                                          <p:attrName>style.visibility</p:attrName>
                                        </p:attrNameLst>
                                      </p:cBhvr>
                                      <p:to>
                                        <p:strVal val="visible"/>
                                      </p:to>
                                    </p:set>
                                    <p:animEffect transition="in" filter="wipe(down)">
                                      <p:cBhvr>
                                        <p:cTn id="190" dur="500"/>
                                        <p:tgtEl>
                                          <p:spTgt spid="48188"/>
                                        </p:tgtEl>
                                      </p:cBhvr>
                                    </p:animEffect>
                                  </p:childTnLst>
                                </p:cTn>
                              </p:par>
                              <p:par>
                                <p:cTn id="191" presetID="22" presetClass="entr" presetSubtype="4" fill="hold" nodeType="withEffect">
                                  <p:stCondLst>
                                    <p:cond delay="0"/>
                                  </p:stCondLst>
                                  <p:childTnLst>
                                    <p:set>
                                      <p:cBhvr>
                                        <p:cTn id="192" dur="1" fill="hold">
                                          <p:stCondLst>
                                            <p:cond delay="0"/>
                                          </p:stCondLst>
                                        </p:cTn>
                                        <p:tgtEl>
                                          <p:spTgt spid="48189"/>
                                        </p:tgtEl>
                                        <p:attrNameLst>
                                          <p:attrName>style.visibility</p:attrName>
                                        </p:attrNameLst>
                                      </p:cBhvr>
                                      <p:to>
                                        <p:strVal val="visible"/>
                                      </p:to>
                                    </p:set>
                                    <p:animEffect transition="in" filter="wipe(down)">
                                      <p:cBhvr>
                                        <p:cTn id="193" dur="500"/>
                                        <p:tgtEl>
                                          <p:spTgt spid="48189"/>
                                        </p:tgtEl>
                                      </p:cBhvr>
                                    </p:animEffect>
                                  </p:childTnLst>
                                </p:cTn>
                              </p:par>
                              <p:par>
                                <p:cTn id="194" presetID="22" presetClass="entr" presetSubtype="4" fill="hold" nodeType="withEffect">
                                  <p:stCondLst>
                                    <p:cond delay="0"/>
                                  </p:stCondLst>
                                  <p:childTnLst>
                                    <p:set>
                                      <p:cBhvr>
                                        <p:cTn id="195" dur="1" fill="hold">
                                          <p:stCondLst>
                                            <p:cond delay="0"/>
                                          </p:stCondLst>
                                        </p:cTn>
                                        <p:tgtEl>
                                          <p:spTgt spid="48190"/>
                                        </p:tgtEl>
                                        <p:attrNameLst>
                                          <p:attrName>style.visibility</p:attrName>
                                        </p:attrNameLst>
                                      </p:cBhvr>
                                      <p:to>
                                        <p:strVal val="visible"/>
                                      </p:to>
                                    </p:set>
                                    <p:animEffect transition="in" filter="wipe(down)">
                                      <p:cBhvr>
                                        <p:cTn id="196" dur="500"/>
                                        <p:tgtEl>
                                          <p:spTgt spid="48190"/>
                                        </p:tgtEl>
                                      </p:cBhvr>
                                    </p:animEffect>
                                  </p:childTnLst>
                                </p:cTn>
                              </p:par>
                              <p:par>
                                <p:cTn id="197" presetID="22" presetClass="entr" presetSubtype="4" fill="hold" nodeType="withEffect">
                                  <p:stCondLst>
                                    <p:cond delay="0"/>
                                  </p:stCondLst>
                                  <p:childTnLst>
                                    <p:set>
                                      <p:cBhvr>
                                        <p:cTn id="198" dur="1" fill="hold">
                                          <p:stCondLst>
                                            <p:cond delay="0"/>
                                          </p:stCondLst>
                                        </p:cTn>
                                        <p:tgtEl>
                                          <p:spTgt spid="48191"/>
                                        </p:tgtEl>
                                        <p:attrNameLst>
                                          <p:attrName>style.visibility</p:attrName>
                                        </p:attrNameLst>
                                      </p:cBhvr>
                                      <p:to>
                                        <p:strVal val="visible"/>
                                      </p:to>
                                    </p:set>
                                    <p:animEffect transition="in" filter="wipe(down)">
                                      <p:cBhvr>
                                        <p:cTn id="199" dur="500"/>
                                        <p:tgtEl>
                                          <p:spTgt spid="48191"/>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1" fill="hold" nodeType="clickEffect">
                                  <p:stCondLst>
                                    <p:cond delay="0"/>
                                  </p:stCondLst>
                                  <p:childTnLst>
                                    <p:set>
                                      <p:cBhvr>
                                        <p:cTn id="203" dur="1" fill="hold">
                                          <p:stCondLst>
                                            <p:cond delay="0"/>
                                          </p:stCondLst>
                                        </p:cTn>
                                        <p:tgtEl>
                                          <p:spTgt spid="48192"/>
                                        </p:tgtEl>
                                        <p:attrNameLst>
                                          <p:attrName>style.visibility</p:attrName>
                                        </p:attrNameLst>
                                      </p:cBhvr>
                                      <p:to>
                                        <p:strVal val="visible"/>
                                      </p:to>
                                    </p:set>
                                    <p:animEffect transition="in" filter="wipe(up)">
                                      <p:cBhvr>
                                        <p:cTn id="204" dur="500"/>
                                        <p:tgtEl>
                                          <p:spTgt spid="48192"/>
                                        </p:tgtEl>
                                      </p:cBhvr>
                                    </p:animEffect>
                                  </p:childTnLst>
                                </p:cTn>
                              </p:par>
                            </p:childTnLst>
                          </p:cTn>
                        </p:par>
                      </p:childTnLst>
                    </p:cTn>
                  </p:par>
                  <p:par>
                    <p:cTn id="205" fill="hold">
                      <p:stCondLst>
                        <p:cond delay="indefinite"/>
                      </p:stCondLst>
                      <p:childTnLst>
                        <p:par>
                          <p:cTn id="206" fill="hold">
                            <p:stCondLst>
                              <p:cond delay="0"/>
                            </p:stCondLst>
                            <p:childTnLst>
                              <p:par>
                                <p:cTn id="207" presetID="22" presetClass="entr" presetSubtype="4" fill="hold" nodeType="clickEffect">
                                  <p:stCondLst>
                                    <p:cond delay="0"/>
                                  </p:stCondLst>
                                  <p:childTnLst>
                                    <p:set>
                                      <p:cBhvr>
                                        <p:cTn id="208" dur="1" fill="hold">
                                          <p:stCondLst>
                                            <p:cond delay="0"/>
                                          </p:stCondLst>
                                        </p:cTn>
                                        <p:tgtEl>
                                          <p:spTgt spid="48203"/>
                                        </p:tgtEl>
                                        <p:attrNameLst>
                                          <p:attrName>style.visibility</p:attrName>
                                        </p:attrNameLst>
                                      </p:cBhvr>
                                      <p:to>
                                        <p:strVal val="visible"/>
                                      </p:to>
                                    </p:set>
                                    <p:animEffect transition="in" filter="wipe(down)">
                                      <p:cBhvr>
                                        <p:cTn id="209" dur="500"/>
                                        <p:tgtEl>
                                          <p:spTgt spid="48203"/>
                                        </p:tgtEl>
                                      </p:cBhvr>
                                    </p:animEffect>
                                  </p:childTnLst>
                                </p:cTn>
                              </p:par>
                              <p:par>
                                <p:cTn id="210" presetID="22" presetClass="entr" presetSubtype="4" fill="hold" nodeType="withEffect">
                                  <p:stCondLst>
                                    <p:cond delay="0"/>
                                  </p:stCondLst>
                                  <p:childTnLst>
                                    <p:set>
                                      <p:cBhvr>
                                        <p:cTn id="211" dur="1" fill="hold">
                                          <p:stCondLst>
                                            <p:cond delay="0"/>
                                          </p:stCondLst>
                                        </p:cTn>
                                        <p:tgtEl>
                                          <p:spTgt spid="48193"/>
                                        </p:tgtEl>
                                        <p:attrNameLst>
                                          <p:attrName>style.visibility</p:attrName>
                                        </p:attrNameLst>
                                      </p:cBhvr>
                                      <p:to>
                                        <p:strVal val="visible"/>
                                      </p:to>
                                    </p:set>
                                    <p:animEffect transition="in" filter="wipe(down)">
                                      <p:cBhvr>
                                        <p:cTn id="212" dur="500"/>
                                        <p:tgtEl>
                                          <p:spTgt spid="48193"/>
                                        </p:tgtEl>
                                      </p:cBhvr>
                                    </p:animEffect>
                                  </p:childTnLst>
                                </p:cTn>
                              </p:par>
                              <p:par>
                                <p:cTn id="213" presetID="22" presetClass="entr" presetSubtype="4" fill="hold" nodeType="withEffect">
                                  <p:stCondLst>
                                    <p:cond delay="0"/>
                                  </p:stCondLst>
                                  <p:childTnLst>
                                    <p:set>
                                      <p:cBhvr>
                                        <p:cTn id="214" dur="1" fill="hold">
                                          <p:stCondLst>
                                            <p:cond delay="0"/>
                                          </p:stCondLst>
                                        </p:cTn>
                                        <p:tgtEl>
                                          <p:spTgt spid="48194"/>
                                        </p:tgtEl>
                                        <p:attrNameLst>
                                          <p:attrName>style.visibility</p:attrName>
                                        </p:attrNameLst>
                                      </p:cBhvr>
                                      <p:to>
                                        <p:strVal val="visible"/>
                                      </p:to>
                                    </p:set>
                                    <p:animEffect transition="in" filter="wipe(down)">
                                      <p:cBhvr>
                                        <p:cTn id="215" dur="500"/>
                                        <p:tgtEl>
                                          <p:spTgt spid="4819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4" fill="hold" nodeType="clickEffect">
                                  <p:stCondLst>
                                    <p:cond delay="0"/>
                                  </p:stCondLst>
                                  <p:childTnLst>
                                    <p:set>
                                      <p:cBhvr>
                                        <p:cTn id="219" dur="1" fill="hold">
                                          <p:stCondLst>
                                            <p:cond delay="0"/>
                                          </p:stCondLst>
                                        </p:cTn>
                                        <p:tgtEl>
                                          <p:spTgt spid="48195"/>
                                        </p:tgtEl>
                                        <p:attrNameLst>
                                          <p:attrName>style.visibility</p:attrName>
                                        </p:attrNameLst>
                                      </p:cBhvr>
                                      <p:to>
                                        <p:strVal val="visible"/>
                                      </p:to>
                                    </p:set>
                                    <p:animEffect transition="in" filter="wipe(down)">
                                      <p:cBhvr>
                                        <p:cTn id="220" dur="500"/>
                                        <p:tgtEl>
                                          <p:spTgt spid="48195"/>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4" fill="hold" nodeType="clickEffect">
                                  <p:stCondLst>
                                    <p:cond delay="0"/>
                                  </p:stCondLst>
                                  <p:childTnLst>
                                    <p:set>
                                      <p:cBhvr>
                                        <p:cTn id="224" dur="1" fill="hold">
                                          <p:stCondLst>
                                            <p:cond delay="0"/>
                                          </p:stCondLst>
                                        </p:cTn>
                                        <p:tgtEl>
                                          <p:spTgt spid="48196"/>
                                        </p:tgtEl>
                                        <p:attrNameLst>
                                          <p:attrName>style.visibility</p:attrName>
                                        </p:attrNameLst>
                                      </p:cBhvr>
                                      <p:to>
                                        <p:strVal val="visible"/>
                                      </p:to>
                                    </p:set>
                                    <p:animEffect transition="in" filter="wipe(down)">
                                      <p:cBhvr>
                                        <p:cTn id="225" dur="500"/>
                                        <p:tgtEl>
                                          <p:spTgt spid="48196"/>
                                        </p:tgtEl>
                                      </p:cBhvr>
                                    </p:animEffect>
                                  </p:childTnLst>
                                </p:cTn>
                              </p:par>
                              <p:par>
                                <p:cTn id="226" presetID="22" presetClass="entr" presetSubtype="4" fill="hold" grpId="0" nodeType="withEffect">
                                  <p:stCondLst>
                                    <p:cond delay="0"/>
                                  </p:stCondLst>
                                  <p:childTnLst>
                                    <p:set>
                                      <p:cBhvr>
                                        <p:cTn id="227" dur="1" fill="hold">
                                          <p:stCondLst>
                                            <p:cond delay="0"/>
                                          </p:stCondLst>
                                        </p:cTn>
                                        <p:tgtEl>
                                          <p:spTgt spid="48220"/>
                                        </p:tgtEl>
                                        <p:attrNameLst>
                                          <p:attrName>style.visibility</p:attrName>
                                        </p:attrNameLst>
                                      </p:cBhvr>
                                      <p:to>
                                        <p:strVal val="visible"/>
                                      </p:to>
                                    </p:set>
                                    <p:animEffect transition="in" filter="wipe(down)">
                                      <p:cBhvr>
                                        <p:cTn id="228" dur="500"/>
                                        <p:tgtEl>
                                          <p:spTgt spid="48220"/>
                                        </p:tgtEl>
                                      </p:cBhvr>
                                    </p:animEffect>
                                  </p:childTnLst>
                                </p:cTn>
                              </p:par>
                              <p:par>
                                <p:cTn id="229" presetID="22" presetClass="entr" presetSubtype="4" fill="hold" nodeType="withEffect">
                                  <p:stCondLst>
                                    <p:cond delay="0"/>
                                  </p:stCondLst>
                                  <p:childTnLst>
                                    <p:set>
                                      <p:cBhvr>
                                        <p:cTn id="230" dur="1" fill="hold">
                                          <p:stCondLst>
                                            <p:cond delay="0"/>
                                          </p:stCondLst>
                                        </p:cTn>
                                        <p:tgtEl>
                                          <p:spTgt spid="48197"/>
                                        </p:tgtEl>
                                        <p:attrNameLst>
                                          <p:attrName>style.visibility</p:attrName>
                                        </p:attrNameLst>
                                      </p:cBhvr>
                                      <p:to>
                                        <p:strVal val="visible"/>
                                      </p:to>
                                    </p:set>
                                    <p:animEffect transition="in" filter="wipe(down)">
                                      <p:cBhvr>
                                        <p:cTn id="231" dur="500"/>
                                        <p:tgtEl>
                                          <p:spTgt spid="48197"/>
                                        </p:tgtEl>
                                      </p:cBhvr>
                                    </p:animEffect>
                                  </p:childTnLst>
                                </p:cTn>
                              </p:par>
                            </p:childTnLst>
                          </p:cTn>
                        </p:par>
                      </p:childTnLst>
                    </p:cTn>
                  </p:par>
                  <p:par>
                    <p:cTn id="232" fill="hold">
                      <p:stCondLst>
                        <p:cond delay="indefinite"/>
                      </p:stCondLst>
                      <p:childTnLst>
                        <p:par>
                          <p:cTn id="233" fill="hold">
                            <p:stCondLst>
                              <p:cond delay="0"/>
                            </p:stCondLst>
                            <p:childTnLst>
                              <p:par>
                                <p:cTn id="234" presetID="2" presetClass="entr" presetSubtype="4" fill="hold" grpId="0" nodeType="clickEffect">
                                  <p:stCondLst>
                                    <p:cond delay="0"/>
                                  </p:stCondLst>
                                  <p:childTnLst>
                                    <p:set>
                                      <p:cBhvr>
                                        <p:cTn id="235" dur="1" fill="hold">
                                          <p:stCondLst>
                                            <p:cond delay="0"/>
                                          </p:stCondLst>
                                        </p:cTn>
                                        <p:tgtEl>
                                          <p:spTgt spid="48230"/>
                                        </p:tgtEl>
                                        <p:attrNameLst>
                                          <p:attrName>style.visibility</p:attrName>
                                        </p:attrNameLst>
                                      </p:cBhvr>
                                      <p:to>
                                        <p:strVal val="visible"/>
                                      </p:to>
                                    </p:set>
                                    <p:anim calcmode="lin" valueType="num">
                                      <p:cBhvr additive="base">
                                        <p:cTn id="236" dur="500" fill="hold"/>
                                        <p:tgtEl>
                                          <p:spTgt spid="48230"/>
                                        </p:tgtEl>
                                        <p:attrNameLst>
                                          <p:attrName>ppt_x</p:attrName>
                                        </p:attrNameLst>
                                      </p:cBhvr>
                                      <p:tavLst>
                                        <p:tav tm="0">
                                          <p:val>
                                            <p:strVal val="#ppt_x"/>
                                          </p:val>
                                        </p:tav>
                                        <p:tav tm="100000">
                                          <p:val>
                                            <p:strVal val="#ppt_x"/>
                                          </p:val>
                                        </p:tav>
                                      </p:tavLst>
                                    </p:anim>
                                    <p:anim calcmode="lin" valueType="num">
                                      <p:cBhvr additive="base">
                                        <p:cTn id="237" dur="500" fill="hold"/>
                                        <p:tgtEl>
                                          <p:spTgt spid="48230"/>
                                        </p:tgtEl>
                                        <p:attrNameLst>
                                          <p:attrName>ppt_y</p:attrName>
                                        </p:attrNameLst>
                                      </p:cBhvr>
                                      <p:tavLst>
                                        <p:tav tm="0">
                                          <p:val>
                                            <p:strVal val="1+#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2" presetClass="entr" presetSubtype="8" fill="hold" grpId="0" nodeType="clickEffect">
                                  <p:stCondLst>
                                    <p:cond delay="0"/>
                                  </p:stCondLst>
                                  <p:childTnLst>
                                    <p:set>
                                      <p:cBhvr>
                                        <p:cTn id="241" dur="1" fill="hold">
                                          <p:stCondLst>
                                            <p:cond delay="0"/>
                                          </p:stCondLst>
                                        </p:cTn>
                                        <p:tgtEl>
                                          <p:spTgt spid="48214"/>
                                        </p:tgtEl>
                                        <p:attrNameLst>
                                          <p:attrName>style.visibility</p:attrName>
                                        </p:attrNameLst>
                                      </p:cBhvr>
                                      <p:to>
                                        <p:strVal val="visible"/>
                                      </p:to>
                                    </p:set>
                                    <p:animEffect transition="in" filter="wipe(left)">
                                      <p:cBhvr>
                                        <p:cTn id="242" dur="500"/>
                                        <p:tgtEl>
                                          <p:spTgt spid="48214"/>
                                        </p:tgtEl>
                                      </p:cBhvr>
                                    </p:animEffect>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grpId="0" nodeType="clickEffect">
                                  <p:stCondLst>
                                    <p:cond delay="0"/>
                                  </p:stCondLst>
                                  <p:childTnLst>
                                    <p:set>
                                      <p:cBhvr>
                                        <p:cTn id="246" dur="1" fill="hold">
                                          <p:stCondLst>
                                            <p:cond delay="0"/>
                                          </p:stCondLst>
                                        </p:cTn>
                                        <p:tgtEl>
                                          <p:spTgt spid="48216"/>
                                        </p:tgtEl>
                                        <p:attrNameLst>
                                          <p:attrName>style.visibility</p:attrName>
                                        </p:attrNameLst>
                                      </p:cBhvr>
                                      <p:to>
                                        <p:strVal val="visible"/>
                                      </p:to>
                                    </p:set>
                                    <p:animEffect transition="in" filter="wipe(left)">
                                      <p:cBhvr>
                                        <p:cTn id="247" dur="500"/>
                                        <p:tgtEl>
                                          <p:spTgt spid="48216"/>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8" fill="hold" grpId="0" nodeType="clickEffect">
                                  <p:stCondLst>
                                    <p:cond delay="0"/>
                                  </p:stCondLst>
                                  <p:childTnLst>
                                    <p:set>
                                      <p:cBhvr>
                                        <p:cTn id="251" dur="1" fill="hold">
                                          <p:stCondLst>
                                            <p:cond delay="0"/>
                                          </p:stCondLst>
                                        </p:cTn>
                                        <p:tgtEl>
                                          <p:spTgt spid="48215"/>
                                        </p:tgtEl>
                                        <p:attrNameLst>
                                          <p:attrName>style.visibility</p:attrName>
                                        </p:attrNameLst>
                                      </p:cBhvr>
                                      <p:to>
                                        <p:strVal val="visible"/>
                                      </p:to>
                                    </p:set>
                                    <p:animEffect transition="in" filter="wipe(left)">
                                      <p:cBhvr>
                                        <p:cTn id="252" dur="500"/>
                                        <p:tgtEl>
                                          <p:spTgt spid="48215"/>
                                        </p:tgtEl>
                                      </p:cBhvr>
                                    </p:animEffect>
                                  </p:childTnLst>
                                </p:cTn>
                              </p:par>
                            </p:childTnLst>
                          </p:cTn>
                        </p:par>
                      </p:childTnLst>
                    </p:cTn>
                  </p:par>
                  <p:par>
                    <p:cTn id="253" fill="hold">
                      <p:stCondLst>
                        <p:cond delay="indefinite"/>
                      </p:stCondLst>
                      <p:childTnLst>
                        <p:par>
                          <p:cTn id="254" fill="hold">
                            <p:stCondLst>
                              <p:cond delay="0"/>
                            </p:stCondLst>
                            <p:childTnLst>
                              <p:par>
                                <p:cTn id="255" presetID="22" presetClass="entr" presetSubtype="8" fill="hold" grpId="0" nodeType="clickEffect">
                                  <p:stCondLst>
                                    <p:cond delay="0"/>
                                  </p:stCondLst>
                                  <p:childTnLst>
                                    <p:set>
                                      <p:cBhvr>
                                        <p:cTn id="256" dur="1" fill="hold">
                                          <p:stCondLst>
                                            <p:cond delay="0"/>
                                          </p:stCondLst>
                                        </p:cTn>
                                        <p:tgtEl>
                                          <p:spTgt spid="48218"/>
                                        </p:tgtEl>
                                        <p:attrNameLst>
                                          <p:attrName>style.visibility</p:attrName>
                                        </p:attrNameLst>
                                      </p:cBhvr>
                                      <p:to>
                                        <p:strVal val="visible"/>
                                      </p:to>
                                    </p:set>
                                    <p:animEffect transition="in" filter="wipe(left)">
                                      <p:cBhvr>
                                        <p:cTn id="257" dur="500"/>
                                        <p:tgtEl>
                                          <p:spTgt spid="48218"/>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8" fill="hold" grpId="0" nodeType="clickEffect">
                                  <p:stCondLst>
                                    <p:cond delay="0"/>
                                  </p:stCondLst>
                                  <p:childTnLst>
                                    <p:set>
                                      <p:cBhvr>
                                        <p:cTn id="261" dur="1" fill="hold">
                                          <p:stCondLst>
                                            <p:cond delay="0"/>
                                          </p:stCondLst>
                                        </p:cTn>
                                        <p:tgtEl>
                                          <p:spTgt spid="48217"/>
                                        </p:tgtEl>
                                        <p:attrNameLst>
                                          <p:attrName>style.visibility</p:attrName>
                                        </p:attrNameLst>
                                      </p:cBhvr>
                                      <p:to>
                                        <p:strVal val="visible"/>
                                      </p:to>
                                    </p:set>
                                    <p:animEffect transition="in" filter="wipe(left)">
                                      <p:cBhvr>
                                        <p:cTn id="262" dur="500"/>
                                        <p:tgtEl>
                                          <p:spTgt spid="48217"/>
                                        </p:tgtEl>
                                      </p:cBhvr>
                                    </p:animEffect>
                                  </p:childTnLst>
                                </p:cTn>
                              </p:par>
                            </p:childTnLst>
                          </p:cTn>
                        </p:par>
                      </p:childTnLst>
                    </p:cTn>
                  </p:par>
                  <p:par>
                    <p:cTn id="263" fill="hold">
                      <p:stCondLst>
                        <p:cond delay="indefinite"/>
                      </p:stCondLst>
                      <p:childTnLst>
                        <p:par>
                          <p:cTn id="264" fill="hold">
                            <p:stCondLst>
                              <p:cond delay="0"/>
                            </p:stCondLst>
                            <p:childTnLst>
                              <p:par>
                                <p:cTn id="265" presetID="2" presetClass="entr" presetSubtype="4" fill="hold" grpId="0" nodeType="clickEffect">
                                  <p:stCondLst>
                                    <p:cond delay="0"/>
                                  </p:stCondLst>
                                  <p:childTnLst>
                                    <p:set>
                                      <p:cBhvr>
                                        <p:cTn id="266" dur="1" fill="hold">
                                          <p:stCondLst>
                                            <p:cond delay="0"/>
                                          </p:stCondLst>
                                        </p:cTn>
                                        <p:tgtEl>
                                          <p:spTgt spid="48231"/>
                                        </p:tgtEl>
                                        <p:attrNameLst>
                                          <p:attrName>style.visibility</p:attrName>
                                        </p:attrNameLst>
                                      </p:cBhvr>
                                      <p:to>
                                        <p:strVal val="visible"/>
                                      </p:to>
                                    </p:set>
                                    <p:anim calcmode="lin" valueType="num">
                                      <p:cBhvr additive="base">
                                        <p:cTn id="267" dur="500" fill="hold"/>
                                        <p:tgtEl>
                                          <p:spTgt spid="48231"/>
                                        </p:tgtEl>
                                        <p:attrNameLst>
                                          <p:attrName>ppt_x</p:attrName>
                                        </p:attrNameLst>
                                      </p:cBhvr>
                                      <p:tavLst>
                                        <p:tav tm="0">
                                          <p:val>
                                            <p:strVal val="#ppt_x"/>
                                          </p:val>
                                        </p:tav>
                                        <p:tav tm="100000">
                                          <p:val>
                                            <p:strVal val="#ppt_x"/>
                                          </p:val>
                                        </p:tav>
                                      </p:tavLst>
                                    </p:anim>
                                    <p:anim calcmode="lin" valueType="num">
                                      <p:cBhvr additive="base">
                                        <p:cTn id="268" dur="500" fill="hold"/>
                                        <p:tgtEl>
                                          <p:spTgt spid="48231"/>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48213"/>
                                        </p:tgtEl>
                                        <p:attrNameLst>
                                          <p:attrName>style.visibility</p:attrName>
                                        </p:attrNameLst>
                                      </p:cBhvr>
                                      <p:to>
                                        <p:strVal val="visible"/>
                                      </p:to>
                                    </p:set>
                                    <p:anim calcmode="lin" valueType="num">
                                      <p:cBhvr additive="base">
                                        <p:cTn id="273" dur="500" fill="hold"/>
                                        <p:tgtEl>
                                          <p:spTgt spid="48213"/>
                                        </p:tgtEl>
                                        <p:attrNameLst>
                                          <p:attrName>ppt_x</p:attrName>
                                        </p:attrNameLst>
                                      </p:cBhvr>
                                      <p:tavLst>
                                        <p:tav tm="0">
                                          <p:val>
                                            <p:strVal val="#ppt_x"/>
                                          </p:val>
                                        </p:tav>
                                        <p:tav tm="100000">
                                          <p:val>
                                            <p:strVal val="#ppt_x"/>
                                          </p:val>
                                        </p:tav>
                                      </p:tavLst>
                                    </p:anim>
                                    <p:anim calcmode="lin" valueType="num">
                                      <p:cBhvr additive="base">
                                        <p:cTn id="274" dur="500" fill="hold"/>
                                        <p:tgtEl>
                                          <p:spTgt spid="48213"/>
                                        </p:tgtEl>
                                        <p:attrNameLst>
                                          <p:attrName>ppt_y</p:attrName>
                                        </p:attrNameLst>
                                      </p:cBhvr>
                                      <p:tavLst>
                                        <p:tav tm="0">
                                          <p:val>
                                            <p:strVal val="1+#ppt_h/2"/>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 presetClass="entr" presetSubtype="4" fill="hold" grpId="0" nodeType="clickEffect">
                                  <p:stCondLst>
                                    <p:cond delay="0"/>
                                  </p:stCondLst>
                                  <p:childTnLst>
                                    <p:set>
                                      <p:cBhvr>
                                        <p:cTn id="278" dur="1" fill="hold">
                                          <p:stCondLst>
                                            <p:cond delay="0"/>
                                          </p:stCondLst>
                                        </p:cTn>
                                        <p:tgtEl>
                                          <p:spTgt spid="48211"/>
                                        </p:tgtEl>
                                        <p:attrNameLst>
                                          <p:attrName>style.visibility</p:attrName>
                                        </p:attrNameLst>
                                      </p:cBhvr>
                                      <p:to>
                                        <p:strVal val="visible"/>
                                      </p:to>
                                    </p:set>
                                    <p:anim calcmode="lin" valueType="num">
                                      <p:cBhvr additive="base">
                                        <p:cTn id="279" dur="500" fill="hold"/>
                                        <p:tgtEl>
                                          <p:spTgt spid="48211"/>
                                        </p:tgtEl>
                                        <p:attrNameLst>
                                          <p:attrName>ppt_x</p:attrName>
                                        </p:attrNameLst>
                                      </p:cBhvr>
                                      <p:tavLst>
                                        <p:tav tm="0">
                                          <p:val>
                                            <p:strVal val="#ppt_x"/>
                                          </p:val>
                                        </p:tav>
                                        <p:tav tm="100000">
                                          <p:val>
                                            <p:strVal val="#ppt_x"/>
                                          </p:val>
                                        </p:tav>
                                      </p:tavLst>
                                    </p:anim>
                                    <p:anim calcmode="lin" valueType="num">
                                      <p:cBhvr additive="base">
                                        <p:cTn id="280" dur="500" fill="hold"/>
                                        <p:tgtEl>
                                          <p:spTgt spid="48211"/>
                                        </p:tgtEl>
                                        <p:attrNameLst>
                                          <p:attrName>ppt_y</p:attrName>
                                        </p:attrNameLst>
                                      </p:cBhvr>
                                      <p:tavLst>
                                        <p:tav tm="0">
                                          <p:val>
                                            <p:strVal val="1+#ppt_h/2"/>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4" fill="hold" grpId="0" nodeType="clickEffect">
                                  <p:stCondLst>
                                    <p:cond delay="0"/>
                                  </p:stCondLst>
                                  <p:childTnLst>
                                    <p:set>
                                      <p:cBhvr>
                                        <p:cTn id="284" dur="1" fill="hold">
                                          <p:stCondLst>
                                            <p:cond delay="0"/>
                                          </p:stCondLst>
                                        </p:cTn>
                                        <p:tgtEl>
                                          <p:spTgt spid="48212"/>
                                        </p:tgtEl>
                                        <p:attrNameLst>
                                          <p:attrName>style.visibility</p:attrName>
                                        </p:attrNameLst>
                                      </p:cBhvr>
                                      <p:to>
                                        <p:strVal val="visible"/>
                                      </p:to>
                                    </p:set>
                                    <p:anim calcmode="lin" valueType="num">
                                      <p:cBhvr additive="base">
                                        <p:cTn id="285" dur="500" fill="hold"/>
                                        <p:tgtEl>
                                          <p:spTgt spid="48212"/>
                                        </p:tgtEl>
                                        <p:attrNameLst>
                                          <p:attrName>ppt_x</p:attrName>
                                        </p:attrNameLst>
                                      </p:cBhvr>
                                      <p:tavLst>
                                        <p:tav tm="0">
                                          <p:val>
                                            <p:strVal val="#ppt_x"/>
                                          </p:val>
                                        </p:tav>
                                        <p:tav tm="100000">
                                          <p:val>
                                            <p:strVal val="#ppt_x"/>
                                          </p:val>
                                        </p:tav>
                                      </p:tavLst>
                                    </p:anim>
                                    <p:anim calcmode="lin" valueType="num">
                                      <p:cBhvr additive="base">
                                        <p:cTn id="286" dur="500" fill="hold"/>
                                        <p:tgtEl>
                                          <p:spTgt spid="48212"/>
                                        </p:tgtEl>
                                        <p:attrNameLst>
                                          <p:attrName>ppt_y</p:attrName>
                                        </p:attrNameLst>
                                      </p:cBhvr>
                                      <p:tavLst>
                                        <p:tav tm="0">
                                          <p:val>
                                            <p:strVal val="1+#ppt_h/2"/>
                                          </p:val>
                                        </p:tav>
                                        <p:tav tm="100000">
                                          <p:val>
                                            <p:strVal val="#ppt_y"/>
                                          </p:val>
                                        </p:tav>
                                      </p:tavLst>
                                    </p:anim>
                                  </p:childTnLst>
                                </p:cTn>
                              </p:par>
                            </p:childTnLst>
                          </p:cTn>
                        </p:par>
                      </p:childTnLst>
                    </p:cTn>
                  </p:par>
                  <p:par>
                    <p:cTn id="287" fill="hold">
                      <p:stCondLst>
                        <p:cond delay="indefinite"/>
                      </p:stCondLst>
                      <p:childTnLst>
                        <p:par>
                          <p:cTn id="288" fill="hold">
                            <p:stCondLst>
                              <p:cond delay="0"/>
                            </p:stCondLst>
                            <p:childTnLst>
                              <p:par>
                                <p:cTn id="289" presetID="2" presetClass="entr" presetSubtype="4" fill="hold" grpId="0" nodeType="clickEffect">
                                  <p:stCondLst>
                                    <p:cond delay="0"/>
                                  </p:stCondLst>
                                  <p:childTnLst>
                                    <p:set>
                                      <p:cBhvr>
                                        <p:cTn id="290" dur="1" fill="hold">
                                          <p:stCondLst>
                                            <p:cond delay="0"/>
                                          </p:stCondLst>
                                        </p:cTn>
                                        <p:tgtEl>
                                          <p:spTgt spid="48210"/>
                                        </p:tgtEl>
                                        <p:attrNameLst>
                                          <p:attrName>style.visibility</p:attrName>
                                        </p:attrNameLst>
                                      </p:cBhvr>
                                      <p:to>
                                        <p:strVal val="visible"/>
                                      </p:to>
                                    </p:set>
                                    <p:anim calcmode="lin" valueType="num">
                                      <p:cBhvr additive="base">
                                        <p:cTn id="291" dur="500" fill="hold"/>
                                        <p:tgtEl>
                                          <p:spTgt spid="48210"/>
                                        </p:tgtEl>
                                        <p:attrNameLst>
                                          <p:attrName>ppt_x</p:attrName>
                                        </p:attrNameLst>
                                      </p:cBhvr>
                                      <p:tavLst>
                                        <p:tav tm="0">
                                          <p:val>
                                            <p:strVal val="#ppt_x"/>
                                          </p:val>
                                        </p:tav>
                                        <p:tav tm="100000">
                                          <p:val>
                                            <p:strVal val="#ppt_x"/>
                                          </p:val>
                                        </p:tav>
                                      </p:tavLst>
                                    </p:anim>
                                    <p:anim calcmode="lin" valueType="num">
                                      <p:cBhvr additive="base">
                                        <p:cTn id="292" dur="500" fill="hold"/>
                                        <p:tgtEl>
                                          <p:spTgt spid="48210"/>
                                        </p:tgtEl>
                                        <p:attrNameLst>
                                          <p:attrName>ppt_y</p:attrName>
                                        </p:attrNameLst>
                                      </p:cBhvr>
                                      <p:tavLst>
                                        <p:tav tm="0">
                                          <p:val>
                                            <p:strVal val="1+#ppt_h/2"/>
                                          </p:val>
                                        </p:tav>
                                        <p:tav tm="100000">
                                          <p:val>
                                            <p:strVal val="#ppt_y"/>
                                          </p:val>
                                        </p:tav>
                                      </p:tavLst>
                                    </p:anim>
                                  </p:childTnLst>
                                </p:cTn>
                              </p:par>
                            </p:childTnLst>
                          </p:cTn>
                        </p:par>
                      </p:childTnLst>
                    </p:cTn>
                  </p:par>
                  <p:par>
                    <p:cTn id="293" fill="hold">
                      <p:stCondLst>
                        <p:cond delay="indefinite"/>
                      </p:stCondLst>
                      <p:childTnLst>
                        <p:par>
                          <p:cTn id="294" fill="hold">
                            <p:stCondLst>
                              <p:cond delay="0"/>
                            </p:stCondLst>
                            <p:childTnLst>
                              <p:par>
                                <p:cTn id="295" presetID="2" presetClass="entr" presetSubtype="4" fill="hold" grpId="0" nodeType="clickEffect">
                                  <p:stCondLst>
                                    <p:cond delay="0"/>
                                  </p:stCondLst>
                                  <p:childTnLst>
                                    <p:set>
                                      <p:cBhvr>
                                        <p:cTn id="296" dur="1" fill="hold">
                                          <p:stCondLst>
                                            <p:cond delay="0"/>
                                          </p:stCondLst>
                                        </p:cTn>
                                        <p:tgtEl>
                                          <p:spTgt spid="48209"/>
                                        </p:tgtEl>
                                        <p:attrNameLst>
                                          <p:attrName>style.visibility</p:attrName>
                                        </p:attrNameLst>
                                      </p:cBhvr>
                                      <p:to>
                                        <p:strVal val="visible"/>
                                      </p:to>
                                    </p:set>
                                    <p:anim calcmode="lin" valueType="num">
                                      <p:cBhvr additive="base">
                                        <p:cTn id="297" dur="500" fill="hold"/>
                                        <p:tgtEl>
                                          <p:spTgt spid="48209"/>
                                        </p:tgtEl>
                                        <p:attrNameLst>
                                          <p:attrName>ppt_x</p:attrName>
                                        </p:attrNameLst>
                                      </p:cBhvr>
                                      <p:tavLst>
                                        <p:tav tm="0">
                                          <p:val>
                                            <p:strVal val="#ppt_x"/>
                                          </p:val>
                                        </p:tav>
                                        <p:tav tm="100000">
                                          <p:val>
                                            <p:strVal val="#ppt_x"/>
                                          </p:val>
                                        </p:tav>
                                      </p:tavLst>
                                    </p:anim>
                                    <p:anim calcmode="lin" valueType="num">
                                      <p:cBhvr additive="base">
                                        <p:cTn id="298" dur="500" fill="hold"/>
                                        <p:tgtEl>
                                          <p:spTgt spid="48209"/>
                                        </p:tgtEl>
                                        <p:attrNameLst>
                                          <p:attrName>ppt_y</p:attrName>
                                        </p:attrNameLst>
                                      </p:cBhvr>
                                      <p:tavLst>
                                        <p:tav tm="0">
                                          <p:val>
                                            <p:strVal val="1+#ppt_h/2"/>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presetID="2" presetClass="entr" presetSubtype="4" fill="hold" grpId="0" nodeType="clickEffect">
                                  <p:stCondLst>
                                    <p:cond delay="0"/>
                                  </p:stCondLst>
                                  <p:childTnLst>
                                    <p:set>
                                      <p:cBhvr>
                                        <p:cTn id="302" dur="1" fill="hold">
                                          <p:stCondLst>
                                            <p:cond delay="0"/>
                                          </p:stCondLst>
                                        </p:cTn>
                                        <p:tgtEl>
                                          <p:spTgt spid="48232"/>
                                        </p:tgtEl>
                                        <p:attrNameLst>
                                          <p:attrName>style.visibility</p:attrName>
                                        </p:attrNameLst>
                                      </p:cBhvr>
                                      <p:to>
                                        <p:strVal val="visible"/>
                                      </p:to>
                                    </p:set>
                                    <p:anim calcmode="lin" valueType="num">
                                      <p:cBhvr additive="base">
                                        <p:cTn id="303" dur="500" fill="hold"/>
                                        <p:tgtEl>
                                          <p:spTgt spid="48232"/>
                                        </p:tgtEl>
                                        <p:attrNameLst>
                                          <p:attrName>ppt_x</p:attrName>
                                        </p:attrNameLst>
                                      </p:cBhvr>
                                      <p:tavLst>
                                        <p:tav tm="0">
                                          <p:val>
                                            <p:strVal val="#ppt_x"/>
                                          </p:val>
                                        </p:tav>
                                        <p:tav tm="100000">
                                          <p:val>
                                            <p:strVal val="#ppt_x"/>
                                          </p:val>
                                        </p:tav>
                                      </p:tavLst>
                                    </p:anim>
                                    <p:anim calcmode="lin" valueType="num">
                                      <p:cBhvr additive="base">
                                        <p:cTn id="304" dur="500" fill="hold"/>
                                        <p:tgtEl>
                                          <p:spTgt spid="482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04" grpId="0" animBg="1"/>
      <p:bldP spid="48205" grpId="0" animBg="1"/>
      <p:bldP spid="48206" grpId="0" animBg="1"/>
      <p:bldP spid="48207" grpId="0" animBg="1"/>
      <p:bldP spid="48208" grpId="0" animBg="1"/>
      <p:bldP spid="48209" grpId="0" animBg="1"/>
      <p:bldP spid="48210" grpId="0" animBg="1"/>
      <p:bldP spid="48211" grpId="0" animBg="1"/>
      <p:bldP spid="48212" grpId="0" animBg="1"/>
      <p:bldP spid="48213" grpId="0" animBg="1"/>
      <p:bldP spid="48214" grpId="0" animBg="1"/>
      <p:bldP spid="48215" grpId="0" animBg="1"/>
      <p:bldP spid="48216" grpId="0" animBg="1"/>
      <p:bldP spid="48217" grpId="0" animBg="1"/>
      <p:bldP spid="48218" grpId="0" animBg="1"/>
      <p:bldP spid="48219" grpId="0"/>
      <p:bldP spid="48220" grpId="0"/>
      <p:bldP spid="48230" grpId="0"/>
      <p:bldP spid="48231" grpId="0"/>
      <p:bldP spid="4823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5299" name="Rectangle 3"/>
          <p:cNvSpPr>
            <a:spLocks noGrp="1"/>
          </p:cNvSpPr>
          <p:nvPr>
            <p:ph type="body" idx="4294967295"/>
          </p:nvPr>
        </p:nvSpPr>
        <p:spPr/>
        <p:txBody>
          <a:bodyPr vert="horz" wrap="square" lIns="91440" tIns="45720" rIns="91440" bIns="45720" anchor="t" anchorCtr="0"/>
          <a:p>
            <a:r>
              <a:rPr lang="zh-CN" altLang="zh-CN" dirty="0"/>
              <a:t>遍历算法分析</a:t>
            </a:r>
            <a:endParaRPr lang="zh-CN" altLang="zh-CN" dirty="0"/>
          </a:p>
        </p:txBody>
      </p:sp>
      <p:grpSp>
        <p:nvGrpSpPr>
          <p:cNvPr id="2" name="Group 87"/>
          <p:cNvGrpSpPr/>
          <p:nvPr/>
        </p:nvGrpSpPr>
        <p:grpSpPr>
          <a:xfrm>
            <a:off x="179388" y="1649413"/>
            <a:ext cx="5181600" cy="3508375"/>
            <a:chOff x="0" y="0"/>
            <a:chExt cx="3264" cy="2210"/>
          </a:xfrm>
        </p:grpSpPr>
        <p:sp>
          <p:nvSpPr>
            <p:cNvPr id="55304" name="Rectangle 13"/>
            <p:cNvSpPr/>
            <p:nvPr/>
          </p:nvSpPr>
          <p:spPr>
            <a:xfrm>
              <a:off x="1632" y="378"/>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05" name="Rectangle 14"/>
            <p:cNvSpPr/>
            <p:nvPr/>
          </p:nvSpPr>
          <p:spPr>
            <a:xfrm>
              <a:off x="1872" y="378"/>
              <a:ext cx="240" cy="192"/>
            </a:xfrm>
            <a:prstGeom prst="rect">
              <a:avLst/>
            </a:prstGeom>
            <a:noFill/>
            <a:ln w="1587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5306" name="Rectangle 15"/>
            <p:cNvSpPr/>
            <p:nvPr/>
          </p:nvSpPr>
          <p:spPr>
            <a:xfrm>
              <a:off x="2112" y="378"/>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07" name="Rectangle 17"/>
            <p:cNvSpPr/>
            <p:nvPr/>
          </p:nvSpPr>
          <p:spPr>
            <a:xfrm>
              <a:off x="864" y="1002"/>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08" name="Rectangle 18"/>
            <p:cNvSpPr/>
            <p:nvPr/>
          </p:nvSpPr>
          <p:spPr>
            <a:xfrm>
              <a:off x="1104" y="1002"/>
              <a:ext cx="240" cy="192"/>
            </a:xfrm>
            <a:prstGeom prst="rect">
              <a:avLst/>
            </a:prstGeom>
            <a:noFill/>
            <a:ln w="15875" cap="flat" cmpd="sng">
              <a:solidFill>
                <a:schemeClr val="tx1"/>
              </a:solidFill>
              <a:prstDash val="solid"/>
              <a:miter/>
              <a:headEnd type="none" w="med" len="med"/>
              <a:tailEnd type="none" w="med" len="med"/>
            </a:ln>
          </p:spPr>
          <p:txBody>
            <a:bodyPr wrap="none" anchor="ctr"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dirty="0">
                  <a:latin typeface="Times New Roman" panose="02020603050405020304" pitchFamily="18" charset="0"/>
                  <a:ea typeface="宋体" panose="02010600030101010101" pitchFamily="2" charset="-122"/>
                </a:rPr>
                <a:t>*</a:t>
              </a:r>
              <a:endParaRPr lang="zh-CN" altLang="zh-CN" dirty="0">
                <a:latin typeface="Times New Roman" panose="02020603050405020304" pitchFamily="18" charset="0"/>
                <a:ea typeface="宋体" panose="02010600030101010101" pitchFamily="2" charset="-122"/>
              </a:endParaRPr>
            </a:p>
          </p:txBody>
        </p:sp>
        <p:sp>
          <p:nvSpPr>
            <p:cNvPr id="55309" name="Rectangle 19"/>
            <p:cNvSpPr/>
            <p:nvPr/>
          </p:nvSpPr>
          <p:spPr>
            <a:xfrm>
              <a:off x="1344" y="1002"/>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10" name="Rectangle 20"/>
            <p:cNvSpPr/>
            <p:nvPr/>
          </p:nvSpPr>
          <p:spPr>
            <a:xfrm>
              <a:off x="240" y="1722"/>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11" name="Rectangle 21"/>
            <p:cNvSpPr/>
            <p:nvPr/>
          </p:nvSpPr>
          <p:spPr>
            <a:xfrm>
              <a:off x="480" y="1722"/>
              <a:ext cx="240" cy="192"/>
            </a:xfrm>
            <a:prstGeom prst="rect">
              <a:avLst/>
            </a:prstGeom>
            <a:noFill/>
            <a:ln w="1587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55312" name="Rectangle 22"/>
            <p:cNvSpPr/>
            <p:nvPr/>
          </p:nvSpPr>
          <p:spPr>
            <a:xfrm>
              <a:off x="720" y="1722"/>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13" name="Rectangle 23"/>
            <p:cNvSpPr/>
            <p:nvPr/>
          </p:nvSpPr>
          <p:spPr>
            <a:xfrm>
              <a:off x="1536" y="1722"/>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14" name="Rectangle 24"/>
            <p:cNvSpPr/>
            <p:nvPr/>
          </p:nvSpPr>
          <p:spPr>
            <a:xfrm>
              <a:off x="1776" y="1722"/>
              <a:ext cx="240" cy="192"/>
            </a:xfrm>
            <a:prstGeom prst="rect">
              <a:avLst/>
            </a:prstGeom>
            <a:noFill/>
            <a:ln w="1587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55315" name="Rectangle 25"/>
            <p:cNvSpPr/>
            <p:nvPr/>
          </p:nvSpPr>
          <p:spPr>
            <a:xfrm>
              <a:off x="2016" y="1722"/>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16" name="Rectangle 26"/>
            <p:cNvSpPr/>
            <p:nvPr/>
          </p:nvSpPr>
          <p:spPr>
            <a:xfrm>
              <a:off x="2352" y="1002"/>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17" name="Rectangle 27"/>
            <p:cNvSpPr/>
            <p:nvPr/>
          </p:nvSpPr>
          <p:spPr>
            <a:xfrm>
              <a:off x="2592" y="1002"/>
              <a:ext cx="240" cy="192"/>
            </a:xfrm>
            <a:prstGeom prst="rect">
              <a:avLst/>
            </a:prstGeom>
            <a:noFill/>
            <a:ln w="15875" cap="flat" cmpd="sng">
              <a:solidFill>
                <a:schemeClr val="tx1"/>
              </a:solidFill>
              <a:prstDash val="solid"/>
              <a:miter/>
              <a:headEnd type="none" w="med" len="med"/>
              <a:tailEnd type="none" w="med" len="med"/>
            </a:ln>
          </p:spPr>
          <p:txBody>
            <a:bodyPr wrap="none" anchor="b"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dirty="0">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55318" name="Rectangle 28"/>
            <p:cNvSpPr/>
            <p:nvPr/>
          </p:nvSpPr>
          <p:spPr>
            <a:xfrm>
              <a:off x="2832" y="1002"/>
              <a:ext cx="240" cy="192"/>
            </a:xfrm>
            <a:prstGeom prst="rect">
              <a:avLst/>
            </a:prstGeom>
            <a:no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sp>
          <p:nvSpPr>
            <p:cNvPr id="55319" name="Line 29"/>
            <p:cNvSpPr/>
            <p:nvPr/>
          </p:nvSpPr>
          <p:spPr>
            <a:xfrm>
              <a:off x="1680" y="234"/>
              <a:ext cx="0" cy="144"/>
            </a:xfrm>
            <a:prstGeom prst="line">
              <a:avLst/>
            </a:prstGeom>
            <a:ln w="15875" cap="flat" cmpd="sng">
              <a:solidFill>
                <a:srgbClr val="00CCFF"/>
              </a:solidFill>
              <a:prstDash val="dash"/>
              <a:headEnd type="none" w="med" len="med"/>
              <a:tailEnd type="stealth" w="lg" len="lg"/>
            </a:ln>
          </p:spPr>
        </p:sp>
        <p:sp>
          <p:nvSpPr>
            <p:cNvPr id="55320" name="Line 30"/>
            <p:cNvSpPr/>
            <p:nvPr/>
          </p:nvSpPr>
          <p:spPr>
            <a:xfrm>
              <a:off x="1680" y="378"/>
              <a:ext cx="0" cy="192"/>
            </a:xfrm>
            <a:prstGeom prst="line">
              <a:avLst/>
            </a:prstGeom>
            <a:ln w="15875" cap="flat" cmpd="sng">
              <a:solidFill>
                <a:srgbClr val="00CCFF"/>
              </a:solidFill>
              <a:prstDash val="dash"/>
              <a:headEnd type="none" w="med" len="med"/>
              <a:tailEnd type="none" w="med" len="med"/>
            </a:ln>
          </p:spPr>
        </p:sp>
        <p:sp>
          <p:nvSpPr>
            <p:cNvPr id="55321" name="Line 31"/>
            <p:cNvSpPr/>
            <p:nvPr/>
          </p:nvSpPr>
          <p:spPr>
            <a:xfrm flipH="1">
              <a:off x="897" y="570"/>
              <a:ext cx="783" cy="428"/>
            </a:xfrm>
            <a:prstGeom prst="line">
              <a:avLst/>
            </a:prstGeom>
            <a:ln w="15875" cap="flat" cmpd="sng">
              <a:solidFill>
                <a:srgbClr val="00CCFF"/>
              </a:solidFill>
              <a:prstDash val="dash"/>
              <a:headEnd type="none" w="med" len="med"/>
              <a:tailEnd type="stealth" w="lg" len="lg"/>
            </a:ln>
          </p:spPr>
        </p:sp>
        <p:sp>
          <p:nvSpPr>
            <p:cNvPr id="55322" name="Line 32"/>
            <p:cNvSpPr/>
            <p:nvPr/>
          </p:nvSpPr>
          <p:spPr>
            <a:xfrm>
              <a:off x="912" y="1002"/>
              <a:ext cx="0" cy="192"/>
            </a:xfrm>
            <a:prstGeom prst="line">
              <a:avLst/>
            </a:prstGeom>
            <a:ln w="15875" cap="flat" cmpd="sng">
              <a:solidFill>
                <a:srgbClr val="00CCFF"/>
              </a:solidFill>
              <a:prstDash val="dash"/>
              <a:headEnd type="none" w="med" len="med"/>
              <a:tailEnd type="none" w="med" len="med"/>
            </a:ln>
          </p:spPr>
        </p:sp>
        <p:sp>
          <p:nvSpPr>
            <p:cNvPr id="55323" name="Line 33"/>
            <p:cNvSpPr/>
            <p:nvPr/>
          </p:nvSpPr>
          <p:spPr>
            <a:xfrm flipH="1">
              <a:off x="288" y="1194"/>
              <a:ext cx="624" cy="528"/>
            </a:xfrm>
            <a:prstGeom prst="line">
              <a:avLst/>
            </a:prstGeom>
            <a:ln w="15875" cap="flat" cmpd="sng">
              <a:solidFill>
                <a:srgbClr val="00CCFF"/>
              </a:solidFill>
              <a:prstDash val="dash"/>
              <a:headEnd type="none" w="med" len="med"/>
              <a:tailEnd type="stealth" w="lg" len="lg"/>
            </a:ln>
          </p:spPr>
        </p:sp>
        <p:sp>
          <p:nvSpPr>
            <p:cNvPr id="55324" name="Line 34"/>
            <p:cNvSpPr/>
            <p:nvPr/>
          </p:nvSpPr>
          <p:spPr>
            <a:xfrm>
              <a:off x="288" y="1722"/>
              <a:ext cx="0" cy="192"/>
            </a:xfrm>
            <a:prstGeom prst="line">
              <a:avLst/>
            </a:prstGeom>
            <a:ln w="15875" cap="flat" cmpd="sng">
              <a:solidFill>
                <a:srgbClr val="00CCFF"/>
              </a:solidFill>
              <a:prstDash val="dash"/>
              <a:headEnd type="none" w="med" len="med"/>
              <a:tailEnd type="none" w="med" len="med"/>
            </a:ln>
          </p:spPr>
        </p:sp>
        <p:sp>
          <p:nvSpPr>
            <p:cNvPr id="55325" name="Line 35"/>
            <p:cNvSpPr/>
            <p:nvPr/>
          </p:nvSpPr>
          <p:spPr>
            <a:xfrm>
              <a:off x="288" y="1914"/>
              <a:ext cx="0" cy="144"/>
            </a:xfrm>
            <a:prstGeom prst="line">
              <a:avLst/>
            </a:prstGeom>
            <a:ln w="15875" cap="flat" cmpd="sng">
              <a:solidFill>
                <a:srgbClr val="00CCFF"/>
              </a:solidFill>
              <a:prstDash val="dash"/>
              <a:headEnd type="none" w="med" len="med"/>
              <a:tailEnd type="stealth" w="lg" len="lg"/>
            </a:ln>
          </p:spPr>
        </p:sp>
        <p:sp>
          <p:nvSpPr>
            <p:cNvPr id="55326" name="Line 36"/>
            <p:cNvSpPr/>
            <p:nvPr/>
          </p:nvSpPr>
          <p:spPr>
            <a:xfrm flipV="1">
              <a:off x="432" y="1914"/>
              <a:ext cx="0" cy="144"/>
            </a:xfrm>
            <a:prstGeom prst="line">
              <a:avLst/>
            </a:prstGeom>
            <a:ln w="15875" cap="flat" cmpd="sng">
              <a:solidFill>
                <a:srgbClr val="00CCFF"/>
              </a:solidFill>
              <a:prstDash val="dash"/>
              <a:headEnd type="none" w="med" len="med"/>
              <a:tailEnd type="stealth" w="lg" len="lg"/>
            </a:ln>
          </p:spPr>
        </p:sp>
        <p:sp>
          <p:nvSpPr>
            <p:cNvPr id="55327" name="Line 37"/>
            <p:cNvSpPr/>
            <p:nvPr/>
          </p:nvSpPr>
          <p:spPr>
            <a:xfrm flipV="1">
              <a:off x="432" y="1866"/>
              <a:ext cx="0" cy="48"/>
            </a:xfrm>
            <a:prstGeom prst="line">
              <a:avLst/>
            </a:prstGeom>
            <a:ln w="15875" cap="flat" cmpd="sng">
              <a:solidFill>
                <a:srgbClr val="00CCFF"/>
              </a:solidFill>
              <a:prstDash val="dash"/>
              <a:headEnd type="none" w="med" len="med"/>
              <a:tailEnd type="none" w="med" len="med"/>
            </a:ln>
          </p:spPr>
        </p:sp>
        <p:sp>
          <p:nvSpPr>
            <p:cNvPr id="55328" name="Line 38"/>
            <p:cNvSpPr/>
            <p:nvPr/>
          </p:nvSpPr>
          <p:spPr>
            <a:xfrm>
              <a:off x="432" y="1866"/>
              <a:ext cx="336" cy="0"/>
            </a:xfrm>
            <a:prstGeom prst="line">
              <a:avLst/>
            </a:prstGeom>
            <a:ln w="15875" cap="flat" cmpd="sng">
              <a:solidFill>
                <a:srgbClr val="00CCFF"/>
              </a:solidFill>
              <a:prstDash val="dash"/>
              <a:headEnd type="none" w="med" len="med"/>
              <a:tailEnd type="none" w="med" len="med"/>
            </a:ln>
          </p:spPr>
        </p:sp>
        <p:sp>
          <p:nvSpPr>
            <p:cNvPr id="55329" name="Line 39"/>
            <p:cNvSpPr/>
            <p:nvPr/>
          </p:nvSpPr>
          <p:spPr>
            <a:xfrm>
              <a:off x="768" y="1866"/>
              <a:ext cx="0" cy="48"/>
            </a:xfrm>
            <a:prstGeom prst="line">
              <a:avLst/>
            </a:prstGeom>
            <a:ln w="15875" cap="flat" cmpd="sng">
              <a:solidFill>
                <a:srgbClr val="00CCFF"/>
              </a:solidFill>
              <a:prstDash val="dash"/>
              <a:headEnd type="none" w="med" len="med"/>
              <a:tailEnd type="none" w="med" len="med"/>
            </a:ln>
          </p:spPr>
        </p:sp>
        <p:sp>
          <p:nvSpPr>
            <p:cNvPr id="55330" name="Line 40"/>
            <p:cNvSpPr/>
            <p:nvPr/>
          </p:nvSpPr>
          <p:spPr>
            <a:xfrm>
              <a:off x="768" y="1914"/>
              <a:ext cx="0" cy="144"/>
            </a:xfrm>
            <a:prstGeom prst="line">
              <a:avLst/>
            </a:prstGeom>
            <a:ln w="15875" cap="flat" cmpd="sng">
              <a:solidFill>
                <a:srgbClr val="00CCFF"/>
              </a:solidFill>
              <a:prstDash val="dash"/>
              <a:headEnd type="none" w="med" len="med"/>
              <a:tailEnd type="stealth" w="lg" len="lg"/>
            </a:ln>
          </p:spPr>
        </p:sp>
        <p:sp>
          <p:nvSpPr>
            <p:cNvPr id="55331" name="Line 41"/>
            <p:cNvSpPr/>
            <p:nvPr/>
          </p:nvSpPr>
          <p:spPr>
            <a:xfrm flipV="1">
              <a:off x="912" y="1914"/>
              <a:ext cx="0" cy="144"/>
            </a:xfrm>
            <a:prstGeom prst="line">
              <a:avLst/>
            </a:prstGeom>
            <a:ln w="15875" cap="flat" cmpd="sng">
              <a:solidFill>
                <a:srgbClr val="00CCFF"/>
              </a:solidFill>
              <a:prstDash val="dash"/>
              <a:headEnd type="none" w="med" len="med"/>
              <a:tailEnd type="stealth" w="lg" len="lg"/>
            </a:ln>
          </p:spPr>
        </p:sp>
        <p:sp>
          <p:nvSpPr>
            <p:cNvPr id="55332" name="Line 42"/>
            <p:cNvSpPr/>
            <p:nvPr/>
          </p:nvSpPr>
          <p:spPr>
            <a:xfrm>
              <a:off x="912" y="1722"/>
              <a:ext cx="0" cy="192"/>
            </a:xfrm>
            <a:prstGeom prst="line">
              <a:avLst/>
            </a:prstGeom>
            <a:ln w="15875" cap="flat" cmpd="sng">
              <a:solidFill>
                <a:srgbClr val="00CCFF"/>
              </a:solidFill>
              <a:prstDash val="dash"/>
              <a:headEnd type="none" w="med" len="med"/>
              <a:tailEnd type="none" w="med" len="med"/>
            </a:ln>
          </p:spPr>
        </p:sp>
        <p:sp>
          <p:nvSpPr>
            <p:cNvPr id="55333" name="Line 43"/>
            <p:cNvSpPr/>
            <p:nvPr/>
          </p:nvSpPr>
          <p:spPr>
            <a:xfrm flipV="1">
              <a:off x="912" y="1188"/>
              <a:ext cx="152" cy="534"/>
            </a:xfrm>
            <a:prstGeom prst="line">
              <a:avLst/>
            </a:prstGeom>
            <a:ln w="15875" cap="flat" cmpd="sng">
              <a:solidFill>
                <a:srgbClr val="00CCFF"/>
              </a:solidFill>
              <a:prstDash val="dash"/>
              <a:headEnd type="none" w="med" len="med"/>
              <a:tailEnd type="stealth" w="lg" len="lg"/>
            </a:ln>
          </p:spPr>
        </p:sp>
        <p:sp>
          <p:nvSpPr>
            <p:cNvPr id="55334" name="Line 44"/>
            <p:cNvSpPr/>
            <p:nvPr/>
          </p:nvSpPr>
          <p:spPr>
            <a:xfrm>
              <a:off x="1536" y="1002"/>
              <a:ext cx="0" cy="192"/>
            </a:xfrm>
            <a:prstGeom prst="line">
              <a:avLst/>
            </a:prstGeom>
            <a:ln w="15875" cap="flat" cmpd="sng">
              <a:solidFill>
                <a:srgbClr val="00CCFF"/>
              </a:solidFill>
              <a:prstDash val="dash"/>
              <a:headEnd type="none" w="med" len="med"/>
              <a:tailEnd type="none" w="med" len="med"/>
            </a:ln>
          </p:spPr>
        </p:sp>
        <p:sp>
          <p:nvSpPr>
            <p:cNvPr id="55335" name="Line 45"/>
            <p:cNvSpPr/>
            <p:nvPr/>
          </p:nvSpPr>
          <p:spPr>
            <a:xfrm flipV="1">
              <a:off x="1068" y="1146"/>
              <a:ext cx="0" cy="48"/>
            </a:xfrm>
            <a:prstGeom prst="line">
              <a:avLst/>
            </a:prstGeom>
            <a:ln w="15875" cap="flat" cmpd="sng">
              <a:solidFill>
                <a:srgbClr val="00CCFF"/>
              </a:solidFill>
              <a:prstDash val="solid"/>
              <a:headEnd type="none" w="med" len="med"/>
              <a:tailEnd type="none" w="med" len="med"/>
            </a:ln>
          </p:spPr>
        </p:sp>
        <p:sp>
          <p:nvSpPr>
            <p:cNvPr id="55336" name="Line 46"/>
            <p:cNvSpPr/>
            <p:nvPr/>
          </p:nvSpPr>
          <p:spPr>
            <a:xfrm>
              <a:off x="1056" y="1146"/>
              <a:ext cx="336" cy="0"/>
            </a:xfrm>
            <a:prstGeom prst="line">
              <a:avLst/>
            </a:prstGeom>
            <a:ln w="15875" cap="flat" cmpd="sng">
              <a:solidFill>
                <a:srgbClr val="00CCFF"/>
              </a:solidFill>
              <a:prstDash val="dash"/>
              <a:headEnd type="none" w="med" len="med"/>
              <a:tailEnd type="none" w="med" len="med"/>
            </a:ln>
          </p:spPr>
        </p:sp>
        <p:sp>
          <p:nvSpPr>
            <p:cNvPr id="55337" name="Line 47"/>
            <p:cNvSpPr/>
            <p:nvPr/>
          </p:nvSpPr>
          <p:spPr>
            <a:xfrm>
              <a:off x="1392" y="1146"/>
              <a:ext cx="0" cy="48"/>
            </a:xfrm>
            <a:prstGeom prst="line">
              <a:avLst/>
            </a:prstGeom>
            <a:ln w="15875" cap="flat" cmpd="sng">
              <a:solidFill>
                <a:srgbClr val="00CCFF"/>
              </a:solidFill>
              <a:prstDash val="dash"/>
              <a:headEnd type="none" w="med" len="med"/>
              <a:tailEnd type="none" w="med" len="med"/>
            </a:ln>
          </p:spPr>
        </p:sp>
        <p:sp>
          <p:nvSpPr>
            <p:cNvPr id="55338" name="Line 48"/>
            <p:cNvSpPr/>
            <p:nvPr/>
          </p:nvSpPr>
          <p:spPr>
            <a:xfrm>
              <a:off x="1392" y="1194"/>
              <a:ext cx="191" cy="536"/>
            </a:xfrm>
            <a:prstGeom prst="line">
              <a:avLst/>
            </a:prstGeom>
            <a:ln w="15875" cap="flat" cmpd="sng">
              <a:solidFill>
                <a:srgbClr val="00CCFF"/>
              </a:solidFill>
              <a:prstDash val="dash"/>
              <a:headEnd type="none" w="med" len="med"/>
              <a:tailEnd type="stealth" w="lg" len="lg"/>
            </a:ln>
          </p:spPr>
        </p:sp>
        <p:sp>
          <p:nvSpPr>
            <p:cNvPr id="55339" name="Line 49"/>
            <p:cNvSpPr/>
            <p:nvPr/>
          </p:nvSpPr>
          <p:spPr>
            <a:xfrm>
              <a:off x="1584" y="1722"/>
              <a:ext cx="0" cy="192"/>
            </a:xfrm>
            <a:prstGeom prst="line">
              <a:avLst/>
            </a:prstGeom>
            <a:ln w="15875" cap="flat" cmpd="sng">
              <a:solidFill>
                <a:srgbClr val="00CCFF"/>
              </a:solidFill>
              <a:prstDash val="dash"/>
              <a:headEnd type="none" w="med" len="med"/>
              <a:tailEnd type="none" w="med" len="med"/>
            </a:ln>
          </p:spPr>
        </p:sp>
        <p:sp>
          <p:nvSpPr>
            <p:cNvPr id="55340" name="Line 50"/>
            <p:cNvSpPr/>
            <p:nvPr/>
          </p:nvSpPr>
          <p:spPr>
            <a:xfrm>
              <a:off x="1584" y="1914"/>
              <a:ext cx="0" cy="144"/>
            </a:xfrm>
            <a:prstGeom prst="line">
              <a:avLst/>
            </a:prstGeom>
            <a:ln w="15875" cap="flat" cmpd="sng">
              <a:solidFill>
                <a:srgbClr val="00CCFF"/>
              </a:solidFill>
              <a:prstDash val="dash"/>
              <a:headEnd type="none" w="med" len="med"/>
              <a:tailEnd type="stealth" w="lg" len="lg"/>
            </a:ln>
          </p:spPr>
        </p:sp>
        <p:sp>
          <p:nvSpPr>
            <p:cNvPr id="55341" name="Line 51"/>
            <p:cNvSpPr/>
            <p:nvPr/>
          </p:nvSpPr>
          <p:spPr>
            <a:xfrm flipV="1">
              <a:off x="1728" y="1914"/>
              <a:ext cx="0" cy="144"/>
            </a:xfrm>
            <a:prstGeom prst="line">
              <a:avLst/>
            </a:prstGeom>
            <a:ln w="15875" cap="flat" cmpd="sng">
              <a:solidFill>
                <a:srgbClr val="00CCFF"/>
              </a:solidFill>
              <a:prstDash val="dash"/>
              <a:headEnd type="none" w="med" len="med"/>
              <a:tailEnd type="stealth" w="lg" len="lg"/>
            </a:ln>
          </p:spPr>
        </p:sp>
        <p:sp>
          <p:nvSpPr>
            <p:cNvPr id="55342" name="Line 52"/>
            <p:cNvSpPr/>
            <p:nvPr/>
          </p:nvSpPr>
          <p:spPr>
            <a:xfrm flipV="1">
              <a:off x="1728" y="1874"/>
              <a:ext cx="0" cy="32"/>
            </a:xfrm>
            <a:prstGeom prst="line">
              <a:avLst/>
            </a:prstGeom>
            <a:ln w="15875" cap="flat" cmpd="sng">
              <a:solidFill>
                <a:srgbClr val="00CCFF"/>
              </a:solidFill>
              <a:prstDash val="solid"/>
              <a:headEnd type="none" w="med" len="med"/>
              <a:tailEnd type="none" w="med" len="med"/>
            </a:ln>
          </p:spPr>
        </p:sp>
        <p:sp>
          <p:nvSpPr>
            <p:cNvPr id="55343" name="Line 53"/>
            <p:cNvSpPr/>
            <p:nvPr/>
          </p:nvSpPr>
          <p:spPr>
            <a:xfrm>
              <a:off x="1728" y="1866"/>
              <a:ext cx="336" cy="0"/>
            </a:xfrm>
            <a:prstGeom prst="line">
              <a:avLst/>
            </a:prstGeom>
            <a:ln w="15875" cap="flat" cmpd="sng">
              <a:solidFill>
                <a:srgbClr val="00CCFF"/>
              </a:solidFill>
              <a:prstDash val="dash"/>
              <a:headEnd type="none" w="med" len="med"/>
              <a:tailEnd type="none" w="med" len="med"/>
            </a:ln>
          </p:spPr>
        </p:sp>
        <p:sp>
          <p:nvSpPr>
            <p:cNvPr id="55344" name="Line 54"/>
            <p:cNvSpPr/>
            <p:nvPr/>
          </p:nvSpPr>
          <p:spPr>
            <a:xfrm>
              <a:off x="2064" y="1866"/>
              <a:ext cx="0" cy="48"/>
            </a:xfrm>
            <a:prstGeom prst="line">
              <a:avLst/>
            </a:prstGeom>
            <a:ln w="15875" cap="flat" cmpd="sng">
              <a:solidFill>
                <a:srgbClr val="00CCFF"/>
              </a:solidFill>
              <a:prstDash val="dash"/>
              <a:headEnd type="none" w="med" len="med"/>
              <a:tailEnd type="none" w="med" len="med"/>
            </a:ln>
          </p:spPr>
        </p:sp>
        <p:sp>
          <p:nvSpPr>
            <p:cNvPr id="55345" name="Line 55"/>
            <p:cNvSpPr/>
            <p:nvPr/>
          </p:nvSpPr>
          <p:spPr>
            <a:xfrm>
              <a:off x="2064" y="1914"/>
              <a:ext cx="0" cy="144"/>
            </a:xfrm>
            <a:prstGeom prst="line">
              <a:avLst/>
            </a:prstGeom>
            <a:ln w="15875" cap="flat" cmpd="sng">
              <a:solidFill>
                <a:srgbClr val="00CCFF"/>
              </a:solidFill>
              <a:prstDash val="dash"/>
              <a:headEnd type="none" w="med" len="med"/>
              <a:tailEnd type="stealth" w="lg" len="lg"/>
            </a:ln>
          </p:spPr>
        </p:sp>
        <p:sp>
          <p:nvSpPr>
            <p:cNvPr id="55346" name="Line 56"/>
            <p:cNvSpPr/>
            <p:nvPr/>
          </p:nvSpPr>
          <p:spPr>
            <a:xfrm flipV="1">
              <a:off x="2208" y="1914"/>
              <a:ext cx="0" cy="144"/>
            </a:xfrm>
            <a:prstGeom prst="line">
              <a:avLst/>
            </a:prstGeom>
            <a:ln w="15875" cap="flat" cmpd="sng">
              <a:solidFill>
                <a:srgbClr val="00CCFF"/>
              </a:solidFill>
              <a:prstDash val="dash"/>
              <a:headEnd type="none" w="med" len="med"/>
              <a:tailEnd type="stealth" w="lg" len="lg"/>
            </a:ln>
          </p:spPr>
        </p:sp>
        <p:sp>
          <p:nvSpPr>
            <p:cNvPr id="55347" name="Line 57"/>
            <p:cNvSpPr/>
            <p:nvPr/>
          </p:nvSpPr>
          <p:spPr>
            <a:xfrm>
              <a:off x="2208" y="1722"/>
              <a:ext cx="0" cy="192"/>
            </a:xfrm>
            <a:prstGeom prst="line">
              <a:avLst/>
            </a:prstGeom>
            <a:ln w="15875" cap="flat" cmpd="sng">
              <a:solidFill>
                <a:srgbClr val="00CCFF"/>
              </a:solidFill>
              <a:prstDash val="dash"/>
              <a:headEnd type="none" w="med" len="med"/>
              <a:tailEnd type="none" w="med" len="med"/>
            </a:ln>
          </p:spPr>
        </p:sp>
        <p:sp>
          <p:nvSpPr>
            <p:cNvPr id="55348" name="Line 58"/>
            <p:cNvSpPr/>
            <p:nvPr/>
          </p:nvSpPr>
          <p:spPr>
            <a:xfrm flipH="1" flipV="1">
              <a:off x="1536" y="1194"/>
              <a:ext cx="672" cy="528"/>
            </a:xfrm>
            <a:prstGeom prst="line">
              <a:avLst/>
            </a:prstGeom>
            <a:ln w="15875" cap="flat" cmpd="sng">
              <a:solidFill>
                <a:srgbClr val="00CCFF"/>
              </a:solidFill>
              <a:prstDash val="dash"/>
              <a:headEnd type="none" w="med" len="med"/>
              <a:tailEnd type="stealth" w="lg" len="lg"/>
            </a:ln>
          </p:spPr>
        </p:sp>
        <p:sp>
          <p:nvSpPr>
            <p:cNvPr id="55349" name="Line 59"/>
            <p:cNvSpPr/>
            <p:nvPr/>
          </p:nvSpPr>
          <p:spPr>
            <a:xfrm flipV="1">
              <a:off x="1536" y="578"/>
              <a:ext cx="288" cy="424"/>
            </a:xfrm>
            <a:prstGeom prst="line">
              <a:avLst/>
            </a:prstGeom>
            <a:ln w="15875" cap="flat" cmpd="sng">
              <a:solidFill>
                <a:srgbClr val="00CCFF"/>
              </a:solidFill>
              <a:prstDash val="dash"/>
              <a:headEnd type="none" w="med" len="med"/>
              <a:tailEnd type="stealth" w="lg" len="lg"/>
            </a:ln>
          </p:spPr>
        </p:sp>
        <p:sp>
          <p:nvSpPr>
            <p:cNvPr id="55350" name="Line 60"/>
            <p:cNvSpPr/>
            <p:nvPr/>
          </p:nvSpPr>
          <p:spPr>
            <a:xfrm flipV="1">
              <a:off x="1824" y="522"/>
              <a:ext cx="0" cy="48"/>
            </a:xfrm>
            <a:prstGeom prst="line">
              <a:avLst/>
            </a:prstGeom>
            <a:ln w="15875" cap="flat" cmpd="sng">
              <a:solidFill>
                <a:srgbClr val="00CCFF"/>
              </a:solidFill>
              <a:prstDash val="dash"/>
              <a:headEnd type="none" w="med" len="med"/>
              <a:tailEnd type="none" w="med" len="med"/>
            </a:ln>
          </p:spPr>
        </p:sp>
        <p:sp>
          <p:nvSpPr>
            <p:cNvPr id="55351" name="Line 61"/>
            <p:cNvSpPr/>
            <p:nvPr/>
          </p:nvSpPr>
          <p:spPr>
            <a:xfrm>
              <a:off x="1824" y="522"/>
              <a:ext cx="336" cy="0"/>
            </a:xfrm>
            <a:prstGeom prst="line">
              <a:avLst/>
            </a:prstGeom>
            <a:ln w="15875" cap="flat" cmpd="sng">
              <a:solidFill>
                <a:srgbClr val="00CCFF"/>
              </a:solidFill>
              <a:prstDash val="dash"/>
              <a:headEnd type="none" w="med" len="med"/>
              <a:tailEnd type="none" w="med" len="med"/>
            </a:ln>
          </p:spPr>
        </p:sp>
        <p:sp>
          <p:nvSpPr>
            <p:cNvPr id="55352" name="Line 62"/>
            <p:cNvSpPr/>
            <p:nvPr/>
          </p:nvSpPr>
          <p:spPr>
            <a:xfrm>
              <a:off x="2160" y="522"/>
              <a:ext cx="0" cy="48"/>
            </a:xfrm>
            <a:prstGeom prst="line">
              <a:avLst/>
            </a:prstGeom>
            <a:ln w="15875" cap="flat" cmpd="sng">
              <a:solidFill>
                <a:srgbClr val="00CCFF"/>
              </a:solidFill>
              <a:prstDash val="dash"/>
              <a:headEnd type="none" w="med" len="med"/>
              <a:tailEnd type="none" w="med" len="med"/>
            </a:ln>
          </p:spPr>
        </p:sp>
        <p:sp>
          <p:nvSpPr>
            <p:cNvPr id="55353" name="Line 63"/>
            <p:cNvSpPr/>
            <p:nvPr/>
          </p:nvSpPr>
          <p:spPr>
            <a:xfrm>
              <a:off x="2160" y="570"/>
              <a:ext cx="240" cy="434"/>
            </a:xfrm>
            <a:prstGeom prst="line">
              <a:avLst/>
            </a:prstGeom>
            <a:ln w="15875" cap="flat" cmpd="sng">
              <a:solidFill>
                <a:srgbClr val="00CCFF"/>
              </a:solidFill>
              <a:prstDash val="dash"/>
              <a:headEnd type="none" w="med" len="med"/>
              <a:tailEnd type="stealth" w="lg" len="lg"/>
            </a:ln>
          </p:spPr>
        </p:sp>
        <p:sp>
          <p:nvSpPr>
            <p:cNvPr id="55354" name="Line 64"/>
            <p:cNvSpPr/>
            <p:nvPr/>
          </p:nvSpPr>
          <p:spPr>
            <a:xfrm>
              <a:off x="2400" y="1002"/>
              <a:ext cx="0" cy="192"/>
            </a:xfrm>
            <a:prstGeom prst="line">
              <a:avLst/>
            </a:prstGeom>
            <a:ln w="15875" cap="flat" cmpd="sng">
              <a:solidFill>
                <a:srgbClr val="00CCFF"/>
              </a:solidFill>
              <a:prstDash val="dash"/>
              <a:headEnd type="none" w="med" len="med"/>
              <a:tailEnd type="none" w="med" len="med"/>
            </a:ln>
          </p:spPr>
        </p:sp>
        <p:sp>
          <p:nvSpPr>
            <p:cNvPr id="55355" name="Line 65"/>
            <p:cNvSpPr/>
            <p:nvPr/>
          </p:nvSpPr>
          <p:spPr>
            <a:xfrm>
              <a:off x="2400" y="1194"/>
              <a:ext cx="0" cy="144"/>
            </a:xfrm>
            <a:prstGeom prst="line">
              <a:avLst/>
            </a:prstGeom>
            <a:ln w="15875" cap="flat" cmpd="sng">
              <a:solidFill>
                <a:srgbClr val="00CCFF"/>
              </a:solidFill>
              <a:prstDash val="dash"/>
              <a:headEnd type="none" w="med" len="med"/>
              <a:tailEnd type="stealth" w="lg" len="lg"/>
            </a:ln>
          </p:spPr>
        </p:sp>
        <p:sp>
          <p:nvSpPr>
            <p:cNvPr id="55356" name="Line 66"/>
            <p:cNvSpPr/>
            <p:nvPr/>
          </p:nvSpPr>
          <p:spPr>
            <a:xfrm flipV="1">
              <a:off x="2544" y="1194"/>
              <a:ext cx="0" cy="144"/>
            </a:xfrm>
            <a:prstGeom prst="line">
              <a:avLst/>
            </a:prstGeom>
            <a:ln w="15875" cap="flat" cmpd="sng">
              <a:solidFill>
                <a:srgbClr val="00CCFF"/>
              </a:solidFill>
              <a:prstDash val="dash"/>
              <a:headEnd type="none" w="med" len="med"/>
              <a:tailEnd type="stealth" w="lg" len="lg"/>
            </a:ln>
          </p:spPr>
        </p:sp>
        <p:sp>
          <p:nvSpPr>
            <p:cNvPr id="55357" name="Line 67"/>
            <p:cNvSpPr/>
            <p:nvPr/>
          </p:nvSpPr>
          <p:spPr>
            <a:xfrm flipV="1">
              <a:off x="2544" y="1146"/>
              <a:ext cx="0" cy="48"/>
            </a:xfrm>
            <a:prstGeom prst="line">
              <a:avLst/>
            </a:prstGeom>
            <a:ln w="15875" cap="flat" cmpd="sng">
              <a:solidFill>
                <a:srgbClr val="00CCFF"/>
              </a:solidFill>
              <a:prstDash val="solid"/>
              <a:headEnd type="none" w="med" len="med"/>
              <a:tailEnd type="none" w="med" len="med"/>
            </a:ln>
          </p:spPr>
        </p:sp>
        <p:sp>
          <p:nvSpPr>
            <p:cNvPr id="55358" name="Line 68"/>
            <p:cNvSpPr/>
            <p:nvPr/>
          </p:nvSpPr>
          <p:spPr>
            <a:xfrm>
              <a:off x="2544" y="1146"/>
              <a:ext cx="336" cy="0"/>
            </a:xfrm>
            <a:prstGeom prst="line">
              <a:avLst/>
            </a:prstGeom>
            <a:ln w="15875" cap="flat" cmpd="sng">
              <a:solidFill>
                <a:srgbClr val="00CCFF"/>
              </a:solidFill>
              <a:prstDash val="dash"/>
              <a:headEnd type="none" w="med" len="med"/>
              <a:tailEnd type="none" w="med" len="med"/>
            </a:ln>
          </p:spPr>
        </p:sp>
        <p:sp>
          <p:nvSpPr>
            <p:cNvPr id="55359" name="Line 69"/>
            <p:cNvSpPr/>
            <p:nvPr/>
          </p:nvSpPr>
          <p:spPr>
            <a:xfrm>
              <a:off x="2880" y="1146"/>
              <a:ext cx="0" cy="48"/>
            </a:xfrm>
            <a:prstGeom prst="line">
              <a:avLst/>
            </a:prstGeom>
            <a:ln w="15875" cap="flat" cmpd="sng">
              <a:solidFill>
                <a:srgbClr val="00CCFF"/>
              </a:solidFill>
              <a:prstDash val="dash"/>
              <a:headEnd type="none" w="med" len="med"/>
              <a:tailEnd type="none" w="med" len="med"/>
            </a:ln>
          </p:spPr>
        </p:sp>
        <p:sp>
          <p:nvSpPr>
            <p:cNvPr id="55360" name="Line 70"/>
            <p:cNvSpPr/>
            <p:nvPr/>
          </p:nvSpPr>
          <p:spPr>
            <a:xfrm>
              <a:off x="2880" y="1194"/>
              <a:ext cx="0" cy="144"/>
            </a:xfrm>
            <a:prstGeom prst="line">
              <a:avLst/>
            </a:prstGeom>
            <a:ln w="15875" cap="flat" cmpd="sng">
              <a:solidFill>
                <a:srgbClr val="00CCFF"/>
              </a:solidFill>
              <a:prstDash val="dash"/>
              <a:headEnd type="none" w="med" len="med"/>
              <a:tailEnd type="stealth" w="lg" len="lg"/>
            </a:ln>
          </p:spPr>
        </p:sp>
        <p:sp>
          <p:nvSpPr>
            <p:cNvPr id="55361" name="Line 71"/>
            <p:cNvSpPr/>
            <p:nvPr/>
          </p:nvSpPr>
          <p:spPr>
            <a:xfrm flipV="1">
              <a:off x="3024" y="1194"/>
              <a:ext cx="0" cy="144"/>
            </a:xfrm>
            <a:prstGeom prst="line">
              <a:avLst/>
            </a:prstGeom>
            <a:ln w="15875" cap="flat" cmpd="sng">
              <a:solidFill>
                <a:srgbClr val="00CCFF"/>
              </a:solidFill>
              <a:prstDash val="dash"/>
              <a:headEnd type="none" w="med" len="med"/>
              <a:tailEnd type="stealth" w="lg" len="lg"/>
            </a:ln>
          </p:spPr>
        </p:sp>
        <p:sp>
          <p:nvSpPr>
            <p:cNvPr id="55362" name="Line 72"/>
            <p:cNvSpPr/>
            <p:nvPr/>
          </p:nvSpPr>
          <p:spPr>
            <a:xfrm>
              <a:off x="3024" y="1002"/>
              <a:ext cx="0" cy="192"/>
            </a:xfrm>
            <a:prstGeom prst="line">
              <a:avLst/>
            </a:prstGeom>
            <a:ln w="15875" cap="flat" cmpd="sng">
              <a:solidFill>
                <a:srgbClr val="00CCFF"/>
              </a:solidFill>
              <a:prstDash val="dash"/>
              <a:headEnd type="none" w="med" len="med"/>
              <a:tailEnd type="none" w="med" len="med"/>
            </a:ln>
          </p:spPr>
        </p:sp>
        <p:sp>
          <p:nvSpPr>
            <p:cNvPr id="55363" name="Line 73"/>
            <p:cNvSpPr/>
            <p:nvPr/>
          </p:nvSpPr>
          <p:spPr>
            <a:xfrm flipH="1" flipV="1">
              <a:off x="2308" y="578"/>
              <a:ext cx="716" cy="424"/>
            </a:xfrm>
            <a:prstGeom prst="line">
              <a:avLst/>
            </a:prstGeom>
            <a:ln w="15875" cap="flat" cmpd="sng">
              <a:solidFill>
                <a:srgbClr val="00CCFF"/>
              </a:solidFill>
              <a:prstDash val="dash"/>
              <a:headEnd type="none" w="med" len="med"/>
              <a:tailEnd type="stealth" w="lg" len="lg"/>
            </a:ln>
          </p:spPr>
        </p:sp>
        <p:sp>
          <p:nvSpPr>
            <p:cNvPr id="55364" name="Line 74"/>
            <p:cNvSpPr/>
            <p:nvPr/>
          </p:nvSpPr>
          <p:spPr>
            <a:xfrm>
              <a:off x="2315" y="378"/>
              <a:ext cx="0" cy="192"/>
            </a:xfrm>
            <a:prstGeom prst="line">
              <a:avLst/>
            </a:prstGeom>
            <a:ln w="15875" cap="flat" cmpd="sng">
              <a:solidFill>
                <a:srgbClr val="00CCFF"/>
              </a:solidFill>
              <a:prstDash val="dash"/>
              <a:headEnd type="none" w="med" len="med"/>
              <a:tailEnd type="none" w="med" len="med"/>
            </a:ln>
          </p:spPr>
        </p:sp>
        <p:sp>
          <p:nvSpPr>
            <p:cNvPr id="55365" name="Line 75"/>
            <p:cNvSpPr/>
            <p:nvPr/>
          </p:nvSpPr>
          <p:spPr>
            <a:xfrm flipV="1">
              <a:off x="2316" y="234"/>
              <a:ext cx="0" cy="144"/>
            </a:xfrm>
            <a:prstGeom prst="line">
              <a:avLst/>
            </a:prstGeom>
            <a:ln w="15875" cap="flat" cmpd="sng">
              <a:solidFill>
                <a:srgbClr val="00CCFF"/>
              </a:solidFill>
              <a:prstDash val="dash"/>
              <a:headEnd type="none" w="med" len="med"/>
              <a:tailEnd type="stealth" w="lg" len="lg"/>
            </a:ln>
          </p:spPr>
        </p:sp>
        <p:sp>
          <p:nvSpPr>
            <p:cNvPr id="55366" name="Freeform 76"/>
            <p:cNvSpPr/>
            <p:nvPr/>
          </p:nvSpPr>
          <p:spPr>
            <a:xfrm>
              <a:off x="280" y="2058"/>
              <a:ext cx="160" cy="152"/>
            </a:xfrm>
            <a:custGeom>
              <a:avLst/>
              <a:gdLst>
                <a:gd name="txL" fmla="*/ 0 w 160"/>
                <a:gd name="txT" fmla="*/ 0 h 152"/>
                <a:gd name="txR" fmla="*/ 160 w 160"/>
                <a:gd name="txB" fmla="*/ 152 h 152"/>
              </a:gdLst>
              <a:ahLst/>
              <a:cxnLst>
                <a:cxn ang="0">
                  <a:pos x="8" y="0"/>
                </a:cxn>
                <a:cxn ang="0">
                  <a:pos x="8" y="96"/>
                </a:cxn>
                <a:cxn ang="0">
                  <a:pos x="56" y="144"/>
                </a:cxn>
                <a:cxn ang="0">
                  <a:pos x="104" y="144"/>
                </a:cxn>
                <a:cxn ang="0">
                  <a:pos x="152" y="96"/>
                </a:cxn>
                <a:cxn ang="0">
                  <a:pos x="152"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55367" name="Freeform 77"/>
            <p:cNvSpPr/>
            <p:nvPr/>
          </p:nvSpPr>
          <p:spPr>
            <a:xfrm>
              <a:off x="763" y="2058"/>
              <a:ext cx="160" cy="152"/>
            </a:xfrm>
            <a:custGeom>
              <a:avLst/>
              <a:gdLst>
                <a:gd name="txL" fmla="*/ 0 w 160"/>
                <a:gd name="txT" fmla="*/ 0 h 152"/>
                <a:gd name="txR" fmla="*/ 160 w 160"/>
                <a:gd name="txB" fmla="*/ 152 h 152"/>
              </a:gdLst>
              <a:ahLst/>
              <a:cxnLst>
                <a:cxn ang="0">
                  <a:pos x="8" y="0"/>
                </a:cxn>
                <a:cxn ang="0">
                  <a:pos x="8" y="96"/>
                </a:cxn>
                <a:cxn ang="0">
                  <a:pos x="56" y="144"/>
                </a:cxn>
                <a:cxn ang="0">
                  <a:pos x="104" y="144"/>
                </a:cxn>
                <a:cxn ang="0">
                  <a:pos x="152" y="96"/>
                </a:cxn>
                <a:cxn ang="0">
                  <a:pos x="152"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55368" name="Freeform 78"/>
            <p:cNvSpPr/>
            <p:nvPr/>
          </p:nvSpPr>
          <p:spPr>
            <a:xfrm>
              <a:off x="1578" y="2058"/>
              <a:ext cx="160" cy="152"/>
            </a:xfrm>
            <a:custGeom>
              <a:avLst/>
              <a:gdLst>
                <a:gd name="txL" fmla="*/ 0 w 160"/>
                <a:gd name="txT" fmla="*/ 0 h 152"/>
                <a:gd name="txR" fmla="*/ 160 w 160"/>
                <a:gd name="txB" fmla="*/ 152 h 152"/>
              </a:gdLst>
              <a:ahLst/>
              <a:cxnLst>
                <a:cxn ang="0">
                  <a:pos x="8" y="0"/>
                </a:cxn>
                <a:cxn ang="0">
                  <a:pos x="8" y="96"/>
                </a:cxn>
                <a:cxn ang="0">
                  <a:pos x="56" y="144"/>
                </a:cxn>
                <a:cxn ang="0">
                  <a:pos x="104" y="144"/>
                </a:cxn>
                <a:cxn ang="0">
                  <a:pos x="152" y="96"/>
                </a:cxn>
                <a:cxn ang="0">
                  <a:pos x="152"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55369" name="Freeform 79"/>
            <p:cNvSpPr/>
            <p:nvPr/>
          </p:nvSpPr>
          <p:spPr>
            <a:xfrm>
              <a:off x="2054" y="2058"/>
              <a:ext cx="160" cy="152"/>
            </a:xfrm>
            <a:custGeom>
              <a:avLst/>
              <a:gdLst>
                <a:gd name="txL" fmla="*/ 0 w 160"/>
                <a:gd name="txT" fmla="*/ 0 h 152"/>
                <a:gd name="txR" fmla="*/ 160 w 160"/>
                <a:gd name="txB" fmla="*/ 152 h 152"/>
              </a:gdLst>
              <a:ahLst/>
              <a:cxnLst>
                <a:cxn ang="0">
                  <a:pos x="8" y="0"/>
                </a:cxn>
                <a:cxn ang="0">
                  <a:pos x="8" y="96"/>
                </a:cxn>
                <a:cxn ang="0">
                  <a:pos x="56" y="144"/>
                </a:cxn>
                <a:cxn ang="0">
                  <a:pos x="104" y="144"/>
                </a:cxn>
                <a:cxn ang="0">
                  <a:pos x="152" y="96"/>
                </a:cxn>
                <a:cxn ang="0">
                  <a:pos x="152"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55370" name="Freeform 80"/>
            <p:cNvSpPr/>
            <p:nvPr/>
          </p:nvSpPr>
          <p:spPr>
            <a:xfrm>
              <a:off x="2390" y="1330"/>
              <a:ext cx="160" cy="152"/>
            </a:xfrm>
            <a:custGeom>
              <a:avLst/>
              <a:gdLst>
                <a:gd name="txL" fmla="*/ 0 w 160"/>
                <a:gd name="txT" fmla="*/ 0 h 152"/>
                <a:gd name="txR" fmla="*/ 160 w 160"/>
                <a:gd name="txB" fmla="*/ 152 h 152"/>
              </a:gdLst>
              <a:ahLst/>
              <a:cxnLst>
                <a:cxn ang="0">
                  <a:pos x="8" y="0"/>
                </a:cxn>
                <a:cxn ang="0">
                  <a:pos x="8" y="96"/>
                </a:cxn>
                <a:cxn ang="0">
                  <a:pos x="56" y="144"/>
                </a:cxn>
                <a:cxn ang="0">
                  <a:pos x="104" y="144"/>
                </a:cxn>
                <a:cxn ang="0">
                  <a:pos x="152" y="96"/>
                </a:cxn>
                <a:cxn ang="0">
                  <a:pos x="152"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55371" name="Freeform 81"/>
            <p:cNvSpPr/>
            <p:nvPr/>
          </p:nvSpPr>
          <p:spPr>
            <a:xfrm>
              <a:off x="2874" y="1338"/>
              <a:ext cx="160" cy="152"/>
            </a:xfrm>
            <a:custGeom>
              <a:avLst/>
              <a:gdLst>
                <a:gd name="txL" fmla="*/ 0 w 160"/>
                <a:gd name="txT" fmla="*/ 0 h 152"/>
                <a:gd name="txR" fmla="*/ 160 w 160"/>
                <a:gd name="txB" fmla="*/ 152 h 152"/>
              </a:gdLst>
              <a:ahLst/>
              <a:cxnLst>
                <a:cxn ang="0">
                  <a:pos x="8" y="0"/>
                </a:cxn>
                <a:cxn ang="0">
                  <a:pos x="8" y="96"/>
                </a:cxn>
                <a:cxn ang="0">
                  <a:pos x="56" y="144"/>
                </a:cxn>
                <a:cxn ang="0">
                  <a:pos x="104" y="144"/>
                </a:cxn>
                <a:cxn ang="0">
                  <a:pos x="152" y="96"/>
                </a:cxn>
                <a:cxn ang="0">
                  <a:pos x="152" y="0"/>
                </a:cxn>
              </a:cxnLst>
              <a:rect l="txL" t="txT" r="txR" b="txB"/>
              <a:pathLst>
                <a:path w="160" h="152">
                  <a:moveTo>
                    <a:pt x="8" y="0"/>
                  </a:moveTo>
                  <a:cubicBezTo>
                    <a:pt x="4" y="36"/>
                    <a:pt x="0" y="72"/>
                    <a:pt x="8" y="96"/>
                  </a:cubicBezTo>
                  <a:cubicBezTo>
                    <a:pt x="16" y="120"/>
                    <a:pt x="40" y="136"/>
                    <a:pt x="56" y="144"/>
                  </a:cubicBezTo>
                  <a:cubicBezTo>
                    <a:pt x="72" y="152"/>
                    <a:pt x="88" y="152"/>
                    <a:pt x="104" y="144"/>
                  </a:cubicBezTo>
                  <a:cubicBezTo>
                    <a:pt x="120" y="136"/>
                    <a:pt x="144" y="120"/>
                    <a:pt x="152" y="96"/>
                  </a:cubicBezTo>
                  <a:cubicBezTo>
                    <a:pt x="160" y="72"/>
                    <a:pt x="152" y="16"/>
                    <a:pt x="152" y="0"/>
                  </a:cubicBezTo>
                </a:path>
              </a:pathLst>
            </a:custGeom>
            <a:noFill/>
            <a:ln w="15875" cap="flat" cmpd="sng">
              <a:solidFill>
                <a:srgbClr val="00CCFF">
                  <a:alpha val="100000"/>
                </a:srgbClr>
              </a:solidFill>
              <a:prstDash val="dash"/>
              <a:bevel/>
              <a:headEnd type="none" w="med" len="med"/>
              <a:tailEnd type="none" w="med" len="med"/>
            </a:ln>
          </p:spPr>
          <p:txBody>
            <a:bodyPr/>
            <a:p>
              <a:endParaRPr lang="zh-CN" altLang="en-US"/>
            </a:p>
          </p:txBody>
        </p:sp>
        <p:sp>
          <p:nvSpPr>
            <p:cNvPr id="55372" name="AutoShape 82"/>
            <p:cNvSpPr/>
            <p:nvPr/>
          </p:nvSpPr>
          <p:spPr>
            <a:xfrm>
              <a:off x="1392" y="378"/>
              <a:ext cx="192" cy="144"/>
            </a:xfrm>
            <a:prstGeom prst="triangle">
              <a:avLst>
                <a:gd name="adj" fmla="val 50000"/>
              </a:avLst>
            </a:prstGeom>
            <a:noFill/>
            <a:ln w="158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55373" name="AutoShape 85"/>
            <p:cNvSpPr/>
            <p:nvPr/>
          </p:nvSpPr>
          <p:spPr>
            <a:xfrm>
              <a:off x="624" y="1050"/>
              <a:ext cx="192" cy="144"/>
            </a:xfrm>
            <a:prstGeom prst="triangle">
              <a:avLst>
                <a:gd name="adj" fmla="val 50000"/>
              </a:avLst>
            </a:prstGeom>
            <a:noFill/>
            <a:ln w="158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solidFill>
                    <a:srgbClr val="0000FF"/>
                  </a:solidFill>
                  <a:latin typeface="Times New Roman" panose="02020603050405020304" pitchFamily="18" charset="0"/>
                  <a:ea typeface="宋体" panose="02010600030101010101" pitchFamily="2" charset="-122"/>
                </a:rPr>
                <a:t>*</a:t>
              </a:r>
              <a:endParaRPr lang="zh-CN" altLang="zh-CN" sz="2000" dirty="0">
                <a:solidFill>
                  <a:srgbClr val="0000FF"/>
                </a:solidFill>
                <a:latin typeface="Times New Roman" panose="02020603050405020304" pitchFamily="18" charset="0"/>
                <a:ea typeface="宋体" panose="02010600030101010101" pitchFamily="2" charset="-122"/>
              </a:endParaRPr>
            </a:p>
          </p:txBody>
        </p:sp>
        <p:sp>
          <p:nvSpPr>
            <p:cNvPr id="55374" name="AutoShape 86"/>
            <p:cNvSpPr/>
            <p:nvPr/>
          </p:nvSpPr>
          <p:spPr>
            <a:xfrm>
              <a:off x="0" y="1722"/>
              <a:ext cx="192" cy="144"/>
            </a:xfrm>
            <a:prstGeom prst="triangle">
              <a:avLst>
                <a:gd name="adj" fmla="val 50000"/>
              </a:avLst>
            </a:prstGeom>
            <a:noFill/>
            <a:ln w="158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a</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55375" name="AutoShape 87"/>
            <p:cNvSpPr/>
            <p:nvPr/>
          </p:nvSpPr>
          <p:spPr>
            <a:xfrm>
              <a:off x="1296" y="1722"/>
              <a:ext cx="192" cy="144"/>
            </a:xfrm>
            <a:prstGeom prst="triangle">
              <a:avLst>
                <a:gd name="adj" fmla="val 50000"/>
              </a:avLst>
            </a:prstGeom>
            <a:noFill/>
            <a:ln w="158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b</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55376" name="AutoShape 88"/>
            <p:cNvSpPr/>
            <p:nvPr/>
          </p:nvSpPr>
          <p:spPr>
            <a:xfrm>
              <a:off x="2112" y="1002"/>
              <a:ext cx="192" cy="144"/>
            </a:xfrm>
            <a:prstGeom prst="triangle">
              <a:avLst>
                <a:gd name="adj" fmla="val 50000"/>
              </a:avLst>
            </a:prstGeom>
            <a:noFill/>
            <a:ln w="15875" cap="flat" cmpd="sng">
              <a:solidFill>
                <a:srgbClr val="0000FF"/>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00FF"/>
                  </a:solidFill>
                  <a:latin typeface="Times New Roman" panose="02020603050405020304" pitchFamily="18" charset="0"/>
                  <a:ea typeface="宋体" panose="02010600030101010101" pitchFamily="2" charset="-122"/>
                </a:rPr>
                <a:t>c</a:t>
              </a:r>
              <a:endParaRPr lang="en-US" altLang="zh-CN" sz="2000" dirty="0">
                <a:solidFill>
                  <a:srgbClr val="0000FF"/>
                </a:solidFill>
                <a:latin typeface="Times New Roman" panose="02020603050405020304" pitchFamily="18" charset="0"/>
                <a:ea typeface="宋体" panose="02010600030101010101" pitchFamily="2" charset="-122"/>
              </a:endParaRPr>
            </a:p>
          </p:txBody>
        </p:sp>
        <p:sp>
          <p:nvSpPr>
            <p:cNvPr id="55377" name="Rectangle 89"/>
            <p:cNvSpPr/>
            <p:nvPr/>
          </p:nvSpPr>
          <p:spPr>
            <a:xfrm>
              <a:off x="2394" y="401"/>
              <a:ext cx="144" cy="144"/>
            </a:xfrm>
            <a:prstGeom prst="rect">
              <a:avLst/>
            </a:prstGeom>
            <a:noFill/>
            <a:ln w="15875"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8000"/>
                  </a:solidFill>
                  <a:latin typeface="Times New Roman" panose="02020603050405020304" pitchFamily="18" charset="0"/>
                  <a:ea typeface="宋体" panose="02010600030101010101" pitchFamily="2" charset="-122"/>
                </a:rPr>
                <a:t>-</a:t>
              </a:r>
              <a:endParaRPr lang="en-US" altLang="zh-CN" sz="2000" dirty="0">
                <a:solidFill>
                  <a:srgbClr val="008000"/>
                </a:solidFill>
                <a:latin typeface="Times New Roman" panose="02020603050405020304" pitchFamily="18" charset="0"/>
                <a:ea typeface="宋体" panose="02010600030101010101" pitchFamily="2" charset="-122"/>
              </a:endParaRPr>
            </a:p>
          </p:txBody>
        </p:sp>
        <p:sp>
          <p:nvSpPr>
            <p:cNvPr id="55378" name="Rectangle 91"/>
            <p:cNvSpPr/>
            <p:nvPr/>
          </p:nvSpPr>
          <p:spPr>
            <a:xfrm>
              <a:off x="3120" y="1033"/>
              <a:ext cx="144" cy="144"/>
            </a:xfrm>
            <a:prstGeom prst="rect">
              <a:avLst/>
            </a:prstGeom>
            <a:noFill/>
            <a:ln w="15875"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8000"/>
                  </a:solidFill>
                  <a:latin typeface="Times New Roman" panose="02020603050405020304" pitchFamily="18" charset="0"/>
                  <a:ea typeface="宋体" panose="02010600030101010101" pitchFamily="2" charset="-122"/>
                </a:rPr>
                <a:t>c</a:t>
              </a:r>
              <a:endParaRPr lang="en-US" altLang="zh-CN" sz="2000" dirty="0">
                <a:solidFill>
                  <a:srgbClr val="008000"/>
                </a:solidFill>
                <a:latin typeface="Times New Roman" panose="02020603050405020304" pitchFamily="18" charset="0"/>
                <a:ea typeface="宋体" panose="02010600030101010101" pitchFamily="2" charset="-122"/>
              </a:endParaRPr>
            </a:p>
          </p:txBody>
        </p:sp>
        <p:sp>
          <p:nvSpPr>
            <p:cNvPr id="55379" name="Rectangle 92"/>
            <p:cNvSpPr/>
            <p:nvPr/>
          </p:nvSpPr>
          <p:spPr>
            <a:xfrm>
              <a:off x="2309" y="1758"/>
              <a:ext cx="144" cy="144"/>
            </a:xfrm>
            <a:prstGeom prst="rect">
              <a:avLst/>
            </a:prstGeom>
            <a:noFill/>
            <a:ln w="15875"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8000"/>
                  </a:solidFill>
                  <a:latin typeface="Times New Roman" panose="02020603050405020304" pitchFamily="18" charset="0"/>
                  <a:ea typeface="宋体" panose="02010600030101010101" pitchFamily="2" charset="-122"/>
                </a:rPr>
                <a:t>b</a:t>
              </a:r>
              <a:endParaRPr lang="en-US" altLang="zh-CN" sz="2000" dirty="0">
                <a:solidFill>
                  <a:srgbClr val="008000"/>
                </a:solidFill>
                <a:latin typeface="Times New Roman" panose="02020603050405020304" pitchFamily="18" charset="0"/>
                <a:ea typeface="宋体" panose="02010600030101010101" pitchFamily="2" charset="-122"/>
              </a:endParaRPr>
            </a:p>
          </p:txBody>
        </p:sp>
        <p:sp>
          <p:nvSpPr>
            <p:cNvPr id="55380" name="Rectangle 93"/>
            <p:cNvSpPr/>
            <p:nvPr/>
          </p:nvSpPr>
          <p:spPr>
            <a:xfrm>
              <a:off x="1632" y="1038"/>
              <a:ext cx="144" cy="144"/>
            </a:xfrm>
            <a:prstGeom prst="rect">
              <a:avLst/>
            </a:prstGeom>
            <a:noFill/>
            <a:ln w="15875" cap="flat" cmpd="sng">
              <a:solidFill>
                <a:srgbClr val="008000"/>
              </a:solidFill>
              <a:prstDash val="solid"/>
              <a:miter/>
              <a:headEnd type="none" w="med" len="med"/>
              <a:tailEnd type="none" w="med" len="med"/>
            </a:ln>
          </p:spPr>
          <p:txBody>
            <a:bodyPr wrap="none" anchor="ctr" anchorCtr="1"/>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solidFill>
                    <a:srgbClr val="008000"/>
                  </a:solidFill>
                  <a:latin typeface="Times New Roman" panose="02020603050405020304" pitchFamily="18" charset="0"/>
                  <a:ea typeface="宋体" panose="02010600030101010101" pitchFamily="2" charset="-122"/>
                </a:rPr>
                <a:t>*</a:t>
              </a:r>
              <a:endParaRPr lang="zh-CN" altLang="zh-CN" sz="2000" dirty="0">
                <a:solidFill>
                  <a:srgbClr val="008000"/>
                </a:solidFill>
                <a:latin typeface="Times New Roman" panose="02020603050405020304" pitchFamily="18" charset="0"/>
                <a:ea typeface="宋体" panose="02010600030101010101" pitchFamily="2" charset="-122"/>
              </a:endParaRPr>
            </a:p>
          </p:txBody>
        </p:sp>
        <p:sp>
          <p:nvSpPr>
            <p:cNvPr id="55381" name="Rectangle 94"/>
            <p:cNvSpPr/>
            <p:nvPr/>
          </p:nvSpPr>
          <p:spPr>
            <a:xfrm>
              <a:off x="1008" y="1770"/>
              <a:ext cx="144" cy="144"/>
            </a:xfrm>
            <a:prstGeom prst="rect">
              <a:avLst/>
            </a:prstGeom>
            <a:noFill/>
            <a:ln w="15875" cap="flat" cmpd="sng">
              <a:solidFill>
                <a:srgbClr val="008000"/>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008000"/>
                  </a:solidFill>
                  <a:latin typeface="Times New Roman" panose="02020603050405020304" pitchFamily="18" charset="0"/>
                  <a:ea typeface="宋体" panose="02010600030101010101" pitchFamily="2" charset="-122"/>
                </a:rPr>
                <a:t>a</a:t>
              </a:r>
              <a:endParaRPr lang="en-US" altLang="zh-CN" sz="2000" dirty="0">
                <a:solidFill>
                  <a:srgbClr val="008000"/>
                </a:solidFill>
                <a:latin typeface="Times New Roman" panose="02020603050405020304" pitchFamily="18" charset="0"/>
                <a:ea typeface="宋体" panose="02010600030101010101" pitchFamily="2" charset="-122"/>
              </a:endParaRPr>
            </a:p>
          </p:txBody>
        </p:sp>
        <p:sp>
          <p:nvSpPr>
            <p:cNvPr id="55382" name="Oval 95"/>
            <p:cNvSpPr/>
            <p:nvPr/>
          </p:nvSpPr>
          <p:spPr>
            <a:xfrm>
              <a:off x="499" y="1962"/>
              <a:ext cx="192" cy="192"/>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9900CC"/>
                  </a:solidFill>
                  <a:latin typeface="Times New Roman" panose="02020603050405020304" pitchFamily="18" charset="0"/>
                  <a:ea typeface="宋体" panose="02010600030101010101" pitchFamily="2" charset="-122"/>
                </a:rPr>
                <a:t>a</a:t>
              </a:r>
              <a:endParaRPr lang="en-US" altLang="zh-CN" sz="2000" dirty="0">
                <a:solidFill>
                  <a:srgbClr val="9900CC"/>
                </a:solidFill>
                <a:latin typeface="Times New Roman" panose="02020603050405020304" pitchFamily="18" charset="0"/>
                <a:ea typeface="宋体" panose="02010600030101010101" pitchFamily="2" charset="-122"/>
              </a:endParaRPr>
            </a:p>
          </p:txBody>
        </p:sp>
        <p:sp>
          <p:nvSpPr>
            <p:cNvPr id="55383" name="Oval 97"/>
            <p:cNvSpPr/>
            <p:nvPr/>
          </p:nvSpPr>
          <p:spPr>
            <a:xfrm>
              <a:off x="1801" y="1962"/>
              <a:ext cx="192" cy="192"/>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9900CC"/>
                  </a:solidFill>
                  <a:latin typeface="Times New Roman" panose="02020603050405020304" pitchFamily="18" charset="0"/>
                  <a:ea typeface="宋体" panose="02010600030101010101" pitchFamily="2" charset="-122"/>
                </a:rPr>
                <a:t>b</a:t>
              </a:r>
              <a:endParaRPr lang="en-US" altLang="zh-CN" sz="2000" dirty="0">
                <a:solidFill>
                  <a:srgbClr val="9900CC"/>
                </a:solidFill>
                <a:latin typeface="Times New Roman" panose="02020603050405020304" pitchFamily="18" charset="0"/>
                <a:ea typeface="宋体" panose="02010600030101010101" pitchFamily="2" charset="-122"/>
              </a:endParaRPr>
            </a:p>
          </p:txBody>
        </p:sp>
        <p:sp>
          <p:nvSpPr>
            <p:cNvPr id="55384" name="Oval 98"/>
            <p:cNvSpPr/>
            <p:nvPr/>
          </p:nvSpPr>
          <p:spPr>
            <a:xfrm>
              <a:off x="1127" y="1242"/>
              <a:ext cx="192" cy="192"/>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dirty="0">
                  <a:solidFill>
                    <a:srgbClr val="9900CC"/>
                  </a:solidFill>
                  <a:latin typeface="Times New Roman" panose="02020603050405020304" pitchFamily="18" charset="0"/>
                  <a:ea typeface="宋体" panose="02010600030101010101" pitchFamily="2" charset="-122"/>
                </a:rPr>
                <a:t>*</a:t>
              </a:r>
              <a:endParaRPr lang="zh-CN" altLang="zh-CN" sz="2000" dirty="0">
                <a:solidFill>
                  <a:srgbClr val="9900CC"/>
                </a:solidFill>
                <a:latin typeface="Times New Roman" panose="02020603050405020304" pitchFamily="18" charset="0"/>
                <a:ea typeface="宋体" panose="02010600030101010101" pitchFamily="2" charset="-122"/>
              </a:endParaRPr>
            </a:p>
          </p:txBody>
        </p:sp>
        <p:sp>
          <p:nvSpPr>
            <p:cNvPr id="55385" name="Oval 99"/>
            <p:cNvSpPr/>
            <p:nvPr/>
          </p:nvSpPr>
          <p:spPr>
            <a:xfrm>
              <a:off x="2609" y="1242"/>
              <a:ext cx="192" cy="192"/>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9900CC"/>
                  </a:solidFill>
                  <a:latin typeface="Times New Roman" panose="02020603050405020304" pitchFamily="18" charset="0"/>
                  <a:ea typeface="宋体" panose="02010600030101010101" pitchFamily="2" charset="-122"/>
                </a:rPr>
                <a:t>c</a:t>
              </a:r>
              <a:endParaRPr lang="en-US" altLang="zh-CN" sz="2000" dirty="0">
                <a:solidFill>
                  <a:srgbClr val="9900CC"/>
                </a:solidFill>
                <a:latin typeface="Times New Roman" panose="02020603050405020304" pitchFamily="18" charset="0"/>
                <a:ea typeface="宋体" panose="02010600030101010101" pitchFamily="2" charset="-122"/>
              </a:endParaRPr>
            </a:p>
          </p:txBody>
        </p:sp>
        <p:sp>
          <p:nvSpPr>
            <p:cNvPr id="55386" name="Oval 100"/>
            <p:cNvSpPr/>
            <p:nvPr/>
          </p:nvSpPr>
          <p:spPr>
            <a:xfrm>
              <a:off x="1890" y="618"/>
              <a:ext cx="192" cy="192"/>
            </a:xfrm>
            <a:prstGeom prst="ellipse">
              <a:avLst/>
            </a:prstGeom>
            <a:noFill/>
            <a:ln w="15875" cap="flat" cmpd="sng">
              <a:solidFill>
                <a:srgbClr val="80008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solidFill>
                    <a:srgbClr val="9900CC"/>
                  </a:solidFill>
                  <a:latin typeface="Times New Roman" panose="02020603050405020304" pitchFamily="18" charset="0"/>
                  <a:ea typeface="宋体" panose="02010600030101010101" pitchFamily="2" charset="-122"/>
                </a:rPr>
                <a:t>-</a:t>
              </a:r>
              <a:endParaRPr lang="en-US" altLang="zh-CN" sz="2000" dirty="0">
                <a:solidFill>
                  <a:srgbClr val="9900CC"/>
                </a:solidFill>
                <a:latin typeface="Times New Roman" panose="02020603050405020304" pitchFamily="18" charset="0"/>
                <a:ea typeface="宋体" panose="02010600030101010101" pitchFamily="2" charset="-122"/>
              </a:endParaRPr>
            </a:p>
          </p:txBody>
        </p:sp>
        <p:sp>
          <p:nvSpPr>
            <p:cNvPr id="55387" name="Text Box 101"/>
            <p:cNvSpPr txBox="1"/>
            <p:nvPr/>
          </p:nvSpPr>
          <p:spPr>
            <a:xfrm>
              <a:off x="1574" y="3"/>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5388" name="Text Box 102"/>
            <p:cNvSpPr txBox="1"/>
            <p:nvPr/>
          </p:nvSpPr>
          <p:spPr>
            <a:xfrm>
              <a:off x="2204" y="0"/>
              <a:ext cx="196"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2</a:t>
              </a:r>
              <a:endParaRPr lang="en-US" altLang="zh-CN" sz="2000" dirty="0">
                <a:latin typeface="Times New Roman" panose="02020603050405020304" pitchFamily="18" charset="0"/>
                <a:ea typeface="宋体" panose="02010600030101010101" pitchFamily="2" charset="-122"/>
              </a:endParaRPr>
            </a:p>
          </p:txBody>
        </p:sp>
        <p:sp>
          <p:nvSpPr>
            <p:cNvPr id="55389" name="Line 103"/>
            <p:cNvSpPr/>
            <p:nvPr/>
          </p:nvSpPr>
          <p:spPr>
            <a:xfrm>
              <a:off x="1753" y="522"/>
              <a:ext cx="0" cy="48"/>
            </a:xfrm>
            <a:prstGeom prst="line">
              <a:avLst/>
            </a:prstGeom>
            <a:ln w="15875" cap="flat" cmpd="sng">
              <a:solidFill>
                <a:schemeClr val="tx1"/>
              </a:solidFill>
              <a:prstDash val="solid"/>
              <a:headEnd type="none" w="med" len="med"/>
              <a:tailEnd type="none" w="med" len="med"/>
            </a:ln>
          </p:spPr>
        </p:sp>
        <p:sp>
          <p:nvSpPr>
            <p:cNvPr id="55390" name="Line 104"/>
            <p:cNvSpPr/>
            <p:nvPr/>
          </p:nvSpPr>
          <p:spPr>
            <a:xfrm flipH="1">
              <a:off x="1267" y="572"/>
              <a:ext cx="484" cy="430"/>
            </a:xfrm>
            <a:prstGeom prst="line">
              <a:avLst/>
            </a:prstGeom>
            <a:ln w="15875" cap="flat" cmpd="sng">
              <a:solidFill>
                <a:schemeClr val="tx1"/>
              </a:solidFill>
              <a:prstDash val="solid"/>
              <a:headEnd type="none" w="med" len="med"/>
              <a:tailEnd type="none" w="med" len="med"/>
            </a:ln>
          </p:spPr>
        </p:sp>
        <p:sp>
          <p:nvSpPr>
            <p:cNvPr id="55391" name="Line 105"/>
            <p:cNvSpPr/>
            <p:nvPr/>
          </p:nvSpPr>
          <p:spPr>
            <a:xfrm>
              <a:off x="993" y="1146"/>
              <a:ext cx="0" cy="48"/>
            </a:xfrm>
            <a:prstGeom prst="line">
              <a:avLst/>
            </a:prstGeom>
            <a:ln w="15875" cap="flat" cmpd="sng">
              <a:solidFill>
                <a:schemeClr val="tx1"/>
              </a:solidFill>
              <a:prstDash val="solid"/>
              <a:headEnd type="none" w="med" len="med"/>
              <a:tailEnd type="none" w="med" len="med"/>
            </a:ln>
          </p:spPr>
        </p:sp>
        <p:sp>
          <p:nvSpPr>
            <p:cNvPr id="55392" name="Line 106"/>
            <p:cNvSpPr/>
            <p:nvPr/>
          </p:nvSpPr>
          <p:spPr>
            <a:xfrm flipH="1">
              <a:off x="576" y="1194"/>
              <a:ext cx="415" cy="528"/>
            </a:xfrm>
            <a:prstGeom prst="line">
              <a:avLst/>
            </a:prstGeom>
            <a:ln w="15875" cap="flat" cmpd="sng">
              <a:solidFill>
                <a:schemeClr val="tx1"/>
              </a:solidFill>
              <a:prstDash val="solid"/>
              <a:headEnd type="none" w="med" len="med"/>
              <a:tailEnd type="none" w="med" len="med"/>
            </a:ln>
          </p:spPr>
        </p:sp>
        <p:sp>
          <p:nvSpPr>
            <p:cNvPr id="55393" name="Line 107"/>
            <p:cNvSpPr/>
            <p:nvPr/>
          </p:nvSpPr>
          <p:spPr>
            <a:xfrm>
              <a:off x="1473" y="1146"/>
              <a:ext cx="0" cy="48"/>
            </a:xfrm>
            <a:prstGeom prst="line">
              <a:avLst/>
            </a:prstGeom>
            <a:ln w="15875" cap="flat" cmpd="sng">
              <a:solidFill>
                <a:schemeClr val="tx1"/>
              </a:solidFill>
              <a:prstDash val="solid"/>
              <a:headEnd type="none" w="med" len="med"/>
              <a:tailEnd type="none" w="med" len="med"/>
            </a:ln>
          </p:spPr>
        </p:sp>
        <p:sp>
          <p:nvSpPr>
            <p:cNvPr id="55394" name="Line 108"/>
            <p:cNvSpPr/>
            <p:nvPr/>
          </p:nvSpPr>
          <p:spPr>
            <a:xfrm>
              <a:off x="1471" y="1202"/>
              <a:ext cx="401" cy="520"/>
            </a:xfrm>
            <a:prstGeom prst="line">
              <a:avLst/>
            </a:prstGeom>
            <a:ln w="15875" cap="flat" cmpd="sng">
              <a:solidFill>
                <a:schemeClr val="tx1"/>
              </a:solidFill>
              <a:prstDash val="solid"/>
              <a:headEnd type="none" w="med" len="med"/>
              <a:tailEnd type="none" w="med" len="med"/>
            </a:ln>
          </p:spPr>
        </p:sp>
        <p:sp>
          <p:nvSpPr>
            <p:cNvPr id="55395" name="Line 109"/>
            <p:cNvSpPr/>
            <p:nvPr/>
          </p:nvSpPr>
          <p:spPr>
            <a:xfrm>
              <a:off x="2241" y="522"/>
              <a:ext cx="0" cy="48"/>
            </a:xfrm>
            <a:prstGeom prst="line">
              <a:avLst/>
            </a:prstGeom>
            <a:ln w="15875" cap="flat" cmpd="sng">
              <a:solidFill>
                <a:schemeClr val="tx1"/>
              </a:solidFill>
              <a:prstDash val="solid"/>
              <a:headEnd type="none" w="med" len="med"/>
              <a:tailEnd type="none" w="med" len="med"/>
            </a:ln>
          </p:spPr>
        </p:sp>
        <p:sp>
          <p:nvSpPr>
            <p:cNvPr id="55396" name="Line 110"/>
            <p:cNvSpPr/>
            <p:nvPr/>
          </p:nvSpPr>
          <p:spPr>
            <a:xfrm>
              <a:off x="2239" y="578"/>
              <a:ext cx="449" cy="424"/>
            </a:xfrm>
            <a:prstGeom prst="line">
              <a:avLst/>
            </a:prstGeom>
            <a:ln w="15875" cap="flat" cmpd="sng">
              <a:solidFill>
                <a:schemeClr val="tx1"/>
              </a:solidFill>
              <a:prstDash val="solid"/>
              <a:headEnd type="none" w="med" len="med"/>
              <a:tailEnd type="none" w="med" len="med"/>
            </a:ln>
          </p:spPr>
        </p:sp>
        <p:sp>
          <p:nvSpPr>
            <p:cNvPr id="55397" name="Line 111"/>
            <p:cNvSpPr/>
            <p:nvPr/>
          </p:nvSpPr>
          <p:spPr>
            <a:xfrm>
              <a:off x="1997" y="144"/>
              <a:ext cx="0" cy="240"/>
            </a:xfrm>
            <a:prstGeom prst="line">
              <a:avLst/>
            </a:prstGeom>
            <a:ln w="15875" cap="flat" cmpd="sng">
              <a:solidFill>
                <a:schemeClr val="tx1"/>
              </a:solidFill>
              <a:prstDash val="solid"/>
              <a:headEnd type="none" w="med" len="med"/>
              <a:tailEnd type="stealth" w="lg" len="lg"/>
            </a:ln>
          </p:spPr>
        </p:sp>
      </p:grpSp>
      <p:sp>
        <p:nvSpPr>
          <p:cNvPr id="50278" name="Rectangle 7"/>
          <p:cNvSpPr/>
          <p:nvPr/>
        </p:nvSpPr>
        <p:spPr>
          <a:xfrm>
            <a:off x="504825" y="5230813"/>
            <a:ext cx="4681538" cy="1109662"/>
          </a:xfrm>
          <a:prstGeom prst="rect">
            <a:avLst/>
          </a:prstGeom>
          <a:solidFill>
            <a:srgbClr val="CCFFCC"/>
          </a:solidFill>
          <a:ln w="12700" cap="sq"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r>
              <a:rPr lang="zh-CN" altLang="en-US" sz="2200" dirty="0">
                <a:latin typeface="Times New Roman" panose="02020603050405020304" pitchFamily="18" charset="0"/>
              </a:rPr>
              <a:t>　递归算法逻辑清晰、易懂，但实现时由于函数调用栈层层叠加，效率不高，故有时考虑非递归算法。</a:t>
            </a:r>
            <a:endParaRPr lang="zh-CN" altLang="en-US" sz="2200" dirty="0">
              <a:latin typeface="Times New Roman" panose="02020603050405020304" pitchFamily="18" charset="0"/>
            </a:endParaRPr>
          </a:p>
        </p:txBody>
      </p:sp>
      <p:sp>
        <p:nvSpPr>
          <p:cNvPr id="50279" name="Rectangle 82"/>
          <p:cNvSpPr/>
          <p:nvPr/>
        </p:nvSpPr>
        <p:spPr>
          <a:xfrm>
            <a:off x="4397375" y="1090613"/>
            <a:ext cx="4573588" cy="1979612"/>
          </a:xfrm>
          <a:prstGeom prst="rect">
            <a:avLst/>
          </a:prstGeom>
          <a:solidFill>
            <a:srgbClr val="CCFFCC"/>
          </a:solidFill>
          <a:ln w="12700" cap="sq"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r>
              <a:rPr lang="zh-CN" altLang="en-US" sz="2200" dirty="0">
                <a:latin typeface="Times New Roman" panose="02020603050405020304" pitchFamily="18" charset="0"/>
              </a:rPr>
              <a:t>    从虚线的出发点到终点的路径上，每个结点经过</a:t>
            </a:r>
            <a:r>
              <a:rPr lang="en-US" altLang="zh-CN" sz="2200" dirty="0">
                <a:latin typeface="Times New Roman" panose="02020603050405020304" pitchFamily="18" charset="0"/>
              </a:rPr>
              <a:t>3</a:t>
            </a:r>
            <a:r>
              <a:rPr lang="zh-CN" altLang="en-US" sz="2200" dirty="0">
                <a:latin typeface="Times New Roman" panose="02020603050405020304" pitchFamily="18" charset="0"/>
              </a:rPr>
              <a:t>次。</a:t>
            </a:r>
            <a:endParaRPr lang="zh-CN" altLang="en-US" sz="2200" dirty="0">
              <a:latin typeface="Times New Roman" panose="02020603050405020304" pitchFamily="18" charset="0"/>
            </a:endParaRPr>
          </a:p>
          <a:p>
            <a:pPr marL="0" lvl="0" indent="0">
              <a:spcBef>
                <a:spcPct val="20000"/>
              </a:spcBef>
              <a:buFont typeface="Arial" panose="020B0604020202020204" pitchFamily="34" charset="0"/>
              <a:buNone/>
            </a:pPr>
            <a:r>
              <a:rPr lang="zh-CN" altLang="en-US" sz="2200" dirty="0">
                <a:latin typeface="Times New Roman" panose="02020603050405020304" pitchFamily="18" charset="0"/>
              </a:rPr>
              <a:t>第</a:t>
            </a:r>
            <a:r>
              <a:rPr lang="en-US" altLang="zh-CN" sz="2200" dirty="0">
                <a:latin typeface="Times New Roman" panose="02020603050405020304" pitchFamily="18" charset="0"/>
              </a:rPr>
              <a:t>1</a:t>
            </a:r>
            <a:r>
              <a:rPr lang="zh-CN" altLang="en-US" sz="2200" dirty="0">
                <a:latin typeface="Times New Roman" panose="02020603050405020304" pitchFamily="18" charset="0"/>
              </a:rPr>
              <a:t>次经过时访问＝先序遍历</a:t>
            </a:r>
            <a:endParaRPr lang="zh-CN" altLang="en-US" sz="2200" dirty="0">
              <a:latin typeface="Times New Roman" panose="02020603050405020304" pitchFamily="18" charset="0"/>
            </a:endParaRPr>
          </a:p>
          <a:p>
            <a:pPr marL="0" lvl="0" indent="0">
              <a:spcBef>
                <a:spcPct val="20000"/>
              </a:spcBef>
              <a:buFont typeface="Arial" panose="020B0604020202020204" pitchFamily="34" charset="0"/>
              <a:buNone/>
            </a:pPr>
            <a:r>
              <a:rPr lang="zh-CN" altLang="en-US" sz="2200" dirty="0">
                <a:latin typeface="Times New Roman" panose="02020603050405020304" pitchFamily="18" charset="0"/>
              </a:rPr>
              <a:t>第</a:t>
            </a:r>
            <a:r>
              <a:rPr lang="en-US" altLang="zh-CN" sz="2200" dirty="0">
                <a:latin typeface="Times New Roman" panose="02020603050405020304" pitchFamily="18" charset="0"/>
              </a:rPr>
              <a:t>2</a:t>
            </a:r>
            <a:r>
              <a:rPr lang="zh-CN" altLang="en-US" sz="2200" dirty="0">
                <a:latin typeface="Times New Roman" panose="02020603050405020304" pitchFamily="18" charset="0"/>
              </a:rPr>
              <a:t>次经过时访问＝中序遍历</a:t>
            </a:r>
            <a:endParaRPr lang="zh-CN" altLang="en-US" sz="2200" dirty="0">
              <a:latin typeface="Times New Roman" panose="02020603050405020304" pitchFamily="18" charset="0"/>
            </a:endParaRPr>
          </a:p>
          <a:p>
            <a:pPr marL="0" lvl="0" indent="0">
              <a:spcBef>
                <a:spcPct val="20000"/>
              </a:spcBef>
              <a:buFont typeface="Arial" panose="020B0604020202020204" pitchFamily="34" charset="0"/>
              <a:buNone/>
            </a:pPr>
            <a:r>
              <a:rPr lang="zh-CN" altLang="en-US" sz="2200" dirty="0">
                <a:latin typeface="Times New Roman" panose="02020603050405020304" pitchFamily="18" charset="0"/>
              </a:rPr>
              <a:t>第</a:t>
            </a:r>
            <a:r>
              <a:rPr lang="en-US" altLang="zh-CN" sz="2200" dirty="0">
                <a:latin typeface="Times New Roman" panose="02020603050405020304" pitchFamily="18" charset="0"/>
              </a:rPr>
              <a:t>3</a:t>
            </a:r>
            <a:r>
              <a:rPr lang="zh-CN" altLang="en-US" sz="2200" dirty="0">
                <a:latin typeface="Times New Roman" panose="02020603050405020304" pitchFamily="18" charset="0"/>
              </a:rPr>
              <a:t>次经过时访问＝后序遍历</a:t>
            </a:r>
            <a:endParaRPr lang="zh-CN" altLang="en-US" sz="2200" dirty="0">
              <a:latin typeface="Times New Roman" panose="02020603050405020304" pitchFamily="18" charset="0"/>
            </a:endParaRPr>
          </a:p>
        </p:txBody>
      </p:sp>
      <p:sp>
        <p:nvSpPr>
          <p:cNvPr id="50280" name="Rectangle 84"/>
          <p:cNvSpPr/>
          <p:nvPr/>
        </p:nvSpPr>
        <p:spPr>
          <a:xfrm>
            <a:off x="4284663" y="4243388"/>
            <a:ext cx="4684712" cy="841375"/>
          </a:xfrm>
          <a:prstGeom prst="rect">
            <a:avLst/>
          </a:prstGeom>
          <a:solidFill>
            <a:srgbClr val="CCFFCC"/>
          </a:solidFill>
          <a:ln w="12700" cap="sq"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r>
              <a:rPr lang="zh-CN" altLang="en-US" sz="2200" dirty="0">
                <a:latin typeface="Times New Roman" panose="02020603050405020304" pitchFamily="18" charset="0"/>
              </a:rPr>
              <a:t>时间效率</a:t>
            </a:r>
            <a:r>
              <a:rPr lang="en-US" altLang="zh-CN" sz="2200" dirty="0">
                <a:latin typeface="Times New Roman" panose="02020603050405020304" pitchFamily="18" charset="0"/>
              </a:rPr>
              <a:t>:O(n)//</a:t>
            </a:r>
            <a:r>
              <a:rPr lang="zh-CN" altLang="en-US" sz="2200" dirty="0">
                <a:latin typeface="Times New Roman" panose="02020603050405020304" pitchFamily="18" charset="0"/>
              </a:rPr>
              <a:t>每个结点只访问一次</a:t>
            </a:r>
            <a:endParaRPr lang="zh-CN" altLang="en-US" sz="2200" dirty="0">
              <a:latin typeface="Times New Roman" panose="02020603050405020304" pitchFamily="18" charset="0"/>
            </a:endParaRPr>
          </a:p>
          <a:p>
            <a:pPr marL="0" lvl="0" indent="0">
              <a:spcBef>
                <a:spcPct val="20000"/>
              </a:spcBef>
              <a:buFont typeface="Arial" panose="020B0604020202020204" pitchFamily="34" charset="0"/>
              <a:buNone/>
            </a:pPr>
            <a:r>
              <a:rPr lang="zh-CN" altLang="en-US" sz="2200" dirty="0">
                <a:latin typeface="Times New Roman" panose="02020603050405020304" pitchFamily="18" charset="0"/>
              </a:rPr>
              <a:t>空间效率</a:t>
            </a:r>
            <a:r>
              <a:rPr lang="en-US" altLang="zh-CN" sz="2200" dirty="0">
                <a:latin typeface="Times New Roman" panose="02020603050405020304" pitchFamily="18" charset="0"/>
              </a:rPr>
              <a:t>:O(n)//</a:t>
            </a:r>
            <a:r>
              <a:rPr lang="zh-CN" altLang="en-US" sz="2200" dirty="0">
                <a:latin typeface="Times New Roman" panose="02020603050405020304" pitchFamily="18" charset="0"/>
              </a:rPr>
              <a:t>栈占用的最大空间</a:t>
            </a:r>
            <a:endParaRPr lang="zh-CN" altLang="en-US" sz="2200"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0279"/>
                                        </p:tgtEl>
                                        <p:attrNameLst>
                                          <p:attrName>style.visibility</p:attrName>
                                        </p:attrNameLst>
                                      </p:cBhvr>
                                      <p:to>
                                        <p:strVal val="visible"/>
                                      </p:to>
                                    </p:set>
                                    <p:anim calcmode="lin" valueType="num">
                                      <p:cBhvr additive="base">
                                        <p:cTn id="12" dur="500" fill="hold"/>
                                        <p:tgtEl>
                                          <p:spTgt spid="50279"/>
                                        </p:tgtEl>
                                        <p:attrNameLst>
                                          <p:attrName>ppt_x</p:attrName>
                                        </p:attrNameLst>
                                      </p:cBhvr>
                                      <p:tavLst>
                                        <p:tav tm="0">
                                          <p:val>
                                            <p:strVal val="#ppt_x"/>
                                          </p:val>
                                        </p:tav>
                                        <p:tav tm="100000">
                                          <p:val>
                                            <p:strVal val="#ppt_x"/>
                                          </p:val>
                                        </p:tav>
                                      </p:tavLst>
                                    </p:anim>
                                    <p:anim calcmode="lin" valueType="num">
                                      <p:cBhvr additive="base">
                                        <p:cTn id="13" dur="500" fill="hold"/>
                                        <p:tgtEl>
                                          <p:spTgt spid="5027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0280"/>
                                        </p:tgtEl>
                                        <p:attrNameLst>
                                          <p:attrName>style.visibility</p:attrName>
                                        </p:attrNameLst>
                                      </p:cBhvr>
                                      <p:to>
                                        <p:strVal val="visible"/>
                                      </p:to>
                                    </p:set>
                                    <p:animEffect transition="in" filter="blinds(horizontal)">
                                      <p:cBhvr>
                                        <p:cTn id="18" dur="500"/>
                                        <p:tgtEl>
                                          <p:spTgt spid="5028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0278"/>
                                        </p:tgtEl>
                                        <p:attrNameLst>
                                          <p:attrName>style.visibility</p:attrName>
                                        </p:attrNameLst>
                                      </p:cBhvr>
                                      <p:to>
                                        <p:strVal val="visible"/>
                                      </p:to>
                                    </p:set>
                                    <p:animEffect transition="in" filter="blinds(horizontal)">
                                      <p:cBhvr>
                                        <p:cTn id="23" dur="500"/>
                                        <p:tgtEl>
                                          <p:spTgt spid="50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 grpId="0" animBg="1"/>
      <p:bldP spid="50279" grpId="0" animBg="1"/>
      <p:bldP spid="5028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171" name="Rectangle 3"/>
          <p:cNvSpPr>
            <a:spLocks noGrp="1"/>
          </p:cNvSpPr>
          <p:nvPr>
            <p:ph type="body" idx="4294967295"/>
          </p:nvPr>
        </p:nvSpPr>
        <p:spPr/>
        <p:txBody>
          <a:bodyPr vert="horz" wrap="square" lIns="91440" tIns="45720" rIns="91440" bIns="45720" anchor="t" anchorCtr="0"/>
          <a:p>
            <a:pPr algn="just" latinLnBrk="0">
              <a:lnSpc>
                <a:spcPct val="120000"/>
              </a:lnSpc>
              <a:spcBef>
                <a:spcPts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(Tree)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的定义</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latinLnBrk="0">
              <a:lnSpc>
                <a:spcPct val="120000"/>
              </a:lnSpc>
              <a:spcBef>
                <a:spcPts val="0"/>
              </a:spcBef>
            </a:pP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）个结点的有限集合，当集合为空时称为空树，否则它满足如下两个条件：</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latinLnBrk="0">
              <a:lnSpc>
                <a:spcPct val="120000"/>
              </a:lnSpc>
              <a:spcBef>
                <a:spcPts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有且仅有一个特定的称为</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(Root)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latinLnBrk="0">
              <a:lnSpc>
                <a:spcPct val="120000"/>
              </a:lnSpc>
              <a:spcBef>
                <a:spcPts val="0"/>
              </a:spcBef>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n&gt;1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时，其余的结点可分为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m(m&gt;=0)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个互不相交的子集</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…T</a:t>
            </a:r>
            <a:r>
              <a:rPr lang="en-US" altLang="zh-CN" baseline="-25000" dirty="0">
                <a:latin typeface="微软雅黑" panose="020B0503020204020204" pitchFamily="34" charset="-122"/>
                <a:ea typeface="微软雅黑" panose="020B0503020204020204" pitchFamily="34" charset="-122"/>
                <a:cs typeface="微软雅黑" panose="020B0503020204020204" pitchFamily="34" charset="-122"/>
              </a:rPr>
              <a:t>m</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，其中每个</a:t>
            </a:r>
            <a:r>
              <a:rPr lang="zh-CN" altLang="en-US"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子集又是一棵</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树</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，并称其为子树</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(SubTree)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。每棵子树的根结点有且仅有一个直接前驱，但可以有</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个或多个直接后继。</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171">
                                            <p:txEl>
                                              <p:charRg st="11" end="52"/>
                                            </p:txEl>
                                          </p:spTgt>
                                        </p:tgtEl>
                                        <p:attrNameLst>
                                          <p:attrName>style.visibility</p:attrName>
                                        </p:attrNameLst>
                                      </p:cBhvr>
                                      <p:to>
                                        <p:strVal val="visible"/>
                                      </p:to>
                                    </p:set>
                                    <p:animEffect transition="in" filter="wipe(up)">
                                      <p:cBhvr>
                                        <p:cTn id="7" dur="500"/>
                                        <p:tgtEl>
                                          <p:spTgt spid="7171">
                                            <p:txEl>
                                              <p:charRg st="11" end="5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171">
                                            <p:txEl>
                                              <p:charRg st="52" end="75"/>
                                            </p:txEl>
                                          </p:spTgt>
                                        </p:tgtEl>
                                        <p:attrNameLst>
                                          <p:attrName>style.visibility</p:attrName>
                                        </p:attrNameLst>
                                      </p:cBhvr>
                                      <p:to>
                                        <p:strVal val="visible"/>
                                      </p:to>
                                    </p:set>
                                    <p:animEffect transition="in" filter="wipe(up)">
                                      <p:cBhvr>
                                        <p:cTn id="11" dur="500"/>
                                        <p:tgtEl>
                                          <p:spTgt spid="7171">
                                            <p:txEl>
                                              <p:charRg st="52" end="7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171">
                                            <p:txEl>
                                              <p:charRg st="75" end="176"/>
                                            </p:txEl>
                                          </p:spTgt>
                                        </p:tgtEl>
                                        <p:attrNameLst>
                                          <p:attrName>style.visibility</p:attrName>
                                        </p:attrNameLst>
                                      </p:cBhvr>
                                      <p:to>
                                        <p:strVal val="visible"/>
                                      </p:to>
                                    </p:set>
                                    <p:animEffect transition="in" filter="wipe(up)">
                                      <p:cBhvr>
                                        <p:cTn id="15" dur="500"/>
                                        <p:tgtEl>
                                          <p:spTgt spid="7171">
                                            <p:txEl>
                                              <p:charRg st="75"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6323"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非递归描述中序遍历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算法思想：</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从二叉树的根结点开始，令变量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为根结点，若</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不为空，则令</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沿左子树根结点前进，在前进过程中，把所经历的结点逐个压入栈中；</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为空时，出栈；</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若栈不空，则出栈并赋值给</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solidFill>
                  <a:srgbClr val="CC0000"/>
                </a:solidFill>
                <a:latin typeface="微软雅黑" panose="020B0503020204020204" pitchFamily="34" charset="-122"/>
                <a:ea typeface="微软雅黑" panose="020B0503020204020204" pitchFamily="34" charset="-122"/>
                <a:cs typeface="微软雅黑" panose="020B0503020204020204" pitchFamily="34" charset="-122"/>
              </a:rPr>
              <a:t>并访问该结点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，再令</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指向其右子树根结点；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重复上述过程，直到栈也为空时，遍历结束</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a:xfrm>
            <a:off x="7308215" y="4364990"/>
            <a:ext cx="1452880" cy="2138045"/>
            <a:chOff x="15117" y="5173"/>
            <a:chExt cx="2288" cy="3367"/>
          </a:xfrm>
        </p:grpSpPr>
        <p:sp useBgFill="1">
          <p:nvSpPr>
            <p:cNvPr id="23560" name="AutoShape 8"/>
            <p:cNvSpPr/>
            <p:nvPr>
              <p:custDataLst>
                <p:tags r:id="rId1"/>
              </p:custDataLst>
            </p:nvPr>
          </p:nvSpPr>
          <p:spPr>
            <a:xfrm>
              <a:off x="16385" y="6421"/>
              <a:ext cx="1020" cy="1023"/>
            </a:xfrm>
            <a:prstGeom prst="wedgeEllipseCallout">
              <a:avLst>
                <a:gd name="adj1" fmla="val -86421"/>
                <a:gd name="adj2" fmla="val -87065"/>
              </a:avLst>
            </a:prstGeom>
            <a:ln w="31750" cap="flat" cmpd="sng">
              <a:solidFill>
                <a:srgbClr val="339966"/>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just" eaLnBrk="1" hangingPunct="1">
                <a:spcBef>
                  <a:spcPct val="0"/>
                </a:spcBef>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endParaRPr>
            </a:p>
          </p:txBody>
        </p:sp>
        <p:sp useBgFill="1">
          <p:nvSpPr>
            <p:cNvPr id="23566" name="Oval 14"/>
            <p:cNvSpPr/>
            <p:nvPr>
              <p:custDataLst>
                <p:tags r:id="rId2"/>
              </p:custDataLst>
            </p:nvPr>
          </p:nvSpPr>
          <p:spPr>
            <a:xfrm>
              <a:off x="15117" y="5173"/>
              <a:ext cx="893" cy="872"/>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70000"/>
                </a:lnSpc>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p</a:t>
              </a:r>
              <a:endParaRPr lang="en-US" altLang="zh-CN" b="1" dirty="0">
                <a:solidFill>
                  <a:schemeClr val="bg2"/>
                </a:solidFill>
                <a:latin typeface="Times New Roman" panose="02020603050405020304" pitchFamily="18" charset="0"/>
                <a:ea typeface="宋体" panose="02010600030101010101" pitchFamily="2" charset="-122"/>
              </a:endParaRPr>
            </a:p>
          </p:txBody>
        </p:sp>
        <p:sp>
          <p:nvSpPr>
            <p:cNvPr id="23569" name="Text Box 17"/>
            <p:cNvSpPr txBox="1"/>
            <p:nvPr>
              <p:custDataLst>
                <p:tags r:id="rId3"/>
              </p:custDataLst>
            </p:nvPr>
          </p:nvSpPr>
          <p:spPr>
            <a:xfrm>
              <a:off x="16584" y="6548"/>
              <a:ext cx="642" cy="72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005400"/>
                  </a:solidFill>
                  <a:latin typeface="Times New Roman" panose="02020603050405020304" pitchFamily="18" charset="0"/>
                  <a:ea typeface="宋体" panose="02010600030101010101" pitchFamily="2" charset="-122"/>
                </a:rPr>
                <a:t>R</a:t>
              </a:r>
              <a:endParaRPr lang="en-US" altLang="zh-CN" b="1" dirty="0">
                <a:latin typeface="Times New Roman" panose="02020603050405020304" pitchFamily="18" charset="0"/>
                <a:ea typeface="宋体" panose="02010600030101010101" pitchFamily="2" charset="-122"/>
              </a:endParaRPr>
            </a:p>
          </p:txBody>
        </p:sp>
        <p:sp useBgFill="1">
          <p:nvSpPr>
            <p:cNvPr id="2" name="Oval 14"/>
            <p:cNvSpPr/>
            <p:nvPr>
              <p:custDataLst>
                <p:tags r:id="rId4"/>
              </p:custDataLst>
            </p:nvPr>
          </p:nvSpPr>
          <p:spPr>
            <a:xfrm>
              <a:off x="15232" y="7668"/>
              <a:ext cx="893" cy="872"/>
            </a:xfrm>
            <a:prstGeom prst="ellipse">
              <a:avLst/>
            </a:prstGeom>
            <a:ln w="31750" cap="flat" cmpd="sng">
              <a:solidFill>
                <a:srgbClr val="99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lnSpc>
                  <a:spcPct val="70000"/>
                </a:lnSpc>
                <a:spcBef>
                  <a:spcPct val="0"/>
                </a:spcBef>
                <a:buFont typeface="Arial" panose="020B0604020202020204" pitchFamily="34" charset="0"/>
                <a:buNone/>
              </a:pPr>
              <a:r>
                <a:rPr lang="en-US" altLang="zh-CN" b="1" dirty="0">
                  <a:solidFill>
                    <a:srgbClr val="0000FF"/>
                  </a:solidFill>
                  <a:latin typeface="Times New Roman" panose="02020603050405020304" pitchFamily="18" charset="0"/>
                  <a:ea typeface="宋体" panose="02010600030101010101" pitchFamily="2" charset="-122"/>
                </a:rPr>
                <a:t>p</a:t>
              </a:r>
              <a:endParaRPr lang="en-US" altLang="zh-CN" b="1" dirty="0">
                <a:solidFill>
                  <a:srgbClr val="0000FF"/>
                </a:solidFill>
                <a:latin typeface="Times New Roman" panose="02020603050405020304" pitchFamily="18" charset="0"/>
                <a:ea typeface="宋体" panose="02010600030101010101" pitchFamily="2" charset="-122"/>
              </a:endParaRPr>
            </a:p>
          </p:txBody>
        </p:sp>
        <p:cxnSp>
          <p:nvCxnSpPr>
            <p:cNvPr id="3" name="直接连接符 2"/>
            <p:cNvCxnSpPr>
              <a:stCxn id="2" idx="7"/>
              <a:endCxn id="23560" idx="2"/>
            </p:cNvCxnSpPr>
            <p:nvPr/>
          </p:nvCxnSpPr>
          <p:spPr>
            <a:xfrm flipV="1">
              <a:off x="15994" y="7294"/>
              <a:ext cx="540" cy="501"/>
            </a:xfrm>
            <a:prstGeom prst="line">
              <a:avLst/>
            </a:prstGeom>
            <a:solidFill>
              <a:schemeClr val="accent1"/>
            </a:solidFill>
            <a:ln w="38100" cap="flat" cmpd="sng" algn="ctr">
              <a:solidFill>
                <a:schemeClr val="tx1"/>
              </a:solidFill>
              <a:prstDash val="solid"/>
              <a:round/>
              <a:headEnd type="none" w="med" len="med"/>
              <a:tailEnd type="none" w="med" len="med"/>
            </a:ln>
          </p:spPr>
        </p:cxnSp>
      </p:gr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7347"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非递归描述中序遍历</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Status Inorder(BiTree 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InitStack(S); Push(S,T);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while(!StackEmpty(S)){</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while(GetTop(S,p)&amp;&amp;p)</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向左走到尽头</a:t>
            </a:r>
            <a:endPar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		Push(S,p-&gt;lchild);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Pop(S,p);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空指针出栈</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if (!StackEmpty(S)) {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Pop(S,p);</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根出栈</a:t>
            </a:r>
            <a:endPar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		visit(p-&gt;data</a:t>
            </a:r>
            <a:r>
              <a:rPr lang="en-US" altLang="zh-CN"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Push(S,p-&gt;rchild);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右子树根进栈</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return OK;</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7348" name="组合 26"/>
          <p:cNvGrpSpPr/>
          <p:nvPr/>
        </p:nvGrpSpPr>
        <p:grpSpPr>
          <a:xfrm>
            <a:off x="5435600" y="2492375"/>
            <a:ext cx="3151188" cy="2620963"/>
            <a:chOff x="5668963" y="3429000"/>
            <a:chExt cx="3151188" cy="2620963"/>
          </a:xfrm>
        </p:grpSpPr>
        <p:grpSp>
          <p:nvGrpSpPr>
            <p:cNvPr id="57349" name="Group 14"/>
            <p:cNvGrpSpPr/>
            <p:nvPr/>
          </p:nvGrpSpPr>
          <p:grpSpPr>
            <a:xfrm>
              <a:off x="6516688" y="4437063"/>
              <a:ext cx="2303463" cy="1612900"/>
              <a:chOff x="771" y="0"/>
              <a:chExt cx="1451" cy="1016"/>
            </a:xfrm>
          </p:grpSpPr>
          <p:sp>
            <p:nvSpPr>
              <p:cNvPr id="57360" name="Line 16"/>
              <p:cNvSpPr/>
              <p:nvPr/>
            </p:nvSpPr>
            <p:spPr>
              <a:xfrm>
                <a:off x="1925" y="0"/>
                <a:ext cx="161" cy="250"/>
              </a:xfrm>
              <a:prstGeom prst="line">
                <a:avLst/>
              </a:prstGeom>
              <a:ln w="38100" cap="rnd" cmpd="sng">
                <a:solidFill>
                  <a:srgbClr val="990033"/>
                </a:solidFill>
                <a:prstDash val="solid"/>
                <a:headEnd type="none" w="med" len="med"/>
                <a:tailEnd type="none" w="med" len="med"/>
              </a:ln>
            </p:spPr>
          </p:sp>
          <p:sp>
            <p:nvSpPr>
              <p:cNvPr id="57361" name="Line 17"/>
              <p:cNvSpPr/>
              <p:nvPr/>
            </p:nvSpPr>
            <p:spPr>
              <a:xfrm flipH="1">
                <a:off x="925" y="517"/>
                <a:ext cx="163" cy="227"/>
              </a:xfrm>
              <a:prstGeom prst="line">
                <a:avLst/>
              </a:prstGeom>
              <a:ln w="38100" cap="rnd" cmpd="sng">
                <a:solidFill>
                  <a:srgbClr val="990033"/>
                </a:solidFill>
                <a:prstDash val="solid"/>
                <a:headEnd type="none" w="med" len="med"/>
                <a:tailEnd type="none" w="med" len="med"/>
              </a:ln>
            </p:spPr>
          </p:sp>
          <p:sp>
            <p:nvSpPr>
              <p:cNvPr id="57362" name="Line 18"/>
              <p:cNvSpPr/>
              <p:nvPr/>
            </p:nvSpPr>
            <p:spPr>
              <a:xfrm flipH="1">
                <a:off x="1678" y="23"/>
                <a:ext cx="163" cy="227"/>
              </a:xfrm>
              <a:prstGeom prst="line">
                <a:avLst/>
              </a:prstGeom>
              <a:ln w="38100" cap="rnd" cmpd="sng">
                <a:solidFill>
                  <a:srgbClr val="990033"/>
                </a:solidFill>
                <a:prstDash val="solid"/>
                <a:headEnd type="none" w="med" len="med"/>
                <a:tailEnd type="none" w="med" len="med"/>
              </a:ln>
            </p:spPr>
          </p:sp>
          <p:sp>
            <p:nvSpPr>
              <p:cNvPr id="57363" name="Line 19"/>
              <p:cNvSpPr/>
              <p:nvPr/>
            </p:nvSpPr>
            <p:spPr>
              <a:xfrm>
                <a:off x="1133" y="494"/>
                <a:ext cx="161" cy="250"/>
              </a:xfrm>
              <a:prstGeom prst="line">
                <a:avLst/>
              </a:prstGeom>
              <a:ln w="38100" cap="rnd" cmpd="sng">
                <a:solidFill>
                  <a:srgbClr val="990033"/>
                </a:solidFill>
                <a:prstDash val="solid"/>
                <a:headEnd type="none" w="med" len="med"/>
                <a:tailEnd type="none" w="med" len="med"/>
              </a:ln>
            </p:spPr>
          </p:sp>
          <p:sp>
            <p:nvSpPr>
              <p:cNvPr id="57364" name="Oval 23"/>
              <p:cNvSpPr>
                <a:spLocks noChangeAspect="1"/>
              </p:cNvSpPr>
              <p:nvPr/>
            </p:nvSpPr>
            <p:spPr>
              <a:xfrm>
                <a:off x="771" y="744"/>
                <a:ext cx="272" cy="272"/>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a:t>
                </a:r>
                <a:endParaRPr lang="en-US" altLang="zh-CN" sz="3200" b="1" dirty="0">
                  <a:solidFill>
                    <a:srgbClr val="000066"/>
                  </a:solidFill>
                  <a:latin typeface="Times New Roman" panose="02020603050405020304" pitchFamily="18" charset="0"/>
                  <a:ea typeface="宋体" panose="02010600030101010101" pitchFamily="2" charset="-122"/>
                </a:endParaRPr>
              </a:p>
            </p:txBody>
          </p:sp>
          <p:sp>
            <p:nvSpPr>
              <p:cNvPr id="57365" name="Oval 24"/>
              <p:cNvSpPr>
                <a:spLocks noChangeAspect="1"/>
              </p:cNvSpPr>
              <p:nvPr/>
            </p:nvSpPr>
            <p:spPr>
              <a:xfrm>
                <a:off x="1179" y="744"/>
                <a:ext cx="272" cy="272"/>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a:t>
                </a:r>
                <a:endParaRPr lang="en-US" altLang="zh-CN" sz="3200" b="1" dirty="0">
                  <a:solidFill>
                    <a:srgbClr val="000066"/>
                  </a:solidFill>
                  <a:latin typeface="Times New Roman" panose="02020603050405020304" pitchFamily="18" charset="0"/>
                  <a:ea typeface="宋体" panose="02010600030101010101" pitchFamily="2" charset="-122"/>
                </a:endParaRPr>
              </a:p>
            </p:txBody>
          </p:sp>
          <p:sp>
            <p:nvSpPr>
              <p:cNvPr id="57366" name="Oval 25"/>
              <p:cNvSpPr>
                <a:spLocks noChangeAspect="1"/>
              </p:cNvSpPr>
              <p:nvPr/>
            </p:nvSpPr>
            <p:spPr>
              <a:xfrm>
                <a:off x="1542" y="204"/>
                <a:ext cx="272" cy="272"/>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a:t>
                </a:r>
                <a:endParaRPr lang="en-US" altLang="zh-CN" sz="3200" b="1" dirty="0">
                  <a:solidFill>
                    <a:srgbClr val="000066"/>
                  </a:solidFill>
                  <a:latin typeface="Times New Roman" panose="02020603050405020304" pitchFamily="18" charset="0"/>
                  <a:ea typeface="宋体" panose="02010600030101010101" pitchFamily="2" charset="-122"/>
                </a:endParaRPr>
              </a:p>
            </p:txBody>
          </p:sp>
          <p:sp>
            <p:nvSpPr>
              <p:cNvPr id="57367" name="Oval 26"/>
              <p:cNvSpPr>
                <a:spLocks noChangeAspect="1"/>
              </p:cNvSpPr>
              <p:nvPr/>
            </p:nvSpPr>
            <p:spPr>
              <a:xfrm>
                <a:off x="1950" y="204"/>
                <a:ext cx="272" cy="272"/>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a:t>
                </a:r>
                <a:endParaRPr lang="en-US" altLang="zh-CN" sz="3200" b="1" dirty="0">
                  <a:solidFill>
                    <a:srgbClr val="000066"/>
                  </a:solidFill>
                  <a:latin typeface="Times New Roman" panose="02020603050405020304" pitchFamily="18" charset="0"/>
                  <a:ea typeface="宋体" panose="02010600030101010101" pitchFamily="2" charset="-122"/>
                </a:endParaRPr>
              </a:p>
            </p:txBody>
          </p:sp>
        </p:grpSp>
        <p:grpSp>
          <p:nvGrpSpPr>
            <p:cNvPr id="57350" name="Group 4"/>
            <p:cNvGrpSpPr/>
            <p:nvPr/>
          </p:nvGrpSpPr>
          <p:grpSpPr>
            <a:xfrm>
              <a:off x="5668963" y="3429000"/>
              <a:ext cx="2862262" cy="1928813"/>
              <a:chOff x="0" y="0"/>
              <a:chExt cx="1803" cy="1215"/>
            </a:xfrm>
          </p:grpSpPr>
          <p:sp>
            <p:nvSpPr>
              <p:cNvPr id="57351" name="Line 5"/>
              <p:cNvSpPr/>
              <p:nvPr/>
            </p:nvSpPr>
            <p:spPr>
              <a:xfrm flipH="1">
                <a:off x="589" y="215"/>
                <a:ext cx="330" cy="245"/>
              </a:xfrm>
              <a:prstGeom prst="line">
                <a:avLst/>
              </a:prstGeom>
              <a:ln w="38100" cap="rnd" cmpd="sng">
                <a:solidFill>
                  <a:srgbClr val="990033"/>
                </a:solidFill>
                <a:prstDash val="solid"/>
                <a:headEnd type="none" w="med" len="med"/>
                <a:tailEnd type="none" w="med" len="med"/>
              </a:ln>
            </p:spPr>
          </p:sp>
          <p:sp>
            <p:nvSpPr>
              <p:cNvPr id="57352" name="Line 6"/>
              <p:cNvSpPr/>
              <p:nvPr/>
            </p:nvSpPr>
            <p:spPr>
              <a:xfrm>
                <a:off x="1166" y="215"/>
                <a:ext cx="330" cy="243"/>
              </a:xfrm>
              <a:prstGeom prst="line">
                <a:avLst/>
              </a:prstGeom>
              <a:ln w="38100" cap="rnd" cmpd="sng">
                <a:solidFill>
                  <a:srgbClr val="990033"/>
                </a:solidFill>
                <a:prstDash val="solid"/>
                <a:headEnd type="none" w="med" len="med"/>
                <a:tailEnd type="none" w="med" len="med"/>
              </a:ln>
            </p:spPr>
          </p:sp>
          <p:sp>
            <p:nvSpPr>
              <p:cNvPr id="57353" name="Line 7"/>
              <p:cNvSpPr/>
              <p:nvPr/>
            </p:nvSpPr>
            <p:spPr>
              <a:xfrm>
                <a:off x="630" y="705"/>
                <a:ext cx="206" cy="205"/>
              </a:xfrm>
              <a:prstGeom prst="line">
                <a:avLst/>
              </a:prstGeom>
              <a:ln w="38100" cap="rnd" cmpd="sng">
                <a:solidFill>
                  <a:srgbClr val="990033"/>
                </a:solidFill>
                <a:prstDash val="solid"/>
                <a:headEnd type="none" w="med" len="med"/>
                <a:tailEnd type="none" w="med" len="med"/>
              </a:ln>
            </p:spPr>
          </p:sp>
          <p:sp>
            <p:nvSpPr>
              <p:cNvPr id="57354" name="Line 8"/>
              <p:cNvSpPr/>
              <p:nvPr/>
            </p:nvSpPr>
            <p:spPr>
              <a:xfrm flipH="1">
                <a:off x="176" y="705"/>
                <a:ext cx="209" cy="205"/>
              </a:xfrm>
              <a:prstGeom prst="line">
                <a:avLst/>
              </a:prstGeom>
              <a:ln w="38100" cap="rnd" cmpd="sng">
                <a:solidFill>
                  <a:srgbClr val="990033"/>
                </a:solidFill>
                <a:prstDash val="solid"/>
                <a:headEnd type="none" w="med" len="med"/>
                <a:tailEnd type="none" w="med" len="med"/>
              </a:ln>
            </p:spPr>
          </p:sp>
          <p:sp>
            <p:nvSpPr>
              <p:cNvPr id="57355" name="Oval 9"/>
              <p:cNvSpPr/>
              <p:nvPr/>
            </p:nvSpPr>
            <p:spPr>
              <a:xfrm>
                <a:off x="908" y="0"/>
                <a:ext cx="317" cy="317"/>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a</a:t>
                </a:r>
                <a:endParaRPr lang="en-US" altLang="zh-CN" sz="3200" b="1" dirty="0">
                  <a:solidFill>
                    <a:srgbClr val="000066"/>
                  </a:solidFill>
                  <a:latin typeface="Times New Roman" panose="02020603050405020304" pitchFamily="18" charset="0"/>
                  <a:ea typeface="宋体" panose="02010600030101010101" pitchFamily="2" charset="-122"/>
                </a:endParaRPr>
              </a:p>
            </p:txBody>
          </p:sp>
          <p:sp>
            <p:nvSpPr>
              <p:cNvPr id="57356" name="Oval 10"/>
              <p:cNvSpPr/>
              <p:nvPr/>
            </p:nvSpPr>
            <p:spPr>
              <a:xfrm>
                <a:off x="702" y="898"/>
                <a:ext cx="317" cy="317"/>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d</a:t>
                </a:r>
                <a:endParaRPr lang="en-US" altLang="zh-CN" sz="3200" b="1" dirty="0">
                  <a:solidFill>
                    <a:srgbClr val="000066"/>
                  </a:solidFill>
                  <a:latin typeface="Times New Roman" panose="02020603050405020304" pitchFamily="18" charset="0"/>
                  <a:ea typeface="宋体" panose="02010600030101010101" pitchFamily="2" charset="-122"/>
                </a:endParaRPr>
              </a:p>
            </p:txBody>
          </p:sp>
          <p:sp>
            <p:nvSpPr>
              <p:cNvPr id="57357" name="Oval 12"/>
              <p:cNvSpPr/>
              <p:nvPr/>
            </p:nvSpPr>
            <p:spPr>
              <a:xfrm>
                <a:off x="1486" y="408"/>
                <a:ext cx="317" cy="317"/>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c</a:t>
                </a:r>
                <a:endParaRPr lang="en-US" altLang="zh-CN" sz="3200" b="1" dirty="0">
                  <a:solidFill>
                    <a:srgbClr val="000066"/>
                  </a:solidFill>
                  <a:latin typeface="Times New Roman" panose="02020603050405020304" pitchFamily="18" charset="0"/>
                  <a:ea typeface="宋体" panose="02010600030101010101" pitchFamily="2" charset="-122"/>
                </a:endParaRPr>
              </a:p>
            </p:txBody>
          </p:sp>
          <p:sp>
            <p:nvSpPr>
              <p:cNvPr id="57358" name="Oval 13"/>
              <p:cNvSpPr/>
              <p:nvPr/>
            </p:nvSpPr>
            <p:spPr>
              <a:xfrm>
                <a:off x="372" y="449"/>
                <a:ext cx="317" cy="317"/>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b</a:t>
                </a:r>
                <a:endParaRPr lang="zh-CN" altLang="en-US" sz="3200" b="1" dirty="0">
                  <a:solidFill>
                    <a:srgbClr val="000066"/>
                  </a:solidFill>
                  <a:latin typeface="Times New Roman" panose="02020603050405020304" pitchFamily="18" charset="0"/>
                  <a:ea typeface="宋体" panose="02010600030101010101" pitchFamily="2" charset="-122"/>
                </a:endParaRPr>
              </a:p>
            </p:txBody>
          </p:sp>
          <p:sp>
            <p:nvSpPr>
              <p:cNvPr id="57359" name="Oval 11"/>
              <p:cNvSpPr/>
              <p:nvPr/>
            </p:nvSpPr>
            <p:spPr>
              <a:xfrm>
                <a:off x="0" y="898"/>
                <a:ext cx="317" cy="317"/>
              </a:xfrm>
              <a:prstGeom prst="ellipse">
                <a:avLst/>
              </a:prstGeom>
              <a:solidFill>
                <a:srgbClr val="FFFFCC"/>
              </a:solidFill>
              <a:ln w="28575" cap="rnd" cmpd="sng">
                <a:solidFill>
                  <a:srgbClr val="3366FF"/>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3200" b="1" dirty="0">
                    <a:solidFill>
                      <a:srgbClr val="000066"/>
                    </a:solidFill>
                    <a:latin typeface="Times New Roman" panose="02020603050405020304" pitchFamily="18" charset="0"/>
                    <a:ea typeface="宋体" panose="02010600030101010101" pitchFamily="2" charset="-122"/>
                  </a:rPr>
                  <a:t>^</a:t>
                </a:r>
                <a:endParaRPr lang="en-US" altLang="zh-CN" sz="3200" b="1" dirty="0">
                  <a:solidFill>
                    <a:srgbClr val="000066"/>
                  </a:solidFill>
                  <a:latin typeface="Times New Roman" panose="02020603050405020304" pitchFamily="18" charset="0"/>
                  <a:ea typeface="宋体" panose="02010600030101010101" pitchFamily="2" charset="-122"/>
                </a:endParaRPr>
              </a:p>
            </p:txBody>
          </p:sp>
        </p:grpSp>
      </p:gr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3251"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遍历的应用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，编写求二叉树的叶子结点个数的算法。</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CountLeaf(BiTree 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if(T!=NULL)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if(T-&gt;lchild==NULL&amp;&amp;T-&gt;rchild ==NULL)</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n=n+1; </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CountLeaf(T-&gt;lchild);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CountLeaf(T-&gt;rchild);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9396" name="组合 1"/>
          <p:cNvGrpSpPr/>
          <p:nvPr/>
        </p:nvGrpSpPr>
        <p:grpSpPr>
          <a:xfrm>
            <a:off x="7090728" y="1686243"/>
            <a:ext cx="1655762" cy="1673225"/>
            <a:chOff x="6516688" y="3408363"/>
            <a:chExt cx="1655464" cy="1673398"/>
          </a:xfrm>
        </p:grpSpPr>
        <p:sp>
          <p:nvSpPr>
            <p:cNvPr id="59397" name="Line 51"/>
            <p:cNvSpPr/>
            <p:nvPr>
              <p:custDataLst>
                <p:tags r:id="rId1"/>
              </p:custDataLst>
            </p:nvPr>
          </p:nvSpPr>
          <p:spPr>
            <a:xfrm>
              <a:off x="7380312" y="3687688"/>
              <a:ext cx="533400" cy="533400"/>
            </a:xfrm>
            <a:prstGeom prst="line">
              <a:avLst/>
            </a:prstGeom>
            <a:ln w="38100" cap="rnd" cmpd="sng">
              <a:solidFill>
                <a:schemeClr val="tx1"/>
              </a:solidFill>
              <a:prstDash val="solid"/>
              <a:headEnd type="none" w="med" len="med"/>
              <a:tailEnd type="none" w="med" len="med"/>
            </a:ln>
          </p:spPr>
        </p:sp>
        <p:sp>
          <p:nvSpPr>
            <p:cNvPr id="59398" name="Line 51"/>
            <p:cNvSpPr/>
            <p:nvPr>
              <p:custDataLst>
                <p:tags r:id="rId2"/>
              </p:custDataLst>
            </p:nvPr>
          </p:nvSpPr>
          <p:spPr>
            <a:xfrm>
              <a:off x="6745288" y="4322763"/>
              <a:ext cx="571500" cy="533400"/>
            </a:xfrm>
            <a:prstGeom prst="line">
              <a:avLst/>
            </a:prstGeom>
            <a:ln w="38100" cap="rnd" cmpd="sng">
              <a:solidFill>
                <a:schemeClr val="tx1"/>
              </a:solidFill>
              <a:prstDash val="solid"/>
              <a:headEnd type="none" w="med" len="med"/>
              <a:tailEnd type="none" w="med" len="med"/>
            </a:ln>
          </p:spPr>
        </p:sp>
        <p:sp>
          <p:nvSpPr>
            <p:cNvPr id="59399" name="Line 52"/>
            <p:cNvSpPr/>
            <p:nvPr>
              <p:custDataLst>
                <p:tags r:id="rId3"/>
              </p:custDataLst>
            </p:nvPr>
          </p:nvSpPr>
          <p:spPr>
            <a:xfrm flipH="1">
              <a:off x="6659563" y="3560763"/>
              <a:ext cx="771525" cy="762000"/>
            </a:xfrm>
            <a:prstGeom prst="line">
              <a:avLst/>
            </a:prstGeom>
            <a:ln w="38100" cap="rnd" cmpd="sng">
              <a:solidFill>
                <a:schemeClr val="tx1"/>
              </a:solidFill>
              <a:prstDash val="solid"/>
              <a:headEnd type="none" w="med" len="med"/>
              <a:tailEnd type="none" w="med" len="med"/>
            </a:ln>
          </p:spPr>
        </p:sp>
        <p:sp>
          <p:nvSpPr>
            <p:cNvPr id="59400" name="Oval 53"/>
            <p:cNvSpPr/>
            <p:nvPr>
              <p:custDataLst>
                <p:tags r:id="rId4"/>
              </p:custDataLst>
            </p:nvPr>
          </p:nvSpPr>
          <p:spPr>
            <a:xfrm>
              <a:off x="7150100" y="3408363"/>
              <a:ext cx="433387" cy="42703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59401" name="Oval 54"/>
            <p:cNvSpPr/>
            <p:nvPr>
              <p:custDataLst>
                <p:tags r:id="rId5"/>
              </p:custDataLst>
            </p:nvPr>
          </p:nvSpPr>
          <p:spPr>
            <a:xfrm>
              <a:off x="7162949" y="4653136"/>
              <a:ext cx="433387" cy="42862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59402" name="Oval 55"/>
            <p:cNvSpPr/>
            <p:nvPr>
              <p:custDataLst>
                <p:tags r:id="rId6"/>
              </p:custDataLst>
            </p:nvPr>
          </p:nvSpPr>
          <p:spPr>
            <a:xfrm>
              <a:off x="7740352" y="4080495"/>
              <a:ext cx="431800" cy="42862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59403" name="Oval 56"/>
            <p:cNvSpPr/>
            <p:nvPr>
              <p:custDataLst>
                <p:tags r:id="rId7"/>
              </p:custDataLst>
            </p:nvPr>
          </p:nvSpPr>
          <p:spPr>
            <a:xfrm>
              <a:off x="6516688" y="4067176"/>
              <a:ext cx="433387" cy="42703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251">
                                            <p:txEl>
                                              <p:pRg st="4" end="4"/>
                                            </p:txEl>
                                          </p:spTgt>
                                        </p:tgtEl>
                                        <p:attrNameLst>
                                          <p:attrName>style.visibility</p:attrName>
                                        </p:attrNameLst>
                                      </p:cBhvr>
                                      <p:to>
                                        <p:strVal val="visible"/>
                                      </p:to>
                                    </p:set>
                                    <p:animEffect transition="in" filter="blinds(horizontal)">
                                      <p:cBhvr>
                                        <p:cTn id="7" dur="500"/>
                                        <p:tgtEl>
                                          <p:spTgt spid="53251">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251">
                                            <p:txEl>
                                              <p:pRg st="5" end="5"/>
                                            </p:txEl>
                                          </p:spTgt>
                                        </p:tgtEl>
                                        <p:attrNameLst>
                                          <p:attrName>style.visibility</p:attrName>
                                        </p:attrNameLst>
                                      </p:cBhvr>
                                      <p:to>
                                        <p:strVal val="visible"/>
                                      </p:to>
                                    </p:set>
                                    <p:animEffect transition="in" filter="blinds(horizontal)">
                                      <p:cBhvr>
                                        <p:cTn id="10" dur="500"/>
                                        <p:tgtEl>
                                          <p:spTgt spid="53251">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3251">
                                            <p:txEl>
                                              <p:pRg st="6" end="6"/>
                                            </p:txEl>
                                          </p:spTgt>
                                        </p:tgtEl>
                                        <p:attrNameLst>
                                          <p:attrName>style.visibility</p:attrName>
                                        </p:attrNameLst>
                                      </p:cBhvr>
                                      <p:to>
                                        <p:strVal val="visible"/>
                                      </p:to>
                                    </p:set>
                                    <p:animEffect transition="in" filter="blinds(horizontal)">
                                      <p:cBhvr>
                                        <p:cTn id="13" dur="500"/>
                                        <p:tgtEl>
                                          <p:spTgt spid="53251">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3251">
                                            <p:txEl>
                                              <p:pRg st="7" end="7"/>
                                            </p:txEl>
                                          </p:spTgt>
                                        </p:tgtEl>
                                        <p:attrNameLst>
                                          <p:attrName>style.visibility</p:attrName>
                                        </p:attrNameLst>
                                      </p:cBhvr>
                                      <p:to>
                                        <p:strVal val="visible"/>
                                      </p:to>
                                    </p:set>
                                    <p:animEffect transition="in" filter="blinds(horizontal)">
                                      <p:cBhvr>
                                        <p:cTn id="16" dur="500"/>
                                        <p:tgtEl>
                                          <p:spTgt spid="53251">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3251">
                                            <p:txEl>
                                              <p:pRg st="8" end="8"/>
                                            </p:txEl>
                                          </p:spTgt>
                                        </p:tgtEl>
                                        <p:attrNameLst>
                                          <p:attrName>style.visibility</p:attrName>
                                        </p:attrNameLst>
                                      </p:cBhvr>
                                      <p:to>
                                        <p:strVal val="visible"/>
                                      </p:to>
                                    </p:set>
                                    <p:animEffect transition="in" filter="blinds(horizontal)">
                                      <p:cBhvr>
                                        <p:cTn id="19" dur="500"/>
                                        <p:tgtEl>
                                          <p:spTgt spid="53251">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3251">
                                            <p:txEl>
                                              <p:pRg st="9" end="9"/>
                                            </p:txEl>
                                          </p:spTgt>
                                        </p:tgtEl>
                                        <p:attrNameLst>
                                          <p:attrName>style.visibility</p:attrName>
                                        </p:attrNameLst>
                                      </p:cBhvr>
                                      <p:to>
                                        <p:strVal val="visible"/>
                                      </p:to>
                                    </p:set>
                                    <p:animEffect transition="in" filter="blinds(horizontal)">
                                      <p:cBhvr>
                                        <p:cTn id="22" dur="500"/>
                                        <p:tgtEl>
                                          <p:spTgt spid="53251">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3251">
                                            <p:txEl>
                                              <p:pRg st="10" end="10"/>
                                            </p:txEl>
                                          </p:spTgt>
                                        </p:tgtEl>
                                        <p:attrNameLst>
                                          <p:attrName>style.visibility</p:attrName>
                                        </p:attrNameLst>
                                      </p:cBhvr>
                                      <p:to>
                                        <p:strVal val="visible"/>
                                      </p:to>
                                    </p:set>
                                    <p:animEffect transition="in" filter="blinds(horizontal)">
                                      <p:cBhvr>
                                        <p:cTn id="25" dur="500"/>
                                        <p:tgtEl>
                                          <p:spTgt spid="53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4275"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遍历的应用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，复制二叉树</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若二叉树为空，求解结束</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创建新结点赋值，递归复制左子树，递归复制右子树</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void Copy(BiTree 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BiTree &amp;NewT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 (T==NULL)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indent="457200">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NewT = NULL;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return;</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indent="0">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else{</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NewT = new BiTNode; NewT-&gt;data = T-&gt;data;</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Copy</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(T-&gt;lchild, NewT-&gt;lchild);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rPr>
              <a:t>Copy(T-&gt;rchild, NewT-&gt;rchild);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6947218" y="2834323"/>
            <a:ext cx="1655762" cy="1673225"/>
            <a:chOff x="6516688" y="3408363"/>
            <a:chExt cx="1655464" cy="1673398"/>
          </a:xfrm>
        </p:grpSpPr>
        <p:sp>
          <p:nvSpPr>
            <p:cNvPr id="3" name="Line 51"/>
            <p:cNvSpPr/>
            <p:nvPr>
              <p:custDataLst>
                <p:tags r:id="rId1"/>
              </p:custDataLst>
            </p:nvPr>
          </p:nvSpPr>
          <p:spPr>
            <a:xfrm>
              <a:off x="7380312" y="3687688"/>
              <a:ext cx="533400" cy="533400"/>
            </a:xfrm>
            <a:prstGeom prst="line">
              <a:avLst/>
            </a:prstGeom>
            <a:ln w="38100" cap="rnd" cmpd="sng">
              <a:solidFill>
                <a:schemeClr val="tx1"/>
              </a:solidFill>
              <a:prstDash val="solid"/>
              <a:headEnd type="none" w="med" len="med"/>
              <a:tailEnd type="none" w="med" len="med"/>
            </a:ln>
          </p:spPr>
        </p:sp>
        <p:sp>
          <p:nvSpPr>
            <p:cNvPr id="4" name="Line 51"/>
            <p:cNvSpPr/>
            <p:nvPr>
              <p:custDataLst>
                <p:tags r:id="rId2"/>
              </p:custDataLst>
            </p:nvPr>
          </p:nvSpPr>
          <p:spPr>
            <a:xfrm>
              <a:off x="6745288" y="4322763"/>
              <a:ext cx="571500" cy="533400"/>
            </a:xfrm>
            <a:prstGeom prst="line">
              <a:avLst/>
            </a:prstGeom>
            <a:ln w="38100" cap="rnd" cmpd="sng">
              <a:solidFill>
                <a:schemeClr val="tx1"/>
              </a:solidFill>
              <a:prstDash val="solid"/>
              <a:headEnd type="none" w="med" len="med"/>
              <a:tailEnd type="none" w="med" len="med"/>
            </a:ln>
          </p:spPr>
        </p:sp>
        <p:sp>
          <p:nvSpPr>
            <p:cNvPr id="5" name="Line 52"/>
            <p:cNvSpPr/>
            <p:nvPr>
              <p:custDataLst>
                <p:tags r:id="rId3"/>
              </p:custDataLst>
            </p:nvPr>
          </p:nvSpPr>
          <p:spPr>
            <a:xfrm flipH="1">
              <a:off x="6659563" y="3560763"/>
              <a:ext cx="771525" cy="762000"/>
            </a:xfrm>
            <a:prstGeom prst="line">
              <a:avLst/>
            </a:prstGeom>
            <a:ln w="38100" cap="rnd" cmpd="sng">
              <a:solidFill>
                <a:schemeClr val="tx1"/>
              </a:solidFill>
              <a:prstDash val="solid"/>
              <a:headEnd type="none" w="med" len="med"/>
              <a:tailEnd type="none" w="med" len="med"/>
            </a:ln>
          </p:spPr>
        </p:sp>
        <p:sp>
          <p:nvSpPr>
            <p:cNvPr id="6" name="Oval 53"/>
            <p:cNvSpPr/>
            <p:nvPr>
              <p:custDataLst>
                <p:tags r:id="rId4"/>
              </p:custDataLst>
            </p:nvPr>
          </p:nvSpPr>
          <p:spPr>
            <a:xfrm>
              <a:off x="7150100" y="3408363"/>
              <a:ext cx="433387" cy="42703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7" name="Oval 54"/>
            <p:cNvSpPr/>
            <p:nvPr>
              <p:custDataLst>
                <p:tags r:id="rId5"/>
              </p:custDataLst>
            </p:nvPr>
          </p:nvSpPr>
          <p:spPr>
            <a:xfrm>
              <a:off x="7162949" y="4653136"/>
              <a:ext cx="433387" cy="42862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8" name="Oval 55"/>
            <p:cNvSpPr/>
            <p:nvPr>
              <p:custDataLst>
                <p:tags r:id="rId6"/>
              </p:custDataLst>
            </p:nvPr>
          </p:nvSpPr>
          <p:spPr>
            <a:xfrm>
              <a:off x="7740352" y="4080495"/>
              <a:ext cx="431800" cy="42862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 name="Oval 56"/>
            <p:cNvSpPr/>
            <p:nvPr>
              <p:custDataLst>
                <p:tags r:id="rId7"/>
              </p:custDataLst>
            </p:nvPr>
          </p:nvSpPr>
          <p:spPr>
            <a:xfrm>
              <a:off x="6516688" y="4067176"/>
              <a:ext cx="433387" cy="42703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7" dur="500"/>
                                        <p:tgtEl>
                                          <p:spTgt spid="5427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10" dur="500"/>
                                        <p:tgtEl>
                                          <p:spTgt spid="54275">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13" dur="500"/>
                                        <p:tgtEl>
                                          <p:spTgt spid="54275">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5">
                                            <p:txEl>
                                              <p:pRg st="8" end="8"/>
                                            </p:txEl>
                                          </p:spTgt>
                                        </p:tgtEl>
                                        <p:attrNameLst>
                                          <p:attrName>style.visibility</p:attrName>
                                        </p:attrNameLst>
                                      </p:cBhvr>
                                      <p:to>
                                        <p:strVal val="visible"/>
                                      </p:to>
                                    </p:set>
                                    <p:animEffect transition="in" filter="blinds(horizontal)">
                                      <p:cBhvr>
                                        <p:cTn id="16" dur="500"/>
                                        <p:tgtEl>
                                          <p:spTgt spid="54275">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19" dur="500"/>
                                        <p:tgtEl>
                                          <p:spTgt spid="54275">
                                            <p:txEl>
                                              <p:pRg st="9" end="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4275">
                                            <p:txEl>
                                              <p:pRg st="10" end="10"/>
                                            </p:txEl>
                                          </p:spTgt>
                                        </p:tgtEl>
                                        <p:attrNameLst>
                                          <p:attrName>style.visibility</p:attrName>
                                        </p:attrNameLst>
                                      </p:cBhvr>
                                      <p:to>
                                        <p:strVal val="visible"/>
                                      </p:to>
                                    </p:set>
                                    <p:animEffect transition="in" filter="blinds(horizontal)">
                                      <p:cBhvr>
                                        <p:cTn id="22" dur="500"/>
                                        <p:tgtEl>
                                          <p:spTgt spid="54275">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4275">
                                            <p:txEl>
                                              <p:pRg st="11" end="11"/>
                                            </p:txEl>
                                          </p:spTgt>
                                        </p:tgtEl>
                                        <p:attrNameLst>
                                          <p:attrName>style.visibility</p:attrName>
                                        </p:attrNameLst>
                                      </p:cBhvr>
                                      <p:to>
                                        <p:strVal val="visible"/>
                                      </p:to>
                                    </p:set>
                                    <p:animEffect transition="in" filter="blinds(horizontal)">
                                      <p:cBhvr>
                                        <p:cTn id="25" dur="500"/>
                                        <p:tgtEl>
                                          <p:spTgt spid="54275">
                                            <p:txEl>
                                              <p:pRg st="11" end="1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4275">
                                            <p:txEl>
                                              <p:pRg st="12" end="12"/>
                                            </p:txEl>
                                          </p:spTgt>
                                        </p:tgtEl>
                                        <p:attrNameLst>
                                          <p:attrName>style.visibility</p:attrName>
                                        </p:attrNameLst>
                                      </p:cBhvr>
                                      <p:to>
                                        <p:strVal val="visible"/>
                                      </p:to>
                                    </p:set>
                                    <p:animEffect transition="in" filter="blinds(horizontal)">
                                      <p:cBhvr>
                                        <p:cTn id="28" dur="500"/>
                                        <p:tgtEl>
                                          <p:spTgt spid="54275">
                                            <p:txEl>
                                              <p:pRg st="12" end="12"/>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4275">
                                            <p:txEl>
                                              <p:pRg st="13" end="13"/>
                                            </p:txEl>
                                          </p:spTgt>
                                        </p:tgtEl>
                                        <p:attrNameLst>
                                          <p:attrName>style.visibility</p:attrName>
                                        </p:attrNameLst>
                                      </p:cBhvr>
                                      <p:to>
                                        <p:strVal val="visible"/>
                                      </p:to>
                                    </p:set>
                                    <p:animEffect transition="in" filter="blinds(horizontal)">
                                      <p:cBhvr>
                                        <p:cTn id="31" dur="500"/>
                                        <p:tgtEl>
                                          <p:spTgt spid="542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4275"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遍历的应用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设计算法求解给定二叉树的高度。</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分析如下：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若二叉树为空，则其高度为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，求解结束</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若二叉树不为空，则其高度为左右子树高度最大值加</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int Depth(BiTree 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if (T==NULL)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return 0;</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else</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m=Depth(T-&gt;lchild);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n=Depth(T-&gt;rchild);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return  </a:t>
            </a:r>
            <a:r>
              <a:rPr lang="en-US" altLang="zh-CN"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(m&gt;n?m:n)+1</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90000"/>
              </a:lnSpc>
              <a:spcBef>
                <a:spcPct val="0"/>
              </a:spcBef>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p:cNvGrpSpPr/>
          <p:nvPr/>
        </p:nvGrpSpPr>
        <p:grpSpPr>
          <a:xfrm>
            <a:off x="6947218" y="2834323"/>
            <a:ext cx="1655762" cy="1673225"/>
            <a:chOff x="6516688" y="3408363"/>
            <a:chExt cx="1655464" cy="1673398"/>
          </a:xfrm>
        </p:grpSpPr>
        <p:sp>
          <p:nvSpPr>
            <p:cNvPr id="3" name="Line 51"/>
            <p:cNvSpPr/>
            <p:nvPr>
              <p:custDataLst>
                <p:tags r:id="rId1"/>
              </p:custDataLst>
            </p:nvPr>
          </p:nvSpPr>
          <p:spPr>
            <a:xfrm>
              <a:off x="7380312" y="3687688"/>
              <a:ext cx="533400" cy="533400"/>
            </a:xfrm>
            <a:prstGeom prst="line">
              <a:avLst/>
            </a:prstGeom>
            <a:ln w="38100" cap="rnd" cmpd="sng">
              <a:solidFill>
                <a:schemeClr val="tx1"/>
              </a:solidFill>
              <a:prstDash val="solid"/>
              <a:headEnd type="none" w="med" len="med"/>
              <a:tailEnd type="none" w="med" len="med"/>
            </a:ln>
          </p:spPr>
        </p:sp>
        <p:sp>
          <p:nvSpPr>
            <p:cNvPr id="4" name="Line 51"/>
            <p:cNvSpPr/>
            <p:nvPr>
              <p:custDataLst>
                <p:tags r:id="rId2"/>
              </p:custDataLst>
            </p:nvPr>
          </p:nvSpPr>
          <p:spPr>
            <a:xfrm>
              <a:off x="6745288" y="4322763"/>
              <a:ext cx="571500" cy="533400"/>
            </a:xfrm>
            <a:prstGeom prst="line">
              <a:avLst/>
            </a:prstGeom>
            <a:ln w="38100" cap="rnd" cmpd="sng">
              <a:solidFill>
                <a:schemeClr val="tx1"/>
              </a:solidFill>
              <a:prstDash val="solid"/>
              <a:headEnd type="none" w="med" len="med"/>
              <a:tailEnd type="none" w="med" len="med"/>
            </a:ln>
          </p:spPr>
        </p:sp>
        <p:sp>
          <p:nvSpPr>
            <p:cNvPr id="5" name="Line 52"/>
            <p:cNvSpPr/>
            <p:nvPr>
              <p:custDataLst>
                <p:tags r:id="rId3"/>
              </p:custDataLst>
            </p:nvPr>
          </p:nvSpPr>
          <p:spPr>
            <a:xfrm flipH="1">
              <a:off x="6659563" y="3560763"/>
              <a:ext cx="771525" cy="762000"/>
            </a:xfrm>
            <a:prstGeom prst="line">
              <a:avLst/>
            </a:prstGeom>
            <a:ln w="38100" cap="rnd" cmpd="sng">
              <a:solidFill>
                <a:schemeClr val="tx1"/>
              </a:solidFill>
              <a:prstDash val="solid"/>
              <a:headEnd type="none" w="med" len="med"/>
              <a:tailEnd type="none" w="med" len="med"/>
            </a:ln>
          </p:spPr>
        </p:sp>
        <p:sp>
          <p:nvSpPr>
            <p:cNvPr id="6" name="Oval 53"/>
            <p:cNvSpPr/>
            <p:nvPr>
              <p:custDataLst>
                <p:tags r:id="rId4"/>
              </p:custDataLst>
            </p:nvPr>
          </p:nvSpPr>
          <p:spPr>
            <a:xfrm>
              <a:off x="7150100" y="3408363"/>
              <a:ext cx="433387" cy="42703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7" name="Oval 54"/>
            <p:cNvSpPr/>
            <p:nvPr>
              <p:custDataLst>
                <p:tags r:id="rId5"/>
              </p:custDataLst>
            </p:nvPr>
          </p:nvSpPr>
          <p:spPr>
            <a:xfrm>
              <a:off x="7162949" y="4653136"/>
              <a:ext cx="433387" cy="42862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8" name="Oval 55"/>
            <p:cNvSpPr/>
            <p:nvPr>
              <p:custDataLst>
                <p:tags r:id="rId6"/>
              </p:custDataLst>
            </p:nvPr>
          </p:nvSpPr>
          <p:spPr>
            <a:xfrm>
              <a:off x="7740352" y="4080495"/>
              <a:ext cx="431800" cy="428625"/>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 name="Oval 56"/>
            <p:cNvSpPr/>
            <p:nvPr>
              <p:custDataLst>
                <p:tags r:id="rId7"/>
              </p:custDataLst>
            </p:nvPr>
          </p:nvSpPr>
          <p:spPr>
            <a:xfrm>
              <a:off x="6516688" y="4067176"/>
              <a:ext cx="433387" cy="42703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7" dur="500"/>
                                        <p:tgtEl>
                                          <p:spTgt spid="54275">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10" dur="500"/>
                                        <p:tgtEl>
                                          <p:spTgt spid="54275">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4275">
                                            <p:txEl>
                                              <p:pRg st="8" end="8"/>
                                            </p:txEl>
                                          </p:spTgt>
                                        </p:tgtEl>
                                        <p:attrNameLst>
                                          <p:attrName>style.visibility</p:attrName>
                                        </p:attrNameLst>
                                      </p:cBhvr>
                                      <p:to>
                                        <p:strVal val="visible"/>
                                      </p:to>
                                    </p:set>
                                    <p:animEffect transition="in" filter="blinds(horizontal)">
                                      <p:cBhvr>
                                        <p:cTn id="13" dur="500"/>
                                        <p:tgtEl>
                                          <p:spTgt spid="54275">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16" dur="500"/>
                                        <p:tgtEl>
                                          <p:spTgt spid="54275">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4275">
                                            <p:txEl>
                                              <p:pRg st="10" end="10"/>
                                            </p:txEl>
                                          </p:spTgt>
                                        </p:tgtEl>
                                        <p:attrNameLst>
                                          <p:attrName>style.visibility</p:attrName>
                                        </p:attrNameLst>
                                      </p:cBhvr>
                                      <p:to>
                                        <p:strVal val="visible"/>
                                      </p:to>
                                    </p:set>
                                    <p:animEffect transition="in" filter="blinds(horizontal)">
                                      <p:cBhvr>
                                        <p:cTn id="19" dur="500"/>
                                        <p:tgtEl>
                                          <p:spTgt spid="54275">
                                            <p:txEl>
                                              <p:pRg st="10" end="1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4275">
                                            <p:txEl>
                                              <p:pRg st="11" end="11"/>
                                            </p:txEl>
                                          </p:spTgt>
                                        </p:tgtEl>
                                        <p:attrNameLst>
                                          <p:attrName>style.visibility</p:attrName>
                                        </p:attrNameLst>
                                      </p:cBhvr>
                                      <p:to>
                                        <p:strVal val="visible"/>
                                      </p:to>
                                    </p:set>
                                    <p:animEffect transition="in" filter="blinds(horizontal)">
                                      <p:cBhvr>
                                        <p:cTn id="22" dur="500"/>
                                        <p:tgtEl>
                                          <p:spTgt spid="54275">
                                            <p:txEl>
                                              <p:pRg st="11" end="1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4275">
                                            <p:txEl>
                                              <p:pRg st="12" end="12"/>
                                            </p:txEl>
                                          </p:spTgt>
                                        </p:tgtEl>
                                        <p:attrNameLst>
                                          <p:attrName>style.visibility</p:attrName>
                                        </p:attrNameLst>
                                      </p:cBhvr>
                                      <p:to>
                                        <p:strVal val="visible"/>
                                      </p:to>
                                    </p:set>
                                    <p:animEffect transition="in" filter="blinds(horizontal)">
                                      <p:cBhvr>
                                        <p:cTn id="25" dur="500"/>
                                        <p:tgtEl>
                                          <p:spTgt spid="54275">
                                            <p:txEl>
                                              <p:pRg st="12" end="1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4275">
                                            <p:txEl>
                                              <p:pRg st="13" end="13"/>
                                            </p:txEl>
                                          </p:spTgt>
                                        </p:tgtEl>
                                        <p:attrNameLst>
                                          <p:attrName>style.visibility</p:attrName>
                                        </p:attrNameLst>
                                      </p:cBhvr>
                                      <p:to>
                                        <p:strVal val="visible"/>
                                      </p:to>
                                    </p:set>
                                    <p:animEffect transition="in" filter="blinds(horizontal)">
                                      <p:cBhvr>
                                        <p:cTn id="28" dur="500"/>
                                        <p:tgtEl>
                                          <p:spTgt spid="542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5299"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342900" marR="0" lvl="0" indent="-342900" algn="just" defTabSz="914400" rtl="0" latinLnBrk="0">
              <a:lnSpc>
                <a:spcPct val="120000"/>
              </a:lnSpc>
              <a:spcBef>
                <a:spcPts val="0"/>
              </a:spcBef>
              <a:spcAft>
                <a:spcPct val="0"/>
              </a:spcAft>
              <a:buClrTx/>
              <a:buSzTx/>
              <a:buFont typeface="Wingdings" panose="05000000000000000000" pitchFamily="2" charset="2"/>
              <a:buChar char="l"/>
              <a:defRPr/>
            </a:pP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遍历的应用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mn-ea"/>
              </a:rPr>
              <a:t>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a:t>
            </a:r>
            <a:r>
              <a:rPr kumimoji="0" lang="zh-CN" altLang="en-US" sz="24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微软雅黑" panose="020B0503020204020204" pitchFamily="34" charset="-122"/>
                <a:cs typeface="Times New Roman" panose="02020603050405020304" pitchFamily="18" charset="0"/>
              </a:rPr>
              <a:t>先序序列建立二叉树</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的二叉链表。</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latinLnBrk="0">
              <a:lnSpc>
                <a:spcPct val="120000"/>
              </a:lnSpc>
              <a:spcBef>
                <a:spcPts val="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输入：二叉树的先序序列</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注意子树为空的状态</a:t>
            </a:r>
            <a:r>
              <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kumimoji="0" lang="en-US" altLang="zh-CN"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latinLnBrk="0">
              <a:lnSpc>
                <a:spcPct val="120000"/>
              </a:lnSpc>
              <a:spcBef>
                <a:spcPts val="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结果：二叉树的二叉链表。</a:t>
            </a:r>
            <a:endParaRPr kumimoji="0" lang="zh-C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42950" marR="0" lvl="1" indent="-285750" algn="just" defTabSz="914400" rtl="0" latinLnBrk="0">
              <a:lnSpc>
                <a:spcPct val="120000"/>
              </a:lnSpc>
              <a:spcBef>
                <a:spcPts val="0"/>
              </a:spcBef>
              <a:spcAft>
                <a:spcPct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基本思想：输入二叉树的先序序列</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设节点值是一个字符</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空子树处添加</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zh-CN" altLang="en-US"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，按先序遍历的顺序，建立二叉链表，并将该二叉链表根结点指针赋给</a:t>
            </a: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root</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300" name="Rectangle 2"/>
          <p:cNvSpPr/>
          <p:nvPr/>
        </p:nvSpPr>
        <p:spPr>
          <a:xfrm>
            <a:off x="611188" y="1701165"/>
            <a:ext cx="7200900" cy="4523105"/>
          </a:xfrm>
          <a:prstGeom prst="rect">
            <a:avLst/>
          </a:prstGeom>
          <a:solidFill>
            <a:srgbClr val="CCFFFF"/>
          </a:solidFill>
          <a:ln w="12700" cap="rnd"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int CreatePreBiTree(BiTree &amp;T){	</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char ch;   </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cin&gt;&gt;ch;</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if (ch=='#')   T=0;</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else{</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T = new BiTNode;</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T-&gt;data = ch;</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CreatePreBiTree(T-&gt;lchild);</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CreatePreBiTree(T-&gt;rchild);</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return 1;</a:t>
            </a:r>
            <a:endParaRPr lang="en-US" altLang="zh-CN" b="1" dirty="0">
              <a:latin typeface="Times New Roman" panose="02020603050405020304" pitchFamily="18" charset="0"/>
              <a:ea typeface="宋体" panose="02010600030101010101" pitchFamily="2" charset="-122"/>
            </a:endParaRPr>
          </a:p>
          <a:p>
            <a:pPr marL="0" lvl="0" indent="0">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up)">
                                      <p:cBhvr>
                                        <p:cTn id="7"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p:nvPr/>
        </p:nvSpPr>
        <p:spPr>
          <a:xfrm>
            <a:off x="179388" y="1108075"/>
            <a:ext cx="5761037" cy="3415030"/>
          </a:xfrm>
          <a:prstGeom prst="rect">
            <a:avLst/>
          </a:prstGeom>
          <a:solidFill>
            <a:srgbClr val="CCFFFF"/>
          </a:solidFill>
          <a:ln w="12700" cap="rnd"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int CreatePreBiTree(BiTree &amp;T){	</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char ch;  </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cin&gt;&gt;ch;</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if (ch=='#')   T=0;</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else{</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T = new BiTNode; </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T-&gt;data = ch;</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CreatePreBiTree(T-&gt;lchild);</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CreatePreBiTree(T-&gt;rchild);</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return 1;</a:t>
            </a:r>
            <a:endParaRPr lang="en-US" altLang="zh-CN" sz="2000" b="1" dirty="0">
              <a:latin typeface="Times New Roman" panose="02020603050405020304" pitchFamily="18" charset="0"/>
              <a:ea typeface="宋体" panose="02010600030101010101" pitchFamily="2" charset="-122"/>
            </a:endParaRPr>
          </a:p>
          <a:p>
            <a:pPr marL="0" lvl="0" indent="0">
              <a:lnSpc>
                <a:spcPct val="90000"/>
              </a:lnSpc>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56323"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遍历二叉树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2" name="Group 129"/>
          <p:cNvGrpSpPr/>
          <p:nvPr/>
        </p:nvGrpSpPr>
        <p:grpSpPr>
          <a:xfrm>
            <a:off x="1393825" y="1333500"/>
            <a:ext cx="2679700" cy="2311400"/>
            <a:chOff x="0" y="0"/>
            <a:chExt cx="1688" cy="1456"/>
          </a:xfrm>
        </p:grpSpPr>
        <p:grpSp>
          <p:nvGrpSpPr>
            <p:cNvPr id="61492" name="Group 8"/>
            <p:cNvGrpSpPr/>
            <p:nvPr/>
          </p:nvGrpSpPr>
          <p:grpSpPr>
            <a:xfrm>
              <a:off x="266" y="1152"/>
              <a:ext cx="401" cy="304"/>
              <a:chOff x="0" y="0"/>
              <a:chExt cx="575" cy="431"/>
            </a:xfrm>
          </p:grpSpPr>
          <p:sp>
            <p:nvSpPr>
              <p:cNvPr id="61513" name="Oval 9"/>
              <p:cNvSpPr/>
              <p:nvPr/>
            </p:nvSpPr>
            <p:spPr>
              <a:xfrm>
                <a:off x="31" y="23"/>
                <a:ext cx="408" cy="40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61514" name="Text Box 10"/>
              <p:cNvSpPr txBox="1"/>
              <p:nvPr/>
            </p:nvSpPr>
            <p:spPr>
              <a:xfrm>
                <a:off x="0" y="0"/>
                <a:ext cx="575" cy="40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rPr>
                  <a:t> F</a:t>
                </a:r>
                <a:endParaRPr lang="en-US" altLang="zh-CN" b="1" dirty="0">
                  <a:latin typeface="Times New Roman" panose="02020603050405020304" pitchFamily="18" charset="0"/>
                </a:endParaRPr>
              </a:p>
            </p:txBody>
          </p:sp>
        </p:grpSp>
        <p:grpSp>
          <p:nvGrpSpPr>
            <p:cNvPr id="61493" name="Group 11"/>
            <p:cNvGrpSpPr/>
            <p:nvPr/>
          </p:nvGrpSpPr>
          <p:grpSpPr>
            <a:xfrm>
              <a:off x="1019" y="776"/>
              <a:ext cx="404" cy="296"/>
              <a:chOff x="0" y="10"/>
              <a:chExt cx="577" cy="421"/>
            </a:xfrm>
          </p:grpSpPr>
          <p:sp>
            <p:nvSpPr>
              <p:cNvPr id="61511" name="Oval 12"/>
              <p:cNvSpPr/>
              <p:nvPr/>
            </p:nvSpPr>
            <p:spPr>
              <a:xfrm>
                <a:off x="32" y="23"/>
                <a:ext cx="408" cy="40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61512" name="Text Box 13"/>
              <p:cNvSpPr txBox="1"/>
              <p:nvPr/>
            </p:nvSpPr>
            <p:spPr>
              <a:xfrm>
                <a:off x="0" y="10"/>
                <a:ext cx="577" cy="40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rPr>
                  <a:t> E</a:t>
                </a:r>
                <a:endParaRPr lang="en-US" altLang="zh-CN" b="1" dirty="0">
                  <a:latin typeface="Times New Roman" panose="02020603050405020304" pitchFamily="18" charset="0"/>
                </a:endParaRPr>
              </a:p>
            </p:txBody>
          </p:sp>
        </p:grpSp>
        <p:grpSp>
          <p:nvGrpSpPr>
            <p:cNvPr id="61494" name="Group 14"/>
            <p:cNvGrpSpPr/>
            <p:nvPr/>
          </p:nvGrpSpPr>
          <p:grpSpPr>
            <a:xfrm>
              <a:off x="0" y="720"/>
              <a:ext cx="403" cy="303"/>
              <a:chOff x="0" y="0"/>
              <a:chExt cx="577" cy="431"/>
            </a:xfrm>
          </p:grpSpPr>
          <p:sp>
            <p:nvSpPr>
              <p:cNvPr id="61509" name="Oval 15"/>
              <p:cNvSpPr/>
              <p:nvPr/>
            </p:nvSpPr>
            <p:spPr>
              <a:xfrm>
                <a:off x="31" y="23"/>
                <a:ext cx="408" cy="40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61510" name="Text Box 16"/>
              <p:cNvSpPr txBox="1"/>
              <p:nvPr/>
            </p:nvSpPr>
            <p:spPr>
              <a:xfrm>
                <a:off x="0" y="0"/>
                <a:ext cx="577" cy="40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rPr>
                  <a:t> D</a:t>
                </a:r>
                <a:endParaRPr lang="en-US" altLang="zh-CN" b="1" dirty="0">
                  <a:latin typeface="Times New Roman" panose="02020603050405020304" pitchFamily="18" charset="0"/>
                </a:endParaRPr>
              </a:p>
            </p:txBody>
          </p:sp>
        </p:grpSp>
        <p:grpSp>
          <p:nvGrpSpPr>
            <p:cNvPr id="61495" name="Group 17"/>
            <p:cNvGrpSpPr/>
            <p:nvPr/>
          </p:nvGrpSpPr>
          <p:grpSpPr>
            <a:xfrm>
              <a:off x="1285" y="336"/>
              <a:ext cx="403" cy="303"/>
              <a:chOff x="0" y="0"/>
              <a:chExt cx="577" cy="430"/>
            </a:xfrm>
          </p:grpSpPr>
          <p:sp>
            <p:nvSpPr>
              <p:cNvPr id="61507" name="Oval 18"/>
              <p:cNvSpPr/>
              <p:nvPr/>
            </p:nvSpPr>
            <p:spPr>
              <a:xfrm>
                <a:off x="32" y="22"/>
                <a:ext cx="408" cy="40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61508" name="Text Box 19"/>
              <p:cNvSpPr txBox="1"/>
              <p:nvPr/>
            </p:nvSpPr>
            <p:spPr>
              <a:xfrm>
                <a:off x="0" y="0"/>
                <a:ext cx="577" cy="40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rPr>
                  <a:t> C</a:t>
                </a:r>
                <a:endParaRPr lang="en-US" altLang="zh-CN" b="1" dirty="0">
                  <a:latin typeface="Times New Roman" panose="02020603050405020304" pitchFamily="18" charset="0"/>
                </a:endParaRPr>
              </a:p>
            </p:txBody>
          </p:sp>
        </p:grpSp>
        <p:grpSp>
          <p:nvGrpSpPr>
            <p:cNvPr id="61496" name="Group 20"/>
            <p:cNvGrpSpPr/>
            <p:nvPr/>
          </p:nvGrpSpPr>
          <p:grpSpPr>
            <a:xfrm>
              <a:off x="310" y="336"/>
              <a:ext cx="401" cy="303"/>
              <a:chOff x="0" y="0"/>
              <a:chExt cx="575" cy="431"/>
            </a:xfrm>
          </p:grpSpPr>
          <p:sp>
            <p:nvSpPr>
              <p:cNvPr id="61505" name="Oval 21"/>
              <p:cNvSpPr/>
              <p:nvPr/>
            </p:nvSpPr>
            <p:spPr>
              <a:xfrm>
                <a:off x="31" y="23"/>
                <a:ext cx="408" cy="40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61506" name="Text Box 22"/>
              <p:cNvSpPr txBox="1"/>
              <p:nvPr/>
            </p:nvSpPr>
            <p:spPr>
              <a:xfrm>
                <a:off x="0" y="0"/>
                <a:ext cx="575" cy="40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rPr>
                  <a:t> B</a:t>
                </a:r>
                <a:endParaRPr lang="en-US" altLang="zh-CN" b="1" dirty="0">
                  <a:latin typeface="Times New Roman" panose="02020603050405020304" pitchFamily="18" charset="0"/>
                </a:endParaRPr>
              </a:p>
            </p:txBody>
          </p:sp>
        </p:grpSp>
        <p:sp>
          <p:nvSpPr>
            <p:cNvPr id="61497" name="Line 23"/>
            <p:cNvSpPr/>
            <p:nvPr/>
          </p:nvSpPr>
          <p:spPr>
            <a:xfrm flipH="1">
              <a:off x="616" y="227"/>
              <a:ext cx="275" cy="157"/>
            </a:xfrm>
            <a:prstGeom prst="line">
              <a:avLst/>
            </a:prstGeom>
            <a:ln w="38100" cap="rnd" cmpd="sng">
              <a:solidFill>
                <a:schemeClr val="tx1"/>
              </a:solidFill>
              <a:prstDash val="solid"/>
              <a:headEnd type="none" w="med" len="med"/>
              <a:tailEnd type="none" w="med" len="med"/>
            </a:ln>
          </p:spPr>
        </p:sp>
        <p:sp>
          <p:nvSpPr>
            <p:cNvPr id="61498" name="Line 24"/>
            <p:cNvSpPr/>
            <p:nvPr/>
          </p:nvSpPr>
          <p:spPr>
            <a:xfrm>
              <a:off x="222" y="1008"/>
              <a:ext cx="152" cy="154"/>
            </a:xfrm>
            <a:prstGeom prst="line">
              <a:avLst/>
            </a:prstGeom>
            <a:ln w="38100" cap="rnd" cmpd="sng">
              <a:solidFill>
                <a:schemeClr val="tx1"/>
              </a:solidFill>
              <a:prstDash val="solid"/>
              <a:headEnd type="none" w="med" len="med"/>
              <a:tailEnd type="none" w="med" len="med"/>
            </a:ln>
          </p:spPr>
        </p:sp>
        <p:sp>
          <p:nvSpPr>
            <p:cNvPr id="61499" name="Line 25"/>
            <p:cNvSpPr/>
            <p:nvPr/>
          </p:nvSpPr>
          <p:spPr>
            <a:xfrm>
              <a:off x="1064" y="240"/>
              <a:ext cx="265" cy="144"/>
            </a:xfrm>
            <a:prstGeom prst="line">
              <a:avLst/>
            </a:prstGeom>
            <a:ln w="38100" cap="rnd" cmpd="sng">
              <a:solidFill>
                <a:schemeClr val="tx1"/>
              </a:solidFill>
              <a:prstDash val="solid"/>
              <a:headEnd type="none" w="med" len="med"/>
              <a:tailEnd type="none" w="med" len="med"/>
            </a:ln>
          </p:spPr>
        </p:sp>
        <p:sp>
          <p:nvSpPr>
            <p:cNvPr id="61500" name="Line 26"/>
            <p:cNvSpPr/>
            <p:nvPr/>
          </p:nvSpPr>
          <p:spPr>
            <a:xfrm flipH="1">
              <a:off x="1241" y="624"/>
              <a:ext cx="134" cy="161"/>
            </a:xfrm>
            <a:prstGeom prst="line">
              <a:avLst/>
            </a:prstGeom>
            <a:ln w="38100" cap="rnd" cmpd="sng">
              <a:solidFill>
                <a:schemeClr val="tx1"/>
              </a:solidFill>
              <a:prstDash val="solid"/>
              <a:headEnd type="none" w="med" len="med"/>
              <a:tailEnd type="none" w="med" len="med"/>
            </a:ln>
          </p:spPr>
        </p:sp>
        <p:sp>
          <p:nvSpPr>
            <p:cNvPr id="61501" name="Line 27"/>
            <p:cNvSpPr/>
            <p:nvPr/>
          </p:nvSpPr>
          <p:spPr>
            <a:xfrm flipH="1">
              <a:off x="222" y="624"/>
              <a:ext cx="134" cy="135"/>
            </a:xfrm>
            <a:prstGeom prst="line">
              <a:avLst/>
            </a:prstGeom>
            <a:ln w="38100" cap="rnd" cmpd="sng">
              <a:solidFill>
                <a:schemeClr val="tx1"/>
              </a:solidFill>
              <a:prstDash val="solid"/>
              <a:headEnd type="none" w="med" len="med"/>
              <a:tailEnd type="none" w="med" len="med"/>
            </a:ln>
          </p:spPr>
        </p:sp>
        <p:grpSp>
          <p:nvGrpSpPr>
            <p:cNvPr id="61502" name="Group 5"/>
            <p:cNvGrpSpPr/>
            <p:nvPr/>
          </p:nvGrpSpPr>
          <p:grpSpPr>
            <a:xfrm>
              <a:off x="804" y="0"/>
              <a:ext cx="401" cy="304"/>
              <a:chOff x="0" y="0"/>
              <a:chExt cx="575" cy="431"/>
            </a:xfrm>
          </p:grpSpPr>
          <p:sp>
            <p:nvSpPr>
              <p:cNvPr id="61503" name="Oval 6"/>
              <p:cNvSpPr/>
              <p:nvPr/>
            </p:nvSpPr>
            <p:spPr>
              <a:xfrm>
                <a:off x="30" y="23"/>
                <a:ext cx="408" cy="408"/>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61504" name="Text Box 7"/>
              <p:cNvSpPr txBox="1"/>
              <p:nvPr/>
            </p:nvSpPr>
            <p:spPr>
              <a:xfrm>
                <a:off x="0" y="0"/>
                <a:ext cx="575" cy="40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0"/>
                  </a:spcBef>
                  <a:buFont typeface="Arial" panose="020B0604020202020204" pitchFamily="34" charset="0"/>
                  <a:buNone/>
                </a:pPr>
                <a:r>
                  <a:rPr lang="en-US" altLang="zh-CN" b="1" dirty="0">
                    <a:latin typeface="Times New Roman" panose="02020603050405020304" pitchFamily="18" charset="0"/>
                  </a:rPr>
                  <a:t> A</a:t>
                </a:r>
                <a:endParaRPr lang="en-US" altLang="zh-CN" b="1" dirty="0">
                  <a:latin typeface="Times New Roman" panose="02020603050405020304" pitchFamily="18" charset="0"/>
                </a:endParaRPr>
              </a:p>
            </p:txBody>
          </p:sp>
        </p:grpSp>
      </p:grpSp>
      <p:sp>
        <p:nvSpPr>
          <p:cNvPr id="61445" name="Text Box 92"/>
          <p:cNvSpPr txBox="1"/>
          <p:nvPr/>
        </p:nvSpPr>
        <p:spPr>
          <a:xfrm>
            <a:off x="6228715" y="3714750"/>
            <a:ext cx="2610485" cy="534035"/>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20000"/>
              </a:lnSpc>
              <a:spcBef>
                <a:spcPct val="0"/>
              </a:spcBef>
              <a:buFont typeface="Arial" panose="020B0604020202020204" pitchFamily="34" charset="0"/>
              <a:buNone/>
            </a:pPr>
            <a:r>
              <a:rPr lang="en-US" altLang="zh-CN" b="1" dirty="0">
                <a:solidFill>
                  <a:schemeClr val="bg1">
                    <a:lumMod val="50000"/>
                  </a:schemeClr>
                </a:solidFill>
                <a:latin typeface="Times New Roman" panose="02020603050405020304" pitchFamily="18" charset="0"/>
                <a:ea typeface="楷体_GB2312" pitchFamily="1" charset="-122"/>
              </a:rPr>
              <a:t>A B #</a:t>
            </a:r>
            <a:r>
              <a:rPr lang="en-US" altLang="zh-CN" dirty="0">
                <a:solidFill>
                  <a:schemeClr val="bg1">
                    <a:lumMod val="50000"/>
                  </a:schemeClr>
                </a:solidFill>
                <a:latin typeface="Times New Roman" panose="02020603050405020304" pitchFamily="18" charset="0"/>
                <a:ea typeface="楷体_GB2312" pitchFamily="1" charset="-122"/>
              </a:rPr>
              <a:t> </a:t>
            </a:r>
            <a:r>
              <a:rPr lang="en-US" altLang="zh-CN" b="1" dirty="0">
                <a:solidFill>
                  <a:schemeClr val="bg1">
                    <a:lumMod val="50000"/>
                  </a:schemeClr>
                </a:solidFill>
                <a:latin typeface="Times New Roman" panose="02020603050405020304" pitchFamily="18" charset="0"/>
                <a:ea typeface="楷体_GB2312" pitchFamily="1" charset="-122"/>
              </a:rPr>
              <a:t>C</a:t>
            </a:r>
            <a:r>
              <a:rPr lang="en-US" altLang="zh-CN" dirty="0">
                <a:solidFill>
                  <a:schemeClr val="bg1">
                    <a:lumMod val="50000"/>
                  </a:schemeClr>
                </a:solidFill>
                <a:latin typeface="Times New Roman" panose="02020603050405020304" pitchFamily="18" charset="0"/>
                <a:ea typeface="楷体_GB2312" pitchFamily="1" charset="-122"/>
              </a:rPr>
              <a:t> # # </a:t>
            </a:r>
            <a:r>
              <a:rPr lang="en-US" altLang="zh-CN" b="1" dirty="0">
                <a:solidFill>
                  <a:schemeClr val="bg1">
                    <a:lumMod val="50000"/>
                  </a:schemeClr>
                </a:solidFill>
                <a:latin typeface="Times New Roman" panose="02020603050405020304" pitchFamily="18" charset="0"/>
                <a:ea typeface="楷体_GB2312" pitchFamily="1" charset="-122"/>
              </a:rPr>
              <a:t>D # #</a:t>
            </a:r>
            <a:endParaRPr lang="en-US" altLang="zh-CN" b="1" dirty="0">
              <a:solidFill>
                <a:schemeClr val="bg1">
                  <a:lumMod val="50000"/>
                </a:schemeClr>
              </a:solidFill>
              <a:latin typeface="Times New Roman" panose="02020603050405020304" pitchFamily="18" charset="0"/>
              <a:ea typeface="楷体_GB2312" pitchFamily="1" charset="-122"/>
            </a:endParaRPr>
          </a:p>
        </p:txBody>
      </p:sp>
      <p:sp>
        <p:nvSpPr>
          <p:cNvPr id="61447" name="Rectangle 94"/>
          <p:cNvSpPr/>
          <p:nvPr/>
        </p:nvSpPr>
        <p:spPr>
          <a:xfrm>
            <a:off x="7402195" y="3878263"/>
            <a:ext cx="144463" cy="252412"/>
          </a:xfrm>
          <a:prstGeom prst="rect">
            <a:avLst/>
          </a:prstGeom>
          <a:noFill/>
          <a:ln w="12700" cap="sq" cmpd="sng">
            <a:no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54" name="Rectangle 98"/>
          <p:cNvSpPr/>
          <p:nvPr/>
        </p:nvSpPr>
        <p:spPr>
          <a:xfrm>
            <a:off x="6884670" y="3860165"/>
            <a:ext cx="146050" cy="252095"/>
          </a:xfrm>
          <a:prstGeom prst="rect">
            <a:avLst/>
          </a:prstGeom>
          <a:noFill/>
          <a:ln w="12700" cap="sq" cmpd="sng">
            <a:noFill/>
            <a:prstDash val="solid"/>
            <a:miter/>
            <a:headEnd type="none" w="med" len="med"/>
            <a:tailEnd type="none" w="med" len="med"/>
          </a:ln>
        </p:spPr>
        <p:txBody>
          <a:bodyPr wrap="none"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56" name="Rectangle 100"/>
          <p:cNvSpPr/>
          <p:nvPr/>
        </p:nvSpPr>
        <p:spPr>
          <a:xfrm>
            <a:off x="7644130" y="3874453"/>
            <a:ext cx="144463" cy="252412"/>
          </a:xfrm>
          <a:prstGeom prst="rect">
            <a:avLst/>
          </a:prstGeom>
          <a:noFill/>
          <a:ln w="12700" cap="sq" cmpd="sng">
            <a:no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57" name="Rectangle 101"/>
          <p:cNvSpPr/>
          <p:nvPr/>
        </p:nvSpPr>
        <p:spPr>
          <a:xfrm>
            <a:off x="8165465" y="3877310"/>
            <a:ext cx="144780" cy="252730"/>
          </a:xfrm>
          <a:prstGeom prst="rect">
            <a:avLst/>
          </a:prstGeom>
          <a:noFill/>
          <a:ln w="12700" cap="sq" cmpd="sng">
            <a:no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58" name="Rectangle 102"/>
          <p:cNvSpPr/>
          <p:nvPr/>
        </p:nvSpPr>
        <p:spPr>
          <a:xfrm>
            <a:off x="8388985" y="3877310"/>
            <a:ext cx="144463" cy="252413"/>
          </a:xfrm>
          <a:prstGeom prst="rect">
            <a:avLst/>
          </a:prstGeom>
          <a:noFill/>
          <a:ln w="12700" cap="sq" cmpd="sng">
            <a:no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359" name="Text Box 103"/>
          <p:cNvSpPr txBox="1"/>
          <p:nvPr/>
        </p:nvSpPr>
        <p:spPr>
          <a:xfrm>
            <a:off x="6232525" y="3779520"/>
            <a:ext cx="404813"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56360" name="Text Box 104"/>
          <p:cNvSpPr txBox="1"/>
          <p:nvPr/>
        </p:nvSpPr>
        <p:spPr>
          <a:xfrm>
            <a:off x="6507798" y="3779520"/>
            <a:ext cx="3873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56361" name="Text Box 105"/>
          <p:cNvSpPr txBox="1"/>
          <p:nvPr/>
        </p:nvSpPr>
        <p:spPr>
          <a:xfrm>
            <a:off x="7015163" y="3772853"/>
            <a:ext cx="404812"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56362" name="Text Box 106"/>
          <p:cNvSpPr txBox="1"/>
          <p:nvPr/>
        </p:nvSpPr>
        <p:spPr>
          <a:xfrm>
            <a:off x="7767003" y="3780790"/>
            <a:ext cx="404812"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3300"/>
                </a:solidFill>
                <a:latin typeface="Times New Roman" panose="02020603050405020304" pitchFamily="18" charset="0"/>
                <a:ea typeface="宋体" panose="02010600030101010101" pitchFamily="2" charset="-122"/>
              </a:rPr>
              <a:t>D</a:t>
            </a:r>
            <a:endParaRPr lang="en-US" altLang="zh-CN" dirty="0">
              <a:latin typeface="Times New Roman" panose="02020603050405020304" pitchFamily="18" charset="0"/>
              <a:ea typeface="宋体" panose="02010600030101010101" pitchFamily="2" charset="-122"/>
            </a:endParaRPr>
          </a:p>
        </p:txBody>
      </p:sp>
      <p:sp>
        <p:nvSpPr>
          <p:cNvPr id="56363" name="Text Box 107"/>
          <p:cNvSpPr txBox="1"/>
          <p:nvPr/>
        </p:nvSpPr>
        <p:spPr>
          <a:xfrm>
            <a:off x="6818313" y="4397375"/>
            <a:ext cx="1082675" cy="488950"/>
          </a:xfrm>
          <a:prstGeom prst="rect">
            <a:avLst/>
          </a:prstGeom>
          <a:solidFill>
            <a:srgbClr val="CAF2CE">
              <a:alpha val="50195"/>
            </a:srgbClr>
          </a:solidFill>
          <a:ln w="31750" cap="sq"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56364" name="Line 108"/>
          <p:cNvSpPr/>
          <p:nvPr/>
        </p:nvSpPr>
        <p:spPr>
          <a:xfrm flipH="1">
            <a:off x="7123113" y="4397375"/>
            <a:ext cx="0" cy="468313"/>
          </a:xfrm>
          <a:prstGeom prst="line">
            <a:avLst/>
          </a:prstGeom>
          <a:ln w="28575" cap="sq" cmpd="sng">
            <a:solidFill>
              <a:schemeClr val="tx2"/>
            </a:solidFill>
            <a:prstDash val="solid"/>
            <a:headEnd type="none" w="med" len="med"/>
            <a:tailEnd type="none" w="med" len="med"/>
          </a:ln>
        </p:spPr>
      </p:sp>
      <p:sp>
        <p:nvSpPr>
          <p:cNvPr id="56365" name="Line 109"/>
          <p:cNvSpPr/>
          <p:nvPr/>
        </p:nvSpPr>
        <p:spPr>
          <a:xfrm>
            <a:off x="7580313" y="4397375"/>
            <a:ext cx="0" cy="468313"/>
          </a:xfrm>
          <a:prstGeom prst="line">
            <a:avLst/>
          </a:prstGeom>
          <a:ln w="28575" cap="sq" cmpd="sng">
            <a:solidFill>
              <a:schemeClr val="tx2"/>
            </a:solidFill>
            <a:prstDash val="solid"/>
            <a:headEnd type="none" w="med" len="med"/>
            <a:tailEnd type="none" w="med" len="med"/>
          </a:ln>
        </p:spPr>
      </p:sp>
      <p:sp>
        <p:nvSpPr>
          <p:cNvPr id="56366" name="Line 110"/>
          <p:cNvSpPr/>
          <p:nvPr/>
        </p:nvSpPr>
        <p:spPr>
          <a:xfrm flipV="1">
            <a:off x="6372225" y="4579938"/>
            <a:ext cx="420688" cy="1587"/>
          </a:xfrm>
          <a:prstGeom prst="line">
            <a:avLst/>
          </a:prstGeom>
          <a:ln w="38100" cap="sq" cmpd="sng">
            <a:solidFill>
              <a:schemeClr val="tx2"/>
            </a:solidFill>
            <a:prstDash val="solid"/>
            <a:headEnd type="none" w="med" len="med"/>
            <a:tailEnd type="triangle" w="med" len="lg"/>
          </a:ln>
        </p:spPr>
      </p:sp>
      <p:sp>
        <p:nvSpPr>
          <p:cNvPr id="56367" name="Text Box 111"/>
          <p:cNvSpPr txBox="1"/>
          <p:nvPr/>
        </p:nvSpPr>
        <p:spPr>
          <a:xfrm>
            <a:off x="6011863" y="4292600"/>
            <a:ext cx="3873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T</a:t>
            </a:r>
            <a:endParaRPr lang="en-US" altLang="zh-CN" dirty="0">
              <a:solidFill>
                <a:srgbClr val="FF0000"/>
              </a:solidFill>
              <a:latin typeface="Times New Roman" panose="02020603050405020304" pitchFamily="18" charset="0"/>
              <a:ea typeface="宋体" panose="02010600030101010101" pitchFamily="2" charset="-122"/>
            </a:endParaRPr>
          </a:p>
        </p:txBody>
      </p:sp>
      <p:sp>
        <p:nvSpPr>
          <p:cNvPr id="56368" name="Text Box 112"/>
          <p:cNvSpPr txBox="1"/>
          <p:nvPr/>
        </p:nvSpPr>
        <p:spPr>
          <a:xfrm>
            <a:off x="5719763" y="5173663"/>
            <a:ext cx="1082675" cy="488950"/>
          </a:xfrm>
          <a:prstGeom prst="rect">
            <a:avLst/>
          </a:prstGeom>
          <a:solidFill>
            <a:srgbClr val="CAF2CE">
              <a:alpha val="50195"/>
            </a:srgbClr>
          </a:solidFill>
          <a:ln w="31750" cap="sq"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B</a:t>
            </a:r>
            <a:endParaRPr lang="en-US" altLang="zh-CN" dirty="0">
              <a:latin typeface="Times New Roman" panose="02020603050405020304" pitchFamily="18" charset="0"/>
              <a:ea typeface="宋体" panose="02010600030101010101" pitchFamily="2" charset="-122"/>
            </a:endParaRPr>
          </a:p>
        </p:txBody>
      </p:sp>
      <p:sp>
        <p:nvSpPr>
          <p:cNvPr id="56369" name="Line 113"/>
          <p:cNvSpPr/>
          <p:nvPr/>
        </p:nvSpPr>
        <p:spPr>
          <a:xfrm flipH="1">
            <a:off x="6024563" y="5173663"/>
            <a:ext cx="0" cy="468312"/>
          </a:xfrm>
          <a:prstGeom prst="line">
            <a:avLst/>
          </a:prstGeom>
          <a:ln w="28575" cap="sq" cmpd="sng">
            <a:solidFill>
              <a:schemeClr val="tx2"/>
            </a:solidFill>
            <a:prstDash val="solid"/>
            <a:headEnd type="none" w="med" len="med"/>
            <a:tailEnd type="none" w="med" len="med"/>
          </a:ln>
        </p:spPr>
      </p:sp>
      <p:sp>
        <p:nvSpPr>
          <p:cNvPr id="56370" name="Line 114"/>
          <p:cNvSpPr/>
          <p:nvPr/>
        </p:nvSpPr>
        <p:spPr>
          <a:xfrm>
            <a:off x="6481763" y="5173663"/>
            <a:ext cx="0" cy="468312"/>
          </a:xfrm>
          <a:prstGeom prst="line">
            <a:avLst/>
          </a:prstGeom>
          <a:ln w="28575" cap="sq" cmpd="sng">
            <a:solidFill>
              <a:schemeClr val="tx2"/>
            </a:solidFill>
            <a:prstDash val="solid"/>
            <a:headEnd type="none" w="med" len="med"/>
            <a:tailEnd type="none" w="med" len="med"/>
          </a:ln>
        </p:spPr>
      </p:sp>
      <p:sp>
        <p:nvSpPr>
          <p:cNvPr id="56371" name="Text Box 115"/>
          <p:cNvSpPr txBox="1"/>
          <p:nvPr/>
        </p:nvSpPr>
        <p:spPr>
          <a:xfrm>
            <a:off x="6789738" y="6011863"/>
            <a:ext cx="1082675" cy="488950"/>
          </a:xfrm>
          <a:prstGeom prst="rect">
            <a:avLst/>
          </a:prstGeom>
          <a:solidFill>
            <a:srgbClr val="CAF2CE">
              <a:alpha val="50195"/>
            </a:srgbClr>
          </a:solidFill>
          <a:ln w="31750" cap="sq"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56372" name="Line 116"/>
          <p:cNvSpPr/>
          <p:nvPr/>
        </p:nvSpPr>
        <p:spPr>
          <a:xfrm flipH="1">
            <a:off x="7094538" y="6011863"/>
            <a:ext cx="0" cy="468312"/>
          </a:xfrm>
          <a:prstGeom prst="line">
            <a:avLst/>
          </a:prstGeom>
          <a:ln w="28575" cap="sq" cmpd="sng">
            <a:solidFill>
              <a:schemeClr val="tx2"/>
            </a:solidFill>
            <a:prstDash val="solid"/>
            <a:headEnd type="none" w="med" len="med"/>
            <a:tailEnd type="none" w="med" len="med"/>
          </a:ln>
        </p:spPr>
      </p:sp>
      <p:sp>
        <p:nvSpPr>
          <p:cNvPr id="56373" name="Line 117"/>
          <p:cNvSpPr/>
          <p:nvPr/>
        </p:nvSpPr>
        <p:spPr>
          <a:xfrm>
            <a:off x="7551738" y="6011863"/>
            <a:ext cx="0" cy="468312"/>
          </a:xfrm>
          <a:prstGeom prst="line">
            <a:avLst/>
          </a:prstGeom>
          <a:ln w="28575" cap="sq" cmpd="sng">
            <a:solidFill>
              <a:schemeClr val="tx2"/>
            </a:solidFill>
            <a:prstDash val="solid"/>
            <a:headEnd type="none" w="med" len="med"/>
            <a:tailEnd type="none" w="med" len="med"/>
          </a:ln>
        </p:spPr>
      </p:sp>
      <p:sp>
        <p:nvSpPr>
          <p:cNvPr id="56374" name="Text Box 118"/>
          <p:cNvSpPr txBox="1"/>
          <p:nvPr/>
        </p:nvSpPr>
        <p:spPr>
          <a:xfrm>
            <a:off x="7912100" y="5156200"/>
            <a:ext cx="1082675" cy="488950"/>
          </a:xfrm>
          <a:prstGeom prst="rect">
            <a:avLst/>
          </a:prstGeom>
          <a:solidFill>
            <a:srgbClr val="CAF2CE">
              <a:alpha val="50195"/>
            </a:srgbClr>
          </a:solidFill>
          <a:ln w="31750" cap="sq"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D</a:t>
            </a:r>
            <a:endParaRPr lang="en-US" altLang="zh-CN" dirty="0">
              <a:latin typeface="Times New Roman" panose="02020603050405020304" pitchFamily="18" charset="0"/>
              <a:ea typeface="宋体" panose="02010600030101010101" pitchFamily="2" charset="-122"/>
            </a:endParaRPr>
          </a:p>
        </p:txBody>
      </p:sp>
      <p:sp>
        <p:nvSpPr>
          <p:cNvPr id="56375" name="Line 119"/>
          <p:cNvSpPr/>
          <p:nvPr/>
        </p:nvSpPr>
        <p:spPr>
          <a:xfrm flipH="1">
            <a:off x="8216900" y="5156200"/>
            <a:ext cx="0" cy="468313"/>
          </a:xfrm>
          <a:prstGeom prst="line">
            <a:avLst/>
          </a:prstGeom>
          <a:ln w="28575" cap="sq" cmpd="sng">
            <a:solidFill>
              <a:schemeClr val="tx2"/>
            </a:solidFill>
            <a:prstDash val="solid"/>
            <a:headEnd type="none" w="med" len="med"/>
            <a:tailEnd type="none" w="med" len="med"/>
          </a:ln>
        </p:spPr>
      </p:sp>
      <p:sp>
        <p:nvSpPr>
          <p:cNvPr id="56376" name="Line 120"/>
          <p:cNvSpPr/>
          <p:nvPr/>
        </p:nvSpPr>
        <p:spPr>
          <a:xfrm>
            <a:off x="8674100" y="5156200"/>
            <a:ext cx="0" cy="468313"/>
          </a:xfrm>
          <a:prstGeom prst="line">
            <a:avLst/>
          </a:prstGeom>
          <a:ln w="28575" cap="sq" cmpd="sng">
            <a:solidFill>
              <a:schemeClr val="tx2"/>
            </a:solidFill>
            <a:prstDash val="solid"/>
            <a:headEnd type="none" w="med" len="med"/>
            <a:tailEnd type="none" w="med" len="med"/>
          </a:ln>
        </p:spPr>
      </p:sp>
      <p:sp>
        <p:nvSpPr>
          <p:cNvPr id="56377" name="Line 121"/>
          <p:cNvSpPr/>
          <p:nvPr/>
        </p:nvSpPr>
        <p:spPr>
          <a:xfrm flipH="1">
            <a:off x="6288088" y="4703763"/>
            <a:ext cx="682625" cy="452437"/>
          </a:xfrm>
          <a:prstGeom prst="line">
            <a:avLst/>
          </a:prstGeom>
          <a:ln w="38100" cap="sq" cmpd="sng">
            <a:solidFill>
              <a:schemeClr val="tx2"/>
            </a:solidFill>
            <a:prstDash val="solid"/>
            <a:headEnd type="none" w="med" len="med"/>
            <a:tailEnd type="none" w="med" len="med"/>
          </a:ln>
        </p:spPr>
      </p:sp>
      <p:sp>
        <p:nvSpPr>
          <p:cNvPr id="56378" name="Text Box 122"/>
          <p:cNvSpPr txBox="1"/>
          <p:nvPr/>
        </p:nvSpPr>
        <p:spPr>
          <a:xfrm>
            <a:off x="5651500" y="5292725"/>
            <a:ext cx="3619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6379" name="Line 123"/>
          <p:cNvSpPr/>
          <p:nvPr/>
        </p:nvSpPr>
        <p:spPr>
          <a:xfrm>
            <a:off x="6634163" y="5478463"/>
            <a:ext cx="655637" cy="533400"/>
          </a:xfrm>
          <a:prstGeom prst="line">
            <a:avLst/>
          </a:prstGeom>
          <a:ln w="38100" cap="sq" cmpd="sng">
            <a:solidFill>
              <a:schemeClr val="tx2"/>
            </a:solidFill>
            <a:prstDash val="solid"/>
            <a:headEnd type="none" w="med" len="med"/>
            <a:tailEnd type="none" w="med" len="med"/>
          </a:ln>
        </p:spPr>
      </p:sp>
      <p:sp>
        <p:nvSpPr>
          <p:cNvPr id="56380" name="Text Box 124"/>
          <p:cNvSpPr txBox="1"/>
          <p:nvPr/>
        </p:nvSpPr>
        <p:spPr>
          <a:xfrm>
            <a:off x="6713538" y="6067425"/>
            <a:ext cx="3619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6381" name="Text Box 125"/>
          <p:cNvSpPr txBox="1"/>
          <p:nvPr/>
        </p:nvSpPr>
        <p:spPr>
          <a:xfrm>
            <a:off x="7475538" y="6067425"/>
            <a:ext cx="3619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6382" name="Line 126"/>
          <p:cNvSpPr/>
          <p:nvPr/>
        </p:nvSpPr>
        <p:spPr>
          <a:xfrm>
            <a:off x="7732713" y="4703763"/>
            <a:ext cx="715962" cy="452437"/>
          </a:xfrm>
          <a:prstGeom prst="line">
            <a:avLst/>
          </a:prstGeom>
          <a:ln w="38100" cap="sq" cmpd="sng">
            <a:solidFill>
              <a:schemeClr val="tx2"/>
            </a:solidFill>
            <a:prstDash val="solid"/>
            <a:headEnd type="none" w="med" len="med"/>
            <a:tailEnd type="none" w="med" len="med"/>
          </a:ln>
        </p:spPr>
      </p:sp>
      <p:sp>
        <p:nvSpPr>
          <p:cNvPr id="56383" name="Text Box 127"/>
          <p:cNvSpPr txBox="1"/>
          <p:nvPr/>
        </p:nvSpPr>
        <p:spPr>
          <a:xfrm>
            <a:off x="7872413" y="5275263"/>
            <a:ext cx="3619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6384" name="Text Box 128"/>
          <p:cNvSpPr txBox="1"/>
          <p:nvPr/>
        </p:nvSpPr>
        <p:spPr>
          <a:xfrm>
            <a:off x="8664575" y="5275263"/>
            <a:ext cx="3619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chemeClr val="tx2"/>
                </a:solidFill>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p:txBody>
      </p:sp>
      <p:sp>
        <p:nvSpPr>
          <p:cNvPr id="56385" name="Text Box 130"/>
          <p:cNvSpPr txBox="1"/>
          <p:nvPr/>
        </p:nvSpPr>
        <p:spPr>
          <a:xfrm>
            <a:off x="1042988" y="3716338"/>
            <a:ext cx="367347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dirty="0">
                <a:latin typeface="Arial" panose="020B0604020202020204" pitchFamily="34" charset="0"/>
              </a:rPr>
              <a:t>先序应该输入什么？</a:t>
            </a:r>
            <a:endParaRPr lang="zh-CN" altLang="en-US" dirty="0">
              <a:latin typeface="Arial" panose="020B0604020202020204" pitchFamily="34" charset="0"/>
            </a:endParaRPr>
          </a:p>
        </p:txBody>
      </p:sp>
      <p:sp>
        <p:nvSpPr>
          <p:cNvPr id="61484" name="Rectangle 56"/>
          <p:cNvSpPr/>
          <p:nvPr/>
        </p:nvSpPr>
        <p:spPr>
          <a:xfrm>
            <a:off x="1043305" y="5203190"/>
            <a:ext cx="3605530" cy="45974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 B D # F # # # C E # # #</a:t>
            </a:r>
            <a:endParaRPr lang="en-US" altLang="zh-CN" b="1" u="sng"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6359"/>
                                        </p:tgtEl>
                                        <p:attrNameLst>
                                          <p:attrName>style.visibility</p:attrName>
                                        </p:attrNameLst>
                                      </p:cBhvr>
                                      <p:to>
                                        <p:strVal val="visible"/>
                                      </p:to>
                                    </p:set>
                                    <p:anim calcmode="lin" valueType="num">
                                      <p:cBhvr>
                                        <p:cTn id="7" dur="500" fill="hold"/>
                                        <p:tgtEl>
                                          <p:spTgt spid="56359"/>
                                        </p:tgtEl>
                                        <p:attrNameLst>
                                          <p:attrName>ppt_x</p:attrName>
                                        </p:attrNameLst>
                                      </p:cBhvr>
                                      <p:tavLst>
                                        <p:tav tm="0">
                                          <p:val>
                                            <p:strVal val="#ppt_x-#ppt_w/2"/>
                                          </p:val>
                                        </p:tav>
                                        <p:tav tm="100000">
                                          <p:val>
                                            <p:strVal val="#ppt_x"/>
                                          </p:val>
                                        </p:tav>
                                      </p:tavLst>
                                    </p:anim>
                                    <p:anim calcmode="lin" valueType="num">
                                      <p:cBhvr>
                                        <p:cTn id="8" dur="500" fill="hold"/>
                                        <p:tgtEl>
                                          <p:spTgt spid="56359"/>
                                        </p:tgtEl>
                                        <p:attrNameLst>
                                          <p:attrName>ppt_y</p:attrName>
                                        </p:attrNameLst>
                                      </p:cBhvr>
                                      <p:tavLst>
                                        <p:tav tm="0">
                                          <p:val>
                                            <p:strVal val="#ppt_y"/>
                                          </p:val>
                                        </p:tav>
                                        <p:tav tm="100000">
                                          <p:val>
                                            <p:strVal val="#ppt_y"/>
                                          </p:val>
                                        </p:tav>
                                      </p:tavLst>
                                    </p:anim>
                                    <p:anim calcmode="lin" valueType="num">
                                      <p:cBhvr>
                                        <p:cTn id="9" dur="500" fill="hold"/>
                                        <p:tgtEl>
                                          <p:spTgt spid="56359"/>
                                        </p:tgtEl>
                                        <p:attrNameLst>
                                          <p:attrName>ppt_w</p:attrName>
                                        </p:attrNameLst>
                                      </p:cBhvr>
                                      <p:tavLst>
                                        <p:tav tm="0">
                                          <p:val>
                                            <p:fltVal val="0.000000"/>
                                          </p:val>
                                        </p:tav>
                                        <p:tav tm="100000">
                                          <p:val>
                                            <p:strVal val="#ppt_w"/>
                                          </p:val>
                                        </p:tav>
                                      </p:tavLst>
                                    </p:anim>
                                    <p:anim calcmode="lin" valueType="num">
                                      <p:cBhvr>
                                        <p:cTn id="10" dur="500" fill="hold"/>
                                        <p:tgtEl>
                                          <p:spTgt spid="5635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56367"/>
                                        </p:tgtEl>
                                        <p:attrNameLst>
                                          <p:attrName>style.visibility</p:attrName>
                                        </p:attrNameLst>
                                      </p:cBhvr>
                                      <p:to>
                                        <p:strVal val="visible"/>
                                      </p:to>
                                    </p:set>
                                    <p:anim calcmode="lin" valueType="num">
                                      <p:cBhvr>
                                        <p:cTn id="15" dur="500" fill="hold"/>
                                        <p:tgtEl>
                                          <p:spTgt spid="56367"/>
                                        </p:tgtEl>
                                        <p:attrNameLst>
                                          <p:attrName>ppt_x</p:attrName>
                                        </p:attrNameLst>
                                      </p:cBhvr>
                                      <p:tavLst>
                                        <p:tav tm="0">
                                          <p:val>
                                            <p:strVal val="#ppt_x"/>
                                          </p:val>
                                        </p:tav>
                                        <p:tav tm="100000">
                                          <p:val>
                                            <p:strVal val="#ppt_x"/>
                                          </p:val>
                                        </p:tav>
                                      </p:tavLst>
                                    </p:anim>
                                    <p:anim calcmode="lin" valueType="num">
                                      <p:cBhvr>
                                        <p:cTn id="16" dur="500" fill="hold"/>
                                        <p:tgtEl>
                                          <p:spTgt spid="56367"/>
                                        </p:tgtEl>
                                        <p:attrNameLst>
                                          <p:attrName>ppt_y</p:attrName>
                                        </p:attrNameLst>
                                      </p:cBhvr>
                                      <p:tavLst>
                                        <p:tav tm="0">
                                          <p:val>
                                            <p:strVal val="#ppt_y-#ppt_h/2"/>
                                          </p:val>
                                        </p:tav>
                                        <p:tav tm="100000">
                                          <p:val>
                                            <p:strVal val="#ppt_y"/>
                                          </p:val>
                                        </p:tav>
                                      </p:tavLst>
                                    </p:anim>
                                    <p:anim calcmode="lin" valueType="num">
                                      <p:cBhvr>
                                        <p:cTn id="17" dur="500" fill="hold"/>
                                        <p:tgtEl>
                                          <p:spTgt spid="56367"/>
                                        </p:tgtEl>
                                        <p:attrNameLst>
                                          <p:attrName>ppt_w</p:attrName>
                                        </p:attrNameLst>
                                      </p:cBhvr>
                                      <p:tavLst>
                                        <p:tav tm="0">
                                          <p:val>
                                            <p:strVal val="#ppt_w"/>
                                          </p:val>
                                        </p:tav>
                                        <p:tav tm="100000">
                                          <p:val>
                                            <p:strVal val="#ppt_w"/>
                                          </p:val>
                                        </p:tav>
                                      </p:tavLst>
                                    </p:anim>
                                    <p:anim calcmode="lin" valueType="num">
                                      <p:cBhvr>
                                        <p:cTn id="18" dur="500" fill="hold"/>
                                        <p:tgtEl>
                                          <p:spTgt spid="56367"/>
                                        </p:tgtEl>
                                        <p:attrNameLst>
                                          <p:attrName>ppt_h</p:attrName>
                                        </p:attrNameLst>
                                      </p:cBhvr>
                                      <p:tavLst>
                                        <p:tav tm="0">
                                          <p:val>
                                            <p:fltVal val="0.000000"/>
                                          </p:val>
                                        </p:tav>
                                        <p:tav tm="100000">
                                          <p:val>
                                            <p:strVal val="#ppt_h"/>
                                          </p:val>
                                        </p:tav>
                                      </p:tavLst>
                                    </p:anim>
                                  </p:childTnLst>
                                </p:cTn>
                              </p:par>
                            </p:childTnLst>
                          </p:cTn>
                        </p:par>
                        <p:par>
                          <p:cTn id="19" fill="hold">
                            <p:stCondLst>
                              <p:cond delay="500"/>
                            </p:stCondLst>
                            <p:childTnLst>
                              <p:par>
                                <p:cTn id="20" presetID="17" presetClass="entr" presetSubtype="1" fill="hold" nodeType="afterEffect">
                                  <p:stCondLst>
                                    <p:cond delay="0"/>
                                  </p:stCondLst>
                                  <p:childTnLst>
                                    <p:set>
                                      <p:cBhvr>
                                        <p:cTn id="21" dur="1" fill="hold">
                                          <p:stCondLst>
                                            <p:cond delay="0"/>
                                          </p:stCondLst>
                                        </p:cTn>
                                        <p:tgtEl>
                                          <p:spTgt spid="56366"/>
                                        </p:tgtEl>
                                        <p:attrNameLst>
                                          <p:attrName>style.visibility</p:attrName>
                                        </p:attrNameLst>
                                      </p:cBhvr>
                                      <p:to>
                                        <p:strVal val="visible"/>
                                      </p:to>
                                    </p:set>
                                    <p:anim calcmode="lin" valueType="num">
                                      <p:cBhvr>
                                        <p:cTn id="22" dur="500" fill="hold"/>
                                        <p:tgtEl>
                                          <p:spTgt spid="56366"/>
                                        </p:tgtEl>
                                        <p:attrNameLst>
                                          <p:attrName>ppt_x</p:attrName>
                                        </p:attrNameLst>
                                      </p:cBhvr>
                                      <p:tavLst>
                                        <p:tav tm="0">
                                          <p:val>
                                            <p:strVal val="#ppt_x"/>
                                          </p:val>
                                        </p:tav>
                                        <p:tav tm="100000">
                                          <p:val>
                                            <p:strVal val="#ppt_x"/>
                                          </p:val>
                                        </p:tav>
                                      </p:tavLst>
                                    </p:anim>
                                    <p:anim calcmode="lin" valueType="num">
                                      <p:cBhvr>
                                        <p:cTn id="23" dur="500" fill="hold"/>
                                        <p:tgtEl>
                                          <p:spTgt spid="56366"/>
                                        </p:tgtEl>
                                        <p:attrNameLst>
                                          <p:attrName>ppt_y</p:attrName>
                                        </p:attrNameLst>
                                      </p:cBhvr>
                                      <p:tavLst>
                                        <p:tav tm="0">
                                          <p:val>
                                            <p:strVal val="#ppt_y-#ppt_h/2"/>
                                          </p:val>
                                        </p:tav>
                                        <p:tav tm="100000">
                                          <p:val>
                                            <p:strVal val="#ppt_y"/>
                                          </p:val>
                                        </p:tav>
                                      </p:tavLst>
                                    </p:anim>
                                    <p:anim calcmode="lin" valueType="num">
                                      <p:cBhvr>
                                        <p:cTn id="24" dur="500" fill="hold"/>
                                        <p:tgtEl>
                                          <p:spTgt spid="56366"/>
                                        </p:tgtEl>
                                        <p:attrNameLst>
                                          <p:attrName>ppt_w</p:attrName>
                                        </p:attrNameLst>
                                      </p:cBhvr>
                                      <p:tavLst>
                                        <p:tav tm="0">
                                          <p:val>
                                            <p:strVal val="#ppt_w"/>
                                          </p:val>
                                        </p:tav>
                                        <p:tav tm="100000">
                                          <p:val>
                                            <p:strVal val="#ppt_w"/>
                                          </p:val>
                                        </p:tav>
                                      </p:tavLst>
                                    </p:anim>
                                    <p:anim calcmode="lin" valueType="num">
                                      <p:cBhvr>
                                        <p:cTn id="25" dur="500" fill="hold"/>
                                        <p:tgtEl>
                                          <p:spTgt spid="56366"/>
                                        </p:tgtEl>
                                        <p:attrNameLst>
                                          <p:attrName>ppt_h</p:attrName>
                                        </p:attrNameLst>
                                      </p:cBhvr>
                                      <p:tavLst>
                                        <p:tav tm="0">
                                          <p:val>
                                            <p:fltVal val="0.000000"/>
                                          </p:val>
                                        </p:tav>
                                        <p:tav tm="100000">
                                          <p:val>
                                            <p:strVal val="#ppt_h"/>
                                          </p:val>
                                        </p:tav>
                                      </p:tavLst>
                                    </p:anim>
                                  </p:childTnLst>
                                </p:cTn>
                              </p:par>
                            </p:childTnLst>
                          </p:cTn>
                        </p:par>
                        <p:par>
                          <p:cTn id="26" fill="hold">
                            <p:stCondLst>
                              <p:cond delay="1000"/>
                            </p:stCondLst>
                            <p:childTnLst>
                              <p:par>
                                <p:cTn id="27" presetID="17" presetClass="entr" presetSubtype="1" fill="hold" grpId="0" nodeType="afterEffect">
                                  <p:stCondLst>
                                    <p:cond delay="0"/>
                                  </p:stCondLst>
                                  <p:childTnLst>
                                    <p:set>
                                      <p:cBhvr>
                                        <p:cTn id="28" dur="1" fill="hold">
                                          <p:stCondLst>
                                            <p:cond delay="0"/>
                                          </p:stCondLst>
                                        </p:cTn>
                                        <p:tgtEl>
                                          <p:spTgt spid="56363"/>
                                        </p:tgtEl>
                                        <p:attrNameLst>
                                          <p:attrName>style.visibility</p:attrName>
                                        </p:attrNameLst>
                                      </p:cBhvr>
                                      <p:to>
                                        <p:strVal val="visible"/>
                                      </p:to>
                                    </p:set>
                                    <p:anim calcmode="lin" valueType="num">
                                      <p:cBhvr>
                                        <p:cTn id="29" dur="500" fill="hold"/>
                                        <p:tgtEl>
                                          <p:spTgt spid="56363"/>
                                        </p:tgtEl>
                                        <p:attrNameLst>
                                          <p:attrName>ppt_x</p:attrName>
                                        </p:attrNameLst>
                                      </p:cBhvr>
                                      <p:tavLst>
                                        <p:tav tm="0">
                                          <p:val>
                                            <p:strVal val="#ppt_x"/>
                                          </p:val>
                                        </p:tav>
                                        <p:tav tm="100000">
                                          <p:val>
                                            <p:strVal val="#ppt_x"/>
                                          </p:val>
                                        </p:tav>
                                      </p:tavLst>
                                    </p:anim>
                                    <p:anim calcmode="lin" valueType="num">
                                      <p:cBhvr>
                                        <p:cTn id="30" dur="500" fill="hold"/>
                                        <p:tgtEl>
                                          <p:spTgt spid="56363"/>
                                        </p:tgtEl>
                                        <p:attrNameLst>
                                          <p:attrName>ppt_y</p:attrName>
                                        </p:attrNameLst>
                                      </p:cBhvr>
                                      <p:tavLst>
                                        <p:tav tm="0">
                                          <p:val>
                                            <p:strVal val="#ppt_y-#ppt_h/2"/>
                                          </p:val>
                                        </p:tav>
                                        <p:tav tm="100000">
                                          <p:val>
                                            <p:strVal val="#ppt_y"/>
                                          </p:val>
                                        </p:tav>
                                      </p:tavLst>
                                    </p:anim>
                                    <p:anim calcmode="lin" valueType="num">
                                      <p:cBhvr>
                                        <p:cTn id="31" dur="500" fill="hold"/>
                                        <p:tgtEl>
                                          <p:spTgt spid="56363"/>
                                        </p:tgtEl>
                                        <p:attrNameLst>
                                          <p:attrName>ppt_w</p:attrName>
                                        </p:attrNameLst>
                                      </p:cBhvr>
                                      <p:tavLst>
                                        <p:tav tm="0">
                                          <p:val>
                                            <p:strVal val="#ppt_w"/>
                                          </p:val>
                                        </p:tav>
                                        <p:tav tm="100000">
                                          <p:val>
                                            <p:strVal val="#ppt_w"/>
                                          </p:val>
                                        </p:tav>
                                      </p:tavLst>
                                    </p:anim>
                                    <p:anim calcmode="lin" valueType="num">
                                      <p:cBhvr>
                                        <p:cTn id="32" dur="500" fill="hold"/>
                                        <p:tgtEl>
                                          <p:spTgt spid="56363"/>
                                        </p:tgtEl>
                                        <p:attrNameLst>
                                          <p:attrName>ppt_h</p:attrName>
                                        </p:attrNameLst>
                                      </p:cBhvr>
                                      <p:tavLst>
                                        <p:tav tm="0">
                                          <p:val>
                                            <p:fltVal val="0.000000"/>
                                          </p:val>
                                        </p:tav>
                                        <p:tav tm="100000">
                                          <p:val>
                                            <p:strVal val="#ppt_h"/>
                                          </p:val>
                                        </p:tav>
                                      </p:tavLst>
                                    </p:anim>
                                  </p:childTnLst>
                                </p:cTn>
                              </p:par>
                            </p:childTnLst>
                          </p:cTn>
                        </p:par>
                        <p:par>
                          <p:cTn id="33" fill="hold">
                            <p:stCondLst>
                              <p:cond delay="1500"/>
                            </p:stCondLst>
                            <p:childTnLst>
                              <p:par>
                                <p:cTn id="34" presetID="17" presetClass="entr" presetSubtype="1" fill="hold" nodeType="afterEffect">
                                  <p:stCondLst>
                                    <p:cond delay="0"/>
                                  </p:stCondLst>
                                  <p:childTnLst>
                                    <p:set>
                                      <p:cBhvr>
                                        <p:cTn id="35" dur="1" fill="hold">
                                          <p:stCondLst>
                                            <p:cond delay="0"/>
                                          </p:stCondLst>
                                        </p:cTn>
                                        <p:tgtEl>
                                          <p:spTgt spid="56364"/>
                                        </p:tgtEl>
                                        <p:attrNameLst>
                                          <p:attrName>style.visibility</p:attrName>
                                        </p:attrNameLst>
                                      </p:cBhvr>
                                      <p:to>
                                        <p:strVal val="visible"/>
                                      </p:to>
                                    </p:set>
                                    <p:anim calcmode="lin" valueType="num">
                                      <p:cBhvr>
                                        <p:cTn id="36" dur="500" fill="hold"/>
                                        <p:tgtEl>
                                          <p:spTgt spid="56364"/>
                                        </p:tgtEl>
                                        <p:attrNameLst>
                                          <p:attrName>ppt_x</p:attrName>
                                        </p:attrNameLst>
                                      </p:cBhvr>
                                      <p:tavLst>
                                        <p:tav tm="0">
                                          <p:val>
                                            <p:strVal val="#ppt_x"/>
                                          </p:val>
                                        </p:tav>
                                        <p:tav tm="100000">
                                          <p:val>
                                            <p:strVal val="#ppt_x"/>
                                          </p:val>
                                        </p:tav>
                                      </p:tavLst>
                                    </p:anim>
                                    <p:anim calcmode="lin" valueType="num">
                                      <p:cBhvr>
                                        <p:cTn id="37" dur="500" fill="hold"/>
                                        <p:tgtEl>
                                          <p:spTgt spid="56364"/>
                                        </p:tgtEl>
                                        <p:attrNameLst>
                                          <p:attrName>ppt_y</p:attrName>
                                        </p:attrNameLst>
                                      </p:cBhvr>
                                      <p:tavLst>
                                        <p:tav tm="0">
                                          <p:val>
                                            <p:strVal val="#ppt_y-#ppt_h/2"/>
                                          </p:val>
                                        </p:tav>
                                        <p:tav tm="100000">
                                          <p:val>
                                            <p:strVal val="#ppt_y"/>
                                          </p:val>
                                        </p:tav>
                                      </p:tavLst>
                                    </p:anim>
                                    <p:anim calcmode="lin" valueType="num">
                                      <p:cBhvr>
                                        <p:cTn id="38" dur="500" fill="hold"/>
                                        <p:tgtEl>
                                          <p:spTgt spid="56364"/>
                                        </p:tgtEl>
                                        <p:attrNameLst>
                                          <p:attrName>ppt_w</p:attrName>
                                        </p:attrNameLst>
                                      </p:cBhvr>
                                      <p:tavLst>
                                        <p:tav tm="0">
                                          <p:val>
                                            <p:strVal val="#ppt_w"/>
                                          </p:val>
                                        </p:tav>
                                        <p:tav tm="100000">
                                          <p:val>
                                            <p:strVal val="#ppt_w"/>
                                          </p:val>
                                        </p:tav>
                                      </p:tavLst>
                                    </p:anim>
                                    <p:anim calcmode="lin" valueType="num">
                                      <p:cBhvr>
                                        <p:cTn id="39" dur="500" fill="hold"/>
                                        <p:tgtEl>
                                          <p:spTgt spid="56364"/>
                                        </p:tgtEl>
                                        <p:attrNameLst>
                                          <p:attrName>ppt_h</p:attrName>
                                        </p:attrNameLst>
                                      </p:cBhvr>
                                      <p:tavLst>
                                        <p:tav tm="0">
                                          <p:val>
                                            <p:fltVal val="0.000000"/>
                                          </p:val>
                                        </p:tav>
                                        <p:tav tm="100000">
                                          <p:val>
                                            <p:strVal val="#ppt_h"/>
                                          </p:val>
                                        </p:tav>
                                      </p:tavLst>
                                    </p:anim>
                                  </p:childTnLst>
                                </p:cTn>
                              </p:par>
                            </p:childTnLst>
                          </p:cTn>
                        </p:par>
                        <p:par>
                          <p:cTn id="40" fill="hold">
                            <p:stCondLst>
                              <p:cond delay="2000"/>
                            </p:stCondLst>
                            <p:childTnLst>
                              <p:par>
                                <p:cTn id="41" presetID="17" presetClass="entr" presetSubtype="1" fill="hold" nodeType="afterEffect">
                                  <p:stCondLst>
                                    <p:cond delay="0"/>
                                  </p:stCondLst>
                                  <p:childTnLst>
                                    <p:set>
                                      <p:cBhvr>
                                        <p:cTn id="42" dur="1" fill="hold">
                                          <p:stCondLst>
                                            <p:cond delay="0"/>
                                          </p:stCondLst>
                                        </p:cTn>
                                        <p:tgtEl>
                                          <p:spTgt spid="56365"/>
                                        </p:tgtEl>
                                        <p:attrNameLst>
                                          <p:attrName>style.visibility</p:attrName>
                                        </p:attrNameLst>
                                      </p:cBhvr>
                                      <p:to>
                                        <p:strVal val="visible"/>
                                      </p:to>
                                    </p:set>
                                    <p:anim calcmode="lin" valueType="num">
                                      <p:cBhvr>
                                        <p:cTn id="43" dur="500" fill="hold"/>
                                        <p:tgtEl>
                                          <p:spTgt spid="56365"/>
                                        </p:tgtEl>
                                        <p:attrNameLst>
                                          <p:attrName>ppt_x</p:attrName>
                                        </p:attrNameLst>
                                      </p:cBhvr>
                                      <p:tavLst>
                                        <p:tav tm="0">
                                          <p:val>
                                            <p:strVal val="#ppt_x"/>
                                          </p:val>
                                        </p:tav>
                                        <p:tav tm="100000">
                                          <p:val>
                                            <p:strVal val="#ppt_x"/>
                                          </p:val>
                                        </p:tav>
                                      </p:tavLst>
                                    </p:anim>
                                    <p:anim calcmode="lin" valueType="num">
                                      <p:cBhvr>
                                        <p:cTn id="44" dur="500" fill="hold"/>
                                        <p:tgtEl>
                                          <p:spTgt spid="56365"/>
                                        </p:tgtEl>
                                        <p:attrNameLst>
                                          <p:attrName>ppt_y</p:attrName>
                                        </p:attrNameLst>
                                      </p:cBhvr>
                                      <p:tavLst>
                                        <p:tav tm="0">
                                          <p:val>
                                            <p:strVal val="#ppt_y-#ppt_h/2"/>
                                          </p:val>
                                        </p:tav>
                                        <p:tav tm="100000">
                                          <p:val>
                                            <p:strVal val="#ppt_y"/>
                                          </p:val>
                                        </p:tav>
                                      </p:tavLst>
                                    </p:anim>
                                    <p:anim calcmode="lin" valueType="num">
                                      <p:cBhvr>
                                        <p:cTn id="45" dur="500" fill="hold"/>
                                        <p:tgtEl>
                                          <p:spTgt spid="56365"/>
                                        </p:tgtEl>
                                        <p:attrNameLst>
                                          <p:attrName>ppt_w</p:attrName>
                                        </p:attrNameLst>
                                      </p:cBhvr>
                                      <p:tavLst>
                                        <p:tav tm="0">
                                          <p:val>
                                            <p:strVal val="#ppt_w"/>
                                          </p:val>
                                        </p:tav>
                                        <p:tav tm="100000">
                                          <p:val>
                                            <p:strVal val="#ppt_w"/>
                                          </p:val>
                                        </p:tav>
                                      </p:tavLst>
                                    </p:anim>
                                    <p:anim calcmode="lin" valueType="num">
                                      <p:cBhvr>
                                        <p:cTn id="46" dur="500" fill="hold"/>
                                        <p:tgtEl>
                                          <p:spTgt spid="56365"/>
                                        </p:tgtEl>
                                        <p:attrNameLst>
                                          <p:attrName>ppt_h</p:attrName>
                                        </p:attrNameLst>
                                      </p:cBhvr>
                                      <p:tavLst>
                                        <p:tav tm="0">
                                          <p:val>
                                            <p:fltVal val="0.00000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grpId="0" nodeType="clickEffect">
                                  <p:stCondLst>
                                    <p:cond delay="0"/>
                                  </p:stCondLst>
                                  <p:childTnLst>
                                    <p:set>
                                      <p:cBhvr>
                                        <p:cTn id="50" dur="1" fill="hold">
                                          <p:stCondLst>
                                            <p:cond delay="0"/>
                                          </p:stCondLst>
                                        </p:cTn>
                                        <p:tgtEl>
                                          <p:spTgt spid="56360"/>
                                        </p:tgtEl>
                                        <p:attrNameLst>
                                          <p:attrName>style.visibility</p:attrName>
                                        </p:attrNameLst>
                                      </p:cBhvr>
                                      <p:to>
                                        <p:strVal val="visible"/>
                                      </p:to>
                                    </p:set>
                                    <p:anim calcmode="lin" valueType="num">
                                      <p:cBhvr>
                                        <p:cTn id="51" dur="500" fill="hold"/>
                                        <p:tgtEl>
                                          <p:spTgt spid="56360"/>
                                        </p:tgtEl>
                                        <p:attrNameLst>
                                          <p:attrName>ppt_x</p:attrName>
                                        </p:attrNameLst>
                                      </p:cBhvr>
                                      <p:tavLst>
                                        <p:tav tm="0">
                                          <p:val>
                                            <p:strVal val="#ppt_x-#ppt_w/2"/>
                                          </p:val>
                                        </p:tav>
                                        <p:tav tm="100000">
                                          <p:val>
                                            <p:strVal val="#ppt_x"/>
                                          </p:val>
                                        </p:tav>
                                      </p:tavLst>
                                    </p:anim>
                                    <p:anim calcmode="lin" valueType="num">
                                      <p:cBhvr>
                                        <p:cTn id="52" dur="500" fill="hold"/>
                                        <p:tgtEl>
                                          <p:spTgt spid="56360"/>
                                        </p:tgtEl>
                                        <p:attrNameLst>
                                          <p:attrName>ppt_y</p:attrName>
                                        </p:attrNameLst>
                                      </p:cBhvr>
                                      <p:tavLst>
                                        <p:tav tm="0">
                                          <p:val>
                                            <p:strVal val="#ppt_y"/>
                                          </p:val>
                                        </p:tav>
                                        <p:tav tm="100000">
                                          <p:val>
                                            <p:strVal val="#ppt_y"/>
                                          </p:val>
                                        </p:tav>
                                      </p:tavLst>
                                    </p:anim>
                                    <p:anim calcmode="lin" valueType="num">
                                      <p:cBhvr>
                                        <p:cTn id="53" dur="500" fill="hold"/>
                                        <p:tgtEl>
                                          <p:spTgt spid="56360"/>
                                        </p:tgtEl>
                                        <p:attrNameLst>
                                          <p:attrName>ppt_w</p:attrName>
                                        </p:attrNameLst>
                                      </p:cBhvr>
                                      <p:tavLst>
                                        <p:tav tm="0">
                                          <p:val>
                                            <p:fltVal val="0.000000"/>
                                          </p:val>
                                        </p:tav>
                                        <p:tav tm="100000">
                                          <p:val>
                                            <p:strVal val="#ppt_w"/>
                                          </p:val>
                                        </p:tav>
                                      </p:tavLst>
                                    </p:anim>
                                    <p:anim calcmode="lin" valueType="num">
                                      <p:cBhvr>
                                        <p:cTn id="54" dur="500" fill="hold"/>
                                        <p:tgtEl>
                                          <p:spTgt spid="56360"/>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56377"/>
                                        </p:tgtEl>
                                        <p:attrNameLst>
                                          <p:attrName>style.visibility</p:attrName>
                                        </p:attrNameLst>
                                      </p:cBhvr>
                                      <p:to>
                                        <p:strVal val="visible"/>
                                      </p:to>
                                    </p:set>
                                    <p:anim calcmode="lin" valueType="num">
                                      <p:cBhvr>
                                        <p:cTn id="59" dur="500" fill="hold"/>
                                        <p:tgtEl>
                                          <p:spTgt spid="56377"/>
                                        </p:tgtEl>
                                        <p:attrNameLst>
                                          <p:attrName>ppt_x</p:attrName>
                                        </p:attrNameLst>
                                      </p:cBhvr>
                                      <p:tavLst>
                                        <p:tav tm="0">
                                          <p:val>
                                            <p:strVal val="#ppt_x"/>
                                          </p:val>
                                        </p:tav>
                                        <p:tav tm="100000">
                                          <p:val>
                                            <p:strVal val="#ppt_x"/>
                                          </p:val>
                                        </p:tav>
                                      </p:tavLst>
                                    </p:anim>
                                    <p:anim calcmode="lin" valueType="num">
                                      <p:cBhvr>
                                        <p:cTn id="60" dur="500" fill="hold"/>
                                        <p:tgtEl>
                                          <p:spTgt spid="56377"/>
                                        </p:tgtEl>
                                        <p:attrNameLst>
                                          <p:attrName>ppt_y</p:attrName>
                                        </p:attrNameLst>
                                      </p:cBhvr>
                                      <p:tavLst>
                                        <p:tav tm="0">
                                          <p:val>
                                            <p:strVal val="#ppt_y-#ppt_h/2"/>
                                          </p:val>
                                        </p:tav>
                                        <p:tav tm="100000">
                                          <p:val>
                                            <p:strVal val="#ppt_y"/>
                                          </p:val>
                                        </p:tav>
                                      </p:tavLst>
                                    </p:anim>
                                    <p:anim calcmode="lin" valueType="num">
                                      <p:cBhvr>
                                        <p:cTn id="61" dur="500" fill="hold"/>
                                        <p:tgtEl>
                                          <p:spTgt spid="56377"/>
                                        </p:tgtEl>
                                        <p:attrNameLst>
                                          <p:attrName>ppt_w</p:attrName>
                                        </p:attrNameLst>
                                      </p:cBhvr>
                                      <p:tavLst>
                                        <p:tav tm="0">
                                          <p:val>
                                            <p:strVal val="#ppt_w"/>
                                          </p:val>
                                        </p:tav>
                                        <p:tav tm="100000">
                                          <p:val>
                                            <p:strVal val="#ppt_w"/>
                                          </p:val>
                                        </p:tav>
                                      </p:tavLst>
                                    </p:anim>
                                    <p:anim calcmode="lin" valueType="num">
                                      <p:cBhvr>
                                        <p:cTn id="62" dur="500" fill="hold"/>
                                        <p:tgtEl>
                                          <p:spTgt spid="56377"/>
                                        </p:tgtEl>
                                        <p:attrNameLst>
                                          <p:attrName>ppt_h</p:attrName>
                                        </p:attrNameLst>
                                      </p:cBhvr>
                                      <p:tavLst>
                                        <p:tav tm="0">
                                          <p:val>
                                            <p:fltVal val="0.000000"/>
                                          </p:val>
                                        </p:tav>
                                        <p:tav tm="100000">
                                          <p:val>
                                            <p:strVal val="#ppt_h"/>
                                          </p:val>
                                        </p:tav>
                                      </p:tavLst>
                                    </p:anim>
                                  </p:childTnLst>
                                </p:cTn>
                              </p:par>
                            </p:childTnLst>
                          </p:cTn>
                        </p:par>
                        <p:par>
                          <p:cTn id="63" fill="hold">
                            <p:stCondLst>
                              <p:cond delay="500"/>
                            </p:stCondLst>
                            <p:childTnLst>
                              <p:par>
                                <p:cTn id="64" presetID="17" presetClass="entr" presetSubtype="1" fill="hold" grpId="0" nodeType="afterEffect">
                                  <p:stCondLst>
                                    <p:cond delay="0"/>
                                  </p:stCondLst>
                                  <p:childTnLst>
                                    <p:set>
                                      <p:cBhvr>
                                        <p:cTn id="65" dur="1" fill="hold">
                                          <p:stCondLst>
                                            <p:cond delay="0"/>
                                          </p:stCondLst>
                                        </p:cTn>
                                        <p:tgtEl>
                                          <p:spTgt spid="56368"/>
                                        </p:tgtEl>
                                        <p:attrNameLst>
                                          <p:attrName>style.visibility</p:attrName>
                                        </p:attrNameLst>
                                      </p:cBhvr>
                                      <p:to>
                                        <p:strVal val="visible"/>
                                      </p:to>
                                    </p:set>
                                    <p:anim calcmode="lin" valueType="num">
                                      <p:cBhvr>
                                        <p:cTn id="66" dur="500" fill="hold"/>
                                        <p:tgtEl>
                                          <p:spTgt spid="56368"/>
                                        </p:tgtEl>
                                        <p:attrNameLst>
                                          <p:attrName>ppt_x</p:attrName>
                                        </p:attrNameLst>
                                      </p:cBhvr>
                                      <p:tavLst>
                                        <p:tav tm="0">
                                          <p:val>
                                            <p:strVal val="#ppt_x"/>
                                          </p:val>
                                        </p:tav>
                                        <p:tav tm="100000">
                                          <p:val>
                                            <p:strVal val="#ppt_x"/>
                                          </p:val>
                                        </p:tav>
                                      </p:tavLst>
                                    </p:anim>
                                    <p:anim calcmode="lin" valueType="num">
                                      <p:cBhvr>
                                        <p:cTn id="67" dur="500" fill="hold"/>
                                        <p:tgtEl>
                                          <p:spTgt spid="56368"/>
                                        </p:tgtEl>
                                        <p:attrNameLst>
                                          <p:attrName>ppt_y</p:attrName>
                                        </p:attrNameLst>
                                      </p:cBhvr>
                                      <p:tavLst>
                                        <p:tav tm="0">
                                          <p:val>
                                            <p:strVal val="#ppt_y-#ppt_h/2"/>
                                          </p:val>
                                        </p:tav>
                                        <p:tav tm="100000">
                                          <p:val>
                                            <p:strVal val="#ppt_y"/>
                                          </p:val>
                                        </p:tav>
                                      </p:tavLst>
                                    </p:anim>
                                    <p:anim calcmode="lin" valueType="num">
                                      <p:cBhvr>
                                        <p:cTn id="68" dur="500" fill="hold"/>
                                        <p:tgtEl>
                                          <p:spTgt spid="56368"/>
                                        </p:tgtEl>
                                        <p:attrNameLst>
                                          <p:attrName>ppt_w</p:attrName>
                                        </p:attrNameLst>
                                      </p:cBhvr>
                                      <p:tavLst>
                                        <p:tav tm="0">
                                          <p:val>
                                            <p:strVal val="#ppt_w"/>
                                          </p:val>
                                        </p:tav>
                                        <p:tav tm="100000">
                                          <p:val>
                                            <p:strVal val="#ppt_w"/>
                                          </p:val>
                                        </p:tav>
                                      </p:tavLst>
                                    </p:anim>
                                    <p:anim calcmode="lin" valueType="num">
                                      <p:cBhvr>
                                        <p:cTn id="69" dur="500" fill="hold"/>
                                        <p:tgtEl>
                                          <p:spTgt spid="56368"/>
                                        </p:tgtEl>
                                        <p:attrNameLst>
                                          <p:attrName>ppt_h</p:attrName>
                                        </p:attrNameLst>
                                      </p:cBhvr>
                                      <p:tavLst>
                                        <p:tav tm="0">
                                          <p:val>
                                            <p:fltVal val="0.000000"/>
                                          </p:val>
                                        </p:tav>
                                        <p:tav tm="100000">
                                          <p:val>
                                            <p:strVal val="#ppt_h"/>
                                          </p:val>
                                        </p:tav>
                                      </p:tavLst>
                                    </p:anim>
                                  </p:childTnLst>
                                </p:cTn>
                              </p:par>
                            </p:childTnLst>
                          </p:cTn>
                        </p:par>
                        <p:par>
                          <p:cTn id="70" fill="hold">
                            <p:stCondLst>
                              <p:cond delay="1000"/>
                            </p:stCondLst>
                            <p:childTnLst>
                              <p:par>
                                <p:cTn id="71" presetID="17" presetClass="entr" presetSubtype="1" fill="hold" nodeType="afterEffect">
                                  <p:stCondLst>
                                    <p:cond delay="0"/>
                                  </p:stCondLst>
                                  <p:childTnLst>
                                    <p:set>
                                      <p:cBhvr>
                                        <p:cTn id="72" dur="1" fill="hold">
                                          <p:stCondLst>
                                            <p:cond delay="0"/>
                                          </p:stCondLst>
                                        </p:cTn>
                                        <p:tgtEl>
                                          <p:spTgt spid="56369"/>
                                        </p:tgtEl>
                                        <p:attrNameLst>
                                          <p:attrName>style.visibility</p:attrName>
                                        </p:attrNameLst>
                                      </p:cBhvr>
                                      <p:to>
                                        <p:strVal val="visible"/>
                                      </p:to>
                                    </p:set>
                                    <p:anim calcmode="lin" valueType="num">
                                      <p:cBhvr>
                                        <p:cTn id="73" dur="500" fill="hold"/>
                                        <p:tgtEl>
                                          <p:spTgt spid="56369"/>
                                        </p:tgtEl>
                                        <p:attrNameLst>
                                          <p:attrName>ppt_x</p:attrName>
                                        </p:attrNameLst>
                                      </p:cBhvr>
                                      <p:tavLst>
                                        <p:tav tm="0">
                                          <p:val>
                                            <p:strVal val="#ppt_x"/>
                                          </p:val>
                                        </p:tav>
                                        <p:tav tm="100000">
                                          <p:val>
                                            <p:strVal val="#ppt_x"/>
                                          </p:val>
                                        </p:tav>
                                      </p:tavLst>
                                    </p:anim>
                                    <p:anim calcmode="lin" valueType="num">
                                      <p:cBhvr>
                                        <p:cTn id="74" dur="500" fill="hold"/>
                                        <p:tgtEl>
                                          <p:spTgt spid="56369"/>
                                        </p:tgtEl>
                                        <p:attrNameLst>
                                          <p:attrName>ppt_y</p:attrName>
                                        </p:attrNameLst>
                                      </p:cBhvr>
                                      <p:tavLst>
                                        <p:tav tm="0">
                                          <p:val>
                                            <p:strVal val="#ppt_y-#ppt_h/2"/>
                                          </p:val>
                                        </p:tav>
                                        <p:tav tm="100000">
                                          <p:val>
                                            <p:strVal val="#ppt_y"/>
                                          </p:val>
                                        </p:tav>
                                      </p:tavLst>
                                    </p:anim>
                                    <p:anim calcmode="lin" valueType="num">
                                      <p:cBhvr>
                                        <p:cTn id="75" dur="500" fill="hold"/>
                                        <p:tgtEl>
                                          <p:spTgt spid="56369"/>
                                        </p:tgtEl>
                                        <p:attrNameLst>
                                          <p:attrName>ppt_w</p:attrName>
                                        </p:attrNameLst>
                                      </p:cBhvr>
                                      <p:tavLst>
                                        <p:tav tm="0">
                                          <p:val>
                                            <p:strVal val="#ppt_w"/>
                                          </p:val>
                                        </p:tav>
                                        <p:tav tm="100000">
                                          <p:val>
                                            <p:strVal val="#ppt_w"/>
                                          </p:val>
                                        </p:tav>
                                      </p:tavLst>
                                    </p:anim>
                                    <p:anim calcmode="lin" valueType="num">
                                      <p:cBhvr>
                                        <p:cTn id="76" dur="500" fill="hold"/>
                                        <p:tgtEl>
                                          <p:spTgt spid="56369"/>
                                        </p:tgtEl>
                                        <p:attrNameLst>
                                          <p:attrName>ppt_h</p:attrName>
                                        </p:attrNameLst>
                                      </p:cBhvr>
                                      <p:tavLst>
                                        <p:tav tm="0">
                                          <p:val>
                                            <p:fltVal val="0.000000"/>
                                          </p:val>
                                        </p:tav>
                                        <p:tav tm="100000">
                                          <p:val>
                                            <p:strVal val="#ppt_h"/>
                                          </p:val>
                                        </p:tav>
                                      </p:tavLst>
                                    </p:anim>
                                  </p:childTnLst>
                                </p:cTn>
                              </p:par>
                            </p:childTnLst>
                          </p:cTn>
                        </p:par>
                        <p:par>
                          <p:cTn id="77" fill="hold">
                            <p:stCondLst>
                              <p:cond delay="1500"/>
                            </p:stCondLst>
                            <p:childTnLst>
                              <p:par>
                                <p:cTn id="78" presetID="17" presetClass="entr" presetSubtype="1" fill="hold" nodeType="afterEffect">
                                  <p:stCondLst>
                                    <p:cond delay="0"/>
                                  </p:stCondLst>
                                  <p:childTnLst>
                                    <p:set>
                                      <p:cBhvr>
                                        <p:cTn id="79" dur="1" fill="hold">
                                          <p:stCondLst>
                                            <p:cond delay="0"/>
                                          </p:stCondLst>
                                        </p:cTn>
                                        <p:tgtEl>
                                          <p:spTgt spid="56370"/>
                                        </p:tgtEl>
                                        <p:attrNameLst>
                                          <p:attrName>style.visibility</p:attrName>
                                        </p:attrNameLst>
                                      </p:cBhvr>
                                      <p:to>
                                        <p:strVal val="visible"/>
                                      </p:to>
                                    </p:set>
                                    <p:anim calcmode="lin" valueType="num">
                                      <p:cBhvr>
                                        <p:cTn id="80" dur="500" fill="hold"/>
                                        <p:tgtEl>
                                          <p:spTgt spid="56370"/>
                                        </p:tgtEl>
                                        <p:attrNameLst>
                                          <p:attrName>ppt_x</p:attrName>
                                        </p:attrNameLst>
                                      </p:cBhvr>
                                      <p:tavLst>
                                        <p:tav tm="0">
                                          <p:val>
                                            <p:strVal val="#ppt_x"/>
                                          </p:val>
                                        </p:tav>
                                        <p:tav tm="100000">
                                          <p:val>
                                            <p:strVal val="#ppt_x"/>
                                          </p:val>
                                        </p:tav>
                                      </p:tavLst>
                                    </p:anim>
                                    <p:anim calcmode="lin" valueType="num">
                                      <p:cBhvr>
                                        <p:cTn id="81" dur="500" fill="hold"/>
                                        <p:tgtEl>
                                          <p:spTgt spid="56370"/>
                                        </p:tgtEl>
                                        <p:attrNameLst>
                                          <p:attrName>ppt_y</p:attrName>
                                        </p:attrNameLst>
                                      </p:cBhvr>
                                      <p:tavLst>
                                        <p:tav tm="0">
                                          <p:val>
                                            <p:strVal val="#ppt_y-#ppt_h/2"/>
                                          </p:val>
                                        </p:tav>
                                        <p:tav tm="100000">
                                          <p:val>
                                            <p:strVal val="#ppt_y"/>
                                          </p:val>
                                        </p:tav>
                                      </p:tavLst>
                                    </p:anim>
                                    <p:anim calcmode="lin" valueType="num">
                                      <p:cBhvr>
                                        <p:cTn id="82" dur="500" fill="hold"/>
                                        <p:tgtEl>
                                          <p:spTgt spid="56370"/>
                                        </p:tgtEl>
                                        <p:attrNameLst>
                                          <p:attrName>ppt_w</p:attrName>
                                        </p:attrNameLst>
                                      </p:cBhvr>
                                      <p:tavLst>
                                        <p:tav tm="0">
                                          <p:val>
                                            <p:strVal val="#ppt_w"/>
                                          </p:val>
                                        </p:tav>
                                        <p:tav tm="100000">
                                          <p:val>
                                            <p:strVal val="#ppt_w"/>
                                          </p:val>
                                        </p:tav>
                                      </p:tavLst>
                                    </p:anim>
                                    <p:anim calcmode="lin" valueType="num">
                                      <p:cBhvr>
                                        <p:cTn id="83" dur="500" fill="hold"/>
                                        <p:tgtEl>
                                          <p:spTgt spid="56370"/>
                                        </p:tgtEl>
                                        <p:attrNameLst>
                                          <p:attrName>ppt_h</p:attrName>
                                        </p:attrNameLst>
                                      </p:cBhvr>
                                      <p:tavLst>
                                        <p:tav tm="0">
                                          <p:val>
                                            <p:fltVal val="0.00000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7" presetClass="entr" presetSubtype="8" fill="hold" grpId="0" nodeType="clickEffect">
                                  <p:stCondLst>
                                    <p:cond delay="0"/>
                                  </p:stCondLst>
                                  <p:childTnLst>
                                    <p:set>
                                      <p:cBhvr>
                                        <p:cTn id="87" dur="1" fill="hold">
                                          <p:stCondLst>
                                            <p:cond delay="0"/>
                                          </p:stCondLst>
                                        </p:cTn>
                                        <p:tgtEl>
                                          <p:spTgt spid="56354"/>
                                        </p:tgtEl>
                                        <p:attrNameLst>
                                          <p:attrName>style.visibility</p:attrName>
                                        </p:attrNameLst>
                                      </p:cBhvr>
                                      <p:to>
                                        <p:strVal val="visible"/>
                                      </p:to>
                                    </p:set>
                                    <p:anim calcmode="lin" valueType="num">
                                      <p:cBhvr>
                                        <p:cTn id="88" dur="500" fill="hold"/>
                                        <p:tgtEl>
                                          <p:spTgt spid="56354"/>
                                        </p:tgtEl>
                                        <p:attrNameLst>
                                          <p:attrName>ppt_x</p:attrName>
                                        </p:attrNameLst>
                                      </p:cBhvr>
                                      <p:tavLst>
                                        <p:tav tm="0">
                                          <p:val>
                                            <p:strVal val="#ppt_x-#ppt_w/2"/>
                                          </p:val>
                                        </p:tav>
                                        <p:tav tm="100000">
                                          <p:val>
                                            <p:strVal val="#ppt_x"/>
                                          </p:val>
                                        </p:tav>
                                      </p:tavLst>
                                    </p:anim>
                                    <p:anim calcmode="lin" valueType="num">
                                      <p:cBhvr>
                                        <p:cTn id="89" dur="500" fill="hold"/>
                                        <p:tgtEl>
                                          <p:spTgt spid="56354"/>
                                        </p:tgtEl>
                                        <p:attrNameLst>
                                          <p:attrName>ppt_y</p:attrName>
                                        </p:attrNameLst>
                                      </p:cBhvr>
                                      <p:tavLst>
                                        <p:tav tm="0">
                                          <p:val>
                                            <p:strVal val="#ppt_y"/>
                                          </p:val>
                                        </p:tav>
                                        <p:tav tm="100000">
                                          <p:val>
                                            <p:strVal val="#ppt_y"/>
                                          </p:val>
                                        </p:tav>
                                      </p:tavLst>
                                    </p:anim>
                                    <p:anim calcmode="lin" valueType="num">
                                      <p:cBhvr>
                                        <p:cTn id="90" dur="500" fill="hold"/>
                                        <p:tgtEl>
                                          <p:spTgt spid="56354"/>
                                        </p:tgtEl>
                                        <p:attrNameLst>
                                          <p:attrName>ppt_w</p:attrName>
                                        </p:attrNameLst>
                                      </p:cBhvr>
                                      <p:tavLst>
                                        <p:tav tm="0">
                                          <p:val>
                                            <p:fltVal val="0.000000"/>
                                          </p:val>
                                        </p:tav>
                                        <p:tav tm="100000">
                                          <p:val>
                                            <p:strVal val="#ppt_w"/>
                                          </p:val>
                                        </p:tav>
                                      </p:tavLst>
                                    </p:anim>
                                    <p:anim calcmode="lin" valueType="num">
                                      <p:cBhvr>
                                        <p:cTn id="91" dur="500" fill="hold"/>
                                        <p:tgtEl>
                                          <p:spTgt spid="56354"/>
                                        </p:tgtEl>
                                        <p:attrNameLst>
                                          <p:attrName>ppt_h</p:attrName>
                                        </p:attrNameLst>
                                      </p:cBhvr>
                                      <p:tavLst>
                                        <p:tav tm="0">
                                          <p:val>
                                            <p:strVal val="#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7" presetClass="entr" presetSubtype="1" fill="hold" grpId="0" nodeType="clickEffect">
                                  <p:stCondLst>
                                    <p:cond delay="0"/>
                                  </p:stCondLst>
                                  <p:childTnLst>
                                    <p:set>
                                      <p:cBhvr>
                                        <p:cTn id="95" dur="1" fill="hold">
                                          <p:stCondLst>
                                            <p:cond delay="0"/>
                                          </p:stCondLst>
                                        </p:cTn>
                                        <p:tgtEl>
                                          <p:spTgt spid="56378"/>
                                        </p:tgtEl>
                                        <p:attrNameLst>
                                          <p:attrName>style.visibility</p:attrName>
                                        </p:attrNameLst>
                                      </p:cBhvr>
                                      <p:to>
                                        <p:strVal val="visible"/>
                                      </p:to>
                                    </p:set>
                                    <p:anim calcmode="lin" valueType="num">
                                      <p:cBhvr>
                                        <p:cTn id="96" dur="500" fill="hold"/>
                                        <p:tgtEl>
                                          <p:spTgt spid="56378"/>
                                        </p:tgtEl>
                                        <p:attrNameLst>
                                          <p:attrName>ppt_x</p:attrName>
                                        </p:attrNameLst>
                                      </p:cBhvr>
                                      <p:tavLst>
                                        <p:tav tm="0">
                                          <p:val>
                                            <p:strVal val="#ppt_x"/>
                                          </p:val>
                                        </p:tav>
                                        <p:tav tm="100000">
                                          <p:val>
                                            <p:strVal val="#ppt_x"/>
                                          </p:val>
                                        </p:tav>
                                      </p:tavLst>
                                    </p:anim>
                                    <p:anim calcmode="lin" valueType="num">
                                      <p:cBhvr>
                                        <p:cTn id="97" dur="500" fill="hold"/>
                                        <p:tgtEl>
                                          <p:spTgt spid="56378"/>
                                        </p:tgtEl>
                                        <p:attrNameLst>
                                          <p:attrName>ppt_y</p:attrName>
                                        </p:attrNameLst>
                                      </p:cBhvr>
                                      <p:tavLst>
                                        <p:tav tm="0">
                                          <p:val>
                                            <p:strVal val="#ppt_y-#ppt_h/2"/>
                                          </p:val>
                                        </p:tav>
                                        <p:tav tm="100000">
                                          <p:val>
                                            <p:strVal val="#ppt_y"/>
                                          </p:val>
                                        </p:tav>
                                      </p:tavLst>
                                    </p:anim>
                                    <p:anim calcmode="lin" valueType="num">
                                      <p:cBhvr>
                                        <p:cTn id="98" dur="500" fill="hold"/>
                                        <p:tgtEl>
                                          <p:spTgt spid="56378"/>
                                        </p:tgtEl>
                                        <p:attrNameLst>
                                          <p:attrName>ppt_w</p:attrName>
                                        </p:attrNameLst>
                                      </p:cBhvr>
                                      <p:tavLst>
                                        <p:tav tm="0">
                                          <p:val>
                                            <p:strVal val="#ppt_w"/>
                                          </p:val>
                                        </p:tav>
                                        <p:tav tm="100000">
                                          <p:val>
                                            <p:strVal val="#ppt_w"/>
                                          </p:val>
                                        </p:tav>
                                      </p:tavLst>
                                    </p:anim>
                                    <p:anim calcmode="lin" valueType="num">
                                      <p:cBhvr>
                                        <p:cTn id="99" dur="500" fill="hold"/>
                                        <p:tgtEl>
                                          <p:spTgt spid="56378"/>
                                        </p:tgtEl>
                                        <p:attrNameLst>
                                          <p:attrName>ppt_h</p:attrName>
                                        </p:attrNameLst>
                                      </p:cBhvr>
                                      <p:tavLst>
                                        <p:tav tm="0">
                                          <p:val>
                                            <p:fltVal val="0.00000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7" presetClass="entr" presetSubtype="8" fill="hold" grpId="0" nodeType="clickEffect">
                                  <p:stCondLst>
                                    <p:cond delay="0"/>
                                  </p:stCondLst>
                                  <p:childTnLst>
                                    <p:set>
                                      <p:cBhvr>
                                        <p:cTn id="103" dur="1" fill="hold">
                                          <p:stCondLst>
                                            <p:cond delay="0"/>
                                          </p:stCondLst>
                                        </p:cTn>
                                        <p:tgtEl>
                                          <p:spTgt spid="56361"/>
                                        </p:tgtEl>
                                        <p:attrNameLst>
                                          <p:attrName>style.visibility</p:attrName>
                                        </p:attrNameLst>
                                      </p:cBhvr>
                                      <p:to>
                                        <p:strVal val="visible"/>
                                      </p:to>
                                    </p:set>
                                    <p:anim calcmode="lin" valueType="num">
                                      <p:cBhvr>
                                        <p:cTn id="104" dur="500" fill="hold"/>
                                        <p:tgtEl>
                                          <p:spTgt spid="56361"/>
                                        </p:tgtEl>
                                        <p:attrNameLst>
                                          <p:attrName>ppt_x</p:attrName>
                                        </p:attrNameLst>
                                      </p:cBhvr>
                                      <p:tavLst>
                                        <p:tav tm="0">
                                          <p:val>
                                            <p:strVal val="#ppt_x-#ppt_w/2"/>
                                          </p:val>
                                        </p:tav>
                                        <p:tav tm="100000">
                                          <p:val>
                                            <p:strVal val="#ppt_x"/>
                                          </p:val>
                                        </p:tav>
                                      </p:tavLst>
                                    </p:anim>
                                    <p:anim calcmode="lin" valueType="num">
                                      <p:cBhvr>
                                        <p:cTn id="105" dur="500" fill="hold"/>
                                        <p:tgtEl>
                                          <p:spTgt spid="56361"/>
                                        </p:tgtEl>
                                        <p:attrNameLst>
                                          <p:attrName>ppt_y</p:attrName>
                                        </p:attrNameLst>
                                      </p:cBhvr>
                                      <p:tavLst>
                                        <p:tav tm="0">
                                          <p:val>
                                            <p:strVal val="#ppt_y"/>
                                          </p:val>
                                        </p:tav>
                                        <p:tav tm="100000">
                                          <p:val>
                                            <p:strVal val="#ppt_y"/>
                                          </p:val>
                                        </p:tav>
                                      </p:tavLst>
                                    </p:anim>
                                    <p:anim calcmode="lin" valueType="num">
                                      <p:cBhvr>
                                        <p:cTn id="106" dur="500" fill="hold"/>
                                        <p:tgtEl>
                                          <p:spTgt spid="56361"/>
                                        </p:tgtEl>
                                        <p:attrNameLst>
                                          <p:attrName>ppt_w</p:attrName>
                                        </p:attrNameLst>
                                      </p:cBhvr>
                                      <p:tavLst>
                                        <p:tav tm="0">
                                          <p:val>
                                            <p:fltVal val="0.000000"/>
                                          </p:val>
                                        </p:tav>
                                        <p:tav tm="100000">
                                          <p:val>
                                            <p:strVal val="#ppt_w"/>
                                          </p:val>
                                        </p:tav>
                                      </p:tavLst>
                                    </p:anim>
                                    <p:anim calcmode="lin" valueType="num">
                                      <p:cBhvr>
                                        <p:cTn id="107" dur="500" fill="hold"/>
                                        <p:tgtEl>
                                          <p:spTgt spid="56361"/>
                                        </p:tgtEl>
                                        <p:attrNameLst>
                                          <p:attrName>ppt_h</p:attrName>
                                        </p:attrNameLst>
                                      </p:cBhvr>
                                      <p:tavLst>
                                        <p:tav tm="0">
                                          <p:val>
                                            <p:strVal val="#ppt_h"/>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17" presetClass="entr" presetSubtype="1" fill="hold" nodeType="clickEffect">
                                  <p:stCondLst>
                                    <p:cond delay="0"/>
                                  </p:stCondLst>
                                  <p:childTnLst>
                                    <p:set>
                                      <p:cBhvr>
                                        <p:cTn id="111" dur="1" fill="hold">
                                          <p:stCondLst>
                                            <p:cond delay="0"/>
                                          </p:stCondLst>
                                        </p:cTn>
                                        <p:tgtEl>
                                          <p:spTgt spid="56379"/>
                                        </p:tgtEl>
                                        <p:attrNameLst>
                                          <p:attrName>style.visibility</p:attrName>
                                        </p:attrNameLst>
                                      </p:cBhvr>
                                      <p:to>
                                        <p:strVal val="visible"/>
                                      </p:to>
                                    </p:set>
                                    <p:anim calcmode="lin" valueType="num">
                                      <p:cBhvr>
                                        <p:cTn id="112" dur="500" fill="hold"/>
                                        <p:tgtEl>
                                          <p:spTgt spid="56379"/>
                                        </p:tgtEl>
                                        <p:attrNameLst>
                                          <p:attrName>ppt_x</p:attrName>
                                        </p:attrNameLst>
                                      </p:cBhvr>
                                      <p:tavLst>
                                        <p:tav tm="0">
                                          <p:val>
                                            <p:strVal val="#ppt_x"/>
                                          </p:val>
                                        </p:tav>
                                        <p:tav tm="100000">
                                          <p:val>
                                            <p:strVal val="#ppt_x"/>
                                          </p:val>
                                        </p:tav>
                                      </p:tavLst>
                                    </p:anim>
                                    <p:anim calcmode="lin" valueType="num">
                                      <p:cBhvr>
                                        <p:cTn id="113" dur="500" fill="hold"/>
                                        <p:tgtEl>
                                          <p:spTgt spid="56379"/>
                                        </p:tgtEl>
                                        <p:attrNameLst>
                                          <p:attrName>ppt_y</p:attrName>
                                        </p:attrNameLst>
                                      </p:cBhvr>
                                      <p:tavLst>
                                        <p:tav tm="0">
                                          <p:val>
                                            <p:strVal val="#ppt_y-#ppt_h/2"/>
                                          </p:val>
                                        </p:tav>
                                        <p:tav tm="100000">
                                          <p:val>
                                            <p:strVal val="#ppt_y"/>
                                          </p:val>
                                        </p:tav>
                                      </p:tavLst>
                                    </p:anim>
                                    <p:anim calcmode="lin" valueType="num">
                                      <p:cBhvr>
                                        <p:cTn id="114" dur="500" fill="hold"/>
                                        <p:tgtEl>
                                          <p:spTgt spid="56379"/>
                                        </p:tgtEl>
                                        <p:attrNameLst>
                                          <p:attrName>ppt_w</p:attrName>
                                        </p:attrNameLst>
                                      </p:cBhvr>
                                      <p:tavLst>
                                        <p:tav tm="0">
                                          <p:val>
                                            <p:strVal val="#ppt_w"/>
                                          </p:val>
                                        </p:tav>
                                        <p:tav tm="100000">
                                          <p:val>
                                            <p:strVal val="#ppt_w"/>
                                          </p:val>
                                        </p:tav>
                                      </p:tavLst>
                                    </p:anim>
                                    <p:anim calcmode="lin" valueType="num">
                                      <p:cBhvr>
                                        <p:cTn id="115" dur="500" fill="hold"/>
                                        <p:tgtEl>
                                          <p:spTgt spid="56379"/>
                                        </p:tgtEl>
                                        <p:attrNameLst>
                                          <p:attrName>ppt_h</p:attrName>
                                        </p:attrNameLst>
                                      </p:cBhvr>
                                      <p:tavLst>
                                        <p:tav tm="0">
                                          <p:val>
                                            <p:fltVal val="0.000000"/>
                                          </p:val>
                                        </p:tav>
                                        <p:tav tm="100000">
                                          <p:val>
                                            <p:strVal val="#ppt_h"/>
                                          </p:val>
                                        </p:tav>
                                      </p:tavLst>
                                    </p:anim>
                                  </p:childTnLst>
                                </p:cTn>
                              </p:par>
                            </p:childTnLst>
                          </p:cTn>
                        </p:par>
                        <p:par>
                          <p:cTn id="116" fill="hold">
                            <p:stCondLst>
                              <p:cond delay="500"/>
                            </p:stCondLst>
                            <p:childTnLst>
                              <p:par>
                                <p:cTn id="117" presetID="17" presetClass="entr" presetSubtype="1" fill="hold" grpId="0" nodeType="afterEffect">
                                  <p:stCondLst>
                                    <p:cond delay="0"/>
                                  </p:stCondLst>
                                  <p:childTnLst>
                                    <p:set>
                                      <p:cBhvr>
                                        <p:cTn id="118" dur="1" fill="hold">
                                          <p:stCondLst>
                                            <p:cond delay="0"/>
                                          </p:stCondLst>
                                        </p:cTn>
                                        <p:tgtEl>
                                          <p:spTgt spid="56371"/>
                                        </p:tgtEl>
                                        <p:attrNameLst>
                                          <p:attrName>style.visibility</p:attrName>
                                        </p:attrNameLst>
                                      </p:cBhvr>
                                      <p:to>
                                        <p:strVal val="visible"/>
                                      </p:to>
                                    </p:set>
                                    <p:anim calcmode="lin" valueType="num">
                                      <p:cBhvr>
                                        <p:cTn id="119" dur="500" fill="hold"/>
                                        <p:tgtEl>
                                          <p:spTgt spid="56371"/>
                                        </p:tgtEl>
                                        <p:attrNameLst>
                                          <p:attrName>ppt_x</p:attrName>
                                        </p:attrNameLst>
                                      </p:cBhvr>
                                      <p:tavLst>
                                        <p:tav tm="0">
                                          <p:val>
                                            <p:strVal val="#ppt_x"/>
                                          </p:val>
                                        </p:tav>
                                        <p:tav tm="100000">
                                          <p:val>
                                            <p:strVal val="#ppt_x"/>
                                          </p:val>
                                        </p:tav>
                                      </p:tavLst>
                                    </p:anim>
                                    <p:anim calcmode="lin" valueType="num">
                                      <p:cBhvr>
                                        <p:cTn id="120" dur="500" fill="hold"/>
                                        <p:tgtEl>
                                          <p:spTgt spid="56371"/>
                                        </p:tgtEl>
                                        <p:attrNameLst>
                                          <p:attrName>ppt_y</p:attrName>
                                        </p:attrNameLst>
                                      </p:cBhvr>
                                      <p:tavLst>
                                        <p:tav tm="0">
                                          <p:val>
                                            <p:strVal val="#ppt_y-#ppt_h/2"/>
                                          </p:val>
                                        </p:tav>
                                        <p:tav tm="100000">
                                          <p:val>
                                            <p:strVal val="#ppt_y"/>
                                          </p:val>
                                        </p:tav>
                                      </p:tavLst>
                                    </p:anim>
                                    <p:anim calcmode="lin" valueType="num">
                                      <p:cBhvr>
                                        <p:cTn id="121" dur="500" fill="hold"/>
                                        <p:tgtEl>
                                          <p:spTgt spid="56371"/>
                                        </p:tgtEl>
                                        <p:attrNameLst>
                                          <p:attrName>ppt_w</p:attrName>
                                        </p:attrNameLst>
                                      </p:cBhvr>
                                      <p:tavLst>
                                        <p:tav tm="0">
                                          <p:val>
                                            <p:strVal val="#ppt_w"/>
                                          </p:val>
                                        </p:tav>
                                        <p:tav tm="100000">
                                          <p:val>
                                            <p:strVal val="#ppt_w"/>
                                          </p:val>
                                        </p:tav>
                                      </p:tavLst>
                                    </p:anim>
                                    <p:anim calcmode="lin" valueType="num">
                                      <p:cBhvr>
                                        <p:cTn id="122" dur="500" fill="hold"/>
                                        <p:tgtEl>
                                          <p:spTgt spid="56371"/>
                                        </p:tgtEl>
                                        <p:attrNameLst>
                                          <p:attrName>ppt_h</p:attrName>
                                        </p:attrNameLst>
                                      </p:cBhvr>
                                      <p:tavLst>
                                        <p:tav tm="0">
                                          <p:val>
                                            <p:fltVal val="0.000000"/>
                                          </p:val>
                                        </p:tav>
                                        <p:tav tm="100000">
                                          <p:val>
                                            <p:strVal val="#ppt_h"/>
                                          </p:val>
                                        </p:tav>
                                      </p:tavLst>
                                    </p:anim>
                                  </p:childTnLst>
                                </p:cTn>
                              </p:par>
                            </p:childTnLst>
                          </p:cTn>
                        </p:par>
                        <p:par>
                          <p:cTn id="123" fill="hold">
                            <p:stCondLst>
                              <p:cond delay="1000"/>
                            </p:stCondLst>
                            <p:childTnLst>
                              <p:par>
                                <p:cTn id="124" presetID="17" presetClass="entr" presetSubtype="1" fill="hold" nodeType="afterEffect">
                                  <p:stCondLst>
                                    <p:cond delay="0"/>
                                  </p:stCondLst>
                                  <p:childTnLst>
                                    <p:set>
                                      <p:cBhvr>
                                        <p:cTn id="125" dur="1" fill="hold">
                                          <p:stCondLst>
                                            <p:cond delay="0"/>
                                          </p:stCondLst>
                                        </p:cTn>
                                        <p:tgtEl>
                                          <p:spTgt spid="56372"/>
                                        </p:tgtEl>
                                        <p:attrNameLst>
                                          <p:attrName>style.visibility</p:attrName>
                                        </p:attrNameLst>
                                      </p:cBhvr>
                                      <p:to>
                                        <p:strVal val="visible"/>
                                      </p:to>
                                    </p:set>
                                    <p:anim calcmode="lin" valueType="num">
                                      <p:cBhvr>
                                        <p:cTn id="126" dur="500" fill="hold"/>
                                        <p:tgtEl>
                                          <p:spTgt spid="56372"/>
                                        </p:tgtEl>
                                        <p:attrNameLst>
                                          <p:attrName>ppt_x</p:attrName>
                                        </p:attrNameLst>
                                      </p:cBhvr>
                                      <p:tavLst>
                                        <p:tav tm="0">
                                          <p:val>
                                            <p:strVal val="#ppt_x"/>
                                          </p:val>
                                        </p:tav>
                                        <p:tav tm="100000">
                                          <p:val>
                                            <p:strVal val="#ppt_x"/>
                                          </p:val>
                                        </p:tav>
                                      </p:tavLst>
                                    </p:anim>
                                    <p:anim calcmode="lin" valueType="num">
                                      <p:cBhvr>
                                        <p:cTn id="127" dur="500" fill="hold"/>
                                        <p:tgtEl>
                                          <p:spTgt spid="56372"/>
                                        </p:tgtEl>
                                        <p:attrNameLst>
                                          <p:attrName>ppt_y</p:attrName>
                                        </p:attrNameLst>
                                      </p:cBhvr>
                                      <p:tavLst>
                                        <p:tav tm="0">
                                          <p:val>
                                            <p:strVal val="#ppt_y-#ppt_h/2"/>
                                          </p:val>
                                        </p:tav>
                                        <p:tav tm="100000">
                                          <p:val>
                                            <p:strVal val="#ppt_y"/>
                                          </p:val>
                                        </p:tav>
                                      </p:tavLst>
                                    </p:anim>
                                    <p:anim calcmode="lin" valueType="num">
                                      <p:cBhvr>
                                        <p:cTn id="128" dur="500" fill="hold"/>
                                        <p:tgtEl>
                                          <p:spTgt spid="56372"/>
                                        </p:tgtEl>
                                        <p:attrNameLst>
                                          <p:attrName>ppt_w</p:attrName>
                                        </p:attrNameLst>
                                      </p:cBhvr>
                                      <p:tavLst>
                                        <p:tav tm="0">
                                          <p:val>
                                            <p:strVal val="#ppt_w"/>
                                          </p:val>
                                        </p:tav>
                                        <p:tav tm="100000">
                                          <p:val>
                                            <p:strVal val="#ppt_w"/>
                                          </p:val>
                                        </p:tav>
                                      </p:tavLst>
                                    </p:anim>
                                    <p:anim calcmode="lin" valueType="num">
                                      <p:cBhvr>
                                        <p:cTn id="129" dur="500" fill="hold"/>
                                        <p:tgtEl>
                                          <p:spTgt spid="56372"/>
                                        </p:tgtEl>
                                        <p:attrNameLst>
                                          <p:attrName>ppt_h</p:attrName>
                                        </p:attrNameLst>
                                      </p:cBhvr>
                                      <p:tavLst>
                                        <p:tav tm="0">
                                          <p:val>
                                            <p:fltVal val="0.000000"/>
                                          </p:val>
                                        </p:tav>
                                        <p:tav tm="100000">
                                          <p:val>
                                            <p:strVal val="#ppt_h"/>
                                          </p:val>
                                        </p:tav>
                                      </p:tavLst>
                                    </p:anim>
                                  </p:childTnLst>
                                </p:cTn>
                              </p:par>
                            </p:childTnLst>
                          </p:cTn>
                        </p:par>
                        <p:par>
                          <p:cTn id="130" fill="hold">
                            <p:stCondLst>
                              <p:cond delay="1500"/>
                            </p:stCondLst>
                            <p:childTnLst>
                              <p:par>
                                <p:cTn id="131" presetID="17" presetClass="entr" presetSubtype="1" fill="hold" nodeType="afterEffect">
                                  <p:stCondLst>
                                    <p:cond delay="0"/>
                                  </p:stCondLst>
                                  <p:childTnLst>
                                    <p:set>
                                      <p:cBhvr>
                                        <p:cTn id="132" dur="1" fill="hold">
                                          <p:stCondLst>
                                            <p:cond delay="0"/>
                                          </p:stCondLst>
                                        </p:cTn>
                                        <p:tgtEl>
                                          <p:spTgt spid="56373"/>
                                        </p:tgtEl>
                                        <p:attrNameLst>
                                          <p:attrName>style.visibility</p:attrName>
                                        </p:attrNameLst>
                                      </p:cBhvr>
                                      <p:to>
                                        <p:strVal val="visible"/>
                                      </p:to>
                                    </p:set>
                                    <p:anim calcmode="lin" valueType="num">
                                      <p:cBhvr>
                                        <p:cTn id="133" dur="500" fill="hold"/>
                                        <p:tgtEl>
                                          <p:spTgt spid="56373"/>
                                        </p:tgtEl>
                                        <p:attrNameLst>
                                          <p:attrName>ppt_x</p:attrName>
                                        </p:attrNameLst>
                                      </p:cBhvr>
                                      <p:tavLst>
                                        <p:tav tm="0">
                                          <p:val>
                                            <p:strVal val="#ppt_x"/>
                                          </p:val>
                                        </p:tav>
                                        <p:tav tm="100000">
                                          <p:val>
                                            <p:strVal val="#ppt_x"/>
                                          </p:val>
                                        </p:tav>
                                      </p:tavLst>
                                    </p:anim>
                                    <p:anim calcmode="lin" valueType="num">
                                      <p:cBhvr>
                                        <p:cTn id="134" dur="500" fill="hold"/>
                                        <p:tgtEl>
                                          <p:spTgt spid="56373"/>
                                        </p:tgtEl>
                                        <p:attrNameLst>
                                          <p:attrName>ppt_y</p:attrName>
                                        </p:attrNameLst>
                                      </p:cBhvr>
                                      <p:tavLst>
                                        <p:tav tm="0">
                                          <p:val>
                                            <p:strVal val="#ppt_y-#ppt_h/2"/>
                                          </p:val>
                                        </p:tav>
                                        <p:tav tm="100000">
                                          <p:val>
                                            <p:strVal val="#ppt_y"/>
                                          </p:val>
                                        </p:tav>
                                      </p:tavLst>
                                    </p:anim>
                                    <p:anim calcmode="lin" valueType="num">
                                      <p:cBhvr>
                                        <p:cTn id="135" dur="500" fill="hold"/>
                                        <p:tgtEl>
                                          <p:spTgt spid="56373"/>
                                        </p:tgtEl>
                                        <p:attrNameLst>
                                          <p:attrName>ppt_w</p:attrName>
                                        </p:attrNameLst>
                                      </p:cBhvr>
                                      <p:tavLst>
                                        <p:tav tm="0">
                                          <p:val>
                                            <p:strVal val="#ppt_w"/>
                                          </p:val>
                                        </p:tav>
                                        <p:tav tm="100000">
                                          <p:val>
                                            <p:strVal val="#ppt_w"/>
                                          </p:val>
                                        </p:tav>
                                      </p:tavLst>
                                    </p:anim>
                                    <p:anim calcmode="lin" valueType="num">
                                      <p:cBhvr>
                                        <p:cTn id="136" dur="500" fill="hold"/>
                                        <p:tgtEl>
                                          <p:spTgt spid="56373"/>
                                        </p:tgtEl>
                                        <p:attrNameLst>
                                          <p:attrName>ppt_h</p:attrName>
                                        </p:attrNameLst>
                                      </p:cBhvr>
                                      <p:tavLst>
                                        <p:tav tm="0">
                                          <p:val>
                                            <p:fltVal val="0.00000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61447"/>
                                        </p:tgtEl>
                                        <p:attrNameLst>
                                          <p:attrName>style.visibility</p:attrName>
                                        </p:attrNameLst>
                                      </p:cBhvr>
                                      <p:to>
                                        <p:strVal val="visible"/>
                                      </p:to>
                                    </p:set>
                                    <p:animEffect transition="in" filter="wipe(down)">
                                      <p:cBhvr>
                                        <p:cTn id="141" dur="500"/>
                                        <p:tgtEl>
                                          <p:spTgt spid="61447"/>
                                        </p:tgtEl>
                                      </p:cBhvr>
                                    </p:animEffect>
                                  </p:childTnLst>
                                </p:cTn>
                              </p:par>
                            </p:childTnLst>
                          </p:cTn>
                        </p:par>
                      </p:childTnLst>
                    </p:cTn>
                  </p:par>
                  <p:par>
                    <p:cTn id="142" fill="hold">
                      <p:stCondLst>
                        <p:cond delay="indefinite"/>
                      </p:stCondLst>
                      <p:childTnLst>
                        <p:par>
                          <p:cTn id="143" fill="hold">
                            <p:stCondLst>
                              <p:cond delay="0"/>
                            </p:stCondLst>
                            <p:childTnLst>
                              <p:par>
                                <p:cTn id="144" presetID="17" presetClass="entr" presetSubtype="1" fill="hold" grpId="0" nodeType="clickEffect">
                                  <p:stCondLst>
                                    <p:cond delay="0"/>
                                  </p:stCondLst>
                                  <p:childTnLst>
                                    <p:set>
                                      <p:cBhvr>
                                        <p:cTn id="145" dur="1" fill="hold">
                                          <p:stCondLst>
                                            <p:cond delay="0"/>
                                          </p:stCondLst>
                                        </p:cTn>
                                        <p:tgtEl>
                                          <p:spTgt spid="56380"/>
                                        </p:tgtEl>
                                        <p:attrNameLst>
                                          <p:attrName>style.visibility</p:attrName>
                                        </p:attrNameLst>
                                      </p:cBhvr>
                                      <p:to>
                                        <p:strVal val="visible"/>
                                      </p:to>
                                    </p:set>
                                    <p:anim calcmode="lin" valueType="num">
                                      <p:cBhvr>
                                        <p:cTn id="146" dur="500" fill="hold"/>
                                        <p:tgtEl>
                                          <p:spTgt spid="56380"/>
                                        </p:tgtEl>
                                        <p:attrNameLst>
                                          <p:attrName>ppt_x</p:attrName>
                                        </p:attrNameLst>
                                      </p:cBhvr>
                                      <p:tavLst>
                                        <p:tav tm="0">
                                          <p:val>
                                            <p:strVal val="#ppt_x"/>
                                          </p:val>
                                        </p:tav>
                                        <p:tav tm="100000">
                                          <p:val>
                                            <p:strVal val="#ppt_x"/>
                                          </p:val>
                                        </p:tav>
                                      </p:tavLst>
                                    </p:anim>
                                    <p:anim calcmode="lin" valueType="num">
                                      <p:cBhvr>
                                        <p:cTn id="147" dur="500" fill="hold"/>
                                        <p:tgtEl>
                                          <p:spTgt spid="56380"/>
                                        </p:tgtEl>
                                        <p:attrNameLst>
                                          <p:attrName>ppt_y</p:attrName>
                                        </p:attrNameLst>
                                      </p:cBhvr>
                                      <p:tavLst>
                                        <p:tav tm="0">
                                          <p:val>
                                            <p:strVal val="#ppt_y-#ppt_h/2"/>
                                          </p:val>
                                        </p:tav>
                                        <p:tav tm="100000">
                                          <p:val>
                                            <p:strVal val="#ppt_y"/>
                                          </p:val>
                                        </p:tav>
                                      </p:tavLst>
                                    </p:anim>
                                    <p:anim calcmode="lin" valueType="num">
                                      <p:cBhvr>
                                        <p:cTn id="148" dur="500" fill="hold"/>
                                        <p:tgtEl>
                                          <p:spTgt spid="56380"/>
                                        </p:tgtEl>
                                        <p:attrNameLst>
                                          <p:attrName>ppt_w</p:attrName>
                                        </p:attrNameLst>
                                      </p:cBhvr>
                                      <p:tavLst>
                                        <p:tav tm="0">
                                          <p:val>
                                            <p:strVal val="#ppt_w"/>
                                          </p:val>
                                        </p:tav>
                                        <p:tav tm="100000">
                                          <p:val>
                                            <p:strVal val="#ppt_w"/>
                                          </p:val>
                                        </p:tav>
                                      </p:tavLst>
                                    </p:anim>
                                    <p:anim calcmode="lin" valueType="num">
                                      <p:cBhvr>
                                        <p:cTn id="149" dur="500" fill="hold"/>
                                        <p:tgtEl>
                                          <p:spTgt spid="56380"/>
                                        </p:tgtEl>
                                        <p:attrNameLst>
                                          <p:attrName>ppt_h</p:attrName>
                                        </p:attrNameLst>
                                      </p:cBhvr>
                                      <p:tavLst>
                                        <p:tav tm="0">
                                          <p:val>
                                            <p:fltVal val="0.000000"/>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17" presetClass="entr" presetSubtype="8" fill="hold" grpId="0" nodeType="clickEffect">
                                  <p:stCondLst>
                                    <p:cond delay="0"/>
                                  </p:stCondLst>
                                  <p:childTnLst>
                                    <p:set>
                                      <p:cBhvr>
                                        <p:cTn id="153" dur="1" fill="hold">
                                          <p:stCondLst>
                                            <p:cond delay="0"/>
                                          </p:stCondLst>
                                        </p:cTn>
                                        <p:tgtEl>
                                          <p:spTgt spid="56356"/>
                                        </p:tgtEl>
                                        <p:attrNameLst>
                                          <p:attrName>style.visibility</p:attrName>
                                        </p:attrNameLst>
                                      </p:cBhvr>
                                      <p:to>
                                        <p:strVal val="visible"/>
                                      </p:to>
                                    </p:set>
                                    <p:anim calcmode="lin" valueType="num">
                                      <p:cBhvr>
                                        <p:cTn id="154" dur="500" fill="hold"/>
                                        <p:tgtEl>
                                          <p:spTgt spid="56356"/>
                                        </p:tgtEl>
                                        <p:attrNameLst>
                                          <p:attrName>ppt_x</p:attrName>
                                        </p:attrNameLst>
                                      </p:cBhvr>
                                      <p:tavLst>
                                        <p:tav tm="0">
                                          <p:val>
                                            <p:strVal val="#ppt_x-#ppt_w/2"/>
                                          </p:val>
                                        </p:tav>
                                        <p:tav tm="100000">
                                          <p:val>
                                            <p:strVal val="#ppt_x"/>
                                          </p:val>
                                        </p:tav>
                                      </p:tavLst>
                                    </p:anim>
                                    <p:anim calcmode="lin" valueType="num">
                                      <p:cBhvr>
                                        <p:cTn id="155" dur="500" fill="hold"/>
                                        <p:tgtEl>
                                          <p:spTgt spid="56356"/>
                                        </p:tgtEl>
                                        <p:attrNameLst>
                                          <p:attrName>ppt_y</p:attrName>
                                        </p:attrNameLst>
                                      </p:cBhvr>
                                      <p:tavLst>
                                        <p:tav tm="0">
                                          <p:val>
                                            <p:strVal val="#ppt_y"/>
                                          </p:val>
                                        </p:tav>
                                        <p:tav tm="100000">
                                          <p:val>
                                            <p:strVal val="#ppt_y"/>
                                          </p:val>
                                        </p:tav>
                                      </p:tavLst>
                                    </p:anim>
                                    <p:anim calcmode="lin" valueType="num">
                                      <p:cBhvr>
                                        <p:cTn id="156" dur="500" fill="hold"/>
                                        <p:tgtEl>
                                          <p:spTgt spid="56356"/>
                                        </p:tgtEl>
                                        <p:attrNameLst>
                                          <p:attrName>ppt_w</p:attrName>
                                        </p:attrNameLst>
                                      </p:cBhvr>
                                      <p:tavLst>
                                        <p:tav tm="0">
                                          <p:val>
                                            <p:fltVal val="0.000000"/>
                                          </p:val>
                                        </p:tav>
                                        <p:tav tm="100000">
                                          <p:val>
                                            <p:strVal val="#ppt_w"/>
                                          </p:val>
                                        </p:tav>
                                      </p:tavLst>
                                    </p:anim>
                                    <p:anim calcmode="lin" valueType="num">
                                      <p:cBhvr>
                                        <p:cTn id="157" dur="500" fill="hold"/>
                                        <p:tgtEl>
                                          <p:spTgt spid="56356"/>
                                        </p:tgtEl>
                                        <p:attrNameLst>
                                          <p:attrName>ppt_h</p:attrName>
                                        </p:attrNameLst>
                                      </p:cBhvr>
                                      <p:tavLst>
                                        <p:tav tm="0">
                                          <p:val>
                                            <p:strVal val="#ppt_h"/>
                                          </p:val>
                                        </p:tav>
                                        <p:tav tm="100000">
                                          <p:val>
                                            <p:strVal val="#ppt_h"/>
                                          </p:val>
                                        </p:tav>
                                      </p:tavLst>
                                    </p:anim>
                                  </p:childTnLst>
                                </p:cTn>
                              </p:par>
                            </p:childTnLst>
                          </p:cTn>
                        </p:par>
                      </p:childTnLst>
                    </p:cTn>
                  </p:par>
                  <p:par>
                    <p:cTn id="158" fill="hold">
                      <p:stCondLst>
                        <p:cond delay="indefinite"/>
                      </p:stCondLst>
                      <p:childTnLst>
                        <p:par>
                          <p:cTn id="159" fill="hold">
                            <p:stCondLst>
                              <p:cond delay="0"/>
                            </p:stCondLst>
                            <p:childTnLst>
                              <p:par>
                                <p:cTn id="160" presetID="17" presetClass="entr" presetSubtype="1" fill="hold" grpId="0" nodeType="clickEffect">
                                  <p:stCondLst>
                                    <p:cond delay="0"/>
                                  </p:stCondLst>
                                  <p:childTnLst>
                                    <p:set>
                                      <p:cBhvr>
                                        <p:cTn id="161" dur="1" fill="hold">
                                          <p:stCondLst>
                                            <p:cond delay="0"/>
                                          </p:stCondLst>
                                        </p:cTn>
                                        <p:tgtEl>
                                          <p:spTgt spid="56381"/>
                                        </p:tgtEl>
                                        <p:attrNameLst>
                                          <p:attrName>style.visibility</p:attrName>
                                        </p:attrNameLst>
                                      </p:cBhvr>
                                      <p:to>
                                        <p:strVal val="visible"/>
                                      </p:to>
                                    </p:set>
                                    <p:anim calcmode="lin" valueType="num">
                                      <p:cBhvr>
                                        <p:cTn id="162" dur="500" fill="hold"/>
                                        <p:tgtEl>
                                          <p:spTgt spid="56381"/>
                                        </p:tgtEl>
                                        <p:attrNameLst>
                                          <p:attrName>ppt_x</p:attrName>
                                        </p:attrNameLst>
                                      </p:cBhvr>
                                      <p:tavLst>
                                        <p:tav tm="0">
                                          <p:val>
                                            <p:strVal val="#ppt_x"/>
                                          </p:val>
                                        </p:tav>
                                        <p:tav tm="100000">
                                          <p:val>
                                            <p:strVal val="#ppt_x"/>
                                          </p:val>
                                        </p:tav>
                                      </p:tavLst>
                                    </p:anim>
                                    <p:anim calcmode="lin" valueType="num">
                                      <p:cBhvr>
                                        <p:cTn id="163" dur="500" fill="hold"/>
                                        <p:tgtEl>
                                          <p:spTgt spid="56381"/>
                                        </p:tgtEl>
                                        <p:attrNameLst>
                                          <p:attrName>ppt_y</p:attrName>
                                        </p:attrNameLst>
                                      </p:cBhvr>
                                      <p:tavLst>
                                        <p:tav tm="0">
                                          <p:val>
                                            <p:strVal val="#ppt_y-#ppt_h/2"/>
                                          </p:val>
                                        </p:tav>
                                        <p:tav tm="100000">
                                          <p:val>
                                            <p:strVal val="#ppt_y"/>
                                          </p:val>
                                        </p:tav>
                                      </p:tavLst>
                                    </p:anim>
                                    <p:anim calcmode="lin" valueType="num">
                                      <p:cBhvr>
                                        <p:cTn id="164" dur="500" fill="hold"/>
                                        <p:tgtEl>
                                          <p:spTgt spid="56381"/>
                                        </p:tgtEl>
                                        <p:attrNameLst>
                                          <p:attrName>ppt_w</p:attrName>
                                        </p:attrNameLst>
                                      </p:cBhvr>
                                      <p:tavLst>
                                        <p:tav tm="0">
                                          <p:val>
                                            <p:strVal val="#ppt_w"/>
                                          </p:val>
                                        </p:tav>
                                        <p:tav tm="100000">
                                          <p:val>
                                            <p:strVal val="#ppt_w"/>
                                          </p:val>
                                        </p:tav>
                                      </p:tavLst>
                                    </p:anim>
                                    <p:anim calcmode="lin" valueType="num">
                                      <p:cBhvr>
                                        <p:cTn id="165" dur="500" fill="hold"/>
                                        <p:tgtEl>
                                          <p:spTgt spid="56381"/>
                                        </p:tgtEl>
                                        <p:attrNameLst>
                                          <p:attrName>ppt_h</p:attrName>
                                        </p:attrNameLst>
                                      </p:cBhvr>
                                      <p:tavLst>
                                        <p:tav tm="0">
                                          <p:val>
                                            <p:fltVal val="0.00000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17" presetClass="entr" presetSubtype="8" fill="hold" grpId="0" nodeType="clickEffect">
                                  <p:stCondLst>
                                    <p:cond delay="0"/>
                                  </p:stCondLst>
                                  <p:childTnLst>
                                    <p:set>
                                      <p:cBhvr>
                                        <p:cTn id="169" dur="1" fill="hold">
                                          <p:stCondLst>
                                            <p:cond delay="0"/>
                                          </p:stCondLst>
                                        </p:cTn>
                                        <p:tgtEl>
                                          <p:spTgt spid="56362"/>
                                        </p:tgtEl>
                                        <p:attrNameLst>
                                          <p:attrName>style.visibility</p:attrName>
                                        </p:attrNameLst>
                                      </p:cBhvr>
                                      <p:to>
                                        <p:strVal val="visible"/>
                                      </p:to>
                                    </p:set>
                                    <p:anim calcmode="lin" valueType="num">
                                      <p:cBhvr>
                                        <p:cTn id="170" dur="500" fill="hold"/>
                                        <p:tgtEl>
                                          <p:spTgt spid="56362"/>
                                        </p:tgtEl>
                                        <p:attrNameLst>
                                          <p:attrName>ppt_x</p:attrName>
                                        </p:attrNameLst>
                                      </p:cBhvr>
                                      <p:tavLst>
                                        <p:tav tm="0">
                                          <p:val>
                                            <p:strVal val="#ppt_x-#ppt_w/2"/>
                                          </p:val>
                                        </p:tav>
                                        <p:tav tm="100000">
                                          <p:val>
                                            <p:strVal val="#ppt_x"/>
                                          </p:val>
                                        </p:tav>
                                      </p:tavLst>
                                    </p:anim>
                                    <p:anim calcmode="lin" valueType="num">
                                      <p:cBhvr>
                                        <p:cTn id="171" dur="500" fill="hold"/>
                                        <p:tgtEl>
                                          <p:spTgt spid="56362"/>
                                        </p:tgtEl>
                                        <p:attrNameLst>
                                          <p:attrName>ppt_y</p:attrName>
                                        </p:attrNameLst>
                                      </p:cBhvr>
                                      <p:tavLst>
                                        <p:tav tm="0">
                                          <p:val>
                                            <p:strVal val="#ppt_y"/>
                                          </p:val>
                                        </p:tav>
                                        <p:tav tm="100000">
                                          <p:val>
                                            <p:strVal val="#ppt_y"/>
                                          </p:val>
                                        </p:tav>
                                      </p:tavLst>
                                    </p:anim>
                                    <p:anim calcmode="lin" valueType="num">
                                      <p:cBhvr>
                                        <p:cTn id="172" dur="500" fill="hold"/>
                                        <p:tgtEl>
                                          <p:spTgt spid="56362"/>
                                        </p:tgtEl>
                                        <p:attrNameLst>
                                          <p:attrName>ppt_w</p:attrName>
                                        </p:attrNameLst>
                                      </p:cBhvr>
                                      <p:tavLst>
                                        <p:tav tm="0">
                                          <p:val>
                                            <p:fltVal val="0.000000"/>
                                          </p:val>
                                        </p:tav>
                                        <p:tav tm="100000">
                                          <p:val>
                                            <p:strVal val="#ppt_w"/>
                                          </p:val>
                                        </p:tav>
                                      </p:tavLst>
                                    </p:anim>
                                    <p:anim calcmode="lin" valueType="num">
                                      <p:cBhvr>
                                        <p:cTn id="173" dur="500" fill="hold"/>
                                        <p:tgtEl>
                                          <p:spTgt spid="56362"/>
                                        </p:tgtEl>
                                        <p:attrNameLst>
                                          <p:attrName>ppt_h</p:attrName>
                                        </p:attrNameLst>
                                      </p:cBhvr>
                                      <p:tavLst>
                                        <p:tav tm="0">
                                          <p:val>
                                            <p:strVal val="#ppt_h"/>
                                          </p:val>
                                        </p:tav>
                                        <p:tav tm="100000">
                                          <p:val>
                                            <p:strVal val="#ppt_h"/>
                                          </p:val>
                                        </p:tav>
                                      </p:tavLst>
                                    </p:anim>
                                  </p:childTnLst>
                                </p:cTn>
                              </p:par>
                            </p:childTnLst>
                          </p:cTn>
                        </p:par>
                      </p:childTnLst>
                    </p:cTn>
                  </p:par>
                  <p:par>
                    <p:cTn id="174" fill="hold">
                      <p:stCondLst>
                        <p:cond delay="indefinite"/>
                      </p:stCondLst>
                      <p:childTnLst>
                        <p:par>
                          <p:cTn id="175" fill="hold">
                            <p:stCondLst>
                              <p:cond delay="0"/>
                            </p:stCondLst>
                            <p:childTnLst>
                              <p:par>
                                <p:cTn id="176" presetID="17" presetClass="entr" presetSubtype="1" fill="hold" nodeType="clickEffect">
                                  <p:stCondLst>
                                    <p:cond delay="0"/>
                                  </p:stCondLst>
                                  <p:childTnLst>
                                    <p:set>
                                      <p:cBhvr>
                                        <p:cTn id="177" dur="1" fill="hold">
                                          <p:stCondLst>
                                            <p:cond delay="0"/>
                                          </p:stCondLst>
                                        </p:cTn>
                                        <p:tgtEl>
                                          <p:spTgt spid="56382"/>
                                        </p:tgtEl>
                                        <p:attrNameLst>
                                          <p:attrName>style.visibility</p:attrName>
                                        </p:attrNameLst>
                                      </p:cBhvr>
                                      <p:to>
                                        <p:strVal val="visible"/>
                                      </p:to>
                                    </p:set>
                                    <p:anim calcmode="lin" valueType="num">
                                      <p:cBhvr>
                                        <p:cTn id="178" dur="500" fill="hold"/>
                                        <p:tgtEl>
                                          <p:spTgt spid="56382"/>
                                        </p:tgtEl>
                                        <p:attrNameLst>
                                          <p:attrName>ppt_x</p:attrName>
                                        </p:attrNameLst>
                                      </p:cBhvr>
                                      <p:tavLst>
                                        <p:tav tm="0">
                                          <p:val>
                                            <p:strVal val="#ppt_x"/>
                                          </p:val>
                                        </p:tav>
                                        <p:tav tm="100000">
                                          <p:val>
                                            <p:strVal val="#ppt_x"/>
                                          </p:val>
                                        </p:tav>
                                      </p:tavLst>
                                    </p:anim>
                                    <p:anim calcmode="lin" valueType="num">
                                      <p:cBhvr>
                                        <p:cTn id="179" dur="500" fill="hold"/>
                                        <p:tgtEl>
                                          <p:spTgt spid="56382"/>
                                        </p:tgtEl>
                                        <p:attrNameLst>
                                          <p:attrName>ppt_y</p:attrName>
                                        </p:attrNameLst>
                                      </p:cBhvr>
                                      <p:tavLst>
                                        <p:tav tm="0">
                                          <p:val>
                                            <p:strVal val="#ppt_y-#ppt_h/2"/>
                                          </p:val>
                                        </p:tav>
                                        <p:tav tm="100000">
                                          <p:val>
                                            <p:strVal val="#ppt_y"/>
                                          </p:val>
                                        </p:tav>
                                      </p:tavLst>
                                    </p:anim>
                                    <p:anim calcmode="lin" valueType="num">
                                      <p:cBhvr>
                                        <p:cTn id="180" dur="500" fill="hold"/>
                                        <p:tgtEl>
                                          <p:spTgt spid="56382"/>
                                        </p:tgtEl>
                                        <p:attrNameLst>
                                          <p:attrName>ppt_w</p:attrName>
                                        </p:attrNameLst>
                                      </p:cBhvr>
                                      <p:tavLst>
                                        <p:tav tm="0">
                                          <p:val>
                                            <p:strVal val="#ppt_w"/>
                                          </p:val>
                                        </p:tav>
                                        <p:tav tm="100000">
                                          <p:val>
                                            <p:strVal val="#ppt_w"/>
                                          </p:val>
                                        </p:tav>
                                      </p:tavLst>
                                    </p:anim>
                                    <p:anim calcmode="lin" valueType="num">
                                      <p:cBhvr>
                                        <p:cTn id="181" dur="500" fill="hold"/>
                                        <p:tgtEl>
                                          <p:spTgt spid="56382"/>
                                        </p:tgtEl>
                                        <p:attrNameLst>
                                          <p:attrName>ppt_h</p:attrName>
                                        </p:attrNameLst>
                                      </p:cBhvr>
                                      <p:tavLst>
                                        <p:tav tm="0">
                                          <p:val>
                                            <p:fltVal val="0.000000"/>
                                          </p:val>
                                        </p:tav>
                                        <p:tav tm="100000">
                                          <p:val>
                                            <p:strVal val="#ppt_h"/>
                                          </p:val>
                                        </p:tav>
                                      </p:tavLst>
                                    </p:anim>
                                  </p:childTnLst>
                                </p:cTn>
                              </p:par>
                            </p:childTnLst>
                          </p:cTn>
                        </p:par>
                        <p:par>
                          <p:cTn id="182" fill="hold">
                            <p:stCondLst>
                              <p:cond delay="500"/>
                            </p:stCondLst>
                            <p:childTnLst>
                              <p:par>
                                <p:cTn id="183" presetID="17" presetClass="entr" presetSubtype="1" fill="hold" grpId="0" nodeType="afterEffect">
                                  <p:stCondLst>
                                    <p:cond delay="0"/>
                                  </p:stCondLst>
                                  <p:childTnLst>
                                    <p:set>
                                      <p:cBhvr>
                                        <p:cTn id="184" dur="1" fill="hold">
                                          <p:stCondLst>
                                            <p:cond delay="0"/>
                                          </p:stCondLst>
                                        </p:cTn>
                                        <p:tgtEl>
                                          <p:spTgt spid="56374"/>
                                        </p:tgtEl>
                                        <p:attrNameLst>
                                          <p:attrName>style.visibility</p:attrName>
                                        </p:attrNameLst>
                                      </p:cBhvr>
                                      <p:to>
                                        <p:strVal val="visible"/>
                                      </p:to>
                                    </p:set>
                                    <p:anim calcmode="lin" valueType="num">
                                      <p:cBhvr>
                                        <p:cTn id="185" dur="500" fill="hold"/>
                                        <p:tgtEl>
                                          <p:spTgt spid="56374"/>
                                        </p:tgtEl>
                                        <p:attrNameLst>
                                          <p:attrName>ppt_x</p:attrName>
                                        </p:attrNameLst>
                                      </p:cBhvr>
                                      <p:tavLst>
                                        <p:tav tm="0">
                                          <p:val>
                                            <p:strVal val="#ppt_x"/>
                                          </p:val>
                                        </p:tav>
                                        <p:tav tm="100000">
                                          <p:val>
                                            <p:strVal val="#ppt_x"/>
                                          </p:val>
                                        </p:tav>
                                      </p:tavLst>
                                    </p:anim>
                                    <p:anim calcmode="lin" valueType="num">
                                      <p:cBhvr>
                                        <p:cTn id="186" dur="500" fill="hold"/>
                                        <p:tgtEl>
                                          <p:spTgt spid="56374"/>
                                        </p:tgtEl>
                                        <p:attrNameLst>
                                          <p:attrName>ppt_y</p:attrName>
                                        </p:attrNameLst>
                                      </p:cBhvr>
                                      <p:tavLst>
                                        <p:tav tm="0">
                                          <p:val>
                                            <p:strVal val="#ppt_y-#ppt_h/2"/>
                                          </p:val>
                                        </p:tav>
                                        <p:tav tm="100000">
                                          <p:val>
                                            <p:strVal val="#ppt_y"/>
                                          </p:val>
                                        </p:tav>
                                      </p:tavLst>
                                    </p:anim>
                                    <p:anim calcmode="lin" valueType="num">
                                      <p:cBhvr>
                                        <p:cTn id="187" dur="500" fill="hold"/>
                                        <p:tgtEl>
                                          <p:spTgt spid="56374"/>
                                        </p:tgtEl>
                                        <p:attrNameLst>
                                          <p:attrName>ppt_w</p:attrName>
                                        </p:attrNameLst>
                                      </p:cBhvr>
                                      <p:tavLst>
                                        <p:tav tm="0">
                                          <p:val>
                                            <p:strVal val="#ppt_w"/>
                                          </p:val>
                                        </p:tav>
                                        <p:tav tm="100000">
                                          <p:val>
                                            <p:strVal val="#ppt_w"/>
                                          </p:val>
                                        </p:tav>
                                      </p:tavLst>
                                    </p:anim>
                                    <p:anim calcmode="lin" valueType="num">
                                      <p:cBhvr>
                                        <p:cTn id="188" dur="500" fill="hold"/>
                                        <p:tgtEl>
                                          <p:spTgt spid="56374"/>
                                        </p:tgtEl>
                                        <p:attrNameLst>
                                          <p:attrName>ppt_h</p:attrName>
                                        </p:attrNameLst>
                                      </p:cBhvr>
                                      <p:tavLst>
                                        <p:tav tm="0">
                                          <p:val>
                                            <p:fltVal val="0.000000"/>
                                          </p:val>
                                        </p:tav>
                                        <p:tav tm="100000">
                                          <p:val>
                                            <p:strVal val="#ppt_h"/>
                                          </p:val>
                                        </p:tav>
                                      </p:tavLst>
                                    </p:anim>
                                  </p:childTnLst>
                                </p:cTn>
                              </p:par>
                            </p:childTnLst>
                          </p:cTn>
                        </p:par>
                        <p:par>
                          <p:cTn id="189" fill="hold">
                            <p:stCondLst>
                              <p:cond delay="1000"/>
                            </p:stCondLst>
                            <p:childTnLst>
                              <p:par>
                                <p:cTn id="190" presetID="17" presetClass="entr" presetSubtype="1" fill="hold" nodeType="afterEffect">
                                  <p:stCondLst>
                                    <p:cond delay="0"/>
                                  </p:stCondLst>
                                  <p:childTnLst>
                                    <p:set>
                                      <p:cBhvr>
                                        <p:cTn id="191" dur="1" fill="hold">
                                          <p:stCondLst>
                                            <p:cond delay="0"/>
                                          </p:stCondLst>
                                        </p:cTn>
                                        <p:tgtEl>
                                          <p:spTgt spid="56375"/>
                                        </p:tgtEl>
                                        <p:attrNameLst>
                                          <p:attrName>style.visibility</p:attrName>
                                        </p:attrNameLst>
                                      </p:cBhvr>
                                      <p:to>
                                        <p:strVal val="visible"/>
                                      </p:to>
                                    </p:set>
                                    <p:anim calcmode="lin" valueType="num">
                                      <p:cBhvr>
                                        <p:cTn id="192" dur="500" fill="hold"/>
                                        <p:tgtEl>
                                          <p:spTgt spid="56375"/>
                                        </p:tgtEl>
                                        <p:attrNameLst>
                                          <p:attrName>ppt_x</p:attrName>
                                        </p:attrNameLst>
                                      </p:cBhvr>
                                      <p:tavLst>
                                        <p:tav tm="0">
                                          <p:val>
                                            <p:strVal val="#ppt_x"/>
                                          </p:val>
                                        </p:tav>
                                        <p:tav tm="100000">
                                          <p:val>
                                            <p:strVal val="#ppt_x"/>
                                          </p:val>
                                        </p:tav>
                                      </p:tavLst>
                                    </p:anim>
                                    <p:anim calcmode="lin" valueType="num">
                                      <p:cBhvr>
                                        <p:cTn id="193" dur="500" fill="hold"/>
                                        <p:tgtEl>
                                          <p:spTgt spid="56375"/>
                                        </p:tgtEl>
                                        <p:attrNameLst>
                                          <p:attrName>ppt_y</p:attrName>
                                        </p:attrNameLst>
                                      </p:cBhvr>
                                      <p:tavLst>
                                        <p:tav tm="0">
                                          <p:val>
                                            <p:strVal val="#ppt_y-#ppt_h/2"/>
                                          </p:val>
                                        </p:tav>
                                        <p:tav tm="100000">
                                          <p:val>
                                            <p:strVal val="#ppt_y"/>
                                          </p:val>
                                        </p:tav>
                                      </p:tavLst>
                                    </p:anim>
                                    <p:anim calcmode="lin" valueType="num">
                                      <p:cBhvr>
                                        <p:cTn id="194" dur="500" fill="hold"/>
                                        <p:tgtEl>
                                          <p:spTgt spid="56375"/>
                                        </p:tgtEl>
                                        <p:attrNameLst>
                                          <p:attrName>ppt_w</p:attrName>
                                        </p:attrNameLst>
                                      </p:cBhvr>
                                      <p:tavLst>
                                        <p:tav tm="0">
                                          <p:val>
                                            <p:strVal val="#ppt_w"/>
                                          </p:val>
                                        </p:tav>
                                        <p:tav tm="100000">
                                          <p:val>
                                            <p:strVal val="#ppt_w"/>
                                          </p:val>
                                        </p:tav>
                                      </p:tavLst>
                                    </p:anim>
                                    <p:anim calcmode="lin" valueType="num">
                                      <p:cBhvr>
                                        <p:cTn id="195" dur="500" fill="hold"/>
                                        <p:tgtEl>
                                          <p:spTgt spid="56375"/>
                                        </p:tgtEl>
                                        <p:attrNameLst>
                                          <p:attrName>ppt_h</p:attrName>
                                        </p:attrNameLst>
                                      </p:cBhvr>
                                      <p:tavLst>
                                        <p:tav tm="0">
                                          <p:val>
                                            <p:fltVal val="0.000000"/>
                                          </p:val>
                                        </p:tav>
                                        <p:tav tm="100000">
                                          <p:val>
                                            <p:strVal val="#ppt_h"/>
                                          </p:val>
                                        </p:tav>
                                      </p:tavLst>
                                    </p:anim>
                                  </p:childTnLst>
                                </p:cTn>
                              </p:par>
                            </p:childTnLst>
                          </p:cTn>
                        </p:par>
                        <p:par>
                          <p:cTn id="196" fill="hold">
                            <p:stCondLst>
                              <p:cond delay="1500"/>
                            </p:stCondLst>
                            <p:childTnLst>
                              <p:par>
                                <p:cTn id="197" presetID="17" presetClass="entr" presetSubtype="1" fill="hold" nodeType="afterEffect">
                                  <p:stCondLst>
                                    <p:cond delay="0"/>
                                  </p:stCondLst>
                                  <p:childTnLst>
                                    <p:set>
                                      <p:cBhvr>
                                        <p:cTn id="198" dur="1" fill="hold">
                                          <p:stCondLst>
                                            <p:cond delay="0"/>
                                          </p:stCondLst>
                                        </p:cTn>
                                        <p:tgtEl>
                                          <p:spTgt spid="56376"/>
                                        </p:tgtEl>
                                        <p:attrNameLst>
                                          <p:attrName>style.visibility</p:attrName>
                                        </p:attrNameLst>
                                      </p:cBhvr>
                                      <p:to>
                                        <p:strVal val="visible"/>
                                      </p:to>
                                    </p:set>
                                    <p:anim calcmode="lin" valueType="num">
                                      <p:cBhvr>
                                        <p:cTn id="199" dur="500" fill="hold"/>
                                        <p:tgtEl>
                                          <p:spTgt spid="56376"/>
                                        </p:tgtEl>
                                        <p:attrNameLst>
                                          <p:attrName>ppt_x</p:attrName>
                                        </p:attrNameLst>
                                      </p:cBhvr>
                                      <p:tavLst>
                                        <p:tav tm="0">
                                          <p:val>
                                            <p:strVal val="#ppt_x"/>
                                          </p:val>
                                        </p:tav>
                                        <p:tav tm="100000">
                                          <p:val>
                                            <p:strVal val="#ppt_x"/>
                                          </p:val>
                                        </p:tav>
                                      </p:tavLst>
                                    </p:anim>
                                    <p:anim calcmode="lin" valueType="num">
                                      <p:cBhvr>
                                        <p:cTn id="200" dur="500" fill="hold"/>
                                        <p:tgtEl>
                                          <p:spTgt spid="56376"/>
                                        </p:tgtEl>
                                        <p:attrNameLst>
                                          <p:attrName>ppt_y</p:attrName>
                                        </p:attrNameLst>
                                      </p:cBhvr>
                                      <p:tavLst>
                                        <p:tav tm="0">
                                          <p:val>
                                            <p:strVal val="#ppt_y-#ppt_h/2"/>
                                          </p:val>
                                        </p:tav>
                                        <p:tav tm="100000">
                                          <p:val>
                                            <p:strVal val="#ppt_y"/>
                                          </p:val>
                                        </p:tav>
                                      </p:tavLst>
                                    </p:anim>
                                    <p:anim calcmode="lin" valueType="num">
                                      <p:cBhvr>
                                        <p:cTn id="201" dur="500" fill="hold"/>
                                        <p:tgtEl>
                                          <p:spTgt spid="56376"/>
                                        </p:tgtEl>
                                        <p:attrNameLst>
                                          <p:attrName>ppt_w</p:attrName>
                                        </p:attrNameLst>
                                      </p:cBhvr>
                                      <p:tavLst>
                                        <p:tav tm="0">
                                          <p:val>
                                            <p:strVal val="#ppt_w"/>
                                          </p:val>
                                        </p:tav>
                                        <p:tav tm="100000">
                                          <p:val>
                                            <p:strVal val="#ppt_w"/>
                                          </p:val>
                                        </p:tav>
                                      </p:tavLst>
                                    </p:anim>
                                    <p:anim calcmode="lin" valueType="num">
                                      <p:cBhvr>
                                        <p:cTn id="202" dur="500" fill="hold"/>
                                        <p:tgtEl>
                                          <p:spTgt spid="56376"/>
                                        </p:tgtEl>
                                        <p:attrNameLst>
                                          <p:attrName>ppt_h</p:attrName>
                                        </p:attrNameLst>
                                      </p:cBhvr>
                                      <p:tavLst>
                                        <p:tav tm="0">
                                          <p:val>
                                            <p:fltVal val="0.000000"/>
                                          </p:val>
                                        </p:tav>
                                        <p:tav tm="100000">
                                          <p:val>
                                            <p:strVal val="#ppt_h"/>
                                          </p:val>
                                        </p:tav>
                                      </p:tavLst>
                                    </p:anim>
                                  </p:childTnLst>
                                </p:cTn>
                              </p:par>
                            </p:childTnLst>
                          </p:cTn>
                        </p:par>
                      </p:childTnLst>
                    </p:cTn>
                  </p:par>
                  <p:par>
                    <p:cTn id="203" fill="hold">
                      <p:stCondLst>
                        <p:cond delay="indefinite"/>
                      </p:stCondLst>
                      <p:childTnLst>
                        <p:par>
                          <p:cTn id="204" fill="hold">
                            <p:stCondLst>
                              <p:cond delay="0"/>
                            </p:stCondLst>
                            <p:childTnLst>
                              <p:par>
                                <p:cTn id="205" presetID="17" presetClass="entr" presetSubtype="8" fill="hold" grpId="0" nodeType="clickEffect">
                                  <p:stCondLst>
                                    <p:cond delay="0"/>
                                  </p:stCondLst>
                                  <p:childTnLst>
                                    <p:set>
                                      <p:cBhvr>
                                        <p:cTn id="206" dur="1" fill="hold">
                                          <p:stCondLst>
                                            <p:cond delay="0"/>
                                          </p:stCondLst>
                                        </p:cTn>
                                        <p:tgtEl>
                                          <p:spTgt spid="56357"/>
                                        </p:tgtEl>
                                        <p:attrNameLst>
                                          <p:attrName>style.visibility</p:attrName>
                                        </p:attrNameLst>
                                      </p:cBhvr>
                                      <p:to>
                                        <p:strVal val="visible"/>
                                      </p:to>
                                    </p:set>
                                    <p:anim calcmode="lin" valueType="num">
                                      <p:cBhvr>
                                        <p:cTn id="207" dur="500" fill="hold"/>
                                        <p:tgtEl>
                                          <p:spTgt spid="56357"/>
                                        </p:tgtEl>
                                        <p:attrNameLst>
                                          <p:attrName>ppt_x</p:attrName>
                                        </p:attrNameLst>
                                      </p:cBhvr>
                                      <p:tavLst>
                                        <p:tav tm="0">
                                          <p:val>
                                            <p:strVal val="#ppt_x-#ppt_w/2"/>
                                          </p:val>
                                        </p:tav>
                                        <p:tav tm="100000">
                                          <p:val>
                                            <p:strVal val="#ppt_x"/>
                                          </p:val>
                                        </p:tav>
                                      </p:tavLst>
                                    </p:anim>
                                    <p:anim calcmode="lin" valueType="num">
                                      <p:cBhvr>
                                        <p:cTn id="208" dur="500" fill="hold"/>
                                        <p:tgtEl>
                                          <p:spTgt spid="56357"/>
                                        </p:tgtEl>
                                        <p:attrNameLst>
                                          <p:attrName>ppt_y</p:attrName>
                                        </p:attrNameLst>
                                      </p:cBhvr>
                                      <p:tavLst>
                                        <p:tav tm="0">
                                          <p:val>
                                            <p:strVal val="#ppt_y"/>
                                          </p:val>
                                        </p:tav>
                                        <p:tav tm="100000">
                                          <p:val>
                                            <p:strVal val="#ppt_y"/>
                                          </p:val>
                                        </p:tav>
                                      </p:tavLst>
                                    </p:anim>
                                    <p:anim calcmode="lin" valueType="num">
                                      <p:cBhvr>
                                        <p:cTn id="209" dur="500" fill="hold"/>
                                        <p:tgtEl>
                                          <p:spTgt spid="56357"/>
                                        </p:tgtEl>
                                        <p:attrNameLst>
                                          <p:attrName>ppt_w</p:attrName>
                                        </p:attrNameLst>
                                      </p:cBhvr>
                                      <p:tavLst>
                                        <p:tav tm="0">
                                          <p:val>
                                            <p:fltVal val="0.000000"/>
                                          </p:val>
                                        </p:tav>
                                        <p:tav tm="100000">
                                          <p:val>
                                            <p:strVal val="#ppt_w"/>
                                          </p:val>
                                        </p:tav>
                                      </p:tavLst>
                                    </p:anim>
                                    <p:anim calcmode="lin" valueType="num">
                                      <p:cBhvr>
                                        <p:cTn id="210" dur="500" fill="hold"/>
                                        <p:tgtEl>
                                          <p:spTgt spid="56357"/>
                                        </p:tgtEl>
                                        <p:attrNameLst>
                                          <p:attrName>ppt_h</p:attrName>
                                        </p:attrNameLst>
                                      </p:cBhvr>
                                      <p:tavLst>
                                        <p:tav tm="0">
                                          <p:val>
                                            <p:strVal val="#ppt_h"/>
                                          </p:val>
                                        </p:tav>
                                        <p:tav tm="100000">
                                          <p:val>
                                            <p:strVal val="#ppt_h"/>
                                          </p:val>
                                        </p:tav>
                                      </p:tavLst>
                                    </p:anim>
                                  </p:childTnLst>
                                </p:cTn>
                              </p:par>
                            </p:childTnLst>
                          </p:cTn>
                        </p:par>
                      </p:childTnLst>
                    </p:cTn>
                  </p:par>
                  <p:par>
                    <p:cTn id="211" fill="hold">
                      <p:stCondLst>
                        <p:cond delay="indefinite"/>
                      </p:stCondLst>
                      <p:childTnLst>
                        <p:par>
                          <p:cTn id="212" fill="hold">
                            <p:stCondLst>
                              <p:cond delay="0"/>
                            </p:stCondLst>
                            <p:childTnLst>
                              <p:par>
                                <p:cTn id="213" presetID="17" presetClass="entr" presetSubtype="1" fill="hold" grpId="0" nodeType="clickEffect">
                                  <p:stCondLst>
                                    <p:cond delay="0"/>
                                  </p:stCondLst>
                                  <p:childTnLst>
                                    <p:set>
                                      <p:cBhvr>
                                        <p:cTn id="214" dur="1" fill="hold">
                                          <p:stCondLst>
                                            <p:cond delay="0"/>
                                          </p:stCondLst>
                                        </p:cTn>
                                        <p:tgtEl>
                                          <p:spTgt spid="56383"/>
                                        </p:tgtEl>
                                        <p:attrNameLst>
                                          <p:attrName>style.visibility</p:attrName>
                                        </p:attrNameLst>
                                      </p:cBhvr>
                                      <p:to>
                                        <p:strVal val="visible"/>
                                      </p:to>
                                    </p:set>
                                    <p:anim calcmode="lin" valueType="num">
                                      <p:cBhvr>
                                        <p:cTn id="215" dur="500" fill="hold"/>
                                        <p:tgtEl>
                                          <p:spTgt spid="56383"/>
                                        </p:tgtEl>
                                        <p:attrNameLst>
                                          <p:attrName>ppt_x</p:attrName>
                                        </p:attrNameLst>
                                      </p:cBhvr>
                                      <p:tavLst>
                                        <p:tav tm="0">
                                          <p:val>
                                            <p:strVal val="#ppt_x"/>
                                          </p:val>
                                        </p:tav>
                                        <p:tav tm="100000">
                                          <p:val>
                                            <p:strVal val="#ppt_x"/>
                                          </p:val>
                                        </p:tav>
                                      </p:tavLst>
                                    </p:anim>
                                    <p:anim calcmode="lin" valueType="num">
                                      <p:cBhvr>
                                        <p:cTn id="216" dur="500" fill="hold"/>
                                        <p:tgtEl>
                                          <p:spTgt spid="56383"/>
                                        </p:tgtEl>
                                        <p:attrNameLst>
                                          <p:attrName>ppt_y</p:attrName>
                                        </p:attrNameLst>
                                      </p:cBhvr>
                                      <p:tavLst>
                                        <p:tav tm="0">
                                          <p:val>
                                            <p:strVal val="#ppt_y-#ppt_h/2"/>
                                          </p:val>
                                        </p:tav>
                                        <p:tav tm="100000">
                                          <p:val>
                                            <p:strVal val="#ppt_y"/>
                                          </p:val>
                                        </p:tav>
                                      </p:tavLst>
                                    </p:anim>
                                    <p:anim calcmode="lin" valueType="num">
                                      <p:cBhvr>
                                        <p:cTn id="217" dur="500" fill="hold"/>
                                        <p:tgtEl>
                                          <p:spTgt spid="56383"/>
                                        </p:tgtEl>
                                        <p:attrNameLst>
                                          <p:attrName>ppt_w</p:attrName>
                                        </p:attrNameLst>
                                      </p:cBhvr>
                                      <p:tavLst>
                                        <p:tav tm="0">
                                          <p:val>
                                            <p:strVal val="#ppt_w"/>
                                          </p:val>
                                        </p:tav>
                                        <p:tav tm="100000">
                                          <p:val>
                                            <p:strVal val="#ppt_w"/>
                                          </p:val>
                                        </p:tav>
                                      </p:tavLst>
                                    </p:anim>
                                    <p:anim calcmode="lin" valueType="num">
                                      <p:cBhvr>
                                        <p:cTn id="218" dur="500" fill="hold"/>
                                        <p:tgtEl>
                                          <p:spTgt spid="56383"/>
                                        </p:tgtEl>
                                        <p:attrNameLst>
                                          <p:attrName>ppt_h</p:attrName>
                                        </p:attrNameLst>
                                      </p:cBhvr>
                                      <p:tavLst>
                                        <p:tav tm="0">
                                          <p:val>
                                            <p:fltVal val="0.000000"/>
                                          </p:val>
                                        </p:tav>
                                        <p:tav tm="100000">
                                          <p:val>
                                            <p:strVal val="#ppt_h"/>
                                          </p:val>
                                        </p:tav>
                                      </p:tavLst>
                                    </p:anim>
                                  </p:childTnLst>
                                </p:cTn>
                              </p:par>
                            </p:childTnLst>
                          </p:cTn>
                        </p:par>
                      </p:childTnLst>
                    </p:cTn>
                  </p:par>
                  <p:par>
                    <p:cTn id="219" fill="hold">
                      <p:stCondLst>
                        <p:cond delay="indefinite"/>
                      </p:stCondLst>
                      <p:childTnLst>
                        <p:par>
                          <p:cTn id="220" fill="hold">
                            <p:stCondLst>
                              <p:cond delay="0"/>
                            </p:stCondLst>
                            <p:childTnLst>
                              <p:par>
                                <p:cTn id="221" presetID="17" presetClass="entr" presetSubtype="8" fill="hold" grpId="0" nodeType="clickEffect">
                                  <p:stCondLst>
                                    <p:cond delay="0"/>
                                  </p:stCondLst>
                                  <p:childTnLst>
                                    <p:set>
                                      <p:cBhvr>
                                        <p:cTn id="222" dur="1" fill="hold">
                                          <p:stCondLst>
                                            <p:cond delay="0"/>
                                          </p:stCondLst>
                                        </p:cTn>
                                        <p:tgtEl>
                                          <p:spTgt spid="56358"/>
                                        </p:tgtEl>
                                        <p:attrNameLst>
                                          <p:attrName>style.visibility</p:attrName>
                                        </p:attrNameLst>
                                      </p:cBhvr>
                                      <p:to>
                                        <p:strVal val="visible"/>
                                      </p:to>
                                    </p:set>
                                    <p:anim calcmode="lin" valueType="num">
                                      <p:cBhvr>
                                        <p:cTn id="223" dur="500" fill="hold"/>
                                        <p:tgtEl>
                                          <p:spTgt spid="56358"/>
                                        </p:tgtEl>
                                        <p:attrNameLst>
                                          <p:attrName>ppt_x</p:attrName>
                                        </p:attrNameLst>
                                      </p:cBhvr>
                                      <p:tavLst>
                                        <p:tav tm="0">
                                          <p:val>
                                            <p:strVal val="#ppt_x-#ppt_w/2"/>
                                          </p:val>
                                        </p:tav>
                                        <p:tav tm="100000">
                                          <p:val>
                                            <p:strVal val="#ppt_x"/>
                                          </p:val>
                                        </p:tav>
                                      </p:tavLst>
                                    </p:anim>
                                    <p:anim calcmode="lin" valueType="num">
                                      <p:cBhvr>
                                        <p:cTn id="224" dur="500" fill="hold"/>
                                        <p:tgtEl>
                                          <p:spTgt spid="56358"/>
                                        </p:tgtEl>
                                        <p:attrNameLst>
                                          <p:attrName>ppt_y</p:attrName>
                                        </p:attrNameLst>
                                      </p:cBhvr>
                                      <p:tavLst>
                                        <p:tav tm="0">
                                          <p:val>
                                            <p:strVal val="#ppt_y"/>
                                          </p:val>
                                        </p:tav>
                                        <p:tav tm="100000">
                                          <p:val>
                                            <p:strVal val="#ppt_y"/>
                                          </p:val>
                                        </p:tav>
                                      </p:tavLst>
                                    </p:anim>
                                    <p:anim calcmode="lin" valueType="num">
                                      <p:cBhvr>
                                        <p:cTn id="225" dur="500" fill="hold"/>
                                        <p:tgtEl>
                                          <p:spTgt spid="56358"/>
                                        </p:tgtEl>
                                        <p:attrNameLst>
                                          <p:attrName>ppt_w</p:attrName>
                                        </p:attrNameLst>
                                      </p:cBhvr>
                                      <p:tavLst>
                                        <p:tav tm="0">
                                          <p:val>
                                            <p:fltVal val="0.000000"/>
                                          </p:val>
                                        </p:tav>
                                        <p:tav tm="100000">
                                          <p:val>
                                            <p:strVal val="#ppt_w"/>
                                          </p:val>
                                        </p:tav>
                                      </p:tavLst>
                                    </p:anim>
                                    <p:anim calcmode="lin" valueType="num">
                                      <p:cBhvr>
                                        <p:cTn id="226" dur="500" fill="hold"/>
                                        <p:tgtEl>
                                          <p:spTgt spid="56358"/>
                                        </p:tgtEl>
                                        <p:attrNameLst>
                                          <p:attrName>ppt_h</p:attrName>
                                        </p:attrNameLst>
                                      </p:cBhvr>
                                      <p:tavLst>
                                        <p:tav tm="0">
                                          <p:val>
                                            <p:strVal val="#ppt_h"/>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grpId="0" nodeType="clickEffect">
                                  <p:stCondLst>
                                    <p:cond delay="0"/>
                                  </p:stCondLst>
                                  <p:childTnLst>
                                    <p:set>
                                      <p:cBhvr>
                                        <p:cTn id="230" dur="1" fill="hold">
                                          <p:stCondLst>
                                            <p:cond delay="0"/>
                                          </p:stCondLst>
                                        </p:cTn>
                                        <p:tgtEl>
                                          <p:spTgt spid="61484"/>
                                        </p:tgtEl>
                                        <p:attrNameLst>
                                          <p:attrName>style.visibility</p:attrName>
                                        </p:attrNameLst>
                                      </p:cBhvr>
                                      <p:to>
                                        <p:strVal val="visible"/>
                                      </p:to>
                                    </p:set>
                                    <p:anim calcmode="lin" valueType="num">
                                      <p:cBhvr additive="base">
                                        <p:cTn id="231" dur="500" fill="hold"/>
                                        <p:tgtEl>
                                          <p:spTgt spid="61484"/>
                                        </p:tgtEl>
                                        <p:attrNameLst>
                                          <p:attrName>ppt_x</p:attrName>
                                        </p:attrNameLst>
                                      </p:cBhvr>
                                      <p:tavLst>
                                        <p:tav tm="0">
                                          <p:val>
                                            <p:strVal val="#ppt_x"/>
                                          </p:val>
                                        </p:tav>
                                        <p:tav tm="100000">
                                          <p:val>
                                            <p:strVal val="#ppt_x"/>
                                          </p:val>
                                        </p:tav>
                                      </p:tavLst>
                                    </p:anim>
                                    <p:anim calcmode="lin" valueType="num">
                                      <p:cBhvr additive="base">
                                        <p:cTn id="232" dur="500" fill="hold"/>
                                        <p:tgtEl>
                                          <p:spTgt spid="61484"/>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17" presetClass="entr" presetSubtype="1" fill="hold" grpId="0" nodeType="clickEffect">
                                  <p:stCondLst>
                                    <p:cond delay="0"/>
                                  </p:stCondLst>
                                  <p:childTnLst>
                                    <p:set>
                                      <p:cBhvr>
                                        <p:cTn id="236" dur="1" fill="hold">
                                          <p:stCondLst>
                                            <p:cond delay="0"/>
                                          </p:stCondLst>
                                        </p:cTn>
                                        <p:tgtEl>
                                          <p:spTgt spid="56384"/>
                                        </p:tgtEl>
                                        <p:attrNameLst>
                                          <p:attrName>style.visibility</p:attrName>
                                        </p:attrNameLst>
                                      </p:cBhvr>
                                      <p:to>
                                        <p:strVal val="visible"/>
                                      </p:to>
                                    </p:set>
                                    <p:anim calcmode="lin" valueType="num">
                                      <p:cBhvr>
                                        <p:cTn id="237" dur="500" fill="hold"/>
                                        <p:tgtEl>
                                          <p:spTgt spid="56384"/>
                                        </p:tgtEl>
                                        <p:attrNameLst>
                                          <p:attrName>ppt_x</p:attrName>
                                        </p:attrNameLst>
                                      </p:cBhvr>
                                      <p:tavLst>
                                        <p:tav tm="0">
                                          <p:val>
                                            <p:strVal val="#ppt_x"/>
                                          </p:val>
                                        </p:tav>
                                        <p:tav tm="100000">
                                          <p:val>
                                            <p:strVal val="#ppt_x"/>
                                          </p:val>
                                        </p:tav>
                                      </p:tavLst>
                                    </p:anim>
                                    <p:anim calcmode="lin" valueType="num">
                                      <p:cBhvr>
                                        <p:cTn id="238" dur="500" fill="hold"/>
                                        <p:tgtEl>
                                          <p:spTgt spid="56384"/>
                                        </p:tgtEl>
                                        <p:attrNameLst>
                                          <p:attrName>ppt_y</p:attrName>
                                        </p:attrNameLst>
                                      </p:cBhvr>
                                      <p:tavLst>
                                        <p:tav tm="0">
                                          <p:val>
                                            <p:strVal val="#ppt_y-#ppt_h/2"/>
                                          </p:val>
                                        </p:tav>
                                        <p:tav tm="100000">
                                          <p:val>
                                            <p:strVal val="#ppt_y"/>
                                          </p:val>
                                        </p:tav>
                                      </p:tavLst>
                                    </p:anim>
                                    <p:anim calcmode="lin" valueType="num">
                                      <p:cBhvr>
                                        <p:cTn id="239" dur="500" fill="hold"/>
                                        <p:tgtEl>
                                          <p:spTgt spid="56384"/>
                                        </p:tgtEl>
                                        <p:attrNameLst>
                                          <p:attrName>ppt_w</p:attrName>
                                        </p:attrNameLst>
                                      </p:cBhvr>
                                      <p:tavLst>
                                        <p:tav tm="0">
                                          <p:val>
                                            <p:strVal val="#ppt_w"/>
                                          </p:val>
                                        </p:tav>
                                        <p:tav tm="100000">
                                          <p:val>
                                            <p:strVal val="#ppt_w"/>
                                          </p:val>
                                        </p:tav>
                                      </p:tavLst>
                                    </p:anim>
                                    <p:anim calcmode="lin" valueType="num">
                                      <p:cBhvr>
                                        <p:cTn id="240" dur="500" fill="hold"/>
                                        <p:tgtEl>
                                          <p:spTgt spid="56384"/>
                                        </p:tgtEl>
                                        <p:attrNameLst>
                                          <p:attrName>ppt_h</p:attrName>
                                        </p:attrNameLst>
                                      </p:cBhvr>
                                      <p:tavLst>
                                        <p:tav tm="0">
                                          <p:val>
                                            <p:fltVal val="0.000000"/>
                                          </p:val>
                                        </p:tav>
                                        <p:tav tm="100000">
                                          <p:val>
                                            <p:strVal val="#ppt_h"/>
                                          </p:val>
                                        </p:tav>
                                      </p:tavLst>
                                    </p:anim>
                                  </p:childTnLst>
                                </p:cTn>
                              </p:par>
                            </p:childTnLst>
                          </p:cTn>
                        </p:par>
                        <p:par>
                          <p:cTn id="241" fill="hold">
                            <p:stCondLst>
                              <p:cond delay="500"/>
                            </p:stCondLst>
                            <p:childTnLst>
                              <p:par>
                                <p:cTn id="242" presetID="22" presetClass="exit" presetSubtype="4" fill="hold" grpId="0" nodeType="afterEffect">
                                  <p:stCondLst>
                                    <p:cond delay="0"/>
                                  </p:stCondLst>
                                  <p:childTnLst>
                                    <p:animEffect transition="out" filter="wipe(down)">
                                      <p:cBhvr>
                                        <p:cTn id="243" dur="500"/>
                                        <p:tgtEl>
                                          <p:spTgt spid="56322"/>
                                        </p:tgtEl>
                                      </p:cBhvr>
                                    </p:animEffect>
                                    <p:set>
                                      <p:cBhvr>
                                        <p:cTn id="244" dur="1" fill="hold">
                                          <p:stCondLst>
                                            <p:cond delay="499"/>
                                          </p:stCondLst>
                                        </p:cTn>
                                        <p:tgtEl>
                                          <p:spTgt spid="56322"/>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22" presetClass="entr" presetSubtype="1" fill="hold" nodeType="clickEffect">
                                  <p:stCondLst>
                                    <p:cond delay="0"/>
                                  </p:stCondLst>
                                  <p:childTnLst>
                                    <p:set>
                                      <p:cBhvr>
                                        <p:cTn id="248" dur="1" fill="hold">
                                          <p:stCondLst>
                                            <p:cond delay="0"/>
                                          </p:stCondLst>
                                        </p:cTn>
                                        <p:tgtEl>
                                          <p:spTgt spid="2"/>
                                        </p:tgtEl>
                                        <p:attrNameLst>
                                          <p:attrName>style.visibility</p:attrName>
                                        </p:attrNameLst>
                                      </p:cBhvr>
                                      <p:to>
                                        <p:strVal val="visible"/>
                                      </p:to>
                                    </p:set>
                                    <p:animEffect transition="in" filter="wipe(up)">
                                      <p:cBhvr>
                                        <p:cTn id="249" dur="500"/>
                                        <p:tgtEl>
                                          <p:spTgt spid="2"/>
                                        </p:tgtEl>
                                      </p:cBhvr>
                                    </p:animEffect>
                                  </p:childTnLst>
                                </p:cTn>
                              </p:par>
                            </p:childTnLst>
                          </p:cTn>
                        </p:par>
                        <p:par>
                          <p:cTn id="250" fill="hold">
                            <p:stCondLst>
                              <p:cond delay="500"/>
                            </p:stCondLst>
                            <p:childTnLst>
                              <p:par>
                                <p:cTn id="251" presetID="3" presetClass="entr" presetSubtype="10" fill="hold" grpId="0" nodeType="afterEffect">
                                  <p:stCondLst>
                                    <p:cond delay="0"/>
                                  </p:stCondLst>
                                  <p:childTnLst>
                                    <p:set>
                                      <p:cBhvr>
                                        <p:cTn id="252" dur="1" fill="hold">
                                          <p:stCondLst>
                                            <p:cond delay="0"/>
                                          </p:stCondLst>
                                        </p:cTn>
                                        <p:tgtEl>
                                          <p:spTgt spid="56385"/>
                                        </p:tgtEl>
                                        <p:attrNameLst>
                                          <p:attrName>style.visibility</p:attrName>
                                        </p:attrNameLst>
                                      </p:cBhvr>
                                      <p:to>
                                        <p:strVal val="visible"/>
                                      </p:to>
                                    </p:set>
                                    <p:animEffect transition="in" filter="blinds(horizontal)">
                                      <p:cBhvr>
                                        <p:cTn id="253" dur="500"/>
                                        <p:tgtEl>
                                          <p:spTgt spid="56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bldLvl="0" animBg="1"/>
      <p:bldP spid="56354" grpId="0" bldLvl="0" animBg="1"/>
      <p:bldP spid="56356" grpId="0" bldLvl="0" animBg="1"/>
      <p:bldP spid="56357" grpId="0" bldLvl="0" animBg="1"/>
      <p:bldP spid="56358" grpId="0" bldLvl="0" animBg="1"/>
      <p:bldP spid="56359" grpId="0"/>
      <p:bldP spid="56360" grpId="0"/>
      <p:bldP spid="56361" grpId="0"/>
      <p:bldP spid="56362" grpId="0"/>
      <p:bldP spid="56363" grpId="0" animBg="1"/>
      <p:bldP spid="56367" grpId="0"/>
      <p:bldP spid="56368" grpId="0" animBg="1"/>
      <p:bldP spid="56371" grpId="0" animBg="1"/>
      <p:bldP spid="56374" grpId="0" animBg="1"/>
      <p:bldP spid="56378" grpId="0"/>
      <p:bldP spid="56380" grpId="0"/>
      <p:bldP spid="56381" grpId="0"/>
      <p:bldP spid="56383" grpId="0"/>
      <p:bldP spid="56384" grpId="0"/>
      <p:bldP spid="56385" grpId="0"/>
      <p:bldP spid="61447" grpId="0"/>
      <p:bldP spid="61484" grpId="0"/>
      <p:bldP spid="61484"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7348" name="Rectangle 4"/>
          <p:cNvSpPr/>
          <p:nvPr/>
        </p:nvSpPr>
        <p:spPr>
          <a:xfrm>
            <a:off x="577850" y="1700213"/>
            <a:ext cx="5649913" cy="201295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zh-CN" altLang="en-US" dirty="0">
                <a:latin typeface="Times New Roman" panose="02020603050405020304" pitchFamily="18" charset="0"/>
              </a:rPr>
              <a:t>        二叉链表空间效率低，能否利用这些空闲区存放有用的信息或线索？</a:t>
            </a:r>
            <a:endParaRPr lang="zh-CN" altLang="en-US" dirty="0">
              <a:latin typeface="Times New Roman" panose="02020603050405020304" pitchFamily="18" charset="0"/>
            </a:endParaRPr>
          </a:p>
          <a:p>
            <a:pPr marL="0" lvl="0" indent="0" eaLnBrk="1" hangingPunct="1">
              <a:spcBef>
                <a:spcPct val="20000"/>
              </a:spcBef>
              <a:buFont typeface="Arial" panose="020B0604020202020204" pitchFamily="34" charset="0"/>
              <a:buNone/>
            </a:pPr>
            <a:r>
              <a:rPr lang="en-US" altLang="zh-CN" dirty="0">
                <a:latin typeface="Times New Roman" panose="02020603050405020304" pitchFamily="18" charset="0"/>
              </a:rPr>
              <a:t>——</a:t>
            </a:r>
            <a:r>
              <a:rPr lang="zh-CN" altLang="en-US" dirty="0">
                <a:latin typeface="Times New Roman" panose="02020603050405020304" pitchFamily="18" charset="0"/>
              </a:rPr>
              <a:t>可以用它来存放当前结点的某种遍历的“</a:t>
            </a:r>
            <a:r>
              <a:rPr lang="zh-CN" altLang="en-US" dirty="0">
                <a:solidFill>
                  <a:schemeClr val="hlink"/>
                </a:solidFill>
                <a:latin typeface="Times New Roman" panose="02020603050405020304" pitchFamily="18" charset="0"/>
              </a:rPr>
              <a:t>前驱”和“后继”</a:t>
            </a:r>
            <a:r>
              <a:rPr lang="zh-CN" altLang="en-US" dirty="0">
                <a:latin typeface="Times New Roman" panose="02020603050405020304" pitchFamily="18" charset="0"/>
              </a:rPr>
              <a:t>等线索，以加快查找速度。</a:t>
            </a:r>
            <a:endParaRPr lang="zh-CN" altLang="en-US" dirty="0">
              <a:latin typeface="Times New Roman" panose="02020603050405020304" pitchFamily="18" charset="0"/>
            </a:endParaRPr>
          </a:p>
        </p:txBody>
      </p:sp>
      <p:sp>
        <p:nvSpPr>
          <p:cNvPr id="57349" name="AutoShape 7"/>
          <p:cNvSpPr>
            <a:spLocks noChangeArrowheads="1"/>
          </p:cNvSpPr>
          <p:nvPr/>
        </p:nvSpPr>
        <p:spPr bwMode="auto">
          <a:xfrm>
            <a:off x="1855788" y="4260850"/>
            <a:ext cx="3656013" cy="863600"/>
          </a:xfrm>
          <a:prstGeom prst="cloudCallout">
            <a:avLst>
              <a:gd name="adj1" fmla="val -26092"/>
              <a:gd name="adj2" fmla="val -142366"/>
            </a:avLst>
          </a:prstGeom>
          <a:solidFill>
            <a:schemeClr val="accent6">
              <a:lumMod val="20000"/>
              <a:lumOff val="80000"/>
            </a:schemeClr>
          </a:solidFill>
          <a:ln w="25400">
            <a:solidFill>
              <a:srgbClr val="0000FF"/>
            </a:solidFill>
          </a:ln>
        </p:spPr>
        <p:txBody>
          <a:bodyPr/>
          <a:lstStyle/>
          <a:p>
            <a:pPr marL="342900" marR="0" lvl="0" indent="-342900" algn="ctr"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zh-CN" sz="2800" b="1" i="0" u="none" strike="noStrike" kern="120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mn-cs"/>
                <a:sym typeface="+mn-ea"/>
              </a:rPr>
              <a:t>线索化二叉树</a:t>
            </a:r>
            <a:endParaRPr kumimoji="0" lang="zh-CN" altLang="zh-CN" sz="2800" b="1" i="0" u="none" strike="noStrike" kern="120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mn-cs"/>
              <a:sym typeface="+mn-ea"/>
            </a:endParaRPr>
          </a:p>
        </p:txBody>
      </p:sp>
      <p:sp>
        <p:nvSpPr>
          <p:cNvPr id="57350" name="Text Box 8"/>
          <p:cNvSpPr txBox="1">
            <a:spLocks noChangeArrowheads="1"/>
          </p:cNvSpPr>
          <p:nvPr/>
        </p:nvSpPr>
        <p:spPr bwMode="auto">
          <a:xfrm>
            <a:off x="539750" y="1125538"/>
            <a:ext cx="8064500" cy="457200"/>
          </a:xfrm>
          <a:prstGeom prst="rect">
            <a:avLst/>
          </a:prstGeom>
          <a:noFill/>
          <a:ln>
            <a:noFill/>
          </a:ln>
        </p:spPr>
        <p:txBody>
          <a:bodyPr anchor="ct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rPr>
              <a:t>在</a:t>
            </a:r>
            <a:r>
              <a:rPr kumimoji="0" lang="en-US" altLang="zh-CN" sz="2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rPr>
              <a:t>n</a:t>
            </a:r>
            <a:r>
              <a:rPr kumimoji="0" lang="zh-CN" altLang="en-US" sz="2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rPr>
              <a:t>个结点的二叉链表中，</a:t>
            </a:r>
            <a:r>
              <a:rPr kumimoji="0" lang="zh-CN" altLang="en-US" sz="2400" b="0" i="0" u="none" strike="noStrike" kern="1200" cap="none" spc="0" normalizeH="0" baseline="0" noProof="0">
                <a:ln>
                  <a:noFill/>
                </a:ln>
                <a:solidFill>
                  <a:schemeClr val="hlink"/>
                </a:solidFill>
                <a:effectLst/>
                <a:uLnTx/>
                <a:uFillTx/>
                <a:latin typeface="Times New Roman" panose="02020603050405020304" pitchFamily="18" charset="0"/>
                <a:ea typeface="黑体" panose="02010609060101010101" pitchFamily="49" charset="-122"/>
                <a:cs typeface="+mn-cs"/>
                <a:sym typeface="+mn-ea"/>
              </a:rPr>
              <a:t>有</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sym typeface="+mn-ea"/>
              </a:rPr>
              <a:t>n+1</a:t>
            </a:r>
            <a:r>
              <a:rPr kumimoji="0" lang="zh-CN" altLang="en-US" sz="2400" b="0" i="0" u="none" strike="noStrike" kern="1200" cap="none" spc="0" normalizeH="0" baseline="0" noProof="0">
                <a:ln>
                  <a:noFill/>
                </a:ln>
                <a:solidFill>
                  <a:schemeClr val="hlink"/>
                </a:solidFill>
                <a:effectLst/>
                <a:uLnTx/>
                <a:uFillTx/>
                <a:latin typeface="Times New Roman" panose="02020603050405020304" pitchFamily="18" charset="0"/>
                <a:ea typeface="黑体" panose="02010609060101010101" pitchFamily="49" charset="-122"/>
                <a:cs typeface="+mn-cs"/>
                <a:sym typeface="+mn-ea"/>
              </a:rPr>
              <a:t>个</a:t>
            </a:r>
            <a:r>
              <a:rPr kumimoji="0" lang="zh-CN" altLang="en-US" sz="2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rPr>
              <a:t>空指针域</a:t>
            </a:r>
            <a:endParaRPr kumimoji="0" lang="zh-CN" altLang="en-US" sz="2400" b="0" i="0" u="none" strike="noStrike" kern="1200" cap="none" spc="0" normalizeH="0" baseline="0" noProof="0">
              <a:ln>
                <a:noFill/>
              </a:ln>
              <a:solidFill>
                <a:schemeClr val="hlink"/>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n-ea"/>
            </a:endParaRPr>
          </a:p>
        </p:txBody>
      </p:sp>
      <p:grpSp>
        <p:nvGrpSpPr>
          <p:cNvPr id="62471" name="Group 9"/>
          <p:cNvGrpSpPr/>
          <p:nvPr/>
        </p:nvGrpSpPr>
        <p:grpSpPr>
          <a:xfrm>
            <a:off x="5595938" y="2076450"/>
            <a:ext cx="3529012" cy="3714750"/>
            <a:chOff x="0" y="0"/>
            <a:chExt cx="2223" cy="2672"/>
          </a:xfrm>
        </p:grpSpPr>
        <p:grpSp>
          <p:nvGrpSpPr>
            <p:cNvPr id="62472" name="Group 10"/>
            <p:cNvGrpSpPr/>
            <p:nvPr/>
          </p:nvGrpSpPr>
          <p:grpSpPr>
            <a:xfrm>
              <a:off x="0" y="486"/>
              <a:ext cx="2223" cy="2150"/>
              <a:chOff x="0" y="0"/>
              <a:chExt cx="2223" cy="2150"/>
            </a:xfrm>
          </p:grpSpPr>
          <p:grpSp>
            <p:nvGrpSpPr>
              <p:cNvPr id="62490" name="Group 11"/>
              <p:cNvGrpSpPr/>
              <p:nvPr/>
            </p:nvGrpSpPr>
            <p:grpSpPr>
              <a:xfrm>
                <a:off x="749" y="0"/>
                <a:ext cx="778" cy="256"/>
                <a:chOff x="0" y="0"/>
                <a:chExt cx="778" cy="256"/>
              </a:xfrm>
            </p:grpSpPr>
            <p:sp>
              <p:nvSpPr>
                <p:cNvPr id="62515" name="Rectangle 12"/>
                <p:cNvSpPr/>
                <p:nvPr/>
              </p:nvSpPr>
              <p:spPr>
                <a:xfrm>
                  <a:off x="0" y="0"/>
                  <a:ext cx="778" cy="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       A</a:t>
                  </a:r>
                  <a:endParaRPr lang="en-US" altLang="zh-CN" sz="2000" dirty="0">
                    <a:latin typeface="Times New Roman" panose="02020603050405020304" pitchFamily="18" charset="0"/>
                    <a:ea typeface="宋体" panose="02010600030101010101" pitchFamily="2" charset="-122"/>
                  </a:endParaRPr>
                </a:p>
              </p:txBody>
            </p:sp>
            <p:sp>
              <p:nvSpPr>
                <p:cNvPr id="62516" name="Line 13"/>
                <p:cNvSpPr/>
                <p:nvPr/>
              </p:nvSpPr>
              <p:spPr>
                <a:xfrm>
                  <a:off x="234" y="0"/>
                  <a:ext cx="0" cy="256"/>
                </a:xfrm>
                <a:prstGeom prst="line">
                  <a:avLst/>
                </a:prstGeom>
                <a:ln w="28575" cap="flat" cmpd="sng">
                  <a:solidFill>
                    <a:schemeClr val="tx1"/>
                  </a:solidFill>
                  <a:prstDash val="solid"/>
                  <a:headEnd type="none" w="med" len="med"/>
                  <a:tailEnd type="none" w="med" len="med"/>
                </a:ln>
              </p:spPr>
            </p:sp>
            <p:sp>
              <p:nvSpPr>
                <p:cNvPr id="62517" name="Line 14"/>
                <p:cNvSpPr/>
                <p:nvPr/>
              </p:nvSpPr>
              <p:spPr>
                <a:xfrm>
                  <a:off x="512" y="0"/>
                  <a:ext cx="0" cy="256"/>
                </a:xfrm>
                <a:prstGeom prst="line">
                  <a:avLst/>
                </a:prstGeom>
                <a:ln w="28575" cap="flat" cmpd="sng">
                  <a:solidFill>
                    <a:schemeClr val="tx1"/>
                  </a:solidFill>
                  <a:prstDash val="solid"/>
                  <a:headEnd type="none" w="med" len="med"/>
                  <a:tailEnd type="none" w="med" len="med"/>
                </a:ln>
              </p:spPr>
            </p:sp>
          </p:grpSp>
          <p:grpSp>
            <p:nvGrpSpPr>
              <p:cNvPr id="62491" name="Group 15"/>
              <p:cNvGrpSpPr/>
              <p:nvPr/>
            </p:nvGrpSpPr>
            <p:grpSpPr>
              <a:xfrm>
                <a:off x="279" y="408"/>
                <a:ext cx="778" cy="256"/>
                <a:chOff x="0" y="0"/>
                <a:chExt cx="778" cy="256"/>
              </a:xfrm>
            </p:grpSpPr>
            <p:sp>
              <p:nvSpPr>
                <p:cNvPr id="62512" name="Rectangle 16"/>
                <p:cNvSpPr/>
                <p:nvPr/>
              </p:nvSpPr>
              <p:spPr>
                <a:xfrm>
                  <a:off x="0" y="0"/>
                  <a:ext cx="778" cy="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p:txBody>
            </p:sp>
            <p:sp>
              <p:nvSpPr>
                <p:cNvPr id="62513" name="Line 17"/>
                <p:cNvSpPr/>
                <p:nvPr/>
              </p:nvSpPr>
              <p:spPr>
                <a:xfrm>
                  <a:off x="234" y="0"/>
                  <a:ext cx="0" cy="256"/>
                </a:xfrm>
                <a:prstGeom prst="line">
                  <a:avLst/>
                </a:prstGeom>
                <a:ln w="28575" cap="flat" cmpd="sng">
                  <a:solidFill>
                    <a:schemeClr val="tx1"/>
                  </a:solidFill>
                  <a:prstDash val="solid"/>
                  <a:headEnd type="none" w="med" len="med"/>
                  <a:tailEnd type="none" w="med" len="med"/>
                </a:ln>
              </p:spPr>
            </p:sp>
            <p:sp>
              <p:nvSpPr>
                <p:cNvPr id="62514" name="Line 18"/>
                <p:cNvSpPr/>
                <p:nvPr/>
              </p:nvSpPr>
              <p:spPr>
                <a:xfrm>
                  <a:off x="512" y="0"/>
                  <a:ext cx="0" cy="256"/>
                </a:xfrm>
                <a:prstGeom prst="line">
                  <a:avLst/>
                </a:prstGeom>
                <a:ln w="28575" cap="flat" cmpd="sng">
                  <a:solidFill>
                    <a:schemeClr val="tx1"/>
                  </a:solidFill>
                  <a:prstDash val="solid"/>
                  <a:headEnd type="none" w="med" len="med"/>
                  <a:tailEnd type="none" w="med" len="med"/>
                </a:ln>
              </p:spPr>
            </p:sp>
          </p:grpSp>
          <p:grpSp>
            <p:nvGrpSpPr>
              <p:cNvPr id="62492" name="Group 19"/>
              <p:cNvGrpSpPr/>
              <p:nvPr/>
            </p:nvGrpSpPr>
            <p:grpSpPr>
              <a:xfrm>
                <a:off x="0" y="908"/>
                <a:ext cx="778" cy="256"/>
                <a:chOff x="0" y="0"/>
                <a:chExt cx="778" cy="256"/>
              </a:xfrm>
            </p:grpSpPr>
            <p:sp>
              <p:nvSpPr>
                <p:cNvPr id="62509" name="Rectangle 20"/>
                <p:cNvSpPr/>
                <p:nvPr/>
              </p:nvSpPr>
              <p:spPr>
                <a:xfrm>
                  <a:off x="0" y="0"/>
                  <a:ext cx="778" cy="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       C</a:t>
                  </a:r>
                  <a:endParaRPr lang="en-US" altLang="zh-CN" sz="2000" dirty="0">
                    <a:latin typeface="Times New Roman" panose="02020603050405020304" pitchFamily="18" charset="0"/>
                    <a:ea typeface="宋体" panose="02010600030101010101" pitchFamily="2" charset="-122"/>
                  </a:endParaRPr>
                </a:p>
              </p:txBody>
            </p:sp>
            <p:sp>
              <p:nvSpPr>
                <p:cNvPr id="62510" name="Line 21"/>
                <p:cNvSpPr/>
                <p:nvPr/>
              </p:nvSpPr>
              <p:spPr>
                <a:xfrm>
                  <a:off x="234" y="0"/>
                  <a:ext cx="0" cy="256"/>
                </a:xfrm>
                <a:prstGeom prst="line">
                  <a:avLst/>
                </a:prstGeom>
                <a:ln w="28575" cap="flat" cmpd="sng">
                  <a:solidFill>
                    <a:schemeClr val="tx1"/>
                  </a:solidFill>
                  <a:prstDash val="solid"/>
                  <a:headEnd type="none" w="med" len="med"/>
                  <a:tailEnd type="none" w="med" len="med"/>
                </a:ln>
              </p:spPr>
            </p:sp>
            <p:sp>
              <p:nvSpPr>
                <p:cNvPr id="62511" name="Line 22"/>
                <p:cNvSpPr/>
                <p:nvPr/>
              </p:nvSpPr>
              <p:spPr>
                <a:xfrm>
                  <a:off x="512" y="0"/>
                  <a:ext cx="0" cy="256"/>
                </a:xfrm>
                <a:prstGeom prst="line">
                  <a:avLst/>
                </a:prstGeom>
                <a:ln w="28575" cap="flat" cmpd="sng">
                  <a:solidFill>
                    <a:schemeClr val="tx1"/>
                  </a:solidFill>
                  <a:prstDash val="solid"/>
                  <a:headEnd type="none" w="med" len="med"/>
                  <a:tailEnd type="none" w="med" len="med"/>
                </a:ln>
              </p:spPr>
            </p:sp>
          </p:grpSp>
          <p:grpSp>
            <p:nvGrpSpPr>
              <p:cNvPr id="62493" name="Group 23"/>
              <p:cNvGrpSpPr/>
              <p:nvPr/>
            </p:nvGrpSpPr>
            <p:grpSpPr>
              <a:xfrm>
                <a:off x="957" y="907"/>
                <a:ext cx="778" cy="256"/>
                <a:chOff x="0" y="0"/>
                <a:chExt cx="778" cy="256"/>
              </a:xfrm>
            </p:grpSpPr>
            <p:sp>
              <p:nvSpPr>
                <p:cNvPr id="62506" name="Rectangle 24"/>
                <p:cNvSpPr/>
                <p:nvPr/>
              </p:nvSpPr>
              <p:spPr>
                <a:xfrm>
                  <a:off x="0" y="0"/>
                  <a:ext cx="778" cy="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       D</a:t>
                  </a:r>
                  <a:endParaRPr lang="en-US" altLang="zh-CN" sz="2000" dirty="0">
                    <a:latin typeface="Times New Roman" panose="02020603050405020304" pitchFamily="18" charset="0"/>
                    <a:ea typeface="宋体" panose="02010600030101010101" pitchFamily="2" charset="-122"/>
                  </a:endParaRPr>
                </a:p>
              </p:txBody>
            </p:sp>
            <p:sp>
              <p:nvSpPr>
                <p:cNvPr id="62507" name="Line 25"/>
                <p:cNvSpPr/>
                <p:nvPr/>
              </p:nvSpPr>
              <p:spPr>
                <a:xfrm>
                  <a:off x="234" y="0"/>
                  <a:ext cx="0" cy="256"/>
                </a:xfrm>
                <a:prstGeom prst="line">
                  <a:avLst/>
                </a:prstGeom>
                <a:ln w="28575" cap="flat" cmpd="sng">
                  <a:solidFill>
                    <a:schemeClr val="tx1"/>
                  </a:solidFill>
                  <a:prstDash val="solid"/>
                  <a:headEnd type="none" w="med" len="med"/>
                  <a:tailEnd type="none" w="med" len="med"/>
                </a:ln>
              </p:spPr>
            </p:sp>
            <p:sp>
              <p:nvSpPr>
                <p:cNvPr id="62508" name="Line 26"/>
                <p:cNvSpPr/>
                <p:nvPr/>
              </p:nvSpPr>
              <p:spPr>
                <a:xfrm>
                  <a:off x="512" y="0"/>
                  <a:ext cx="0" cy="256"/>
                </a:xfrm>
                <a:prstGeom prst="line">
                  <a:avLst/>
                </a:prstGeom>
                <a:ln w="28575" cap="flat" cmpd="sng">
                  <a:solidFill>
                    <a:schemeClr val="tx1"/>
                  </a:solidFill>
                  <a:prstDash val="solid"/>
                  <a:headEnd type="none" w="med" len="med"/>
                  <a:tailEnd type="none" w="med" len="med"/>
                </a:ln>
              </p:spPr>
            </p:sp>
          </p:grpSp>
          <p:grpSp>
            <p:nvGrpSpPr>
              <p:cNvPr id="62494" name="Group 27"/>
              <p:cNvGrpSpPr/>
              <p:nvPr/>
            </p:nvGrpSpPr>
            <p:grpSpPr>
              <a:xfrm>
                <a:off x="512" y="1417"/>
                <a:ext cx="778" cy="256"/>
                <a:chOff x="0" y="0"/>
                <a:chExt cx="778" cy="256"/>
              </a:xfrm>
            </p:grpSpPr>
            <p:sp>
              <p:nvSpPr>
                <p:cNvPr id="62503" name="Rectangle 28"/>
                <p:cNvSpPr/>
                <p:nvPr/>
              </p:nvSpPr>
              <p:spPr>
                <a:xfrm>
                  <a:off x="0" y="0"/>
                  <a:ext cx="778" cy="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       E</a:t>
                  </a:r>
                  <a:endParaRPr lang="en-US" altLang="zh-CN" sz="2000" dirty="0">
                    <a:latin typeface="Times New Roman" panose="02020603050405020304" pitchFamily="18" charset="0"/>
                    <a:ea typeface="宋体" panose="02010600030101010101" pitchFamily="2" charset="-122"/>
                  </a:endParaRPr>
                </a:p>
              </p:txBody>
            </p:sp>
            <p:sp>
              <p:nvSpPr>
                <p:cNvPr id="62504" name="Line 29"/>
                <p:cNvSpPr/>
                <p:nvPr/>
              </p:nvSpPr>
              <p:spPr>
                <a:xfrm>
                  <a:off x="234" y="0"/>
                  <a:ext cx="0" cy="256"/>
                </a:xfrm>
                <a:prstGeom prst="line">
                  <a:avLst/>
                </a:prstGeom>
                <a:ln w="28575" cap="flat" cmpd="sng">
                  <a:solidFill>
                    <a:schemeClr val="tx1"/>
                  </a:solidFill>
                  <a:prstDash val="solid"/>
                  <a:headEnd type="none" w="med" len="med"/>
                  <a:tailEnd type="none" w="med" len="med"/>
                </a:ln>
              </p:spPr>
            </p:sp>
            <p:sp>
              <p:nvSpPr>
                <p:cNvPr id="62505" name="Line 30"/>
                <p:cNvSpPr/>
                <p:nvPr/>
              </p:nvSpPr>
              <p:spPr>
                <a:xfrm>
                  <a:off x="512" y="0"/>
                  <a:ext cx="0" cy="256"/>
                </a:xfrm>
                <a:prstGeom prst="line">
                  <a:avLst/>
                </a:prstGeom>
                <a:ln w="28575" cap="flat" cmpd="sng">
                  <a:solidFill>
                    <a:schemeClr val="tx1"/>
                  </a:solidFill>
                  <a:prstDash val="solid"/>
                  <a:headEnd type="none" w="med" len="med"/>
                  <a:tailEnd type="none" w="med" len="med"/>
                </a:ln>
              </p:spPr>
            </p:sp>
          </p:grpSp>
          <p:grpSp>
            <p:nvGrpSpPr>
              <p:cNvPr id="62495" name="Group 31"/>
              <p:cNvGrpSpPr/>
              <p:nvPr/>
            </p:nvGrpSpPr>
            <p:grpSpPr>
              <a:xfrm>
                <a:off x="1445" y="1407"/>
                <a:ext cx="778" cy="256"/>
                <a:chOff x="0" y="0"/>
                <a:chExt cx="778" cy="256"/>
              </a:xfrm>
            </p:grpSpPr>
            <p:sp>
              <p:nvSpPr>
                <p:cNvPr id="62500" name="Rectangle 32"/>
                <p:cNvSpPr/>
                <p:nvPr/>
              </p:nvSpPr>
              <p:spPr>
                <a:xfrm>
                  <a:off x="0" y="0"/>
                  <a:ext cx="778" cy="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       F</a:t>
                  </a:r>
                  <a:endParaRPr lang="en-US" altLang="zh-CN" sz="2000" dirty="0">
                    <a:latin typeface="Times New Roman" panose="02020603050405020304" pitchFamily="18" charset="0"/>
                    <a:ea typeface="宋体" panose="02010600030101010101" pitchFamily="2" charset="-122"/>
                  </a:endParaRPr>
                </a:p>
              </p:txBody>
            </p:sp>
            <p:sp>
              <p:nvSpPr>
                <p:cNvPr id="62501" name="Line 33"/>
                <p:cNvSpPr/>
                <p:nvPr/>
              </p:nvSpPr>
              <p:spPr>
                <a:xfrm>
                  <a:off x="234" y="0"/>
                  <a:ext cx="0" cy="256"/>
                </a:xfrm>
                <a:prstGeom prst="line">
                  <a:avLst/>
                </a:prstGeom>
                <a:ln w="28575" cap="flat" cmpd="sng">
                  <a:solidFill>
                    <a:schemeClr val="tx1"/>
                  </a:solidFill>
                  <a:prstDash val="solid"/>
                  <a:headEnd type="none" w="med" len="med"/>
                  <a:tailEnd type="none" w="med" len="med"/>
                </a:ln>
              </p:spPr>
            </p:sp>
            <p:sp>
              <p:nvSpPr>
                <p:cNvPr id="62502" name="Line 34"/>
                <p:cNvSpPr/>
                <p:nvPr/>
              </p:nvSpPr>
              <p:spPr>
                <a:xfrm>
                  <a:off x="512" y="0"/>
                  <a:ext cx="0" cy="256"/>
                </a:xfrm>
                <a:prstGeom prst="line">
                  <a:avLst/>
                </a:prstGeom>
                <a:ln w="28575" cap="flat" cmpd="sng">
                  <a:solidFill>
                    <a:schemeClr val="tx1"/>
                  </a:solidFill>
                  <a:prstDash val="solid"/>
                  <a:headEnd type="none" w="med" len="med"/>
                  <a:tailEnd type="none" w="med" len="med"/>
                </a:ln>
              </p:spPr>
            </p:sp>
          </p:grpSp>
          <p:grpSp>
            <p:nvGrpSpPr>
              <p:cNvPr id="62496" name="Group 35"/>
              <p:cNvGrpSpPr/>
              <p:nvPr/>
            </p:nvGrpSpPr>
            <p:grpSpPr>
              <a:xfrm>
                <a:off x="977" y="1894"/>
                <a:ext cx="778" cy="256"/>
                <a:chOff x="0" y="0"/>
                <a:chExt cx="778" cy="256"/>
              </a:xfrm>
            </p:grpSpPr>
            <p:sp>
              <p:nvSpPr>
                <p:cNvPr id="62497" name="Rectangle 36"/>
                <p:cNvSpPr/>
                <p:nvPr/>
              </p:nvSpPr>
              <p:spPr>
                <a:xfrm>
                  <a:off x="0" y="0"/>
                  <a:ext cx="778" cy="256"/>
                </a:xfrm>
                <a:prstGeom prst="rect">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dirty="0">
                      <a:latin typeface="Times New Roman" panose="02020603050405020304" pitchFamily="18" charset="0"/>
                      <a:ea typeface="宋体" panose="02010600030101010101" pitchFamily="2" charset="-122"/>
                    </a:rPr>
                    <a:t>       G</a:t>
                  </a:r>
                  <a:endParaRPr lang="en-US" altLang="zh-CN" sz="2000" dirty="0">
                    <a:latin typeface="Times New Roman" panose="02020603050405020304" pitchFamily="18" charset="0"/>
                    <a:ea typeface="宋体" panose="02010600030101010101" pitchFamily="2" charset="-122"/>
                  </a:endParaRPr>
                </a:p>
              </p:txBody>
            </p:sp>
            <p:sp>
              <p:nvSpPr>
                <p:cNvPr id="62498" name="Line 37"/>
                <p:cNvSpPr/>
                <p:nvPr/>
              </p:nvSpPr>
              <p:spPr>
                <a:xfrm>
                  <a:off x="234" y="0"/>
                  <a:ext cx="0" cy="256"/>
                </a:xfrm>
                <a:prstGeom prst="line">
                  <a:avLst/>
                </a:prstGeom>
                <a:ln w="28575" cap="flat" cmpd="sng">
                  <a:solidFill>
                    <a:schemeClr val="tx1"/>
                  </a:solidFill>
                  <a:prstDash val="solid"/>
                  <a:headEnd type="none" w="med" len="med"/>
                  <a:tailEnd type="none" w="med" len="med"/>
                </a:ln>
              </p:spPr>
            </p:sp>
            <p:sp>
              <p:nvSpPr>
                <p:cNvPr id="62499" name="Line 38"/>
                <p:cNvSpPr/>
                <p:nvPr/>
              </p:nvSpPr>
              <p:spPr>
                <a:xfrm>
                  <a:off x="512" y="0"/>
                  <a:ext cx="0" cy="256"/>
                </a:xfrm>
                <a:prstGeom prst="line">
                  <a:avLst/>
                </a:prstGeom>
                <a:ln w="28575" cap="flat" cmpd="sng">
                  <a:solidFill>
                    <a:schemeClr val="tx1"/>
                  </a:solidFill>
                  <a:prstDash val="solid"/>
                  <a:headEnd type="none" w="med" len="med"/>
                  <a:tailEnd type="none" w="med" len="med"/>
                </a:ln>
              </p:spPr>
            </p:sp>
          </p:grpSp>
        </p:grpSp>
        <p:sp>
          <p:nvSpPr>
            <p:cNvPr id="62473" name="Line 39"/>
            <p:cNvSpPr/>
            <p:nvPr/>
          </p:nvSpPr>
          <p:spPr>
            <a:xfrm flipH="1">
              <a:off x="694" y="665"/>
              <a:ext cx="144" cy="233"/>
            </a:xfrm>
            <a:prstGeom prst="line">
              <a:avLst/>
            </a:prstGeom>
            <a:ln w="28575" cap="flat" cmpd="sng">
              <a:solidFill>
                <a:srgbClr val="0000FF"/>
              </a:solidFill>
              <a:prstDash val="solid"/>
              <a:headEnd type="none" w="med" len="med"/>
              <a:tailEnd type="triangle" w="med" len="med"/>
            </a:ln>
          </p:spPr>
        </p:sp>
        <p:sp>
          <p:nvSpPr>
            <p:cNvPr id="62474" name="Line 40"/>
            <p:cNvSpPr/>
            <p:nvPr/>
          </p:nvSpPr>
          <p:spPr>
            <a:xfrm flipH="1">
              <a:off x="294" y="1098"/>
              <a:ext cx="111" cy="300"/>
            </a:xfrm>
            <a:prstGeom prst="line">
              <a:avLst/>
            </a:prstGeom>
            <a:ln w="28575" cap="flat" cmpd="sng">
              <a:solidFill>
                <a:srgbClr val="0000FF"/>
              </a:solidFill>
              <a:prstDash val="solid"/>
              <a:headEnd type="none" w="med" len="med"/>
              <a:tailEnd type="triangle" w="med" len="med"/>
            </a:ln>
          </p:spPr>
        </p:sp>
        <p:sp>
          <p:nvSpPr>
            <p:cNvPr id="62475" name="Line 41"/>
            <p:cNvSpPr/>
            <p:nvPr/>
          </p:nvSpPr>
          <p:spPr>
            <a:xfrm>
              <a:off x="961" y="1065"/>
              <a:ext cx="322" cy="333"/>
            </a:xfrm>
            <a:prstGeom prst="line">
              <a:avLst/>
            </a:prstGeom>
            <a:ln w="28575" cap="flat" cmpd="sng">
              <a:solidFill>
                <a:srgbClr val="0000FF"/>
              </a:solidFill>
              <a:prstDash val="solid"/>
              <a:headEnd type="none" w="med" len="med"/>
              <a:tailEnd type="triangle" w="med" len="med"/>
            </a:ln>
          </p:spPr>
        </p:sp>
        <p:sp>
          <p:nvSpPr>
            <p:cNvPr id="62476" name="Line 42"/>
            <p:cNvSpPr/>
            <p:nvPr/>
          </p:nvSpPr>
          <p:spPr>
            <a:xfrm flipH="1">
              <a:off x="894" y="1543"/>
              <a:ext cx="178" cy="355"/>
            </a:xfrm>
            <a:prstGeom prst="line">
              <a:avLst/>
            </a:prstGeom>
            <a:ln w="28575" cap="flat" cmpd="sng">
              <a:solidFill>
                <a:srgbClr val="0000FF"/>
              </a:solidFill>
              <a:prstDash val="solid"/>
              <a:headEnd type="none" w="med" len="med"/>
              <a:tailEnd type="triangle" w="med" len="med"/>
            </a:ln>
          </p:spPr>
        </p:sp>
        <p:sp>
          <p:nvSpPr>
            <p:cNvPr id="62477" name="Line 43"/>
            <p:cNvSpPr/>
            <p:nvPr/>
          </p:nvSpPr>
          <p:spPr>
            <a:xfrm>
              <a:off x="1594" y="1543"/>
              <a:ext cx="200" cy="355"/>
            </a:xfrm>
            <a:prstGeom prst="line">
              <a:avLst/>
            </a:prstGeom>
            <a:ln w="28575" cap="flat" cmpd="sng">
              <a:solidFill>
                <a:srgbClr val="0000FF"/>
              </a:solidFill>
              <a:prstDash val="solid"/>
              <a:headEnd type="none" w="med" len="med"/>
              <a:tailEnd type="triangle" w="med" len="med"/>
            </a:ln>
          </p:spPr>
        </p:sp>
        <p:sp>
          <p:nvSpPr>
            <p:cNvPr id="62478" name="Line 44"/>
            <p:cNvSpPr/>
            <p:nvPr/>
          </p:nvSpPr>
          <p:spPr>
            <a:xfrm>
              <a:off x="1127" y="2098"/>
              <a:ext cx="200" cy="289"/>
            </a:xfrm>
            <a:prstGeom prst="line">
              <a:avLst/>
            </a:prstGeom>
            <a:ln w="28575" cap="flat" cmpd="sng">
              <a:solidFill>
                <a:srgbClr val="0000FF"/>
              </a:solidFill>
              <a:prstDash val="solid"/>
              <a:headEnd type="none" w="med" len="med"/>
              <a:tailEnd type="triangle" w="med" len="med"/>
            </a:ln>
          </p:spPr>
        </p:sp>
        <p:grpSp>
          <p:nvGrpSpPr>
            <p:cNvPr id="62479" name="Group 45"/>
            <p:cNvGrpSpPr/>
            <p:nvPr/>
          </p:nvGrpSpPr>
          <p:grpSpPr>
            <a:xfrm>
              <a:off x="874" y="0"/>
              <a:ext cx="242" cy="488"/>
              <a:chOff x="0" y="0"/>
              <a:chExt cx="242" cy="488"/>
            </a:xfrm>
          </p:grpSpPr>
          <p:sp>
            <p:nvSpPr>
              <p:cNvPr id="62488" name="Freeform 46"/>
              <p:cNvSpPr/>
              <p:nvPr/>
            </p:nvSpPr>
            <p:spPr>
              <a:xfrm>
                <a:off x="0" y="0"/>
                <a:ext cx="134" cy="306"/>
              </a:xfrm>
              <a:custGeom>
                <a:avLst/>
                <a:gdLst>
                  <a:gd name="txL" fmla="*/ 0 w 94"/>
                  <a:gd name="txT" fmla="*/ 0 h 233"/>
                  <a:gd name="txR" fmla="*/ 94 w 94"/>
                  <a:gd name="txB" fmla="*/ 233 h 233"/>
                </a:gdLst>
                <a:ahLst/>
                <a:cxnLst>
                  <a:cxn ang="0">
                    <a:pos x="6761" y="0"/>
                  </a:cxn>
                  <a:cxn ang="0">
                    <a:pos x="18184" y="6637"/>
                  </a:cxn>
                  <a:cxn ang="0">
                    <a:pos x="0" y="13890"/>
                  </a:cxn>
                </a:cxnLst>
                <a:rect l="txL" t="txT" r="txR" b="txB"/>
                <a:pathLst>
                  <a:path w="94" h="233">
                    <a:moveTo>
                      <a:pt x="33" y="0"/>
                    </a:moveTo>
                    <a:cubicBezTo>
                      <a:pt x="63" y="36"/>
                      <a:pt x="94" y="72"/>
                      <a:pt x="89" y="111"/>
                    </a:cubicBezTo>
                    <a:cubicBezTo>
                      <a:pt x="84" y="150"/>
                      <a:pt x="19" y="218"/>
                      <a:pt x="0" y="233"/>
                    </a:cubicBezTo>
                  </a:path>
                </a:pathLst>
              </a:custGeom>
              <a:noFill/>
              <a:ln w="28575" cap="flat" cmpd="sng">
                <a:solidFill>
                  <a:srgbClr val="0000FF">
                    <a:alpha val="100000"/>
                  </a:srgbClr>
                </a:solidFill>
                <a:prstDash val="solid"/>
                <a:bevel/>
                <a:headEnd type="none" w="med" len="med"/>
                <a:tailEnd type="none" w="med" len="med"/>
              </a:ln>
            </p:spPr>
            <p:txBody>
              <a:bodyPr/>
              <a:p>
                <a:endParaRPr lang="zh-CN" altLang="en-US"/>
              </a:p>
            </p:txBody>
          </p:sp>
          <p:sp>
            <p:nvSpPr>
              <p:cNvPr id="62489" name="Line 47"/>
              <p:cNvSpPr/>
              <p:nvPr/>
            </p:nvSpPr>
            <p:spPr>
              <a:xfrm>
                <a:off x="42" y="266"/>
                <a:ext cx="200" cy="222"/>
              </a:xfrm>
              <a:prstGeom prst="line">
                <a:avLst/>
              </a:prstGeom>
              <a:ln w="28575" cap="flat" cmpd="sng">
                <a:solidFill>
                  <a:srgbClr val="0000FF"/>
                </a:solidFill>
                <a:prstDash val="solid"/>
                <a:headEnd type="none" w="med" len="med"/>
                <a:tailEnd type="triangle" w="med" len="med"/>
              </a:ln>
            </p:spPr>
          </p:sp>
        </p:grpSp>
        <p:sp>
          <p:nvSpPr>
            <p:cNvPr id="62480" name="Text Box 48"/>
            <p:cNvSpPr txBox="1"/>
            <p:nvPr/>
          </p:nvSpPr>
          <p:spPr>
            <a:xfrm>
              <a:off x="1268" y="477"/>
              <a:ext cx="209" cy="286"/>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solidFill>
                  <a:srgbClr val="FF3300"/>
                </a:solidFill>
                <a:latin typeface="Times New Roman" panose="02020603050405020304" pitchFamily="18" charset="0"/>
                <a:ea typeface="宋体" panose="02010600030101010101" pitchFamily="2" charset="-122"/>
              </a:endParaRPr>
            </a:p>
          </p:txBody>
        </p:sp>
        <p:sp>
          <p:nvSpPr>
            <p:cNvPr id="62481" name="Text Box 49"/>
            <p:cNvSpPr txBox="1"/>
            <p:nvPr/>
          </p:nvSpPr>
          <p:spPr>
            <a:xfrm>
              <a:off x="8" y="1377"/>
              <a:ext cx="209" cy="28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solidFill>
                  <a:srgbClr val="FF3300"/>
                </a:solidFill>
                <a:latin typeface="Times New Roman" panose="02020603050405020304" pitchFamily="18" charset="0"/>
                <a:ea typeface="宋体" panose="02010600030101010101" pitchFamily="2" charset="-122"/>
              </a:endParaRPr>
            </a:p>
          </p:txBody>
        </p:sp>
        <p:sp>
          <p:nvSpPr>
            <p:cNvPr id="62482" name="Text Box 50"/>
            <p:cNvSpPr txBox="1"/>
            <p:nvPr/>
          </p:nvSpPr>
          <p:spPr>
            <a:xfrm>
              <a:off x="548" y="1377"/>
              <a:ext cx="209" cy="28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solidFill>
                  <a:srgbClr val="FF3300"/>
                </a:solidFill>
                <a:latin typeface="Times New Roman" panose="02020603050405020304" pitchFamily="18" charset="0"/>
                <a:ea typeface="宋体" panose="02010600030101010101" pitchFamily="2" charset="-122"/>
              </a:endParaRPr>
            </a:p>
          </p:txBody>
        </p:sp>
        <p:sp>
          <p:nvSpPr>
            <p:cNvPr id="62483" name="Text Box 51"/>
            <p:cNvSpPr txBox="1"/>
            <p:nvPr/>
          </p:nvSpPr>
          <p:spPr>
            <a:xfrm>
              <a:off x="536" y="1893"/>
              <a:ext cx="209" cy="28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solidFill>
                  <a:srgbClr val="FF3300"/>
                </a:solidFill>
                <a:latin typeface="Times New Roman" panose="02020603050405020304" pitchFamily="18" charset="0"/>
                <a:ea typeface="宋体" panose="02010600030101010101" pitchFamily="2" charset="-122"/>
              </a:endParaRPr>
            </a:p>
          </p:txBody>
        </p:sp>
        <p:sp>
          <p:nvSpPr>
            <p:cNvPr id="62484" name="Text Box 52"/>
            <p:cNvSpPr txBox="1"/>
            <p:nvPr/>
          </p:nvSpPr>
          <p:spPr>
            <a:xfrm>
              <a:off x="1460" y="1882"/>
              <a:ext cx="209" cy="28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solidFill>
                  <a:srgbClr val="FF3300"/>
                </a:solidFill>
                <a:latin typeface="Times New Roman" panose="02020603050405020304" pitchFamily="18" charset="0"/>
                <a:ea typeface="宋体" panose="02010600030101010101" pitchFamily="2" charset="-122"/>
              </a:endParaRPr>
            </a:p>
          </p:txBody>
        </p:sp>
        <p:sp>
          <p:nvSpPr>
            <p:cNvPr id="62485" name="Text Box 53"/>
            <p:cNvSpPr txBox="1"/>
            <p:nvPr/>
          </p:nvSpPr>
          <p:spPr>
            <a:xfrm>
              <a:off x="1988" y="1882"/>
              <a:ext cx="209" cy="28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solidFill>
                  <a:srgbClr val="FF3300"/>
                </a:solidFill>
                <a:latin typeface="Times New Roman" panose="02020603050405020304" pitchFamily="18" charset="0"/>
                <a:ea typeface="宋体" panose="02010600030101010101" pitchFamily="2" charset="-122"/>
              </a:endParaRPr>
            </a:p>
          </p:txBody>
        </p:sp>
        <p:sp>
          <p:nvSpPr>
            <p:cNvPr id="62486" name="Text Box 54"/>
            <p:cNvSpPr txBox="1"/>
            <p:nvPr/>
          </p:nvSpPr>
          <p:spPr>
            <a:xfrm>
              <a:off x="992" y="2386"/>
              <a:ext cx="209" cy="286"/>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solidFill>
                  <a:srgbClr val="FF3300"/>
                </a:solidFill>
                <a:latin typeface="Times New Roman" panose="02020603050405020304" pitchFamily="18" charset="0"/>
                <a:ea typeface="宋体" panose="02010600030101010101" pitchFamily="2" charset="-122"/>
              </a:endParaRPr>
            </a:p>
          </p:txBody>
        </p:sp>
        <p:sp>
          <p:nvSpPr>
            <p:cNvPr id="62487" name="Text Box 55"/>
            <p:cNvSpPr txBox="1"/>
            <p:nvPr/>
          </p:nvSpPr>
          <p:spPr>
            <a:xfrm>
              <a:off x="1520" y="2373"/>
              <a:ext cx="209" cy="28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solidFill>
                  <a:srgbClr val="FF3300"/>
                </a:solidFill>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8">
                                            <p:txEl>
                                              <p:charRg st="0" end="39"/>
                                            </p:txEl>
                                          </p:spTgt>
                                        </p:tgtEl>
                                        <p:attrNameLst>
                                          <p:attrName>style.visibility</p:attrName>
                                        </p:attrNameLst>
                                      </p:cBhvr>
                                      <p:to>
                                        <p:strVal val="visible"/>
                                      </p:to>
                                    </p:set>
                                    <p:animEffect transition="in" filter="wipe(left)">
                                      <p:cBhvr>
                                        <p:cTn id="7" dur="500"/>
                                        <p:tgtEl>
                                          <p:spTgt spid="57348">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8">
                                            <p:txEl>
                                              <p:charRg st="39" end="80"/>
                                            </p:txEl>
                                          </p:spTgt>
                                        </p:tgtEl>
                                        <p:attrNameLst>
                                          <p:attrName>style.visibility</p:attrName>
                                        </p:attrNameLst>
                                      </p:cBhvr>
                                      <p:to>
                                        <p:strVal val="visible"/>
                                      </p:to>
                                    </p:set>
                                    <p:animEffect transition="in" filter="wipe(left)">
                                      <p:cBhvr>
                                        <p:cTn id="12" dur="500"/>
                                        <p:tgtEl>
                                          <p:spTgt spid="57348">
                                            <p:txEl>
                                              <p:charRg st="39"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7349"/>
                                        </p:tgtEl>
                                        <p:attrNameLst>
                                          <p:attrName>style.visibility</p:attrName>
                                        </p:attrNameLst>
                                      </p:cBhvr>
                                      <p:to>
                                        <p:strVal val="visible"/>
                                      </p:to>
                                    </p:set>
                                    <p:anim calcmode="lin" valueType="num">
                                      <p:cBhvr additive="base">
                                        <p:cTn id="17" dur="500" fill="hold"/>
                                        <p:tgtEl>
                                          <p:spTgt spid="57349"/>
                                        </p:tgtEl>
                                        <p:attrNameLst>
                                          <p:attrName>ppt_x</p:attrName>
                                        </p:attrNameLst>
                                      </p:cBhvr>
                                      <p:tavLst>
                                        <p:tav tm="0">
                                          <p:val>
                                            <p:strVal val="#ppt_x"/>
                                          </p:val>
                                        </p:tav>
                                        <p:tav tm="100000">
                                          <p:val>
                                            <p:strVal val="#ppt_x"/>
                                          </p:val>
                                        </p:tav>
                                      </p:tavLst>
                                    </p:anim>
                                    <p:anim calcmode="lin" valueType="num">
                                      <p:cBhvr additive="base">
                                        <p:cTn id="18" dur="500" fill="hold"/>
                                        <p:tgtEl>
                                          <p:spTgt spid="57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p:bldP spid="5734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8371"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定义</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二叉树的遍历将树转换为</a:t>
            </a:r>
            <a:r>
              <a:rPr lang="zh-CN" altLang="en-US" b="1" dirty="0">
                <a:solidFill>
                  <a:schemeClr val="accent6">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线性结构</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，在二叉树的先序、中序或后序遍历序列中两个相邻的结点互称为前驱与后继</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为了保留结点在遍历序列中直接</a:t>
            </a:r>
            <a:r>
              <a:rPr lang="zh-CN" altLang="en-US" b="1" dirty="0">
                <a:solidFill>
                  <a:schemeClr val="accent6">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前驱</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和直接</a:t>
            </a:r>
            <a:r>
              <a:rPr lang="zh-CN" altLang="en-US" b="1" dirty="0">
                <a:solidFill>
                  <a:schemeClr val="accent6">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微软雅黑" panose="020B0503020204020204" pitchFamily="34" charset="-122"/>
              </a:rPr>
              <a:t>后继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的位置信息，利用二叉链表存储结构中的那些空指针域来指示。这些指向直接前驱结点和后继结点的指针被称为</a:t>
            </a:r>
            <a:r>
              <a:rPr lang="zh-CN" altLang="en-US"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线索</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加上线索的二叉链表表示的二叉树叫</a:t>
            </a:r>
            <a:r>
              <a:rPr lang="zh-CN" altLang="en-US" b="1"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线索二叉树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对二叉树按某种遍历次序使其变为线索二叉树的过程叫</a:t>
            </a:r>
            <a:r>
              <a:rPr lang="zh-CN" altLang="en-US" dirty="0">
                <a:solidFill>
                  <a:schemeClr val="hlink"/>
                </a:solidFill>
                <a:latin typeface="微软雅黑" panose="020B0503020204020204" pitchFamily="34" charset="-122"/>
                <a:ea typeface="微软雅黑" panose="020B0503020204020204" pitchFamily="34" charset="-122"/>
                <a:cs typeface="微软雅黑" panose="020B0503020204020204" pitchFamily="34" charset="-122"/>
              </a:rPr>
              <a:t>线索化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8371">
                                            <p:txEl>
                                              <p:charRg st="0" end="3"/>
                                            </p:txEl>
                                          </p:spTgt>
                                        </p:tgtEl>
                                        <p:attrNameLst>
                                          <p:attrName>style.visibility</p:attrName>
                                        </p:attrNameLst>
                                      </p:cBhvr>
                                      <p:to>
                                        <p:strVal val="visible"/>
                                      </p:to>
                                    </p:set>
                                    <p:animEffect transition="in" filter="wipe(up)">
                                      <p:cBhvr>
                                        <p:cTn id="7" dur="500"/>
                                        <p:tgtEl>
                                          <p:spTgt spid="58371">
                                            <p:txEl>
                                              <p:charRg st="0" end="3"/>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8371">
                                            <p:txEl>
                                              <p:charRg st="3" end="55"/>
                                            </p:txEl>
                                          </p:spTgt>
                                        </p:tgtEl>
                                        <p:attrNameLst>
                                          <p:attrName>style.visibility</p:attrName>
                                        </p:attrNameLst>
                                      </p:cBhvr>
                                      <p:to>
                                        <p:strVal val="visible"/>
                                      </p:to>
                                    </p:set>
                                    <p:animEffect transition="in" filter="wipe(up)">
                                      <p:cBhvr>
                                        <p:cTn id="11" dur="500"/>
                                        <p:tgtEl>
                                          <p:spTgt spid="58371">
                                            <p:txEl>
                                              <p:charRg st="3" end="5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8371">
                                            <p:txEl>
                                              <p:charRg st="55" end="137"/>
                                            </p:txEl>
                                          </p:spTgt>
                                        </p:tgtEl>
                                        <p:attrNameLst>
                                          <p:attrName>style.visibility</p:attrName>
                                        </p:attrNameLst>
                                      </p:cBhvr>
                                      <p:to>
                                        <p:strVal val="visible"/>
                                      </p:to>
                                    </p:set>
                                    <p:animEffect transition="in" filter="wipe(up)">
                                      <p:cBhvr>
                                        <p:cTn id="15" dur="500"/>
                                        <p:tgtEl>
                                          <p:spTgt spid="58371">
                                            <p:txEl>
                                              <p:charRg st="55" end="137"/>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8371">
                                            <p:txEl>
                                              <p:charRg st="137" end="159"/>
                                            </p:txEl>
                                          </p:spTgt>
                                        </p:tgtEl>
                                        <p:attrNameLst>
                                          <p:attrName>style.visibility</p:attrName>
                                        </p:attrNameLst>
                                      </p:cBhvr>
                                      <p:to>
                                        <p:strVal val="visible"/>
                                      </p:to>
                                    </p:set>
                                    <p:animEffect transition="in" filter="wipe(up)">
                                      <p:cBhvr>
                                        <p:cTn id="19" dur="500"/>
                                        <p:tgtEl>
                                          <p:spTgt spid="58371">
                                            <p:txEl>
                                              <p:charRg st="137" end="159"/>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58371">
                                            <p:txEl>
                                              <p:charRg st="159" end="187"/>
                                            </p:txEl>
                                          </p:spTgt>
                                        </p:tgtEl>
                                        <p:attrNameLst>
                                          <p:attrName>style.visibility</p:attrName>
                                        </p:attrNameLst>
                                      </p:cBhvr>
                                      <p:to>
                                        <p:strVal val="visible"/>
                                      </p:to>
                                    </p:set>
                                    <p:animEffect transition="in" filter="wipe(up)">
                                      <p:cBhvr>
                                        <p:cTn id="23" dur="500"/>
                                        <p:tgtEl>
                                          <p:spTgt spid="58371">
                                            <p:txEl>
                                              <p:charRg st="159" end="1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59395"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线索二叉树的结构</a:t>
            </a:r>
            <a:endParaRPr lang="zh-CN" altLang="en-US" dirty="0">
              <a:latin typeface="微软雅黑" panose="020B0503020204020204" pitchFamily="34" charset="-122"/>
              <a:ea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用某结点空的</a:t>
            </a:r>
            <a:r>
              <a:rPr lang="zh-CN" altLang="en-US" dirty="0">
                <a:solidFill>
                  <a:srgbClr val="FF0000"/>
                </a:solidFill>
                <a:latin typeface="微软雅黑" panose="020B0503020204020204" pitchFamily="34" charset="-122"/>
                <a:ea typeface="微软雅黑" panose="020B0503020204020204" pitchFamily="34" charset="-122"/>
              </a:rPr>
              <a:t>左指针</a:t>
            </a:r>
            <a:r>
              <a:rPr lang="zh-CN" altLang="en-US" dirty="0">
                <a:solidFill>
                  <a:srgbClr val="000000"/>
                </a:solidFill>
                <a:latin typeface="微软雅黑" panose="020B0503020204020204" pitchFamily="34" charset="-122"/>
                <a:ea typeface="微软雅黑" panose="020B0503020204020204" pitchFamily="34" charset="-122"/>
              </a:rPr>
              <a:t>域</a:t>
            </a:r>
            <a:r>
              <a:rPr lang="zh-CN" altLang="en-US" dirty="0">
                <a:latin typeface="微软雅黑" panose="020B0503020204020204" pitchFamily="34" charset="-122"/>
                <a:ea typeface="微软雅黑" panose="020B0503020204020204" pitchFamily="34" charset="-122"/>
              </a:rPr>
              <a:t>指出该结点在某种遍历序列中的直接</a:t>
            </a:r>
            <a:r>
              <a:rPr lang="zh-CN" altLang="en-US" dirty="0">
                <a:solidFill>
                  <a:srgbClr val="FF3300"/>
                </a:solidFill>
                <a:latin typeface="微软雅黑" panose="020B0503020204020204" pitchFamily="34" charset="-122"/>
                <a:ea typeface="微软雅黑" panose="020B0503020204020204" pitchFamily="34" charset="-122"/>
              </a:rPr>
              <a:t>前驱</a:t>
            </a:r>
            <a:r>
              <a:rPr lang="zh-CN" altLang="en-US" dirty="0">
                <a:latin typeface="微软雅黑" panose="020B0503020204020204" pitchFamily="34" charset="-122"/>
                <a:ea typeface="微软雅黑" panose="020B0503020204020204" pitchFamily="34" charset="-122"/>
              </a:rPr>
              <a:t>结点的存储地址，利用结点空的</a:t>
            </a:r>
            <a:r>
              <a:rPr lang="zh-CN" altLang="en-US" dirty="0">
                <a:solidFill>
                  <a:schemeClr val="hlink"/>
                </a:solidFill>
                <a:latin typeface="微软雅黑" panose="020B0503020204020204" pitchFamily="34" charset="-122"/>
                <a:ea typeface="微软雅黑" panose="020B0503020204020204" pitchFamily="34" charset="-122"/>
              </a:rPr>
              <a:t>右指针</a:t>
            </a:r>
            <a:r>
              <a:rPr lang="zh-CN" altLang="en-US" dirty="0">
                <a:solidFill>
                  <a:srgbClr val="000000"/>
                </a:solidFill>
                <a:latin typeface="微软雅黑" panose="020B0503020204020204" pitchFamily="34" charset="-122"/>
                <a:ea typeface="微软雅黑" panose="020B0503020204020204" pitchFamily="34" charset="-122"/>
              </a:rPr>
              <a:t>域</a:t>
            </a:r>
            <a:r>
              <a:rPr lang="zh-CN" altLang="en-US" dirty="0">
                <a:latin typeface="微软雅黑" panose="020B0503020204020204" pitchFamily="34" charset="-122"/>
                <a:ea typeface="微软雅黑" panose="020B0503020204020204" pitchFamily="34" charset="-122"/>
              </a:rPr>
              <a:t>指出该结点在某种遍历序列中的直接</a:t>
            </a:r>
            <a:r>
              <a:rPr lang="zh-CN" altLang="en-US" dirty="0">
                <a:solidFill>
                  <a:schemeClr val="hlink"/>
                </a:solidFill>
                <a:latin typeface="微软雅黑" panose="020B0503020204020204" pitchFamily="34" charset="-122"/>
                <a:ea typeface="微软雅黑" panose="020B0503020204020204" pitchFamily="34" charset="-122"/>
              </a:rPr>
              <a:t>后继</a:t>
            </a:r>
            <a:r>
              <a:rPr lang="zh-CN" altLang="en-US" dirty="0">
                <a:latin typeface="微软雅黑" panose="020B0503020204020204" pitchFamily="34" charset="-122"/>
                <a:ea typeface="微软雅黑" panose="020B0503020204020204" pitchFamily="34" charset="-122"/>
              </a:rPr>
              <a:t>结点的存储地址；对于那些非空的指针域，则仍然存放指向该结点左、右孩子。</a:t>
            </a:r>
            <a:endParaRPr lang="zh-CN" altLang="en-US" dirty="0">
              <a:latin typeface="微软雅黑" panose="020B0503020204020204" pitchFamily="34" charset="-122"/>
              <a:ea typeface="微软雅黑" panose="020B0503020204020204" pitchFamily="34" charset="-122"/>
            </a:endParaRPr>
          </a:p>
          <a:p>
            <a:pPr algn="just" eaLnBrk="1" hangingPunct="1">
              <a:lnSpc>
                <a:spcPct val="120000"/>
              </a:lnSpc>
              <a:spcBef>
                <a:spcPts val="0"/>
              </a:spcBef>
              <a:spcAft>
                <a:spcPts val="0"/>
              </a:spcAft>
              <a:buNone/>
            </a:pPr>
            <a:endParaRPr lang="en-US" altLang="zh-CN" dirty="0">
              <a:latin typeface="微软雅黑" panose="020B0503020204020204" pitchFamily="34" charset="-122"/>
              <a:ea typeface="微软雅黑" panose="020B0503020204020204" pitchFamily="34" charset="-122"/>
            </a:endParaRPr>
          </a:p>
        </p:txBody>
      </p:sp>
      <p:sp>
        <p:nvSpPr>
          <p:cNvPr id="59396" name="Text Box 4"/>
          <p:cNvSpPr txBox="1">
            <a:spLocks noChangeArrowheads="1"/>
          </p:cNvSpPr>
          <p:nvPr/>
        </p:nvSpPr>
        <p:spPr bwMode="auto">
          <a:xfrm>
            <a:off x="900113" y="3644900"/>
            <a:ext cx="4824413" cy="107632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u"/>
              <a:defRPr/>
            </a:pPr>
            <a:r>
              <a:rPr kumimoji="0" lang="zh-CN" altLang="en-US" sz="2800" b="1" i="0" u="none" strike="noStrike" kern="1200" cap="none" spc="0" normalizeH="0" baseline="0" noProof="0" dirty="0">
                <a:ln>
                  <a:noFill/>
                </a:ln>
                <a:solidFill>
                  <a:schemeClr val="hlink"/>
                </a:solidFill>
                <a:effectLst/>
                <a:uLnTx/>
                <a:uFillTx/>
                <a:latin typeface="+mj-ea"/>
                <a:ea typeface="+mj-ea"/>
                <a:cs typeface="+mn-cs"/>
                <a:sym typeface="+mn-ea"/>
              </a:rPr>
              <a:t>如何建立线索</a:t>
            </a:r>
            <a:r>
              <a:rPr kumimoji="0" lang="en-US" altLang="zh-CN" sz="2800" b="1" i="0" u="none" strike="noStrike" kern="1200" cap="none" spc="0" normalizeH="0" baseline="0" noProof="0" dirty="0">
                <a:ln>
                  <a:noFill/>
                </a:ln>
                <a:solidFill>
                  <a:schemeClr val="hlink"/>
                </a:solidFill>
                <a:effectLst/>
                <a:uLnTx/>
                <a:uFillTx/>
                <a:latin typeface="+mj-ea"/>
                <a:ea typeface="+mj-ea"/>
                <a:cs typeface="+mn-cs"/>
                <a:sym typeface="+mn-ea"/>
              </a:rPr>
              <a:t>?</a:t>
            </a:r>
            <a:endParaRPr kumimoji="0" lang="en-US" altLang="zh-CN" sz="2800" b="1" i="0" u="none" strike="noStrike" kern="1200" cap="none" spc="0" normalizeH="0" baseline="0" noProof="0" dirty="0">
              <a:ln>
                <a:noFill/>
              </a:ln>
              <a:solidFill>
                <a:schemeClr val="hlink"/>
              </a:solidFill>
              <a:effectLst/>
              <a:uLnTx/>
              <a:uFillTx/>
              <a:latin typeface="+mj-ea"/>
              <a:ea typeface="+mj-ea"/>
              <a:cs typeface="+mn-cs"/>
              <a:sym typeface="+mn-ea"/>
            </a:endParaRPr>
          </a:p>
          <a:p>
            <a:pPr marL="342900" marR="0" lvl="0" indent="-342900" algn="l" defTabSz="914400" rtl="0" eaLnBrk="1" fontAlgn="base" latinLnBrk="0" hangingPunct="1">
              <a:lnSpc>
                <a:spcPct val="120000"/>
              </a:lnSpc>
              <a:spcBef>
                <a:spcPct val="0"/>
              </a:spcBef>
              <a:spcAft>
                <a:spcPct val="0"/>
              </a:spcAft>
              <a:buClrTx/>
              <a:buSzTx/>
              <a:buFont typeface="Wingdings" panose="05000000000000000000" pitchFamily="2" charset="2"/>
              <a:buChar char="u"/>
              <a:defRPr/>
            </a:pPr>
            <a:r>
              <a:rPr kumimoji="0" lang="zh-CN" altLang="en-US" sz="2800" b="1" i="0" u="none" strike="noStrike" kern="1200" cap="none" spc="0" normalizeH="0" baseline="0" noProof="0" dirty="0">
                <a:ln>
                  <a:noFill/>
                </a:ln>
                <a:solidFill>
                  <a:schemeClr val="hlink"/>
                </a:solidFill>
                <a:effectLst/>
                <a:uLnTx/>
                <a:uFillTx/>
                <a:latin typeface="+mj-ea"/>
                <a:ea typeface="+mj-ea"/>
                <a:cs typeface="+mn-cs"/>
                <a:sym typeface="+mn-ea"/>
              </a:rPr>
              <a:t>利用线索查找前驱和后继</a:t>
            </a:r>
            <a:r>
              <a:rPr kumimoji="0" lang="en-US" altLang="zh-CN" sz="2800" b="1" i="0" u="none" strike="noStrike" kern="1200" cap="none" spc="0" normalizeH="0" baseline="0" noProof="0" dirty="0">
                <a:ln>
                  <a:noFill/>
                </a:ln>
                <a:solidFill>
                  <a:schemeClr val="hlink"/>
                </a:solidFill>
                <a:effectLst/>
                <a:uLnTx/>
                <a:uFillTx/>
                <a:latin typeface="+mj-ea"/>
                <a:ea typeface="+mj-ea"/>
                <a:cs typeface="+mn-cs"/>
                <a:sym typeface="+mn-ea"/>
              </a:rPr>
              <a:t>?</a:t>
            </a:r>
            <a:endParaRPr kumimoji="0" lang="en-US" altLang="zh-CN" sz="2800" b="1" i="0" u="none" strike="noStrike" kern="1200" cap="none" spc="0" normalizeH="0" baseline="0" noProof="0" dirty="0">
              <a:ln>
                <a:noFill/>
              </a:ln>
              <a:solidFill>
                <a:schemeClr val="hlink"/>
              </a:solidFill>
              <a:effectLst/>
              <a:uLnTx/>
              <a:uFillTx/>
              <a:latin typeface="+mj-ea"/>
              <a:ea typeface="+mj-ea"/>
              <a:cs typeface="+mn-cs"/>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9395">
                                            <p:txEl>
                                              <p:charRg st="9" end="109"/>
                                            </p:txEl>
                                          </p:spTgt>
                                        </p:tgtEl>
                                        <p:attrNameLst>
                                          <p:attrName>style.visibility</p:attrName>
                                        </p:attrNameLst>
                                      </p:cBhvr>
                                      <p:to>
                                        <p:strVal val="visible"/>
                                      </p:to>
                                    </p:set>
                                    <p:animEffect transition="in" filter="wipe(up)">
                                      <p:cBhvr>
                                        <p:cTn id="7" dur="500"/>
                                        <p:tgtEl>
                                          <p:spTgt spid="59395">
                                            <p:txEl>
                                              <p:charRg st="9" end="10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9396"/>
                                        </p:tgtEl>
                                        <p:attrNameLst>
                                          <p:attrName>style.visibility</p:attrName>
                                        </p:attrNameLst>
                                      </p:cBhvr>
                                      <p:to>
                                        <p:strVal val="visible"/>
                                      </p:to>
                                    </p:set>
                                    <p:anim calcmode="lin" valueType="num">
                                      <p:cBhvr>
                                        <p:cTn id="12" dur="1000" fill="hold"/>
                                        <p:tgtEl>
                                          <p:spTgt spid="59396"/>
                                        </p:tgtEl>
                                        <p:attrNameLst>
                                          <p:attrName>ppt_w</p:attrName>
                                        </p:attrNameLst>
                                      </p:cBhvr>
                                      <p:tavLst>
                                        <p:tav tm="0">
                                          <p:val>
                                            <p:fltVal val="0.000000"/>
                                          </p:val>
                                        </p:tav>
                                        <p:tav tm="100000">
                                          <p:val>
                                            <p:strVal val="#ppt_w"/>
                                          </p:val>
                                        </p:tav>
                                      </p:tavLst>
                                    </p:anim>
                                    <p:anim calcmode="lin" valueType="num">
                                      <p:cBhvr>
                                        <p:cTn id="13" dur="1000" fill="hold"/>
                                        <p:tgtEl>
                                          <p:spTgt spid="59396"/>
                                        </p:tgtEl>
                                        <p:attrNameLst>
                                          <p:attrName>ppt_h</p:attrName>
                                        </p:attrNameLst>
                                      </p:cBhvr>
                                      <p:tavLst>
                                        <p:tav tm="0">
                                          <p:val>
                                            <p:fltVal val="0.000000"/>
                                          </p:val>
                                        </p:tav>
                                        <p:tav tm="100000">
                                          <p:val>
                                            <p:strVal val="#ppt_h"/>
                                          </p:val>
                                        </p:tav>
                                      </p:tavLst>
                                    </p:anim>
                                    <p:anim calcmode="lin" valueType="num">
                                      <p:cBhvr>
                                        <p:cTn id="14" dur="1000" fill="hold"/>
                                        <p:tgtEl>
                                          <p:spTgt spid="59396"/>
                                        </p:tgtEl>
                                        <p:attrNameLst>
                                          <p:attrName>style.rotation</p:attrName>
                                        </p:attrNameLst>
                                      </p:cBhvr>
                                      <p:tavLst>
                                        <p:tav tm="0">
                                          <p:val>
                                            <p:fltVal val="90.000000"/>
                                          </p:val>
                                        </p:tav>
                                        <p:tav tm="100000">
                                          <p:val>
                                            <p:fltVal val="0.000000"/>
                                          </p:val>
                                        </p:tav>
                                      </p:tavLst>
                                    </p:anim>
                                    <p:animEffect transition="in" filter="fade">
                                      <p:cBhvr>
                                        <p:cTn id="15" dur="1000"/>
                                        <p:tgtEl>
                                          <p:spTgt spid="5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6" name="Oval 4"/>
          <p:cNvSpPr/>
          <p:nvPr/>
        </p:nvSpPr>
        <p:spPr>
          <a:xfrm>
            <a:off x="5572125" y="1171575"/>
            <a:ext cx="533400" cy="508000"/>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隶书" panose="02010509060101010101" pitchFamily="49" charset="-122"/>
              </a:rPr>
              <a:t>A</a:t>
            </a:r>
            <a:endParaRPr lang="en-US" altLang="zh-CN" sz="2800" b="1" dirty="0">
              <a:solidFill>
                <a:srgbClr val="0000CC"/>
              </a:solidFill>
              <a:latin typeface="Times New Roman" panose="02020603050405020304" pitchFamily="18" charset="0"/>
              <a:ea typeface="隶书" panose="02010509060101010101" pitchFamily="49" charset="-122"/>
            </a:endParaRPr>
          </a:p>
        </p:txBody>
      </p:sp>
      <p:sp>
        <p:nvSpPr>
          <p:cNvPr id="9221" name="Rectangle 5"/>
          <p:cNvSpPr/>
          <p:nvPr/>
        </p:nvSpPr>
        <p:spPr>
          <a:xfrm>
            <a:off x="2411413" y="1254125"/>
            <a:ext cx="533400" cy="51911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800" dirty="0">
                <a:solidFill>
                  <a:srgbClr val="0000CC"/>
                </a:solidFill>
                <a:latin typeface="Times New Roman" panose="02020603050405020304" pitchFamily="18" charset="0"/>
                <a:ea typeface="宋体" panose="02010600030101010101" pitchFamily="2" charset="-122"/>
              </a:rPr>
              <a:t>Ø</a:t>
            </a:r>
            <a:r>
              <a:rPr lang="en-US" altLang="zh-CN" sz="2800" dirty="0">
                <a:solidFill>
                  <a:srgbClr val="DCDC10"/>
                </a:solidFill>
                <a:latin typeface="Times New Roman" panose="02020603050405020304" pitchFamily="18" charset="0"/>
                <a:ea typeface="宋体" panose="02010600030101010101" pitchFamily="2" charset="-122"/>
              </a:rPr>
              <a:t> </a:t>
            </a:r>
            <a:endParaRPr lang="en-US" altLang="zh-CN" sz="2800" dirty="0">
              <a:solidFill>
                <a:srgbClr val="DCDC10"/>
              </a:solidFill>
              <a:latin typeface="Times New Roman" panose="02020603050405020304" pitchFamily="18" charset="0"/>
              <a:ea typeface="宋体" panose="02010600030101010101" pitchFamily="2" charset="-122"/>
            </a:endParaRPr>
          </a:p>
        </p:txBody>
      </p:sp>
      <p:sp>
        <p:nvSpPr>
          <p:cNvPr id="8198" name="Text Box 6"/>
          <p:cNvSpPr txBox="1"/>
          <p:nvPr/>
        </p:nvSpPr>
        <p:spPr>
          <a:xfrm>
            <a:off x="1979613" y="1773238"/>
            <a:ext cx="1152525"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333399"/>
                </a:solidFill>
                <a:latin typeface="Times New Roman" panose="02020603050405020304" pitchFamily="18" charset="0"/>
                <a:ea typeface="楷体_GB2312" pitchFamily="1" charset="-122"/>
              </a:rPr>
              <a:t>(a)</a:t>
            </a:r>
            <a:r>
              <a:rPr lang="zh-CN" altLang="en-US" b="1" dirty="0">
                <a:solidFill>
                  <a:srgbClr val="333399"/>
                </a:solidFill>
                <a:latin typeface="Times New Roman" panose="02020603050405020304" pitchFamily="18" charset="0"/>
                <a:ea typeface="楷体_GB2312" pitchFamily="1" charset="-122"/>
              </a:rPr>
              <a:t>空树</a:t>
            </a:r>
            <a:endParaRPr lang="zh-CN" altLang="en-US" b="1" dirty="0">
              <a:solidFill>
                <a:srgbClr val="333399"/>
              </a:solidFill>
              <a:latin typeface="Times New Roman" panose="02020603050405020304" pitchFamily="18" charset="0"/>
              <a:ea typeface="宋体" panose="02010600030101010101" pitchFamily="2" charset="-122"/>
            </a:endParaRPr>
          </a:p>
        </p:txBody>
      </p:sp>
      <p:grpSp>
        <p:nvGrpSpPr>
          <p:cNvPr id="2" name="Group 7"/>
          <p:cNvGrpSpPr>
            <a:grpSpLocks noChangeAspect="1"/>
          </p:cNvGrpSpPr>
          <p:nvPr/>
        </p:nvGrpSpPr>
        <p:grpSpPr>
          <a:xfrm>
            <a:off x="1966913" y="2997200"/>
            <a:ext cx="4740275" cy="2557463"/>
            <a:chOff x="0" y="0"/>
            <a:chExt cx="2440" cy="1317"/>
          </a:xfrm>
        </p:grpSpPr>
        <p:sp>
          <p:nvSpPr>
            <p:cNvPr id="9236" name="Line 8"/>
            <p:cNvSpPr>
              <a:spLocks noChangeAspect="1"/>
            </p:cNvSpPr>
            <p:nvPr/>
          </p:nvSpPr>
          <p:spPr>
            <a:xfrm>
              <a:off x="1291" y="240"/>
              <a:ext cx="0" cy="96"/>
            </a:xfrm>
            <a:prstGeom prst="line">
              <a:avLst/>
            </a:prstGeom>
            <a:ln w="19050" cap="rnd" cmpd="sng">
              <a:solidFill>
                <a:schemeClr val="tx1"/>
              </a:solidFill>
              <a:prstDash val="solid"/>
              <a:headEnd type="none" w="med" len="med"/>
              <a:tailEnd type="none" w="med" len="med"/>
            </a:ln>
          </p:spPr>
        </p:sp>
        <p:sp>
          <p:nvSpPr>
            <p:cNvPr id="9237" name="Line 9"/>
            <p:cNvSpPr>
              <a:spLocks noChangeAspect="1"/>
            </p:cNvSpPr>
            <p:nvPr/>
          </p:nvSpPr>
          <p:spPr>
            <a:xfrm flipH="1">
              <a:off x="759" y="144"/>
              <a:ext cx="399" cy="240"/>
            </a:xfrm>
            <a:prstGeom prst="line">
              <a:avLst/>
            </a:prstGeom>
            <a:ln w="19050" cap="rnd" cmpd="sng">
              <a:solidFill>
                <a:schemeClr val="tx1"/>
              </a:solidFill>
              <a:prstDash val="solid"/>
              <a:headEnd type="none" w="med" len="med"/>
              <a:tailEnd type="none" w="med" len="med"/>
            </a:ln>
          </p:spPr>
        </p:sp>
        <p:sp>
          <p:nvSpPr>
            <p:cNvPr id="9238" name="Line 10"/>
            <p:cNvSpPr>
              <a:spLocks noChangeAspect="1"/>
            </p:cNvSpPr>
            <p:nvPr/>
          </p:nvSpPr>
          <p:spPr>
            <a:xfrm flipH="1">
              <a:off x="449" y="528"/>
              <a:ext cx="133" cy="192"/>
            </a:xfrm>
            <a:prstGeom prst="line">
              <a:avLst/>
            </a:prstGeom>
            <a:ln w="19050" cap="rnd" cmpd="sng">
              <a:solidFill>
                <a:schemeClr val="tx1"/>
              </a:solidFill>
              <a:prstDash val="solid"/>
              <a:headEnd type="none" w="med" len="med"/>
              <a:tailEnd type="none" w="med" len="med"/>
            </a:ln>
          </p:spPr>
        </p:sp>
        <p:sp>
          <p:nvSpPr>
            <p:cNvPr id="9239" name="Line 11"/>
            <p:cNvSpPr>
              <a:spLocks noChangeAspect="1"/>
            </p:cNvSpPr>
            <p:nvPr/>
          </p:nvSpPr>
          <p:spPr>
            <a:xfrm>
              <a:off x="715" y="528"/>
              <a:ext cx="132" cy="192"/>
            </a:xfrm>
            <a:prstGeom prst="line">
              <a:avLst/>
            </a:prstGeom>
            <a:ln w="19050" cap="rnd" cmpd="sng">
              <a:solidFill>
                <a:schemeClr val="tx1"/>
              </a:solidFill>
              <a:prstDash val="solid"/>
              <a:headEnd type="none" w="med" len="med"/>
              <a:tailEnd type="none" w="med" len="med"/>
            </a:ln>
          </p:spPr>
        </p:sp>
        <p:sp>
          <p:nvSpPr>
            <p:cNvPr id="9240" name="Line 12"/>
            <p:cNvSpPr>
              <a:spLocks noChangeAspect="1"/>
            </p:cNvSpPr>
            <p:nvPr/>
          </p:nvSpPr>
          <p:spPr>
            <a:xfrm>
              <a:off x="1291" y="576"/>
              <a:ext cx="0" cy="144"/>
            </a:xfrm>
            <a:prstGeom prst="line">
              <a:avLst/>
            </a:prstGeom>
            <a:ln w="19050" cap="rnd" cmpd="sng">
              <a:solidFill>
                <a:schemeClr val="tx1"/>
              </a:solidFill>
              <a:prstDash val="solid"/>
              <a:headEnd type="none" w="med" len="med"/>
              <a:tailEnd type="none" w="med" len="med"/>
            </a:ln>
          </p:spPr>
        </p:sp>
        <p:sp>
          <p:nvSpPr>
            <p:cNvPr id="9241" name="Line 13"/>
            <p:cNvSpPr>
              <a:spLocks noChangeAspect="1"/>
            </p:cNvSpPr>
            <p:nvPr/>
          </p:nvSpPr>
          <p:spPr>
            <a:xfrm>
              <a:off x="1379" y="144"/>
              <a:ext cx="488" cy="288"/>
            </a:xfrm>
            <a:prstGeom prst="line">
              <a:avLst/>
            </a:prstGeom>
            <a:ln w="19050" cap="rnd" cmpd="sng">
              <a:solidFill>
                <a:schemeClr val="tx1"/>
              </a:solidFill>
              <a:prstDash val="solid"/>
              <a:headEnd type="none" w="med" len="med"/>
              <a:tailEnd type="none" w="med" len="med"/>
            </a:ln>
          </p:spPr>
        </p:sp>
        <p:sp>
          <p:nvSpPr>
            <p:cNvPr id="9242" name="Line 14"/>
            <p:cNvSpPr>
              <a:spLocks noChangeAspect="1"/>
            </p:cNvSpPr>
            <p:nvPr/>
          </p:nvSpPr>
          <p:spPr>
            <a:xfrm flipH="1">
              <a:off x="1734" y="528"/>
              <a:ext cx="177" cy="192"/>
            </a:xfrm>
            <a:prstGeom prst="line">
              <a:avLst/>
            </a:prstGeom>
            <a:ln w="19050" cap="rnd" cmpd="sng">
              <a:solidFill>
                <a:schemeClr val="tx1"/>
              </a:solidFill>
              <a:prstDash val="solid"/>
              <a:headEnd type="none" w="med" len="med"/>
              <a:tailEnd type="none" w="med" len="med"/>
            </a:ln>
          </p:spPr>
        </p:sp>
        <p:sp>
          <p:nvSpPr>
            <p:cNvPr id="9243" name="Line 15"/>
            <p:cNvSpPr>
              <a:spLocks noChangeAspect="1"/>
            </p:cNvSpPr>
            <p:nvPr/>
          </p:nvSpPr>
          <p:spPr>
            <a:xfrm>
              <a:off x="2000" y="576"/>
              <a:ext cx="0" cy="144"/>
            </a:xfrm>
            <a:prstGeom prst="line">
              <a:avLst/>
            </a:prstGeom>
            <a:ln w="19050" cap="rnd" cmpd="sng">
              <a:solidFill>
                <a:schemeClr val="tx1"/>
              </a:solidFill>
              <a:prstDash val="solid"/>
              <a:headEnd type="none" w="med" len="med"/>
              <a:tailEnd type="none" w="med" len="med"/>
            </a:ln>
          </p:spPr>
        </p:sp>
        <p:sp>
          <p:nvSpPr>
            <p:cNvPr id="9244" name="Line 16"/>
            <p:cNvSpPr>
              <a:spLocks noChangeAspect="1"/>
            </p:cNvSpPr>
            <p:nvPr/>
          </p:nvSpPr>
          <p:spPr>
            <a:xfrm>
              <a:off x="2088" y="528"/>
              <a:ext cx="177" cy="192"/>
            </a:xfrm>
            <a:prstGeom prst="line">
              <a:avLst/>
            </a:prstGeom>
            <a:ln w="19050" cap="rnd" cmpd="sng">
              <a:solidFill>
                <a:schemeClr val="tx1"/>
              </a:solidFill>
              <a:prstDash val="solid"/>
              <a:headEnd type="none" w="med" len="med"/>
              <a:tailEnd type="none" w="med" len="med"/>
            </a:ln>
          </p:spPr>
        </p:sp>
        <p:sp>
          <p:nvSpPr>
            <p:cNvPr id="9245" name="Line 17"/>
            <p:cNvSpPr>
              <a:spLocks noChangeAspect="1"/>
            </p:cNvSpPr>
            <p:nvPr/>
          </p:nvSpPr>
          <p:spPr>
            <a:xfrm flipH="1">
              <a:off x="183" y="886"/>
              <a:ext cx="133" cy="192"/>
            </a:xfrm>
            <a:prstGeom prst="line">
              <a:avLst/>
            </a:prstGeom>
            <a:ln w="19050" cap="rnd" cmpd="sng">
              <a:solidFill>
                <a:schemeClr val="tx1"/>
              </a:solidFill>
              <a:prstDash val="solid"/>
              <a:headEnd type="none" w="med" len="med"/>
              <a:tailEnd type="none" w="med" len="med"/>
            </a:ln>
          </p:spPr>
        </p:sp>
        <p:sp>
          <p:nvSpPr>
            <p:cNvPr id="9246" name="Line 18"/>
            <p:cNvSpPr>
              <a:spLocks noChangeAspect="1"/>
            </p:cNvSpPr>
            <p:nvPr/>
          </p:nvSpPr>
          <p:spPr>
            <a:xfrm>
              <a:off x="487" y="886"/>
              <a:ext cx="133" cy="192"/>
            </a:xfrm>
            <a:prstGeom prst="line">
              <a:avLst/>
            </a:prstGeom>
            <a:ln w="19050" cap="rnd" cmpd="sng">
              <a:solidFill>
                <a:schemeClr val="tx1"/>
              </a:solidFill>
              <a:prstDash val="solid"/>
              <a:headEnd type="none" w="med" len="med"/>
              <a:tailEnd type="none" w="med" len="med"/>
            </a:ln>
          </p:spPr>
        </p:sp>
        <p:sp>
          <p:nvSpPr>
            <p:cNvPr id="9247" name="Line 19"/>
            <p:cNvSpPr>
              <a:spLocks noChangeAspect="1"/>
            </p:cNvSpPr>
            <p:nvPr/>
          </p:nvSpPr>
          <p:spPr>
            <a:xfrm>
              <a:off x="1684" y="934"/>
              <a:ext cx="0" cy="144"/>
            </a:xfrm>
            <a:prstGeom prst="line">
              <a:avLst/>
            </a:prstGeom>
            <a:ln w="19050" cap="rnd" cmpd="sng">
              <a:solidFill>
                <a:schemeClr val="tx1"/>
              </a:solidFill>
              <a:prstDash val="solid"/>
              <a:headEnd type="none" w="med" len="med"/>
              <a:tailEnd type="none" w="med" len="med"/>
            </a:ln>
          </p:spPr>
        </p:sp>
        <p:sp>
          <p:nvSpPr>
            <p:cNvPr id="9248" name="Oval 20"/>
            <p:cNvSpPr>
              <a:spLocks noChangeAspect="1"/>
            </p:cNvSpPr>
            <p:nvPr/>
          </p:nvSpPr>
          <p:spPr>
            <a:xfrm>
              <a:off x="2179"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J</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49" name="Oval 21"/>
            <p:cNvSpPr>
              <a:spLocks noChangeAspect="1"/>
            </p:cNvSpPr>
            <p:nvPr/>
          </p:nvSpPr>
          <p:spPr>
            <a:xfrm>
              <a:off x="1867"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I</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0" name="Oval 22"/>
            <p:cNvSpPr>
              <a:spLocks noChangeAspect="1"/>
            </p:cNvSpPr>
            <p:nvPr/>
          </p:nvSpPr>
          <p:spPr>
            <a:xfrm>
              <a:off x="1158" y="0"/>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A</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1" name="Oval 23"/>
            <p:cNvSpPr>
              <a:spLocks noChangeAspect="1"/>
            </p:cNvSpPr>
            <p:nvPr/>
          </p:nvSpPr>
          <p:spPr>
            <a:xfrm>
              <a:off x="1158"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C</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2" name="Oval 24"/>
            <p:cNvSpPr>
              <a:spLocks noChangeAspect="1"/>
            </p:cNvSpPr>
            <p:nvPr/>
          </p:nvSpPr>
          <p:spPr>
            <a:xfrm>
              <a:off x="532"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B</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3" name="Oval 25"/>
            <p:cNvSpPr>
              <a:spLocks noChangeAspect="1"/>
            </p:cNvSpPr>
            <p:nvPr/>
          </p:nvSpPr>
          <p:spPr>
            <a:xfrm>
              <a:off x="1850"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D</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4" name="Oval 26"/>
            <p:cNvSpPr>
              <a:spLocks noChangeAspect="1"/>
            </p:cNvSpPr>
            <p:nvPr/>
          </p:nvSpPr>
          <p:spPr>
            <a:xfrm>
              <a:off x="1541"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H</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5" name="Oval 27"/>
            <p:cNvSpPr>
              <a:spLocks noChangeAspect="1"/>
            </p:cNvSpPr>
            <p:nvPr/>
          </p:nvSpPr>
          <p:spPr>
            <a:xfrm>
              <a:off x="1157"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G</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6" name="Oval 28"/>
            <p:cNvSpPr>
              <a:spLocks noChangeAspect="1"/>
            </p:cNvSpPr>
            <p:nvPr/>
          </p:nvSpPr>
          <p:spPr>
            <a:xfrm>
              <a:off x="725"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F</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7" name="Oval 29"/>
            <p:cNvSpPr>
              <a:spLocks noChangeAspect="1"/>
            </p:cNvSpPr>
            <p:nvPr/>
          </p:nvSpPr>
          <p:spPr>
            <a:xfrm>
              <a:off x="266"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E</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8" name="Oval 30"/>
            <p:cNvSpPr>
              <a:spLocks noChangeAspect="1"/>
            </p:cNvSpPr>
            <p:nvPr/>
          </p:nvSpPr>
          <p:spPr>
            <a:xfrm>
              <a:off x="0"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K</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59" name="Oval 31"/>
            <p:cNvSpPr>
              <a:spLocks noChangeAspect="1"/>
            </p:cNvSpPr>
            <p:nvPr/>
          </p:nvSpPr>
          <p:spPr>
            <a:xfrm>
              <a:off x="487"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L</a:t>
              </a:r>
              <a:endParaRPr lang="en-US" altLang="zh-CN" sz="2800" b="1" dirty="0">
                <a:solidFill>
                  <a:srgbClr val="0000CC"/>
                </a:solidFill>
                <a:latin typeface="Times New Roman" panose="02020603050405020304" pitchFamily="18" charset="0"/>
                <a:ea typeface="宋体" panose="02010600030101010101" pitchFamily="2" charset="-122"/>
              </a:endParaRPr>
            </a:p>
          </p:txBody>
        </p:sp>
        <p:sp>
          <p:nvSpPr>
            <p:cNvPr id="9260" name="Oval 32"/>
            <p:cNvSpPr>
              <a:spLocks noChangeAspect="1"/>
            </p:cNvSpPr>
            <p:nvPr/>
          </p:nvSpPr>
          <p:spPr>
            <a:xfrm>
              <a:off x="1551"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sz="2800" b="1" dirty="0">
                  <a:solidFill>
                    <a:srgbClr val="0000CC"/>
                  </a:solidFill>
                  <a:latin typeface="Times New Roman" panose="02020603050405020304" pitchFamily="18" charset="0"/>
                  <a:ea typeface="宋体" panose="02010600030101010101" pitchFamily="2" charset="-122"/>
                </a:rPr>
                <a:t>M</a:t>
              </a:r>
              <a:endParaRPr lang="en-US" altLang="zh-CN" sz="2800" b="1" dirty="0">
                <a:solidFill>
                  <a:srgbClr val="0000CC"/>
                </a:solidFill>
                <a:latin typeface="Times New Roman" panose="02020603050405020304" pitchFamily="18" charset="0"/>
                <a:ea typeface="宋体" panose="02010600030101010101" pitchFamily="2" charset="-122"/>
              </a:endParaRPr>
            </a:p>
          </p:txBody>
        </p:sp>
      </p:grpSp>
      <p:sp>
        <p:nvSpPr>
          <p:cNvPr id="8225" name="Text Box 33"/>
          <p:cNvSpPr txBox="1"/>
          <p:nvPr/>
        </p:nvSpPr>
        <p:spPr>
          <a:xfrm>
            <a:off x="3035300" y="6021388"/>
            <a:ext cx="3049588"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333399"/>
                </a:solidFill>
                <a:latin typeface="Times New Roman" panose="02020603050405020304" pitchFamily="18" charset="0"/>
                <a:ea typeface="楷体_GB2312" pitchFamily="1" charset="-122"/>
              </a:rPr>
              <a:t>(c) </a:t>
            </a:r>
            <a:r>
              <a:rPr lang="zh-CN" altLang="en-US" b="1" dirty="0">
                <a:solidFill>
                  <a:srgbClr val="333399"/>
                </a:solidFill>
                <a:latin typeface="Times New Roman" panose="02020603050405020304" pitchFamily="18" charset="0"/>
                <a:ea typeface="楷体_GB2312" pitchFamily="1" charset="-122"/>
              </a:rPr>
              <a:t>含有多个结点的树</a:t>
            </a:r>
            <a:endParaRPr lang="zh-CN" altLang="en-US" b="1" dirty="0">
              <a:solidFill>
                <a:srgbClr val="333399"/>
              </a:solidFill>
              <a:latin typeface="Times New Roman" panose="02020603050405020304" pitchFamily="18" charset="0"/>
              <a:ea typeface="楷体_GB2312" pitchFamily="1" charset="-122"/>
            </a:endParaRPr>
          </a:p>
        </p:txBody>
      </p:sp>
      <p:sp>
        <p:nvSpPr>
          <p:cNvPr id="8226" name="Oval 34"/>
          <p:cNvSpPr/>
          <p:nvPr/>
        </p:nvSpPr>
        <p:spPr>
          <a:xfrm>
            <a:off x="1762125" y="3433763"/>
            <a:ext cx="2290763" cy="2514600"/>
          </a:xfrm>
          <a:prstGeom prst="ellipse">
            <a:avLst/>
          </a:prstGeom>
          <a:noFill/>
          <a:ln w="28575" cap="flat" cmpd="sng">
            <a:solidFill>
              <a:srgbClr val="9900CC"/>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227" name="Oval 35"/>
          <p:cNvSpPr/>
          <p:nvPr/>
        </p:nvSpPr>
        <p:spPr>
          <a:xfrm>
            <a:off x="4714875" y="3440113"/>
            <a:ext cx="2089150" cy="2514600"/>
          </a:xfrm>
          <a:prstGeom prst="ellipse">
            <a:avLst/>
          </a:prstGeom>
          <a:noFill/>
          <a:ln w="28575" cap="flat" cmpd="sng">
            <a:solidFill>
              <a:srgbClr val="9900CC"/>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228" name="Oval 36"/>
          <p:cNvSpPr/>
          <p:nvPr/>
        </p:nvSpPr>
        <p:spPr>
          <a:xfrm>
            <a:off x="3994150" y="3506788"/>
            <a:ext cx="935038" cy="1584325"/>
          </a:xfrm>
          <a:prstGeom prst="ellipse">
            <a:avLst/>
          </a:prstGeom>
          <a:noFill/>
          <a:ln w="28575" cap="flat" cmpd="sng">
            <a:solidFill>
              <a:srgbClr val="9900CC"/>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229" name="Oval 37"/>
          <p:cNvSpPr/>
          <p:nvPr/>
        </p:nvSpPr>
        <p:spPr>
          <a:xfrm>
            <a:off x="1920875" y="4298950"/>
            <a:ext cx="1512888" cy="1584325"/>
          </a:xfrm>
          <a:prstGeom prst="ellipse">
            <a:avLst/>
          </a:prstGeom>
          <a:noFill/>
          <a:ln w="28575" cap="flat" cmpd="sng">
            <a:solidFill>
              <a:srgbClr val="0000CC"/>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230" name="Oval 38"/>
          <p:cNvSpPr/>
          <p:nvPr/>
        </p:nvSpPr>
        <p:spPr>
          <a:xfrm>
            <a:off x="3230563" y="4297363"/>
            <a:ext cx="793750" cy="792162"/>
          </a:xfrm>
          <a:prstGeom prst="ellipse">
            <a:avLst/>
          </a:prstGeom>
          <a:noFill/>
          <a:ln w="28575" cap="flat" cmpd="sng">
            <a:solidFill>
              <a:srgbClr val="0000CC"/>
            </a:solidFill>
            <a:prstDash val="dash"/>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231" name="AutoShape 40"/>
          <p:cNvSpPr/>
          <p:nvPr/>
        </p:nvSpPr>
        <p:spPr>
          <a:xfrm>
            <a:off x="5219700" y="2349500"/>
            <a:ext cx="935038" cy="431800"/>
          </a:xfrm>
          <a:prstGeom prst="wedgeRoundRectCallout">
            <a:avLst>
              <a:gd name="adj1" fmla="val -111458"/>
              <a:gd name="adj2" fmla="val 99264"/>
              <a:gd name="adj3" fmla="val 16667"/>
            </a:avLst>
          </a:prstGeom>
          <a:solidFill>
            <a:srgbClr val="CCFFFF"/>
          </a:solidFill>
          <a:ln w="9525" cap="flat" cmpd="sng">
            <a:solidFill>
              <a:schemeClr val="hlink"/>
            </a:solidFill>
            <a:prstDash val="solid"/>
            <a:miter/>
            <a:headEnd type="none" w="med" len="med"/>
            <a:tailEnd type="none" w="med" len="med"/>
          </a:ln>
        </p:spPr>
        <p:txBody>
          <a:bodyPr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dirty="0">
                <a:latin typeface="Arial" panose="020B0604020202020204" pitchFamily="34" charset="0"/>
                <a:ea typeface="宋体" panose="02010600030101010101" pitchFamily="2" charset="-122"/>
              </a:rPr>
              <a:t>根</a:t>
            </a:r>
            <a:endParaRPr lang="zh-CN" altLang="en-US" dirty="0">
              <a:latin typeface="Arial" panose="020B0604020202020204" pitchFamily="34" charset="0"/>
              <a:ea typeface="宋体" panose="02010600030101010101" pitchFamily="2" charset="-122"/>
            </a:endParaRPr>
          </a:p>
        </p:txBody>
      </p:sp>
      <p:sp>
        <p:nvSpPr>
          <p:cNvPr id="8232" name="AutoShape 41"/>
          <p:cNvSpPr/>
          <p:nvPr/>
        </p:nvSpPr>
        <p:spPr>
          <a:xfrm>
            <a:off x="179388" y="2781300"/>
            <a:ext cx="1873250" cy="792163"/>
          </a:xfrm>
          <a:prstGeom prst="wedgeRoundRectCallout">
            <a:avLst>
              <a:gd name="adj1" fmla="val 48560"/>
              <a:gd name="adj2" fmla="val 86273"/>
              <a:gd name="adj3" fmla="val 16667"/>
            </a:avLst>
          </a:prstGeom>
          <a:solidFill>
            <a:srgbClr val="CCFFFF"/>
          </a:solidFill>
          <a:ln w="9525" cap="flat" cmpd="sng">
            <a:solidFill>
              <a:schemeClr val="hlink"/>
            </a:solidFill>
            <a:prstDash val="solid"/>
            <a:miter/>
            <a:headEnd type="none" w="med" len="med"/>
            <a:tailEnd type="none" w="med" len="med"/>
          </a:ln>
        </p:spPr>
        <p:txBody>
          <a:bodyPr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子树</a:t>
            </a:r>
            <a:r>
              <a:rPr lang="en-US" altLang="zh-CN" sz="2000" b="1" dirty="0">
                <a:latin typeface="Times New Roman" panose="02020603050405020304" pitchFamily="18" charset="0"/>
                <a:ea typeface="宋体" panose="02010600030101010101" pitchFamily="2" charset="-122"/>
              </a:rPr>
              <a:t>T1=</a:t>
            </a:r>
            <a:endParaRPr lang="en-US" altLang="zh-CN" sz="2000" b="1" dirty="0">
              <a:latin typeface="Times New Roman" panose="02020603050405020304" pitchFamily="18" charset="0"/>
              <a:ea typeface="宋体" panose="02010600030101010101" pitchFamily="2" charset="-122"/>
            </a:endParaRPr>
          </a:p>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{B, E, F, K, L}</a:t>
            </a:r>
            <a:endParaRPr lang="zh-CN" altLang="en-US" sz="2000" b="1" dirty="0">
              <a:latin typeface="Times New Roman" panose="02020603050405020304" pitchFamily="18" charset="0"/>
              <a:ea typeface="宋体" panose="02010600030101010101" pitchFamily="2" charset="-122"/>
            </a:endParaRPr>
          </a:p>
        </p:txBody>
      </p:sp>
      <p:sp>
        <p:nvSpPr>
          <p:cNvPr id="8233" name="AutoShape 42"/>
          <p:cNvSpPr/>
          <p:nvPr/>
        </p:nvSpPr>
        <p:spPr>
          <a:xfrm>
            <a:off x="6732588" y="2565400"/>
            <a:ext cx="1943100" cy="431800"/>
          </a:xfrm>
          <a:prstGeom prst="wedgeRoundRectCallout">
            <a:avLst>
              <a:gd name="adj1" fmla="val -150815"/>
              <a:gd name="adj2" fmla="val 190440"/>
              <a:gd name="adj3" fmla="val 16667"/>
            </a:avLst>
          </a:prstGeom>
          <a:solidFill>
            <a:srgbClr val="CCFFFF"/>
          </a:solidFill>
          <a:ln w="9525" cap="flat" cmpd="sng">
            <a:solidFill>
              <a:schemeClr val="hlink"/>
            </a:solidFill>
            <a:prstDash val="solid"/>
            <a:miter/>
            <a:headEnd type="none" w="med" len="med"/>
            <a:tailEnd type="none" w="med" len="med"/>
          </a:ln>
        </p:spPr>
        <p:txBody>
          <a:bodyPr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T2={C, G}</a:t>
            </a:r>
            <a:endParaRPr lang="zh-CN" altLang="en-US" sz="2000" b="1" dirty="0">
              <a:latin typeface="Times New Roman" panose="02020603050405020304" pitchFamily="18" charset="0"/>
              <a:ea typeface="宋体" panose="02010600030101010101" pitchFamily="2" charset="-122"/>
            </a:endParaRPr>
          </a:p>
        </p:txBody>
      </p:sp>
      <p:sp>
        <p:nvSpPr>
          <p:cNvPr id="8234" name="AutoShape 43"/>
          <p:cNvSpPr/>
          <p:nvPr/>
        </p:nvSpPr>
        <p:spPr>
          <a:xfrm>
            <a:off x="6659563" y="3357563"/>
            <a:ext cx="2376487" cy="431800"/>
          </a:xfrm>
          <a:prstGeom prst="wedgeRoundRectCallout">
            <a:avLst>
              <a:gd name="adj1" fmla="val -46926"/>
              <a:gd name="adj2" fmla="val 166912"/>
              <a:gd name="adj3" fmla="val 16667"/>
            </a:avLst>
          </a:prstGeom>
          <a:solidFill>
            <a:srgbClr val="CCFFFF"/>
          </a:solidFill>
          <a:ln w="9525" cap="flat" cmpd="sng">
            <a:solidFill>
              <a:schemeClr val="hlink"/>
            </a:solidFill>
            <a:prstDash val="solid"/>
            <a:miter/>
            <a:headEnd type="none" w="med" len="med"/>
            <a:tailEnd type="none" w="med" len="med"/>
          </a:ln>
        </p:spPr>
        <p:txBody>
          <a:bodyPr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T3={D, H, I, J, M}</a:t>
            </a:r>
            <a:endParaRPr lang="zh-CN" altLang="en-US" sz="2000" b="1" dirty="0">
              <a:latin typeface="Times New Roman" panose="02020603050405020304" pitchFamily="18" charset="0"/>
              <a:ea typeface="宋体" panose="02010600030101010101" pitchFamily="2" charset="-122"/>
            </a:endParaRPr>
          </a:p>
        </p:txBody>
      </p:sp>
      <p:sp>
        <p:nvSpPr>
          <p:cNvPr id="8235" name="AutoShape 44"/>
          <p:cNvSpPr/>
          <p:nvPr/>
        </p:nvSpPr>
        <p:spPr>
          <a:xfrm>
            <a:off x="2051050" y="2781300"/>
            <a:ext cx="935038" cy="431800"/>
          </a:xfrm>
          <a:prstGeom prst="wedgeRoundRectCallout">
            <a:avLst>
              <a:gd name="adj1" fmla="val 59676"/>
              <a:gd name="adj2" fmla="val 149264"/>
              <a:gd name="adj3" fmla="val 16667"/>
            </a:avLst>
          </a:prstGeom>
          <a:solidFill>
            <a:srgbClr val="CCFFFF"/>
          </a:solidFill>
          <a:ln w="9525" cap="flat" cmpd="sng">
            <a:solidFill>
              <a:schemeClr val="hlink"/>
            </a:solidFill>
            <a:prstDash val="solid"/>
            <a:miter/>
            <a:headEnd type="none" w="med" len="med"/>
            <a:tailEnd type="none" w="med" len="med"/>
          </a:ln>
        </p:spPr>
        <p:txBody>
          <a:bodyPr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dirty="0">
                <a:latin typeface="Arial" panose="020B0604020202020204" pitchFamily="34" charset="0"/>
                <a:ea typeface="宋体" panose="02010600030101010101" pitchFamily="2" charset="-122"/>
              </a:rPr>
              <a:t>根</a:t>
            </a:r>
            <a:endParaRPr lang="zh-CN" altLang="en-US" dirty="0">
              <a:latin typeface="Arial" panose="020B0604020202020204" pitchFamily="34" charset="0"/>
              <a:ea typeface="宋体" panose="02010600030101010101" pitchFamily="2" charset="-122"/>
            </a:endParaRPr>
          </a:p>
        </p:txBody>
      </p:sp>
      <p:sp>
        <p:nvSpPr>
          <p:cNvPr id="8236" name="Text Box 45"/>
          <p:cNvSpPr txBox="1"/>
          <p:nvPr/>
        </p:nvSpPr>
        <p:spPr>
          <a:xfrm>
            <a:off x="4300538" y="1773238"/>
            <a:ext cx="3008312"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333399"/>
                </a:solidFill>
                <a:latin typeface="Times New Roman" panose="02020603050405020304" pitchFamily="18" charset="0"/>
                <a:ea typeface="楷体_GB2312" pitchFamily="1" charset="-122"/>
              </a:rPr>
              <a:t>(b)</a:t>
            </a:r>
            <a:r>
              <a:rPr lang="zh-CN" altLang="en-US" b="1" dirty="0">
                <a:solidFill>
                  <a:srgbClr val="333399"/>
                </a:solidFill>
                <a:latin typeface="Times New Roman" panose="02020603050405020304" pitchFamily="18" charset="0"/>
                <a:ea typeface="楷体_GB2312" pitchFamily="1" charset="-122"/>
              </a:rPr>
              <a:t>仅含有根结点的树</a:t>
            </a:r>
            <a:endParaRPr lang="zh-CN" altLang="en-US" b="1" dirty="0">
              <a:solidFill>
                <a:srgbClr val="333399"/>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blinds(horizontal)">
                                      <p:cBhvr>
                                        <p:cTn id="7" dur="500"/>
                                        <p:tgtEl>
                                          <p:spTgt spid="81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236"/>
                                        </p:tgtEl>
                                        <p:attrNameLst>
                                          <p:attrName>style.visibility</p:attrName>
                                        </p:attrNameLst>
                                      </p:cBhvr>
                                      <p:to>
                                        <p:strVal val="visible"/>
                                      </p:to>
                                    </p:set>
                                    <p:animEffect transition="in" filter="blinds(horizontal)">
                                      <p:cBhvr>
                                        <p:cTn id="16" dur="500"/>
                                        <p:tgtEl>
                                          <p:spTgt spid="823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8225"/>
                                        </p:tgtEl>
                                        <p:attrNameLst>
                                          <p:attrName>style.visibility</p:attrName>
                                        </p:attrNameLst>
                                      </p:cBhvr>
                                      <p:to>
                                        <p:strVal val="visible"/>
                                      </p:to>
                                    </p:set>
                                    <p:animEffect transition="in" filter="blinds(horizontal)">
                                      <p:cBhvr>
                                        <p:cTn id="25" dur="500"/>
                                        <p:tgtEl>
                                          <p:spTgt spid="822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231"/>
                                        </p:tgtEl>
                                        <p:attrNameLst>
                                          <p:attrName>style.visibility</p:attrName>
                                        </p:attrNameLst>
                                      </p:cBhvr>
                                      <p:to>
                                        <p:strVal val="visible"/>
                                      </p:to>
                                    </p:set>
                                    <p:animEffect transition="in" filter="wipe(left)">
                                      <p:cBhvr>
                                        <p:cTn id="30" dur="500"/>
                                        <p:tgtEl>
                                          <p:spTgt spid="823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226"/>
                                        </p:tgtEl>
                                        <p:attrNameLst>
                                          <p:attrName>style.visibility</p:attrName>
                                        </p:attrNameLst>
                                      </p:cBhvr>
                                      <p:to>
                                        <p:strVal val="visible"/>
                                      </p:to>
                                    </p:set>
                                    <p:animEffect transition="in" filter="blinds(horizontal)">
                                      <p:cBhvr>
                                        <p:cTn id="35" dur="500"/>
                                        <p:tgtEl>
                                          <p:spTgt spid="82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8232"/>
                                        </p:tgtEl>
                                        <p:attrNameLst>
                                          <p:attrName>style.visibility</p:attrName>
                                        </p:attrNameLst>
                                      </p:cBhvr>
                                      <p:to>
                                        <p:strVal val="visible"/>
                                      </p:to>
                                    </p:set>
                                    <p:animEffect transition="in" filter="wipe(down)">
                                      <p:cBhvr>
                                        <p:cTn id="40" dur="500"/>
                                        <p:tgtEl>
                                          <p:spTgt spid="823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235"/>
                                        </p:tgtEl>
                                        <p:attrNameLst>
                                          <p:attrName>style.visibility</p:attrName>
                                        </p:attrNameLst>
                                      </p:cBhvr>
                                      <p:to>
                                        <p:strVal val="visible"/>
                                      </p:to>
                                    </p:set>
                                    <p:animEffect transition="in" filter="wipe(down)">
                                      <p:cBhvr>
                                        <p:cTn id="45" dur="500"/>
                                        <p:tgtEl>
                                          <p:spTgt spid="823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8228"/>
                                        </p:tgtEl>
                                        <p:attrNameLst>
                                          <p:attrName>style.visibility</p:attrName>
                                        </p:attrNameLst>
                                      </p:cBhvr>
                                      <p:to>
                                        <p:strVal val="visible"/>
                                      </p:to>
                                    </p:set>
                                    <p:animEffect transition="in" filter="blinds(horizontal)">
                                      <p:cBhvr>
                                        <p:cTn id="50" dur="500"/>
                                        <p:tgtEl>
                                          <p:spTgt spid="8228"/>
                                        </p:tgtEl>
                                      </p:cBhvr>
                                    </p:animEffect>
                                  </p:childTnLst>
                                </p:cTn>
                              </p:par>
                            </p:childTnLst>
                          </p:cTn>
                        </p:par>
                        <p:par>
                          <p:cTn id="51" fill="hold">
                            <p:stCondLst>
                              <p:cond delay="500"/>
                            </p:stCondLst>
                            <p:childTnLst>
                              <p:par>
                                <p:cTn id="52" presetID="22" presetClass="entr" presetSubtype="4" fill="hold" grpId="0" nodeType="afterEffect">
                                  <p:stCondLst>
                                    <p:cond delay="0"/>
                                  </p:stCondLst>
                                  <p:childTnLst>
                                    <p:set>
                                      <p:cBhvr>
                                        <p:cTn id="53" dur="1" fill="hold">
                                          <p:stCondLst>
                                            <p:cond delay="0"/>
                                          </p:stCondLst>
                                        </p:cTn>
                                        <p:tgtEl>
                                          <p:spTgt spid="8233"/>
                                        </p:tgtEl>
                                        <p:attrNameLst>
                                          <p:attrName>style.visibility</p:attrName>
                                        </p:attrNameLst>
                                      </p:cBhvr>
                                      <p:to>
                                        <p:strVal val="visible"/>
                                      </p:to>
                                    </p:set>
                                    <p:animEffect transition="in" filter="wipe(down)">
                                      <p:cBhvr>
                                        <p:cTn id="54" dur="500"/>
                                        <p:tgtEl>
                                          <p:spTgt spid="823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8227"/>
                                        </p:tgtEl>
                                        <p:attrNameLst>
                                          <p:attrName>style.visibility</p:attrName>
                                        </p:attrNameLst>
                                      </p:cBhvr>
                                      <p:to>
                                        <p:strVal val="visible"/>
                                      </p:to>
                                    </p:set>
                                    <p:animEffect transition="in" filter="blinds(horizontal)">
                                      <p:cBhvr>
                                        <p:cTn id="59" dur="500"/>
                                        <p:tgtEl>
                                          <p:spTgt spid="8227"/>
                                        </p:tgtEl>
                                      </p:cBhvr>
                                    </p:animEffect>
                                  </p:childTnLst>
                                </p:cTn>
                              </p:par>
                            </p:childTnLst>
                          </p:cTn>
                        </p:par>
                        <p:par>
                          <p:cTn id="60" fill="hold">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8234"/>
                                        </p:tgtEl>
                                        <p:attrNameLst>
                                          <p:attrName>style.visibility</p:attrName>
                                        </p:attrNameLst>
                                      </p:cBhvr>
                                      <p:to>
                                        <p:strVal val="visible"/>
                                      </p:to>
                                    </p:set>
                                    <p:animEffect transition="in" filter="wipe(down)">
                                      <p:cBhvr>
                                        <p:cTn id="63" dur="500"/>
                                        <p:tgtEl>
                                          <p:spTgt spid="8234"/>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8229"/>
                                        </p:tgtEl>
                                        <p:attrNameLst>
                                          <p:attrName>style.visibility</p:attrName>
                                        </p:attrNameLst>
                                      </p:cBhvr>
                                      <p:to>
                                        <p:strVal val="visible"/>
                                      </p:to>
                                    </p:set>
                                    <p:animEffect transition="in" filter="blinds(horizontal)">
                                      <p:cBhvr>
                                        <p:cTn id="68" dur="500"/>
                                        <p:tgtEl>
                                          <p:spTgt spid="8229"/>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8230"/>
                                        </p:tgtEl>
                                        <p:attrNameLst>
                                          <p:attrName>style.visibility</p:attrName>
                                        </p:attrNameLst>
                                      </p:cBhvr>
                                      <p:to>
                                        <p:strVal val="visible"/>
                                      </p:to>
                                    </p:set>
                                    <p:animEffect transition="in" filter="blinds(horizontal)">
                                      <p:cBhvr>
                                        <p:cTn id="73" dur="500"/>
                                        <p:tgtEl>
                                          <p:spTgt spid="8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p:bldP spid="8198" grpId="0"/>
      <p:bldP spid="8225" grpId="0"/>
      <p:bldP spid="8226" grpId="0" animBg="1"/>
      <p:bldP spid="8227" grpId="0" animBg="1"/>
      <p:bldP spid="8228" grpId="0" animBg="1"/>
      <p:bldP spid="8229" grpId="0" animBg="1"/>
      <p:bldP spid="8230" grpId="0" animBg="1"/>
      <p:bldP spid="8231" grpId="0" animBg="1"/>
      <p:bldP spid="8232" grpId="0" animBg="1"/>
      <p:bldP spid="8233" grpId="0" animBg="1"/>
      <p:bldP spid="8234" grpId="0" animBg="1"/>
      <p:bldP spid="8235" grpId="0" animBg="1"/>
      <p:bldP spid="823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0419" name="Rectangle 3"/>
          <p:cNvSpPr>
            <a:spLocks noGrp="1"/>
          </p:cNvSpPr>
          <p:nvPr>
            <p:ph type="body" sz="half" idx="4294967295"/>
          </p:nvPr>
        </p:nvSpPr>
        <p:spPr>
          <a:xfrm>
            <a:off x="179388" y="1125538"/>
            <a:ext cx="8713787" cy="5472112"/>
          </a:xfrm>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1">
              <a:lnSpc>
                <a:spcPct val="120000"/>
              </a:lnSpc>
              <a:spcBef>
                <a:spcPts val="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如何区别某结点的指针域内存放的是指针还是线索？</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为结点增设两个标志位域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ltag</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rtag</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26"/>
          <p:cNvGrpSpPr/>
          <p:nvPr/>
        </p:nvGrpSpPr>
        <p:grpSpPr>
          <a:xfrm>
            <a:off x="1350963" y="2170113"/>
            <a:ext cx="5964237" cy="1797049"/>
            <a:chOff x="0" y="0"/>
            <a:chExt cx="3757" cy="1132"/>
          </a:xfrm>
        </p:grpSpPr>
        <p:sp>
          <p:nvSpPr>
            <p:cNvPr id="65567" name="Text Box 3"/>
            <p:cNvSpPr txBox="1"/>
            <p:nvPr/>
          </p:nvSpPr>
          <p:spPr>
            <a:xfrm>
              <a:off x="0" y="164"/>
              <a:ext cx="96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ltag </a:t>
              </a: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65568" name="Text Box 4"/>
            <p:cNvSpPr txBox="1"/>
            <p:nvPr/>
          </p:nvSpPr>
          <p:spPr>
            <a:xfrm>
              <a:off x="973" y="0"/>
              <a:ext cx="2640" cy="5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  lchild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指向结点的左孩子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20000"/>
                </a:spcBef>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lchild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指向结点的前驱结点</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569" name="AutoShape 5"/>
            <p:cNvSpPr/>
            <p:nvPr/>
          </p:nvSpPr>
          <p:spPr>
            <a:xfrm>
              <a:off x="896" y="108"/>
              <a:ext cx="44" cy="363"/>
            </a:xfrm>
            <a:prstGeom prst="leftBrace">
              <a:avLst>
                <a:gd name="adj1" fmla="val 68750"/>
                <a:gd name="adj2" fmla="val 50000"/>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65570" name="Text Box 6"/>
            <p:cNvSpPr txBox="1"/>
            <p:nvPr/>
          </p:nvSpPr>
          <p:spPr>
            <a:xfrm>
              <a:off x="0" y="709"/>
              <a:ext cx="960"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rtag </a:t>
              </a:r>
              <a:r>
                <a:rPr lang="zh-CN" altLang="en-US" b="1" dirty="0">
                  <a:latin typeface="Times New Roman" panose="02020603050405020304" pitchFamily="18" charset="0"/>
                  <a:ea typeface="宋体" panose="02010600030101010101" pitchFamily="2" charset="-122"/>
                </a:rPr>
                <a:t>＝ </a:t>
              </a:r>
              <a:endParaRPr lang="zh-CN" altLang="en-US" b="1" dirty="0">
                <a:latin typeface="Times New Roman" panose="02020603050405020304" pitchFamily="18" charset="0"/>
                <a:ea typeface="宋体" panose="02010600030101010101" pitchFamily="2" charset="-122"/>
              </a:endParaRPr>
            </a:p>
          </p:txBody>
        </p:sp>
        <p:sp>
          <p:nvSpPr>
            <p:cNvPr id="65571" name="AutoShape 7"/>
            <p:cNvSpPr/>
            <p:nvPr/>
          </p:nvSpPr>
          <p:spPr>
            <a:xfrm>
              <a:off x="864" y="645"/>
              <a:ext cx="76" cy="409"/>
            </a:xfrm>
            <a:prstGeom prst="leftBrace">
              <a:avLst>
                <a:gd name="adj1" fmla="val 44622"/>
                <a:gd name="adj2" fmla="val 50000"/>
              </a:avLst>
            </a:prstGeom>
            <a:noFill/>
            <a:ln w="190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dirty="0">
                <a:latin typeface="Times New Roman" panose="02020603050405020304" pitchFamily="18" charset="0"/>
                <a:ea typeface="宋体" panose="02010600030101010101" pitchFamily="2" charset="-122"/>
              </a:endParaRPr>
            </a:p>
          </p:txBody>
        </p:sp>
        <p:sp>
          <p:nvSpPr>
            <p:cNvPr id="65572" name="Text Box 8"/>
            <p:cNvSpPr txBox="1"/>
            <p:nvPr/>
          </p:nvSpPr>
          <p:spPr>
            <a:xfrm>
              <a:off x="973" y="563"/>
              <a:ext cx="2784" cy="569"/>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20000"/>
                </a:spcBef>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  rchild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指向结点的右孩子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0" lvl="0" indent="0" eaLnBrk="1" hangingPunct="1">
                <a:spcBef>
                  <a:spcPct val="20000"/>
                </a:spcBef>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rchild</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指向结点的后继结点</a:t>
              </a:r>
              <a:r>
                <a:rPr lang="zh-CN" altLang="en-US"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cs typeface="微软雅黑" panose="020B0503020204020204" pitchFamily="34" charset="-122"/>
              </a:endParaRPr>
            </a:p>
          </p:txBody>
        </p:sp>
      </p:grpSp>
      <p:graphicFrame>
        <p:nvGraphicFramePr>
          <p:cNvPr id="60427" name="Group 11"/>
          <p:cNvGraphicFramePr>
            <a:graphicFrameLocks noGrp="1"/>
          </p:cNvGraphicFramePr>
          <p:nvPr/>
        </p:nvGraphicFramePr>
        <p:xfrm>
          <a:off x="2895600" y="5516563"/>
          <a:ext cx="5202238" cy="457200"/>
        </p:xfrm>
        <a:graphic>
          <a:graphicData uri="http://schemas.openxmlformats.org/drawingml/2006/table">
            <a:tbl>
              <a:tblPr/>
              <a:tblGrid>
                <a:gridCol w="1039813"/>
                <a:gridCol w="1041400"/>
                <a:gridCol w="1039812"/>
                <a:gridCol w="1041400"/>
                <a:gridCol w="1039813"/>
              </a:tblGrid>
              <a:tr h="4572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lchild</a:t>
                      </a:r>
                      <a:endParaRPr kumimoji="0" lang="en-US" altLang="zh-CN" sz="2400" b="1" i="0" u="none" strike="noStrike" cap="none" normalizeH="0" baseline="0" dirty="0">
                        <a:ln>
                          <a:noFill/>
                        </a:ln>
                        <a:solidFill>
                          <a:schemeClr val="hlink"/>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dirty="0" err="1">
                          <a:ln>
                            <a:noFill/>
                          </a:ln>
                          <a:solidFill>
                            <a:schemeClr val="hlink"/>
                          </a:solidFill>
                          <a:effectLst/>
                          <a:latin typeface="Times New Roman" panose="02020603050405020304" pitchFamily="18" charset="0"/>
                          <a:ea typeface="黑体" panose="02010609060101010101" pitchFamily="49" charset="-122"/>
                        </a:rPr>
                        <a:t>ltag</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data</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dirty="0" err="1">
                          <a:ln>
                            <a:noFill/>
                          </a:ln>
                          <a:solidFill>
                            <a:schemeClr val="hlink"/>
                          </a:solidFill>
                          <a:effectLst/>
                          <a:latin typeface="Times New Roman" panose="02020603050405020304" pitchFamily="18" charset="0"/>
                          <a:ea typeface="黑体" panose="02010609060101010101" pitchFamily="49" charset="-122"/>
                        </a:rPr>
                        <a:t>rtag</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rchild</a:t>
                      </a:r>
                      <a:endParaRPr kumimoji="0" lang="en-US" altLang="zh-CN" sz="2400" b="1" i="0" u="none" strike="noStrike" cap="none" normalizeH="0" baseline="0" dirty="0">
                        <a:ln>
                          <a:noFill/>
                        </a:ln>
                        <a:solidFill>
                          <a:schemeClr val="hlink"/>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41" name="Text Box 23"/>
          <p:cNvSpPr txBox="1"/>
          <p:nvPr/>
        </p:nvSpPr>
        <p:spPr>
          <a:xfrm>
            <a:off x="947738" y="4221163"/>
            <a:ext cx="211137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zh-CN" altLang="zh-CN" dirty="0">
                <a:latin typeface="Times New Roman" panose="02020603050405020304" pitchFamily="18" charset="0"/>
              </a:rPr>
              <a:t>结构示意图：</a:t>
            </a:r>
            <a:endParaRPr lang="zh-CN" altLang="zh-CN" dirty="0">
              <a:latin typeface="Times New Roman" panose="02020603050405020304" pitchFamily="18" charset="0"/>
            </a:endParaRPr>
          </a:p>
        </p:txBody>
      </p:sp>
      <p:graphicFrame>
        <p:nvGraphicFramePr>
          <p:cNvPr id="60442" name="Group 26"/>
          <p:cNvGraphicFramePr>
            <a:graphicFrameLocks noGrp="1"/>
          </p:cNvGraphicFramePr>
          <p:nvPr>
            <p:ph sz="half" idx="4294967295"/>
          </p:nvPr>
        </p:nvGraphicFramePr>
        <p:xfrm>
          <a:off x="3921125" y="4294188"/>
          <a:ext cx="3098800" cy="503238"/>
        </p:xfrm>
        <a:graphic>
          <a:graphicData uri="http://schemas.openxmlformats.org/drawingml/2006/table">
            <a:tbl>
              <a:tblPr/>
              <a:tblGrid>
                <a:gridCol w="1016000"/>
                <a:gridCol w="1028700"/>
                <a:gridCol w="1054100"/>
              </a:tblGrid>
              <a:tr h="503237">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lchild</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data</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rchild</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52" name="AutoShape 53"/>
          <p:cNvSpPr/>
          <p:nvPr/>
        </p:nvSpPr>
        <p:spPr>
          <a:xfrm>
            <a:off x="5292725" y="4941888"/>
            <a:ext cx="288925" cy="431800"/>
          </a:xfrm>
          <a:prstGeom prst="downArrow">
            <a:avLst>
              <a:gd name="adj1" fmla="val 50000"/>
              <a:gd name="adj2" fmla="val 373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xEl>
                                              <p:charRg st="24" end="47"/>
                                            </p:txEl>
                                          </p:spTgt>
                                        </p:tgtEl>
                                        <p:attrNameLst>
                                          <p:attrName>style.visibility</p:attrName>
                                        </p:attrNameLst>
                                      </p:cBhvr>
                                      <p:to>
                                        <p:strVal val="visible"/>
                                      </p:to>
                                    </p:set>
                                    <p:animEffect transition="in" filter="wipe(left)">
                                      <p:cBhvr>
                                        <p:cTn id="7" dur="500"/>
                                        <p:tgtEl>
                                          <p:spTgt spid="60419">
                                            <p:txEl>
                                              <p:charRg st="24" end="47"/>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0441"/>
                                        </p:tgtEl>
                                        <p:attrNameLst>
                                          <p:attrName>style.visibility</p:attrName>
                                        </p:attrNameLst>
                                      </p:cBhvr>
                                      <p:to>
                                        <p:strVal val="visible"/>
                                      </p:to>
                                    </p:set>
                                    <p:animEffect transition="in" filter="blinds(horizontal)">
                                      <p:cBhvr>
                                        <p:cTn id="16" dur="500"/>
                                        <p:tgtEl>
                                          <p:spTgt spid="604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0442"/>
                                        </p:tgtEl>
                                        <p:attrNameLst>
                                          <p:attrName>style.visibility</p:attrName>
                                        </p:attrNameLst>
                                      </p:cBhvr>
                                      <p:to>
                                        <p:strVal val="visible"/>
                                      </p:to>
                                    </p:set>
                                    <p:animEffect transition="in" filter="wipe(up)">
                                      <p:cBhvr>
                                        <p:cTn id="21" dur="500"/>
                                        <p:tgtEl>
                                          <p:spTgt spid="60442"/>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0452"/>
                                        </p:tgtEl>
                                        <p:attrNameLst>
                                          <p:attrName>style.visibility</p:attrName>
                                        </p:attrNameLst>
                                      </p:cBhvr>
                                      <p:to>
                                        <p:strVal val="visible"/>
                                      </p:to>
                                    </p:set>
                                    <p:animEffect transition="in" filter="wipe(up)">
                                      <p:cBhvr>
                                        <p:cTn id="25" dur="500"/>
                                        <p:tgtEl>
                                          <p:spTgt spid="60452"/>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60427"/>
                                        </p:tgtEl>
                                        <p:attrNameLst>
                                          <p:attrName>style.visibility</p:attrName>
                                        </p:attrNameLst>
                                      </p:cBhvr>
                                      <p:to>
                                        <p:strVal val="visible"/>
                                      </p:to>
                                    </p:set>
                                    <p:animEffect transition="in" filter="wipe(up)">
                                      <p:cBhvr>
                                        <p:cTn id="29" dur="500"/>
                                        <p:tgtEl>
                                          <p:spTgt spid="60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41" grpId="0"/>
      <p:bldP spid="6045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6563"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线索二叉树结构定义</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typedef struct BiThrNode</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ElemType data;</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struct BiThrNode *lchild,*rchild;</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int LTag, RTag;</a:t>
            </a:r>
            <a:endPar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}BiThrNode,*BiThrTree;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0000"/>
              </a:lnSpc>
              <a:spcBef>
                <a:spcPct val="0"/>
              </a:spcBef>
              <a:buNone/>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grpSp>
        <p:nvGrpSpPr>
          <p:cNvPr id="67587" name="Group 2"/>
          <p:cNvGrpSpPr/>
          <p:nvPr/>
        </p:nvGrpSpPr>
        <p:grpSpPr>
          <a:xfrm>
            <a:off x="611188" y="1112838"/>
            <a:ext cx="1852612" cy="1668462"/>
            <a:chOff x="0" y="0"/>
            <a:chExt cx="1167" cy="1051"/>
          </a:xfrm>
        </p:grpSpPr>
        <p:sp>
          <p:nvSpPr>
            <p:cNvPr id="67746" name="Oval 3"/>
            <p:cNvSpPr/>
            <p:nvPr/>
          </p:nvSpPr>
          <p:spPr>
            <a:xfrm>
              <a:off x="480" y="0"/>
              <a:ext cx="255" cy="2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67747" name="Oval 4"/>
            <p:cNvSpPr/>
            <p:nvPr/>
          </p:nvSpPr>
          <p:spPr>
            <a:xfrm>
              <a:off x="0" y="384"/>
              <a:ext cx="255" cy="2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67748" name="Oval 5"/>
            <p:cNvSpPr/>
            <p:nvPr/>
          </p:nvSpPr>
          <p:spPr>
            <a:xfrm>
              <a:off x="288" y="816"/>
              <a:ext cx="255" cy="2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67749" name="Oval 6"/>
            <p:cNvSpPr/>
            <p:nvPr/>
          </p:nvSpPr>
          <p:spPr>
            <a:xfrm>
              <a:off x="912" y="384"/>
              <a:ext cx="255" cy="2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67750" name="Oval 7"/>
            <p:cNvSpPr/>
            <p:nvPr/>
          </p:nvSpPr>
          <p:spPr>
            <a:xfrm>
              <a:off x="624" y="816"/>
              <a:ext cx="255" cy="235"/>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67751" name="Line 8"/>
            <p:cNvSpPr/>
            <p:nvPr/>
          </p:nvSpPr>
          <p:spPr>
            <a:xfrm flipH="1">
              <a:off x="240" y="144"/>
              <a:ext cx="249" cy="288"/>
            </a:xfrm>
            <a:prstGeom prst="line">
              <a:avLst/>
            </a:prstGeom>
            <a:ln w="9525" cap="flat" cmpd="sng">
              <a:solidFill>
                <a:schemeClr val="tx1"/>
              </a:solidFill>
              <a:prstDash val="solid"/>
              <a:headEnd type="none" w="med" len="med"/>
              <a:tailEnd type="none" w="med" len="med"/>
            </a:ln>
          </p:spPr>
        </p:sp>
        <p:sp>
          <p:nvSpPr>
            <p:cNvPr id="67752" name="Line 9"/>
            <p:cNvSpPr/>
            <p:nvPr/>
          </p:nvSpPr>
          <p:spPr>
            <a:xfrm>
              <a:off x="691" y="192"/>
              <a:ext cx="245" cy="240"/>
            </a:xfrm>
            <a:prstGeom prst="line">
              <a:avLst/>
            </a:prstGeom>
            <a:ln w="9525" cap="flat" cmpd="sng">
              <a:solidFill>
                <a:schemeClr val="tx1"/>
              </a:solidFill>
              <a:prstDash val="solid"/>
              <a:headEnd type="none" w="med" len="med"/>
              <a:tailEnd type="none" w="med" len="med"/>
            </a:ln>
          </p:spPr>
        </p:sp>
        <p:sp>
          <p:nvSpPr>
            <p:cNvPr id="67753" name="Line 10"/>
            <p:cNvSpPr/>
            <p:nvPr/>
          </p:nvSpPr>
          <p:spPr>
            <a:xfrm>
              <a:off x="192" y="597"/>
              <a:ext cx="144" cy="240"/>
            </a:xfrm>
            <a:prstGeom prst="line">
              <a:avLst/>
            </a:prstGeom>
            <a:ln w="9525" cap="flat" cmpd="sng">
              <a:solidFill>
                <a:schemeClr val="tx1"/>
              </a:solidFill>
              <a:prstDash val="solid"/>
              <a:headEnd type="none" w="med" len="med"/>
              <a:tailEnd type="none" w="med" len="med"/>
            </a:ln>
          </p:spPr>
        </p:sp>
        <p:sp>
          <p:nvSpPr>
            <p:cNvPr id="67754" name="Line 11"/>
            <p:cNvSpPr/>
            <p:nvPr/>
          </p:nvSpPr>
          <p:spPr>
            <a:xfrm flipH="1">
              <a:off x="864" y="624"/>
              <a:ext cx="144" cy="240"/>
            </a:xfrm>
            <a:prstGeom prst="line">
              <a:avLst/>
            </a:prstGeom>
            <a:ln w="9525" cap="flat" cmpd="sng">
              <a:solidFill>
                <a:schemeClr val="tx1"/>
              </a:solidFill>
              <a:prstDash val="solid"/>
              <a:headEnd type="none" w="med" len="med"/>
              <a:tailEnd type="none" w="med" len="med"/>
            </a:ln>
          </p:spPr>
        </p:sp>
      </p:grpSp>
      <p:sp>
        <p:nvSpPr>
          <p:cNvPr id="62477" name="Text Box 53"/>
          <p:cNvSpPr txBox="1"/>
          <p:nvPr/>
        </p:nvSpPr>
        <p:spPr>
          <a:xfrm>
            <a:off x="4787900" y="3319463"/>
            <a:ext cx="3062288"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solidFill>
                  <a:schemeClr val="hlink"/>
                </a:solidFill>
                <a:latin typeface="Times New Roman" panose="02020603050405020304" pitchFamily="18" charset="0"/>
                <a:ea typeface="宋体" panose="02010600030101010101" pitchFamily="2" charset="-122"/>
              </a:rPr>
              <a:t>先序</a:t>
            </a:r>
            <a:r>
              <a:rPr lang="en-US" altLang="zh-CN" sz="2000" b="1" dirty="0">
                <a:solidFill>
                  <a:schemeClr val="hlink"/>
                </a:solidFill>
                <a:latin typeface="Times New Roman" panose="02020603050405020304" pitchFamily="18" charset="0"/>
                <a:ea typeface="宋体" panose="02010600030101010101" pitchFamily="2" charset="-122"/>
              </a:rPr>
              <a:t>(ABCDE)</a:t>
            </a:r>
            <a:r>
              <a:rPr lang="zh-CN" altLang="zh-CN" sz="2000" b="1" dirty="0">
                <a:latin typeface="Times New Roman" panose="02020603050405020304" pitchFamily="18" charset="0"/>
                <a:ea typeface="宋体" panose="02010600030101010101" pitchFamily="2" charset="-122"/>
              </a:rPr>
              <a:t>线索二叉树</a:t>
            </a:r>
            <a:endParaRPr lang="zh-CN" altLang="zh-CN" sz="2000" b="1" dirty="0">
              <a:latin typeface="Times New Roman" panose="02020603050405020304" pitchFamily="18" charset="0"/>
              <a:ea typeface="宋体" panose="02010600030101010101" pitchFamily="2" charset="-122"/>
            </a:endParaRPr>
          </a:p>
        </p:txBody>
      </p:sp>
      <p:sp>
        <p:nvSpPr>
          <p:cNvPr id="67589" name="Line 12"/>
          <p:cNvSpPr/>
          <p:nvPr/>
        </p:nvSpPr>
        <p:spPr>
          <a:xfrm flipH="1">
            <a:off x="4732338" y="1270000"/>
            <a:ext cx="863600" cy="647700"/>
          </a:xfrm>
          <a:prstGeom prst="line">
            <a:avLst/>
          </a:prstGeom>
          <a:ln w="38100" cap="flat" cmpd="sng">
            <a:solidFill>
              <a:srgbClr val="0000FF"/>
            </a:solidFill>
            <a:prstDash val="solid"/>
            <a:headEnd type="none" w="med" len="med"/>
            <a:tailEnd type="triangle" w="med" len="med"/>
          </a:ln>
        </p:spPr>
      </p:sp>
      <p:sp>
        <p:nvSpPr>
          <p:cNvPr id="66575" name="Line 13"/>
          <p:cNvSpPr/>
          <p:nvPr/>
        </p:nvSpPr>
        <p:spPr>
          <a:xfrm flipV="1">
            <a:off x="4219575" y="1125538"/>
            <a:ext cx="1231900" cy="901700"/>
          </a:xfrm>
          <a:prstGeom prst="line">
            <a:avLst/>
          </a:prstGeom>
          <a:ln w="38100" cap="flat" cmpd="sng">
            <a:solidFill>
              <a:srgbClr val="FF3300"/>
            </a:solidFill>
            <a:prstDash val="dash"/>
            <a:headEnd type="none" w="med" len="med"/>
            <a:tailEnd type="triangle" w="med" len="med"/>
          </a:ln>
        </p:spPr>
      </p:sp>
      <p:sp>
        <p:nvSpPr>
          <p:cNvPr id="67591" name="Line 14"/>
          <p:cNvSpPr/>
          <p:nvPr/>
        </p:nvSpPr>
        <p:spPr>
          <a:xfrm>
            <a:off x="6734175" y="1341438"/>
            <a:ext cx="838200" cy="609600"/>
          </a:xfrm>
          <a:prstGeom prst="line">
            <a:avLst/>
          </a:prstGeom>
          <a:ln w="38100" cap="flat" cmpd="sng">
            <a:solidFill>
              <a:srgbClr val="0000FF"/>
            </a:solidFill>
            <a:prstDash val="solid"/>
            <a:headEnd type="none" w="med" len="med"/>
            <a:tailEnd type="triangle" w="med" len="med"/>
          </a:ln>
        </p:spPr>
      </p:sp>
      <p:sp>
        <p:nvSpPr>
          <p:cNvPr id="67592" name="Line 15"/>
          <p:cNvSpPr/>
          <p:nvPr/>
        </p:nvSpPr>
        <p:spPr>
          <a:xfrm>
            <a:off x="5308600" y="2206625"/>
            <a:ext cx="504825" cy="719138"/>
          </a:xfrm>
          <a:prstGeom prst="line">
            <a:avLst/>
          </a:prstGeom>
          <a:ln w="38100" cap="flat" cmpd="sng">
            <a:solidFill>
              <a:srgbClr val="0000FF"/>
            </a:solidFill>
            <a:prstDash val="solid"/>
            <a:headEnd type="none" w="med" len="med"/>
            <a:tailEnd type="triangle" w="med" len="med"/>
          </a:ln>
        </p:spPr>
      </p:sp>
      <p:sp>
        <p:nvSpPr>
          <p:cNvPr id="66578" name="Line 16"/>
          <p:cNvSpPr/>
          <p:nvPr/>
        </p:nvSpPr>
        <p:spPr>
          <a:xfrm flipH="1" flipV="1">
            <a:off x="4219575" y="2349500"/>
            <a:ext cx="584200" cy="792163"/>
          </a:xfrm>
          <a:prstGeom prst="line">
            <a:avLst/>
          </a:prstGeom>
          <a:ln w="38100" cap="flat" cmpd="sng">
            <a:solidFill>
              <a:srgbClr val="FF3300"/>
            </a:solidFill>
            <a:prstDash val="dash"/>
            <a:headEnd type="none" w="med" len="med"/>
            <a:tailEnd type="triangle" w="med" len="med"/>
          </a:ln>
        </p:spPr>
      </p:sp>
      <p:sp>
        <p:nvSpPr>
          <p:cNvPr id="67594" name="Line 17"/>
          <p:cNvSpPr/>
          <p:nvPr/>
        </p:nvSpPr>
        <p:spPr>
          <a:xfrm flipH="1">
            <a:off x="6821488" y="2133600"/>
            <a:ext cx="214312" cy="792163"/>
          </a:xfrm>
          <a:prstGeom prst="line">
            <a:avLst/>
          </a:prstGeom>
          <a:ln w="38100" cap="flat" cmpd="sng">
            <a:solidFill>
              <a:srgbClr val="0000FF"/>
            </a:solidFill>
            <a:prstDash val="solid"/>
            <a:headEnd type="none" w="med" len="med"/>
            <a:tailEnd type="triangle" w="med" len="med"/>
          </a:ln>
        </p:spPr>
      </p:sp>
      <p:sp>
        <p:nvSpPr>
          <p:cNvPr id="66580" name="Line 18"/>
          <p:cNvSpPr/>
          <p:nvPr/>
        </p:nvSpPr>
        <p:spPr>
          <a:xfrm flipV="1">
            <a:off x="5884863" y="2179638"/>
            <a:ext cx="925512" cy="962025"/>
          </a:xfrm>
          <a:prstGeom prst="line">
            <a:avLst/>
          </a:prstGeom>
          <a:ln w="44450" cap="flat" cmpd="sng">
            <a:solidFill>
              <a:srgbClr val="008000"/>
            </a:solidFill>
            <a:prstDash val="dash"/>
            <a:headEnd type="none" w="med" len="med"/>
            <a:tailEnd type="triangle" w="med" len="med"/>
          </a:ln>
        </p:spPr>
      </p:sp>
      <p:sp>
        <p:nvSpPr>
          <p:cNvPr id="66581" name="Line 19"/>
          <p:cNvSpPr/>
          <p:nvPr/>
        </p:nvSpPr>
        <p:spPr>
          <a:xfrm flipH="1">
            <a:off x="7827963" y="2206625"/>
            <a:ext cx="215900" cy="719138"/>
          </a:xfrm>
          <a:prstGeom prst="line">
            <a:avLst/>
          </a:prstGeom>
          <a:ln w="44450" cap="flat" cmpd="sng">
            <a:solidFill>
              <a:srgbClr val="008000"/>
            </a:solidFill>
            <a:prstDash val="dash"/>
            <a:headEnd type="none" w="med" len="med"/>
            <a:tailEnd type="triangle" w="med" len="med"/>
          </a:ln>
        </p:spPr>
      </p:sp>
      <p:sp>
        <p:nvSpPr>
          <p:cNvPr id="66582" name="Line 20"/>
          <p:cNvSpPr/>
          <p:nvPr/>
        </p:nvSpPr>
        <p:spPr>
          <a:xfrm flipV="1">
            <a:off x="6532563" y="2349500"/>
            <a:ext cx="287337" cy="865188"/>
          </a:xfrm>
          <a:prstGeom prst="line">
            <a:avLst/>
          </a:prstGeom>
          <a:ln w="38100" cap="flat" cmpd="sng">
            <a:solidFill>
              <a:srgbClr val="FF3300"/>
            </a:solidFill>
            <a:prstDash val="dash"/>
            <a:headEnd type="none" w="med" len="med"/>
            <a:tailEnd type="triangle" w="med" len="med"/>
          </a:ln>
        </p:spPr>
      </p:sp>
      <p:grpSp>
        <p:nvGrpSpPr>
          <p:cNvPr id="67598" name="Group 22"/>
          <p:cNvGrpSpPr/>
          <p:nvPr/>
        </p:nvGrpSpPr>
        <p:grpSpPr>
          <a:xfrm>
            <a:off x="5438775" y="1036638"/>
            <a:ext cx="1447800" cy="406400"/>
            <a:chOff x="0" y="0"/>
            <a:chExt cx="1680" cy="256"/>
          </a:xfrm>
        </p:grpSpPr>
        <p:sp>
          <p:nvSpPr>
            <p:cNvPr id="67741" name="Rectangle 23"/>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A</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742" name="Line 24"/>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743" name="Line 25"/>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744" name="Line 26"/>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745" name="Line 27"/>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67599" name="Rectangle 28"/>
          <p:cNvSpPr/>
          <p:nvPr/>
        </p:nvSpPr>
        <p:spPr>
          <a:xfrm>
            <a:off x="4067175" y="1951038"/>
            <a:ext cx="1447800" cy="406400"/>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         B</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600" name="Line 29"/>
          <p:cNvSpPr/>
          <p:nvPr/>
        </p:nvSpPr>
        <p:spPr>
          <a:xfrm>
            <a:off x="4356100" y="1951038"/>
            <a:ext cx="0" cy="388937"/>
          </a:xfrm>
          <a:prstGeom prst="line">
            <a:avLst/>
          </a:prstGeom>
          <a:ln w="9525" cap="flat" cmpd="sng">
            <a:solidFill>
              <a:schemeClr val="tx1"/>
            </a:solidFill>
            <a:prstDash val="solid"/>
            <a:headEnd type="none" w="med" len="med"/>
            <a:tailEnd type="none" w="med" len="med"/>
          </a:ln>
        </p:spPr>
      </p:sp>
      <p:sp>
        <p:nvSpPr>
          <p:cNvPr id="67601" name="Line 30"/>
          <p:cNvSpPr/>
          <p:nvPr/>
        </p:nvSpPr>
        <p:spPr>
          <a:xfrm>
            <a:off x="4646613" y="1951038"/>
            <a:ext cx="0" cy="406400"/>
          </a:xfrm>
          <a:prstGeom prst="line">
            <a:avLst/>
          </a:prstGeom>
          <a:ln w="9525" cap="flat" cmpd="sng">
            <a:solidFill>
              <a:schemeClr val="tx1"/>
            </a:solidFill>
            <a:prstDash val="solid"/>
            <a:headEnd type="none" w="med" len="med"/>
            <a:tailEnd type="none" w="med" len="med"/>
          </a:ln>
        </p:spPr>
      </p:sp>
      <p:sp>
        <p:nvSpPr>
          <p:cNvPr id="67602" name="Line 31"/>
          <p:cNvSpPr/>
          <p:nvPr/>
        </p:nvSpPr>
        <p:spPr>
          <a:xfrm>
            <a:off x="4935538" y="1951038"/>
            <a:ext cx="0" cy="406400"/>
          </a:xfrm>
          <a:prstGeom prst="line">
            <a:avLst/>
          </a:prstGeom>
          <a:ln w="9525" cap="flat" cmpd="sng">
            <a:solidFill>
              <a:schemeClr val="tx1"/>
            </a:solidFill>
            <a:prstDash val="solid"/>
            <a:headEnd type="none" w="med" len="med"/>
            <a:tailEnd type="none" w="med" len="med"/>
          </a:ln>
        </p:spPr>
      </p:sp>
      <p:sp>
        <p:nvSpPr>
          <p:cNvPr id="67603" name="Line 32"/>
          <p:cNvSpPr/>
          <p:nvPr/>
        </p:nvSpPr>
        <p:spPr>
          <a:xfrm>
            <a:off x="5226050" y="1951038"/>
            <a:ext cx="0" cy="381000"/>
          </a:xfrm>
          <a:prstGeom prst="line">
            <a:avLst/>
          </a:prstGeom>
          <a:ln w="9525" cap="flat" cmpd="sng">
            <a:solidFill>
              <a:schemeClr val="tx1"/>
            </a:solidFill>
            <a:prstDash val="solid"/>
            <a:headEnd type="none" w="med" len="med"/>
            <a:tailEnd type="none" w="med" len="med"/>
          </a:ln>
        </p:spPr>
      </p:sp>
      <p:grpSp>
        <p:nvGrpSpPr>
          <p:cNvPr id="67604" name="Group 33"/>
          <p:cNvGrpSpPr/>
          <p:nvPr/>
        </p:nvGrpSpPr>
        <p:grpSpPr>
          <a:xfrm>
            <a:off x="6810375" y="1951038"/>
            <a:ext cx="1447800" cy="406400"/>
            <a:chOff x="0" y="0"/>
            <a:chExt cx="1680" cy="256"/>
          </a:xfrm>
        </p:grpSpPr>
        <p:sp>
          <p:nvSpPr>
            <p:cNvPr id="67736" name="Rectangle 34"/>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D</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737" name="Line 35"/>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738" name="Line 36"/>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739" name="Line 37"/>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740" name="Line 38"/>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7605" name="Group 39"/>
          <p:cNvGrpSpPr/>
          <p:nvPr/>
        </p:nvGrpSpPr>
        <p:grpSpPr>
          <a:xfrm>
            <a:off x="4600575" y="2941638"/>
            <a:ext cx="1447800" cy="406400"/>
            <a:chOff x="0" y="0"/>
            <a:chExt cx="1680" cy="256"/>
          </a:xfrm>
        </p:grpSpPr>
        <p:sp>
          <p:nvSpPr>
            <p:cNvPr id="67731" name="Rectangle 40"/>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C</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732" name="Line 41"/>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733" name="Line 42"/>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734" name="Line 43"/>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735" name="Line 44"/>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7606" name="Group 45"/>
          <p:cNvGrpSpPr/>
          <p:nvPr/>
        </p:nvGrpSpPr>
        <p:grpSpPr>
          <a:xfrm>
            <a:off x="6434138" y="2941638"/>
            <a:ext cx="1447800" cy="406400"/>
            <a:chOff x="0" y="0"/>
            <a:chExt cx="1680" cy="256"/>
          </a:xfrm>
        </p:grpSpPr>
        <p:sp>
          <p:nvSpPr>
            <p:cNvPr id="67726" name="Rectangle 46"/>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E</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727" name="Line 47"/>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728" name="Line 48"/>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729" name="Line 49"/>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730" name="Line 50"/>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67607" name="Line 51"/>
          <p:cNvSpPr/>
          <p:nvPr/>
        </p:nvSpPr>
        <p:spPr>
          <a:xfrm flipH="1" flipV="1">
            <a:off x="6892925" y="1219200"/>
            <a:ext cx="557213" cy="0"/>
          </a:xfrm>
          <a:prstGeom prst="line">
            <a:avLst/>
          </a:prstGeom>
          <a:ln w="38100" cap="flat" cmpd="sng">
            <a:solidFill>
              <a:srgbClr val="0000FF"/>
            </a:solidFill>
            <a:prstDash val="solid"/>
            <a:headEnd type="none" w="med" len="med"/>
            <a:tailEnd type="triangle" w="med" len="med"/>
          </a:ln>
        </p:spPr>
      </p:sp>
      <p:sp>
        <p:nvSpPr>
          <p:cNvPr id="67608" name="Text Box 52"/>
          <p:cNvSpPr txBox="1"/>
          <p:nvPr/>
        </p:nvSpPr>
        <p:spPr>
          <a:xfrm>
            <a:off x="7324725" y="981075"/>
            <a:ext cx="354013" cy="3968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T</a:t>
            </a:r>
            <a:endParaRPr lang="en-US" altLang="zh-CN" sz="2000" b="1" dirty="0">
              <a:latin typeface="Times New Roman" panose="02020603050405020304" pitchFamily="18" charset="0"/>
              <a:ea typeface="宋体" panose="02010600030101010101" pitchFamily="2" charset="-122"/>
            </a:endParaRPr>
          </a:p>
        </p:txBody>
      </p:sp>
      <p:sp>
        <p:nvSpPr>
          <p:cNvPr id="67609" name="Text Box 54"/>
          <p:cNvSpPr txBox="1"/>
          <p:nvPr/>
        </p:nvSpPr>
        <p:spPr>
          <a:xfrm>
            <a:off x="5721350" y="1050925"/>
            <a:ext cx="311150"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10" name="Text Box 55"/>
          <p:cNvSpPr txBox="1"/>
          <p:nvPr/>
        </p:nvSpPr>
        <p:spPr>
          <a:xfrm>
            <a:off x="6294438" y="1054100"/>
            <a:ext cx="311150"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11" name="Text Box 56"/>
          <p:cNvSpPr txBox="1"/>
          <p:nvPr/>
        </p:nvSpPr>
        <p:spPr>
          <a:xfrm>
            <a:off x="4921250" y="1958975"/>
            <a:ext cx="311150"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12" name="Text Box 57"/>
          <p:cNvSpPr txBox="1"/>
          <p:nvPr/>
        </p:nvSpPr>
        <p:spPr>
          <a:xfrm>
            <a:off x="7073900" y="1957388"/>
            <a:ext cx="311150"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6618" name="Text Box 58"/>
          <p:cNvSpPr txBox="1"/>
          <p:nvPr/>
        </p:nvSpPr>
        <p:spPr>
          <a:xfrm>
            <a:off x="4340225" y="1944688"/>
            <a:ext cx="311150"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6619" name="Text Box 59"/>
          <p:cNvSpPr txBox="1"/>
          <p:nvPr/>
        </p:nvSpPr>
        <p:spPr>
          <a:xfrm>
            <a:off x="7654925" y="1957388"/>
            <a:ext cx="311150" cy="396875"/>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6620" name="Text Box 60"/>
          <p:cNvSpPr txBox="1"/>
          <p:nvPr/>
        </p:nvSpPr>
        <p:spPr>
          <a:xfrm>
            <a:off x="5478463" y="2960688"/>
            <a:ext cx="311150"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6621" name="Text Box 61"/>
          <p:cNvSpPr txBox="1"/>
          <p:nvPr/>
        </p:nvSpPr>
        <p:spPr>
          <a:xfrm>
            <a:off x="7294563" y="2935288"/>
            <a:ext cx="311150"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6622" name="Text Box 62"/>
          <p:cNvSpPr txBox="1"/>
          <p:nvPr/>
        </p:nvSpPr>
        <p:spPr>
          <a:xfrm>
            <a:off x="7569200" y="3006725"/>
            <a:ext cx="331788"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66623" name="Text Box 63"/>
          <p:cNvSpPr txBox="1"/>
          <p:nvPr/>
        </p:nvSpPr>
        <p:spPr>
          <a:xfrm>
            <a:off x="4859338" y="2959100"/>
            <a:ext cx="311150" cy="396875"/>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6624" name="Text Box 64"/>
          <p:cNvSpPr txBox="1"/>
          <p:nvPr/>
        </p:nvSpPr>
        <p:spPr>
          <a:xfrm>
            <a:off x="6713538" y="2959100"/>
            <a:ext cx="311150" cy="396875"/>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2530" name="Text Box 48"/>
          <p:cNvSpPr txBox="1"/>
          <p:nvPr/>
        </p:nvSpPr>
        <p:spPr>
          <a:xfrm>
            <a:off x="755650" y="5408613"/>
            <a:ext cx="3062288"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solidFill>
                  <a:schemeClr val="hlink"/>
                </a:solidFill>
                <a:latin typeface="Arial Narrow" panose="020B0606020202030204" pitchFamily="34" charset="0"/>
                <a:ea typeface="宋体" panose="02010600030101010101" pitchFamily="2" charset="-122"/>
              </a:rPr>
              <a:t>中序</a:t>
            </a:r>
            <a:r>
              <a:rPr lang="en-US" altLang="zh-CN" sz="2000" b="1" dirty="0">
                <a:solidFill>
                  <a:schemeClr val="hlink"/>
                </a:solidFill>
                <a:latin typeface="Times New Roman" panose="02020603050405020304" pitchFamily="18" charset="0"/>
                <a:ea typeface="宋体" panose="02010600030101010101" pitchFamily="2" charset="-122"/>
              </a:rPr>
              <a:t>(BCAED)</a:t>
            </a:r>
            <a:r>
              <a:rPr lang="zh-CN" altLang="zh-CN" sz="2000" b="1" dirty="0">
                <a:latin typeface="Arial Narrow" panose="020B0606020202030204" pitchFamily="34" charset="0"/>
                <a:ea typeface="宋体" panose="02010600030101010101" pitchFamily="2" charset="-122"/>
              </a:rPr>
              <a:t>线索二叉树</a:t>
            </a:r>
            <a:endParaRPr lang="zh-CN" altLang="zh-CN" sz="2000" b="1" dirty="0">
              <a:latin typeface="Arial Narrow" panose="020B0606020202030204" pitchFamily="34" charset="0"/>
              <a:ea typeface="宋体" panose="02010600030101010101" pitchFamily="2" charset="-122"/>
            </a:endParaRPr>
          </a:p>
        </p:txBody>
      </p:sp>
      <p:grpSp>
        <p:nvGrpSpPr>
          <p:cNvPr id="7" name="Group 175"/>
          <p:cNvGrpSpPr/>
          <p:nvPr/>
        </p:nvGrpSpPr>
        <p:grpSpPr>
          <a:xfrm>
            <a:off x="204788" y="3032125"/>
            <a:ext cx="4222750" cy="2344738"/>
            <a:chOff x="0" y="0"/>
            <a:chExt cx="2660" cy="1477"/>
          </a:xfrm>
        </p:grpSpPr>
        <p:sp>
          <p:nvSpPr>
            <p:cNvPr id="67675" name="Line 12"/>
            <p:cNvSpPr/>
            <p:nvPr/>
          </p:nvSpPr>
          <p:spPr>
            <a:xfrm flipH="1">
              <a:off x="539" y="205"/>
              <a:ext cx="384" cy="384"/>
            </a:xfrm>
            <a:prstGeom prst="line">
              <a:avLst/>
            </a:prstGeom>
            <a:ln w="38100" cap="flat" cmpd="sng">
              <a:solidFill>
                <a:srgbClr val="0000FF"/>
              </a:solidFill>
              <a:prstDash val="solid"/>
              <a:headEnd type="none" w="med" len="med"/>
              <a:tailEnd type="triangle" w="med" len="med"/>
            </a:ln>
          </p:spPr>
        </p:sp>
        <p:sp>
          <p:nvSpPr>
            <p:cNvPr id="67676" name="Line 13"/>
            <p:cNvSpPr/>
            <p:nvPr/>
          </p:nvSpPr>
          <p:spPr>
            <a:xfrm>
              <a:off x="1691" y="205"/>
              <a:ext cx="528" cy="384"/>
            </a:xfrm>
            <a:prstGeom prst="line">
              <a:avLst/>
            </a:prstGeom>
            <a:ln w="38100" cap="flat" cmpd="sng">
              <a:solidFill>
                <a:srgbClr val="0000FF"/>
              </a:solidFill>
              <a:prstDash val="solid"/>
              <a:headEnd type="none" w="med" len="med"/>
              <a:tailEnd type="triangle" w="med" len="med"/>
            </a:ln>
          </p:spPr>
        </p:sp>
        <p:sp>
          <p:nvSpPr>
            <p:cNvPr id="67677" name="Line 14"/>
            <p:cNvSpPr/>
            <p:nvPr/>
          </p:nvSpPr>
          <p:spPr>
            <a:xfrm>
              <a:off x="827" y="781"/>
              <a:ext cx="240" cy="432"/>
            </a:xfrm>
            <a:prstGeom prst="line">
              <a:avLst/>
            </a:prstGeom>
            <a:ln w="38100" cap="flat" cmpd="sng">
              <a:solidFill>
                <a:srgbClr val="0000FF"/>
              </a:solidFill>
              <a:prstDash val="solid"/>
              <a:headEnd type="none" w="med" len="med"/>
              <a:tailEnd type="triangle" w="med" len="med"/>
            </a:ln>
          </p:spPr>
        </p:sp>
        <p:sp>
          <p:nvSpPr>
            <p:cNvPr id="67678" name="Line 15"/>
            <p:cNvSpPr/>
            <p:nvPr/>
          </p:nvSpPr>
          <p:spPr>
            <a:xfrm flipH="1">
              <a:off x="1595" y="781"/>
              <a:ext cx="288" cy="432"/>
            </a:xfrm>
            <a:prstGeom prst="line">
              <a:avLst/>
            </a:prstGeom>
            <a:ln w="38100" cap="flat" cmpd="sng">
              <a:solidFill>
                <a:srgbClr val="0000FF"/>
              </a:solidFill>
              <a:prstDash val="solid"/>
              <a:headEnd type="none" w="med" len="med"/>
              <a:tailEnd type="triangle" w="med" len="med"/>
            </a:ln>
          </p:spPr>
        </p:sp>
        <p:grpSp>
          <p:nvGrpSpPr>
            <p:cNvPr id="67679" name="Group 17"/>
            <p:cNvGrpSpPr/>
            <p:nvPr/>
          </p:nvGrpSpPr>
          <p:grpSpPr>
            <a:xfrm>
              <a:off x="875" y="21"/>
              <a:ext cx="912" cy="256"/>
              <a:chOff x="0" y="0"/>
              <a:chExt cx="1680" cy="256"/>
            </a:xfrm>
          </p:grpSpPr>
          <p:sp>
            <p:nvSpPr>
              <p:cNvPr id="67721" name="Rectangle 18"/>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A</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722" name="Line 19"/>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723" name="Line 20"/>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724" name="Line 21"/>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725" name="Line 22"/>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67680" name="Rectangle 23"/>
            <p:cNvSpPr/>
            <p:nvPr/>
          </p:nvSpPr>
          <p:spPr>
            <a:xfrm>
              <a:off x="11" y="597"/>
              <a:ext cx="912"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B</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681" name="Line 24"/>
            <p:cNvSpPr/>
            <p:nvPr/>
          </p:nvSpPr>
          <p:spPr>
            <a:xfrm>
              <a:off x="193" y="597"/>
              <a:ext cx="0" cy="245"/>
            </a:xfrm>
            <a:prstGeom prst="line">
              <a:avLst/>
            </a:prstGeom>
            <a:ln w="9525" cap="flat" cmpd="sng">
              <a:solidFill>
                <a:schemeClr val="tx1"/>
              </a:solidFill>
              <a:prstDash val="solid"/>
              <a:headEnd type="none" w="med" len="med"/>
              <a:tailEnd type="none" w="med" len="med"/>
            </a:ln>
          </p:spPr>
        </p:sp>
        <p:sp>
          <p:nvSpPr>
            <p:cNvPr id="67682" name="Line 25"/>
            <p:cNvSpPr/>
            <p:nvPr/>
          </p:nvSpPr>
          <p:spPr>
            <a:xfrm>
              <a:off x="376" y="597"/>
              <a:ext cx="0" cy="256"/>
            </a:xfrm>
            <a:prstGeom prst="line">
              <a:avLst/>
            </a:prstGeom>
            <a:ln w="9525" cap="flat" cmpd="sng">
              <a:solidFill>
                <a:schemeClr val="tx1"/>
              </a:solidFill>
              <a:prstDash val="solid"/>
              <a:headEnd type="none" w="med" len="med"/>
              <a:tailEnd type="none" w="med" len="med"/>
            </a:ln>
          </p:spPr>
        </p:sp>
        <p:sp>
          <p:nvSpPr>
            <p:cNvPr id="67683" name="Line 26"/>
            <p:cNvSpPr/>
            <p:nvPr/>
          </p:nvSpPr>
          <p:spPr>
            <a:xfrm>
              <a:off x="558" y="597"/>
              <a:ext cx="0" cy="256"/>
            </a:xfrm>
            <a:prstGeom prst="line">
              <a:avLst/>
            </a:prstGeom>
            <a:ln w="9525" cap="flat" cmpd="sng">
              <a:solidFill>
                <a:schemeClr val="tx1"/>
              </a:solidFill>
              <a:prstDash val="solid"/>
              <a:headEnd type="none" w="med" len="med"/>
              <a:tailEnd type="none" w="med" len="med"/>
            </a:ln>
          </p:spPr>
        </p:sp>
        <p:sp>
          <p:nvSpPr>
            <p:cNvPr id="67684" name="Line 27"/>
            <p:cNvSpPr/>
            <p:nvPr/>
          </p:nvSpPr>
          <p:spPr>
            <a:xfrm>
              <a:off x="741" y="597"/>
              <a:ext cx="0" cy="240"/>
            </a:xfrm>
            <a:prstGeom prst="line">
              <a:avLst/>
            </a:prstGeom>
            <a:ln w="9525" cap="flat" cmpd="sng">
              <a:solidFill>
                <a:schemeClr val="tx1"/>
              </a:solidFill>
              <a:prstDash val="solid"/>
              <a:headEnd type="none" w="med" len="med"/>
              <a:tailEnd type="none" w="med" len="med"/>
            </a:ln>
          </p:spPr>
        </p:sp>
        <p:grpSp>
          <p:nvGrpSpPr>
            <p:cNvPr id="67685" name="Group 28"/>
            <p:cNvGrpSpPr/>
            <p:nvPr/>
          </p:nvGrpSpPr>
          <p:grpSpPr>
            <a:xfrm>
              <a:off x="1739" y="597"/>
              <a:ext cx="912" cy="256"/>
              <a:chOff x="0" y="0"/>
              <a:chExt cx="1680" cy="256"/>
            </a:xfrm>
          </p:grpSpPr>
          <p:sp>
            <p:nvSpPr>
              <p:cNvPr id="67716" name="Rectangle 29"/>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D</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717" name="Line 30"/>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718" name="Line 31"/>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719" name="Line 32"/>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720" name="Line 33"/>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7686" name="Group 34"/>
            <p:cNvGrpSpPr/>
            <p:nvPr/>
          </p:nvGrpSpPr>
          <p:grpSpPr>
            <a:xfrm>
              <a:off x="347" y="1221"/>
              <a:ext cx="912" cy="256"/>
              <a:chOff x="0" y="0"/>
              <a:chExt cx="1680" cy="256"/>
            </a:xfrm>
          </p:grpSpPr>
          <p:sp>
            <p:nvSpPr>
              <p:cNvPr id="67711" name="Rectangle 35"/>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C</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712" name="Line 36"/>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713" name="Line 37"/>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714" name="Line 38"/>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715" name="Line 39"/>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7687" name="Group 40"/>
            <p:cNvGrpSpPr/>
            <p:nvPr/>
          </p:nvGrpSpPr>
          <p:grpSpPr>
            <a:xfrm>
              <a:off x="1355" y="1221"/>
              <a:ext cx="912" cy="256"/>
              <a:chOff x="0" y="0"/>
              <a:chExt cx="1680" cy="256"/>
            </a:xfrm>
          </p:grpSpPr>
          <p:sp>
            <p:nvSpPr>
              <p:cNvPr id="67706" name="Rectangle 41"/>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E</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707" name="Line 42"/>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708" name="Line 43"/>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709" name="Line 44"/>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710" name="Line 45"/>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67688" name="Line 46"/>
            <p:cNvSpPr/>
            <p:nvPr/>
          </p:nvSpPr>
          <p:spPr>
            <a:xfrm flipH="1">
              <a:off x="1824" y="149"/>
              <a:ext cx="304" cy="0"/>
            </a:xfrm>
            <a:prstGeom prst="line">
              <a:avLst/>
            </a:prstGeom>
            <a:ln w="38100" cap="flat" cmpd="sng">
              <a:solidFill>
                <a:srgbClr val="0000FF"/>
              </a:solidFill>
              <a:prstDash val="solid"/>
              <a:headEnd type="none" w="med" len="med"/>
              <a:tailEnd type="triangle" w="med" len="med"/>
            </a:ln>
          </p:spPr>
        </p:sp>
        <p:sp>
          <p:nvSpPr>
            <p:cNvPr id="67689" name="Text Box 47"/>
            <p:cNvSpPr txBox="1"/>
            <p:nvPr/>
          </p:nvSpPr>
          <p:spPr>
            <a:xfrm>
              <a:off x="2096" y="0"/>
              <a:ext cx="24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a:t>
              </a:r>
              <a:endParaRPr lang="en-US" altLang="zh-CN" b="1" dirty="0">
                <a:latin typeface="Times New Roman" panose="02020603050405020304" pitchFamily="18" charset="0"/>
                <a:ea typeface="宋体" panose="02010600030101010101" pitchFamily="2" charset="-122"/>
              </a:endParaRPr>
            </a:p>
          </p:txBody>
        </p:sp>
        <p:sp>
          <p:nvSpPr>
            <p:cNvPr id="67690" name="Text Box 49"/>
            <p:cNvSpPr txBox="1"/>
            <p:nvPr/>
          </p:nvSpPr>
          <p:spPr>
            <a:xfrm>
              <a:off x="1053" y="22"/>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91" name="Text Box 50"/>
            <p:cNvSpPr txBox="1"/>
            <p:nvPr/>
          </p:nvSpPr>
          <p:spPr>
            <a:xfrm>
              <a:off x="1414" y="24"/>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92" name="Text Box 51"/>
            <p:cNvSpPr txBox="1"/>
            <p:nvPr/>
          </p:nvSpPr>
          <p:spPr>
            <a:xfrm>
              <a:off x="549" y="594"/>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93" name="Text Box 52"/>
            <p:cNvSpPr txBox="1"/>
            <p:nvPr/>
          </p:nvSpPr>
          <p:spPr>
            <a:xfrm>
              <a:off x="1905" y="593"/>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94" name="Text Box 53"/>
            <p:cNvSpPr txBox="1"/>
            <p:nvPr/>
          </p:nvSpPr>
          <p:spPr>
            <a:xfrm>
              <a:off x="183" y="585"/>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95" name="Text Box 54"/>
            <p:cNvSpPr txBox="1"/>
            <p:nvPr/>
          </p:nvSpPr>
          <p:spPr>
            <a:xfrm>
              <a:off x="2271" y="593"/>
              <a:ext cx="196" cy="250"/>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96" name="Text Box 55"/>
            <p:cNvSpPr txBox="1"/>
            <p:nvPr/>
          </p:nvSpPr>
          <p:spPr>
            <a:xfrm>
              <a:off x="900" y="1225"/>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97" name="Text Box 56"/>
            <p:cNvSpPr txBox="1"/>
            <p:nvPr/>
          </p:nvSpPr>
          <p:spPr>
            <a:xfrm>
              <a:off x="1897" y="1209"/>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98" name="Text Box 57"/>
            <p:cNvSpPr txBox="1"/>
            <p:nvPr/>
          </p:nvSpPr>
          <p:spPr>
            <a:xfrm>
              <a:off x="2451" y="602"/>
              <a:ext cx="209"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67699" name="Text Box 58"/>
            <p:cNvSpPr txBox="1"/>
            <p:nvPr/>
          </p:nvSpPr>
          <p:spPr>
            <a:xfrm>
              <a:off x="510" y="1224"/>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700" name="Text Box 59"/>
            <p:cNvSpPr txBox="1"/>
            <p:nvPr/>
          </p:nvSpPr>
          <p:spPr>
            <a:xfrm>
              <a:off x="1531" y="1224"/>
              <a:ext cx="196" cy="250"/>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701" name="Line 60"/>
            <p:cNvSpPr/>
            <p:nvPr/>
          </p:nvSpPr>
          <p:spPr>
            <a:xfrm flipH="1" flipV="1">
              <a:off x="211" y="838"/>
              <a:ext cx="240" cy="480"/>
            </a:xfrm>
            <a:prstGeom prst="line">
              <a:avLst/>
            </a:prstGeom>
            <a:ln w="38100" cap="flat" cmpd="sng">
              <a:solidFill>
                <a:srgbClr val="FF3300"/>
              </a:solidFill>
              <a:prstDash val="dash"/>
              <a:headEnd type="none" w="med" len="med"/>
              <a:tailEnd type="triangle" w="med" len="med"/>
            </a:ln>
          </p:spPr>
        </p:sp>
        <p:sp>
          <p:nvSpPr>
            <p:cNvPr id="67702" name="Line 61"/>
            <p:cNvSpPr/>
            <p:nvPr/>
          </p:nvSpPr>
          <p:spPr>
            <a:xfrm flipV="1">
              <a:off x="1171" y="262"/>
              <a:ext cx="0" cy="1008"/>
            </a:xfrm>
            <a:prstGeom prst="line">
              <a:avLst/>
            </a:prstGeom>
            <a:ln w="44450" cap="flat" cmpd="sng">
              <a:solidFill>
                <a:srgbClr val="008000"/>
              </a:solidFill>
              <a:prstDash val="dash"/>
              <a:headEnd type="none" w="med" len="med"/>
              <a:tailEnd type="triangle" w="med" len="med"/>
            </a:ln>
          </p:spPr>
        </p:sp>
        <p:sp>
          <p:nvSpPr>
            <p:cNvPr id="67703" name="Line 62"/>
            <p:cNvSpPr/>
            <p:nvPr/>
          </p:nvSpPr>
          <p:spPr>
            <a:xfrm flipV="1">
              <a:off x="1459" y="262"/>
              <a:ext cx="0" cy="1008"/>
            </a:xfrm>
            <a:prstGeom prst="line">
              <a:avLst/>
            </a:prstGeom>
            <a:ln w="38100" cap="flat" cmpd="sng">
              <a:solidFill>
                <a:srgbClr val="FF3300"/>
              </a:solidFill>
              <a:prstDash val="dash"/>
              <a:headEnd type="none" w="med" len="med"/>
              <a:tailEnd type="triangle" w="med" len="med"/>
            </a:ln>
          </p:spPr>
        </p:sp>
        <p:sp>
          <p:nvSpPr>
            <p:cNvPr id="67704" name="Line 63"/>
            <p:cNvSpPr/>
            <p:nvPr/>
          </p:nvSpPr>
          <p:spPr>
            <a:xfrm flipV="1">
              <a:off x="2179" y="838"/>
              <a:ext cx="336" cy="432"/>
            </a:xfrm>
            <a:prstGeom prst="line">
              <a:avLst/>
            </a:prstGeom>
            <a:ln w="44450" cap="flat" cmpd="sng">
              <a:solidFill>
                <a:srgbClr val="008000"/>
              </a:solidFill>
              <a:prstDash val="dash"/>
              <a:headEnd type="none" w="med" len="med"/>
              <a:tailEnd type="triangle" w="med" len="med"/>
            </a:ln>
          </p:spPr>
        </p:sp>
        <p:sp>
          <p:nvSpPr>
            <p:cNvPr id="67705" name="Text Box 64"/>
            <p:cNvSpPr txBox="1"/>
            <p:nvPr/>
          </p:nvSpPr>
          <p:spPr>
            <a:xfrm>
              <a:off x="0" y="596"/>
              <a:ext cx="209"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grpSp>
      <p:sp>
        <p:nvSpPr>
          <p:cNvPr id="62583" name="Text Box 104"/>
          <p:cNvSpPr txBox="1"/>
          <p:nvPr/>
        </p:nvSpPr>
        <p:spPr>
          <a:xfrm>
            <a:off x="5003800" y="6094413"/>
            <a:ext cx="3062288"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zh-CN" sz="2000" b="1" dirty="0">
                <a:solidFill>
                  <a:schemeClr val="hlink"/>
                </a:solidFill>
                <a:latin typeface="Arial Narrow" panose="020B0606020202030204" pitchFamily="34" charset="0"/>
                <a:ea typeface="宋体" panose="02010600030101010101" pitchFamily="2" charset="-122"/>
              </a:rPr>
              <a:t>后序</a:t>
            </a:r>
            <a:r>
              <a:rPr lang="en-US" altLang="zh-CN" sz="2000" b="1" dirty="0">
                <a:solidFill>
                  <a:schemeClr val="hlink"/>
                </a:solidFill>
                <a:latin typeface="Times New Roman" panose="02020603050405020304" pitchFamily="18" charset="0"/>
                <a:ea typeface="宋体" panose="02010600030101010101" pitchFamily="2" charset="-122"/>
              </a:rPr>
              <a:t>(CBEDA)</a:t>
            </a:r>
            <a:r>
              <a:rPr lang="zh-CN" altLang="zh-CN" sz="2000" b="1" dirty="0">
                <a:latin typeface="Arial Narrow" panose="020B0606020202030204" pitchFamily="34" charset="0"/>
                <a:ea typeface="宋体" panose="02010600030101010101" pitchFamily="2" charset="-122"/>
              </a:rPr>
              <a:t>线索二叉树</a:t>
            </a:r>
            <a:endParaRPr lang="zh-CN" altLang="zh-CN" sz="2000" b="1" dirty="0">
              <a:latin typeface="Arial Narrow" panose="020B0606020202030204" pitchFamily="34" charset="0"/>
              <a:ea typeface="宋体" panose="02010600030101010101" pitchFamily="2" charset="-122"/>
            </a:endParaRPr>
          </a:p>
        </p:txBody>
      </p:sp>
      <p:grpSp>
        <p:nvGrpSpPr>
          <p:cNvPr id="12" name="Group 176"/>
          <p:cNvGrpSpPr/>
          <p:nvPr/>
        </p:nvGrpSpPr>
        <p:grpSpPr>
          <a:xfrm>
            <a:off x="4413250" y="3789363"/>
            <a:ext cx="4191000" cy="2341562"/>
            <a:chOff x="0" y="0"/>
            <a:chExt cx="2640" cy="1475"/>
          </a:xfrm>
        </p:grpSpPr>
        <p:sp>
          <p:nvSpPr>
            <p:cNvPr id="67624" name="Line 68"/>
            <p:cNvSpPr/>
            <p:nvPr/>
          </p:nvSpPr>
          <p:spPr>
            <a:xfrm flipH="1">
              <a:off x="528" y="205"/>
              <a:ext cx="384" cy="384"/>
            </a:xfrm>
            <a:prstGeom prst="line">
              <a:avLst/>
            </a:prstGeom>
            <a:ln w="38100" cap="flat" cmpd="sng">
              <a:solidFill>
                <a:srgbClr val="0000FF"/>
              </a:solidFill>
              <a:prstDash val="solid"/>
              <a:headEnd type="none" w="med" len="med"/>
              <a:tailEnd type="triangle" w="med" len="med"/>
            </a:ln>
          </p:spPr>
        </p:sp>
        <p:sp>
          <p:nvSpPr>
            <p:cNvPr id="67625" name="Line 69"/>
            <p:cNvSpPr/>
            <p:nvPr/>
          </p:nvSpPr>
          <p:spPr>
            <a:xfrm>
              <a:off x="1680" y="205"/>
              <a:ext cx="552" cy="385"/>
            </a:xfrm>
            <a:prstGeom prst="line">
              <a:avLst/>
            </a:prstGeom>
            <a:ln w="38100" cap="flat" cmpd="sng">
              <a:solidFill>
                <a:srgbClr val="0000FF"/>
              </a:solidFill>
              <a:prstDash val="solid"/>
              <a:headEnd type="none" w="med" len="med"/>
              <a:tailEnd type="triangle" w="med" len="med"/>
            </a:ln>
          </p:spPr>
        </p:sp>
        <p:sp>
          <p:nvSpPr>
            <p:cNvPr id="67626" name="Line 70"/>
            <p:cNvSpPr/>
            <p:nvPr/>
          </p:nvSpPr>
          <p:spPr>
            <a:xfrm>
              <a:off x="780" y="726"/>
              <a:ext cx="227" cy="499"/>
            </a:xfrm>
            <a:prstGeom prst="line">
              <a:avLst/>
            </a:prstGeom>
            <a:ln w="38100" cap="flat" cmpd="sng">
              <a:solidFill>
                <a:srgbClr val="0000FF"/>
              </a:solidFill>
              <a:prstDash val="solid"/>
              <a:headEnd type="none" w="med" len="med"/>
              <a:tailEnd type="triangle" w="med" len="med"/>
            </a:ln>
          </p:spPr>
        </p:sp>
        <p:sp>
          <p:nvSpPr>
            <p:cNvPr id="67627" name="Line 71"/>
            <p:cNvSpPr/>
            <p:nvPr/>
          </p:nvSpPr>
          <p:spPr>
            <a:xfrm flipH="1">
              <a:off x="1584" y="781"/>
              <a:ext cx="288" cy="432"/>
            </a:xfrm>
            <a:prstGeom prst="line">
              <a:avLst/>
            </a:prstGeom>
            <a:ln w="38100" cap="flat" cmpd="sng">
              <a:solidFill>
                <a:srgbClr val="0000FF"/>
              </a:solidFill>
              <a:prstDash val="solid"/>
              <a:headEnd type="none" w="med" len="med"/>
              <a:tailEnd type="triangle" w="med" len="med"/>
            </a:ln>
          </p:spPr>
        </p:sp>
        <p:grpSp>
          <p:nvGrpSpPr>
            <p:cNvPr id="67628" name="Group 73"/>
            <p:cNvGrpSpPr/>
            <p:nvPr/>
          </p:nvGrpSpPr>
          <p:grpSpPr>
            <a:xfrm>
              <a:off x="864" y="13"/>
              <a:ext cx="912" cy="256"/>
              <a:chOff x="0" y="0"/>
              <a:chExt cx="1680" cy="256"/>
            </a:xfrm>
          </p:grpSpPr>
          <p:sp>
            <p:nvSpPr>
              <p:cNvPr id="67670" name="Rectangle 74"/>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chemeClr val="hlink"/>
                    </a:solidFill>
                    <a:latin typeface="Times New Roman" panose="02020603050405020304" pitchFamily="18" charset="0"/>
                    <a:ea typeface="宋体" panose="02010600030101010101" pitchFamily="2" charset="-122"/>
                  </a:rPr>
                  <a:t>         A</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671" name="Line 75"/>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672" name="Line 76"/>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673" name="Line 77"/>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674" name="Line 78"/>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67629" name="Rectangle 79"/>
            <p:cNvSpPr/>
            <p:nvPr/>
          </p:nvSpPr>
          <p:spPr>
            <a:xfrm>
              <a:off x="0" y="589"/>
              <a:ext cx="912"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B</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630" name="Line 80"/>
            <p:cNvSpPr/>
            <p:nvPr/>
          </p:nvSpPr>
          <p:spPr>
            <a:xfrm>
              <a:off x="182" y="589"/>
              <a:ext cx="0" cy="245"/>
            </a:xfrm>
            <a:prstGeom prst="line">
              <a:avLst/>
            </a:prstGeom>
            <a:ln w="9525" cap="flat" cmpd="sng">
              <a:solidFill>
                <a:schemeClr val="tx1"/>
              </a:solidFill>
              <a:prstDash val="solid"/>
              <a:headEnd type="none" w="med" len="med"/>
              <a:tailEnd type="none" w="med" len="med"/>
            </a:ln>
          </p:spPr>
        </p:sp>
        <p:sp>
          <p:nvSpPr>
            <p:cNvPr id="67631" name="Line 81"/>
            <p:cNvSpPr/>
            <p:nvPr/>
          </p:nvSpPr>
          <p:spPr>
            <a:xfrm>
              <a:off x="365" y="589"/>
              <a:ext cx="0" cy="256"/>
            </a:xfrm>
            <a:prstGeom prst="line">
              <a:avLst/>
            </a:prstGeom>
            <a:ln w="9525" cap="flat" cmpd="sng">
              <a:solidFill>
                <a:schemeClr val="tx1"/>
              </a:solidFill>
              <a:prstDash val="solid"/>
              <a:headEnd type="none" w="med" len="med"/>
              <a:tailEnd type="none" w="med" len="med"/>
            </a:ln>
          </p:spPr>
        </p:sp>
        <p:sp>
          <p:nvSpPr>
            <p:cNvPr id="67632" name="Line 82"/>
            <p:cNvSpPr/>
            <p:nvPr/>
          </p:nvSpPr>
          <p:spPr>
            <a:xfrm>
              <a:off x="547" y="589"/>
              <a:ext cx="0" cy="256"/>
            </a:xfrm>
            <a:prstGeom prst="line">
              <a:avLst/>
            </a:prstGeom>
            <a:ln w="9525" cap="flat" cmpd="sng">
              <a:solidFill>
                <a:schemeClr val="tx1"/>
              </a:solidFill>
              <a:prstDash val="solid"/>
              <a:headEnd type="none" w="med" len="med"/>
              <a:tailEnd type="none" w="med" len="med"/>
            </a:ln>
          </p:spPr>
        </p:sp>
        <p:sp>
          <p:nvSpPr>
            <p:cNvPr id="67633" name="Line 83"/>
            <p:cNvSpPr/>
            <p:nvPr/>
          </p:nvSpPr>
          <p:spPr>
            <a:xfrm>
              <a:off x="730" y="589"/>
              <a:ext cx="0" cy="240"/>
            </a:xfrm>
            <a:prstGeom prst="line">
              <a:avLst/>
            </a:prstGeom>
            <a:ln w="9525" cap="flat" cmpd="sng">
              <a:solidFill>
                <a:schemeClr val="tx1"/>
              </a:solidFill>
              <a:prstDash val="solid"/>
              <a:headEnd type="none" w="med" len="med"/>
              <a:tailEnd type="none" w="med" len="med"/>
            </a:ln>
          </p:spPr>
        </p:sp>
        <p:grpSp>
          <p:nvGrpSpPr>
            <p:cNvPr id="67634" name="Group 84"/>
            <p:cNvGrpSpPr/>
            <p:nvPr/>
          </p:nvGrpSpPr>
          <p:grpSpPr>
            <a:xfrm>
              <a:off x="1728" y="589"/>
              <a:ext cx="912" cy="256"/>
              <a:chOff x="0" y="0"/>
              <a:chExt cx="1680" cy="256"/>
            </a:xfrm>
          </p:grpSpPr>
          <p:sp>
            <p:nvSpPr>
              <p:cNvPr id="67665" name="Rectangle 85"/>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D</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666" name="Line 86"/>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667" name="Line 87"/>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668" name="Line 88"/>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669" name="Line 89"/>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7635" name="Group 90"/>
            <p:cNvGrpSpPr/>
            <p:nvPr/>
          </p:nvGrpSpPr>
          <p:grpSpPr>
            <a:xfrm>
              <a:off x="336" y="1213"/>
              <a:ext cx="912" cy="256"/>
              <a:chOff x="0" y="0"/>
              <a:chExt cx="1680" cy="256"/>
            </a:xfrm>
          </p:grpSpPr>
          <p:sp>
            <p:nvSpPr>
              <p:cNvPr id="67660" name="Rectangle 91"/>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C</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661" name="Line 92"/>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662" name="Line 93"/>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663" name="Line 94"/>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664" name="Line 95"/>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7636" name="Group 96"/>
            <p:cNvGrpSpPr/>
            <p:nvPr/>
          </p:nvGrpSpPr>
          <p:grpSpPr>
            <a:xfrm>
              <a:off x="1344" y="1213"/>
              <a:ext cx="912" cy="256"/>
              <a:chOff x="0" y="0"/>
              <a:chExt cx="1680" cy="256"/>
            </a:xfrm>
          </p:grpSpPr>
          <p:sp>
            <p:nvSpPr>
              <p:cNvPr id="67655" name="Rectangle 97"/>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hlink"/>
                    </a:solidFill>
                    <a:latin typeface="Times New Roman" panose="02020603050405020304" pitchFamily="18" charset="0"/>
                    <a:ea typeface="宋体" panose="02010600030101010101" pitchFamily="2" charset="-122"/>
                  </a:rPr>
                  <a:t>E</a:t>
                </a:r>
                <a:endParaRPr lang="en-US" altLang="zh-CN" sz="2000" b="1" dirty="0">
                  <a:solidFill>
                    <a:schemeClr val="hlink"/>
                  </a:solidFill>
                  <a:latin typeface="Times New Roman" panose="02020603050405020304" pitchFamily="18" charset="0"/>
                  <a:ea typeface="宋体" panose="02010600030101010101" pitchFamily="2" charset="-122"/>
                </a:endParaRPr>
              </a:p>
            </p:txBody>
          </p:sp>
          <p:sp>
            <p:nvSpPr>
              <p:cNvPr id="67656" name="Line 98"/>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7657" name="Line 99"/>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7658" name="Line 100"/>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7659" name="Line 101"/>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67637" name="Line 102"/>
            <p:cNvSpPr/>
            <p:nvPr/>
          </p:nvSpPr>
          <p:spPr>
            <a:xfrm>
              <a:off x="508" y="137"/>
              <a:ext cx="317" cy="0"/>
            </a:xfrm>
            <a:prstGeom prst="line">
              <a:avLst/>
            </a:prstGeom>
            <a:ln w="38100" cap="flat" cmpd="sng">
              <a:solidFill>
                <a:srgbClr val="0000FF"/>
              </a:solidFill>
              <a:prstDash val="solid"/>
              <a:headEnd type="none" w="med" len="med"/>
              <a:tailEnd type="triangle" w="med" len="med"/>
            </a:ln>
          </p:spPr>
        </p:sp>
        <p:sp>
          <p:nvSpPr>
            <p:cNvPr id="67638" name="Text Box 103"/>
            <p:cNvSpPr txBox="1"/>
            <p:nvPr/>
          </p:nvSpPr>
          <p:spPr>
            <a:xfrm>
              <a:off x="281" y="0"/>
              <a:ext cx="24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a:t>
              </a:r>
              <a:endParaRPr lang="en-US" altLang="zh-CN" b="1" dirty="0">
                <a:latin typeface="Times New Roman" panose="02020603050405020304" pitchFamily="18" charset="0"/>
                <a:ea typeface="宋体" panose="02010600030101010101" pitchFamily="2" charset="-122"/>
              </a:endParaRPr>
            </a:p>
          </p:txBody>
        </p:sp>
        <p:sp>
          <p:nvSpPr>
            <p:cNvPr id="67639" name="Text Box 105"/>
            <p:cNvSpPr txBox="1"/>
            <p:nvPr/>
          </p:nvSpPr>
          <p:spPr>
            <a:xfrm>
              <a:off x="1042" y="22"/>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40" name="Text Box 106"/>
            <p:cNvSpPr txBox="1"/>
            <p:nvPr/>
          </p:nvSpPr>
          <p:spPr>
            <a:xfrm>
              <a:off x="1403" y="24"/>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41" name="Text Box 107"/>
            <p:cNvSpPr txBox="1"/>
            <p:nvPr/>
          </p:nvSpPr>
          <p:spPr>
            <a:xfrm>
              <a:off x="538" y="594"/>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42" name="Text Box 108"/>
            <p:cNvSpPr txBox="1"/>
            <p:nvPr/>
          </p:nvSpPr>
          <p:spPr>
            <a:xfrm>
              <a:off x="1894" y="593"/>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67643" name="Text Box 109"/>
            <p:cNvSpPr txBox="1"/>
            <p:nvPr/>
          </p:nvSpPr>
          <p:spPr>
            <a:xfrm>
              <a:off x="172" y="585"/>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44" name="Text Box 110"/>
            <p:cNvSpPr txBox="1"/>
            <p:nvPr/>
          </p:nvSpPr>
          <p:spPr>
            <a:xfrm>
              <a:off x="2260" y="593"/>
              <a:ext cx="196" cy="250"/>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45" name="Text Box 111"/>
            <p:cNvSpPr txBox="1"/>
            <p:nvPr/>
          </p:nvSpPr>
          <p:spPr>
            <a:xfrm>
              <a:off x="889" y="1225"/>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46" name="Text Box 112"/>
            <p:cNvSpPr txBox="1"/>
            <p:nvPr/>
          </p:nvSpPr>
          <p:spPr>
            <a:xfrm>
              <a:off x="1886" y="1209"/>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47" name="Text Box 113"/>
            <p:cNvSpPr txBox="1"/>
            <p:nvPr/>
          </p:nvSpPr>
          <p:spPr>
            <a:xfrm>
              <a:off x="499" y="1224"/>
              <a:ext cx="196"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48" name="Text Box 114"/>
            <p:cNvSpPr txBox="1"/>
            <p:nvPr/>
          </p:nvSpPr>
          <p:spPr>
            <a:xfrm>
              <a:off x="1520" y="1224"/>
              <a:ext cx="196" cy="250"/>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7649" name="Text Box 115"/>
            <p:cNvSpPr txBox="1"/>
            <p:nvPr/>
          </p:nvSpPr>
          <p:spPr>
            <a:xfrm>
              <a:off x="308" y="1219"/>
              <a:ext cx="209" cy="250"/>
            </a:xfrm>
            <a:prstGeom prst="rect">
              <a:avLst/>
            </a:prstGeom>
            <a:noFill/>
            <a:ln w="9525">
              <a:noFill/>
            </a:ln>
          </p:spPr>
          <p:txBody>
            <a:bodyPr wrap="none"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FF3300"/>
                  </a:solidFill>
                  <a:latin typeface="Times New Roman" panose="02020603050405020304" pitchFamily="18" charset="0"/>
                  <a:ea typeface="宋体" panose="02010600030101010101" pitchFamily="2" charset="-122"/>
                </a:rPr>
                <a:t>^</a:t>
              </a:r>
              <a:endParaRPr lang="en-US" altLang="zh-CN" sz="2000" b="1" dirty="0">
                <a:latin typeface="Times New Roman" panose="02020603050405020304" pitchFamily="18" charset="0"/>
                <a:ea typeface="宋体" panose="02010600030101010101" pitchFamily="2" charset="-122"/>
              </a:endParaRPr>
            </a:p>
          </p:txBody>
        </p:sp>
        <p:sp>
          <p:nvSpPr>
            <p:cNvPr id="67650" name="Line 116"/>
            <p:cNvSpPr/>
            <p:nvPr/>
          </p:nvSpPr>
          <p:spPr>
            <a:xfrm flipH="1" flipV="1">
              <a:off x="100" y="726"/>
              <a:ext cx="265" cy="485"/>
            </a:xfrm>
            <a:prstGeom prst="line">
              <a:avLst/>
            </a:prstGeom>
            <a:ln w="38100" cap="flat" cmpd="sng">
              <a:solidFill>
                <a:srgbClr val="FF3300"/>
              </a:solidFill>
              <a:prstDash val="dash"/>
              <a:headEnd type="triangle" w="med" len="med"/>
              <a:tailEnd type="none" w="med" len="med"/>
            </a:ln>
          </p:spPr>
        </p:sp>
        <p:sp>
          <p:nvSpPr>
            <p:cNvPr id="67651" name="Line 117"/>
            <p:cNvSpPr/>
            <p:nvPr/>
          </p:nvSpPr>
          <p:spPr>
            <a:xfrm flipH="1" flipV="1">
              <a:off x="893" y="731"/>
              <a:ext cx="295" cy="613"/>
            </a:xfrm>
            <a:prstGeom prst="line">
              <a:avLst/>
            </a:prstGeom>
            <a:ln w="44450" cap="flat" cmpd="sng">
              <a:solidFill>
                <a:srgbClr val="008000"/>
              </a:solidFill>
              <a:prstDash val="dash"/>
              <a:headEnd type="none" w="med" len="med"/>
              <a:tailEnd type="triangle" w="med" len="med"/>
            </a:ln>
          </p:spPr>
        </p:sp>
        <p:sp>
          <p:nvSpPr>
            <p:cNvPr id="67652" name="Line 118"/>
            <p:cNvSpPr/>
            <p:nvPr/>
          </p:nvSpPr>
          <p:spPr>
            <a:xfrm flipH="1" flipV="1">
              <a:off x="916" y="636"/>
              <a:ext cx="544" cy="708"/>
            </a:xfrm>
            <a:prstGeom prst="line">
              <a:avLst/>
            </a:prstGeom>
            <a:ln w="38100" cap="flat" cmpd="sng">
              <a:solidFill>
                <a:srgbClr val="FF3300"/>
              </a:solidFill>
              <a:prstDash val="dash"/>
              <a:headEnd type="none" w="med" len="med"/>
              <a:tailEnd type="triangle" w="med" len="med"/>
            </a:ln>
          </p:spPr>
        </p:sp>
        <p:sp>
          <p:nvSpPr>
            <p:cNvPr id="67653" name="Line 119"/>
            <p:cNvSpPr/>
            <p:nvPr/>
          </p:nvSpPr>
          <p:spPr>
            <a:xfrm flipV="1">
              <a:off x="2141" y="817"/>
              <a:ext cx="336" cy="432"/>
            </a:xfrm>
            <a:prstGeom prst="line">
              <a:avLst/>
            </a:prstGeom>
            <a:ln w="44450" cap="flat" cmpd="sng">
              <a:solidFill>
                <a:srgbClr val="008000"/>
              </a:solidFill>
              <a:prstDash val="dash"/>
              <a:headEnd type="none" w="med" len="med"/>
              <a:tailEnd type="triangle" w="med" len="med"/>
            </a:ln>
          </p:spPr>
        </p:sp>
        <p:sp>
          <p:nvSpPr>
            <p:cNvPr id="67654" name="Line 120"/>
            <p:cNvSpPr/>
            <p:nvPr/>
          </p:nvSpPr>
          <p:spPr>
            <a:xfrm flipH="1" flipV="1">
              <a:off x="1757" y="107"/>
              <a:ext cx="792" cy="574"/>
            </a:xfrm>
            <a:prstGeom prst="line">
              <a:avLst/>
            </a:prstGeom>
            <a:ln w="44450" cap="flat" cmpd="sng">
              <a:solidFill>
                <a:srgbClr val="008000"/>
              </a:solidFill>
              <a:prstDash val="dash"/>
              <a:headEnd type="none" w="med" len="med"/>
              <a:tailEnd type="triangl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500" fill="hold">
                                          <p:stCondLst>
                                            <p:cond delay="0"/>
                                          </p:stCondLst>
                                        </p:cTn>
                                        <p:tgtEl>
                                          <p:spTgt spid="62477"/>
                                        </p:tgtEl>
                                        <p:attrNameLst>
                                          <p:attrName>style.visibility</p:attrName>
                                        </p:attrNameLst>
                                      </p:cBhvr>
                                      <p:to>
                                        <p:strVal val="visible"/>
                                      </p:to>
                                    </p:set>
                                    <p:animEffect transition="in" filter="wipe(up)">
                                      <p:cBhvr>
                                        <p:cTn id="7" dur="500"/>
                                        <p:tgtEl>
                                          <p:spTgt spid="624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6618"/>
                                        </p:tgtEl>
                                        <p:attrNameLst>
                                          <p:attrName>style.visibility</p:attrName>
                                        </p:attrNameLst>
                                      </p:cBhvr>
                                      <p:to>
                                        <p:strVal val="visible"/>
                                      </p:to>
                                    </p:set>
                                    <p:animEffect transition="in" filter="wipe(down)">
                                      <p:cBhvr>
                                        <p:cTn id="12" dur="500"/>
                                        <p:tgtEl>
                                          <p:spTgt spid="666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6575"/>
                                        </p:tgtEl>
                                        <p:attrNameLst>
                                          <p:attrName>style.visibility</p:attrName>
                                        </p:attrNameLst>
                                      </p:cBhvr>
                                      <p:to>
                                        <p:strVal val="visible"/>
                                      </p:to>
                                    </p:set>
                                    <p:animEffect transition="in" filter="wipe(down)">
                                      <p:cBhvr>
                                        <p:cTn id="17" dur="500"/>
                                        <p:tgtEl>
                                          <p:spTgt spid="665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6623"/>
                                        </p:tgtEl>
                                        <p:attrNameLst>
                                          <p:attrName>style.visibility</p:attrName>
                                        </p:attrNameLst>
                                      </p:cBhvr>
                                      <p:to>
                                        <p:strVal val="visible"/>
                                      </p:to>
                                    </p:set>
                                    <p:animEffect transition="in" filter="wipe(down)">
                                      <p:cBhvr>
                                        <p:cTn id="22" dur="500"/>
                                        <p:tgtEl>
                                          <p:spTgt spid="666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6578"/>
                                        </p:tgtEl>
                                        <p:attrNameLst>
                                          <p:attrName>style.visibility</p:attrName>
                                        </p:attrNameLst>
                                      </p:cBhvr>
                                      <p:to>
                                        <p:strVal val="visible"/>
                                      </p:to>
                                    </p:set>
                                    <p:animEffect transition="in" filter="wipe(down)">
                                      <p:cBhvr>
                                        <p:cTn id="27" dur="500"/>
                                        <p:tgtEl>
                                          <p:spTgt spid="665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6620"/>
                                        </p:tgtEl>
                                        <p:attrNameLst>
                                          <p:attrName>style.visibility</p:attrName>
                                        </p:attrNameLst>
                                      </p:cBhvr>
                                      <p:to>
                                        <p:strVal val="visible"/>
                                      </p:to>
                                    </p:set>
                                    <p:animEffect transition="in" filter="wipe(down)">
                                      <p:cBhvr>
                                        <p:cTn id="32" dur="500"/>
                                        <p:tgtEl>
                                          <p:spTgt spid="666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6580"/>
                                        </p:tgtEl>
                                        <p:attrNameLst>
                                          <p:attrName>style.visibility</p:attrName>
                                        </p:attrNameLst>
                                      </p:cBhvr>
                                      <p:to>
                                        <p:strVal val="visible"/>
                                      </p:to>
                                    </p:set>
                                    <p:animEffect transition="in" filter="wipe(down)">
                                      <p:cBhvr>
                                        <p:cTn id="37" dur="500"/>
                                        <p:tgtEl>
                                          <p:spTgt spid="665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500" fill="hold">
                                          <p:stCondLst>
                                            <p:cond delay="0"/>
                                          </p:stCondLst>
                                        </p:cTn>
                                        <p:tgtEl>
                                          <p:spTgt spid="66619"/>
                                        </p:tgtEl>
                                        <p:attrNameLst>
                                          <p:attrName>style.visibility</p:attrName>
                                        </p:attrNameLst>
                                      </p:cBhvr>
                                      <p:to>
                                        <p:strVal val="visible"/>
                                      </p:to>
                                    </p:set>
                                    <p:animEffect transition="in" filter="wipe(down)">
                                      <p:cBhvr>
                                        <p:cTn id="42" dur="500"/>
                                        <p:tgtEl>
                                          <p:spTgt spid="666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6581"/>
                                        </p:tgtEl>
                                        <p:attrNameLst>
                                          <p:attrName>style.visibility</p:attrName>
                                        </p:attrNameLst>
                                      </p:cBhvr>
                                      <p:to>
                                        <p:strVal val="visible"/>
                                      </p:to>
                                    </p:set>
                                    <p:animEffect transition="in" filter="wipe(down)">
                                      <p:cBhvr>
                                        <p:cTn id="47" dur="500"/>
                                        <p:tgtEl>
                                          <p:spTgt spid="6658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6624"/>
                                        </p:tgtEl>
                                        <p:attrNameLst>
                                          <p:attrName>style.visibility</p:attrName>
                                        </p:attrNameLst>
                                      </p:cBhvr>
                                      <p:to>
                                        <p:strVal val="visible"/>
                                      </p:to>
                                    </p:set>
                                    <p:animEffect transition="in" filter="wipe(down)">
                                      <p:cBhvr>
                                        <p:cTn id="52" dur="500"/>
                                        <p:tgtEl>
                                          <p:spTgt spid="6662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6582"/>
                                        </p:tgtEl>
                                        <p:attrNameLst>
                                          <p:attrName>style.visibility</p:attrName>
                                        </p:attrNameLst>
                                      </p:cBhvr>
                                      <p:to>
                                        <p:strVal val="visible"/>
                                      </p:to>
                                    </p:set>
                                    <p:animEffect transition="in" filter="wipe(down)">
                                      <p:cBhvr>
                                        <p:cTn id="57" dur="500"/>
                                        <p:tgtEl>
                                          <p:spTgt spid="6658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6621"/>
                                        </p:tgtEl>
                                        <p:attrNameLst>
                                          <p:attrName>style.visibility</p:attrName>
                                        </p:attrNameLst>
                                      </p:cBhvr>
                                      <p:to>
                                        <p:strVal val="visible"/>
                                      </p:to>
                                    </p:set>
                                    <p:animEffect transition="in" filter="wipe(down)">
                                      <p:cBhvr>
                                        <p:cTn id="62" dur="500"/>
                                        <p:tgtEl>
                                          <p:spTgt spid="6662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6622"/>
                                        </p:tgtEl>
                                        <p:attrNameLst>
                                          <p:attrName>style.visibility</p:attrName>
                                        </p:attrNameLst>
                                      </p:cBhvr>
                                      <p:to>
                                        <p:strVal val="visible"/>
                                      </p:to>
                                    </p:set>
                                    <p:animEffect transition="in" filter="wipe(down)">
                                      <p:cBhvr>
                                        <p:cTn id="67" dur="500"/>
                                        <p:tgtEl>
                                          <p:spTgt spid="6662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wipe(up)">
                                      <p:cBhvr>
                                        <p:cTn id="72" dur="500"/>
                                        <p:tgtEl>
                                          <p:spTgt spid="7"/>
                                        </p:tgtEl>
                                      </p:cBhvr>
                                    </p:animEffect>
                                  </p:childTnLst>
                                </p:cTn>
                              </p:par>
                            </p:childTnLst>
                          </p:cTn>
                        </p:par>
                        <p:par>
                          <p:cTn id="73" fill="hold">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62530"/>
                                        </p:tgtEl>
                                        <p:attrNameLst>
                                          <p:attrName>style.visibility</p:attrName>
                                        </p:attrNameLst>
                                      </p:cBhvr>
                                      <p:to>
                                        <p:strVal val="visible"/>
                                      </p:to>
                                    </p:set>
                                    <p:animEffect transition="in" filter="wipe(up)">
                                      <p:cBhvr>
                                        <p:cTn id="76" dur="500"/>
                                        <p:tgtEl>
                                          <p:spTgt spid="6253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up)">
                                      <p:cBhvr>
                                        <p:cTn id="81" dur="500"/>
                                        <p:tgtEl>
                                          <p:spTgt spid="12"/>
                                        </p:tgtEl>
                                      </p:cBhvr>
                                    </p:animEffect>
                                  </p:childTnLst>
                                </p:cTn>
                              </p:par>
                            </p:childTnLst>
                          </p:cTn>
                        </p:par>
                        <p:par>
                          <p:cTn id="82" fill="hold">
                            <p:stCondLst>
                              <p:cond delay="500"/>
                            </p:stCondLst>
                            <p:childTnLst>
                              <p:par>
                                <p:cTn id="83" presetID="22" presetClass="entr" presetSubtype="1" fill="hold" grpId="0" nodeType="afterEffect">
                                  <p:stCondLst>
                                    <p:cond delay="0"/>
                                  </p:stCondLst>
                                  <p:childTnLst>
                                    <p:set>
                                      <p:cBhvr>
                                        <p:cTn id="84" dur="1" fill="hold">
                                          <p:stCondLst>
                                            <p:cond delay="0"/>
                                          </p:stCondLst>
                                        </p:cTn>
                                        <p:tgtEl>
                                          <p:spTgt spid="62583"/>
                                        </p:tgtEl>
                                        <p:attrNameLst>
                                          <p:attrName>style.visibility</p:attrName>
                                        </p:attrNameLst>
                                      </p:cBhvr>
                                      <p:to>
                                        <p:strVal val="visible"/>
                                      </p:to>
                                    </p:set>
                                    <p:animEffect transition="in" filter="wipe(up)">
                                      <p:cBhvr>
                                        <p:cTn id="85" dur="500"/>
                                        <p:tgtEl>
                                          <p:spTgt spid="62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7" grpId="0"/>
      <p:bldP spid="66618" grpId="0"/>
      <p:bldP spid="66619" grpId="0"/>
      <p:bldP spid="66620" grpId="0"/>
      <p:bldP spid="66621" grpId="0"/>
      <p:bldP spid="66622" grpId="0"/>
      <p:bldP spid="66623" grpId="0"/>
      <p:bldP spid="66624" grpId="0"/>
      <p:bldP spid="62530" grpId="0"/>
      <p:bldP spid="6258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8611"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zh-CN" dirty="0">
                <a:latin typeface="微软雅黑" panose="020B0503020204020204" pitchFamily="34" charset="-122"/>
                <a:ea typeface="微软雅黑" panose="020B0503020204020204" pitchFamily="34" charset="-122"/>
              </a:rPr>
              <a:t>增设一头结点，其结构与线索二叉树的结点一样，数据域不存放信息，</a:t>
            </a:r>
            <a:r>
              <a:rPr lang="zh-CN" altLang="zh-CN" dirty="0">
                <a:solidFill>
                  <a:srgbClr val="FF3300"/>
                </a:solidFill>
                <a:latin typeface="微软雅黑" panose="020B0503020204020204" pitchFamily="34" charset="-122"/>
                <a:ea typeface="微软雅黑" panose="020B0503020204020204" pitchFamily="34" charset="-122"/>
              </a:rPr>
              <a:t>左</a:t>
            </a:r>
            <a:r>
              <a:rPr lang="zh-CN" altLang="zh-CN" dirty="0">
                <a:latin typeface="微软雅黑" panose="020B0503020204020204" pitchFamily="34" charset="-122"/>
                <a:ea typeface="微软雅黑" panose="020B0503020204020204" pitchFamily="34" charset="-122"/>
              </a:rPr>
              <a:t>指针域</a:t>
            </a:r>
            <a:r>
              <a:rPr lang="zh-CN" altLang="zh-CN" dirty="0">
                <a:solidFill>
                  <a:srgbClr val="FF0000"/>
                </a:solidFill>
                <a:latin typeface="微软雅黑" panose="020B0503020204020204" pitchFamily="34" charset="-122"/>
                <a:ea typeface="微软雅黑" panose="020B0503020204020204" pitchFamily="34" charset="-122"/>
              </a:rPr>
              <a:t>指向</a:t>
            </a:r>
            <a:r>
              <a:rPr lang="zh-CN" altLang="zh-CN" dirty="0">
                <a:latin typeface="微软雅黑" panose="020B0503020204020204" pitchFamily="34" charset="-122"/>
                <a:ea typeface="微软雅黑" panose="020B0503020204020204" pitchFamily="34" charset="-122"/>
              </a:rPr>
              <a:t>二叉树的</a:t>
            </a:r>
            <a:r>
              <a:rPr lang="zh-CN" altLang="zh-CN" dirty="0">
                <a:solidFill>
                  <a:srgbClr val="FF0000"/>
                </a:solidFill>
                <a:latin typeface="微软雅黑" panose="020B0503020204020204" pitchFamily="34" charset="-122"/>
                <a:ea typeface="微软雅黑" panose="020B0503020204020204" pitchFamily="34" charset="-122"/>
              </a:rPr>
              <a:t>根</a:t>
            </a:r>
            <a:r>
              <a:rPr lang="zh-CN" altLang="zh-CN" dirty="0">
                <a:latin typeface="微软雅黑" panose="020B0503020204020204" pitchFamily="34" charset="-122"/>
                <a:ea typeface="微软雅黑" panose="020B0503020204020204" pitchFamily="34" charset="-122"/>
              </a:rPr>
              <a:t>结点，</a:t>
            </a:r>
            <a:r>
              <a:rPr lang="zh-CN" altLang="zh-CN" dirty="0">
                <a:solidFill>
                  <a:schemeClr val="hlink"/>
                </a:solidFill>
                <a:latin typeface="微软雅黑" panose="020B0503020204020204" pitchFamily="34" charset="-122"/>
                <a:ea typeface="微软雅黑" panose="020B0503020204020204" pitchFamily="34" charset="-122"/>
              </a:rPr>
              <a:t>右</a:t>
            </a:r>
            <a:r>
              <a:rPr lang="zh-CN" altLang="zh-CN" dirty="0">
                <a:latin typeface="微软雅黑" panose="020B0503020204020204" pitchFamily="34" charset="-122"/>
                <a:ea typeface="微软雅黑" panose="020B0503020204020204" pitchFamily="34" charset="-122"/>
              </a:rPr>
              <a:t>指针域</a:t>
            </a:r>
            <a:r>
              <a:rPr lang="zh-CN" altLang="zh-CN" dirty="0">
                <a:solidFill>
                  <a:schemeClr val="hlink"/>
                </a:solidFill>
                <a:latin typeface="微软雅黑" panose="020B0503020204020204" pitchFamily="34" charset="-122"/>
                <a:ea typeface="微软雅黑" panose="020B0503020204020204" pitchFamily="34" charset="-122"/>
              </a:rPr>
              <a:t>指向</a:t>
            </a:r>
            <a:r>
              <a:rPr lang="zh-CN" altLang="zh-CN" dirty="0">
                <a:latin typeface="微软雅黑" panose="020B0503020204020204" pitchFamily="34" charset="-122"/>
                <a:ea typeface="微软雅黑" panose="020B0503020204020204" pitchFamily="34" charset="-122"/>
              </a:rPr>
              <a:t>某种遍历时访问的</a:t>
            </a:r>
            <a:r>
              <a:rPr lang="zh-CN" altLang="zh-CN" dirty="0">
                <a:solidFill>
                  <a:schemeClr val="hlink"/>
                </a:solidFill>
                <a:latin typeface="微软雅黑" panose="020B0503020204020204" pitchFamily="34" charset="-122"/>
                <a:ea typeface="微软雅黑" panose="020B0503020204020204" pitchFamily="34" charset="-122"/>
              </a:rPr>
              <a:t>最后</a:t>
            </a:r>
            <a:r>
              <a:rPr lang="zh-CN" altLang="zh-CN" dirty="0">
                <a:latin typeface="微软雅黑" panose="020B0503020204020204" pitchFamily="34" charset="-122"/>
                <a:ea typeface="微软雅黑" panose="020B0503020204020204" pitchFamily="34" charset="-122"/>
              </a:rPr>
              <a:t>一个</a:t>
            </a:r>
            <a:r>
              <a:rPr lang="zh-CN" altLang="zh-CN" dirty="0">
                <a:solidFill>
                  <a:schemeClr val="hlink"/>
                </a:solidFill>
                <a:latin typeface="微软雅黑" panose="020B0503020204020204" pitchFamily="34" charset="-122"/>
                <a:ea typeface="微软雅黑" panose="020B0503020204020204" pitchFamily="34" charset="-122"/>
              </a:rPr>
              <a:t>结点</a:t>
            </a:r>
            <a:r>
              <a:rPr lang="zh-CN" altLang="zh-CN" dirty="0">
                <a:latin typeface="微软雅黑" panose="020B0503020204020204" pitchFamily="34" charset="-122"/>
                <a:ea typeface="微软雅黑" panose="020B0503020204020204" pitchFamily="34" charset="-122"/>
              </a:rPr>
              <a:t>。原二叉树在某种遍历下的</a:t>
            </a:r>
            <a:r>
              <a:rPr lang="zh-CN" altLang="zh-CN" dirty="0">
                <a:solidFill>
                  <a:srgbClr val="000000"/>
                </a:solidFill>
                <a:latin typeface="微软雅黑" panose="020B0503020204020204" pitchFamily="34" charset="-122"/>
                <a:ea typeface="微软雅黑" panose="020B0503020204020204" pitchFamily="34" charset="-122"/>
              </a:rPr>
              <a:t>第一个结点的前驱线索和最后一个结点的后继线索</a:t>
            </a:r>
            <a:r>
              <a:rPr lang="zh-CN" altLang="zh-CN" dirty="0">
                <a:latin typeface="微软雅黑" panose="020B0503020204020204" pitchFamily="34" charset="-122"/>
                <a:ea typeface="微软雅黑" panose="020B0503020204020204" pitchFamily="34" charset="-122"/>
              </a:rPr>
              <a:t>都指向该头结点。</a:t>
            </a:r>
            <a:endParaRPr lang="zh-CN" altLang="zh-CN" dirty="0">
              <a:latin typeface="微软雅黑" panose="020B0503020204020204" pitchFamily="34" charset="-122"/>
              <a:ea typeface="微软雅黑" panose="020B0503020204020204" pitchFamily="34" charset="-122"/>
            </a:endParaRPr>
          </a:p>
          <a:p>
            <a:pPr algn="just">
              <a:lnSpc>
                <a:spcPct val="120000"/>
              </a:lnSpc>
              <a:spcBef>
                <a:spcPts val="0"/>
              </a:spcBef>
              <a:spcAft>
                <a:spcPts val="0"/>
              </a:spcAft>
            </a:pPr>
            <a:endParaRPr lang="zh-CN" altLang="zh-CN" dirty="0">
              <a:latin typeface="微软雅黑" panose="020B0503020204020204" pitchFamily="34" charset="-122"/>
              <a:ea typeface="微软雅黑" panose="020B0503020204020204" pitchFamily="34" charset="-122"/>
            </a:endParaRPr>
          </a:p>
        </p:txBody>
      </p:sp>
      <p:grpSp>
        <p:nvGrpSpPr>
          <p:cNvPr id="68612" name="Group 2"/>
          <p:cNvGrpSpPr/>
          <p:nvPr/>
        </p:nvGrpSpPr>
        <p:grpSpPr>
          <a:xfrm>
            <a:off x="1042988" y="3141663"/>
            <a:ext cx="1852612" cy="1668462"/>
            <a:chOff x="0" y="0"/>
            <a:chExt cx="1167" cy="1051"/>
          </a:xfrm>
        </p:grpSpPr>
        <p:sp>
          <p:nvSpPr>
            <p:cNvPr id="68667" name="Oval 3"/>
            <p:cNvSpPr/>
            <p:nvPr/>
          </p:nvSpPr>
          <p:spPr>
            <a:xfrm>
              <a:off x="480" y="0"/>
              <a:ext cx="255" cy="2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68668" name="Oval 4"/>
            <p:cNvSpPr/>
            <p:nvPr/>
          </p:nvSpPr>
          <p:spPr>
            <a:xfrm>
              <a:off x="0" y="384"/>
              <a:ext cx="255" cy="2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68669" name="Oval 5"/>
            <p:cNvSpPr/>
            <p:nvPr/>
          </p:nvSpPr>
          <p:spPr>
            <a:xfrm>
              <a:off x="288" y="816"/>
              <a:ext cx="255" cy="2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68670" name="Oval 6"/>
            <p:cNvSpPr/>
            <p:nvPr/>
          </p:nvSpPr>
          <p:spPr>
            <a:xfrm>
              <a:off x="912" y="384"/>
              <a:ext cx="255" cy="224"/>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68671" name="Oval 7"/>
            <p:cNvSpPr/>
            <p:nvPr/>
          </p:nvSpPr>
          <p:spPr>
            <a:xfrm>
              <a:off x="624" y="816"/>
              <a:ext cx="255" cy="235"/>
            </a:xfrm>
            <a:prstGeom prst="ellipse">
              <a:avLst/>
            </a:prstGeom>
            <a:no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68672" name="Line 8"/>
            <p:cNvSpPr/>
            <p:nvPr/>
          </p:nvSpPr>
          <p:spPr>
            <a:xfrm flipH="1">
              <a:off x="240" y="192"/>
              <a:ext cx="240" cy="240"/>
            </a:xfrm>
            <a:prstGeom prst="line">
              <a:avLst/>
            </a:prstGeom>
            <a:ln w="9525" cap="flat" cmpd="sng">
              <a:solidFill>
                <a:schemeClr val="tx1"/>
              </a:solidFill>
              <a:prstDash val="solid"/>
              <a:headEnd type="none" w="med" len="med"/>
              <a:tailEnd type="none" w="med" len="med"/>
            </a:ln>
          </p:spPr>
        </p:sp>
        <p:sp>
          <p:nvSpPr>
            <p:cNvPr id="68673" name="Line 9"/>
            <p:cNvSpPr/>
            <p:nvPr/>
          </p:nvSpPr>
          <p:spPr>
            <a:xfrm>
              <a:off x="672" y="192"/>
              <a:ext cx="240" cy="240"/>
            </a:xfrm>
            <a:prstGeom prst="line">
              <a:avLst/>
            </a:prstGeom>
            <a:ln w="9525" cap="flat" cmpd="sng">
              <a:solidFill>
                <a:schemeClr val="tx1"/>
              </a:solidFill>
              <a:prstDash val="solid"/>
              <a:headEnd type="none" w="med" len="med"/>
              <a:tailEnd type="none" w="med" len="med"/>
            </a:ln>
          </p:spPr>
        </p:sp>
        <p:sp>
          <p:nvSpPr>
            <p:cNvPr id="68674" name="Line 10"/>
            <p:cNvSpPr/>
            <p:nvPr/>
          </p:nvSpPr>
          <p:spPr>
            <a:xfrm>
              <a:off x="192" y="624"/>
              <a:ext cx="144" cy="240"/>
            </a:xfrm>
            <a:prstGeom prst="line">
              <a:avLst/>
            </a:prstGeom>
            <a:ln w="9525" cap="flat" cmpd="sng">
              <a:solidFill>
                <a:schemeClr val="tx1"/>
              </a:solidFill>
              <a:prstDash val="solid"/>
              <a:headEnd type="none" w="med" len="med"/>
              <a:tailEnd type="none" w="med" len="med"/>
            </a:ln>
          </p:spPr>
        </p:sp>
        <p:sp>
          <p:nvSpPr>
            <p:cNvPr id="68675" name="Line 11"/>
            <p:cNvSpPr/>
            <p:nvPr/>
          </p:nvSpPr>
          <p:spPr>
            <a:xfrm flipH="1">
              <a:off x="864" y="624"/>
              <a:ext cx="144" cy="240"/>
            </a:xfrm>
            <a:prstGeom prst="line">
              <a:avLst/>
            </a:prstGeom>
            <a:ln w="9525" cap="flat" cmpd="sng">
              <a:solidFill>
                <a:schemeClr val="tx1"/>
              </a:solidFill>
              <a:prstDash val="solid"/>
              <a:headEnd type="none" w="med" len="med"/>
              <a:tailEnd type="none" w="med" len="med"/>
            </a:ln>
          </p:spPr>
        </p:sp>
      </p:grpSp>
      <p:sp>
        <p:nvSpPr>
          <p:cNvPr id="68613" name="Text Box 53"/>
          <p:cNvSpPr txBox="1"/>
          <p:nvPr/>
        </p:nvSpPr>
        <p:spPr>
          <a:xfrm>
            <a:off x="3444875" y="6137593"/>
            <a:ext cx="4352925" cy="4000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zh-CN" sz="2000" b="1" dirty="0">
                <a:latin typeface="Times New Roman" panose="02020603050405020304" pitchFamily="18" charset="0"/>
                <a:ea typeface="宋体" panose="02010600030101010101" pitchFamily="2" charset="-122"/>
              </a:rPr>
              <a:t>带头结点的中序</a:t>
            </a:r>
            <a:r>
              <a:rPr lang="en-US" altLang="zh-CN" sz="2000" b="1" dirty="0">
                <a:latin typeface="Times New Roman" panose="02020603050405020304" pitchFamily="18" charset="0"/>
                <a:ea typeface="宋体" panose="02010600030101010101" pitchFamily="2" charset="-122"/>
              </a:rPr>
              <a:t>(BCAED)</a:t>
            </a:r>
            <a:r>
              <a:rPr lang="zh-CN" altLang="zh-CN" sz="2000" b="1" dirty="0">
                <a:latin typeface="Times New Roman" panose="02020603050405020304" pitchFamily="18" charset="0"/>
                <a:ea typeface="宋体" panose="02010600030101010101" pitchFamily="2" charset="-122"/>
              </a:rPr>
              <a:t>线索二叉树</a:t>
            </a:r>
            <a:endParaRPr lang="zh-CN" altLang="zh-CN" sz="2000" b="1" dirty="0">
              <a:latin typeface="Times New Roman" panose="02020603050405020304" pitchFamily="18" charset="0"/>
              <a:ea typeface="宋体" panose="02010600030101010101" pitchFamily="2" charset="-122"/>
            </a:endParaRPr>
          </a:p>
        </p:txBody>
      </p:sp>
      <p:grpSp>
        <p:nvGrpSpPr>
          <p:cNvPr id="68614" name="Group 68"/>
          <p:cNvGrpSpPr/>
          <p:nvPr/>
        </p:nvGrpSpPr>
        <p:grpSpPr>
          <a:xfrm>
            <a:off x="3563938" y="2949893"/>
            <a:ext cx="4191000" cy="3116262"/>
            <a:chOff x="0" y="0"/>
            <a:chExt cx="2640" cy="1963"/>
          </a:xfrm>
        </p:grpSpPr>
        <p:grpSp>
          <p:nvGrpSpPr>
            <p:cNvPr id="68615" name="Group 13"/>
            <p:cNvGrpSpPr/>
            <p:nvPr/>
          </p:nvGrpSpPr>
          <p:grpSpPr>
            <a:xfrm>
              <a:off x="864" y="507"/>
              <a:ext cx="912" cy="256"/>
              <a:chOff x="0" y="0"/>
              <a:chExt cx="1680" cy="256"/>
            </a:xfrm>
          </p:grpSpPr>
          <p:sp>
            <p:nvSpPr>
              <p:cNvPr id="68662" name="Rectangle 14"/>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0  A  0</a:t>
                </a:r>
                <a:endParaRPr lang="en-US" altLang="zh-CN" sz="2000" b="1" dirty="0">
                  <a:latin typeface="Times New Roman" panose="02020603050405020304" pitchFamily="18" charset="0"/>
                  <a:ea typeface="宋体" panose="02010600030101010101" pitchFamily="2" charset="-122"/>
                </a:endParaRPr>
              </a:p>
            </p:txBody>
          </p:sp>
          <p:sp>
            <p:nvSpPr>
              <p:cNvPr id="68663" name="Line 15"/>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8664" name="Line 16"/>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8665" name="Line 17"/>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8666" name="Line 18"/>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8616" name="Group 19"/>
            <p:cNvGrpSpPr/>
            <p:nvPr/>
          </p:nvGrpSpPr>
          <p:grpSpPr>
            <a:xfrm>
              <a:off x="0" y="1083"/>
              <a:ext cx="912" cy="256"/>
              <a:chOff x="0" y="0"/>
              <a:chExt cx="1680" cy="256"/>
            </a:xfrm>
          </p:grpSpPr>
          <p:sp>
            <p:nvSpPr>
              <p:cNvPr id="68657" name="Rectangle 20"/>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1  B  0</a:t>
                </a:r>
                <a:endParaRPr lang="en-US" altLang="zh-CN" sz="2000" b="1" dirty="0">
                  <a:latin typeface="Times New Roman" panose="02020603050405020304" pitchFamily="18" charset="0"/>
                  <a:ea typeface="宋体" panose="02010600030101010101" pitchFamily="2" charset="-122"/>
                </a:endParaRPr>
              </a:p>
            </p:txBody>
          </p:sp>
          <p:sp>
            <p:nvSpPr>
              <p:cNvPr id="68658" name="Line 21"/>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8659" name="Line 22"/>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8660" name="Line 23"/>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8661" name="Line 24"/>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8617" name="Group 25"/>
            <p:cNvGrpSpPr/>
            <p:nvPr/>
          </p:nvGrpSpPr>
          <p:grpSpPr>
            <a:xfrm>
              <a:off x="1728" y="1083"/>
              <a:ext cx="912" cy="256"/>
              <a:chOff x="0" y="0"/>
              <a:chExt cx="1680" cy="256"/>
            </a:xfrm>
          </p:grpSpPr>
          <p:sp>
            <p:nvSpPr>
              <p:cNvPr id="68652" name="Rectangle 26"/>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0  D  1</a:t>
                </a:r>
                <a:endParaRPr lang="en-US" altLang="zh-CN" sz="2000" b="1" dirty="0">
                  <a:latin typeface="Times New Roman" panose="02020603050405020304" pitchFamily="18" charset="0"/>
                  <a:ea typeface="宋体" panose="02010600030101010101" pitchFamily="2" charset="-122"/>
                </a:endParaRPr>
              </a:p>
            </p:txBody>
          </p:sp>
          <p:sp>
            <p:nvSpPr>
              <p:cNvPr id="68653" name="Line 27"/>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8654" name="Line 28"/>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8655" name="Line 29"/>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8656" name="Line 30"/>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8618" name="Group 31"/>
            <p:cNvGrpSpPr/>
            <p:nvPr/>
          </p:nvGrpSpPr>
          <p:grpSpPr>
            <a:xfrm>
              <a:off x="336" y="1707"/>
              <a:ext cx="912" cy="256"/>
              <a:chOff x="0" y="0"/>
              <a:chExt cx="1680" cy="256"/>
            </a:xfrm>
          </p:grpSpPr>
          <p:sp>
            <p:nvSpPr>
              <p:cNvPr id="68647" name="Rectangle 32"/>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1  C  1</a:t>
                </a:r>
                <a:endParaRPr lang="en-US" altLang="zh-CN" sz="2000" b="1" dirty="0">
                  <a:latin typeface="Times New Roman" panose="02020603050405020304" pitchFamily="18" charset="0"/>
                  <a:ea typeface="宋体" panose="02010600030101010101" pitchFamily="2" charset="-122"/>
                </a:endParaRPr>
              </a:p>
            </p:txBody>
          </p:sp>
          <p:sp>
            <p:nvSpPr>
              <p:cNvPr id="68648" name="Line 33"/>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8649" name="Line 34"/>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8650" name="Line 35"/>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8651" name="Line 36"/>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68619" name="Group 37"/>
            <p:cNvGrpSpPr/>
            <p:nvPr/>
          </p:nvGrpSpPr>
          <p:grpSpPr>
            <a:xfrm>
              <a:off x="1344" y="1707"/>
              <a:ext cx="912" cy="256"/>
              <a:chOff x="0" y="0"/>
              <a:chExt cx="1680" cy="256"/>
            </a:xfrm>
          </p:grpSpPr>
          <p:sp>
            <p:nvSpPr>
              <p:cNvPr id="68642" name="Rectangle 38"/>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1  E  1  </a:t>
                </a:r>
                <a:endParaRPr lang="en-US" altLang="zh-CN" sz="2000" b="1" dirty="0">
                  <a:latin typeface="Times New Roman" panose="02020603050405020304" pitchFamily="18" charset="0"/>
                  <a:ea typeface="宋体" panose="02010600030101010101" pitchFamily="2" charset="-122"/>
                </a:endParaRPr>
              </a:p>
            </p:txBody>
          </p:sp>
          <p:sp>
            <p:nvSpPr>
              <p:cNvPr id="68643" name="Line 39"/>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8644" name="Line 40"/>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8645" name="Line 41"/>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8646" name="Line 42"/>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68620" name="Line 43"/>
            <p:cNvSpPr/>
            <p:nvPr/>
          </p:nvSpPr>
          <p:spPr>
            <a:xfrm flipH="1">
              <a:off x="1814" y="127"/>
              <a:ext cx="332" cy="0"/>
            </a:xfrm>
            <a:prstGeom prst="line">
              <a:avLst/>
            </a:prstGeom>
            <a:ln w="38100" cap="flat" cmpd="sng">
              <a:solidFill>
                <a:srgbClr val="0000FF"/>
              </a:solidFill>
              <a:prstDash val="solid"/>
              <a:headEnd type="none" w="med" len="med"/>
              <a:tailEnd type="triangle" w="med" len="med"/>
            </a:ln>
          </p:spPr>
        </p:sp>
        <p:sp>
          <p:nvSpPr>
            <p:cNvPr id="68621" name="Text Box 44"/>
            <p:cNvSpPr txBox="1"/>
            <p:nvPr/>
          </p:nvSpPr>
          <p:spPr>
            <a:xfrm>
              <a:off x="2136" y="0"/>
              <a:ext cx="490" cy="25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ThrT</a:t>
              </a:r>
              <a:endParaRPr lang="en-US" altLang="zh-CN" sz="2000" b="1" dirty="0">
                <a:latin typeface="Times New Roman" panose="02020603050405020304" pitchFamily="18" charset="0"/>
                <a:ea typeface="宋体" panose="02010600030101010101" pitchFamily="2" charset="-122"/>
              </a:endParaRPr>
            </a:p>
          </p:txBody>
        </p:sp>
        <p:sp>
          <p:nvSpPr>
            <p:cNvPr id="68622" name="Line 45"/>
            <p:cNvSpPr/>
            <p:nvPr/>
          </p:nvSpPr>
          <p:spPr>
            <a:xfrm flipH="1">
              <a:off x="635" y="651"/>
              <a:ext cx="325" cy="415"/>
            </a:xfrm>
            <a:prstGeom prst="line">
              <a:avLst/>
            </a:prstGeom>
            <a:ln w="38100" cap="flat" cmpd="sng">
              <a:solidFill>
                <a:srgbClr val="0000FF"/>
              </a:solidFill>
              <a:prstDash val="solid"/>
              <a:headEnd type="none" w="med" len="med"/>
              <a:tailEnd type="triangle" w="med" len="med"/>
            </a:ln>
          </p:spPr>
        </p:sp>
        <p:sp>
          <p:nvSpPr>
            <p:cNvPr id="68623" name="Line 46"/>
            <p:cNvSpPr/>
            <p:nvPr/>
          </p:nvSpPr>
          <p:spPr>
            <a:xfrm>
              <a:off x="1728" y="699"/>
              <a:ext cx="480" cy="384"/>
            </a:xfrm>
            <a:prstGeom prst="line">
              <a:avLst/>
            </a:prstGeom>
            <a:ln w="38100" cap="flat" cmpd="sng">
              <a:solidFill>
                <a:srgbClr val="0000FF"/>
              </a:solidFill>
              <a:prstDash val="solid"/>
              <a:headEnd type="none" w="med" len="med"/>
              <a:tailEnd type="triangle" w="med" len="med"/>
            </a:ln>
          </p:spPr>
        </p:sp>
        <p:sp>
          <p:nvSpPr>
            <p:cNvPr id="68624" name="Line 47"/>
            <p:cNvSpPr/>
            <p:nvPr/>
          </p:nvSpPr>
          <p:spPr>
            <a:xfrm>
              <a:off x="816" y="1275"/>
              <a:ext cx="192" cy="432"/>
            </a:xfrm>
            <a:prstGeom prst="line">
              <a:avLst/>
            </a:prstGeom>
            <a:ln w="38100" cap="flat" cmpd="sng">
              <a:solidFill>
                <a:srgbClr val="0000FF"/>
              </a:solidFill>
              <a:prstDash val="solid"/>
              <a:headEnd type="none" w="med" len="med"/>
              <a:tailEnd type="triangle" w="med" len="med"/>
            </a:ln>
          </p:spPr>
        </p:sp>
        <p:sp>
          <p:nvSpPr>
            <p:cNvPr id="68625" name="Line 48"/>
            <p:cNvSpPr/>
            <p:nvPr/>
          </p:nvSpPr>
          <p:spPr>
            <a:xfrm flipH="1">
              <a:off x="1680" y="1275"/>
              <a:ext cx="144" cy="432"/>
            </a:xfrm>
            <a:prstGeom prst="line">
              <a:avLst/>
            </a:prstGeom>
            <a:ln w="38100" cap="flat" cmpd="sng">
              <a:solidFill>
                <a:srgbClr val="0000FF"/>
              </a:solidFill>
              <a:prstDash val="solid"/>
              <a:headEnd type="none" w="med" len="med"/>
              <a:tailEnd type="triangle" w="med" len="med"/>
            </a:ln>
          </p:spPr>
        </p:sp>
        <p:sp>
          <p:nvSpPr>
            <p:cNvPr id="68626" name="Line 49"/>
            <p:cNvSpPr/>
            <p:nvPr/>
          </p:nvSpPr>
          <p:spPr>
            <a:xfrm flipH="1" flipV="1">
              <a:off x="192" y="1323"/>
              <a:ext cx="240" cy="480"/>
            </a:xfrm>
            <a:prstGeom prst="line">
              <a:avLst/>
            </a:prstGeom>
            <a:ln w="38100" cap="flat" cmpd="sng">
              <a:solidFill>
                <a:srgbClr val="FF0000"/>
              </a:solidFill>
              <a:prstDash val="dash"/>
              <a:headEnd type="none" w="med" len="med"/>
              <a:tailEnd type="triangle" w="med" len="med"/>
            </a:ln>
          </p:spPr>
        </p:sp>
        <p:sp>
          <p:nvSpPr>
            <p:cNvPr id="68627" name="Line 50"/>
            <p:cNvSpPr/>
            <p:nvPr/>
          </p:nvSpPr>
          <p:spPr>
            <a:xfrm flipV="1">
              <a:off x="1152" y="747"/>
              <a:ext cx="0" cy="1008"/>
            </a:xfrm>
            <a:prstGeom prst="line">
              <a:avLst/>
            </a:prstGeom>
            <a:ln w="38100" cap="flat" cmpd="sng">
              <a:solidFill>
                <a:srgbClr val="00B050"/>
              </a:solidFill>
              <a:prstDash val="dash"/>
              <a:headEnd type="none" w="med" len="med"/>
              <a:tailEnd type="triangle" w="med" len="med"/>
            </a:ln>
          </p:spPr>
        </p:sp>
        <p:sp>
          <p:nvSpPr>
            <p:cNvPr id="68628" name="Line 51"/>
            <p:cNvSpPr/>
            <p:nvPr/>
          </p:nvSpPr>
          <p:spPr>
            <a:xfrm flipV="1">
              <a:off x="1440" y="747"/>
              <a:ext cx="0" cy="1008"/>
            </a:xfrm>
            <a:prstGeom prst="line">
              <a:avLst/>
            </a:prstGeom>
            <a:ln w="38100" cap="flat" cmpd="sng">
              <a:solidFill>
                <a:srgbClr val="FF0000"/>
              </a:solidFill>
              <a:prstDash val="dash"/>
              <a:headEnd type="none" w="med" len="med"/>
              <a:tailEnd type="triangle" w="med" len="med"/>
            </a:ln>
          </p:spPr>
        </p:sp>
        <p:sp>
          <p:nvSpPr>
            <p:cNvPr id="68629" name="Line 52"/>
            <p:cNvSpPr/>
            <p:nvPr/>
          </p:nvSpPr>
          <p:spPr>
            <a:xfrm flipV="1">
              <a:off x="2177" y="1339"/>
              <a:ext cx="136" cy="499"/>
            </a:xfrm>
            <a:prstGeom prst="line">
              <a:avLst/>
            </a:prstGeom>
            <a:ln w="38100" cap="flat" cmpd="sng">
              <a:solidFill>
                <a:srgbClr val="00B050"/>
              </a:solidFill>
              <a:prstDash val="dash"/>
              <a:headEnd type="none" w="med" len="med"/>
              <a:tailEnd type="triangle" w="med" len="med"/>
            </a:ln>
          </p:spPr>
        </p:sp>
        <p:grpSp>
          <p:nvGrpSpPr>
            <p:cNvPr id="68630" name="Group 54"/>
            <p:cNvGrpSpPr/>
            <p:nvPr/>
          </p:nvGrpSpPr>
          <p:grpSpPr>
            <a:xfrm>
              <a:off x="877" y="27"/>
              <a:ext cx="912" cy="262"/>
              <a:chOff x="0" y="0"/>
              <a:chExt cx="912" cy="262"/>
            </a:xfrm>
          </p:grpSpPr>
          <p:grpSp>
            <p:nvGrpSpPr>
              <p:cNvPr id="68635" name="Group 55"/>
              <p:cNvGrpSpPr/>
              <p:nvPr/>
            </p:nvGrpSpPr>
            <p:grpSpPr>
              <a:xfrm>
                <a:off x="0" y="0"/>
                <a:ext cx="912" cy="256"/>
                <a:chOff x="0" y="0"/>
                <a:chExt cx="1680" cy="256"/>
              </a:xfrm>
            </p:grpSpPr>
            <p:sp>
              <p:nvSpPr>
                <p:cNvPr id="68637" name="Rectangle 56"/>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     </a:t>
                  </a:r>
                  <a:r>
                    <a:rPr lang="en-US" altLang="zh-CN" sz="2000" b="1" dirty="0">
                      <a:solidFill>
                        <a:srgbClr val="000000"/>
                      </a:solidFill>
                      <a:latin typeface="Times New Roman" panose="02020603050405020304" pitchFamily="18" charset="0"/>
                      <a:ea typeface="宋体" panose="02010600030101010101" pitchFamily="2" charset="-122"/>
                    </a:rPr>
                    <a:t>0</a:t>
                  </a:r>
                  <a:r>
                    <a:rPr lang="en-US" altLang="zh-CN" sz="2000" b="1" dirty="0">
                      <a:latin typeface="Times New Roman" panose="02020603050405020304" pitchFamily="18" charset="0"/>
                      <a:ea typeface="宋体" panose="02010600030101010101" pitchFamily="2" charset="-122"/>
                    </a:rPr>
                    <a:t>       </a:t>
                  </a:r>
                  <a:r>
                    <a:rPr lang="en-US" altLang="zh-CN" sz="2000" b="1" dirty="0">
                      <a:solidFill>
                        <a:schemeClr val="tx2"/>
                      </a:solidFill>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sp>
              <p:nvSpPr>
                <p:cNvPr id="68638" name="Line 57"/>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68639" name="Line 58"/>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68640" name="Line 59"/>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68641" name="Line 60"/>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68636" name="Rectangle 61" descr="深色上对角线"/>
              <p:cNvSpPr/>
              <p:nvPr/>
            </p:nvSpPr>
            <p:spPr>
              <a:xfrm>
                <a:off x="358" y="0"/>
                <a:ext cx="188" cy="262"/>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zh-CN" altLang="zh-CN" sz="1800" dirty="0">
                  <a:latin typeface="Arial" panose="020B0604020202020204" pitchFamily="34" charset="0"/>
                  <a:ea typeface="宋体" panose="02010600030101010101" pitchFamily="2" charset="-122"/>
                </a:endParaRPr>
              </a:p>
            </p:txBody>
          </p:sp>
        </p:grpSp>
        <p:sp>
          <p:nvSpPr>
            <p:cNvPr id="68631" name="Line 62"/>
            <p:cNvSpPr/>
            <p:nvPr/>
          </p:nvSpPr>
          <p:spPr>
            <a:xfrm>
              <a:off x="961" y="206"/>
              <a:ext cx="0" cy="300"/>
            </a:xfrm>
            <a:prstGeom prst="line">
              <a:avLst/>
            </a:prstGeom>
            <a:ln w="38100" cap="flat" cmpd="sng">
              <a:solidFill>
                <a:schemeClr val="folHlink"/>
              </a:solidFill>
              <a:prstDash val="sysDot"/>
              <a:headEnd type="none" w="med" len="med"/>
              <a:tailEnd type="triangle" w="med" len="med"/>
            </a:ln>
          </p:spPr>
        </p:sp>
        <p:sp>
          <p:nvSpPr>
            <p:cNvPr id="68632" name="Line 63"/>
            <p:cNvSpPr/>
            <p:nvPr/>
          </p:nvSpPr>
          <p:spPr>
            <a:xfrm flipV="1">
              <a:off x="105" y="150"/>
              <a:ext cx="767" cy="945"/>
            </a:xfrm>
            <a:prstGeom prst="line">
              <a:avLst/>
            </a:prstGeom>
            <a:ln w="38100" cap="flat" cmpd="sng">
              <a:solidFill>
                <a:srgbClr val="FF0000"/>
              </a:solidFill>
              <a:prstDash val="dash"/>
              <a:headEnd type="none" w="med" len="med"/>
              <a:tailEnd type="triangle" w="med" len="med"/>
            </a:ln>
          </p:spPr>
        </p:sp>
        <p:sp>
          <p:nvSpPr>
            <p:cNvPr id="68633" name="Line 64"/>
            <p:cNvSpPr/>
            <p:nvPr/>
          </p:nvSpPr>
          <p:spPr>
            <a:xfrm>
              <a:off x="1705" y="195"/>
              <a:ext cx="608" cy="871"/>
            </a:xfrm>
            <a:prstGeom prst="line">
              <a:avLst/>
            </a:prstGeom>
            <a:ln w="38100" cap="flat" cmpd="sng">
              <a:solidFill>
                <a:srgbClr val="800080"/>
              </a:solidFill>
              <a:prstDash val="sysDot"/>
              <a:headEnd type="none" w="med" len="med"/>
              <a:tailEnd type="triangle" w="med" len="med"/>
            </a:ln>
          </p:spPr>
        </p:sp>
        <p:sp>
          <p:nvSpPr>
            <p:cNvPr id="68634" name="Line 65"/>
            <p:cNvSpPr/>
            <p:nvPr/>
          </p:nvSpPr>
          <p:spPr>
            <a:xfrm flipH="1" flipV="1">
              <a:off x="1794" y="139"/>
              <a:ext cx="746" cy="1064"/>
            </a:xfrm>
            <a:prstGeom prst="line">
              <a:avLst/>
            </a:prstGeom>
            <a:ln w="38100" cap="flat" cmpd="sng">
              <a:solidFill>
                <a:srgbClr val="00B050"/>
              </a:solidFill>
              <a:prstDash val="dash"/>
              <a:headEnd type="none" w="med" len="med"/>
              <a:tailEnd type="triangle" w="med" len="med"/>
            </a:ln>
          </p:spPr>
        </p:sp>
      </p:gr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64515" name="Rectangle 3"/>
          <p:cNvSpPr>
            <a:spLocks noGrp="1" noChangeArrowheads="1"/>
          </p:cNvSpPr>
          <p:nvPr>
            <p:ph type="body" idx="4294967295"/>
          </p:nvPr>
        </p:nvSpPr>
        <p:spPr>
          <a:xfrm>
            <a:off x="179388" y="1125538"/>
            <a:ext cx="8785225" cy="5472113"/>
          </a:xfrm>
        </p:spPr>
        <p:txBody>
          <a:bodyPr vert="horz" wrap="square" lIns="91440" tIns="45720" rIns="91440" bIns="45720" numCol="1" anchor="t" anchorCtr="0" compatLnSpc="1"/>
          <a:lstStyle/>
          <a:p>
            <a:pPr marL="457200" marR="0" lvl="0" indent="-457200" algn="just" defTabSz="914400" rtl="0" eaLnBrk="0" fontAlgn="base" latinLnBrk="0" hangingPunct="0">
              <a:lnSpc>
                <a:spcPct val="120000"/>
              </a:lnSpc>
              <a:spcBef>
                <a:spcPct val="0"/>
              </a:spcBef>
              <a:spcAft>
                <a:spcPts val="0"/>
              </a:spcAft>
              <a:buClrTx/>
              <a:buSzTx/>
              <a:buFont typeface="Wingdings" panose="05000000000000000000" pitchFamily="2" charset="2"/>
              <a:buChar char="l"/>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如何建立</a:t>
            </a:r>
            <a:r>
              <a:rPr kumimoji="0" lang="zh-CN" altLang="en-US" sz="2400" b="0" i="0" u="none" strike="noStrike" kern="0" cap="none" spc="0" normalizeH="0" baseline="0" noProof="0" dirty="0">
                <a:ln>
                  <a:noFill/>
                </a:ln>
                <a:solidFill>
                  <a:schemeClr val="hlin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中序线索化</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zh-CN" altLang="en-US" sz="2400" b="0"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914400" marR="0" lvl="1" indent="-457200" algn="just" defTabSz="914400" rtl="0" eaLnBrk="0" fontAlgn="base" latinLnBrk="0" hangingPunct="0">
              <a:lnSpc>
                <a:spcPct val="120000"/>
              </a:lnSpc>
              <a:spcBef>
                <a:spcPct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遍历每个结点线索化操作包括：</a:t>
            </a:r>
            <a:endPar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71600" marR="0" lvl="2" indent="-457200" algn="just" defTabSz="914400" rtl="0" eaLnBrk="0" fontAlgn="base" latinLnBrk="0" hangingPunct="0">
              <a:lnSpc>
                <a:spcPct val="120000"/>
              </a:lnSpc>
              <a:spcBef>
                <a:spcPct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若左子树为空</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左标志置</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左指针指向其前驱</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371600" marR="0" lvl="2" indent="-457200" algn="just" defTabSz="914400" rtl="0" eaLnBrk="0" fontAlgn="base" latinLnBrk="0" hangingPunct="0">
              <a:lnSpc>
                <a:spcPct val="120000"/>
              </a:lnSpc>
              <a:spcBef>
                <a:spcPct val="0"/>
              </a:spcBef>
              <a:spcAft>
                <a:spcPts val="0"/>
              </a:spcAft>
              <a:buClrTx/>
              <a:buSzTx/>
              <a:buFont typeface="Wingdings" panose="05000000000000000000" pitchFamily="2" charset="2"/>
              <a:buChar char="ü"/>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若右子树为空</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右标志置</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右指针指向其后继</a:t>
            </a:r>
            <a:r>
              <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914400" marR="0" lvl="1" indent="-457200" algn="just" defTabSz="914400" rtl="0" eaLnBrk="0" fontAlgn="base" latinLnBrk="0" hangingPunct="0">
              <a:lnSpc>
                <a:spcPct val="120000"/>
              </a:lnSpc>
              <a:spcBef>
                <a:spcPct val="0"/>
              </a:spcBef>
              <a:spcAft>
                <a:spcPts val="0"/>
              </a:spcAft>
              <a:buClrTx/>
              <a:buSzTx/>
              <a:buFont typeface="Wingdings" panose="05000000000000000000" pitchFamily="2" charset="2"/>
              <a:buChar char="Ø"/>
              <a:defRPr/>
            </a:pP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进行线索化时，应知道每个结点的前驱和后继结点的地址。对于前驱结点的指针值，可设一指针变量</a:t>
            </a:r>
            <a:r>
              <a:rPr kumimoji="0" lang="en-US" altLang="zh-CN" sz="2400" b="1" i="0" u="none" strike="noStrike" kern="0" cap="none" spc="0" normalizeH="0" baseline="0" noProof="0" dirty="0">
                <a:ln>
                  <a:noFill/>
                </a:ln>
                <a:solidFill>
                  <a:schemeClr val="hlin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pre</a:t>
            </a:r>
            <a:r>
              <a:rPr kumimoji="0" lang="zh-CN" altLang="en-US"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来记录。而对于其后继结点的指针值，是按遍历次序进行的，线索该结点时还不知道。</a:t>
            </a:r>
            <a:endParaRPr kumimoji="0" lang="en-US" altLang="zh-CN" sz="2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4516" name="Text Box 4"/>
          <p:cNvSpPr txBox="1"/>
          <p:nvPr/>
        </p:nvSpPr>
        <p:spPr>
          <a:xfrm>
            <a:off x="3851275" y="1125538"/>
            <a:ext cx="518477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zh-CN" altLang="en-US" b="1" dirty="0">
                <a:solidFill>
                  <a:schemeClr val="hlink"/>
                </a:solidFill>
                <a:latin typeface="Arial" panose="020B0604020202020204" pitchFamily="34" charset="0"/>
              </a:rPr>
              <a:t>实质：遍历过程中修改空指针的过程</a:t>
            </a:r>
            <a:endParaRPr lang="zh-CN" altLang="en-US" b="1" dirty="0">
              <a:solidFill>
                <a:schemeClr val="hlink"/>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p:cTn id="7" dur="500" fill="hold"/>
                                        <p:tgtEl>
                                          <p:spTgt spid="6451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451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451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4516"/>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4515">
                                            <p:txEl>
                                              <p:charRg st="11" end="26"/>
                                            </p:txEl>
                                          </p:spTgt>
                                        </p:tgtEl>
                                        <p:attrNameLst>
                                          <p:attrName>style.visibility</p:attrName>
                                        </p:attrNameLst>
                                      </p:cBhvr>
                                      <p:to>
                                        <p:strVal val="visible"/>
                                      </p:to>
                                    </p:set>
                                    <p:animEffect transition="in" filter="wipe(up)">
                                      <p:cBhvr>
                                        <p:cTn id="15" dur="500"/>
                                        <p:tgtEl>
                                          <p:spTgt spid="64515">
                                            <p:txEl>
                                              <p:charRg st="11" end="26"/>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64515">
                                            <p:txEl>
                                              <p:charRg st="26" end="49"/>
                                            </p:txEl>
                                          </p:spTgt>
                                        </p:tgtEl>
                                        <p:attrNameLst>
                                          <p:attrName>style.visibility</p:attrName>
                                        </p:attrNameLst>
                                      </p:cBhvr>
                                      <p:to>
                                        <p:strVal val="visible"/>
                                      </p:to>
                                    </p:set>
                                    <p:animEffect transition="in" filter="wipe(up)">
                                      <p:cBhvr>
                                        <p:cTn id="19" dur="500"/>
                                        <p:tgtEl>
                                          <p:spTgt spid="64515">
                                            <p:txEl>
                                              <p:charRg st="26" end="49"/>
                                            </p:txEl>
                                          </p:spTgt>
                                        </p:tgtEl>
                                      </p:cBhvr>
                                    </p:animEffec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64515">
                                            <p:txEl>
                                              <p:charRg st="49" end="72"/>
                                            </p:txEl>
                                          </p:spTgt>
                                        </p:tgtEl>
                                        <p:attrNameLst>
                                          <p:attrName>style.visibility</p:attrName>
                                        </p:attrNameLst>
                                      </p:cBhvr>
                                      <p:to>
                                        <p:strVal val="visible"/>
                                      </p:to>
                                    </p:set>
                                    <p:animEffect transition="in" filter="wipe(up)">
                                      <p:cBhvr>
                                        <p:cTn id="23" dur="500"/>
                                        <p:tgtEl>
                                          <p:spTgt spid="64515">
                                            <p:txEl>
                                              <p:charRg st="49" end="72"/>
                                            </p:txEl>
                                          </p:spTgt>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64515">
                                            <p:txEl>
                                              <p:charRg st="72" end="158"/>
                                            </p:txEl>
                                          </p:spTgt>
                                        </p:tgtEl>
                                        <p:attrNameLst>
                                          <p:attrName>style.visibility</p:attrName>
                                        </p:attrNameLst>
                                      </p:cBhvr>
                                      <p:to>
                                        <p:strVal val="visible"/>
                                      </p:to>
                                    </p:set>
                                    <p:animEffect transition="in" filter="wipe(up)">
                                      <p:cBhvr>
                                        <p:cTn id="27" dur="500"/>
                                        <p:tgtEl>
                                          <p:spTgt spid="64515">
                                            <p:txEl>
                                              <p:charRg st="72"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0659"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所指结点的线索化分为两步：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所指结点的前驱线索化；</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所指结点的前驱结点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pre</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的后继线索化。</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eaLnBrk="1" hangingPunct="1">
              <a:lnSpc>
                <a:spcPct val="120000"/>
              </a:lnSpc>
              <a:spcBef>
                <a:spcPts val="0"/>
              </a:spcBef>
              <a:spcAft>
                <a:spcPts val="0"/>
              </a:spcAft>
              <a:buClr>
                <a:srgbClr val="0000FF"/>
              </a:buClr>
              <a:buFont typeface="Wingdings" panose="05000000000000000000" pitchFamily="2" charset="2"/>
              <a:buChar char="v"/>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5540" name="Rectangle 4"/>
          <p:cNvSpPr/>
          <p:nvPr/>
        </p:nvSpPr>
        <p:spPr>
          <a:xfrm>
            <a:off x="1114425" y="1982470"/>
            <a:ext cx="7489825" cy="5349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20000"/>
              </a:lnSpc>
              <a:spcBef>
                <a:spcPct val="0"/>
              </a:spcBef>
              <a:buFont typeface="Arial" panose="020B0604020202020204" pitchFamily="34" charset="0"/>
              <a:buNone/>
            </a:pPr>
            <a:r>
              <a:rPr lang="en-US" altLang="zh-CN" b="1" dirty="0">
                <a:solidFill>
                  <a:srgbClr val="CC0000"/>
                </a:solidFill>
                <a:latin typeface="Times New Roman" panose="02020603050405020304" pitchFamily="18" charset="0"/>
                <a:ea typeface="宋体" panose="02010600030101010101" pitchFamily="2" charset="-122"/>
              </a:rPr>
              <a:t>if (</a:t>
            </a:r>
            <a:r>
              <a:rPr lang="en-US" altLang="zh-CN" b="1" dirty="0">
                <a:solidFill>
                  <a:srgbClr val="0000FF"/>
                </a:solidFill>
                <a:latin typeface="Times New Roman" panose="02020603050405020304" pitchFamily="18" charset="0"/>
                <a:ea typeface="宋体" panose="02010600030101010101" pitchFamily="2" charset="-122"/>
              </a:rPr>
              <a:t>p-&gt;lchild</a:t>
            </a:r>
            <a:r>
              <a:rPr lang="en-US" altLang="zh-CN" b="1" dirty="0">
                <a:solidFill>
                  <a:srgbClr val="CC0000"/>
                </a:solidFill>
                <a:latin typeface="Times New Roman" panose="02020603050405020304" pitchFamily="18" charset="0"/>
                <a:ea typeface="宋体" panose="02010600030101010101" pitchFamily="2" charset="-122"/>
              </a:rPr>
              <a:t>==NULL){p-&gt;ltag=1;p-&gt;lchild=pre;}</a:t>
            </a:r>
            <a:endParaRPr lang="en-US" altLang="zh-CN" b="1" dirty="0">
              <a:solidFill>
                <a:srgbClr val="CC0000"/>
              </a:solidFill>
              <a:latin typeface="Times New Roman" panose="02020603050405020304" pitchFamily="18" charset="0"/>
              <a:ea typeface="宋体" panose="02010600030101010101" pitchFamily="2" charset="-122"/>
            </a:endParaRPr>
          </a:p>
        </p:txBody>
      </p:sp>
      <p:sp>
        <p:nvSpPr>
          <p:cNvPr id="65541" name="Line 41"/>
          <p:cNvSpPr/>
          <p:nvPr/>
        </p:nvSpPr>
        <p:spPr>
          <a:xfrm flipH="1" flipV="1">
            <a:off x="3924300" y="4652963"/>
            <a:ext cx="20638" cy="1584325"/>
          </a:xfrm>
          <a:prstGeom prst="line">
            <a:avLst/>
          </a:prstGeom>
          <a:ln w="38100" cap="flat" cmpd="sng">
            <a:solidFill>
              <a:srgbClr val="00B050"/>
            </a:solidFill>
            <a:prstDash val="dash"/>
            <a:headEnd type="none" w="med" len="med"/>
            <a:tailEnd type="triangle" w="med" len="med"/>
          </a:ln>
        </p:spPr>
      </p:sp>
      <p:grpSp>
        <p:nvGrpSpPr>
          <p:cNvPr id="3" name="Group 74"/>
          <p:cNvGrpSpPr/>
          <p:nvPr/>
        </p:nvGrpSpPr>
        <p:grpSpPr>
          <a:xfrm>
            <a:off x="1554163" y="6021388"/>
            <a:ext cx="1073150" cy="457200"/>
            <a:chOff x="0" y="0"/>
            <a:chExt cx="676" cy="288"/>
          </a:xfrm>
        </p:grpSpPr>
        <p:sp>
          <p:nvSpPr>
            <p:cNvPr id="70743" name="Line 62"/>
            <p:cNvSpPr/>
            <p:nvPr/>
          </p:nvSpPr>
          <p:spPr>
            <a:xfrm>
              <a:off x="223" y="165"/>
              <a:ext cx="453" cy="0"/>
            </a:xfrm>
            <a:prstGeom prst="line">
              <a:avLst/>
            </a:prstGeom>
            <a:ln w="76200" cap="flat" cmpd="sng">
              <a:solidFill>
                <a:srgbClr val="800080"/>
              </a:solidFill>
              <a:prstDash val="solid"/>
              <a:headEnd type="none" w="med" len="med"/>
              <a:tailEnd type="triangle" w="med" len="med"/>
            </a:ln>
          </p:spPr>
        </p:sp>
        <p:sp>
          <p:nvSpPr>
            <p:cNvPr id="70744" name="Text Box 63"/>
            <p:cNvSpPr txBox="1"/>
            <p:nvPr/>
          </p:nvSpPr>
          <p:spPr>
            <a:xfrm>
              <a:off x="0" y="0"/>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grpSp>
      <p:grpSp>
        <p:nvGrpSpPr>
          <p:cNvPr id="4" name="Group 73"/>
          <p:cNvGrpSpPr/>
          <p:nvPr/>
        </p:nvGrpSpPr>
        <p:grpSpPr>
          <a:xfrm>
            <a:off x="757238" y="5013325"/>
            <a:ext cx="1295400" cy="457200"/>
            <a:chOff x="0" y="0"/>
            <a:chExt cx="816" cy="288"/>
          </a:xfrm>
        </p:grpSpPr>
        <p:sp>
          <p:nvSpPr>
            <p:cNvPr id="70741" name="Line 64"/>
            <p:cNvSpPr/>
            <p:nvPr/>
          </p:nvSpPr>
          <p:spPr>
            <a:xfrm>
              <a:off x="363" y="168"/>
              <a:ext cx="453" cy="0"/>
            </a:xfrm>
            <a:prstGeom prst="line">
              <a:avLst/>
            </a:prstGeom>
            <a:ln w="76200" cap="flat" cmpd="sng">
              <a:solidFill>
                <a:srgbClr val="800080"/>
              </a:solidFill>
              <a:prstDash val="solid"/>
              <a:headEnd type="none" w="med" len="med"/>
              <a:tailEnd type="triangle" w="med" len="med"/>
            </a:ln>
          </p:spPr>
        </p:sp>
        <p:sp>
          <p:nvSpPr>
            <p:cNvPr id="70742" name="Text Box 65"/>
            <p:cNvSpPr txBox="1"/>
            <p:nvPr/>
          </p:nvSpPr>
          <p:spPr>
            <a:xfrm>
              <a:off x="0" y="0"/>
              <a:ext cx="39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pre</a:t>
              </a:r>
              <a:endParaRPr lang="en-US" altLang="zh-CN" b="1" dirty="0">
                <a:latin typeface="Times New Roman" panose="02020603050405020304" pitchFamily="18" charset="0"/>
                <a:ea typeface="宋体" panose="02010600030101010101" pitchFamily="2" charset="-122"/>
              </a:endParaRPr>
            </a:p>
          </p:txBody>
        </p:sp>
      </p:grpSp>
      <p:grpSp>
        <p:nvGrpSpPr>
          <p:cNvPr id="5" name="Group 71"/>
          <p:cNvGrpSpPr/>
          <p:nvPr/>
        </p:nvGrpSpPr>
        <p:grpSpPr>
          <a:xfrm>
            <a:off x="2195513" y="4005263"/>
            <a:ext cx="1219200" cy="457200"/>
            <a:chOff x="0" y="0"/>
            <a:chExt cx="768" cy="288"/>
          </a:xfrm>
        </p:grpSpPr>
        <p:sp>
          <p:nvSpPr>
            <p:cNvPr id="70739" name="Line 66"/>
            <p:cNvSpPr/>
            <p:nvPr/>
          </p:nvSpPr>
          <p:spPr>
            <a:xfrm>
              <a:off x="178" y="226"/>
              <a:ext cx="590" cy="0"/>
            </a:xfrm>
            <a:prstGeom prst="line">
              <a:avLst/>
            </a:prstGeom>
            <a:ln w="76200" cap="flat" cmpd="sng">
              <a:solidFill>
                <a:srgbClr val="800080"/>
              </a:solidFill>
              <a:prstDash val="solid"/>
              <a:headEnd type="none" w="med" len="med"/>
              <a:tailEnd type="triangle" w="med" len="med"/>
            </a:ln>
          </p:spPr>
        </p:sp>
        <p:sp>
          <p:nvSpPr>
            <p:cNvPr id="70740" name="Text Box 67"/>
            <p:cNvSpPr txBox="1"/>
            <p:nvPr/>
          </p:nvSpPr>
          <p:spPr>
            <a:xfrm>
              <a:off x="0" y="0"/>
              <a:ext cx="22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a:t>
              </a:r>
              <a:endParaRPr lang="en-US" altLang="zh-CN" b="1" dirty="0">
                <a:latin typeface="Times New Roman" panose="02020603050405020304" pitchFamily="18" charset="0"/>
                <a:ea typeface="宋体" panose="02010600030101010101" pitchFamily="2" charset="-122"/>
              </a:endParaRPr>
            </a:p>
          </p:txBody>
        </p:sp>
      </p:grpSp>
      <p:grpSp>
        <p:nvGrpSpPr>
          <p:cNvPr id="6" name="Group 70"/>
          <p:cNvGrpSpPr/>
          <p:nvPr/>
        </p:nvGrpSpPr>
        <p:grpSpPr>
          <a:xfrm>
            <a:off x="1352550" y="6013450"/>
            <a:ext cx="1271588" cy="457200"/>
            <a:chOff x="0" y="27"/>
            <a:chExt cx="801" cy="288"/>
          </a:xfrm>
        </p:grpSpPr>
        <p:sp>
          <p:nvSpPr>
            <p:cNvPr id="70737" name="Line 68"/>
            <p:cNvSpPr/>
            <p:nvPr/>
          </p:nvSpPr>
          <p:spPr>
            <a:xfrm>
              <a:off x="348" y="198"/>
              <a:ext cx="453" cy="0"/>
            </a:xfrm>
            <a:prstGeom prst="line">
              <a:avLst/>
            </a:prstGeom>
            <a:ln w="76200" cap="flat" cmpd="sng">
              <a:solidFill>
                <a:srgbClr val="800080"/>
              </a:solidFill>
              <a:prstDash val="solid"/>
              <a:headEnd type="none" w="med" len="med"/>
              <a:tailEnd type="triangle" w="med" len="med"/>
            </a:ln>
          </p:spPr>
        </p:sp>
        <p:sp>
          <p:nvSpPr>
            <p:cNvPr id="70738" name="Text Box 69"/>
            <p:cNvSpPr txBox="1"/>
            <p:nvPr/>
          </p:nvSpPr>
          <p:spPr>
            <a:xfrm>
              <a:off x="0" y="27"/>
              <a:ext cx="393"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pre</a:t>
              </a:r>
              <a:endParaRPr lang="en-US" altLang="zh-CN" b="1" dirty="0">
                <a:latin typeface="Times New Roman" panose="02020603050405020304" pitchFamily="18" charset="0"/>
                <a:ea typeface="宋体" panose="02010600030101010101" pitchFamily="2" charset="-122"/>
              </a:endParaRPr>
            </a:p>
          </p:txBody>
        </p:sp>
      </p:grpSp>
      <p:grpSp>
        <p:nvGrpSpPr>
          <p:cNvPr id="70666" name="Group 75"/>
          <p:cNvGrpSpPr/>
          <p:nvPr/>
        </p:nvGrpSpPr>
        <p:grpSpPr>
          <a:xfrm>
            <a:off x="2124075" y="3500438"/>
            <a:ext cx="4191000" cy="2978150"/>
            <a:chOff x="0" y="0"/>
            <a:chExt cx="2640" cy="1876"/>
          </a:xfrm>
        </p:grpSpPr>
        <p:grpSp>
          <p:nvGrpSpPr>
            <p:cNvPr id="70690" name="Group 7"/>
            <p:cNvGrpSpPr/>
            <p:nvPr/>
          </p:nvGrpSpPr>
          <p:grpSpPr>
            <a:xfrm>
              <a:off x="864" y="420"/>
              <a:ext cx="912" cy="256"/>
              <a:chOff x="0" y="0"/>
              <a:chExt cx="1680" cy="256"/>
            </a:xfrm>
          </p:grpSpPr>
          <p:sp>
            <p:nvSpPr>
              <p:cNvPr id="70732" name="Rectangle 8"/>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A</a:t>
                </a:r>
                <a:endParaRPr lang="en-US" altLang="zh-CN" sz="2000" dirty="0">
                  <a:latin typeface="Times New Roman" panose="02020603050405020304" pitchFamily="18" charset="0"/>
                  <a:ea typeface="宋体" panose="02010600030101010101" pitchFamily="2" charset="-122"/>
                </a:endParaRPr>
              </a:p>
            </p:txBody>
          </p:sp>
          <p:sp>
            <p:nvSpPr>
              <p:cNvPr id="70733" name="Line 9"/>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70734" name="Line 10"/>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70735" name="Line 11"/>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70736" name="Line 12"/>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70691" name="Group 13"/>
            <p:cNvGrpSpPr/>
            <p:nvPr/>
          </p:nvGrpSpPr>
          <p:grpSpPr>
            <a:xfrm>
              <a:off x="0" y="996"/>
              <a:ext cx="912" cy="256"/>
              <a:chOff x="0" y="0"/>
              <a:chExt cx="1680" cy="256"/>
            </a:xfrm>
          </p:grpSpPr>
          <p:sp>
            <p:nvSpPr>
              <p:cNvPr id="70727" name="Rectangle 14"/>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B   </a:t>
                </a:r>
                <a:endParaRPr lang="en-US" altLang="zh-CN" sz="2000" dirty="0">
                  <a:latin typeface="Times New Roman" panose="02020603050405020304" pitchFamily="18" charset="0"/>
                  <a:ea typeface="宋体" panose="02010600030101010101" pitchFamily="2" charset="-122"/>
                </a:endParaRPr>
              </a:p>
            </p:txBody>
          </p:sp>
          <p:sp>
            <p:nvSpPr>
              <p:cNvPr id="70728" name="Line 15"/>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70729" name="Line 16"/>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70730" name="Line 17"/>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70731" name="Line 18"/>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70692" name="Rectangle 20"/>
            <p:cNvSpPr/>
            <p:nvPr/>
          </p:nvSpPr>
          <p:spPr>
            <a:xfrm>
              <a:off x="1728" y="996"/>
              <a:ext cx="912"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D   </a:t>
              </a:r>
              <a:endParaRPr lang="en-US" altLang="zh-CN" sz="2000" dirty="0">
                <a:latin typeface="Times New Roman" panose="02020603050405020304" pitchFamily="18" charset="0"/>
                <a:ea typeface="宋体" panose="02010600030101010101" pitchFamily="2" charset="-122"/>
              </a:endParaRPr>
            </a:p>
          </p:txBody>
        </p:sp>
        <p:sp>
          <p:nvSpPr>
            <p:cNvPr id="70693" name="Line 21"/>
            <p:cNvSpPr/>
            <p:nvPr/>
          </p:nvSpPr>
          <p:spPr>
            <a:xfrm>
              <a:off x="1910" y="996"/>
              <a:ext cx="0" cy="245"/>
            </a:xfrm>
            <a:prstGeom prst="line">
              <a:avLst/>
            </a:prstGeom>
            <a:ln w="9525" cap="flat" cmpd="sng">
              <a:solidFill>
                <a:schemeClr val="tx1"/>
              </a:solidFill>
              <a:prstDash val="solid"/>
              <a:headEnd type="none" w="med" len="med"/>
              <a:tailEnd type="none" w="med" len="med"/>
            </a:ln>
          </p:spPr>
        </p:sp>
        <p:sp>
          <p:nvSpPr>
            <p:cNvPr id="70694" name="Line 22"/>
            <p:cNvSpPr/>
            <p:nvPr/>
          </p:nvSpPr>
          <p:spPr>
            <a:xfrm>
              <a:off x="2093" y="996"/>
              <a:ext cx="0" cy="256"/>
            </a:xfrm>
            <a:prstGeom prst="line">
              <a:avLst/>
            </a:prstGeom>
            <a:ln w="9525" cap="flat" cmpd="sng">
              <a:solidFill>
                <a:schemeClr val="tx1"/>
              </a:solidFill>
              <a:prstDash val="solid"/>
              <a:headEnd type="none" w="med" len="med"/>
              <a:tailEnd type="none" w="med" len="med"/>
            </a:ln>
          </p:spPr>
        </p:sp>
        <p:sp>
          <p:nvSpPr>
            <p:cNvPr id="70695" name="Line 23"/>
            <p:cNvSpPr/>
            <p:nvPr/>
          </p:nvSpPr>
          <p:spPr>
            <a:xfrm>
              <a:off x="2275" y="996"/>
              <a:ext cx="0" cy="256"/>
            </a:xfrm>
            <a:prstGeom prst="line">
              <a:avLst/>
            </a:prstGeom>
            <a:ln w="9525" cap="flat" cmpd="sng">
              <a:solidFill>
                <a:schemeClr val="tx1"/>
              </a:solidFill>
              <a:prstDash val="solid"/>
              <a:headEnd type="none" w="med" len="med"/>
              <a:tailEnd type="none" w="med" len="med"/>
            </a:ln>
          </p:spPr>
        </p:sp>
        <p:sp>
          <p:nvSpPr>
            <p:cNvPr id="70696" name="Line 24"/>
            <p:cNvSpPr/>
            <p:nvPr/>
          </p:nvSpPr>
          <p:spPr>
            <a:xfrm>
              <a:off x="2458" y="996"/>
              <a:ext cx="0" cy="240"/>
            </a:xfrm>
            <a:prstGeom prst="line">
              <a:avLst/>
            </a:prstGeom>
            <a:ln w="9525" cap="flat" cmpd="sng">
              <a:solidFill>
                <a:schemeClr val="tx1"/>
              </a:solidFill>
              <a:prstDash val="solid"/>
              <a:headEnd type="none" w="med" len="med"/>
              <a:tailEnd type="none" w="med" len="med"/>
            </a:ln>
          </p:spPr>
        </p:sp>
        <p:grpSp>
          <p:nvGrpSpPr>
            <p:cNvPr id="70697" name="Group 25"/>
            <p:cNvGrpSpPr/>
            <p:nvPr/>
          </p:nvGrpSpPr>
          <p:grpSpPr>
            <a:xfrm>
              <a:off x="336" y="1620"/>
              <a:ext cx="912" cy="256"/>
              <a:chOff x="0" y="0"/>
              <a:chExt cx="1680" cy="256"/>
            </a:xfrm>
          </p:grpSpPr>
          <p:sp>
            <p:nvSpPr>
              <p:cNvPr id="70722" name="Rectangle 26"/>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C   </a:t>
                </a:r>
                <a:endParaRPr lang="en-US" altLang="zh-CN" sz="2000" dirty="0">
                  <a:latin typeface="Times New Roman" panose="02020603050405020304" pitchFamily="18" charset="0"/>
                  <a:ea typeface="宋体" panose="02010600030101010101" pitchFamily="2" charset="-122"/>
                </a:endParaRPr>
              </a:p>
            </p:txBody>
          </p:sp>
          <p:sp>
            <p:nvSpPr>
              <p:cNvPr id="70723" name="Line 27"/>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70724" name="Line 28"/>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70725" name="Line 29"/>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70726" name="Line 30"/>
              <p:cNvSpPr/>
              <p:nvPr/>
            </p:nvSpPr>
            <p:spPr>
              <a:xfrm>
                <a:off x="1344" y="0"/>
                <a:ext cx="0" cy="240"/>
              </a:xfrm>
              <a:prstGeom prst="line">
                <a:avLst/>
              </a:prstGeom>
              <a:ln w="9525" cap="flat" cmpd="sng">
                <a:solidFill>
                  <a:schemeClr val="tx1"/>
                </a:solidFill>
                <a:prstDash val="solid"/>
                <a:headEnd type="none" w="med" len="med"/>
                <a:tailEnd type="none" w="med" len="med"/>
              </a:ln>
            </p:spPr>
          </p:sp>
        </p:grpSp>
        <p:grpSp>
          <p:nvGrpSpPr>
            <p:cNvPr id="70698" name="Group 31"/>
            <p:cNvGrpSpPr/>
            <p:nvPr/>
          </p:nvGrpSpPr>
          <p:grpSpPr>
            <a:xfrm>
              <a:off x="1344" y="1620"/>
              <a:ext cx="912" cy="256"/>
              <a:chOff x="0" y="0"/>
              <a:chExt cx="1680" cy="256"/>
            </a:xfrm>
          </p:grpSpPr>
          <p:sp>
            <p:nvSpPr>
              <p:cNvPr id="70717" name="Rectangle 32"/>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    E     </a:t>
                </a:r>
                <a:endParaRPr lang="en-US" altLang="zh-CN" sz="2000" dirty="0">
                  <a:latin typeface="Times New Roman" panose="02020603050405020304" pitchFamily="18" charset="0"/>
                  <a:ea typeface="宋体" panose="02010600030101010101" pitchFamily="2" charset="-122"/>
                </a:endParaRPr>
              </a:p>
            </p:txBody>
          </p:sp>
          <p:sp>
            <p:nvSpPr>
              <p:cNvPr id="70718" name="Line 33"/>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70719" name="Line 34"/>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70720" name="Line 35"/>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70721" name="Line 36"/>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70699" name="Line 37"/>
            <p:cNvSpPr/>
            <p:nvPr/>
          </p:nvSpPr>
          <p:spPr>
            <a:xfrm flipH="1">
              <a:off x="528" y="564"/>
              <a:ext cx="432" cy="432"/>
            </a:xfrm>
            <a:prstGeom prst="line">
              <a:avLst/>
            </a:prstGeom>
            <a:ln w="38100" cap="flat" cmpd="sng">
              <a:solidFill>
                <a:srgbClr val="0000FF"/>
              </a:solidFill>
              <a:prstDash val="solid"/>
              <a:headEnd type="none" w="med" len="med"/>
              <a:tailEnd type="triangle" w="med" len="med"/>
            </a:ln>
          </p:spPr>
        </p:sp>
        <p:sp>
          <p:nvSpPr>
            <p:cNvPr id="70700" name="Line 38"/>
            <p:cNvSpPr/>
            <p:nvPr/>
          </p:nvSpPr>
          <p:spPr>
            <a:xfrm>
              <a:off x="1728" y="612"/>
              <a:ext cx="480" cy="384"/>
            </a:xfrm>
            <a:prstGeom prst="line">
              <a:avLst/>
            </a:prstGeom>
            <a:ln w="38100" cap="flat" cmpd="sng">
              <a:solidFill>
                <a:srgbClr val="0000FF"/>
              </a:solidFill>
              <a:prstDash val="solid"/>
              <a:headEnd type="none" w="med" len="med"/>
              <a:tailEnd type="triangle" w="med" len="med"/>
            </a:ln>
          </p:spPr>
        </p:sp>
        <p:sp>
          <p:nvSpPr>
            <p:cNvPr id="70701" name="Line 39"/>
            <p:cNvSpPr/>
            <p:nvPr/>
          </p:nvSpPr>
          <p:spPr>
            <a:xfrm>
              <a:off x="816" y="1188"/>
              <a:ext cx="227" cy="461"/>
            </a:xfrm>
            <a:prstGeom prst="line">
              <a:avLst/>
            </a:prstGeom>
            <a:ln w="38100" cap="flat" cmpd="sng">
              <a:solidFill>
                <a:srgbClr val="0000FF"/>
              </a:solidFill>
              <a:prstDash val="solid"/>
              <a:headEnd type="none" w="med" len="med"/>
              <a:tailEnd type="triangle" w="med" len="med"/>
            </a:ln>
          </p:spPr>
        </p:sp>
        <p:sp>
          <p:nvSpPr>
            <p:cNvPr id="70702" name="Line 40"/>
            <p:cNvSpPr/>
            <p:nvPr/>
          </p:nvSpPr>
          <p:spPr>
            <a:xfrm flipH="1">
              <a:off x="1680" y="1188"/>
              <a:ext cx="144" cy="432"/>
            </a:xfrm>
            <a:prstGeom prst="line">
              <a:avLst/>
            </a:prstGeom>
            <a:ln w="38100" cap="flat" cmpd="sng">
              <a:solidFill>
                <a:srgbClr val="0000FF"/>
              </a:solidFill>
              <a:prstDash val="solid"/>
              <a:headEnd type="none" w="med" len="med"/>
              <a:tailEnd type="triangle" w="med" len="med"/>
            </a:ln>
          </p:spPr>
        </p:sp>
        <p:sp>
          <p:nvSpPr>
            <p:cNvPr id="70703" name="Line 45"/>
            <p:cNvSpPr/>
            <p:nvPr/>
          </p:nvSpPr>
          <p:spPr>
            <a:xfrm flipH="1" flipV="1">
              <a:off x="1771" y="559"/>
              <a:ext cx="568" cy="1"/>
            </a:xfrm>
            <a:prstGeom prst="line">
              <a:avLst/>
            </a:prstGeom>
            <a:ln w="38100" cap="flat" cmpd="sng">
              <a:solidFill>
                <a:srgbClr val="0000FF"/>
              </a:solidFill>
              <a:prstDash val="solid"/>
              <a:headEnd type="none" w="med" len="med"/>
              <a:tailEnd type="triangle" w="med" len="med"/>
            </a:ln>
          </p:spPr>
        </p:sp>
        <p:sp>
          <p:nvSpPr>
            <p:cNvPr id="70704" name="Text Box 46"/>
            <p:cNvSpPr txBox="1"/>
            <p:nvPr/>
          </p:nvSpPr>
          <p:spPr>
            <a:xfrm>
              <a:off x="2327" y="363"/>
              <a:ext cx="24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a:t>
              </a:r>
              <a:endParaRPr lang="en-US" altLang="zh-CN" b="1" dirty="0">
                <a:latin typeface="Times New Roman" panose="02020603050405020304" pitchFamily="18" charset="0"/>
                <a:ea typeface="宋体" panose="02010600030101010101" pitchFamily="2" charset="-122"/>
              </a:endParaRPr>
            </a:p>
          </p:txBody>
        </p:sp>
        <p:grpSp>
          <p:nvGrpSpPr>
            <p:cNvPr id="70705" name="Group 47"/>
            <p:cNvGrpSpPr/>
            <p:nvPr/>
          </p:nvGrpSpPr>
          <p:grpSpPr>
            <a:xfrm>
              <a:off x="877" y="26"/>
              <a:ext cx="912" cy="262"/>
              <a:chOff x="0" y="0"/>
              <a:chExt cx="912" cy="262"/>
            </a:xfrm>
          </p:grpSpPr>
          <p:grpSp>
            <p:nvGrpSpPr>
              <p:cNvPr id="70710" name="Group 48"/>
              <p:cNvGrpSpPr/>
              <p:nvPr/>
            </p:nvGrpSpPr>
            <p:grpSpPr>
              <a:xfrm>
                <a:off x="0" y="0"/>
                <a:ext cx="912" cy="256"/>
                <a:chOff x="0" y="0"/>
                <a:chExt cx="1680" cy="256"/>
              </a:xfrm>
            </p:grpSpPr>
            <p:sp>
              <p:nvSpPr>
                <p:cNvPr id="70712" name="Rectangle 49"/>
                <p:cNvSpPr/>
                <p:nvPr/>
              </p:nvSpPr>
              <p:spPr>
                <a:xfrm>
                  <a:off x="0" y="0"/>
                  <a:ext cx="1680" cy="256"/>
                </a:xfrm>
                <a:prstGeom prst="rect">
                  <a:avLst/>
                </a:prstGeom>
                <a:no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endParaRPr lang="en-US" altLang="zh-CN" sz="2000" dirty="0">
                    <a:latin typeface="Times New Roman" panose="02020603050405020304" pitchFamily="18" charset="0"/>
                    <a:ea typeface="宋体" panose="02010600030101010101" pitchFamily="2" charset="-122"/>
                  </a:endParaRPr>
                </a:p>
              </p:txBody>
            </p:sp>
            <p:sp>
              <p:nvSpPr>
                <p:cNvPr id="70713" name="Line 50"/>
                <p:cNvSpPr/>
                <p:nvPr/>
              </p:nvSpPr>
              <p:spPr>
                <a:xfrm>
                  <a:off x="336" y="0"/>
                  <a:ext cx="0" cy="245"/>
                </a:xfrm>
                <a:prstGeom prst="line">
                  <a:avLst/>
                </a:prstGeom>
                <a:ln w="9525" cap="flat" cmpd="sng">
                  <a:solidFill>
                    <a:schemeClr val="tx1"/>
                  </a:solidFill>
                  <a:prstDash val="solid"/>
                  <a:headEnd type="none" w="med" len="med"/>
                  <a:tailEnd type="none" w="med" len="med"/>
                </a:ln>
              </p:spPr>
            </p:sp>
            <p:sp>
              <p:nvSpPr>
                <p:cNvPr id="70714" name="Line 51"/>
                <p:cNvSpPr/>
                <p:nvPr/>
              </p:nvSpPr>
              <p:spPr>
                <a:xfrm>
                  <a:off x="672" y="0"/>
                  <a:ext cx="0" cy="256"/>
                </a:xfrm>
                <a:prstGeom prst="line">
                  <a:avLst/>
                </a:prstGeom>
                <a:ln w="9525" cap="flat" cmpd="sng">
                  <a:solidFill>
                    <a:schemeClr val="tx1"/>
                  </a:solidFill>
                  <a:prstDash val="solid"/>
                  <a:headEnd type="none" w="med" len="med"/>
                  <a:tailEnd type="none" w="med" len="med"/>
                </a:ln>
              </p:spPr>
            </p:sp>
            <p:sp>
              <p:nvSpPr>
                <p:cNvPr id="70715" name="Line 52"/>
                <p:cNvSpPr/>
                <p:nvPr/>
              </p:nvSpPr>
              <p:spPr>
                <a:xfrm>
                  <a:off x="1008" y="0"/>
                  <a:ext cx="0" cy="256"/>
                </a:xfrm>
                <a:prstGeom prst="line">
                  <a:avLst/>
                </a:prstGeom>
                <a:ln w="9525" cap="flat" cmpd="sng">
                  <a:solidFill>
                    <a:schemeClr val="tx1"/>
                  </a:solidFill>
                  <a:prstDash val="solid"/>
                  <a:headEnd type="none" w="med" len="med"/>
                  <a:tailEnd type="none" w="med" len="med"/>
                </a:ln>
              </p:spPr>
            </p:sp>
            <p:sp>
              <p:nvSpPr>
                <p:cNvPr id="70716" name="Line 53"/>
                <p:cNvSpPr/>
                <p:nvPr/>
              </p:nvSpPr>
              <p:spPr>
                <a:xfrm>
                  <a:off x="1344" y="0"/>
                  <a:ext cx="0" cy="240"/>
                </a:xfrm>
                <a:prstGeom prst="line">
                  <a:avLst/>
                </a:prstGeom>
                <a:ln w="9525" cap="flat" cmpd="sng">
                  <a:solidFill>
                    <a:schemeClr val="tx1"/>
                  </a:solidFill>
                  <a:prstDash val="solid"/>
                  <a:headEnd type="none" w="med" len="med"/>
                  <a:tailEnd type="none" w="med" len="med"/>
                </a:ln>
              </p:spPr>
            </p:sp>
          </p:grpSp>
          <p:sp>
            <p:nvSpPr>
              <p:cNvPr id="70711" name="Rectangle 54" descr="深色上对角线"/>
              <p:cNvSpPr/>
              <p:nvPr/>
            </p:nvSpPr>
            <p:spPr>
              <a:xfrm>
                <a:off x="358" y="0"/>
                <a:ext cx="188" cy="262"/>
              </a:xfrm>
              <a:prstGeom prst="rect">
                <a:avLst/>
              </a:prstGeom>
              <a:blipFill rotWithShape="0">
                <a:blip r:embed="rId1"/>
              </a:blip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grpSp>
        <p:sp>
          <p:nvSpPr>
            <p:cNvPr id="70706" name="Line 55"/>
            <p:cNvSpPr/>
            <p:nvPr/>
          </p:nvSpPr>
          <p:spPr>
            <a:xfrm>
              <a:off x="961" y="159"/>
              <a:ext cx="0" cy="260"/>
            </a:xfrm>
            <a:prstGeom prst="line">
              <a:avLst/>
            </a:prstGeom>
            <a:ln w="38100" cap="flat" cmpd="sng">
              <a:solidFill>
                <a:schemeClr val="folHlink"/>
              </a:solidFill>
              <a:prstDash val="solid"/>
              <a:headEnd type="none" w="med" len="med"/>
              <a:tailEnd type="triangle" w="med" len="med"/>
            </a:ln>
          </p:spPr>
        </p:sp>
        <p:sp>
          <p:nvSpPr>
            <p:cNvPr id="70707" name="Line 59"/>
            <p:cNvSpPr/>
            <p:nvPr/>
          </p:nvSpPr>
          <p:spPr>
            <a:xfrm flipH="1" flipV="1">
              <a:off x="1789" y="152"/>
              <a:ext cx="361" cy="0"/>
            </a:xfrm>
            <a:prstGeom prst="line">
              <a:avLst/>
            </a:prstGeom>
            <a:ln w="38100" cap="flat" cmpd="sng">
              <a:solidFill>
                <a:srgbClr val="0000FF"/>
              </a:solidFill>
              <a:prstDash val="solid"/>
              <a:headEnd type="none" w="med" len="med"/>
              <a:tailEnd type="triangle" w="med" len="med"/>
            </a:ln>
          </p:spPr>
        </p:sp>
        <p:sp>
          <p:nvSpPr>
            <p:cNvPr id="70708" name="Text Box 60"/>
            <p:cNvSpPr txBox="1"/>
            <p:nvPr/>
          </p:nvSpPr>
          <p:spPr>
            <a:xfrm>
              <a:off x="2106" y="0"/>
              <a:ext cx="500"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Thrt</a:t>
              </a:r>
              <a:endParaRPr lang="en-US" altLang="zh-CN" b="1" dirty="0">
                <a:latin typeface="Times New Roman" panose="02020603050405020304" pitchFamily="18" charset="0"/>
                <a:ea typeface="宋体" panose="02010600030101010101" pitchFamily="2" charset="-122"/>
              </a:endParaRPr>
            </a:p>
          </p:txBody>
        </p:sp>
        <p:sp>
          <p:nvSpPr>
            <p:cNvPr id="70709" name="Rectangle 72"/>
            <p:cNvSpPr/>
            <p:nvPr/>
          </p:nvSpPr>
          <p:spPr>
            <a:xfrm>
              <a:off x="862" y="34"/>
              <a:ext cx="912" cy="250"/>
            </a:xfrm>
            <a:prstGeom prst="rect">
              <a:avLst/>
            </a:prstGeom>
            <a:noFill/>
            <a:ln w="9525">
              <a:noFill/>
            </a:ln>
          </p:spPr>
          <p:txBody>
            <a:bodyPr anchor="ctr" anchorCtr="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0       1</a:t>
              </a:r>
              <a:endParaRPr lang="en-US" altLang="zh-CN" sz="2000" dirty="0">
                <a:latin typeface="Times New Roman" panose="02020603050405020304" pitchFamily="18" charset="0"/>
                <a:ea typeface="宋体" panose="02010600030101010101" pitchFamily="2" charset="-122"/>
              </a:endParaRPr>
            </a:p>
          </p:txBody>
        </p:sp>
      </p:grpSp>
      <p:grpSp>
        <p:nvGrpSpPr>
          <p:cNvPr id="70667" name="Group 82"/>
          <p:cNvGrpSpPr/>
          <p:nvPr/>
        </p:nvGrpSpPr>
        <p:grpSpPr>
          <a:xfrm>
            <a:off x="2195513" y="5229225"/>
            <a:ext cx="146050" cy="144463"/>
            <a:chOff x="0" y="0"/>
            <a:chExt cx="92" cy="91"/>
          </a:xfrm>
        </p:grpSpPr>
        <p:sp>
          <p:nvSpPr>
            <p:cNvPr id="70688" name="Line 80"/>
            <p:cNvSpPr/>
            <p:nvPr/>
          </p:nvSpPr>
          <p:spPr>
            <a:xfrm flipV="1">
              <a:off x="0" y="0"/>
              <a:ext cx="45" cy="91"/>
            </a:xfrm>
            <a:prstGeom prst="line">
              <a:avLst/>
            </a:prstGeom>
            <a:ln w="28575" cap="flat" cmpd="sng">
              <a:solidFill>
                <a:schemeClr val="tx1"/>
              </a:solidFill>
              <a:prstDash val="solid"/>
              <a:headEnd type="none" w="med" len="med"/>
              <a:tailEnd type="none" w="med" len="med"/>
            </a:ln>
          </p:spPr>
        </p:sp>
        <p:sp>
          <p:nvSpPr>
            <p:cNvPr id="70689" name="Line 81"/>
            <p:cNvSpPr/>
            <p:nvPr/>
          </p:nvSpPr>
          <p:spPr>
            <a:xfrm>
              <a:off x="46" y="1"/>
              <a:ext cx="46" cy="90"/>
            </a:xfrm>
            <a:prstGeom prst="line">
              <a:avLst/>
            </a:prstGeom>
            <a:ln w="28575" cap="flat" cmpd="sng">
              <a:solidFill>
                <a:schemeClr val="tx1"/>
              </a:solidFill>
              <a:prstDash val="solid"/>
              <a:headEnd type="none" w="med" len="med"/>
              <a:tailEnd type="none" w="med" len="med"/>
            </a:ln>
          </p:spPr>
        </p:sp>
      </p:grpSp>
      <p:grpSp>
        <p:nvGrpSpPr>
          <p:cNvPr id="15" name="Group 83"/>
          <p:cNvGrpSpPr/>
          <p:nvPr/>
        </p:nvGrpSpPr>
        <p:grpSpPr>
          <a:xfrm>
            <a:off x="3921125" y="6237288"/>
            <a:ext cx="146050" cy="144462"/>
            <a:chOff x="0" y="0"/>
            <a:chExt cx="92" cy="91"/>
          </a:xfrm>
        </p:grpSpPr>
        <p:sp>
          <p:nvSpPr>
            <p:cNvPr id="70686" name="Line 84"/>
            <p:cNvSpPr/>
            <p:nvPr/>
          </p:nvSpPr>
          <p:spPr>
            <a:xfrm flipV="1">
              <a:off x="0" y="0"/>
              <a:ext cx="45" cy="91"/>
            </a:xfrm>
            <a:prstGeom prst="line">
              <a:avLst/>
            </a:prstGeom>
            <a:ln w="28575" cap="flat" cmpd="sng">
              <a:solidFill>
                <a:schemeClr val="tx1"/>
              </a:solidFill>
              <a:prstDash val="solid"/>
              <a:headEnd type="none" w="med" len="med"/>
              <a:tailEnd type="none" w="med" len="med"/>
            </a:ln>
          </p:spPr>
        </p:sp>
        <p:sp>
          <p:nvSpPr>
            <p:cNvPr id="70687" name="Line 85"/>
            <p:cNvSpPr/>
            <p:nvPr/>
          </p:nvSpPr>
          <p:spPr>
            <a:xfrm>
              <a:off x="46" y="1"/>
              <a:ext cx="46" cy="90"/>
            </a:xfrm>
            <a:prstGeom prst="line">
              <a:avLst/>
            </a:prstGeom>
            <a:ln w="28575" cap="flat" cmpd="sng">
              <a:solidFill>
                <a:schemeClr val="tx1"/>
              </a:solidFill>
              <a:prstDash val="solid"/>
              <a:headEnd type="none" w="med" len="med"/>
              <a:tailEnd type="none" w="med" len="med"/>
            </a:ln>
          </p:spPr>
        </p:sp>
      </p:grpSp>
      <p:grpSp>
        <p:nvGrpSpPr>
          <p:cNvPr id="70669" name="Group 86"/>
          <p:cNvGrpSpPr/>
          <p:nvPr/>
        </p:nvGrpSpPr>
        <p:grpSpPr>
          <a:xfrm>
            <a:off x="4356100" y="6237288"/>
            <a:ext cx="146050" cy="144462"/>
            <a:chOff x="0" y="0"/>
            <a:chExt cx="92" cy="91"/>
          </a:xfrm>
        </p:grpSpPr>
        <p:sp>
          <p:nvSpPr>
            <p:cNvPr id="70684" name="Line 87"/>
            <p:cNvSpPr/>
            <p:nvPr/>
          </p:nvSpPr>
          <p:spPr>
            <a:xfrm flipV="1">
              <a:off x="0" y="0"/>
              <a:ext cx="45" cy="91"/>
            </a:xfrm>
            <a:prstGeom prst="line">
              <a:avLst/>
            </a:prstGeom>
            <a:ln w="28575" cap="flat" cmpd="sng">
              <a:solidFill>
                <a:schemeClr val="tx1"/>
              </a:solidFill>
              <a:prstDash val="solid"/>
              <a:headEnd type="none" w="med" len="med"/>
              <a:tailEnd type="none" w="med" len="med"/>
            </a:ln>
          </p:spPr>
        </p:sp>
        <p:sp>
          <p:nvSpPr>
            <p:cNvPr id="70685" name="Line 88"/>
            <p:cNvSpPr/>
            <p:nvPr/>
          </p:nvSpPr>
          <p:spPr>
            <a:xfrm>
              <a:off x="46" y="1"/>
              <a:ext cx="46" cy="90"/>
            </a:xfrm>
            <a:prstGeom prst="line">
              <a:avLst/>
            </a:prstGeom>
            <a:ln w="28575" cap="flat" cmpd="sng">
              <a:solidFill>
                <a:schemeClr val="tx1"/>
              </a:solidFill>
              <a:prstDash val="solid"/>
              <a:headEnd type="none" w="med" len="med"/>
              <a:tailEnd type="none" w="med" len="med"/>
            </a:ln>
          </p:spPr>
        </p:sp>
      </p:grpSp>
      <p:grpSp>
        <p:nvGrpSpPr>
          <p:cNvPr id="70670" name="Group 89"/>
          <p:cNvGrpSpPr/>
          <p:nvPr/>
        </p:nvGrpSpPr>
        <p:grpSpPr>
          <a:xfrm>
            <a:off x="5505450" y="6237288"/>
            <a:ext cx="146050" cy="144462"/>
            <a:chOff x="0" y="0"/>
            <a:chExt cx="92" cy="91"/>
          </a:xfrm>
        </p:grpSpPr>
        <p:sp>
          <p:nvSpPr>
            <p:cNvPr id="70682" name="Line 90"/>
            <p:cNvSpPr/>
            <p:nvPr/>
          </p:nvSpPr>
          <p:spPr>
            <a:xfrm flipV="1">
              <a:off x="0" y="0"/>
              <a:ext cx="45" cy="91"/>
            </a:xfrm>
            <a:prstGeom prst="line">
              <a:avLst/>
            </a:prstGeom>
            <a:ln w="28575" cap="flat" cmpd="sng">
              <a:solidFill>
                <a:schemeClr val="tx1"/>
              </a:solidFill>
              <a:prstDash val="solid"/>
              <a:headEnd type="none" w="med" len="med"/>
              <a:tailEnd type="none" w="med" len="med"/>
            </a:ln>
          </p:spPr>
        </p:sp>
        <p:sp>
          <p:nvSpPr>
            <p:cNvPr id="70683" name="Line 91"/>
            <p:cNvSpPr/>
            <p:nvPr/>
          </p:nvSpPr>
          <p:spPr>
            <a:xfrm>
              <a:off x="46" y="1"/>
              <a:ext cx="46" cy="90"/>
            </a:xfrm>
            <a:prstGeom prst="line">
              <a:avLst/>
            </a:prstGeom>
            <a:ln w="28575" cap="flat" cmpd="sng">
              <a:solidFill>
                <a:schemeClr val="tx1"/>
              </a:solidFill>
              <a:prstDash val="solid"/>
              <a:headEnd type="none" w="med" len="med"/>
              <a:tailEnd type="none" w="med" len="med"/>
            </a:ln>
          </p:spPr>
        </p:sp>
      </p:grpSp>
      <p:grpSp>
        <p:nvGrpSpPr>
          <p:cNvPr id="18" name="Group 92"/>
          <p:cNvGrpSpPr/>
          <p:nvPr/>
        </p:nvGrpSpPr>
        <p:grpSpPr>
          <a:xfrm>
            <a:off x="2770188" y="6237288"/>
            <a:ext cx="146050" cy="144462"/>
            <a:chOff x="0" y="0"/>
            <a:chExt cx="92" cy="91"/>
          </a:xfrm>
        </p:grpSpPr>
        <p:sp>
          <p:nvSpPr>
            <p:cNvPr id="70680" name="Line 93"/>
            <p:cNvSpPr/>
            <p:nvPr/>
          </p:nvSpPr>
          <p:spPr>
            <a:xfrm flipV="1">
              <a:off x="0" y="0"/>
              <a:ext cx="45" cy="91"/>
            </a:xfrm>
            <a:prstGeom prst="line">
              <a:avLst/>
            </a:prstGeom>
            <a:ln w="28575" cap="flat" cmpd="sng">
              <a:solidFill>
                <a:schemeClr val="tx1"/>
              </a:solidFill>
              <a:prstDash val="solid"/>
              <a:headEnd type="none" w="med" len="med"/>
              <a:tailEnd type="none" w="med" len="med"/>
            </a:ln>
          </p:spPr>
        </p:sp>
        <p:sp>
          <p:nvSpPr>
            <p:cNvPr id="70681" name="Line 94"/>
            <p:cNvSpPr/>
            <p:nvPr/>
          </p:nvSpPr>
          <p:spPr>
            <a:xfrm>
              <a:off x="46" y="1"/>
              <a:ext cx="46" cy="90"/>
            </a:xfrm>
            <a:prstGeom prst="line">
              <a:avLst/>
            </a:prstGeom>
            <a:ln w="28575" cap="flat" cmpd="sng">
              <a:solidFill>
                <a:schemeClr val="tx1"/>
              </a:solidFill>
              <a:prstDash val="solid"/>
              <a:headEnd type="none" w="med" len="med"/>
              <a:tailEnd type="none" w="med" len="med"/>
            </a:ln>
          </p:spPr>
        </p:sp>
      </p:grpSp>
      <p:grpSp>
        <p:nvGrpSpPr>
          <p:cNvPr id="70672" name="Group 95"/>
          <p:cNvGrpSpPr/>
          <p:nvPr/>
        </p:nvGrpSpPr>
        <p:grpSpPr>
          <a:xfrm>
            <a:off x="6084888" y="5229225"/>
            <a:ext cx="146050" cy="144463"/>
            <a:chOff x="0" y="0"/>
            <a:chExt cx="92" cy="91"/>
          </a:xfrm>
        </p:grpSpPr>
        <p:sp>
          <p:nvSpPr>
            <p:cNvPr id="70678" name="Line 96"/>
            <p:cNvSpPr/>
            <p:nvPr/>
          </p:nvSpPr>
          <p:spPr>
            <a:xfrm flipV="1">
              <a:off x="0" y="0"/>
              <a:ext cx="45" cy="91"/>
            </a:xfrm>
            <a:prstGeom prst="line">
              <a:avLst/>
            </a:prstGeom>
            <a:ln w="28575" cap="flat" cmpd="sng">
              <a:solidFill>
                <a:schemeClr val="tx1"/>
              </a:solidFill>
              <a:prstDash val="solid"/>
              <a:headEnd type="none" w="med" len="med"/>
              <a:tailEnd type="none" w="med" len="med"/>
            </a:ln>
          </p:spPr>
        </p:sp>
        <p:sp>
          <p:nvSpPr>
            <p:cNvPr id="70679" name="Line 97"/>
            <p:cNvSpPr/>
            <p:nvPr/>
          </p:nvSpPr>
          <p:spPr>
            <a:xfrm>
              <a:off x="46" y="1"/>
              <a:ext cx="46" cy="90"/>
            </a:xfrm>
            <a:prstGeom prst="line">
              <a:avLst/>
            </a:prstGeom>
            <a:ln w="28575" cap="flat" cmpd="sng">
              <a:solidFill>
                <a:schemeClr val="tx1"/>
              </a:solidFill>
              <a:prstDash val="solid"/>
              <a:headEnd type="none" w="med" len="med"/>
              <a:tailEnd type="none" w="med" len="med"/>
            </a:ln>
          </p:spPr>
        </p:sp>
      </p:grpSp>
      <p:sp>
        <p:nvSpPr>
          <p:cNvPr id="65620" name="Text Box 98"/>
          <p:cNvSpPr txBox="1"/>
          <p:nvPr/>
        </p:nvSpPr>
        <p:spPr>
          <a:xfrm>
            <a:off x="3421063" y="6067425"/>
            <a:ext cx="503237"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008000"/>
                </a:solidFill>
                <a:latin typeface="Times New Roman" panose="02020603050405020304" pitchFamily="18" charset="0"/>
                <a:ea typeface="宋体" panose="02010600030101010101" pitchFamily="2" charset="-122"/>
              </a:rPr>
              <a:t>1</a:t>
            </a:r>
            <a:endParaRPr lang="en-US" altLang="zh-CN" b="1" dirty="0">
              <a:solidFill>
                <a:srgbClr val="008000"/>
              </a:solidFill>
              <a:latin typeface="Times New Roman" panose="02020603050405020304" pitchFamily="18" charset="0"/>
              <a:ea typeface="宋体" panose="02010600030101010101" pitchFamily="2" charset="-122"/>
            </a:endParaRPr>
          </a:p>
        </p:txBody>
      </p:sp>
      <p:sp>
        <p:nvSpPr>
          <p:cNvPr id="65621" name="Text Box 99"/>
          <p:cNvSpPr txBox="1"/>
          <p:nvPr/>
        </p:nvSpPr>
        <p:spPr>
          <a:xfrm>
            <a:off x="2843213" y="6067425"/>
            <a:ext cx="503237"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1</a:t>
            </a:r>
            <a:endParaRPr lang="en-US" altLang="zh-CN" b="1" dirty="0">
              <a:solidFill>
                <a:srgbClr val="FF0000"/>
              </a:solidFill>
              <a:latin typeface="Times New Roman" panose="02020603050405020304" pitchFamily="18" charset="0"/>
              <a:ea typeface="宋体" panose="02010600030101010101" pitchFamily="2" charset="-122"/>
            </a:endParaRPr>
          </a:p>
        </p:txBody>
      </p:sp>
      <p:sp>
        <p:nvSpPr>
          <p:cNvPr id="65622" name="Line 100"/>
          <p:cNvSpPr/>
          <p:nvPr/>
        </p:nvSpPr>
        <p:spPr>
          <a:xfrm flipH="1" flipV="1">
            <a:off x="2339975" y="5516563"/>
            <a:ext cx="503238" cy="792162"/>
          </a:xfrm>
          <a:prstGeom prst="line">
            <a:avLst/>
          </a:prstGeom>
          <a:ln w="38100" cap="flat" cmpd="sng">
            <a:solidFill>
              <a:srgbClr val="FF0066"/>
            </a:solidFill>
            <a:prstDash val="dash"/>
            <a:headEnd type="none" w="med" len="med"/>
            <a:tailEnd type="triangle" w="med" len="med"/>
          </a:ln>
        </p:spPr>
      </p:sp>
      <p:sp>
        <p:nvSpPr>
          <p:cNvPr id="87" name="Rectangle 4"/>
          <p:cNvSpPr/>
          <p:nvPr/>
        </p:nvSpPr>
        <p:spPr>
          <a:xfrm>
            <a:off x="1114425" y="2825115"/>
            <a:ext cx="7489825" cy="5365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20000"/>
              </a:lnSpc>
              <a:spcBef>
                <a:spcPct val="0"/>
              </a:spcBef>
              <a:buFont typeface="Arial" panose="020B0604020202020204" pitchFamily="34" charset="0"/>
              <a:buNone/>
            </a:pPr>
            <a:r>
              <a:rPr lang="en-US" altLang="zh-CN" b="1" dirty="0">
                <a:solidFill>
                  <a:srgbClr val="CC0000"/>
                </a:solidFill>
                <a:latin typeface="Times New Roman" panose="02020603050405020304" pitchFamily="18" charset="0"/>
                <a:ea typeface="宋体" panose="02010600030101010101" pitchFamily="2" charset="-122"/>
              </a:rPr>
              <a:t>if (</a:t>
            </a:r>
            <a:r>
              <a:rPr lang="en-US" altLang="zh-CN" b="1" dirty="0">
                <a:solidFill>
                  <a:srgbClr val="0000FF"/>
                </a:solidFill>
                <a:latin typeface="Times New Roman" panose="02020603050405020304" pitchFamily="18" charset="0"/>
                <a:ea typeface="宋体" panose="02010600030101010101" pitchFamily="2" charset="-122"/>
              </a:rPr>
              <a:t>pre-&gt;rchild</a:t>
            </a:r>
            <a:r>
              <a:rPr lang="en-US" altLang="zh-CN" b="1" dirty="0">
                <a:solidFill>
                  <a:srgbClr val="CC0000"/>
                </a:solidFill>
                <a:latin typeface="Times New Roman" panose="02020603050405020304" pitchFamily="18" charset="0"/>
                <a:ea typeface="宋体" panose="02010600030101010101" pitchFamily="2" charset="-122"/>
              </a:rPr>
              <a:t>==NULL){pre-&gt;rtag=1; pre-&gt;rchild=p;}</a:t>
            </a:r>
            <a:endParaRPr lang="en-US" altLang="zh-CN" b="1" dirty="0">
              <a:solidFill>
                <a:srgbClr val="CC0000"/>
              </a:solidFill>
              <a:latin typeface="Times New Roman" panose="02020603050405020304" pitchFamily="18" charset="0"/>
              <a:ea typeface="宋体" panose="02010600030101010101" pitchFamily="2" charset="-122"/>
            </a:endParaRPr>
          </a:p>
        </p:txBody>
      </p:sp>
      <p:sp>
        <p:nvSpPr>
          <p:cNvPr id="2" name="TextBox 1"/>
          <p:cNvSpPr txBox="1"/>
          <p:nvPr/>
        </p:nvSpPr>
        <p:spPr>
          <a:xfrm>
            <a:off x="6443663" y="3644900"/>
            <a:ext cx="2232025" cy="461963"/>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Arial" panose="020B0604020202020204" pitchFamily="34" charset="0"/>
                <a:ea typeface="宋体" panose="02010600030101010101" pitchFamily="2" charset="-122"/>
              </a:rPr>
              <a:t>中序：</a:t>
            </a:r>
            <a:r>
              <a:rPr lang="en-US" altLang="zh-CN" b="1" dirty="0">
                <a:latin typeface="Arial" panose="020B0604020202020204" pitchFamily="34" charset="0"/>
                <a:ea typeface="宋体" panose="02010600030101010101" pitchFamily="2" charset="-122"/>
              </a:rPr>
              <a:t>BCAED</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5540">
                                            <p:txEl>
                                              <p:charRg st="0" end="47"/>
                                            </p:txEl>
                                          </p:spTgt>
                                        </p:tgtEl>
                                        <p:attrNameLst>
                                          <p:attrName>style.visibility</p:attrName>
                                        </p:attrNameLst>
                                      </p:cBhvr>
                                      <p:to>
                                        <p:strVal val="visible"/>
                                      </p:to>
                                    </p:set>
                                    <p:animEffect transition="in" filter="strips(downRight)">
                                      <p:cBhvr>
                                        <p:cTn id="7" dur="500"/>
                                        <p:tgtEl>
                                          <p:spTgt spid="65540">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7">
                                            <p:txEl>
                                              <p:charRg st="0" end="52"/>
                                            </p:txEl>
                                          </p:spTgt>
                                        </p:tgtEl>
                                        <p:attrNameLst>
                                          <p:attrName>style.visibility</p:attrName>
                                        </p:attrNameLst>
                                      </p:cBhvr>
                                      <p:to>
                                        <p:strVal val="visible"/>
                                      </p:to>
                                    </p:set>
                                    <p:animEffect transition="in" filter="strips(downRight)">
                                      <p:cBhvr>
                                        <p:cTn id="12" dur="500"/>
                                        <p:tgtEl>
                                          <p:spTgt spid="87">
                                            <p:txEl>
                                              <p:charRg st="0"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65621"/>
                                        </p:tgtEl>
                                        <p:attrNameLst>
                                          <p:attrName>style.visibility</p:attrName>
                                        </p:attrNameLst>
                                      </p:cBhvr>
                                      <p:to>
                                        <p:strVal val="visible"/>
                                      </p:to>
                                    </p:set>
                                    <p:animEffect transition="in" filter="wipe(down)">
                                      <p:cBhvr>
                                        <p:cTn id="31" dur="500"/>
                                        <p:tgtEl>
                                          <p:spTgt spid="656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nodeType="clickEffect">
                                  <p:stCondLst>
                                    <p:cond delay="0"/>
                                  </p:stCondLst>
                                  <p:childTnLst>
                                    <p:animEffect transition="out" filter="wipe(down)">
                                      <p:cBhvr>
                                        <p:cTn id="35" dur="500"/>
                                        <p:tgtEl>
                                          <p:spTgt spid="18"/>
                                        </p:tgtEl>
                                      </p:cBhvr>
                                    </p:animEffect>
                                    <p:set>
                                      <p:cBhvr>
                                        <p:cTn id="36" dur="1" fill="hold">
                                          <p:stCondLst>
                                            <p:cond delay="499"/>
                                          </p:stCondLst>
                                        </p:cTn>
                                        <p:tgtEl>
                                          <p:spTgt spid="18"/>
                                        </p:tgtEl>
                                        <p:attrNameLst>
                                          <p:attrName>style.visibility</p:attrName>
                                        </p:attrNameLst>
                                      </p:cBhvr>
                                      <p:to>
                                        <p:strVal val="hidden"/>
                                      </p:to>
                                    </p:set>
                                  </p:childTnLst>
                                </p:cTn>
                              </p:par>
                            </p:childTnLst>
                          </p:cTn>
                        </p:par>
                        <p:par>
                          <p:cTn id="37" fill="hold">
                            <p:stCondLst>
                              <p:cond delay="500"/>
                            </p:stCondLst>
                            <p:childTnLst>
                              <p:par>
                                <p:cTn id="38" presetID="22" presetClass="entr" presetSubtype="4" fill="hold" nodeType="afterEffect">
                                  <p:stCondLst>
                                    <p:cond delay="0"/>
                                  </p:stCondLst>
                                  <p:childTnLst>
                                    <p:set>
                                      <p:cBhvr>
                                        <p:cTn id="39" dur="500" fill="hold">
                                          <p:stCondLst>
                                            <p:cond delay="0"/>
                                          </p:stCondLst>
                                        </p:cTn>
                                        <p:tgtEl>
                                          <p:spTgt spid="65622"/>
                                        </p:tgtEl>
                                        <p:attrNameLst>
                                          <p:attrName>style.visibility</p:attrName>
                                        </p:attrNameLst>
                                      </p:cBhvr>
                                      <p:to>
                                        <p:strVal val="visible"/>
                                      </p:to>
                                    </p:set>
                                    <p:animEffect transition="in" filter="wipe(down)">
                                      <p:cBhvr>
                                        <p:cTn id="40" dur="500"/>
                                        <p:tgtEl>
                                          <p:spTgt spid="65622"/>
                                        </p:tgtEl>
                                      </p:cBhvr>
                                    </p:animEffect>
                                  </p:childTnLst>
                                </p:cTn>
                              </p:par>
                              <p:par>
                                <p:cTn id="41" presetID="3" presetClass="exit" presetSubtype="10" fill="hold" nodeType="withEffect">
                                  <p:stCondLst>
                                    <p:cond delay="0"/>
                                  </p:stCondLst>
                                  <p:childTnLst>
                                    <p:animEffect transition="out" filter="blinds(horizontal)">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par>
                          <p:cTn id="52" fill="hold">
                            <p:stCondLst>
                              <p:cond delay="500"/>
                            </p:stCondLst>
                            <p:childTnLst>
                              <p:par>
                                <p:cTn id="53" presetID="22" presetClass="entr" presetSubtype="8"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left)">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65620"/>
                                        </p:tgtEl>
                                        <p:attrNameLst>
                                          <p:attrName>style.visibility</p:attrName>
                                        </p:attrNameLst>
                                      </p:cBhvr>
                                      <p:to>
                                        <p:strVal val="visible"/>
                                      </p:to>
                                    </p:set>
                                    <p:animEffect transition="in" filter="wipe(down)">
                                      <p:cBhvr>
                                        <p:cTn id="60" dur="500"/>
                                        <p:tgtEl>
                                          <p:spTgt spid="656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15"/>
                                        </p:tgtEl>
                                      </p:cBhvr>
                                    </p:animEffect>
                                    <p:set>
                                      <p:cBhvr>
                                        <p:cTn id="65" dur="1" fill="hold">
                                          <p:stCondLst>
                                            <p:cond delay="499"/>
                                          </p:stCondLst>
                                        </p:cTn>
                                        <p:tgtEl>
                                          <p:spTgt spid="15"/>
                                        </p:tgtEl>
                                        <p:attrNameLst>
                                          <p:attrName>style.visibility</p:attrName>
                                        </p:attrNameLst>
                                      </p:cBhvr>
                                      <p:to>
                                        <p:strVal val="hidden"/>
                                      </p:to>
                                    </p:set>
                                  </p:childTnLst>
                                </p:cTn>
                              </p:par>
                            </p:childTnLst>
                          </p:cTn>
                        </p:par>
                        <p:par>
                          <p:cTn id="66" fill="hold">
                            <p:stCondLst>
                              <p:cond delay="500"/>
                            </p:stCondLst>
                            <p:childTnLst>
                              <p:par>
                                <p:cTn id="67" presetID="22" presetClass="entr" presetSubtype="4" fill="hold" nodeType="afterEffect">
                                  <p:stCondLst>
                                    <p:cond delay="0"/>
                                  </p:stCondLst>
                                  <p:childTnLst>
                                    <p:set>
                                      <p:cBhvr>
                                        <p:cTn id="68" dur="1" fill="hold">
                                          <p:stCondLst>
                                            <p:cond delay="0"/>
                                          </p:stCondLst>
                                        </p:cTn>
                                        <p:tgtEl>
                                          <p:spTgt spid="65541"/>
                                        </p:tgtEl>
                                        <p:attrNameLst>
                                          <p:attrName>style.visibility</p:attrName>
                                        </p:attrNameLst>
                                      </p:cBhvr>
                                      <p:to>
                                        <p:strVal val="visible"/>
                                      </p:to>
                                    </p:set>
                                    <p:animEffect transition="in" filter="wipe(down)">
                                      <p:cBhvr>
                                        <p:cTn id="69"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p:bldP spid="65620" grpId="0"/>
      <p:bldP spid="65621" grpId="0"/>
      <p:bldP spid="87" grpId="0" build="p"/>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1683"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中序遍历二叉树</a:t>
            </a:r>
            <a:r>
              <a:rPr lang="en-US" altLang="zh-CN" dirty="0">
                <a:latin typeface="Times New Roman" panose="02020603050405020304" pitchFamily="18" charset="0"/>
              </a:rPr>
              <a:t>T</a:t>
            </a:r>
            <a:r>
              <a:rPr lang="zh-CN" altLang="en-US" dirty="0">
                <a:latin typeface="Times New Roman" panose="02020603050405020304" pitchFamily="18" charset="0"/>
              </a:rPr>
              <a:t>，并将其中序线索化，</a:t>
            </a:r>
            <a:r>
              <a:rPr lang="en-US" altLang="zh-CN" dirty="0">
                <a:latin typeface="Times New Roman" panose="02020603050405020304" pitchFamily="18" charset="0"/>
              </a:rPr>
              <a:t>head</a:t>
            </a:r>
            <a:r>
              <a:rPr lang="zh-CN" altLang="en-US" dirty="0">
                <a:latin typeface="Times New Roman" panose="02020603050405020304" pitchFamily="18" charset="0"/>
              </a:rPr>
              <a:t>指向头结点 </a:t>
            </a:r>
            <a:endParaRPr lang="zh-CN" altLang="en-US"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int  InOrderThr(BiThrTree head, BiThrTree T){</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if ( (head=new BiThrNode)==0)</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a:t>
            </a:r>
            <a:r>
              <a:rPr lang="zh-CN" altLang="en-US" b="1" dirty="0">
                <a:latin typeface="Times New Roman" panose="02020603050405020304" pitchFamily="18" charset="0"/>
              </a:rPr>
              <a:t>　</a:t>
            </a:r>
            <a:r>
              <a:rPr lang="en-US" altLang="zh-CN" b="1" dirty="0">
                <a:latin typeface="Times New Roman" panose="02020603050405020304" pitchFamily="18" charset="0"/>
              </a:rPr>
              <a:t>return 0;</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head-&gt;ltag=0;  head-&gt;rtag=1;  head-&gt;rchild=head;</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if (T==NULL) head-&gt;lchild =head;</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else {</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head-&gt;lchild=T;  pre=head;</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a:t>
            </a:r>
            <a:r>
              <a:rPr lang="en-US" altLang="zh-CN" b="1" dirty="0">
                <a:solidFill>
                  <a:srgbClr val="FF0000"/>
                </a:solidFill>
                <a:latin typeface="Times New Roman" panose="02020603050405020304" pitchFamily="18" charset="0"/>
              </a:rPr>
              <a:t>InThreading(T);</a:t>
            </a:r>
            <a:endParaRPr lang="en-US" altLang="zh-CN" b="1" dirty="0">
              <a:solidFill>
                <a:srgbClr val="FF0000"/>
              </a:solidFill>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pre-&gt;rchild=head;  pre-&gt;rtag=1;</a:t>
            </a:r>
            <a:r>
              <a:rPr lang="en-US" altLang="zh-CN" dirty="0">
                <a:latin typeface="Times New Roman" panose="02020603050405020304" pitchFamily="18" charset="0"/>
              </a:rPr>
              <a:t>//</a:t>
            </a:r>
            <a:r>
              <a:rPr lang="zh-CN" altLang="en-US" dirty="0">
                <a:latin typeface="Times New Roman" panose="02020603050405020304" pitchFamily="18" charset="0"/>
              </a:rPr>
              <a:t>最后一个节点线索化</a:t>
            </a:r>
            <a:endParaRPr lang="zh-CN" altLang="en-US"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head-&gt;rchild=pre;</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	return 1;</a:t>
            </a:r>
            <a:endParaRPr lang="en-US" altLang="zh-CN" b="1" dirty="0">
              <a:latin typeface="Times New Roman" panose="02020603050405020304" pitchFamily="18" charset="0"/>
            </a:endParaRPr>
          </a:p>
          <a:p>
            <a:pPr lvl="1">
              <a:spcBef>
                <a:spcPct val="0"/>
              </a:spcBef>
              <a:buNone/>
            </a:pPr>
            <a:r>
              <a:rPr lang="en-US" altLang="zh-CN" b="1"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6.5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2707" name="Rectangle 3"/>
          <p:cNvSpPr>
            <a:spLocks noGrp="1"/>
          </p:cNvSpPr>
          <p:nvPr>
            <p:ph type="body" idx="4294967295"/>
          </p:nvPr>
        </p:nvSpPr>
        <p:spPr>
          <a:xfrm>
            <a:off x="179388" y="1125538"/>
            <a:ext cx="8901112" cy="5472112"/>
          </a:xfrm>
        </p:spPr>
        <p:txBody>
          <a:bodyPr vert="horz" wrap="square" lIns="91440" tIns="45720" rIns="91440" bIns="45720" anchor="t" anchorCtr="0"/>
          <a:p>
            <a:r>
              <a:rPr lang="zh-CN" altLang="en-US" dirty="0"/>
              <a:t>中序遍历进行中序线索化 </a:t>
            </a:r>
            <a:endParaRPr lang="zh-CN" altLang="en-US" dirty="0"/>
          </a:p>
          <a:p>
            <a:pPr lvl="1">
              <a:buNone/>
            </a:pPr>
            <a:r>
              <a:rPr lang="en-US" altLang="zh-CN" b="1" dirty="0">
                <a:latin typeface="Times New Roman" panose="02020603050405020304" pitchFamily="18" charset="0"/>
                <a:ea typeface="黑体" panose="02010609060101010101" pitchFamily="49" charset="-122"/>
              </a:rPr>
              <a:t>void InThreading(BiThrTree p){</a:t>
            </a:r>
            <a:endParaRPr lang="en-US" altLang="zh-CN" b="1"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if (p){</a:t>
            </a:r>
            <a:endParaRPr lang="en-US" altLang="zh-CN" b="1"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InThreading(p-&gt;lchild); 	</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左子树线索化</a:t>
            </a:r>
            <a:endParaRPr lang="en-US" altLang="zh-CN"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a:t>
            </a:r>
            <a:r>
              <a:rPr lang="en-US" altLang="zh-CN" b="1" dirty="0">
                <a:solidFill>
                  <a:srgbClr val="0000FF"/>
                </a:solidFill>
                <a:latin typeface="Times New Roman" panose="02020603050405020304" pitchFamily="18" charset="0"/>
                <a:ea typeface="黑体" panose="02010609060101010101" pitchFamily="49" charset="-122"/>
              </a:rPr>
              <a:t>if (p-&gt;lchild==0){p-&gt;ltag=1;  p-&gt;lchild=pre;} </a:t>
            </a:r>
            <a:r>
              <a:rPr lang="en-US" altLang="zh-CN" sz="1800" dirty="0">
                <a:solidFill>
                  <a:srgbClr val="0000FF"/>
                </a:solidFill>
                <a:latin typeface="Times New Roman" panose="02020603050405020304" pitchFamily="18" charset="0"/>
                <a:ea typeface="黑体" panose="02010609060101010101" pitchFamily="49" charset="-122"/>
              </a:rPr>
              <a:t>//</a:t>
            </a:r>
            <a:r>
              <a:rPr lang="zh-CN" altLang="en-US" sz="1800" dirty="0">
                <a:solidFill>
                  <a:srgbClr val="0000FF"/>
                </a:solidFill>
                <a:latin typeface="Times New Roman" panose="02020603050405020304" pitchFamily="18" charset="0"/>
                <a:ea typeface="黑体" panose="02010609060101010101" pitchFamily="49" charset="-122"/>
              </a:rPr>
              <a:t>前驱线索化</a:t>
            </a:r>
            <a:endParaRPr lang="en-US" altLang="zh-CN" sz="2000" b="1" dirty="0">
              <a:solidFill>
                <a:srgbClr val="0000FF"/>
              </a:solidFill>
              <a:latin typeface="Times New Roman" panose="02020603050405020304" pitchFamily="18" charset="0"/>
              <a:ea typeface="黑体" panose="02010609060101010101" pitchFamily="49" charset="-122"/>
            </a:endParaRPr>
          </a:p>
          <a:p>
            <a:pPr lvl="1">
              <a:buNone/>
            </a:pPr>
            <a:r>
              <a:rPr lang="en-US" altLang="zh-CN" b="1" dirty="0">
                <a:solidFill>
                  <a:srgbClr val="0000FF"/>
                </a:solidFill>
                <a:latin typeface="Times New Roman" panose="02020603050405020304" pitchFamily="18" charset="0"/>
                <a:ea typeface="黑体" panose="02010609060101010101" pitchFamily="49" charset="-122"/>
              </a:rPr>
              <a:t>		if (pre-&gt;rchild==0){pre-&gt;rtag=1; pre-&gt;rchild=p</a:t>
            </a:r>
            <a:r>
              <a:rPr lang="en-US" altLang="zh-CN" sz="2200" b="1" dirty="0">
                <a:solidFill>
                  <a:srgbClr val="0000FF"/>
                </a:solidFill>
                <a:latin typeface="Times New Roman" panose="02020603050405020304" pitchFamily="18" charset="0"/>
                <a:ea typeface="黑体" panose="02010609060101010101" pitchFamily="49" charset="-122"/>
              </a:rPr>
              <a:t>;}	</a:t>
            </a:r>
            <a:r>
              <a:rPr lang="en-US" altLang="zh-CN" sz="1800" dirty="0">
                <a:solidFill>
                  <a:srgbClr val="0000FF"/>
                </a:solidFill>
                <a:latin typeface="Times New Roman" panose="02020603050405020304" pitchFamily="18" charset="0"/>
                <a:ea typeface="黑体" panose="02010609060101010101" pitchFamily="49" charset="-122"/>
              </a:rPr>
              <a:t>//</a:t>
            </a:r>
            <a:r>
              <a:rPr lang="zh-CN" altLang="en-US" sz="1800" dirty="0">
                <a:solidFill>
                  <a:srgbClr val="0000FF"/>
                </a:solidFill>
                <a:latin typeface="Times New Roman" panose="02020603050405020304" pitchFamily="18" charset="0"/>
                <a:ea typeface="黑体" panose="02010609060101010101" pitchFamily="49" charset="-122"/>
              </a:rPr>
              <a:t>后继线索化</a:t>
            </a:r>
            <a:endParaRPr lang="en-US" altLang="zh-CN" b="1"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a:t>
            </a:r>
            <a:r>
              <a:rPr lang="en-US" altLang="zh-CN" b="1" dirty="0">
                <a:solidFill>
                  <a:srgbClr val="C00000"/>
                </a:solidFill>
                <a:latin typeface="Times New Roman" panose="02020603050405020304" pitchFamily="18" charset="0"/>
                <a:ea typeface="黑体" panose="02010609060101010101" pitchFamily="49" charset="-122"/>
              </a:rPr>
              <a:t>pre=p; </a:t>
            </a:r>
            <a:r>
              <a:rPr lang="en-US" altLang="zh-CN" b="1" dirty="0">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使</a:t>
            </a:r>
            <a:r>
              <a:rPr lang="en-US" altLang="zh-CN" dirty="0">
                <a:latin typeface="Times New Roman" panose="02020603050405020304" pitchFamily="18" charset="0"/>
                <a:ea typeface="黑体" panose="02010609060101010101" pitchFamily="49" charset="-122"/>
              </a:rPr>
              <a:t>pre</a:t>
            </a:r>
            <a:r>
              <a:rPr lang="zh-CN" altLang="en-US" dirty="0">
                <a:latin typeface="Times New Roman" panose="02020603050405020304" pitchFamily="18" charset="0"/>
                <a:ea typeface="黑体" panose="02010609060101010101" pitchFamily="49" charset="-122"/>
              </a:rPr>
              <a:t>指向</a:t>
            </a:r>
            <a:r>
              <a:rPr lang="en-US" altLang="zh-CN" dirty="0">
                <a:latin typeface="Times New Roman" panose="02020603050405020304" pitchFamily="18" charset="0"/>
                <a:ea typeface="黑体" panose="02010609060101010101" pitchFamily="49" charset="-122"/>
              </a:rPr>
              <a:t>p</a:t>
            </a:r>
            <a:r>
              <a:rPr lang="zh-CN" altLang="en-US" dirty="0">
                <a:latin typeface="Times New Roman" panose="02020603050405020304" pitchFamily="18" charset="0"/>
                <a:ea typeface="黑体" panose="02010609060101010101" pitchFamily="49" charset="-122"/>
              </a:rPr>
              <a:t>的前驱</a:t>
            </a:r>
            <a:endParaRPr lang="en-US" altLang="zh-CN"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InThreading(p-&gt;rchild);	</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右子树线索化</a:t>
            </a:r>
            <a:endParaRPr lang="en-US" altLang="zh-CN"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a:t>
            </a:r>
            <a:endParaRPr lang="en-US" altLang="zh-CN" b="1"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a:t>
            </a:r>
            <a:endParaRPr lang="en-US" altLang="zh-CN" b="1" dirty="0">
              <a:latin typeface="Times New Roman" panose="02020603050405020304" pitchFamily="18" charset="0"/>
              <a:ea typeface="黑体" panose="02010609060101010101" pitchFamily="49" charset="-122"/>
            </a:endParaRPr>
          </a:p>
        </p:txBody>
      </p:sp>
    </p:spTree>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3731" name="Rectangle 3"/>
          <p:cNvSpPr>
            <a:spLocks noGrp="1"/>
          </p:cNvSpPr>
          <p:nvPr>
            <p:ph type="body" idx="4294967295"/>
          </p:nvPr>
        </p:nvSpPr>
        <p:spPr/>
        <p:txBody>
          <a:bodyPr vert="horz" wrap="square" lIns="91440" tIns="45720" rIns="91440" bIns="45720" anchor="t" anchorCtr="0"/>
          <a:p>
            <a:r>
              <a:rPr lang="zh-CN" altLang="en-US" dirty="0">
                <a:latin typeface="Times New Roman" panose="02020603050405020304" pitchFamily="18" charset="0"/>
              </a:rPr>
              <a:t>线索化</a:t>
            </a:r>
            <a:endParaRPr lang="en-US" altLang="zh-CN" dirty="0">
              <a:latin typeface="Times New Roman" panose="02020603050405020304" pitchFamily="18" charset="0"/>
            </a:endParaRPr>
          </a:p>
          <a:p>
            <a:pPr lvl="1">
              <a:buNone/>
            </a:pPr>
            <a:r>
              <a:rPr lang="en-US" altLang="zh-CN" b="1" dirty="0">
                <a:latin typeface="Times New Roman" panose="02020603050405020304" pitchFamily="18" charset="0"/>
              </a:rPr>
              <a:t>void InThreading(p) {</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  if(p){</a:t>
            </a:r>
            <a:endParaRPr lang="en-US" altLang="zh-CN" b="1" dirty="0">
              <a:latin typeface="Times New Roman" panose="02020603050405020304" pitchFamily="18" charset="0"/>
            </a:endParaRPr>
          </a:p>
          <a:p>
            <a:pPr lvl="1">
              <a:buNone/>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左子树线索化</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ea typeface="黑体" panose="02010609060101010101" pitchFamily="49" charset="-122"/>
              </a:rPr>
              <a:t>    InThreading(p-&gt;lchild); </a:t>
            </a:r>
            <a:endParaRPr lang="en-US" altLang="zh-CN"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if(p-&gt;lchild==0){</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前驱线索化</a:t>
            </a:r>
            <a:r>
              <a:rPr lang="en-US" altLang="zh-CN" b="1" dirty="0">
                <a:latin typeface="Times New Roman" panose="02020603050405020304" pitchFamily="18" charset="0"/>
                <a:ea typeface="黑体" panose="02010609060101010101" pitchFamily="49" charset="-122"/>
              </a:rPr>
              <a:t>		</a:t>
            </a:r>
            <a:endParaRPr lang="en-US" altLang="zh-CN"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p-&gt;ltag=1;  p-&gt;lchild=pre;}</a:t>
            </a:r>
            <a:endParaRPr lang="zh-CN" altLang="en-US"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if (pre-&gt;rchild==0){</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后继线索化</a:t>
            </a:r>
            <a:r>
              <a:rPr lang="en-US" altLang="zh-CN" b="1" dirty="0">
                <a:latin typeface="Times New Roman" panose="02020603050405020304" pitchFamily="18" charset="0"/>
                <a:ea typeface="黑体" panose="02010609060101010101" pitchFamily="49" charset="-122"/>
              </a:rPr>
              <a:t>		</a:t>
            </a:r>
            <a:endParaRPr lang="en-US" altLang="zh-CN"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pre-&gt;rtag=1;  pre-&gt;rchild=p; }</a:t>
            </a:r>
            <a:endParaRPr lang="en-US" altLang="zh-CN" b="1"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a:t>
            </a:r>
            <a:r>
              <a:rPr lang="en-US" altLang="zh-CN" b="1" dirty="0">
                <a:solidFill>
                  <a:schemeClr val="hlink"/>
                </a:solidFill>
                <a:latin typeface="Times New Roman" panose="02020603050405020304" pitchFamily="18" charset="0"/>
                <a:ea typeface="黑体" panose="02010609060101010101" pitchFamily="49" charset="-122"/>
              </a:rPr>
              <a:t>pre=p</a:t>
            </a:r>
            <a:r>
              <a:rPr lang="en-US" altLang="zh-CN" b="1" dirty="0">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使</a:t>
            </a:r>
            <a:r>
              <a:rPr lang="en-US" altLang="zh-CN" dirty="0">
                <a:latin typeface="Times New Roman" panose="02020603050405020304" pitchFamily="18" charset="0"/>
                <a:ea typeface="黑体" panose="02010609060101010101" pitchFamily="49" charset="-122"/>
              </a:rPr>
              <a:t>pre</a:t>
            </a:r>
            <a:r>
              <a:rPr lang="zh-CN" altLang="en-US" dirty="0">
                <a:latin typeface="Times New Roman" panose="02020603050405020304" pitchFamily="18" charset="0"/>
                <a:ea typeface="黑体" panose="02010609060101010101" pitchFamily="49" charset="-122"/>
              </a:rPr>
              <a:t>指向</a:t>
            </a:r>
            <a:r>
              <a:rPr lang="en-US" altLang="zh-CN" dirty="0">
                <a:latin typeface="Times New Roman" panose="02020603050405020304" pitchFamily="18" charset="0"/>
                <a:ea typeface="黑体" panose="02010609060101010101" pitchFamily="49" charset="-122"/>
              </a:rPr>
              <a:t>p</a:t>
            </a:r>
            <a:r>
              <a:rPr lang="zh-CN" altLang="en-US" dirty="0">
                <a:latin typeface="Times New Roman" panose="02020603050405020304" pitchFamily="18" charset="0"/>
                <a:ea typeface="黑体" panose="02010609060101010101" pitchFamily="49" charset="-122"/>
              </a:rPr>
              <a:t>的前驱</a:t>
            </a:r>
            <a:endParaRPr lang="en-US" altLang="zh-CN"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右子树线索化</a:t>
            </a:r>
            <a:endParaRPr lang="zh-CN" altLang="en-US" dirty="0">
              <a:latin typeface="Times New Roman" panose="02020603050405020304" pitchFamily="18" charset="0"/>
              <a:ea typeface="黑体" panose="02010609060101010101" pitchFamily="49" charset="-122"/>
            </a:endParaRPr>
          </a:p>
          <a:p>
            <a:pPr lvl="1">
              <a:buNone/>
            </a:pPr>
            <a:r>
              <a:rPr lang="en-US" altLang="zh-CN" b="1" dirty="0">
                <a:latin typeface="Times New Roman" panose="02020603050405020304" pitchFamily="18" charset="0"/>
                <a:ea typeface="黑体" panose="02010609060101010101" pitchFamily="49" charset="-122"/>
              </a:rPr>
              <a:t>    InThreading(p-&gt;rchild);</a:t>
            </a:r>
            <a:r>
              <a:rPr lang="en-US" altLang="zh-CN" b="1" dirty="0">
                <a:latin typeface="Times New Roman" panose="02020603050405020304" pitchFamily="18" charset="0"/>
              </a:rPr>
              <a:t>}</a:t>
            </a:r>
            <a:endParaRPr lang="en-US" altLang="zh-CN" b="1" dirty="0">
              <a:latin typeface="Times New Roman" panose="02020603050405020304" pitchFamily="18" charset="0"/>
            </a:endParaRPr>
          </a:p>
          <a:p>
            <a:pPr lvl="1">
              <a:buNone/>
            </a:pPr>
            <a:r>
              <a:rPr lang="en-US" altLang="zh-CN" b="1" dirty="0">
                <a:latin typeface="Times New Roman" panose="02020603050405020304" pitchFamily="18" charset="0"/>
              </a:rPr>
              <a:t>}</a:t>
            </a:r>
            <a:endParaRPr lang="en-US" altLang="zh-CN" b="1" dirty="0">
              <a:latin typeface="Times New Roman" panose="02020603050405020304" pitchFamily="18" charset="0"/>
            </a:endParaRPr>
          </a:p>
        </p:txBody>
      </p:sp>
      <p:sp>
        <p:nvSpPr>
          <p:cNvPr id="73732" name="Oval 4"/>
          <p:cNvSpPr/>
          <p:nvPr/>
        </p:nvSpPr>
        <p:spPr>
          <a:xfrm>
            <a:off x="6919913" y="23860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73733" name="Oval 5"/>
          <p:cNvSpPr/>
          <p:nvPr/>
        </p:nvSpPr>
        <p:spPr>
          <a:xfrm>
            <a:off x="5853113" y="29194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73734" name="Oval 6"/>
          <p:cNvSpPr/>
          <p:nvPr/>
        </p:nvSpPr>
        <p:spPr>
          <a:xfrm>
            <a:off x="6615113" y="35290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73735" name="Oval 7"/>
          <p:cNvSpPr/>
          <p:nvPr/>
        </p:nvSpPr>
        <p:spPr>
          <a:xfrm>
            <a:off x="5929313" y="43672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73736" name="Oval 8"/>
          <p:cNvSpPr/>
          <p:nvPr/>
        </p:nvSpPr>
        <p:spPr>
          <a:xfrm>
            <a:off x="8062913" y="29194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73737" name="Oval 9"/>
          <p:cNvSpPr/>
          <p:nvPr/>
        </p:nvSpPr>
        <p:spPr>
          <a:xfrm>
            <a:off x="7377113" y="35290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73738" name="Oval 10"/>
          <p:cNvSpPr/>
          <p:nvPr/>
        </p:nvSpPr>
        <p:spPr>
          <a:xfrm>
            <a:off x="6919913" y="43672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73739" name="Oval 11"/>
          <p:cNvSpPr/>
          <p:nvPr/>
        </p:nvSpPr>
        <p:spPr>
          <a:xfrm>
            <a:off x="6386513" y="52054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sp>
        <p:nvSpPr>
          <p:cNvPr id="73740" name="Oval 12"/>
          <p:cNvSpPr/>
          <p:nvPr/>
        </p:nvSpPr>
        <p:spPr>
          <a:xfrm>
            <a:off x="7453313" y="5205413"/>
            <a:ext cx="457200" cy="38100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K</a:t>
            </a:r>
            <a:endParaRPr lang="en-US" altLang="zh-CN" b="1" dirty="0">
              <a:latin typeface="Times New Roman" panose="02020603050405020304" pitchFamily="18" charset="0"/>
              <a:ea typeface="宋体" panose="02010600030101010101" pitchFamily="2" charset="-122"/>
            </a:endParaRPr>
          </a:p>
        </p:txBody>
      </p:sp>
      <p:sp>
        <p:nvSpPr>
          <p:cNvPr id="73741" name="Line 13"/>
          <p:cNvSpPr/>
          <p:nvPr/>
        </p:nvSpPr>
        <p:spPr>
          <a:xfrm flipH="1">
            <a:off x="6157913" y="2614613"/>
            <a:ext cx="762000" cy="304800"/>
          </a:xfrm>
          <a:prstGeom prst="line">
            <a:avLst/>
          </a:prstGeom>
          <a:ln w="15875" cap="sq" cmpd="sng">
            <a:solidFill>
              <a:schemeClr val="tx1"/>
            </a:solidFill>
            <a:prstDash val="solid"/>
            <a:headEnd type="none" w="med" len="med"/>
            <a:tailEnd type="none" w="med" len="med"/>
          </a:ln>
        </p:spPr>
      </p:sp>
      <p:sp>
        <p:nvSpPr>
          <p:cNvPr id="73742" name="Line 14"/>
          <p:cNvSpPr/>
          <p:nvPr/>
        </p:nvSpPr>
        <p:spPr>
          <a:xfrm>
            <a:off x="6310313" y="3071813"/>
            <a:ext cx="381000" cy="457200"/>
          </a:xfrm>
          <a:prstGeom prst="line">
            <a:avLst/>
          </a:prstGeom>
          <a:ln w="15875" cap="sq" cmpd="sng">
            <a:solidFill>
              <a:schemeClr val="tx1"/>
            </a:solidFill>
            <a:prstDash val="solid"/>
            <a:headEnd type="none" w="med" len="med"/>
            <a:tailEnd type="none" w="med" len="med"/>
          </a:ln>
        </p:spPr>
      </p:sp>
      <p:sp>
        <p:nvSpPr>
          <p:cNvPr id="73743" name="Line 15"/>
          <p:cNvSpPr/>
          <p:nvPr/>
        </p:nvSpPr>
        <p:spPr>
          <a:xfrm flipH="1">
            <a:off x="6157913" y="3681413"/>
            <a:ext cx="457200" cy="685800"/>
          </a:xfrm>
          <a:prstGeom prst="line">
            <a:avLst/>
          </a:prstGeom>
          <a:ln w="15875" cap="sq" cmpd="sng">
            <a:solidFill>
              <a:schemeClr val="tx1"/>
            </a:solidFill>
            <a:prstDash val="solid"/>
            <a:headEnd type="none" w="med" len="med"/>
            <a:tailEnd type="none" w="med" len="med"/>
          </a:ln>
        </p:spPr>
      </p:sp>
      <p:sp>
        <p:nvSpPr>
          <p:cNvPr id="73744" name="Line 16"/>
          <p:cNvSpPr/>
          <p:nvPr/>
        </p:nvSpPr>
        <p:spPr>
          <a:xfrm>
            <a:off x="7377113" y="2614613"/>
            <a:ext cx="762000" cy="381000"/>
          </a:xfrm>
          <a:prstGeom prst="line">
            <a:avLst/>
          </a:prstGeom>
          <a:ln w="15875" cap="sq" cmpd="sng">
            <a:solidFill>
              <a:schemeClr val="tx1"/>
            </a:solidFill>
            <a:prstDash val="solid"/>
            <a:headEnd type="none" w="med" len="med"/>
            <a:tailEnd type="none" w="med" len="med"/>
          </a:ln>
        </p:spPr>
      </p:sp>
      <p:sp>
        <p:nvSpPr>
          <p:cNvPr id="73745" name="Line 17"/>
          <p:cNvSpPr/>
          <p:nvPr/>
        </p:nvSpPr>
        <p:spPr>
          <a:xfrm flipH="1">
            <a:off x="7758113" y="3224213"/>
            <a:ext cx="304800" cy="304800"/>
          </a:xfrm>
          <a:prstGeom prst="line">
            <a:avLst/>
          </a:prstGeom>
          <a:ln w="15875" cap="sq" cmpd="sng">
            <a:solidFill>
              <a:schemeClr val="tx1"/>
            </a:solidFill>
            <a:prstDash val="solid"/>
            <a:headEnd type="none" w="med" len="med"/>
            <a:tailEnd type="none" w="med" len="med"/>
          </a:ln>
        </p:spPr>
      </p:sp>
      <p:sp>
        <p:nvSpPr>
          <p:cNvPr id="73746" name="Line 18"/>
          <p:cNvSpPr/>
          <p:nvPr/>
        </p:nvSpPr>
        <p:spPr>
          <a:xfrm flipH="1">
            <a:off x="7148513" y="3910013"/>
            <a:ext cx="342900" cy="457200"/>
          </a:xfrm>
          <a:prstGeom prst="line">
            <a:avLst/>
          </a:prstGeom>
          <a:ln w="15875" cap="sq" cmpd="sng">
            <a:solidFill>
              <a:schemeClr val="tx1"/>
            </a:solidFill>
            <a:prstDash val="solid"/>
            <a:headEnd type="none" w="med" len="med"/>
            <a:tailEnd type="none" w="med" len="med"/>
          </a:ln>
        </p:spPr>
      </p:sp>
      <p:sp>
        <p:nvSpPr>
          <p:cNvPr id="73747" name="Line 19"/>
          <p:cNvSpPr/>
          <p:nvPr/>
        </p:nvSpPr>
        <p:spPr>
          <a:xfrm flipH="1">
            <a:off x="6615113" y="4519613"/>
            <a:ext cx="304800" cy="685800"/>
          </a:xfrm>
          <a:prstGeom prst="line">
            <a:avLst/>
          </a:prstGeom>
          <a:ln w="15875" cap="sq" cmpd="sng">
            <a:solidFill>
              <a:schemeClr val="tx1"/>
            </a:solidFill>
            <a:prstDash val="solid"/>
            <a:headEnd type="none" w="med" len="med"/>
            <a:tailEnd type="none" w="med" len="med"/>
          </a:ln>
        </p:spPr>
      </p:sp>
      <p:sp>
        <p:nvSpPr>
          <p:cNvPr id="73748" name="Line 20"/>
          <p:cNvSpPr/>
          <p:nvPr/>
        </p:nvSpPr>
        <p:spPr>
          <a:xfrm>
            <a:off x="7377113" y="4519613"/>
            <a:ext cx="304800" cy="685800"/>
          </a:xfrm>
          <a:prstGeom prst="line">
            <a:avLst/>
          </a:prstGeom>
          <a:ln w="15875" cap="sq" cmpd="sng">
            <a:solidFill>
              <a:schemeClr val="tx1"/>
            </a:solidFill>
            <a:prstDash val="solid"/>
            <a:headEnd type="none" w="med" len="med"/>
            <a:tailEnd type="none" w="med" len="med"/>
          </a:ln>
        </p:spPr>
      </p:sp>
      <p:sp>
        <p:nvSpPr>
          <p:cNvPr id="73749" name="Line 21"/>
          <p:cNvSpPr/>
          <p:nvPr/>
        </p:nvSpPr>
        <p:spPr>
          <a:xfrm>
            <a:off x="7148513" y="2081213"/>
            <a:ext cx="0" cy="304800"/>
          </a:xfrm>
          <a:prstGeom prst="line">
            <a:avLst/>
          </a:prstGeom>
          <a:ln w="15875" cap="flat" cmpd="sng">
            <a:solidFill>
              <a:schemeClr val="tx1"/>
            </a:solidFill>
            <a:prstDash val="solid"/>
            <a:headEnd type="none" w="med" len="med"/>
            <a:tailEnd type="stealth" w="lg" len="lg"/>
          </a:ln>
        </p:spPr>
      </p:sp>
      <p:sp>
        <p:nvSpPr>
          <p:cNvPr id="73750" name="Text Box 22"/>
          <p:cNvSpPr txBox="1"/>
          <p:nvPr/>
        </p:nvSpPr>
        <p:spPr>
          <a:xfrm>
            <a:off x="6996113" y="1714500"/>
            <a:ext cx="354012"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T</a:t>
            </a:r>
            <a:endParaRPr lang="en-US" altLang="zh-CN" sz="2000" b="1" dirty="0">
              <a:latin typeface="Times New Roman" panose="02020603050405020304" pitchFamily="18" charset="0"/>
              <a:ea typeface="宋体" panose="02010600030101010101" pitchFamily="2" charset="-122"/>
            </a:endParaRPr>
          </a:p>
        </p:txBody>
      </p:sp>
      <p:sp>
        <p:nvSpPr>
          <p:cNvPr id="68631" name="Line 23"/>
          <p:cNvSpPr/>
          <p:nvPr/>
        </p:nvSpPr>
        <p:spPr>
          <a:xfrm>
            <a:off x="6767513" y="2309813"/>
            <a:ext cx="228600" cy="152400"/>
          </a:xfrm>
          <a:prstGeom prst="line">
            <a:avLst/>
          </a:prstGeom>
          <a:ln w="15875" cap="flat" cmpd="sng">
            <a:solidFill>
              <a:srgbClr val="0000FF"/>
            </a:solidFill>
            <a:prstDash val="solid"/>
            <a:headEnd type="none" w="med" len="med"/>
            <a:tailEnd type="stealth" w="lg" len="lg"/>
          </a:ln>
        </p:spPr>
      </p:sp>
      <p:sp>
        <p:nvSpPr>
          <p:cNvPr id="68632" name="Text Box 24"/>
          <p:cNvSpPr txBox="1"/>
          <p:nvPr/>
        </p:nvSpPr>
        <p:spPr>
          <a:xfrm>
            <a:off x="6462713" y="2081213"/>
            <a:ext cx="311150" cy="3667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33" name="Line 25"/>
          <p:cNvSpPr/>
          <p:nvPr/>
        </p:nvSpPr>
        <p:spPr>
          <a:xfrm>
            <a:off x="5700713" y="2843213"/>
            <a:ext cx="228600" cy="152400"/>
          </a:xfrm>
          <a:prstGeom prst="line">
            <a:avLst/>
          </a:prstGeom>
          <a:ln w="15875" cap="flat" cmpd="sng">
            <a:solidFill>
              <a:srgbClr val="0000FF"/>
            </a:solidFill>
            <a:prstDash val="solid"/>
            <a:headEnd type="none" w="med" len="med"/>
            <a:tailEnd type="stealth" w="lg" len="lg"/>
          </a:ln>
        </p:spPr>
      </p:sp>
      <p:sp>
        <p:nvSpPr>
          <p:cNvPr id="68634" name="Text Box 26"/>
          <p:cNvSpPr txBox="1"/>
          <p:nvPr/>
        </p:nvSpPr>
        <p:spPr>
          <a:xfrm>
            <a:off x="5395913" y="2614613"/>
            <a:ext cx="311150" cy="3667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35" name="Freeform 27"/>
          <p:cNvSpPr/>
          <p:nvPr/>
        </p:nvSpPr>
        <p:spPr>
          <a:xfrm>
            <a:off x="5764213" y="3224213"/>
            <a:ext cx="165100" cy="304800"/>
          </a:xfrm>
          <a:custGeom>
            <a:avLst/>
            <a:gdLst>
              <a:gd name="txL" fmla="*/ 0 w 104"/>
              <a:gd name="txT" fmla="*/ 0 h 192"/>
              <a:gd name="txR" fmla="*/ 104 w 104"/>
              <a:gd name="txB" fmla="*/ 192 h 192"/>
            </a:gdLst>
            <a:ahLst/>
            <a:cxnLst>
              <a:cxn ang="0">
                <a:pos x="2147483646" y="0"/>
              </a:cxn>
              <a:cxn ang="0">
                <a:pos x="2147483646" y="2147483646"/>
              </a:cxn>
              <a:cxn ang="0">
                <a:pos x="2147483646" y="2147483646"/>
              </a:cxn>
              <a:cxn ang="0">
                <a:pos x="0" y="2147483646"/>
              </a:cxn>
            </a:cxnLst>
            <a:rect l="txL" t="txT" r="txR" b="txB"/>
            <a:pathLst>
              <a:path w="104" h="192">
                <a:moveTo>
                  <a:pt x="96" y="0"/>
                </a:moveTo>
                <a:cubicBezTo>
                  <a:pt x="100" y="56"/>
                  <a:pt x="104" y="112"/>
                  <a:pt x="96" y="144"/>
                </a:cubicBezTo>
                <a:cubicBezTo>
                  <a:pt x="88" y="176"/>
                  <a:pt x="64" y="192"/>
                  <a:pt x="48" y="192"/>
                </a:cubicBezTo>
                <a:cubicBezTo>
                  <a:pt x="32" y="192"/>
                  <a:pt x="8" y="152"/>
                  <a:pt x="0" y="144"/>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36" name="Line 28"/>
          <p:cNvSpPr/>
          <p:nvPr/>
        </p:nvSpPr>
        <p:spPr>
          <a:xfrm flipV="1">
            <a:off x="5764213" y="3071813"/>
            <a:ext cx="0" cy="381000"/>
          </a:xfrm>
          <a:prstGeom prst="line">
            <a:avLst/>
          </a:prstGeom>
          <a:ln w="15875" cap="flat" cmpd="sng">
            <a:solidFill>
              <a:srgbClr val="0000FF"/>
            </a:solidFill>
            <a:prstDash val="dash"/>
            <a:headEnd type="none" w="med" len="med"/>
            <a:tailEnd type="stealth" w="lg" len="lg"/>
          </a:ln>
        </p:spPr>
      </p:sp>
      <p:sp>
        <p:nvSpPr>
          <p:cNvPr id="68637" name="Line 29"/>
          <p:cNvSpPr/>
          <p:nvPr/>
        </p:nvSpPr>
        <p:spPr>
          <a:xfrm>
            <a:off x="5978525" y="2614613"/>
            <a:ext cx="0" cy="304800"/>
          </a:xfrm>
          <a:prstGeom prst="line">
            <a:avLst/>
          </a:prstGeom>
          <a:ln w="15875" cap="flat" cmpd="sng">
            <a:solidFill>
              <a:srgbClr val="CC0000"/>
            </a:solidFill>
            <a:prstDash val="solid"/>
            <a:headEnd type="none" w="med" len="med"/>
            <a:tailEnd type="stealth" w="lg" len="lg"/>
          </a:ln>
        </p:spPr>
      </p:sp>
      <p:sp>
        <p:nvSpPr>
          <p:cNvPr id="68638" name="Text Box 30"/>
          <p:cNvSpPr txBox="1"/>
          <p:nvPr/>
        </p:nvSpPr>
        <p:spPr>
          <a:xfrm>
            <a:off x="5776913" y="2247900"/>
            <a:ext cx="550862"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39" name="Line 31"/>
          <p:cNvSpPr/>
          <p:nvPr/>
        </p:nvSpPr>
        <p:spPr>
          <a:xfrm flipH="1">
            <a:off x="6919913" y="3300413"/>
            <a:ext cx="152400" cy="228600"/>
          </a:xfrm>
          <a:prstGeom prst="line">
            <a:avLst/>
          </a:prstGeom>
          <a:ln w="15875" cap="flat" cmpd="sng">
            <a:solidFill>
              <a:srgbClr val="0000FF"/>
            </a:solidFill>
            <a:prstDash val="solid"/>
            <a:headEnd type="none" w="med" len="med"/>
            <a:tailEnd type="stealth" w="lg" len="lg"/>
          </a:ln>
        </p:spPr>
      </p:sp>
      <p:sp>
        <p:nvSpPr>
          <p:cNvPr id="68640" name="Text Box 32"/>
          <p:cNvSpPr txBox="1"/>
          <p:nvPr/>
        </p:nvSpPr>
        <p:spPr>
          <a:xfrm>
            <a:off x="6996113" y="2919413"/>
            <a:ext cx="311150" cy="3667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41" name="Line 33"/>
          <p:cNvSpPr/>
          <p:nvPr/>
        </p:nvSpPr>
        <p:spPr>
          <a:xfrm>
            <a:off x="5776913" y="4291013"/>
            <a:ext cx="228600" cy="152400"/>
          </a:xfrm>
          <a:prstGeom prst="line">
            <a:avLst/>
          </a:prstGeom>
          <a:ln w="15875" cap="flat" cmpd="sng">
            <a:solidFill>
              <a:srgbClr val="0000FF"/>
            </a:solidFill>
            <a:prstDash val="solid"/>
            <a:headEnd type="none" w="med" len="med"/>
            <a:tailEnd type="stealth" w="lg" len="lg"/>
          </a:ln>
        </p:spPr>
      </p:sp>
      <p:sp>
        <p:nvSpPr>
          <p:cNvPr id="68642" name="Text Box 34"/>
          <p:cNvSpPr txBox="1"/>
          <p:nvPr/>
        </p:nvSpPr>
        <p:spPr>
          <a:xfrm>
            <a:off x="5541963" y="4076700"/>
            <a:ext cx="311150" cy="366713"/>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43" name="Freeform 35"/>
          <p:cNvSpPr/>
          <p:nvPr/>
        </p:nvSpPr>
        <p:spPr>
          <a:xfrm>
            <a:off x="5853113" y="4748213"/>
            <a:ext cx="165100" cy="304800"/>
          </a:xfrm>
          <a:custGeom>
            <a:avLst/>
            <a:gdLst>
              <a:gd name="txL" fmla="*/ 0 w 104"/>
              <a:gd name="txT" fmla="*/ 0 h 192"/>
              <a:gd name="txR" fmla="*/ 104 w 104"/>
              <a:gd name="txB" fmla="*/ 192 h 192"/>
            </a:gdLst>
            <a:ahLst/>
            <a:cxnLst>
              <a:cxn ang="0">
                <a:pos x="2147483646" y="0"/>
              </a:cxn>
              <a:cxn ang="0">
                <a:pos x="2147483646" y="2147483646"/>
              </a:cxn>
              <a:cxn ang="0">
                <a:pos x="2147483646" y="2147483646"/>
              </a:cxn>
              <a:cxn ang="0">
                <a:pos x="0" y="2147483646"/>
              </a:cxn>
            </a:cxnLst>
            <a:rect l="txL" t="txT" r="txR" b="txB"/>
            <a:pathLst>
              <a:path w="104" h="192">
                <a:moveTo>
                  <a:pt x="96" y="0"/>
                </a:moveTo>
                <a:cubicBezTo>
                  <a:pt x="100" y="56"/>
                  <a:pt x="104" y="112"/>
                  <a:pt x="96" y="144"/>
                </a:cubicBezTo>
                <a:cubicBezTo>
                  <a:pt x="88" y="176"/>
                  <a:pt x="64" y="192"/>
                  <a:pt x="48" y="192"/>
                </a:cubicBezTo>
                <a:cubicBezTo>
                  <a:pt x="32" y="192"/>
                  <a:pt x="8" y="152"/>
                  <a:pt x="0" y="144"/>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44" name="Line 36"/>
          <p:cNvSpPr/>
          <p:nvPr/>
        </p:nvSpPr>
        <p:spPr>
          <a:xfrm flipV="1">
            <a:off x="5472113" y="3300413"/>
            <a:ext cx="685800" cy="838200"/>
          </a:xfrm>
          <a:prstGeom prst="line">
            <a:avLst/>
          </a:prstGeom>
          <a:ln w="15875" cap="flat" cmpd="sng">
            <a:solidFill>
              <a:srgbClr val="0000FF"/>
            </a:solidFill>
            <a:prstDash val="dash"/>
            <a:headEnd type="none" w="med" len="med"/>
            <a:tailEnd type="stealth" w="lg" len="lg"/>
          </a:ln>
        </p:spPr>
      </p:sp>
      <p:sp>
        <p:nvSpPr>
          <p:cNvPr id="68645" name="Line 37"/>
          <p:cNvSpPr/>
          <p:nvPr/>
        </p:nvSpPr>
        <p:spPr>
          <a:xfrm flipH="1" flipV="1">
            <a:off x="5472113" y="4062413"/>
            <a:ext cx="381000" cy="914400"/>
          </a:xfrm>
          <a:prstGeom prst="line">
            <a:avLst/>
          </a:prstGeom>
          <a:ln w="15875" cap="flat" cmpd="sng">
            <a:solidFill>
              <a:srgbClr val="0000FF"/>
            </a:solidFill>
            <a:prstDash val="dash"/>
            <a:headEnd type="none" w="med" len="med"/>
            <a:tailEnd type="none" w="med" len="med"/>
          </a:ln>
        </p:spPr>
      </p:sp>
      <p:sp>
        <p:nvSpPr>
          <p:cNvPr id="68646" name="Line 38"/>
          <p:cNvSpPr/>
          <p:nvPr/>
        </p:nvSpPr>
        <p:spPr>
          <a:xfrm>
            <a:off x="6054725" y="4062413"/>
            <a:ext cx="0" cy="304800"/>
          </a:xfrm>
          <a:prstGeom prst="line">
            <a:avLst/>
          </a:prstGeom>
          <a:ln w="15875" cap="flat" cmpd="sng">
            <a:solidFill>
              <a:srgbClr val="CC0000"/>
            </a:solidFill>
            <a:prstDash val="solid"/>
            <a:headEnd type="none" w="med" len="med"/>
            <a:tailEnd type="stealth" w="lg" len="lg"/>
          </a:ln>
        </p:spPr>
      </p:sp>
      <p:sp>
        <p:nvSpPr>
          <p:cNvPr id="68647" name="Text Box 39"/>
          <p:cNvSpPr txBox="1"/>
          <p:nvPr/>
        </p:nvSpPr>
        <p:spPr>
          <a:xfrm>
            <a:off x="5853113" y="3695700"/>
            <a:ext cx="550862"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48" name="Freeform 40"/>
          <p:cNvSpPr/>
          <p:nvPr/>
        </p:nvSpPr>
        <p:spPr>
          <a:xfrm>
            <a:off x="6235700" y="4695825"/>
            <a:ext cx="201613" cy="358775"/>
          </a:xfrm>
          <a:custGeom>
            <a:avLst/>
            <a:gdLst>
              <a:gd name="txL" fmla="*/ 0 w 127"/>
              <a:gd name="txT" fmla="*/ 0 h 226"/>
              <a:gd name="txR" fmla="*/ 127 w 127"/>
              <a:gd name="txB" fmla="*/ 226 h 226"/>
            </a:gdLst>
            <a:ahLst/>
            <a:cxnLst>
              <a:cxn ang="0">
                <a:pos x="2147483646" y="0"/>
              </a:cxn>
              <a:cxn ang="0">
                <a:pos x="2147483646" y="2147483646"/>
              </a:cxn>
              <a:cxn ang="0">
                <a:pos x="2147483646" y="2147483646"/>
              </a:cxn>
              <a:cxn ang="0">
                <a:pos x="2147483646" y="2147483646"/>
              </a:cxn>
            </a:cxnLst>
            <a:rect l="txL" t="txT" r="txR" b="txB"/>
            <a:pathLst>
              <a:path w="127" h="226">
                <a:moveTo>
                  <a:pt x="14" y="0"/>
                </a:moveTo>
                <a:cubicBezTo>
                  <a:pt x="7" y="79"/>
                  <a:pt x="0" y="158"/>
                  <a:pt x="14" y="192"/>
                </a:cubicBezTo>
                <a:cubicBezTo>
                  <a:pt x="28" y="226"/>
                  <a:pt x="79" y="225"/>
                  <a:pt x="98" y="207"/>
                </a:cubicBezTo>
                <a:cubicBezTo>
                  <a:pt x="117" y="189"/>
                  <a:pt x="125" y="104"/>
                  <a:pt x="127" y="86"/>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49" name="Line 41"/>
          <p:cNvSpPr/>
          <p:nvPr/>
        </p:nvSpPr>
        <p:spPr>
          <a:xfrm flipV="1">
            <a:off x="6429375" y="3910013"/>
            <a:ext cx="261938" cy="922337"/>
          </a:xfrm>
          <a:prstGeom prst="line">
            <a:avLst/>
          </a:prstGeom>
          <a:ln w="15875" cap="flat" cmpd="sng">
            <a:solidFill>
              <a:srgbClr val="0000FF"/>
            </a:solidFill>
            <a:prstDash val="dash"/>
            <a:headEnd type="none" w="med" len="med"/>
            <a:tailEnd type="stealth" w="lg" len="lg"/>
          </a:ln>
        </p:spPr>
      </p:sp>
      <p:sp>
        <p:nvSpPr>
          <p:cNvPr id="68650" name="Line 42"/>
          <p:cNvSpPr/>
          <p:nvPr/>
        </p:nvSpPr>
        <p:spPr>
          <a:xfrm>
            <a:off x="6799263" y="3209925"/>
            <a:ext cx="0" cy="304800"/>
          </a:xfrm>
          <a:prstGeom prst="line">
            <a:avLst/>
          </a:prstGeom>
          <a:ln w="15875" cap="flat" cmpd="sng">
            <a:solidFill>
              <a:srgbClr val="CC0000"/>
            </a:solidFill>
            <a:prstDash val="solid"/>
            <a:headEnd type="none" w="med" len="med"/>
            <a:tailEnd type="stealth" w="lg" len="lg"/>
          </a:ln>
        </p:spPr>
      </p:sp>
      <p:sp>
        <p:nvSpPr>
          <p:cNvPr id="68651" name="Text Box 43"/>
          <p:cNvSpPr txBox="1"/>
          <p:nvPr/>
        </p:nvSpPr>
        <p:spPr>
          <a:xfrm>
            <a:off x="6597650" y="2843213"/>
            <a:ext cx="550863"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52" name="Freeform 44"/>
          <p:cNvSpPr/>
          <p:nvPr/>
        </p:nvSpPr>
        <p:spPr>
          <a:xfrm>
            <a:off x="6921500" y="3857625"/>
            <a:ext cx="201613" cy="358775"/>
          </a:xfrm>
          <a:custGeom>
            <a:avLst/>
            <a:gdLst>
              <a:gd name="txL" fmla="*/ 0 w 127"/>
              <a:gd name="txT" fmla="*/ 0 h 226"/>
              <a:gd name="txR" fmla="*/ 127 w 127"/>
              <a:gd name="txB" fmla="*/ 226 h 226"/>
            </a:gdLst>
            <a:ahLst/>
            <a:cxnLst>
              <a:cxn ang="0">
                <a:pos x="2147483646" y="0"/>
              </a:cxn>
              <a:cxn ang="0">
                <a:pos x="2147483646" y="2147483646"/>
              </a:cxn>
              <a:cxn ang="0">
                <a:pos x="2147483646" y="2147483646"/>
              </a:cxn>
              <a:cxn ang="0">
                <a:pos x="2147483646" y="2147483646"/>
              </a:cxn>
            </a:cxnLst>
            <a:rect l="txL" t="txT" r="txR" b="txB"/>
            <a:pathLst>
              <a:path w="127" h="226">
                <a:moveTo>
                  <a:pt x="14" y="0"/>
                </a:moveTo>
                <a:cubicBezTo>
                  <a:pt x="7" y="79"/>
                  <a:pt x="0" y="158"/>
                  <a:pt x="14" y="192"/>
                </a:cubicBezTo>
                <a:cubicBezTo>
                  <a:pt x="28" y="226"/>
                  <a:pt x="79" y="225"/>
                  <a:pt x="98" y="207"/>
                </a:cubicBezTo>
                <a:cubicBezTo>
                  <a:pt x="117" y="189"/>
                  <a:pt x="125" y="104"/>
                  <a:pt x="127" y="86"/>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53" name="Line 45"/>
          <p:cNvSpPr/>
          <p:nvPr/>
        </p:nvSpPr>
        <p:spPr>
          <a:xfrm flipH="1" flipV="1">
            <a:off x="7072313" y="2767013"/>
            <a:ext cx="42862" cy="1227137"/>
          </a:xfrm>
          <a:prstGeom prst="line">
            <a:avLst/>
          </a:prstGeom>
          <a:ln w="15875" cap="flat" cmpd="sng">
            <a:solidFill>
              <a:srgbClr val="0000FF"/>
            </a:solidFill>
            <a:prstDash val="dash"/>
            <a:headEnd type="none" w="med" len="med"/>
            <a:tailEnd type="stealth" w="lg" len="lg"/>
          </a:ln>
        </p:spPr>
      </p:sp>
      <p:sp>
        <p:nvSpPr>
          <p:cNvPr id="68654" name="Line 46"/>
          <p:cNvSpPr/>
          <p:nvPr/>
        </p:nvSpPr>
        <p:spPr>
          <a:xfrm>
            <a:off x="7027863" y="2066925"/>
            <a:ext cx="0" cy="304800"/>
          </a:xfrm>
          <a:prstGeom prst="line">
            <a:avLst/>
          </a:prstGeom>
          <a:ln w="15875" cap="flat" cmpd="sng">
            <a:solidFill>
              <a:srgbClr val="CC0000"/>
            </a:solidFill>
            <a:prstDash val="solid"/>
            <a:headEnd type="none" w="med" len="med"/>
            <a:tailEnd type="stealth" w="lg" len="lg"/>
          </a:ln>
        </p:spPr>
      </p:sp>
      <p:sp>
        <p:nvSpPr>
          <p:cNvPr id="68655" name="Text Box 47"/>
          <p:cNvSpPr txBox="1"/>
          <p:nvPr/>
        </p:nvSpPr>
        <p:spPr>
          <a:xfrm>
            <a:off x="6615113" y="1700213"/>
            <a:ext cx="550862"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56" name="Line 48"/>
          <p:cNvSpPr/>
          <p:nvPr/>
        </p:nvSpPr>
        <p:spPr>
          <a:xfrm>
            <a:off x="7986713" y="2767013"/>
            <a:ext cx="228600" cy="152400"/>
          </a:xfrm>
          <a:prstGeom prst="line">
            <a:avLst/>
          </a:prstGeom>
          <a:ln w="15875" cap="flat" cmpd="sng">
            <a:solidFill>
              <a:srgbClr val="0000FF"/>
            </a:solidFill>
            <a:prstDash val="solid"/>
            <a:headEnd type="none" w="med" len="med"/>
            <a:tailEnd type="stealth" w="lg" len="lg"/>
          </a:ln>
        </p:spPr>
      </p:sp>
      <p:sp>
        <p:nvSpPr>
          <p:cNvPr id="68657" name="Text Box 49"/>
          <p:cNvSpPr txBox="1"/>
          <p:nvPr/>
        </p:nvSpPr>
        <p:spPr>
          <a:xfrm>
            <a:off x="7751763" y="2386013"/>
            <a:ext cx="311150" cy="3667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58" name="Line 50"/>
          <p:cNvSpPr/>
          <p:nvPr/>
        </p:nvSpPr>
        <p:spPr>
          <a:xfrm>
            <a:off x="7224713" y="3376613"/>
            <a:ext cx="228600" cy="152400"/>
          </a:xfrm>
          <a:prstGeom prst="line">
            <a:avLst/>
          </a:prstGeom>
          <a:ln w="15875" cap="flat" cmpd="sng">
            <a:solidFill>
              <a:srgbClr val="0000FF"/>
            </a:solidFill>
            <a:prstDash val="solid"/>
            <a:headEnd type="none" w="med" len="med"/>
            <a:tailEnd type="stealth" w="lg" len="lg"/>
          </a:ln>
        </p:spPr>
      </p:sp>
      <p:sp>
        <p:nvSpPr>
          <p:cNvPr id="68659" name="Text Box 51"/>
          <p:cNvSpPr txBox="1"/>
          <p:nvPr/>
        </p:nvSpPr>
        <p:spPr>
          <a:xfrm>
            <a:off x="7065963" y="3071813"/>
            <a:ext cx="311150" cy="3667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60" name="Line 52"/>
          <p:cNvSpPr/>
          <p:nvPr/>
        </p:nvSpPr>
        <p:spPr>
          <a:xfrm>
            <a:off x="6697663" y="4291013"/>
            <a:ext cx="228600" cy="152400"/>
          </a:xfrm>
          <a:prstGeom prst="line">
            <a:avLst/>
          </a:prstGeom>
          <a:ln w="15875" cap="flat" cmpd="sng">
            <a:solidFill>
              <a:srgbClr val="0000FF"/>
            </a:solidFill>
            <a:prstDash val="solid"/>
            <a:headEnd type="none" w="med" len="med"/>
            <a:tailEnd type="stealth" w="lg" len="lg"/>
          </a:ln>
        </p:spPr>
      </p:sp>
      <p:sp>
        <p:nvSpPr>
          <p:cNvPr id="68661" name="Text Box 53"/>
          <p:cNvSpPr txBox="1"/>
          <p:nvPr/>
        </p:nvSpPr>
        <p:spPr>
          <a:xfrm>
            <a:off x="6538913" y="3986213"/>
            <a:ext cx="311150" cy="3667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62" name="Line 54"/>
          <p:cNvSpPr/>
          <p:nvPr/>
        </p:nvSpPr>
        <p:spPr>
          <a:xfrm>
            <a:off x="6164263" y="5205413"/>
            <a:ext cx="228600" cy="152400"/>
          </a:xfrm>
          <a:prstGeom prst="line">
            <a:avLst/>
          </a:prstGeom>
          <a:ln w="15875" cap="flat" cmpd="sng">
            <a:solidFill>
              <a:srgbClr val="0000FF"/>
            </a:solidFill>
            <a:prstDash val="solid"/>
            <a:headEnd type="none" w="med" len="med"/>
            <a:tailEnd type="stealth" w="lg" len="lg"/>
          </a:ln>
        </p:spPr>
      </p:sp>
      <p:sp>
        <p:nvSpPr>
          <p:cNvPr id="68663" name="Text Box 55"/>
          <p:cNvSpPr txBox="1"/>
          <p:nvPr/>
        </p:nvSpPr>
        <p:spPr>
          <a:xfrm>
            <a:off x="6005513" y="4900613"/>
            <a:ext cx="311150" cy="3667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64" name="Freeform 56"/>
          <p:cNvSpPr/>
          <p:nvPr/>
        </p:nvSpPr>
        <p:spPr>
          <a:xfrm>
            <a:off x="6373813" y="5586413"/>
            <a:ext cx="165100" cy="304800"/>
          </a:xfrm>
          <a:custGeom>
            <a:avLst/>
            <a:gdLst>
              <a:gd name="txL" fmla="*/ 0 w 104"/>
              <a:gd name="txT" fmla="*/ 0 h 192"/>
              <a:gd name="txR" fmla="*/ 104 w 104"/>
              <a:gd name="txB" fmla="*/ 192 h 192"/>
            </a:gdLst>
            <a:ahLst/>
            <a:cxnLst>
              <a:cxn ang="0">
                <a:pos x="2147483646" y="0"/>
              </a:cxn>
              <a:cxn ang="0">
                <a:pos x="2147483646" y="2147483646"/>
              </a:cxn>
              <a:cxn ang="0">
                <a:pos x="2147483646" y="2147483646"/>
              </a:cxn>
              <a:cxn ang="0">
                <a:pos x="0" y="2147483646"/>
              </a:cxn>
            </a:cxnLst>
            <a:rect l="txL" t="txT" r="txR" b="txB"/>
            <a:pathLst>
              <a:path w="104" h="192">
                <a:moveTo>
                  <a:pt x="96" y="0"/>
                </a:moveTo>
                <a:cubicBezTo>
                  <a:pt x="100" y="56"/>
                  <a:pt x="104" y="112"/>
                  <a:pt x="96" y="144"/>
                </a:cubicBezTo>
                <a:cubicBezTo>
                  <a:pt x="88" y="176"/>
                  <a:pt x="64" y="192"/>
                  <a:pt x="48" y="192"/>
                </a:cubicBezTo>
                <a:cubicBezTo>
                  <a:pt x="32" y="192"/>
                  <a:pt x="8" y="152"/>
                  <a:pt x="0" y="144"/>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65" name="Freeform 57"/>
          <p:cNvSpPr/>
          <p:nvPr/>
        </p:nvSpPr>
        <p:spPr>
          <a:xfrm>
            <a:off x="6094413" y="2767013"/>
            <a:ext cx="1143000" cy="3048000"/>
          </a:xfrm>
          <a:custGeom>
            <a:avLst/>
            <a:gdLst>
              <a:gd name="txL" fmla="*/ 0 w 720"/>
              <a:gd name="txT" fmla="*/ 0 h 1920"/>
              <a:gd name="txR" fmla="*/ 720 w 720"/>
              <a:gd name="txB" fmla="*/ 1920 h 1920"/>
            </a:gdLst>
            <a:ahLst/>
            <a:cxnLst>
              <a:cxn ang="0">
                <a:pos x="2147483646" y="2147483646"/>
              </a:cxn>
              <a:cxn ang="0">
                <a:pos x="2147483646" y="2147483646"/>
              </a:cxn>
              <a:cxn ang="0">
                <a:pos x="2147483646" y="2147483646"/>
              </a:cxn>
              <a:cxn ang="0">
                <a:pos x="2147483646" y="2147483646"/>
              </a:cxn>
              <a:cxn ang="0">
                <a:pos x="2147483646" y="2147483646"/>
              </a:cxn>
              <a:cxn ang="0">
                <a:pos x="2147483646" y="0"/>
              </a:cxn>
            </a:cxnLst>
            <a:rect l="txL" t="txT" r="txR" b="txB"/>
            <a:pathLst>
              <a:path w="720" h="1920">
                <a:moveTo>
                  <a:pt x="184" y="1920"/>
                </a:moveTo>
                <a:cubicBezTo>
                  <a:pt x="92" y="1920"/>
                  <a:pt x="0" y="1920"/>
                  <a:pt x="40" y="1776"/>
                </a:cubicBezTo>
                <a:cubicBezTo>
                  <a:pt x="80" y="1632"/>
                  <a:pt x="320" y="1192"/>
                  <a:pt x="424" y="1056"/>
                </a:cubicBezTo>
                <a:cubicBezTo>
                  <a:pt x="528" y="920"/>
                  <a:pt x="616" y="1048"/>
                  <a:pt x="664" y="960"/>
                </a:cubicBezTo>
                <a:cubicBezTo>
                  <a:pt x="712" y="872"/>
                  <a:pt x="704" y="688"/>
                  <a:pt x="712" y="528"/>
                </a:cubicBezTo>
                <a:cubicBezTo>
                  <a:pt x="720" y="368"/>
                  <a:pt x="712" y="88"/>
                  <a:pt x="712" y="0"/>
                </a:cubicBezTo>
              </a:path>
            </a:pathLst>
          </a:custGeom>
          <a:noFill/>
          <a:ln w="15875" cap="flat" cmpd="sng">
            <a:solidFill>
              <a:srgbClr val="0000FF">
                <a:alpha val="100000"/>
              </a:srgbClr>
            </a:solidFill>
            <a:prstDash val="dash"/>
            <a:bevel/>
            <a:headEnd type="none" w="med" len="med"/>
            <a:tailEnd type="stealth" w="lg" len="lg"/>
          </a:ln>
        </p:spPr>
        <p:txBody>
          <a:bodyPr/>
          <a:p>
            <a:endParaRPr lang="zh-CN" altLang="en-US"/>
          </a:p>
        </p:txBody>
      </p:sp>
      <p:sp>
        <p:nvSpPr>
          <p:cNvPr id="68666" name="Line 58"/>
          <p:cNvSpPr/>
          <p:nvPr/>
        </p:nvSpPr>
        <p:spPr>
          <a:xfrm flipV="1">
            <a:off x="6386513" y="5510213"/>
            <a:ext cx="76200" cy="457200"/>
          </a:xfrm>
          <a:prstGeom prst="line">
            <a:avLst/>
          </a:prstGeom>
          <a:ln w="15875" cap="flat" cmpd="sng">
            <a:solidFill>
              <a:srgbClr val="CC0000"/>
            </a:solidFill>
            <a:prstDash val="solid"/>
            <a:headEnd type="none" w="med" len="med"/>
            <a:tailEnd type="stealth" w="lg" len="lg"/>
          </a:ln>
        </p:spPr>
      </p:sp>
      <p:sp>
        <p:nvSpPr>
          <p:cNvPr id="68667" name="Text Box 59"/>
          <p:cNvSpPr txBox="1"/>
          <p:nvPr/>
        </p:nvSpPr>
        <p:spPr>
          <a:xfrm>
            <a:off x="6234113" y="5829300"/>
            <a:ext cx="550862"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68" name="Freeform 60"/>
          <p:cNvSpPr/>
          <p:nvPr/>
        </p:nvSpPr>
        <p:spPr>
          <a:xfrm>
            <a:off x="6691313" y="5608638"/>
            <a:ext cx="201612" cy="358775"/>
          </a:xfrm>
          <a:custGeom>
            <a:avLst/>
            <a:gdLst>
              <a:gd name="txL" fmla="*/ 0 w 127"/>
              <a:gd name="txT" fmla="*/ 0 h 226"/>
              <a:gd name="txR" fmla="*/ 127 w 127"/>
              <a:gd name="txB" fmla="*/ 226 h 226"/>
            </a:gdLst>
            <a:ahLst/>
            <a:cxnLst>
              <a:cxn ang="0">
                <a:pos x="2147483646" y="0"/>
              </a:cxn>
              <a:cxn ang="0">
                <a:pos x="2147483646" y="2147483646"/>
              </a:cxn>
              <a:cxn ang="0">
                <a:pos x="2147483646" y="2147483646"/>
              </a:cxn>
              <a:cxn ang="0">
                <a:pos x="2147483646" y="2147483646"/>
              </a:cxn>
            </a:cxnLst>
            <a:rect l="txL" t="txT" r="txR" b="txB"/>
            <a:pathLst>
              <a:path w="127" h="226">
                <a:moveTo>
                  <a:pt x="14" y="0"/>
                </a:moveTo>
                <a:cubicBezTo>
                  <a:pt x="7" y="79"/>
                  <a:pt x="0" y="158"/>
                  <a:pt x="14" y="192"/>
                </a:cubicBezTo>
                <a:cubicBezTo>
                  <a:pt x="28" y="226"/>
                  <a:pt x="79" y="225"/>
                  <a:pt x="98" y="207"/>
                </a:cubicBezTo>
                <a:cubicBezTo>
                  <a:pt x="117" y="189"/>
                  <a:pt x="125" y="104"/>
                  <a:pt x="127" y="86"/>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69" name="Line 61"/>
          <p:cNvSpPr/>
          <p:nvPr/>
        </p:nvSpPr>
        <p:spPr>
          <a:xfrm flipV="1">
            <a:off x="6884988" y="4748213"/>
            <a:ext cx="111125" cy="996950"/>
          </a:xfrm>
          <a:prstGeom prst="line">
            <a:avLst/>
          </a:prstGeom>
          <a:ln w="15875" cap="flat" cmpd="sng">
            <a:solidFill>
              <a:srgbClr val="0000FF"/>
            </a:solidFill>
            <a:prstDash val="dash"/>
            <a:headEnd type="none" w="med" len="med"/>
            <a:tailEnd type="stealth" w="lg" len="lg"/>
          </a:ln>
        </p:spPr>
      </p:sp>
      <p:sp>
        <p:nvSpPr>
          <p:cNvPr id="68670" name="Line 62"/>
          <p:cNvSpPr/>
          <p:nvPr/>
        </p:nvSpPr>
        <p:spPr>
          <a:xfrm flipH="1" flipV="1">
            <a:off x="7300913" y="4443413"/>
            <a:ext cx="381000" cy="0"/>
          </a:xfrm>
          <a:prstGeom prst="line">
            <a:avLst/>
          </a:prstGeom>
          <a:ln w="15875" cap="flat" cmpd="sng">
            <a:solidFill>
              <a:srgbClr val="CC0000"/>
            </a:solidFill>
            <a:prstDash val="solid"/>
            <a:headEnd type="none" w="med" len="med"/>
            <a:tailEnd type="stealth" w="lg" len="lg"/>
          </a:ln>
        </p:spPr>
      </p:sp>
      <p:sp>
        <p:nvSpPr>
          <p:cNvPr id="68671" name="Text Box 63"/>
          <p:cNvSpPr txBox="1"/>
          <p:nvPr/>
        </p:nvSpPr>
        <p:spPr>
          <a:xfrm>
            <a:off x="7529513" y="4305300"/>
            <a:ext cx="550862"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72" name="Line 64"/>
          <p:cNvSpPr/>
          <p:nvPr/>
        </p:nvSpPr>
        <p:spPr>
          <a:xfrm>
            <a:off x="7453313" y="5053013"/>
            <a:ext cx="228600" cy="152400"/>
          </a:xfrm>
          <a:prstGeom prst="line">
            <a:avLst/>
          </a:prstGeom>
          <a:ln w="15875" cap="flat" cmpd="sng">
            <a:solidFill>
              <a:srgbClr val="0000FF"/>
            </a:solidFill>
            <a:prstDash val="solid"/>
            <a:headEnd type="none" w="med" len="med"/>
            <a:tailEnd type="stealth" w="lg" len="lg"/>
          </a:ln>
        </p:spPr>
      </p:sp>
      <p:sp>
        <p:nvSpPr>
          <p:cNvPr id="68673" name="Text Box 65"/>
          <p:cNvSpPr txBox="1"/>
          <p:nvPr/>
        </p:nvSpPr>
        <p:spPr>
          <a:xfrm>
            <a:off x="7294563" y="4748213"/>
            <a:ext cx="311150" cy="366712"/>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800" b="1" dirty="0">
                <a:solidFill>
                  <a:srgbClr val="0000FF"/>
                </a:solidFill>
                <a:latin typeface="Times New Roman" panose="02020603050405020304" pitchFamily="18" charset="0"/>
                <a:ea typeface="宋体" panose="02010600030101010101" pitchFamily="2" charset="-122"/>
              </a:rPr>
              <a:t>p</a:t>
            </a:r>
            <a:endParaRPr lang="en-US" altLang="zh-CN" sz="1800" b="1" dirty="0">
              <a:solidFill>
                <a:srgbClr val="0000FF"/>
              </a:solidFill>
              <a:latin typeface="Times New Roman" panose="02020603050405020304" pitchFamily="18" charset="0"/>
              <a:ea typeface="宋体" panose="02010600030101010101" pitchFamily="2" charset="-122"/>
            </a:endParaRPr>
          </a:p>
        </p:txBody>
      </p:sp>
      <p:sp>
        <p:nvSpPr>
          <p:cNvPr id="68674" name="Freeform 66"/>
          <p:cNvSpPr/>
          <p:nvPr/>
        </p:nvSpPr>
        <p:spPr>
          <a:xfrm>
            <a:off x="7440613" y="5586413"/>
            <a:ext cx="165100" cy="304800"/>
          </a:xfrm>
          <a:custGeom>
            <a:avLst/>
            <a:gdLst>
              <a:gd name="txL" fmla="*/ 0 w 104"/>
              <a:gd name="txT" fmla="*/ 0 h 192"/>
              <a:gd name="txR" fmla="*/ 104 w 104"/>
              <a:gd name="txB" fmla="*/ 192 h 192"/>
            </a:gdLst>
            <a:ahLst/>
            <a:cxnLst>
              <a:cxn ang="0">
                <a:pos x="2147483646" y="0"/>
              </a:cxn>
              <a:cxn ang="0">
                <a:pos x="2147483646" y="2147483646"/>
              </a:cxn>
              <a:cxn ang="0">
                <a:pos x="2147483646" y="2147483646"/>
              </a:cxn>
              <a:cxn ang="0">
                <a:pos x="0" y="2147483646"/>
              </a:cxn>
            </a:cxnLst>
            <a:rect l="txL" t="txT" r="txR" b="txB"/>
            <a:pathLst>
              <a:path w="104" h="192">
                <a:moveTo>
                  <a:pt x="96" y="0"/>
                </a:moveTo>
                <a:cubicBezTo>
                  <a:pt x="100" y="56"/>
                  <a:pt x="104" y="112"/>
                  <a:pt x="96" y="144"/>
                </a:cubicBezTo>
                <a:cubicBezTo>
                  <a:pt x="88" y="176"/>
                  <a:pt x="64" y="192"/>
                  <a:pt x="48" y="192"/>
                </a:cubicBezTo>
                <a:cubicBezTo>
                  <a:pt x="32" y="192"/>
                  <a:pt x="8" y="152"/>
                  <a:pt x="0" y="144"/>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75" name="Line 67"/>
          <p:cNvSpPr/>
          <p:nvPr/>
        </p:nvSpPr>
        <p:spPr>
          <a:xfrm flipH="1" flipV="1">
            <a:off x="7148513" y="4748213"/>
            <a:ext cx="292100" cy="1066800"/>
          </a:xfrm>
          <a:prstGeom prst="line">
            <a:avLst/>
          </a:prstGeom>
          <a:ln w="15875" cap="flat" cmpd="sng">
            <a:solidFill>
              <a:srgbClr val="0000FF"/>
            </a:solidFill>
            <a:prstDash val="dash"/>
            <a:headEnd type="none" w="med" len="med"/>
            <a:tailEnd type="stealth" w="lg" len="lg"/>
          </a:ln>
        </p:spPr>
      </p:sp>
      <p:sp>
        <p:nvSpPr>
          <p:cNvPr id="68676" name="Line 68"/>
          <p:cNvSpPr/>
          <p:nvPr/>
        </p:nvSpPr>
        <p:spPr>
          <a:xfrm flipH="1">
            <a:off x="7758113" y="4900613"/>
            <a:ext cx="76200" cy="304800"/>
          </a:xfrm>
          <a:prstGeom prst="line">
            <a:avLst/>
          </a:prstGeom>
          <a:ln w="15875" cap="flat" cmpd="sng">
            <a:solidFill>
              <a:srgbClr val="CC0000"/>
            </a:solidFill>
            <a:prstDash val="solid"/>
            <a:headEnd type="none" w="med" len="med"/>
            <a:tailEnd type="stealth" w="lg" len="lg"/>
          </a:ln>
        </p:spPr>
      </p:sp>
      <p:sp>
        <p:nvSpPr>
          <p:cNvPr id="68677" name="Text Box 69"/>
          <p:cNvSpPr txBox="1"/>
          <p:nvPr/>
        </p:nvSpPr>
        <p:spPr>
          <a:xfrm>
            <a:off x="7681913" y="4595813"/>
            <a:ext cx="550862"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78" name="Freeform 70"/>
          <p:cNvSpPr/>
          <p:nvPr/>
        </p:nvSpPr>
        <p:spPr>
          <a:xfrm>
            <a:off x="7759700" y="5608638"/>
            <a:ext cx="201613" cy="358775"/>
          </a:xfrm>
          <a:custGeom>
            <a:avLst/>
            <a:gdLst>
              <a:gd name="txL" fmla="*/ 0 w 127"/>
              <a:gd name="txT" fmla="*/ 0 h 226"/>
              <a:gd name="txR" fmla="*/ 127 w 127"/>
              <a:gd name="txB" fmla="*/ 226 h 226"/>
            </a:gdLst>
            <a:ahLst/>
            <a:cxnLst>
              <a:cxn ang="0">
                <a:pos x="2147483646" y="0"/>
              </a:cxn>
              <a:cxn ang="0">
                <a:pos x="2147483646" y="2147483646"/>
              </a:cxn>
              <a:cxn ang="0">
                <a:pos x="2147483646" y="2147483646"/>
              </a:cxn>
              <a:cxn ang="0">
                <a:pos x="2147483646" y="2147483646"/>
              </a:cxn>
            </a:cxnLst>
            <a:rect l="txL" t="txT" r="txR" b="txB"/>
            <a:pathLst>
              <a:path w="127" h="226">
                <a:moveTo>
                  <a:pt x="14" y="0"/>
                </a:moveTo>
                <a:cubicBezTo>
                  <a:pt x="7" y="79"/>
                  <a:pt x="0" y="158"/>
                  <a:pt x="14" y="192"/>
                </a:cubicBezTo>
                <a:cubicBezTo>
                  <a:pt x="28" y="226"/>
                  <a:pt x="79" y="225"/>
                  <a:pt x="98" y="207"/>
                </a:cubicBezTo>
                <a:cubicBezTo>
                  <a:pt x="117" y="189"/>
                  <a:pt x="125" y="104"/>
                  <a:pt x="127" y="86"/>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79" name="Line 71"/>
          <p:cNvSpPr/>
          <p:nvPr/>
        </p:nvSpPr>
        <p:spPr>
          <a:xfrm flipH="1" flipV="1">
            <a:off x="7681913" y="3910013"/>
            <a:ext cx="271462" cy="1835150"/>
          </a:xfrm>
          <a:prstGeom prst="line">
            <a:avLst/>
          </a:prstGeom>
          <a:ln w="15875" cap="flat" cmpd="sng">
            <a:solidFill>
              <a:srgbClr val="0000FF"/>
            </a:solidFill>
            <a:prstDash val="dash"/>
            <a:headEnd type="none" w="med" len="med"/>
            <a:tailEnd type="stealth" w="lg" len="lg"/>
          </a:ln>
        </p:spPr>
      </p:sp>
      <p:sp>
        <p:nvSpPr>
          <p:cNvPr id="68680" name="Line 72"/>
          <p:cNvSpPr/>
          <p:nvPr/>
        </p:nvSpPr>
        <p:spPr>
          <a:xfrm flipH="1">
            <a:off x="7529513" y="3224213"/>
            <a:ext cx="76200" cy="304800"/>
          </a:xfrm>
          <a:prstGeom prst="line">
            <a:avLst/>
          </a:prstGeom>
          <a:ln w="15875" cap="flat" cmpd="sng">
            <a:solidFill>
              <a:srgbClr val="CC0000"/>
            </a:solidFill>
            <a:prstDash val="solid"/>
            <a:headEnd type="none" w="med" len="med"/>
            <a:tailEnd type="stealth" w="lg" len="lg"/>
          </a:ln>
        </p:spPr>
      </p:sp>
      <p:sp>
        <p:nvSpPr>
          <p:cNvPr id="68681" name="Text Box 73"/>
          <p:cNvSpPr txBox="1"/>
          <p:nvPr/>
        </p:nvSpPr>
        <p:spPr>
          <a:xfrm>
            <a:off x="7453313" y="2919413"/>
            <a:ext cx="550862"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82" name="Freeform 74"/>
          <p:cNvSpPr/>
          <p:nvPr/>
        </p:nvSpPr>
        <p:spPr>
          <a:xfrm>
            <a:off x="7758113" y="3833813"/>
            <a:ext cx="277812" cy="382587"/>
          </a:xfrm>
          <a:custGeom>
            <a:avLst/>
            <a:gdLst>
              <a:gd name="txL" fmla="*/ 0 w 127"/>
              <a:gd name="txT" fmla="*/ 0 h 226"/>
              <a:gd name="txR" fmla="*/ 127 w 127"/>
              <a:gd name="txB" fmla="*/ 226 h 226"/>
            </a:gdLst>
            <a:ahLst/>
            <a:cxnLst>
              <a:cxn ang="0">
                <a:pos x="2147483646" y="0"/>
              </a:cxn>
              <a:cxn ang="0">
                <a:pos x="2147483646" y="2147483646"/>
              </a:cxn>
              <a:cxn ang="0">
                <a:pos x="2147483646" y="2147483646"/>
              </a:cxn>
              <a:cxn ang="0">
                <a:pos x="2147483646" y="2147483646"/>
              </a:cxn>
            </a:cxnLst>
            <a:rect l="txL" t="txT" r="txR" b="txB"/>
            <a:pathLst>
              <a:path w="127" h="226">
                <a:moveTo>
                  <a:pt x="14" y="0"/>
                </a:moveTo>
                <a:cubicBezTo>
                  <a:pt x="7" y="79"/>
                  <a:pt x="0" y="158"/>
                  <a:pt x="14" y="192"/>
                </a:cubicBezTo>
                <a:cubicBezTo>
                  <a:pt x="28" y="226"/>
                  <a:pt x="79" y="225"/>
                  <a:pt x="98" y="207"/>
                </a:cubicBezTo>
                <a:cubicBezTo>
                  <a:pt x="117" y="189"/>
                  <a:pt x="125" y="104"/>
                  <a:pt x="127" y="86"/>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83" name="Line 75"/>
          <p:cNvSpPr/>
          <p:nvPr/>
        </p:nvSpPr>
        <p:spPr>
          <a:xfrm flipV="1">
            <a:off x="8027988" y="3300413"/>
            <a:ext cx="111125" cy="693737"/>
          </a:xfrm>
          <a:prstGeom prst="line">
            <a:avLst/>
          </a:prstGeom>
          <a:ln w="15875" cap="flat" cmpd="sng">
            <a:solidFill>
              <a:srgbClr val="0000FF"/>
            </a:solidFill>
            <a:prstDash val="dash"/>
            <a:headEnd type="none" w="med" len="med"/>
            <a:tailEnd type="stealth" w="lg" len="lg"/>
          </a:ln>
        </p:spPr>
      </p:sp>
      <p:sp>
        <p:nvSpPr>
          <p:cNvPr id="68684" name="Line 76"/>
          <p:cNvSpPr/>
          <p:nvPr/>
        </p:nvSpPr>
        <p:spPr>
          <a:xfrm flipH="1">
            <a:off x="8274050" y="2614613"/>
            <a:ext cx="76200" cy="304800"/>
          </a:xfrm>
          <a:prstGeom prst="line">
            <a:avLst/>
          </a:prstGeom>
          <a:ln w="15875" cap="flat" cmpd="sng">
            <a:solidFill>
              <a:srgbClr val="CC0000"/>
            </a:solidFill>
            <a:prstDash val="solid"/>
            <a:headEnd type="none" w="med" len="med"/>
            <a:tailEnd type="stealth" w="lg" len="lg"/>
          </a:ln>
        </p:spPr>
      </p:sp>
      <p:sp>
        <p:nvSpPr>
          <p:cNvPr id="68685" name="Text Box 77"/>
          <p:cNvSpPr txBox="1"/>
          <p:nvPr/>
        </p:nvSpPr>
        <p:spPr>
          <a:xfrm>
            <a:off x="8197850" y="2309813"/>
            <a:ext cx="550863" cy="3968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solidFill>
                  <a:srgbClr val="CC0000"/>
                </a:solidFill>
                <a:latin typeface="Times New Roman" panose="02020603050405020304" pitchFamily="18" charset="0"/>
                <a:ea typeface="宋体" panose="02010600030101010101" pitchFamily="2" charset="-122"/>
              </a:rPr>
              <a:t>pre</a:t>
            </a:r>
            <a:endParaRPr lang="en-US" altLang="zh-CN" sz="2000" b="1" dirty="0">
              <a:solidFill>
                <a:srgbClr val="CC0000"/>
              </a:solidFill>
              <a:latin typeface="Times New Roman" panose="02020603050405020304" pitchFamily="18" charset="0"/>
              <a:ea typeface="宋体" panose="02010600030101010101" pitchFamily="2" charset="-122"/>
            </a:endParaRPr>
          </a:p>
        </p:txBody>
      </p:sp>
      <p:sp>
        <p:nvSpPr>
          <p:cNvPr id="68686" name="Freeform 78"/>
          <p:cNvSpPr/>
          <p:nvPr/>
        </p:nvSpPr>
        <p:spPr>
          <a:xfrm>
            <a:off x="8369300" y="3322638"/>
            <a:ext cx="201613" cy="358775"/>
          </a:xfrm>
          <a:custGeom>
            <a:avLst/>
            <a:gdLst>
              <a:gd name="txL" fmla="*/ 0 w 127"/>
              <a:gd name="txT" fmla="*/ 0 h 226"/>
              <a:gd name="txR" fmla="*/ 127 w 127"/>
              <a:gd name="txB" fmla="*/ 226 h 226"/>
            </a:gdLst>
            <a:ahLst/>
            <a:cxnLst>
              <a:cxn ang="0">
                <a:pos x="2147483646" y="0"/>
              </a:cxn>
              <a:cxn ang="0">
                <a:pos x="2147483646" y="2147483646"/>
              </a:cxn>
              <a:cxn ang="0">
                <a:pos x="2147483646" y="2147483646"/>
              </a:cxn>
              <a:cxn ang="0">
                <a:pos x="2147483646" y="2147483646"/>
              </a:cxn>
            </a:cxnLst>
            <a:rect l="txL" t="txT" r="txR" b="txB"/>
            <a:pathLst>
              <a:path w="127" h="226">
                <a:moveTo>
                  <a:pt x="14" y="0"/>
                </a:moveTo>
                <a:cubicBezTo>
                  <a:pt x="7" y="79"/>
                  <a:pt x="0" y="158"/>
                  <a:pt x="14" y="192"/>
                </a:cubicBezTo>
                <a:cubicBezTo>
                  <a:pt x="28" y="226"/>
                  <a:pt x="79" y="225"/>
                  <a:pt x="98" y="207"/>
                </a:cubicBezTo>
                <a:cubicBezTo>
                  <a:pt x="117" y="189"/>
                  <a:pt x="125" y="104"/>
                  <a:pt x="127" y="86"/>
                </a:cubicBezTo>
              </a:path>
            </a:pathLst>
          </a:custGeom>
          <a:noFill/>
          <a:ln w="15875" cap="flat" cmpd="sng">
            <a:solidFill>
              <a:srgbClr val="0000FF">
                <a:alpha val="100000"/>
              </a:srgbClr>
            </a:solidFill>
            <a:prstDash val="dash"/>
            <a:bevel/>
            <a:headEnd type="none" w="med" len="med"/>
            <a:tailEnd type="none" w="med" len="med"/>
          </a:ln>
        </p:spPr>
        <p:txBody>
          <a:bodyPr/>
          <a:p>
            <a:endParaRPr lang="zh-CN" altLang="en-US"/>
          </a:p>
        </p:txBody>
      </p:sp>
      <p:sp>
        <p:nvSpPr>
          <p:cNvPr id="68687" name="Line 79"/>
          <p:cNvSpPr/>
          <p:nvPr/>
        </p:nvSpPr>
        <p:spPr>
          <a:xfrm flipV="1">
            <a:off x="8562975" y="2994025"/>
            <a:ext cx="33338" cy="465138"/>
          </a:xfrm>
          <a:prstGeom prst="line">
            <a:avLst/>
          </a:prstGeom>
          <a:ln w="15875" cap="flat" cmpd="sng">
            <a:solidFill>
              <a:srgbClr val="0000FF"/>
            </a:solidFill>
            <a:prstDash val="dash"/>
            <a:headEnd type="none" w="med" len="med"/>
            <a:tailEnd type="stealth" w="lg" len="lg"/>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8632"/>
                                        </p:tgtEl>
                                        <p:attrNameLst>
                                          <p:attrName>style.visibility</p:attrName>
                                        </p:attrNameLst>
                                      </p:cBhvr>
                                      <p:to>
                                        <p:strVal val="visible"/>
                                      </p:to>
                                    </p:set>
                                    <p:animEffect transition="in" filter="wipe(up)">
                                      <p:cBhvr>
                                        <p:cTn id="7" dur="500"/>
                                        <p:tgtEl>
                                          <p:spTgt spid="68632"/>
                                        </p:tgtEl>
                                      </p:cBhvr>
                                    </p:animEffect>
                                  </p:childTnLst>
                                </p:cTn>
                              </p:par>
                              <p:par>
                                <p:cTn id="8" presetID="22" presetClass="entr" presetSubtype="1" fill="hold" nodeType="withEffect">
                                  <p:stCondLst>
                                    <p:cond delay="0"/>
                                  </p:stCondLst>
                                  <p:childTnLst>
                                    <p:set>
                                      <p:cBhvr>
                                        <p:cTn id="9" dur="1" fill="hold">
                                          <p:stCondLst>
                                            <p:cond delay="0"/>
                                          </p:stCondLst>
                                        </p:cTn>
                                        <p:tgtEl>
                                          <p:spTgt spid="68631"/>
                                        </p:tgtEl>
                                        <p:attrNameLst>
                                          <p:attrName>style.visibility</p:attrName>
                                        </p:attrNameLst>
                                      </p:cBhvr>
                                      <p:to>
                                        <p:strVal val="visible"/>
                                      </p:to>
                                    </p:set>
                                    <p:animEffect transition="in" filter="wipe(up)">
                                      <p:cBhvr>
                                        <p:cTn id="10" dur="500"/>
                                        <p:tgtEl>
                                          <p:spTgt spid="6863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1" nodeType="clickEffect">
                                  <p:stCondLst>
                                    <p:cond delay="0"/>
                                  </p:stCondLst>
                                  <p:childTnLst>
                                    <p:animEffect transition="out" filter="dissolve">
                                      <p:cBhvr>
                                        <p:cTn id="14" dur="500"/>
                                        <p:tgtEl>
                                          <p:spTgt spid="68632"/>
                                        </p:tgtEl>
                                      </p:cBhvr>
                                    </p:animEffect>
                                    <p:set>
                                      <p:cBhvr>
                                        <p:cTn id="15" dur="1" fill="hold">
                                          <p:stCondLst>
                                            <p:cond delay="499"/>
                                          </p:stCondLst>
                                        </p:cTn>
                                        <p:tgtEl>
                                          <p:spTgt spid="68632"/>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68631"/>
                                        </p:tgtEl>
                                      </p:cBhvr>
                                    </p:animEffect>
                                    <p:set>
                                      <p:cBhvr>
                                        <p:cTn id="18" dur="1" fill="hold">
                                          <p:stCondLst>
                                            <p:cond delay="499"/>
                                          </p:stCondLst>
                                        </p:cTn>
                                        <p:tgtEl>
                                          <p:spTgt spid="68631"/>
                                        </p:tgtEl>
                                        <p:attrNameLst>
                                          <p:attrName>style.visibility</p:attrName>
                                        </p:attrNameLst>
                                      </p:cBhvr>
                                      <p:to>
                                        <p:strVal val="hidden"/>
                                      </p:to>
                                    </p:set>
                                  </p:childTnLst>
                                </p:cTn>
                              </p:par>
                              <p:par>
                                <p:cTn id="19" presetID="22" presetClass="entr" presetSubtype="1" fill="hold" grpId="0" nodeType="withEffect">
                                  <p:stCondLst>
                                    <p:cond delay="0"/>
                                  </p:stCondLst>
                                  <p:childTnLst>
                                    <p:set>
                                      <p:cBhvr>
                                        <p:cTn id="20" dur="1" fill="hold">
                                          <p:stCondLst>
                                            <p:cond delay="0"/>
                                          </p:stCondLst>
                                        </p:cTn>
                                        <p:tgtEl>
                                          <p:spTgt spid="68634"/>
                                        </p:tgtEl>
                                        <p:attrNameLst>
                                          <p:attrName>style.visibility</p:attrName>
                                        </p:attrNameLst>
                                      </p:cBhvr>
                                      <p:to>
                                        <p:strVal val="visible"/>
                                      </p:to>
                                    </p:set>
                                    <p:animEffect transition="in" filter="wipe(up)">
                                      <p:cBhvr>
                                        <p:cTn id="21" dur="500"/>
                                        <p:tgtEl>
                                          <p:spTgt spid="68634"/>
                                        </p:tgtEl>
                                      </p:cBhvr>
                                    </p:animEffect>
                                  </p:childTnLst>
                                </p:cTn>
                              </p:par>
                              <p:par>
                                <p:cTn id="22" presetID="22" presetClass="entr" presetSubtype="1" fill="hold" nodeType="withEffect">
                                  <p:stCondLst>
                                    <p:cond delay="0"/>
                                  </p:stCondLst>
                                  <p:childTnLst>
                                    <p:set>
                                      <p:cBhvr>
                                        <p:cTn id="23" dur="1" fill="hold">
                                          <p:stCondLst>
                                            <p:cond delay="0"/>
                                          </p:stCondLst>
                                        </p:cTn>
                                        <p:tgtEl>
                                          <p:spTgt spid="68633"/>
                                        </p:tgtEl>
                                        <p:attrNameLst>
                                          <p:attrName>style.visibility</p:attrName>
                                        </p:attrNameLst>
                                      </p:cBhvr>
                                      <p:to>
                                        <p:strVal val="visible"/>
                                      </p:to>
                                    </p:set>
                                    <p:animEffect transition="in" filter="wipe(up)">
                                      <p:cBhvr>
                                        <p:cTn id="24" dur="500"/>
                                        <p:tgtEl>
                                          <p:spTgt spid="6863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8636"/>
                                        </p:tgtEl>
                                        <p:attrNameLst>
                                          <p:attrName>style.visibility</p:attrName>
                                        </p:attrNameLst>
                                      </p:cBhvr>
                                      <p:to>
                                        <p:strVal val="visible"/>
                                      </p:to>
                                    </p:set>
                                    <p:animEffect transition="in" filter="wipe(down)">
                                      <p:cBhvr>
                                        <p:cTn id="29" dur="500"/>
                                        <p:tgtEl>
                                          <p:spTgt spid="68636"/>
                                        </p:tgtEl>
                                      </p:cBhvr>
                                    </p:animEffect>
                                  </p:childTnLst>
                                </p:cTn>
                              </p:par>
                              <p:par>
                                <p:cTn id="30" presetID="22" presetClass="entr" presetSubtype="4" fill="hold" nodeType="withEffect">
                                  <p:stCondLst>
                                    <p:cond delay="0"/>
                                  </p:stCondLst>
                                  <p:childTnLst>
                                    <p:set>
                                      <p:cBhvr>
                                        <p:cTn id="31" dur="1" fill="hold">
                                          <p:stCondLst>
                                            <p:cond delay="0"/>
                                          </p:stCondLst>
                                        </p:cTn>
                                        <p:tgtEl>
                                          <p:spTgt spid="68635"/>
                                        </p:tgtEl>
                                        <p:attrNameLst>
                                          <p:attrName>style.visibility</p:attrName>
                                        </p:attrNameLst>
                                      </p:cBhvr>
                                      <p:to>
                                        <p:strVal val="visible"/>
                                      </p:to>
                                    </p:set>
                                    <p:animEffect transition="in" filter="wipe(down)">
                                      <p:cBhvr>
                                        <p:cTn id="32" dur="500"/>
                                        <p:tgtEl>
                                          <p:spTgt spid="686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8638"/>
                                        </p:tgtEl>
                                        <p:attrNameLst>
                                          <p:attrName>style.visibility</p:attrName>
                                        </p:attrNameLst>
                                      </p:cBhvr>
                                      <p:to>
                                        <p:strVal val="visible"/>
                                      </p:to>
                                    </p:set>
                                    <p:animEffect transition="in" filter="wipe(up)">
                                      <p:cBhvr>
                                        <p:cTn id="37" dur="500"/>
                                        <p:tgtEl>
                                          <p:spTgt spid="68638"/>
                                        </p:tgtEl>
                                      </p:cBhvr>
                                    </p:animEffect>
                                  </p:childTnLst>
                                </p:cTn>
                              </p:par>
                              <p:par>
                                <p:cTn id="38" presetID="22" presetClass="entr" presetSubtype="1" fill="hold" nodeType="withEffect">
                                  <p:stCondLst>
                                    <p:cond delay="0"/>
                                  </p:stCondLst>
                                  <p:childTnLst>
                                    <p:set>
                                      <p:cBhvr>
                                        <p:cTn id="39" dur="1" fill="hold">
                                          <p:stCondLst>
                                            <p:cond delay="0"/>
                                          </p:stCondLst>
                                        </p:cTn>
                                        <p:tgtEl>
                                          <p:spTgt spid="68637"/>
                                        </p:tgtEl>
                                        <p:attrNameLst>
                                          <p:attrName>style.visibility</p:attrName>
                                        </p:attrNameLst>
                                      </p:cBhvr>
                                      <p:to>
                                        <p:strVal val="visible"/>
                                      </p:to>
                                    </p:set>
                                    <p:animEffect transition="in" filter="wipe(up)">
                                      <p:cBhvr>
                                        <p:cTn id="40" dur="500"/>
                                        <p:tgtEl>
                                          <p:spTgt spid="6863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grpId="1" nodeType="clickEffect">
                                  <p:stCondLst>
                                    <p:cond delay="0"/>
                                  </p:stCondLst>
                                  <p:childTnLst>
                                    <p:animEffect transition="out" filter="dissolve">
                                      <p:cBhvr>
                                        <p:cTn id="44" dur="500"/>
                                        <p:tgtEl>
                                          <p:spTgt spid="68634"/>
                                        </p:tgtEl>
                                      </p:cBhvr>
                                    </p:animEffect>
                                    <p:set>
                                      <p:cBhvr>
                                        <p:cTn id="45" dur="1" fill="hold">
                                          <p:stCondLst>
                                            <p:cond delay="499"/>
                                          </p:stCondLst>
                                        </p:cTn>
                                        <p:tgtEl>
                                          <p:spTgt spid="68634"/>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68633"/>
                                        </p:tgtEl>
                                      </p:cBhvr>
                                    </p:animEffect>
                                    <p:set>
                                      <p:cBhvr>
                                        <p:cTn id="48" dur="1" fill="hold">
                                          <p:stCondLst>
                                            <p:cond delay="499"/>
                                          </p:stCondLst>
                                        </p:cTn>
                                        <p:tgtEl>
                                          <p:spTgt spid="68633"/>
                                        </p:tgtEl>
                                        <p:attrNameLst>
                                          <p:attrName>style.visibility</p:attrName>
                                        </p:attrNameLst>
                                      </p:cBhvr>
                                      <p:to>
                                        <p:strVal val="hidden"/>
                                      </p:to>
                                    </p:set>
                                  </p:childTnLst>
                                </p:cTn>
                              </p:par>
                              <p:par>
                                <p:cTn id="49" presetID="22" presetClass="entr" presetSubtype="1" fill="hold" grpId="0" nodeType="withEffect">
                                  <p:stCondLst>
                                    <p:cond delay="0"/>
                                  </p:stCondLst>
                                  <p:childTnLst>
                                    <p:set>
                                      <p:cBhvr>
                                        <p:cTn id="50" dur="1" fill="hold">
                                          <p:stCondLst>
                                            <p:cond delay="0"/>
                                          </p:stCondLst>
                                        </p:cTn>
                                        <p:tgtEl>
                                          <p:spTgt spid="68640"/>
                                        </p:tgtEl>
                                        <p:attrNameLst>
                                          <p:attrName>style.visibility</p:attrName>
                                        </p:attrNameLst>
                                      </p:cBhvr>
                                      <p:to>
                                        <p:strVal val="visible"/>
                                      </p:to>
                                    </p:set>
                                    <p:animEffect transition="in" filter="wipe(up)">
                                      <p:cBhvr>
                                        <p:cTn id="51" dur="500"/>
                                        <p:tgtEl>
                                          <p:spTgt spid="68640"/>
                                        </p:tgtEl>
                                      </p:cBhvr>
                                    </p:animEffect>
                                  </p:childTnLst>
                                </p:cTn>
                              </p:par>
                              <p:par>
                                <p:cTn id="52" presetID="22" presetClass="entr" presetSubtype="1" fill="hold" nodeType="withEffect">
                                  <p:stCondLst>
                                    <p:cond delay="0"/>
                                  </p:stCondLst>
                                  <p:childTnLst>
                                    <p:set>
                                      <p:cBhvr>
                                        <p:cTn id="53" dur="1" fill="hold">
                                          <p:stCondLst>
                                            <p:cond delay="0"/>
                                          </p:stCondLst>
                                        </p:cTn>
                                        <p:tgtEl>
                                          <p:spTgt spid="68639"/>
                                        </p:tgtEl>
                                        <p:attrNameLst>
                                          <p:attrName>style.visibility</p:attrName>
                                        </p:attrNameLst>
                                      </p:cBhvr>
                                      <p:to>
                                        <p:strVal val="visible"/>
                                      </p:to>
                                    </p:set>
                                    <p:animEffect transition="in" filter="wipe(up)">
                                      <p:cBhvr>
                                        <p:cTn id="54" dur="500"/>
                                        <p:tgtEl>
                                          <p:spTgt spid="68639"/>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68640"/>
                                        </p:tgtEl>
                                      </p:cBhvr>
                                    </p:animEffect>
                                    <p:set>
                                      <p:cBhvr>
                                        <p:cTn id="59" dur="1" fill="hold">
                                          <p:stCondLst>
                                            <p:cond delay="499"/>
                                          </p:stCondLst>
                                        </p:cTn>
                                        <p:tgtEl>
                                          <p:spTgt spid="68640"/>
                                        </p:tgtEl>
                                        <p:attrNameLst>
                                          <p:attrName>style.visibility</p:attrName>
                                        </p:attrNameLst>
                                      </p:cBhvr>
                                      <p:to>
                                        <p:strVal val="hidden"/>
                                      </p:to>
                                    </p:set>
                                  </p:childTnLst>
                                </p:cTn>
                              </p:par>
                              <p:par>
                                <p:cTn id="60" presetID="9" presetClass="exit" presetSubtype="0" fill="hold" nodeType="withEffect">
                                  <p:stCondLst>
                                    <p:cond delay="0"/>
                                  </p:stCondLst>
                                  <p:childTnLst>
                                    <p:animEffect transition="out" filter="dissolve">
                                      <p:cBhvr>
                                        <p:cTn id="61" dur="500"/>
                                        <p:tgtEl>
                                          <p:spTgt spid="68639"/>
                                        </p:tgtEl>
                                      </p:cBhvr>
                                    </p:animEffect>
                                    <p:set>
                                      <p:cBhvr>
                                        <p:cTn id="62" dur="1" fill="hold">
                                          <p:stCondLst>
                                            <p:cond delay="499"/>
                                          </p:stCondLst>
                                        </p:cTn>
                                        <p:tgtEl>
                                          <p:spTgt spid="68639"/>
                                        </p:tgtEl>
                                        <p:attrNameLst>
                                          <p:attrName>style.visibility</p:attrName>
                                        </p:attrNameLst>
                                      </p:cBhvr>
                                      <p:to>
                                        <p:strVal val="hidden"/>
                                      </p:to>
                                    </p:set>
                                  </p:childTnLst>
                                </p:cTn>
                              </p:par>
                              <p:par>
                                <p:cTn id="63" presetID="22" presetClass="entr" presetSubtype="1" fill="hold" grpId="0" nodeType="withEffect">
                                  <p:stCondLst>
                                    <p:cond delay="0"/>
                                  </p:stCondLst>
                                  <p:childTnLst>
                                    <p:set>
                                      <p:cBhvr>
                                        <p:cTn id="64" dur="1" fill="hold">
                                          <p:stCondLst>
                                            <p:cond delay="0"/>
                                          </p:stCondLst>
                                        </p:cTn>
                                        <p:tgtEl>
                                          <p:spTgt spid="68642"/>
                                        </p:tgtEl>
                                        <p:attrNameLst>
                                          <p:attrName>style.visibility</p:attrName>
                                        </p:attrNameLst>
                                      </p:cBhvr>
                                      <p:to>
                                        <p:strVal val="visible"/>
                                      </p:to>
                                    </p:set>
                                    <p:animEffect transition="in" filter="wipe(up)">
                                      <p:cBhvr>
                                        <p:cTn id="65" dur="500"/>
                                        <p:tgtEl>
                                          <p:spTgt spid="68642"/>
                                        </p:tgtEl>
                                      </p:cBhvr>
                                    </p:animEffect>
                                  </p:childTnLst>
                                </p:cTn>
                              </p:par>
                              <p:par>
                                <p:cTn id="66" presetID="22" presetClass="entr" presetSubtype="1" fill="hold" nodeType="withEffect">
                                  <p:stCondLst>
                                    <p:cond delay="0"/>
                                  </p:stCondLst>
                                  <p:childTnLst>
                                    <p:set>
                                      <p:cBhvr>
                                        <p:cTn id="67" dur="1" fill="hold">
                                          <p:stCondLst>
                                            <p:cond delay="0"/>
                                          </p:stCondLst>
                                        </p:cTn>
                                        <p:tgtEl>
                                          <p:spTgt spid="68641"/>
                                        </p:tgtEl>
                                        <p:attrNameLst>
                                          <p:attrName>style.visibility</p:attrName>
                                        </p:attrNameLst>
                                      </p:cBhvr>
                                      <p:to>
                                        <p:strVal val="visible"/>
                                      </p:to>
                                    </p:set>
                                    <p:animEffect transition="in" filter="wipe(up)">
                                      <p:cBhvr>
                                        <p:cTn id="68" dur="500"/>
                                        <p:tgtEl>
                                          <p:spTgt spid="6864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68643"/>
                                        </p:tgtEl>
                                        <p:attrNameLst>
                                          <p:attrName>style.visibility</p:attrName>
                                        </p:attrNameLst>
                                      </p:cBhvr>
                                      <p:to>
                                        <p:strVal val="visible"/>
                                      </p:to>
                                    </p:set>
                                    <p:animEffect transition="in" filter="wipe(down)">
                                      <p:cBhvr>
                                        <p:cTn id="73" dur="500"/>
                                        <p:tgtEl>
                                          <p:spTgt spid="68643"/>
                                        </p:tgtEl>
                                      </p:cBhvr>
                                    </p:animEffect>
                                  </p:childTnLst>
                                </p:cTn>
                              </p:par>
                              <p:par>
                                <p:cTn id="74" presetID="22" presetClass="entr" presetSubtype="4" fill="hold" nodeType="withEffect">
                                  <p:stCondLst>
                                    <p:cond delay="0"/>
                                  </p:stCondLst>
                                  <p:childTnLst>
                                    <p:set>
                                      <p:cBhvr>
                                        <p:cTn id="75" dur="1" fill="hold">
                                          <p:stCondLst>
                                            <p:cond delay="0"/>
                                          </p:stCondLst>
                                        </p:cTn>
                                        <p:tgtEl>
                                          <p:spTgt spid="68645"/>
                                        </p:tgtEl>
                                        <p:attrNameLst>
                                          <p:attrName>style.visibility</p:attrName>
                                        </p:attrNameLst>
                                      </p:cBhvr>
                                      <p:to>
                                        <p:strVal val="visible"/>
                                      </p:to>
                                    </p:set>
                                    <p:animEffect transition="in" filter="wipe(down)">
                                      <p:cBhvr>
                                        <p:cTn id="76" dur="500"/>
                                        <p:tgtEl>
                                          <p:spTgt spid="68645"/>
                                        </p:tgtEl>
                                      </p:cBhvr>
                                    </p:animEffect>
                                  </p:childTnLst>
                                </p:cTn>
                              </p:par>
                              <p:par>
                                <p:cTn id="77" presetID="22" presetClass="entr" presetSubtype="4" fill="hold" nodeType="withEffect">
                                  <p:stCondLst>
                                    <p:cond delay="0"/>
                                  </p:stCondLst>
                                  <p:childTnLst>
                                    <p:set>
                                      <p:cBhvr>
                                        <p:cTn id="78" dur="1" fill="hold">
                                          <p:stCondLst>
                                            <p:cond delay="0"/>
                                          </p:stCondLst>
                                        </p:cTn>
                                        <p:tgtEl>
                                          <p:spTgt spid="68644"/>
                                        </p:tgtEl>
                                        <p:attrNameLst>
                                          <p:attrName>style.visibility</p:attrName>
                                        </p:attrNameLst>
                                      </p:cBhvr>
                                      <p:to>
                                        <p:strVal val="visible"/>
                                      </p:to>
                                    </p:set>
                                    <p:animEffect transition="in" filter="wipe(down)">
                                      <p:cBhvr>
                                        <p:cTn id="79" dur="500"/>
                                        <p:tgtEl>
                                          <p:spTgt spid="6864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grpId="1" nodeType="clickEffect">
                                  <p:stCondLst>
                                    <p:cond delay="0"/>
                                  </p:stCondLst>
                                  <p:childTnLst>
                                    <p:animEffect transition="out" filter="dissolve">
                                      <p:cBhvr>
                                        <p:cTn id="83" dur="500"/>
                                        <p:tgtEl>
                                          <p:spTgt spid="68638"/>
                                        </p:tgtEl>
                                      </p:cBhvr>
                                    </p:animEffect>
                                    <p:set>
                                      <p:cBhvr>
                                        <p:cTn id="84" dur="1" fill="hold">
                                          <p:stCondLst>
                                            <p:cond delay="499"/>
                                          </p:stCondLst>
                                        </p:cTn>
                                        <p:tgtEl>
                                          <p:spTgt spid="68638"/>
                                        </p:tgtEl>
                                        <p:attrNameLst>
                                          <p:attrName>style.visibility</p:attrName>
                                        </p:attrNameLst>
                                      </p:cBhvr>
                                      <p:to>
                                        <p:strVal val="hidden"/>
                                      </p:to>
                                    </p:set>
                                  </p:childTnLst>
                                </p:cTn>
                              </p:par>
                              <p:par>
                                <p:cTn id="85" presetID="9" presetClass="exit" presetSubtype="0" fill="hold" nodeType="withEffect">
                                  <p:stCondLst>
                                    <p:cond delay="0"/>
                                  </p:stCondLst>
                                  <p:childTnLst>
                                    <p:animEffect transition="out" filter="dissolve">
                                      <p:cBhvr>
                                        <p:cTn id="86" dur="500"/>
                                        <p:tgtEl>
                                          <p:spTgt spid="68637"/>
                                        </p:tgtEl>
                                      </p:cBhvr>
                                    </p:animEffect>
                                    <p:set>
                                      <p:cBhvr>
                                        <p:cTn id="87" dur="1" fill="hold">
                                          <p:stCondLst>
                                            <p:cond delay="499"/>
                                          </p:stCondLst>
                                        </p:cTn>
                                        <p:tgtEl>
                                          <p:spTgt spid="68637"/>
                                        </p:tgtEl>
                                        <p:attrNameLst>
                                          <p:attrName>style.visibility</p:attrName>
                                        </p:attrNameLst>
                                      </p:cBhvr>
                                      <p:to>
                                        <p:strVal val="hidden"/>
                                      </p:to>
                                    </p:set>
                                  </p:childTnLst>
                                </p:cTn>
                              </p:par>
                              <p:par>
                                <p:cTn id="88" presetID="22" presetClass="entr" presetSubtype="1" fill="hold" grpId="0" nodeType="withEffect">
                                  <p:stCondLst>
                                    <p:cond delay="0"/>
                                  </p:stCondLst>
                                  <p:childTnLst>
                                    <p:set>
                                      <p:cBhvr>
                                        <p:cTn id="89" dur="1" fill="hold">
                                          <p:stCondLst>
                                            <p:cond delay="0"/>
                                          </p:stCondLst>
                                        </p:cTn>
                                        <p:tgtEl>
                                          <p:spTgt spid="68647"/>
                                        </p:tgtEl>
                                        <p:attrNameLst>
                                          <p:attrName>style.visibility</p:attrName>
                                        </p:attrNameLst>
                                      </p:cBhvr>
                                      <p:to>
                                        <p:strVal val="visible"/>
                                      </p:to>
                                    </p:set>
                                    <p:animEffect transition="in" filter="wipe(up)">
                                      <p:cBhvr>
                                        <p:cTn id="90" dur="500"/>
                                        <p:tgtEl>
                                          <p:spTgt spid="68647"/>
                                        </p:tgtEl>
                                      </p:cBhvr>
                                    </p:animEffect>
                                  </p:childTnLst>
                                </p:cTn>
                              </p:par>
                              <p:par>
                                <p:cTn id="91" presetID="22" presetClass="entr" presetSubtype="1" fill="hold" nodeType="withEffect">
                                  <p:stCondLst>
                                    <p:cond delay="0"/>
                                  </p:stCondLst>
                                  <p:childTnLst>
                                    <p:set>
                                      <p:cBhvr>
                                        <p:cTn id="92" dur="1" fill="hold">
                                          <p:stCondLst>
                                            <p:cond delay="0"/>
                                          </p:stCondLst>
                                        </p:cTn>
                                        <p:tgtEl>
                                          <p:spTgt spid="68646"/>
                                        </p:tgtEl>
                                        <p:attrNameLst>
                                          <p:attrName>style.visibility</p:attrName>
                                        </p:attrNameLst>
                                      </p:cBhvr>
                                      <p:to>
                                        <p:strVal val="visible"/>
                                      </p:to>
                                    </p:set>
                                    <p:animEffect transition="in" filter="wipe(up)">
                                      <p:cBhvr>
                                        <p:cTn id="93" dur="500"/>
                                        <p:tgtEl>
                                          <p:spTgt spid="68646"/>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xit" presetSubtype="0" fill="hold" grpId="1" nodeType="clickEffect">
                                  <p:stCondLst>
                                    <p:cond delay="0"/>
                                  </p:stCondLst>
                                  <p:childTnLst>
                                    <p:animEffect transition="out" filter="dissolve">
                                      <p:cBhvr>
                                        <p:cTn id="97" dur="500"/>
                                        <p:tgtEl>
                                          <p:spTgt spid="68642"/>
                                        </p:tgtEl>
                                      </p:cBhvr>
                                    </p:animEffect>
                                    <p:set>
                                      <p:cBhvr>
                                        <p:cTn id="98" dur="1" fill="hold">
                                          <p:stCondLst>
                                            <p:cond delay="499"/>
                                          </p:stCondLst>
                                        </p:cTn>
                                        <p:tgtEl>
                                          <p:spTgt spid="68642"/>
                                        </p:tgtEl>
                                        <p:attrNameLst>
                                          <p:attrName>style.visibility</p:attrName>
                                        </p:attrNameLst>
                                      </p:cBhvr>
                                      <p:to>
                                        <p:strVal val="hidden"/>
                                      </p:to>
                                    </p:set>
                                  </p:childTnLst>
                                </p:cTn>
                              </p:par>
                              <p:par>
                                <p:cTn id="99" presetID="9" presetClass="exit" presetSubtype="0" fill="hold" nodeType="withEffect">
                                  <p:stCondLst>
                                    <p:cond delay="0"/>
                                  </p:stCondLst>
                                  <p:childTnLst>
                                    <p:animEffect transition="out" filter="dissolve">
                                      <p:cBhvr>
                                        <p:cTn id="100" dur="500"/>
                                        <p:tgtEl>
                                          <p:spTgt spid="68641"/>
                                        </p:tgtEl>
                                      </p:cBhvr>
                                    </p:animEffect>
                                    <p:set>
                                      <p:cBhvr>
                                        <p:cTn id="101" dur="1" fill="hold">
                                          <p:stCondLst>
                                            <p:cond delay="499"/>
                                          </p:stCondLst>
                                        </p:cTn>
                                        <p:tgtEl>
                                          <p:spTgt spid="68641"/>
                                        </p:tgtEl>
                                        <p:attrNameLst>
                                          <p:attrName>style.visibility</p:attrName>
                                        </p:attrNameLst>
                                      </p:cBhvr>
                                      <p:to>
                                        <p:strVal val="hidden"/>
                                      </p:to>
                                    </p:set>
                                  </p:childTnLst>
                                </p:cTn>
                              </p:par>
                              <p:par>
                                <p:cTn id="102" presetID="1" presetClass="entr" presetSubtype="0" fill="hold" grpId="2" nodeType="withEffect">
                                  <p:stCondLst>
                                    <p:cond delay="0"/>
                                  </p:stCondLst>
                                  <p:childTnLst>
                                    <p:set>
                                      <p:cBhvr>
                                        <p:cTn id="103" dur="1" fill="hold">
                                          <p:stCondLst>
                                            <p:cond delay="0"/>
                                          </p:stCondLst>
                                        </p:cTn>
                                        <p:tgtEl>
                                          <p:spTgt spid="68640"/>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6863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8648"/>
                                        </p:tgtEl>
                                        <p:attrNameLst>
                                          <p:attrName>style.visibility</p:attrName>
                                        </p:attrNameLst>
                                      </p:cBhvr>
                                      <p:to>
                                        <p:strVal val="visible"/>
                                      </p:to>
                                    </p:set>
                                    <p:animEffect transition="in" filter="wipe(down)">
                                      <p:cBhvr>
                                        <p:cTn id="110" dur="500"/>
                                        <p:tgtEl>
                                          <p:spTgt spid="68648"/>
                                        </p:tgtEl>
                                      </p:cBhvr>
                                    </p:animEffect>
                                  </p:childTnLst>
                                </p:cTn>
                              </p:par>
                              <p:par>
                                <p:cTn id="111" presetID="22" presetClass="entr" presetSubtype="4" fill="hold" nodeType="withEffect">
                                  <p:stCondLst>
                                    <p:cond delay="0"/>
                                  </p:stCondLst>
                                  <p:childTnLst>
                                    <p:set>
                                      <p:cBhvr>
                                        <p:cTn id="112" dur="1" fill="hold">
                                          <p:stCondLst>
                                            <p:cond delay="0"/>
                                          </p:stCondLst>
                                        </p:cTn>
                                        <p:tgtEl>
                                          <p:spTgt spid="68649"/>
                                        </p:tgtEl>
                                        <p:attrNameLst>
                                          <p:attrName>style.visibility</p:attrName>
                                        </p:attrNameLst>
                                      </p:cBhvr>
                                      <p:to>
                                        <p:strVal val="visible"/>
                                      </p:to>
                                    </p:set>
                                    <p:animEffect transition="in" filter="wipe(down)">
                                      <p:cBhvr>
                                        <p:cTn id="113" dur="500"/>
                                        <p:tgtEl>
                                          <p:spTgt spid="68649"/>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xit" presetSubtype="0" fill="hold" grpId="1" nodeType="clickEffect">
                                  <p:stCondLst>
                                    <p:cond delay="0"/>
                                  </p:stCondLst>
                                  <p:childTnLst>
                                    <p:animEffect transition="out" filter="dissolve">
                                      <p:cBhvr>
                                        <p:cTn id="117" dur="500"/>
                                        <p:tgtEl>
                                          <p:spTgt spid="68647"/>
                                        </p:tgtEl>
                                      </p:cBhvr>
                                    </p:animEffect>
                                    <p:set>
                                      <p:cBhvr>
                                        <p:cTn id="118" dur="1" fill="hold">
                                          <p:stCondLst>
                                            <p:cond delay="499"/>
                                          </p:stCondLst>
                                        </p:cTn>
                                        <p:tgtEl>
                                          <p:spTgt spid="68647"/>
                                        </p:tgtEl>
                                        <p:attrNameLst>
                                          <p:attrName>style.visibility</p:attrName>
                                        </p:attrNameLst>
                                      </p:cBhvr>
                                      <p:to>
                                        <p:strVal val="hidden"/>
                                      </p:to>
                                    </p:set>
                                  </p:childTnLst>
                                </p:cTn>
                              </p:par>
                              <p:par>
                                <p:cTn id="119" presetID="9" presetClass="exit" presetSubtype="0" fill="hold" nodeType="withEffect">
                                  <p:stCondLst>
                                    <p:cond delay="0"/>
                                  </p:stCondLst>
                                  <p:childTnLst>
                                    <p:animEffect transition="out" filter="dissolve">
                                      <p:cBhvr>
                                        <p:cTn id="120" dur="500"/>
                                        <p:tgtEl>
                                          <p:spTgt spid="68646"/>
                                        </p:tgtEl>
                                      </p:cBhvr>
                                    </p:animEffect>
                                    <p:set>
                                      <p:cBhvr>
                                        <p:cTn id="121" dur="1" fill="hold">
                                          <p:stCondLst>
                                            <p:cond delay="499"/>
                                          </p:stCondLst>
                                        </p:cTn>
                                        <p:tgtEl>
                                          <p:spTgt spid="68646"/>
                                        </p:tgtEl>
                                        <p:attrNameLst>
                                          <p:attrName>style.visibility</p:attrName>
                                        </p:attrNameLst>
                                      </p:cBhvr>
                                      <p:to>
                                        <p:strVal val="hidden"/>
                                      </p:to>
                                    </p:set>
                                  </p:childTnLst>
                                </p:cTn>
                              </p:par>
                              <p:par>
                                <p:cTn id="122" presetID="22" presetClass="entr" presetSubtype="1" fill="hold" grpId="0" nodeType="withEffect">
                                  <p:stCondLst>
                                    <p:cond delay="0"/>
                                  </p:stCondLst>
                                  <p:childTnLst>
                                    <p:set>
                                      <p:cBhvr>
                                        <p:cTn id="123" dur="1" fill="hold">
                                          <p:stCondLst>
                                            <p:cond delay="0"/>
                                          </p:stCondLst>
                                        </p:cTn>
                                        <p:tgtEl>
                                          <p:spTgt spid="68651"/>
                                        </p:tgtEl>
                                        <p:attrNameLst>
                                          <p:attrName>style.visibility</p:attrName>
                                        </p:attrNameLst>
                                      </p:cBhvr>
                                      <p:to>
                                        <p:strVal val="visible"/>
                                      </p:to>
                                    </p:set>
                                    <p:animEffect transition="in" filter="wipe(up)">
                                      <p:cBhvr>
                                        <p:cTn id="124" dur="500"/>
                                        <p:tgtEl>
                                          <p:spTgt spid="68651"/>
                                        </p:tgtEl>
                                      </p:cBhvr>
                                    </p:animEffect>
                                  </p:childTnLst>
                                </p:cTn>
                              </p:par>
                              <p:par>
                                <p:cTn id="125" presetID="22" presetClass="entr" presetSubtype="1" fill="hold" nodeType="withEffect">
                                  <p:stCondLst>
                                    <p:cond delay="0"/>
                                  </p:stCondLst>
                                  <p:childTnLst>
                                    <p:set>
                                      <p:cBhvr>
                                        <p:cTn id="126" dur="1" fill="hold">
                                          <p:stCondLst>
                                            <p:cond delay="0"/>
                                          </p:stCondLst>
                                        </p:cTn>
                                        <p:tgtEl>
                                          <p:spTgt spid="68650"/>
                                        </p:tgtEl>
                                        <p:attrNameLst>
                                          <p:attrName>style.visibility</p:attrName>
                                        </p:attrNameLst>
                                      </p:cBhvr>
                                      <p:to>
                                        <p:strVal val="visible"/>
                                      </p:to>
                                    </p:set>
                                    <p:animEffect transition="in" filter="wipe(up)">
                                      <p:cBhvr>
                                        <p:cTn id="127" dur="500"/>
                                        <p:tgtEl>
                                          <p:spTgt spid="68650"/>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3" nodeType="clickEffect">
                                  <p:stCondLst>
                                    <p:cond delay="0"/>
                                  </p:stCondLst>
                                  <p:childTnLst>
                                    <p:animEffect transition="out" filter="dissolve">
                                      <p:cBhvr>
                                        <p:cTn id="131" dur="500"/>
                                        <p:tgtEl>
                                          <p:spTgt spid="68640"/>
                                        </p:tgtEl>
                                      </p:cBhvr>
                                    </p:animEffect>
                                    <p:set>
                                      <p:cBhvr>
                                        <p:cTn id="132" dur="1" fill="hold">
                                          <p:stCondLst>
                                            <p:cond delay="499"/>
                                          </p:stCondLst>
                                        </p:cTn>
                                        <p:tgtEl>
                                          <p:spTgt spid="68640"/>
                                        </p:tgtEl>
                                        <p:attrNameLst>
                                          <p:attrName>style.visibility</p:attrName>
                                        </p:attrNameLst>
                                      </p:cBhvr>
                                      <p:to>
                                        <p:strVal val="hidden"/>
                                      </p:to>
                                    </p:set>
                                  </p:childTnLst>
                                </p:cTn>
                              </p:par>
                              <p:par>
                                <p:cTn id="133" presetID="9" presetClass="exit" presetSubtype="0" fill="hold" nodeType="withEffect">
                                  <p:stCondLst>
                                    <p:cond delay="0"/>
                                  </p:stCondLst>
                                  <p:childTnLst>
                                    <p:animEffect transition="out" filter="dissolve">
                                      <p:cBhvr>
                                        <p:cTn id="134" dur="500"/>
                                        <p:tgtEl>
                                          <p:spTgt spid="68639"/>
                                        </p:tgtEl>
                                      </p:cBhvr>
                                    </p:animEffect>
                                    <p:set>
                                      <p:cBhvr>
                                        <p:cTn id="135" dur="1" fill="hold">
                                          <p:stCondLst>
                                            <p:cond delay="499"/>
                                          </p:stCondLst>
                                        </p:cTn>
                                        <p:tgtEl>
                                          <p:spTgt spid="68639"/>
                                        </p:tgtEl>
                                        <p:attrNameLst>
                                          <p:attrName>style.visibility</p:attrName>
                                        </p:attrNameLst>
                                      </p:cBhvr>
                                      <p:to>
                                        <p:strVal val="hidden"/>
                                      </p:to>
                                    </p:set>
                                  </p:childTnLst>
                                </p:cTn>
                              </p:par>
                              <p:par>
                                <p:cTn id="136" presetID="1" presetClass="entr" presetSubtype="0" fill="hold" grpId="2" nodeType="withEffect">
                                  <p:stCondLst>
                                    <p:cond delay="0"/>
                                  </p:stCondLst>
                                  <p:childTnLst>
                                    <p:set>
                                      <p:cBhvr>
                                        <p:cTn id="137" dur="1" fill="hold">
                                          <p:stCondLst>
                                            <p:cond delay="0"/>
                                          </p:stCondLst>
                                        </p:cTn>
                                        <p:tgtEl>
                                          <p:spTgt spid="68632"/>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6863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68652"/>
                                        </p:tgtEl>
                                        <p:attrNameLst>
                                          <p:attrName>style.visibility</p:attrName>
                                        </p:attrNameLst>
                                      </p:cBhvr>
                                      <p:to>
                                        <p:strVal val="visible"/>
                                      </p:to>
                                    </p:set>
                                    <p:animEffect transition="in" filter="wipe(down)">
                                      <p:cBhvr>
                                        <p:cTn id="144" dur="500"/>
                                        <p:tgtEl>
                                          <p:spTgt spid="68652"/>
                                        </p:tgtEl>
                                      </p:cBhvr>
                                    </p:animEffect>
                                  </p:childTnLst>
                                </p:cTn>
                              </p:par>
                              <p:par>
                                <p:cTn id="145" presetID="22" presetClass="entr" presetSubtype="4" fill="hold" nodeType="withEffect">
                                  <p:stCondLst>
                                    <p:cond delay="0"/>
                                  </p:stCondLst>
                                  <p:childTnLst>
                                    <p:set>
                                      <p:cBhvr>
                                        <p:cTn id="146" dur="1" fill="hold">
                                          <p:stCondLst>
                                            <p:cond delay="0"/>
                                          </p:stCondLst>
                                        </p:cTn>
                                        <p:tgtEl>
                                          <p:spTgt spid="68653"/>
                                        </p:tgtEl>
                                        <p:attrNameLst>
                                          <p:attrName>style.visibility</p:attrName>
                                        </p:attrNameLst>
                                      </p:cBhvr>
                                      <p:to>
                                        <p:strVal val="visible"/>
                                      </p:to>
                                    </p:set>
                                    <p:animEffect transition="in" filter="wipe(down)">
                                      <p:cBhvr>
                                        <p:cTn id="147" dur="500"/>
                                        <p:tgtEl>
                                          <p:spTgt spid="68653"/>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xit" presetSubtype="0" fill="hold" grpId="1" nodeType="clickEffect">
                                  <p:stCondLst>
                                    <p:cond delay="0"/>
                                  </p:stCondLst>
                                  <p:childTnLst>
                                    <p:animEffect transition="out" filter="dissolve">
                                      <p:cBhvr>
                                        <p:cTn id="151" dur="500"/>
                                        <p:tgtEl>
                                          <p:spTgt spid="68651"/>
                                        </p:tgtEl>
                                      </p:cBhvr>
                                    </p:animEffect>
                                    <p:set>
                                      <p:cBhvr>
                                        <p:cTn id="152" dur="1" fill="hold">
                                          <p:stCondLst>
                                            <p:cond delay="499"/>
                                          </p:stCondLst>
                                        </p:cTn>
                                        <p:tgtEl>
                                          <p:spTgt spid="68651"/>
                                        </p:tgtEl>
                                        <p:attrNameLst>
                                          <p:attrName>style.visibility</p:attrName>
                                        </p:attrNameLst>
                                      </p:cBhvr>
                                      <p:to>
                                        <p:strVal val="hidden"/>
                                      </p:to>
                                    </p:set>
                                  </p:childTnLst>
                                </p:cTn>
                              </p:par>
                              <p:par>
                                <p:cTn id="153" presetID="9" presetClass="exit" presetSubtype="0" fill="hold" nodeType="withEffect">
                                  <p:stCondLst>
                                    <p:cond delay="0"/>
                                  </p:stCondLst>
                                  <p:childTnLst>
                                    <p:animEffect transition="out" filter="dissolve">
                                      <p:cBhvr>
                                        <p:cTn id="154" dur="500"/>
                                        <p:tgtEl>
                                          <p:spTgt spid="68650"/>
                                        </p:tgtEl>
                                      </p:cBhvr>
                                    </p:animEffect>
                                    <p:set>
                                      <p:cBhvr>
                                        <p:cTn id="155" dur="1" fill="hold">
                                          <p:stCondLst>
                                            <p:cond delay="499"/>
                                          </p:stCondLst>
                                        </p:cTn>
                                        <p:tgtEl>
                                          <p:spTgt spid="68650"/>
                                        </p:tgtEl>
                                        <p:attrNameLst>
                                          <p:attrName>style.visibility</p:attrName>
                                        </p:attrNameLst>
                                      </p:cBhvr>
                                      <p:to>
                                        <p:strVal val="hidden"/>
                                      </p:to>
                                    </p:set>
                                  </p:childTnLst>
                                </p:cTn>
                              </p:par>
                              <p:par>
                                <p:cTn id="156" presetID="22" presetClass="entr" presetSubtype="1" fill="hold" grpId="0" nodeType="withEffect">
                                  <p:stCondLst>
                                    <p:cond delay="0"/>
                                  </p:stCondLst>
                                  <p:childTnLst>
                                    <p:set>
                                      <p:cBhvr>
                                        <p:cTn id="157" dur="1" fill="hold">
                                          <p:stCondLst>
                                            <p:cond delay="0"/>
                                          </p:stCondLst>
                                        </p:cTn>
                                        <p:tgtEl>
                                          <p:spTgt spid="68655"/>
                                        </p:tgtEl>
                                        <p:attrNameLst>
                                          <p:attrName>style.visibility</p:attrName>
                                        </p:attrNameLst>
                                      </p:cBhvr>
                                      <p:to>
                                        <p:strVal val="visible"/>
                                      </p:to>
                                    </p:set>
                                    <p:animEffect transition="in" filter="wipe(up)">
                                      <p:cBhvr>
                                        <p:cTn id="158" dur="500"/>
                                        <p:tgtEl>
                                          <p:spTgt spid="68655"/>
                                        </p:tgtEl>
                                      </p:cBhvr>
                                    </p:animEffect>
                                  </p:childTnLst>
                                </p:cTn>
                              </p:par>
                              <p:par>
                                <p:cTn id="159" presetID="22" presetClass="entr" presetSubtype="1" fill="hold" nodeType="withEffect">
                                  <p:stCondLst>
                                    <p:cond delay="0"/>
                                  </p:stCondLst>
                                  <p:childTnLst>
                                    <p:set>
                                      <p:cBhvr>
                                        <p:cTn id="160" dur="1" fill="hold">
                                          <p:stCondLst>
                                            <p:cond delay="0"/>
                                          </p:stCondLst>
                                        </p:cTn>
                                        <p:tgtEl>
                                          <p:spTgt spid="68654"/>
                                        </p:tgtEl>
                                        <p:attrNameLst>
                                          <p:attrName>style.visibility</p:attrName>
                                        </p:attrNameLst>
                                      </p:cBhvr>
                                      <p:to>
                                        <p:strVal val="visible"/>
                                      </p:to>
                                    </p:set>
                                    <p:animEffect transition="in" filter="wipe(up)">
                                      <p:cBhvr>
                                        <p:cTn id="161" dur="500"/>
                                        <p:tgtEl>
                                          <p:spTgt spid="68654"/>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3" nodeType="clickEffect">
                                  <p:stCondLst>
                                    <p:cond delay="0"/>
                                  </p:stCondLst>
                                  <p:childTnLst>
                                    <p:animEffect transition="out" filter="dissolve">
                                      <p:cBhvr>
                                        <p:cTn id="165" dur="500"/>
                                        <p:tgtEl>
                                          <p:spTgt spid="68632"/>
                                        </p:tgtEl>
                                      </p:cBhvr>
                                    </p:animEffect>
                                    <p:set>
                                      <p:cBhvr>
                                        <p:cTn id="166" dur="1" fill="hold">
                                          <p:stCondLst>
                                            <p:cond delay="499"/>
                                          </p:stCondLst>
                                        </p:cTn>
                                        <p:tgtEl>
                                          <p:spTgt spid="68632"/>
                                        </p:tgtEl>
                                        <p:attrNameLst>
                                          <p:attrName>style.visibility</p:attrName>
                                        </p:attrNameLst>
                                      </p:cBhvr>
                                      <p:to>
                                        <p:strVal val="hidden"/>
                                      </p:to>
                                    </p:set>
                                  </p:childTnLst>
                                </p:cTn>
                              </p:par>
                              <p:par>
                                <p:cTn id="167" presetID="9" presetClass="exit" presetSubtype="0" fill="hold" nodeType="withEffect">
                                  <p:stCondLst>
                                    <p:cond delay="0"/>
                                  </p:stCondLst>
                                  <p:childTnLst>
                                    <p:animEffect transition="out" filter="dissolve">
                                      <p:cBhvr>
                                        <p:cTn id="168" dur="500"/>
                                        <p:tgtEl>
                                          <p:spTgt spid="68631"/>
                                        </p:tgtEl>
                                      </p:cBhvr>
                                    </p:animEffect>
                                    <p:set>
                                      <p:cBhvr>
                                        <p:cTn id="169" dur="1" fill="hold">
                                          <p:stCondLst>
                                            <p:cond delay="499"/>
                                          </p:stCondLst>
                                        </p:cTn>
                                        <p:tgtEl>
                                          <p:spTgt spid="68631"/>
                                        </p:tgtEl>
                                        <p:attrNameLst>
                                          <p:attrName>style.visibility</p:attrName>
                                        </p:attrNameLst>
                                      </p:cBhvr>
                                      <p:to>
                                        <p:strVal val="hidden"/>
                                      </p:to>
                                    </p:set>
                                  </p:childTnLst>
                                </p:cTn>
                              </p:par>
                              <p:par>
                                <p:cTn id="170" presetID="22" presetClass="entr" presetSubtype="1" fill="hold" grpId="0" nodeType="withEffect">
                                  <p:stCondLst>
                                    <p:cond delay="0"/>
                                  </p:stCondLst>
                                  <p:childTnLst>
                                    <p:set>
                                      <p:cBhvr>
                                        <p:cTn id="171" dur="1" fill="hold">
                                          <p:stCondLst>
                                            <p:cond delay="0"/>
                                          </p:stCondLst>
                                        </p:cTn>
                                        <p:tgtEl>
                                          <p:spTgt spid="68657"/>
                                        </p:tgtEl>
                                        <p:attrNameLst>
                                          <p:attrName>style.visibility</p:attrName>
                                        </p:attrNameLst>
                                      </p:cBhvr>
                                      <p:to>
                                        <p:strVal val="visible"/>
                                      </p:to>
                                    </p:set>
                                    <p:animEffect transition="in" filter="wipe(up)">
                                      <p:cBhvr>
                                        <p:cTn id="172" dur="500"/>
                                        <p:tgtEl>
                                          <p:spTgt spid="68657"/>
                                        </p:tgtEl>
                                      </p:cBhvr>
                                    </p:animEffect>
                                  </p:childTnLst>
                                </p:cTn>
                              </p:par>
                              <p:par>
                                <p:cTn id="173" presetID="22" presetClass="entr" presetSubtype="1" fill="hold" nodeType="withEffect">
                                  <p:stCondLst>
                                    <p:cond delay="0"/>
                                  </p:stCondLst>
                                  <p:childTnLst>
                                    <p:set>
                                      <p:cBhvr>
                                        <p:cTn id="174" dur="1" fill="hold">
                                          <p:stCondLst>
                                            <p:cond delay="0"/>
                                          </p:stCondLst>
                                        </p:cTn>
                                        <p:tgtEl>
                                          <p:spTgt spid="68656"/>
                                        </p:tgtEl>
                                        <p:attrNameLst>
                                          <p:attrName>style.visibility</p:attrName>
                                        </p:attrNameLst>
                                      </p:cBhvr>
                                      <p:to>
                                        <p:strVal val="visible"/>
                                      </p:to>
                                    </p:set>
                                    <p:animEffect transition="in" filter="wipe(up)">
                                      <p:cBhvr>
                                        <p:cTn id="175" dur="500"/>
                                        <p:tgtEl>
                                          <p:spTgt spid="68656"/>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xit" presetSubtype="0" fill="hold" grpId="1" nodeType="clickEffect">
                                  <p:stCondLst>
                                    <p:cond delay="0"/>
                                  </p:stCondLst>
                                  <p:childTnLst>
                                    <p:animEffect transition="out" filter="dissolve">
                                      <p:cBhvr>
                                        <p:cTn id="179" dur="500"/>
                                        <p:tgtEl>
                                          <p:spTgt spid="68657"/>
                                        </p:tgtEl>
                                      </p:cBhvr>
                                    </p:animEffect>
                                    <p:set>
                                      <p:cBhvr>
                                        <p:cTn id="180" dur="1" fill="hold">
                                          <p:stCondLst>
                                            <p:cond delay="499"/>
                                          </p:stCondLst>
                                        </p:cTn>
                                        <p:tgtEl>
                                          <p:spTgt spid="68657"/>
                                        </p:tgtEl>
                                        <p:attrNameLst>
                                          <p:attrName>style.visibility</p:attrName>
                                        </p:attrNameLst>
                                      </p:cBhvr>
                                      <p:to>
                                        <p:strVal val="hidden"/>
                                      </p:to>
                                    </p:set>
                                  </p:childTnLst>
                                </p:cTn>
                              </p:par>
                              <p:par>
                                <p:cTn id="181" presetID="9" presetClass="exit" presetSubtype="0" fill="hold" nodeType="withEffect">
                                  <p:stCondLst>
                                    <p:cond delay="0"/>
                                  </p:stCondLst>
                                  <p:childTnLst>
                                    <p:animEffect transition="out" filter="dissolve">
                                      <p:cBhvr>
                                        <p:cTn id="182" dur="500"/>
                                        <p:tgtEl>
                                          <p:spTgt spid="68656"/>
                                        </p:tgtEl>
                                      </p:cBhvr>
                                    </p:animEffect>
                                    <p:set>
                                      <p:cBhvr>
                                        <p:cTn id="183" dur="1" fill="hold">
                                          <p:stCondLst>
                                            <p:cond delay="499"/>
                                          </p:stCondLst>
                                        </p:cTn>
                                        <p:tgtEl>
                                          <p:spTgt spid="68656"/>
                                        </p:tgtEl>
                                        <p:attrNameLst>
                                          <p:attrName>style.visibility</p:attrName>
                                        </p:attrNameLst>
                                      </p:cBhvr>
                                      <p:to>
                                        <p:strVal val="hidden"/>
                                      </p:to>
                                    </p:set>
                                  </p:childTnLst>
                                </p:cTn>
                              </p:par>
                              <p:par>
                                <p:cTn id="184" presetID="22" presetClass="entr" presetSubtype="8" fill="hold" grpId="0" nodeType="withEffect">
                                  <p:stCondLst>
                                    <p:cond delay="0"/>
                                  </p:stCondLst>
                                  <p:childTnLst>
                                    <p:set>
                                      <p:cBhvr>
                                        <p:cTn id="185" dur="1" fill="hold">
                                          <p:stCondLst>
                                            <p:cond delay="0"/>
                                          </p:stCondLst>
                                        </p:cTn>
                                        <p:tgtEl>
                                          <p:spTgt spid="68659"/>
                                        </p:tgtEl>
                                        <p:attrNameLst>
                                          <p:attrName>style.visibility</p:attrName>
                                        </p:attrNameLst>
                                      </p:cBhvr>
                                      <p:to>
                                        <p:strVal val="visible"/>
                                      </p:to>
                                    </p:set>
                                    <p:animEffect transition="in" filter="wipe(left)">
                                      <p:cBhvr>
                                        <p:cTn id="186" dur="500"/>
                                        <p:tgtEl>
                                          <p:spTgt spid="68659"/>
                                        </p:tgtEl>
                                      </p:cBhvr>
                                    </p:animEffect>
                                  </p:childTnLst>
                                </p:cTn>
                              </p:par>
                              <p:par>
                                <p:cTn id="187" presetID="22" presetClass="entr" presetSubtype="8" fill="hold" nodeType="withEffect">
                                  <p:stCondLst>
                                    <p:cond delay="0"/>
                                  </p:stCondLst>
                                  <p:childTnLst>
                                    <p:set>
                                      <p:cBhvr>
                                        <p:cTn id="188" dur="1" fill="hold">
                                          <p:stCondLst>
                                            <p:cond delay="0"/>
                                          </p:stCondLst>
                                        </p:cTn>
                                        <p:tgtEl>
                                          <p:spTgt spid="68658"/>
                                        </p:tgtEl>
                                        <p:attrNameLst>
                                          <p:attrName>style.visibility</p:attrName>
                                        </p:attrNameLst>
                                      </p:cBhvr>
                                      <p:to>
                                        <p:strVal val="visible"/>
                                      </p:to>
                                    </p:set>
                                    <p:animEffect transition="in" filter="wipe(left)">
                                      <p:cBhvr>
                                        <p:cTn id="189" dur="500"/>
                                        <p:tgtEl>
                                          <p:spTgt spid="68658"/>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xit" presetSubtype="0" fill="hold" grpId="1" nodeType="clickEffect">
                                  <p:stCondLst>
                                    <p:cond delay="0"/>
                                  </p:stCondLst>
                                  <p:childTnLst>
                                    <p:animEffect transition="out" filter="dissolve">
                                      <p:cBhvr>
                                        <p:cTn id="193" dur="500"/>
                                        <p:tgtEl>
                                          <p:spTgt spid="68659"/>
                                        </p:tgtEl>
                                      </p:cBhvr>
                                    </p:animEffect>
                                    <p:set>
                                      <p:cBhvr>
                                        <p:cTn id="194" dur="1" fill="hold">
                                          <p:stCondLst>
                                            <p:cond delay="499"/>
                                          </p:stCondLst>
                                        </p:cTn>
                                        <p:tgtEl>
                                          <p:spTgt spid="68659"/>
                                        </p:tgtEl>
                                        <p:attrNameLst>
                                          <p:attrName>style.visibility</p:attrName>
                                        </p:attrNameLst>
                                      </p:cBhvr>
                                      <p:to>
                                        <p:strVal val="hidden"/>
                                      </p:to>
                                    </p:set>
                                  </p:childTnLst>
                                </p:cTn>
                              </p:par>
                              <p:par>
                                <p:cTn id="195" presetID="9" presetClass="exit" presetSubtype="0" fill="hold" nodeType="withEffect">
                                  <p:stCondLst>
                                    <p:cond delay="0"/>
                                  </p:stCondLst>
                                  <p:childTnLst>
                                    <p:animEffect transition="out" filter="dissolve">
                                      <p:cBhvr>
                                        <p:cTn id="196" dur="500"/>
                                        <p:tgtEl>
                                          <p:spTgt spid="68658"/>
                                        </p:tgtEl>
                                      </p:cBhvr>
                                    </p:animEffect>
                                    <p:set>
                                      <p:cBhvr>
                                        <p:cTn id="197" dur="1" fill="hold">
                                          <p:stCondLst>
                                            <p:cond delay="499"/>
                                          </p:stCondLst>
                                        </p:cTn>
                                        <p:tgtEl>
                                          <p:spTgt spid="68658"/>
                                        </p:tgtEl>
                                        <p:attrNameLst>
                                          <p:attrName>style.visibility</p:attrName>
                                        </p:attrNameLst>
                                      </p:cBhvr>
                                      <p:to>
                                        <p:strVal val="hidden"/>
                                      </p:to>
                                    </p:set>
                                  </p:childTnLst>
                                </p:cTn>
                              </p:par>
                              <p:par>
                                <p:cTn id="198" presetID="22" presetClass="entr" presetSubtype="1" fill="hold" grpId="0" nodeType="withEffect">
                                  <p:stCondLst>
                                    <p:cond delay="0"/>
                                  </p:stCondLst>
                                  <p:childTnLst>
                                    <p:set>
                                      <p:cBhvr>
                                        <p:cTn id="199" dur="1" fill="hold">
                                          <p:stCondLst>
                                            <p:cond delay="0"/>
                                          </p:stCondLst>
                                        </p:cTn>
                                        <p:tgtEl>
                                          <p:spTgt spid="68661"/>
                                        </p:tgtEl>
                                        <p:attrNameLst>
                                          <p:attrName>style.visibility</p:attrName>
                                        </p:attrNameLst>
                                      </p:cBhvr>
                                      <p:to>
                                        <p:strVal val="visible"/>
                                      </p:to>
                                    </p:set>
                                    <p:animEffect transition="in" filter="wipe(up)">
                                      <p:cBhvr>
                                        <p:cTn id="200" dur="500"/>
                                        <p:tgtEl>
                                          <p:spTgt spid="68661"/>
                                        </p:tgtEl>
                                      </p:cBhvr>
                                    </p:animEffect>
                                  </p:childTnLst>
                                </p:cTn>
                              </p:par>
                              <p:par>
                                <p:cTn id="201" presetID="22" presetClass="entr" presetSubtype="1" fill="hold" nodeType="withEffect">
                                  <p:stCondLst>
                                    <p:cond delay="0"/>
                                  </p:stCondLst>
                                  <p:childTnLst>
                                    <p:set>
                                      <p:cBhvr>
                                        <p:cTn id="202" dur="1" fill="hold">
                                          <p:stCondLst>
                                            <p:cond delay="0"/>
                                          </p:stCondLst>
                                        </p:cTn>
                                        <p:tgtEl>
                                          <p:spTgt spid="68660"/>
                                        </p:tgtEl>
                                        <p:attrNameLst>
                                          <p:attrName>style.visibility</p:attrName>
                                        </p:attrNameLst>
                                      </p:cBhvr>
                                      <p:to>
                                        <p:strVal val="visible"/>
                                      </p:to>
                                    </p:set>
                                    <p:animEffect transition="in" filter="wipe(up)">
                                      <p:cBhvr>
                                        <p:cTn id="203" dur="500"/>
                                        <p:tgtEl>
                                          <p:spTgt spid="68660"/>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grpId="1" nodeType="clickEffect">
                                  <p:stCondLst>
                                    <p:cond delay="0"/>
                                  </p:stCondLst>
                                  <p:childTnLst>
                                    <p:animEffect transition="out" filter="dissolve">
                                      <p:cBhvr>
                                        <p:cTn id="207" dur="500"/>
                                        <p:tgtEl>
                                          <p:spTgt spid="68661"/>
                                        </p:tgtEl>
                                      </p:cBhvr>
                                    </p:animEffect>
                                    <p:set>
                                      <p:cBhvr>
                                        <p:cTn id="208" dur="1" fill="hold">
                                          <p:stCondLst>
                                            <p:cond delay="499"/>
                                          </p:stCondLst>
                                        </p:cTn>
                                        <p:tgtEl>
                                          <p:spTgt spid="68661"/>
                                        </p:tgtEl>
                                        <p:attrNameLst>
                                          <p:attrName>style.visibility</p:attrName>
                                        </p:attrNameLst>
                                      </p:cBhvr>
                                      <p:to>
                                        <p:strVal val="hidden"/>
                                      </p:to>
                                    </p:set>
                                  </p:childTnLst>
                                </p:cTn>
                              </p:par>
                              <p:par>
                                <p:cTn id="209" presetID="9" presetClass="exit" presetSubtype="0" fill="hold" nodeType="withEffect">
                                  <p:stCondLst>
                                    <p:cond delay="0"/>
                                  </p:stCondLst>
                                  <p:childTnLst>
                                    <p:animEffect transition="out" filter="dissolve">
                                      <p:cBhvr>
                                        <p:cTn id="210" dur="500"/>
                                        <p:tgtEl>
                                          <p:spTgt spid="68660"/>
                                        </p:tgtEl>
                                      </p:cBhvr>
                                    </p:animEffect>
                                    <p:set>
                                      <p:cBhvr>
                                        <p:cTn id="211" dur="1" fill="hold">
                                          <p:stCondLst>
                                            <p:cond delay="499"/>
                                          </p:stCondLst>
                                        </p:cTn>
                                        <p:tgtEl>
                                          <p:spTgt spid="68660"/>
                                        </p:tgtEl>
                                        <p:attrNameLst>
                                          <p:attrName>style.visibility</p:attrName>
                                        </p:attrNameLst>
                                      </p:cBhvr>
                                      <p:to>
                                        <p:strVal val="hidden"/>
                                      </p:to>
                                    </p:set>
                                  </p:childTnLst>
                                </p:cTn>
                              </p:par>
                              <p:par>
                                <p:cTn id="212" presetID="22" presetClass="entr" presetSubtype="1" fill="hold" nodeType="withEffect">
                                  <p:stCondLst>
                                    <p:cond delay="0"/>
                                  </p:stCondLst>
                                  <p:childTnLst>
                                    <p:set>
                                      <p:cBhvr>
                                        <p:cTn id="213" dur="1" fill="hold">
                                          <p:stCondLst>
                                            <p:cond delay="0"/>
                                          </p:stCondLst>
                                        </p:cTn>
                                        <p:tgtEl>
                                          <p:spTgt spid="68662"/>
                                        </p:tgtEl>
                                        <p:attrNameLst>
                                          <p:attrName>style.visibility</p:attrName>
                                        </p:attrNameLst>
                                      </p:cBhvr>
                                      <p:to>
                                        <p:strVal val="visible"/>
                                      </p:to>
                                    </p:set>
                                    <p:animEffect transition="in" filter="wipe(up)">
                                      <p:cBhvr>
                                        <p:cTn id="214" dur="500"/>
                                        <p:tgtEl>
                                          <p:spTgt spid="68662"/>
                                        </p:tgtEl>
                                      </p:cBhvr>
                                    </p:animEffect>
                                  </p:childTnLst>
                                </p:cTn>
                              </p:par>
                              <p:par>
                                <p:cTn id="215" presetID="22" presetClass="entr" presetSubtype="1" fill="hold" grpId="0" nodeType="withEffect">
                                  <p:stCondLst>
                                    <p:cond delay="0"/>
                                  </p:stCondLst>
                                  <p:childTnLst>
                                    <p:set>
                                      <p:cBhvr>
                                        <p:cTn id="216" dur="1" fill="hold">
                                          <p:stCondLst>
                                            <p:cond delay="0"/>
                                          </p:stCondLst>
                                        </p:cTn>
                                        <p:tgtEl>
                                          <p:spTgt spid="68663"/>
                                        </p:tgtEl>
                                        <p:attrNameLst>
                                          <p:attrName>style.visibility</p:attrName>
                                        </p:attrNameLst>
                                      </p:cBhvr>
                                      <p:to>
                                        <p:strVal val="visible"/>
                                      </p:to>
                                    </p:set>
                                    <p:animEffect transition="in" filter="wipe(up)">
                                      <p:cBhvr>
                                        <p:cTn id="217" dur="500"/>
                                        <p:tgtEl>
                                          <p:spTgt spid="68663"/>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4" fill="hold" nodeType="clickEffect">
                                  <p:stCondLst>
                                    <p:cond delay="0"/>
                                  </p:stCondLst>
                                  <p:childTnLst>
                                    <p:set>
                                      <p:cBhvr>
                                        <p:cTn id="221" dur="1" fill="hold">
                                          <p:stCondLst>
                                            <p:cond delay="0"/>
                                          </p:stCondLst>
                                        </p:cTn>
                                        <p:tgtEl>
                                          <p:spTgt spid="68664"/>
                                        </p:tgtEl>
                                        <p:attrNameLst>
                                          <p:attrName>style.visibility</p:attrName>
                                        </p:attrNameLst>
                                      </p:cBhvr>
                                      <p:to>
                                        <p:strVal val="visible"/>
                                      </p:to>
                                    </p:set>
                                    <p:animEffect transition="in" filter="wipe(down)">
                                      <p:cBhvr>
                                        <p:cTn id="222" dur="500"/>
                                        <p:tgtEl>
                                          <p:spTgt spid="68664"/>
                                        </p:tgtEl>
                                      </p:cBhvr>
                                    </p:animEffect>
                                  </p:childTnLst>
                                </p:cTn>
                              </p:par>
                              <p:par>
                                <p:cTn id="223" presetID="22" presetClass="entr" presetSubtype="4" fill="hold" nodeType="withEffect">
                                  <p:stCondLst>
                                    <p:cond delay="0"/>
                                  </p:stCondLst>
                                  <p:childTnLst>
                                    <p:set>
                                      <p:cBhvr>
                                        <p:cTn id="224" dur="1" fill="hold">
                                          <p:stCondLst>
                                            <p:cond delay="0"/>
                                          </p:stCondLst>
                                        </p:cTn>
                                        <p:tgtEl>
                                          <p:spTgt spid="68665"/>
                                        </p:tgtEl>
                                        <p:attrNameLst>
                                          <p:attrName>style.visibility</p:attrName>
                                        </p:attrNameLst>
                                      </p:cBhvr>
                                      <p:to>
                                        <p:strVal val="visible"/>
                                      </p:to>
                                    </p:set>
                                    <p:animEffect transition="in" filter="wipe(down)">
                                      <p:cBhvr>
                                        <p:cTn id="225" dur="500"/>
                                        <p:tgtEl>
                                          <p:spTgt spid="68665"/>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xit" presetSubtype="0" fill="hold" grpId="1" nodeType="clickEffect">
                                  <p:stCondLst>
                                    <p:cond delay="0"/>
                                  </p:stCondLst>
                                  <p:childTnLst>
                                    <p:animEffect transition="out" filter="dissolve">
                                      <p:cBhvr>
                                        <p:cTn id="229" dur="500"/>
                                        <p:tgtEl>
                                          <p:spTgt spid="68655"/>
                                        </p:tgtEl>
                                      </p:cBhvr>
                                    </p:animEffect>
                                    <p:set>
                                      <p:cBhvr>
                                        <p:cTn id="230" dur="1" fill="hold">
                                          <p:stCondLst>
                                            <p:cond delay="499"/>
                                          </p:stCondLst>
                                        </p:cTn>
                                        <p:tgtEl>
                                          <p:spTgt spid="68655"/>
                                        </p:tgtEl>
                                        <p:attrNameLst>
                                          <p:attrName>style.visibility</p:attrName>
                                        </p:attrNameLst>
                                      </p:cBhvr>
                                      <p:to>
                                        <p:strVal val="hidden"/>
                                      </p:to>
                                    </p:set>
                                  </p:childTnLst>
                                </p:cTn>
                              </p:par>
                              <p:par>
                                <p:cTn id="231" presetID="9" presetClass="exit" presetSubtype="0" fill="hold" nodeType="withEffect">
                                  <p:stCondLst>
                                    <p:cond delay="0"/>
                                  </p:stCondLst>
                                  <p:childTnLst>
                                    <p:animEffect transition="out" filter="dissolve">
                                      <p:cBhvr>
                                        <p:cTn id="232" dur="500"/>
                                        <p:tgtEl>
                                          <p:spTgt spid="68654"/>
                                        </p:tgtEl>
                                      </p:cBhvr>
                                    </p:animEffect>
                                    <p:set>
                                      <p:cBhvr>
                                        <p:cTn id="233" dur="1" fill="hold">
                                          <p:stCondLst>
                                            <p:cond delay="499"/>
                                          </p:stCondLst>
                                        </p:cTn>
                                        <p:tgtEl>
                                          <p:spTgt spid="68654"/>
                                        </p:tgtEl>
                                        <p:attrNameLst>
                                          <p:attrName>style.visibility</p:attrName>
                                        </p:attrNameLst>
                                      </p:cBhvr>
                                      <p:to>
                                        <p:strVal val="hidden"/>
                                      </p:to>
                                    </p:set>
                                  </p:childTnLst>
                                </p:cTn>
                              </p:par>
                              <p:par>
                                <p:cTn id="234" presetID="22" presetClass="entr" presetSubtype="4" fill="hold" grpId="0" nodeType="withEffect">
                                  <p:stCondLst>
                                    <p:cond delay="0"/>
                                  </p:stCondLst>
                                  <p:childTnLst>
                                    <p:set>
                                      <p:cBhvr>
                                        <p:cTn id="235" dur="1" fill="hold">
                                          <p:stCondLst>
                                            <p:cond delay="0"/>
                                          </p:stCondLst>
                                        </p:cTn>
                                        <p:tgtEl>
                                          <p:spTgt spid="68667"/>
                                        </p:tgtEl>
                                        <p:attrNameLst>
                                          <p:attrName>style.visibility</p:attrName>
                                        </p:attrNameLst>
                                      </p:cBhvr>
                                      <p:to>
                                        <p:strVal val="visible"/>
                                      </p:to>
                                    </p:set>
                                    <p:animEffect transition="in" filter="wipe(down)">
                                      <p:cBhvr>
                                        <p:cTn id="236" dur="500"/>
                                        <p:tgtEl>
                                          <p:spTgt spid="68667"/>
                                        </p:tgtEl>
                                      </p:cBhvr>
                                    </p:animEffect>
                                  </p:childTnLst>
                                </p:cTn>
                              </p:par>
                              <p:par>
                                <p:cTn id="237" presetID="22" presetClass="entr" presetSubtype="4" fill="hold" nodeType="withEffect">
                                  <p:stCondLst>
                                    <p:cond delay="0"/>
                                  </p:stCondLst>
                                  <p:childTnLst>
                                    <p:set>
                                      <p:cBhvr>
                                        <p:cTn id="238" dur="1" fill="hold">
                                          <p:stCondLst>
                                            <p:cond delay="0"/>
                                          </p:stCondLst>
                                        </p:cTn>
                                        <p:tgtEl>
                                          <p:spTgt spid="68666"/>
                                        </p:tgtEl>
                                        <p:attrNameLst>
                                          <p:attrName>style.visibility</p:attrName>
                                        </p:attrNameLst>
                                      </p:cBhvr>
                                      <p:to>
                                        <p:strVal val="visible"/>
                                      </p:to>
                                    </p:set>
                                    <p:animEffect transition="in" filter="wipe(down)">
                                      <p:cBhvr>
                                        <p:cTn id="239" dur="500"/>
                                        <p:tgtEl>
                                          <p:spTgt spid="68666"/>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68663"/>
                                        </p:tgtEl>
                                      </p:cBhvr>
                                    </p:animEffect>
                                    <p:set>
                                      <p:cBhvr>
                                        <p:cTn id="244" dur="1" fill="hold">
                                          <p:stCondLst>
                                            <p:cond delay="499"/>
                                          </p:stCondLst>
                                        </p:cTn>
                                        <p:tgtEl>
                                          <p:spTgt spid="68663"/>
                                        </p:tgtEl>
                                        <p:attrNameLst>
                                          <p:attrName>style.visibility</p:attrName>
                                        </p:attrNameLst>
                                      </p:cBhvr>
                                      <p:to>
                                        <p:strVal val="hidden"/>
                                      </p:to>
                                    </p:set>
                                  </p:childTnLst>
                                </p:cTn>
                              </p:par>
                              <p:par>
                                <p:cTn id="245" presetID="9" presetClass="exit" presetSubtype="0" fill="hold" nodeType="withEffect">
                                  <p:stCondLst>
                                    <p:cond delay="0"/>
                                  </p:stCondLst>
                                  <p:childTnLst>
                                    <p:animEffect transition="out" filter="dissolve">
                                      <p:cBhvr>
                                        <p:cTn id="246" dur="500"/>
                                        <p:tgtEl>
                                          <p:spTgt spid="68662"/>
                                        </p:tgtEl>
                                      </p:cBhvr>
                                    </p:animEffect>
                                    <p:set>
                                      <p:cBhvr>
                                        <p:cTn id="247" dur="1" fill="hold">
                                          <p:stCondLst>
                                            <p:cond delay="499"/>
                                          </p:stCondLst>
                                        </p:cTn>
                                        <p:tgtEl>
                                          <p:spTgt spid="68662"/>
                                        </p:tgtEl>
                                        <p:attrNameLst>
                                          <p:attrName>style.visibility</p:attrName>
                                        </p:attrNameLst>
                                      </p:cBhvr>
                                      <p:to>
                                        <p:strVal val="hidden"/>
                                      </p:to>
                                    </p:set>
                                  </p:childTnLst>
                                </p:cTn>
                              </p:par>
                              <p:par>
                                <p:cTn id="248" presetID="1" presetClass="entr" presetSubtype="0" fill="hold" grpId="2" nodeType="withEffect">
                                  <p:stCondLst>
                                    <p:cond delay="0"/>
                                  </p:stCondLst>
                                  <p:childTnLst>
                                    <p:set>
                                      <p:cBhvr>
                                        <p:cTn id="249" dur="1" fill="hold">
                                          <p:stCondLst>
                                            <p:cond delay="0"/>
                                          </p:stCondLst>
                                        </p:cTn>
                                        <p:tgtEl>
                                          <p:spTgt spid="68661"/>
                                        </p:tgtEl>
                                        <p:attrNameLst>
                                          <p:attrName>style.visibility</p:attrName>
                                        </p:attrNameLst>
                                      </p:cBhvr>
                                      <p:to>
                                        <p:strVal val="visible"/>
                                      </p:to>
                                    </p:set>
                                  </p:childTnLst>
                                </p:cTn>
                              </p:par>
                              <p:par>
                                <p:cTn id="250" presetID="1" presetClass="entr" presetSubtype="0" fill="hold" nodeType="withEffect">
                                  <p:stCondLst>
                                    <p:cond delay="0"/>
                                  </p:stCondLst>
                                  <p:childTnLst>
                                    <p:set>
                                      <p:cBhvr>
                                        <p:cTn id="251" dur="1" fill="hold">
                                          <p:stCondLst>
                                            <p:cond delay="0"/>
                                          </p:stCondLst>
                                        </p:cTn>
                                        <p:tgtEl>
                                          <p:spTgt spid="68660"/>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4" fill="hold" nodeType="clickEffect">
                                  <p:stCondLst>
                                    <p:cond delay="0"/>
                                  </p:stCondLst>
                                  <p:childTnLst>
                                    <p:set>
                                      <p:cBhvr>
                                        <p:cTn id="255" dur="1" fill="hold">
                                          <p:stCondLst>
                                            <p:cond delay="0"/>
                                          </p:stCondLst>
                                        </p:cTn>
                                        <p:tgtEl>
                                          <p:spTgt spid="68668"/>
                                        </p:tgtEl>
                                        <p:attrNameLst>
                                          <p:attrName>style.visibility</p:attrName>
                                        </p:attrNameLst>
                                      </p:cBhvr>
                                      <p:to>
                                        <p:strVal val="visible"/>
                                      </p:to>
                                    </p:set>
                                    <p:animEffect transition="in" filter="wipe(down)">
                                      <p:cBhvr>
                                        <p:cTn id="256" dur="500"/>
                                        <p:tgtEl>
                                          <p:spTgt spid="68668"/>
                                        </p:tgtEl>
                                      </p:cBhvr>
                                    </p:animEffect>
                                  </p:childTnLst>
                                </p:cTn>
                              </p:par>
                              <p:par>
                                <p:cTn id="257" presetID="22" presetClass="entr" presetSubtype="4" fill="hold" nodeType="withEffect">
                                  <p:stCondLst>
                                    <p:cond delay="0"/>
                                  </p:stCondLst>
                                  <p:childTnLst>
                                    <p:set>
                                      <p:cBhvr>
                                        <p:cTn id="258" dur="1" fill="hold">
                                          <p:stCondLst>
                                            <p:cond delay="0"/>
                                          </p:stCondLst>
                                        </p:cTn>
                                        <p:tgtEl>
                                          <p:spTgt spid="68669"/>
                                        </p:tgtEl>
                                        <p:attrNameLst>
                                          <p:attrName>style.visibility</p:attrName>
                                        </p:attrNameLst>
                                      </p:cBhvr>
                                      <p:to>
                                        <p:strVal val="visible"/>
                                      </p:to>
                                    </p:set>
                                    <p:animEffect transition="in" filter="wipe(down)">
                                      <p:cBhvr>
                                        <p:cTn id="259" dur="500"/>
                                        <p:tgtEl>
                                          <p:spTgt spid="68669"/>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xit" presetSubtype="0" fill="hold" grpId="1" nodeType="clickEffect">
                                  <p:stCondLst>
                                    <p:cond delay="0"/>
                                  </p:stCondLst>
                                  <p:childTnLst>
                                    <p:animEffect transition="out" filter="dissolve">
                                      <p:cBhvr>
                                        <p:cTn id="263" dur="500"/>
                                        <p:tgtEl>
                                          <p:spTgt spid="68667"/>
                                        </p:tgtEl>
                                      </p:cBhvr>
                                    </p:animEffect>
                                    <p:set>
                                      <p:cBhvr>
                                        <p:cTn id="264" dur="1" fill="hold">
                                          <p:stCondLst>
                                            <p:cond delay="499"/>
                                          </p:stCondLst>
                                        </p:cTn>
                                        <p:tgtEl>
                                          <p:spTgt spid="68667"/>
                                        </p:tgtEl>
                                        <p:attrNameLst>
                                          <p:attrName>style.visibility</p:attrName>
                                        </p:attrNameLst>
                                      </p:cBhvr>
                                      <p:to>
                                        <p:strVal val="hidden"/>
                                      </p:to>
                                    </p:set>
                                  </p:childTnLst>
                                </p:cTn>
                              </p:par>
                              <p:par>
                                <p:cTn id="265" presetID="9" presetClass="exit" presetSubtype="0" fill="hold" nodeType="withEffect">
                                  <p:stCondLst>
                                    <p:cond delay="0"/>
                                  </p:stCondLst>
                                  <p:childTnLst>
                                    <p:animEffect transition="out" filter="dissolve">
                                      <p:cBhvr>
                                        <p:cTn id="266" dur="500"/>
                                        <p:tgtEl>
                                          <p:spTgt spid="68666"/>
                                        </p:tgtEl>
                                      </p:cBhvr>
                                    </p:animEffect>
                                    <p:set>
                                      <p:cBhvr>
                                        <p:cTn id="267" dur="1" fill="hold">
                                          <p:stCondLst>
                                            <p:cond delay="499"/>
                                          </p:stCondLst>
                                        </p:cTn>
                                        <p:tgtEl>
                                          <p:spTgt spid="68666"/>
                                        </p:tgtEl>
                                        <p:attrNameLst>
                                          <p:attrName>style.visibility</p:attrName>
                                        </p:attrNameLst>
                                      </p:cBhvr>
                                      <p:to>
                                        <p:strVal val="hidden"/>
                                      </p:to>
                                    </p:set>
                                  </p:childTnLst>
                                </p:cTn>
                              </p:par>
                              <p:par>
                                <p:cTn id="268" presetID="22" presetClass="entr" presetSubtype="2" fill="hold" grpId="0" nodeType="withEffect">
                                  <p:stCondLst>
                                    <p:cond delay="0"/>
                                  </p:stCondLst>
                                  <p:childTnLst>
                                    <p:set>
                                      <p:cBhvr>
                                        <p:cTn id="269" dur="1" fill="hold">
                                          <p:stCondLst>
                                            <p:cond delay="0"/>
                                          </p:stCondLst>
                                        </p:cTn>
                                        <p:tgtEl>
                                          <p:spTgt spid="68671"/>
                                        </p:tgtEl>
                                        <p:attrNameLst>
                                          <p:attrName>style.visibility</p:attrName>
                                        </p:attrNameLst>
                                      </p:cBhvr>
                                      <p:to>
                                        <p:strVal val="visible"/>
                                      </p:to>
                                    </p:set>
                                    <p:animEffect transition="in" filter="wipe(right)">
                                      <p:cBhvr>
                                        <p:cTn id="270" dur="500"/>
                                        <p:tgtEl>
                                          <p:spTgt spid="68671"/>
                                        </p:tgtEl>
                                      </p:cBhvr>
                                    </p:animEffect>
                                  </p:childTnLst>
                                </p:cTn>
                              </p:par>
                              <p:par>
                                <p:cTn id="271" presetID="22" presetClass="entr" presetSubtype="2" fill="hold" nodeType="withEffect">
                                  <p:stCondLst>
                                    <p:cond delay="0"/>
                                  </p:stCondLst>
                                  <p:childTnLst>
                                    <p:set>
                                      <p:cBhvr>
                                        <p:cTn id="272" dur="1" fill="hold">
                                          <p:stCondLst>
                                            <p:cond delay="0"/>
                                          </p:stCondLst>
                                        </p:cTn>
                                        <p:tgtEl>
                                          <p:spTgt spid="68670"/>
                                        </p:tgtEl>
                                        <p:attrNameLst>
                                          <p:attrName>style.visibility</p:attrName>
                                        </p:attrNameLst>
                                      </p:cBhvr>
                                      <p:to>
                                        <p:strVal val="visible"/>
                                      </p:to>
                                    </p:set>
                                    <p:animEffect transition="in" filter="wipe(right)">
                                      <p:cBhvr>
                                        <p:cTn id="273" dur="500"/>
                                        <p:tgtEl>
                                          <p:spTgt spid="68670"/>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xit" presetSubtype="0" fill="hold" grpId="3" nodeType="clickEffect">
                                  <p:stCondLst>
                                    <p:cond delay="0"/>
                                  </p:stCondLst>
                                  <p:childTnLst>
                                    <p:animEffect transition="out" filter="dissolve">
                                      <p:cBhvr>
                                        <p:cTn id="277" dur="500"/>
                                        <p:tgtEl>
                                          <p:spTgt spid="68661"/>
                                        </p:tgtEl>
                                      </p:cBhvr>
                                    </p:animEffect>
                                    <p:set>
                                      <p:cBhvr>
                                        <p:cTn id="278" dur="1" fill="hold">
                                          <p:stCondLst>
                                            <p:cond delay="499"/>
                                          </p:stCondLst>
                                        </p:cTn>
                                        <p:tgtEl>
                                          <p:spTgt spid="68661"/>
                                        </p:tgtEl>
                                        <p:attrNameLst>
                                          <p:attrName>style.visibility</p:attrName>
                                        </p:attrNameLst>
                                      </p:cBhvr>
                                      <p:to>
                                        <p:strVal val="hidden"/>
                                      </p:to>
                                    </p:set>
                                  </p:childTnLst>
                                </p:cTn>
                              </p:par>
                              <p:par>
                                <p:cTn id="279" presetID="9" presetClass="exit" presetSubtype="0" fill="hold" nodeType="withEffect">
                                  <p:stCondLst>
                                    <p:cond delay="0"/>
                                  </p:stCondLst>
                                  <p:childTnLst>
                                    <p:animEffect transition="out" filter="dissolve">
                                      <p:cBhvr>
                                        <p:cTn id="280" dur="500"/>
                                        <p:tgtEl>
                                          <p:spTgt spid="68660"/>
                                        </p:tgtEl>
                                      </p:cBhvr>
                                    </p:animEffect>
                                    <p:set>
                                      <p:cBhvr>
                                        <p:cTn id="281" dur="1" fill="hold">
                                          <p:stCondLst>
                                            <p:cond delay="499"/>
                                          </p:stCondLst>
                                        </p:cTn>
                                        <p:tgtEl>
                                          <p:spTgt spid="68660"/>
                                        </p:tgtEl>
                                        <p:attrNameLst>
                                          <p:attrName>style.visibility</p:attrName>
                                        </p:attrNameLst>
                                      </p:cBhvr>
                                      <p:to>
                                        <p:strVal val="hidden"/>
                                      </p:to>
                                    </p:set>
                                  </p:childTnLst>
                                </p:cTn>
                              </p:par>
                              <p:par>
                                <p:cTn id="282" presetID="22" presetClass="entr" presetSubtype="1" fill="hold" nodeType="withEffect">
                                  <p:stCondLst>
                                    <p:cond delay="0"/>
                                  </p:stCondLst>
                                  <p:childTnLst>
                                    <p:set>
                                      <p:cBhvr>
                                        <p:cTn id="283" dur="1" fill="hold">
                                          <p:stCondLst>
                                            <p:cond delay="0"/>
                                          </p:stCondLst>
                                        </p:cTn>
                                        <p:tgtEl>
                                          <p:spTgt spid="68672"/>
                                        </p:tgtEl>
                                        <p:attrNameLst>
                                          <p:attrName>style.visibility</p:attrName>
                                        </p:attrNameLst>
                                      </p:cBhvr>
                                      <p:to>
                                        <p:strVal val="visible"/>
                                      </p:to>
                                    </p:set>
                                    <p:animEffect transition="in" filter="wipe(up)">
                                      <p:cBhvr>
                                        <p:cTn id="284" dur="500"/>
                                        <p:tgtEl>
                                          <p:spTgt spid="68672"/>
                                        </p:tgtEl>
                                      </p:cBhvr>
                                    </p:animEffect>
                                  </p:childTnLst>
                                </p:cTn>
                              </p:par>
                              <p:par>
                                <p:cTn id="285" presetID="22" presetClass="entr" presetSubtype="1" fill="hold" grpId="0" nodeType="withEffect">
                                  <p:stCondLst>
                                    <p:cond delay="0"/>
                                  </p:stCondLst>
                                  <p:childTnLst>
                                    <p:set>
                                      <p:cBhvr>
                                        <p:cTn id="286" dur="1" fill="hold">
                                          <p:stCondLst>
                                            <p:cond delay="0"/>
                                          </p:stCondLst>
                                        </p:cTn>
                                        <p:tgtEl>
                                          <p:spTgt spid="68673"/>
                                        </p:tgtEl>
                                        <p:attrNameLst>
                                          <p:attrName>style.visibility</p:attrName>
                                        </p:attrNameLst>
                                      </p:cBhvr>
                                      <p:to>
                                        <p:strVal val="visible"/>
                                      </p:to>
                                    </p:set>
                                    <p:animEffect transition="in" filter="wipe(up)">
                                      <p:cBhvr>
                                        <p:cTn id="287" dur="500"/>
                                        <p:tgtEl>
                                          <p:spTgt spid="68673"/>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4" fill="hold" nodeType="clickEffect">
                                  <p:stCondLst>
                                    <p:cond delay="0"/>
                                  </p:stCondLst>
                                  <p:childTnLst>
                                    <p:set>
                                      <p:cBhvr>
                                        <p:cTn id="291" dur="1" fill="hold">
                                          <p:stCondLst>
                                            <p:cond delay="0"/>
                                          </p:stCondLst>
                                        </p:cTn>
                                        <p:tgtEl>
                                          <p:spTgt spid="68674"/>
                                        </p:tgtEl>
                                        <p:attrNameLst>
                                          <p:attrName>style.visibility</p:attrName>
                                        </p:attrNameLst>
                                      </p:cBhvr>
                                      <p:to>
                                        <p:strVal val="visible"/>
                                      </p:to>
                                    </p:set>
                                    <p:animEffect transition="in" filter="wipe(down)">
                                      <p:cBhvr>
                                        <p:cTn id="292" dur="500"/>
                                        <p:tgtEl>
                                          <p:spTgt spid="68674"/>
                                        </p:tgtEl>
                                      </p:cBhvr>
                                    </p:animEffect>
                                  </p:childTnLst>
                                </p:cTn>
                              </p:par>
                              <p:par>
                                <p:cTn id="293" presetID="22" presetClass="entr" presetSubtype="4" fill="hold" nodeType="withEffect">
                                  <p:stCondLst>
                                    <p:cond delay="0"/>
                                  </p:stCondLst>
                                  <p:childTnLst>
                                    <p:set>
                                      <p:cBhvr>
                                        <p:cTn id="294" dur="1" fill="hold">
                                          <p:stCondLst>
                                            <p:cond delay="0"/>
                                          </p:stCondLst>
                                        </p:cTn>
                                        <p:tgtEl>
                                          <p:spTgt spid="68675"/>
                                        </p:tgtEl>
                                        <p:attrNameLst>
                                          <p:attrName>style.visibility</p:attrName>
                                        </p:attrNameLst>
                                      </p:cBhvr>
                                      <p:to>
                                        <p:strVal val="visible"/>
                                      </p:to>
                                    </p:set>
                                    <p:animEffect transition="in" filter="wipe(down)">
                                      <p:cBhvr>
                                        <p:cTn id="295" dur="500"/>
                                        <p:tgtEl>
                                          <p:spTgt spid="68675"/>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nodeType="clickEffect">
                                  <p:stCondLst>
                                    <p:cond delay="0"/>
                                  </p:stCondLst>
                                  <p:childTnLst>
                                    <p:animEffect transition="out" filter="dissolve">
                                      <p:cBhvr>
                                        <p:cTn id="299" dur="500"/>
                                        <p:tgtEl>
                                          <p:spTgt spid="68670"/>
                                        </p:tgtEl>
                                      </p:cBhvr>
                                    </p:animEffect>
                                    <p:set>
                                      <p:cBhvr>
                                        <p:cTn id="300" dur="1" fill="hold">
                                          <p:stCondLst>
                                            <p:cond delay="499"/>
                                          </p:stCondLst>
                                        </p:cTn>
                                        <p:tgtEl>
                                          <p:spTgt spid="68670"/>
                                        </p:tgtEl>
                                        <p:attrNameLst>
                                          <p:attrName>style.visibility</p:attrName>
                                        </p:attrNameLst>
                                      </p:cBhvr>
                                      <p:to>
                                        <p:strVal val="hidden"/>
                                      </p:to>
                                    </p:set>
                                  </p:childTnLst>
                                </p:cTn>
                              </p:par>
                              <p:par>
                                <p:cTn id="301" presetID="9" presetClass="exit" presetSubtype="0" fill="hold" grpId="1" nodeType="withEffect">
                                  <p:stCondLst>
                                    <p:cond delay="0"/>
                                  </p:stCondLst>
                                  <p:childTnLst>
                                    <p:animEffect transition="out" filter="dissolve">
                                      <p:cBhvr>
                                        <p:cTn id="302" dur="500"/>
                                        <p:tgtEl>
                                          <p:spTgt spid="68671"/>
                                        </p:tgtEl>
                                      </p:cBhvr>
                                    </p:animEffect>
                                    <p:set>
                                      <p:cBhvr>
                                        <p:cTn id="303" dur="1" fill="hold">
                                          <p:stCondLst>
                                            <p:cond delay="499"/>
                                          </p:stCondLst>
                                        </p:cTn>
                                        <p:tgtEl>
                                          <p:spTgt spid="68671"/>
                                        </p:tgtEl>
                                        <p:attrNameLst>
                                          <p:attrName>style.visibility</p:attrName>
                                        </p:attrNameLst>
                                      </p:cBhvr>
                                      <p:to>
                                        <p:strVal val="hidden"/>
                                      </p:to>
                                    </p:set>
                                  </p:childTnLst>
                                </p:cTn>
                              </p:par>
                              <p:par>
                                <p:cTn id="304" presetID="22" presetClass="entr" presetSubtype="2" fill="hold" nodeType="withEffect">
                                  <p:stCondLst>
                                    <p:cond delay="0"/>
                                  </p:stCondLst>
                                  <p:childTnLst>
                                    <p:set>
                                      <p:cBhvr>
                                        <p:cTn id="305" dur="1" fill="hold">
                                          <p:stCondLst>
                                            <p:cond delay="0"/>
                                          </p:stCondLst>
                                        </p:cTn>
                                        <p:tgtEl>
                                          <p:spTgt spid="68676"/>
                                        </p:tgtEl>
                                        <p:attrNameLst>
                                          <p:attrName>style.visibility</p:attrName>
                                        </p:attrNameLst>
                                      </p:cBhvr>
                                      <p:to>
                                        <p:strVal val="visible"/>
                                      </p:to>
                                    </p:set>
                                    <p:animEffect transition="in" filter="wipe(right)">
                                      <p:cBhvr>
                                        <p:cTn id="306" dur="500"/>
                                        <p:tgtEl>
                                          <p:spTgt spid="68676"/>
                                        </p:tgtEl>
                                      </p:cBhvr>
                                    </p:animEffect>
                                  </p:childTnLst>
                                </p:cTn>
                              </p:par>
                              <p:par>
                                <p:cTn id="307" presetID="22" presetClass="entr" presetSubtype="2" fill="hold" grpId="0" nodeType="withEffect">
                                  <p:stCondLst>
                                    <p:cond delay="0"/>
                                  </p:stCondLst>
                                  <p:childTnLst>
                                    <p:set>
                                      <p:cBhvr>
                                        <p:cTn id="308" dur="1" fill="hold">
                                          <p:stCondLst>
                                            <p:cond delay="0"/>
                                          </p:stCondLst>
                                        </p:cTn>
                                        <p:tgtEl>
                                          <p:spTgt spid="68677"/>
                                        </p:tgtEl>
                                        <p:attrNameLst>
                                          <p:attrName>style.visibility</p:attrName>
                                        </p:attrNameLst>
                                      </p:cBhvr>
                                      <p:to>
                                        <p:strVal val="visible"/>
                                      </p:to>
                                    </p:set>
                                    <p:animEffect transition="in" filter="wipe(right)">
                                      <p:cBhvr>
                                        <p:cTn id="309" dur="500"/>
                                        <p:tgtEl>
                                          <p:spTgt spid="68677"/>
                                        </p:tgtEl>
                                      </p:cBhvr>
                                    </p:animEffect>
                                  </p:childTnLst>
                                </p:cTn>
                              </p:par>
                            </p:childTnLst>
                          </p:cTn>
                        </p:par>
                      </p:childTnLst>
                    </p:cTn>
                  </p:par>
                  <p:par>
                    <p:cTn id="310" fill="hold">
                      <p:stCondLst>
                        <p:cond delay="indefinite"/>
                      </p:stCondLst>
                      <p:childTnLst>
                        <p:par>
                          <p:cTn id="311" fill="hold">
                            <p:stCondLst>
                              <p:cond delay="0"/>
                            </p:stCondLst>
                            <p:childTnLst>
                              <p:par>
                                <p:cTn id="312" presetID="9" presetClass="exit" presetSubtype="0" fill="hold" nodeType="clickEffect">
                                  <p:stCondLst>
                                    <p:cond delay="0"/>
                                  </p:stCondLst>
                                  <p:childTnLst>
                                    <p:animEffect transition="out" filter="dissolve">
                                      <p:cBhvr>
                                        <p:cTn id="313" dur="500"/>
                                        <p:tgtEl>
                                          <p:spTgt spid="68672"/>
                                        </p:tgtEl>
                                      </p:cBhvr>
                                    </p:animEffect>
                                    <p:set>
                                      <p:cBhvr>
                                        <p:cTn id="314" dur="1" fill="hold">
                                          <p:stCondLst>
                                            <p:cond delay="499"/>
                                          </p:stCondLst>
                                        </p:cTn>
                                        <p:tgtEl>
                                          <p:spTgt spid="68672"/>
                                        </p:tgtEl>
                                        <p:attrNameLst>
                                          <p:attrName>style.visibility</p:attrName>
                                        </p:attrNameLst>
                                      </p:cBhvr>
                                      <p:to>
                                        <p:strVal val="hidden"/>
                                      </p:to>
                                    </p:set>
                                  </p:childTnLst>
                                </p:cTn>
                              </p:par>
                              <p:par>
                                <p:cTn id="315" presetID="9" presetClass="exit" presetSubtype="0" fill="hold" grpId="1" nodeType="withEffect">
                                  <p:stCondLst>
                                    <p:cond delay="0"/>
                                  </p:stCondLst>
                                  <p:childTnLst>
                                    <p:animEffect transition="out" filter="dissolve">
                                      <p:cBhvr>
                                        <p:cTn id="316" dur="500"/>
                                        <p:tgtEl>
                                          <p:spTgt spid="68673"/>
                                        </p:tgtEl>
                                      </p:cBhvr>
                                    </p:animEffect>
                                    <p:set>
                                      <p:cBhvr>
                                        <p:cTn id="317" dur="1" fill="hold">
                                          <p:stCondLst>
                                            <p:cond delay="499"/>
                                          </p:stCondLst>
                                        </p:cTn>
                                        <p:tgtEl>
                                          <p:spTgt spid="68673"/>
                                        </p:tgtEl>
                                        <p:attrNameLst>
                                          <p:attrName>style.visibility</p:attrName>
                                        </p:attrNameLst>
                                      </p:cBhvr>
                                      <p:to>
                                        <p:strVal val="hidden"/>
                                      </p:to>
                                    </p:set>
                                  </p:childTnLst>
                                </p:cTn>
                              </p:par>
                              <p:par>
                                <p:cTn id="318" presetID="1" presetClass="entr" presetSubtype="0" fill="hold" nodeType="withEffect">
                                  <p:stCondLst>
                                    <p:cond delay="0"/>
                                  </p:stCondLst>
                                  <p:childTnLst>
                                    <p:set>
                                      <p:cBhvr>
                                        <p:cTn id="319" dur="1" fill="hold">
                                          <p:stCondLst>
                                            <p:cond delay="0"/>
                                          </p:stCondLst>
                                        </p:cTn>
                                        <p:tgtEl>
                                          <p:spTgt spid="68658"/>
                                        </p:tgtEl>
                                        <p:attrNameLst>
                                          <p:attrName>style.visibility</p:attrName>
                                        </p:attrNameLst>
                                      </p:cBhvr>
                                      <p:to>
                                        <p:strVal val="visible"/>
                                      </p:to>
                                    </p:set>
                                  </p:childTnLst>
                                </p:cTn>
                              </p:par>
                              <p:par>
                                <p:cTn id="320" presetID="1" presetClass="entr" presetSubtype="0" fill="hold" grpId="2" nodeType="withEffect">
                                  <p:stCondLst>
                                    <p:cond delay="0"/>
                                  </p:stCondLst>
                                  <p:childTnLst>
                                    <p:set>
                                      <p:cBhvr>
                                        <p:cTn id="321" dur="1" fill="hold">
                                          <p:stCondLst>
                                            <p:cond delay="0"/>
                                          </p:stCondLst>
                                        </p:cTn>
                                        <p:tgtEl>
                                          <p:spTgt spid="68659"/>
                                        </p:tgtEl>
                                        <p:attrNameLst>
                                          <p:attrName>style.visibility</p:attrName>
                                        </p:attrNameLst>
                                      </p:cBhvr>
                                      <p:to>
                                        <p:strVal val="visible"/>
                                      </p:to>
                                    </p:set>
                                  </p:childTnLst>
                                </p:cTn>
                              </p:par>
                            </p:childTnLst>
                          </p:cTn>
                        </p:par>
                      </p:childTnLst>
                    </p:cTn>
                  </p:par>
                  <p:par>
                    <p:cTn id="322" fill="hold">
                      <p:stCondLst>
                        <p:cond delay="indefinite"/>
                      </p:stCondLst>
                      <p:childTnLst>
                        <p:par>
                          <p:cTn id="323" fill="hold">
                            <p:stCondLst>
                              <p:cond delay="0"/>
                            </p:stCondLst>
                            <p:childTnLst>
                              <p:par>
                                <p:cTn id="324" presetID="22" presetClass="entr" presetSubtype="4" fill="hold" nodeType="clickEffect">
                                  <p:stCondLst>
                                    <p:cond delay="0"/>
                                  </p:stCondLst>
                                  <p:childTnLst>
                                    <p:set>
                                      <p:cBhvr>
                                        <p:cTn id="325" dur="1" fill="hold">
                                          <p:stCondLst>
                                            <p:cond delay="0"/>
                                          </p:stCondLst>
                                        </p:cTn>
                                        <p:tgtEl>
                                          <p:spTgt spid="68678"/>
                                        </p:tgtEl>
                                        <p:attrNameLst>
                                          <p:attrName>style.visibility</p:attrName>
                                        </p:attrNameLst>
                                      </p:cBhvr>
                                      <p:to>
                                        <p:strVal val="visible"/>
                                      </p:to>
                                    </p:set>
                                    <p:animEffect transition="in" filter="wipe(down)">
                                      <p:cBhvr>
                                        <p:cTn id="326" dur="500"/>
                                        <p:tgtEl>
                                          <p:spTgt spid="68678"/>
                                        </p:tgtEl>
                                      </p:cBhvr>
                                    </p:animEffect>
                                  </p:childTnLst>
                                </p:cTn>
                              </p:par>
                              <p:par>
                                <p:cTn id="327" presetID="22" presetClass="entr" presetSubtype="4" fill="hold" nodeType="withEffect">
                                  <p:stCondLst>
                                    <p:cond delay="0"/>
                                  </p:stCondLst>
                                  <p:childTnLst>
                                    <p:set>
                                      <p:cBhvr>
                                        <p:cTn id="328" dur="1" fill="hold">
                                          <p:stCondLst>
                                            <p:cond delay="0"/>
                                          </p:stCondLst>
                                        </p:cTn>
                                        <p:tgtEl>
                                          <p:spTgt spid="68679"/>
                                        </p:tgtEl>
                                        <p:attrNameLst>
                                          <p:attrName>style.visibility</p:attrName>
                                        </p:attrNameLst>
                                      </p:cBhvr>
                                      <p:to>
                                        <p:strVal val="visible"/>
                                      </p:to>
                                    </p:set>
                                    <p:animEffect transition="in" filter="wipe(down)">
                                      <p:cBhvr>
                                        <p:cTn id="329" dur="500"/>
                                        <p:tgtEl>
                                          <p:spTgt spid="68679"/>
                                        </p:tgtEl>
                                      </p:cBhvr>
                                    </p:animEffect>
                                  </p:childTnLst>
                                </p:cTn>
                              </p:par>
                            </p:childTnLst>
                          </p:cTn>
                        </p:par>
                      </p:childTnLst>
                    </p:cTn>
                  </p:par>
                  <p:par>
                    <p:cTn id="330" fill="hold">
                      <p:stCondLst>
                        <p:cond delay="indefinite"/>
                      </p:stCondLst>
                      <p:childTnLst>
                        <p:par>
                          <p:cTn id="331" fill="hold">
                            <p:stCondLst>
                              <p:cond delay="0"/>
                            </p:stCondLst>
                            <p:childTnLst>
                              <p:par>
                                <p:cTn id="332" presetID="9" presetClass="exit" presetSubtype="0" fill="hold" grpId="1" nodeType="clickEffect">
                                  <p:stCondLst>
                                    <p:cond delay="0"/>
                                  </p:stCondLst>
                                  <p:childTnLst>
                                    <p:animEffect transition="out" filter="dissolve">
                                      <p:cBhvr>
                                        <p:cTn id="333" dur="500"/>
                                        <p:tgtEl>
                                          <p:spTgt spid="68677"/>
                                        </p:tgtEl>
                                      </p:cBhvr>
                                    </p:animEffect>
                                    <p:set>
                                      <p:cBhvr>
                                        <p:cTn id="334" dur="1" fill="hold">
                                          <p:stCondLst>
                                            <p:cond delay="499"/>
                                          </p:stCondLst>
                                        </p:cTn>
                                        <p:tgtEl>
                                          <p:spTgt spid="68677"/>
                                        </p:tgtEl>
                                        <p:attrNameLst>
                                          <p:attrName>style.visibility</p:attrName>
                                        </p:attrNameLst>
                                      </p:cBhvr>
                                      <p:to>
                                        <p:strVal val="hidden"/>
                                      </p:to>
                                    </p:set>
                                  </p:childTnLst>
                                </p:cTn>
                              </p:par>
                              <p:par>
                                <p:cTn id="335" presetID="9" presetClass="exit" presetSubtype="0" fill="hold" nodeType="withEffect">
                                  <p:stCondLst>
                                    <p:cond delay="0"/>
                                  </p:stCondLst>
                                  <p:childTnLst>
                                    <p:animEffect transition="out" filter="dissolve">
                                      <p:cBhvr>
                                        <p:cTn id="336" dur="500"/>
                                        <p:tgtEl>
                                          <p:spTgt spid="68676"/>
                                        </p:tgtEl>
                                      </p:cBhvr>
                                    </p:animEffect>
                                    <p:set>
                                      <p:cBhvr>
                                        <p:cTn id="337" dur="1" fill="hold">
                                          <p:stCondLst>
                                            <p:cond delay="499"/>
                                          </p:stCondLst>
                                        </p:cTn>
                                        <p:tgtEl>
                                          <p:spTgt spid="68676"/>
                                        </p:tgtEl>
                                        <p:attrNameLst>
                                          <p:attrName>style.visibility</p:attrName>
                                        </p:attrNameLst>
                                      </p:cBhvr>
                                      <p:to>
                                        <p:strVal val="hidden"/>
                                      </p:to>
                                    </p:set>
                                  </p:childTnLst>
                                </p:cTn>
                              </p:par>
                              <p:par>
                                <p:cTn id="338" presetID="22" presetClass="entr" presetSubtype="1" fill="hold" grpId="0" nodeType="withEffect">
                                  <p:stCondLst>
                                    <p:cond delay="0"/>
                                  </p:stCondLst>
                                  <p:childTnLst>
                                    <p:set>
                                      <p:cBhvr>
                                        <p:cTn id="339" dur="1" fill="hold">
                                          <p:stCondLst>
                                            <p:cond delay="0"/>
                                          </p:stCondLst>
                                        </p:cTn>
                                        <p:tgtEl>
                                          <p:spTgt spid="68681"/>
                                        </p:tgtEl>
                                        <p:attrNameLst>
                                          <p:attrName>style.visibility</p:attrName>
                                        </p:attrNameLst>
                                      </p:cBhvr>
                                      <p:to>
                                        <p:strVal val="visible"/>
                                      </p:to>
                                    </p:set>
                                    <p:animEffect transition="in" filter="wipe(up)">
                                      <p:cBhvr>
                                        <p:cTn id="340" dur="500"/>
                                        <p:tgtEl>
                                          <p:spTgt spid="68681"/>
                                        </p:tgtEl>
                                      </p:cBhvr>
                                    </p:animEffect>
                                  </p:childTnLst>
                                </p:cTn>
                              </p:par>
                              <p:par>
                                <p:cTn id="341" presetID="22" presetClass="entr" presetSubtype="1" fill="hold" nodeType="withEffect">
                                  <p:stCondLst>
                                    <p:cond delay="0"/>
                                  </p:stCondLst>
                                  <p:childTnLst>
                                    <p:set>
                                      <p:cBhvr>
                                        <p:cTn id="342" dur="1" fill="hold">
                                          <p:stCondLst>
                                            <p:cond delay="0"/>
                                          </p:stCondLst>
                                        </p:cTn>
                                        <p:tgtEl>
                                          <p:spTgt spid="68680"/>
                                        </p:tgtEl>
                                        <p:attrNameLst>
                                          <p:attrName>style.visibility</p:attrName>
                                        </p:attrNameLst>
                                      </p:cBhvr>
                                      <p:to>
                                        <p:strVal val="visible"/>
                                      </p:to>
                                    </p:set>
                                    <p:animEffect transition="in" filter="wipe(up)">
                                      <p:cBhvr>
                                        <p:cTn id="343" dur="500"/>
                                        <p:tgtEl>
                                          <p:spTgt spid="68680"/>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nodeType="clickEffect">
                                  <p:stCondLst>
                                    <p:cond delay="0"/>
                                  </p:stCondLst>
                                  <p:childTnLst>
                                    <p:animEffect transition="out" filter="dissolve">
                                      <p:cBhvr>
                                        <p:cTn id="347" dur="500"/>
                                        <p:tgtEl>
                                          <p:spTgt spid="68658"/>
                                        </p:tgtEl>
                                      </p:cBhvr>
                                    </p:animEffect>
                                    <p:set>
                                      <p:cBhvr>
                                        <p:cTn id="348" dur="1" fill="hold">
                                          <p:stCondLst>
                                            <p:cond delay="499"/>
                                          </p:stCondLst>
                                        </p:cTn>
                                        <p:tgtEl>
                                          <p:spTgt spid="68658"/>
                                        </p:tgtEl>
                                        <p:attrNameLst>
                                          <p:attrName>style.visibility</p:attrName>
                                        </p:attrNameLst>
                                      </p:cBhvr>
                                      <p:to>
                                        <p:strVal val="hidden"/>
                                      </p:to>
                                    </p:set>
                                  </p:childTnLst>
                                </p:cTn>
                              </p:par>
                              <p:par>
                                <p:cTn id="349" presetID="9" presetClass="exit" presetSubtype="0" fill="hold" grpId="3" nodeType="withEffect">
                                  <p:stCondLst>
                                    <p:cond delay="0"/>
                                  </p:stCondLst>
                                  <p:childTnLst>
                                    <p:animEffect transition="out" filter="dissolve">
                                      <p:cBhvr>
                                        <p:cTn id="350" dur="500"/>
                                        <p:tgtEl>
                                          <p:spTgt spid="68659"/>
                                        </p:tgtEl>
                                      </p:cBhvr>
                                    </p:animEffect>
                                    <p:set>
                                      <p:cBhvr>
                                        <p:cTn id="351" dur="1" fill="hold">
                                          <p:stCondLst>
                                            <p:cond delay="499"/>
                                          </p:stCondLst>
                                        </p:cTn>
                                        <p:tgtEl>
                                          <p:spTgt spid="68659"/>
                                        </p:tgtEl>
                                        <p:attrNameLst>
                                          <p:attrName>style.visibility</p:attrName>
                                        </p:attrNameLst>
                                      </p:cBhvr>
                                      <p:to>
                                        <p:strVal val="hidden"/>
                                      </p:to>
                                    </p:set>
                                  </p:childTnLst>
                                </p:cTn>
                              </p:par>
                              <p:par>
                                <p:cTn id="352" presetID="1" presetClass="entr" presetSubtype="0" fill="hold" grpId="2" nodeType="withEffect">
                                  <p:stCondLst>
                                    <p:cond delay="0"/>
                                  </p:stCondLst>
                                  <p:childTnLst>
                                    <p:set>
                                      <p:cBhvr>
                                        <p:cTn id="353" dur="1" fill="hold">
                                          <p:stCondLst>
                                            <p:cond delay="0"/>
                                          </p:stCondLst>
                                        </p:cTn>
                                        <p:tgtEl>
                                          <p:spTgt spid="68657"/>
                                        </p:tgtEl>
                                        <p:attrNameLst>
                                          <p:attrName>style.visibility</p:attrName>
                                        </p:attrNameLst>
                                      </p:cBhvr>
                                      <p:to>
                                        <p:strVal val="visible"/>
                                      </p:to>
                                    </p:set>
                                  </p:childTnLst>
                                </p:cTn>
                              </p:par>
                              <p:par>
                                <p:cTn id="354" presetID="1" presetClass="entr" presetSubtype="0" fill="hold" nodeType="withEffect">
                                  <p:stCondLst>
                                    <p:cond delay="0"/>
                                  </p:stCondLst>
                                  <p:childTnLst>
                                    <p:set>
                                      <p:cBhvr>
                                        <p:cTn id="355" dur="1" fill="hold">
                                          <p:stCondLst>
                                            <p:cond delay="0"/>
                                          </p:stCondLst>
                                        </p:cTn>
                                        <p:tgtEl>
                                          <p:spTgt spid="68656"/>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22" presetClass="entr" presetSubtype="4" fill="hold" nodeType="clickEffect">
                                  <p:stCondLst>
                                    <p:cond delay="0"/>
                                  </p:stCondLst>
                                  <p:childTnLst>
                                    <p:set>
                                      <p:cBhvr>
                                        <p:cTn id="359" dur="1" fill="hold">
                                          <p:stCondLst>
                                            <p:cond delay="0"/>
                                          </p:stCondLst>
                                        </p:cTn>
                                        <p:tgtEl>
                                          <p:spTgt spid="68682"/>
                                        </p:tgtEl>
                                        <p:attrNameLst>
                                          <p:attrName>style.visibility</p:attrName>
                                        </p:attrNameLst>
                                      </p:cBhvr>
                                      <p:to>
                                        <p:strVal val="visible"/>
                                      </p:to>
                                    </p:set>
                                    <p:animEffect transition="in" filter="wipe(down)">
                                      <p:cBhvr>
                                        <p:cTn id="360" dur="500"/>
                                        <p:tgtEl>
                                          <p:spTgt spid="68682"/>
                                        </p:tgtEl>
                                      </p:cBhvr>
                                    </p:animEffect>
                                  </p:childTnLst>
                                </p:cTn>
                              </p:par>
                              <p:par>
                                <p:cTn id="361" presetID="22" presetClass="entr" presetSubtype="4" fill="hold" nodeType="withEffect">
                                  <p:stCondLst>
                                    <p:cond delay="0"/>
                                  </p:stCondLst>
                                  <p:childTnLst>
                                    <p:set>
                                      <p:cBhvr>
                                        <p:cTn id="362" dur="1" fill="hold">
                                          <p:stCondLst>
                                            <p:cond delay="0"/>
                                          </p:stCondLst>
                                        </p:cTn>
                                        <p:tgtEl>
                                          <p:spTgt spid="68683"/>
                                        </p:tgtEl>
                                        <p:attrNameLst>
                                          <p:attrName>style.visibility</p:attrName>
                                        </p:attrNameLst>
                                      </p:cBhvr>
                                      <p:to>
                                        <p:strVal val="visible"/>
                                      </p:to>
                                    </p:set>
                                    <p:animEffect transition="in" filter="wipe(down)">
                                      <p:cBhvr>
                                        <p:cTn id="363" dur="500"/>
                                        <p:tgtEl>
                                          <p:spTgt spid="68683"/>
                                        </p:tgtEl>
                                      </p:cBhvr>
                                    </p:animEffect>
                                  </p:childTnLst>
                                </p:cTn>
                              </p:par>
                            </p:childTnLst>
                          </p:cTn>
                        </p:par>
                      </p:childTnLst>
                    </p:cTn>
                  </p:par>
                  <p:par>
                    <p:cTn id="364" fill="hold">
                      <p:stCondLst>
                        <p:cond delay="indefinite"/>
                      </p:stCondLst>
                      <p:childTnLst>
                        <p:par>
                          <p:cTn id="365" fill="hold">
                            <p:stCondLst>
                              <p:cond delay="0"/>
                            </p:stCondLst>
                            <p:childTnLst>
                              <p:par>
                                <p:cTn id="366" presetID="9" presetClass="exit" presetSubtype="0" fill="hold" nodeType="clickEffect">
                                  <p:stCondLst>
                                    <p:cond delay="0"/>
                                  </p:stCondLst>
                                  <p:childTnLst>
                                    <p:animEffect transition="out" filter="dissolve">
                                      <p:cBhvr>
                                        <p:cTn id="367" dur="500"/>
                                        <p:tgtEl>
                                          <p:spTgt spid="68680"/>
                                        </p:tgtEl>
                                      </p:cBhvr>
                                    </p:animEffect>
                                    <p:set>
                                      <p:cBhvr>
                                        <p:cTn id="368" dur="1" fill="hold">
                                          <p:stCondLst>
                                            <p:cond delay="499"/>
                                          </p:stCondLst>
                                        </p:cTn>
                                        <p:tgtEl>
                                          <p:spTgt spid="68680"/>
                                        </p:tgtEl>
                                        <p:attrNameLst>
                                          <p:attrName>style.visibility</p:attrName>
                                        </p:attrNameLst>
                                      </p:cBhvr>
                                      <p:to>
                                        <p:strVal val="hidden"/>
                                      </p:to>
                                    </p:set>
                                  </p:childTnLst>
                                </p:cTn>
                              </p:par>
                              <p:par>
                                <p:cTn id="369" presetID="9" presetClass="exit" presetSubtype="0" fill="hold" grpId="1" nodeType="withEffect">
                                  <p:stCondLst>
                                    <p:cond delay="0"/>
                                  </p:stCondLst>
                                  <p:childTnLst>
                                    <p:animEffect transition="out" filter="dissolve">
                                      <p:cBhvr>
                                        <p:cTn id="370" dur="500"/>
                                        <p:tgtEl>
                                          <p:spTgt spid="68681"/>
                                        </p:tgtEl>
                                      </p:cBhvr>
                                    </p:animEffect>
                                    <p:set>
                                      <p:cBhvr>
                                        <p:cTn id="371" dur="1" fill="hold">
                                          <p:stCondLst>
                                            <p:cond delay="499"/>
                                          </p:stCondLst>
                                        </p:cTn>
                                        <p:tgtEl>
                                          <p:spTgt spid="68681"/>
                                        </p:tgtEl>
                                        <p:attrNameLst>
                                          <p:attrName>style.visibility</p:attrName>
                                        </p:attrNameLst>
                                      </p:cBhvr>
                                      <p:to>
                                        <p:strVal val="hidden"/>
                                      </p:to>
                                    </p:set>
                                  </p:childTnLst>
                                </p:cTn>
                              </p:par>
                              <p:par>
                                <p:cTn id="372" presetID="22" presetClass="entr" presetSubtype="1" fill="hold" grpId="0" nodeType="withEffect">
                                  <p:stCondLst>
                                    <p:cond delay="0"/>
                                  </p:stCondLst>
                                  <p:childTnLst>
                                    <p:set>
                                      <p:cBhvr>
                                        <p:cTn id="373" dur="1" fill="hold">
                                          <p:stCondLst>
                                            <p:cond delay="0"/>
                                          </p:stCondLst>
                                        </p:cTn>
                                        <p:tgtEl>
                                          <p:spTgt spid="68685"/>
                                        </p:tgtEl>
                                        <p:attrNameLst>
                                          <p:attrName>style.visibility</p:attrName>
                                        </p:attrNameLst>
                                      </p:cBhvr>
                                      <p:to>
                                        <p:strVal val="visible"/>
                                      </p:to>
                                    </p:set>
                                    <p:animEffect transition="in" filter="wipe(up)">
                                      <p:cBhvr>
                                        <p:cTn id="374" dur="500"/>
                                        <p:tgtEl>
                                          <p:spTgt spid="68685"/>
                                        </p:tgtEl>
                                      </p:cBhvr>
                                    </p:animEffect>
                                  </p:childTnLst>
                                </p:cTn>
                              </p:par>
                              <p:par>
                                <p:cTn id="375" presetID="22" presetClass="entr" presetSubtype="1" fill="hold" nodeType="withEffect">
                                  <p:stCondLst>
                                    <p:cond delay="0"/>
                                  </p:stCondLst>
                                  <p:childTnLst>
                                    <p:set>
                                      <p:cBhvr>
                                        <p:cTn id="376" dur="1" fill="hold">
                                          <p:stCondLst>
                                            <p:cond delay="0"/>
                                          </p:stCondLst>
                                        </p:cTn>
                                        <p:tgtEl>
                                          <p:spTgt spid="68684"/>
                                        </p:tgtEl>
                                        <p:attrNameLst>
                                          <p:attrName>style.visibility</p:attrName>
                                        </p:attrNameLst>
                                      </p:cBhvr>
                                      <p:to>
                                        <p:strVal val="visible"/>
                                      </p:to>
                                    </p:set>
                                    <p:animEffect transition="in" filter="wipe(up)">
                                      <p:cBhvr>
                                        <p:cTn id="377" dur="500"/>
                                        <p:tgtEl>
                                          <p:spTgt spid="68684"/>
                                        </p:tgtEl>
                                      </p:cBhvr>
                                    </p:animEffect>
                                  </p:childTnLst>
                                </p:cTn>
                              </p:par>
                            </p:childTnLst>
                          </p:cTn>
                        </p:par>
                      </p:childTnLst>
                    </p:cTn>
                  </p:par>
                  <p:par>
                    <p:cTn id="378" fill="hold">
                      <p:stCondLst>
                        <p:cond delay="indefinite"/>
                      </p:stCondLst>
                      <p:childTnLst>
                        <p:par>
                          <p:cTn id="379" fill="hold">
                            <p:stCondLst>
                              <p:cond delay="0"/>
                            </p:stCondLst>
                            <p:childTnLst>
                              <p:par>
                                <p:cTn id="380" presetID="9" presetClass="exit" presetSubtype="0" fill="hold" nodeType="clickEffect">
                                  <p:stCondLst>
                                    <p:cond delay="0"/>
                                  </p:stCondLst>
                                  <p:childTnLst>
                                    <p:animEffect transition="out" filter="dissolve">
                                      <p:cBhvr>
                                        <p:cTn id="381" dur="500"/>
                                        <p:tgtEl>
                                          <p:spTgt spid="68656"/>
                                        </p:tgtEl>
                                      </p:cBhvr>
                                    </p:animEffect>
                                    <p:set>
                                      <p:cBhvr>
                                        <p:cTn id="382" dur="1" fill="hold">
                                          <p:stCondLst>
                                            <p:cond delay="499"/>
                                          </p:stCondLst>
                                        </p:cTn>
                                        <p:tgtEl>
                                          <p:spTgt spid="68656"/>
                                        </p:tgtEl>
                                        <p:attrNameLst>
                                          <p:attrName>style.visibility</p:attrName>
                                        </p:attrNameLst>
                                      </p:cBhvr>
                                      <p:to>
                                        <p:strVal val="hidden"/>
                                      </p:to>
                                    </p:set>
                                  </p:childTnLst>
                                </p:cTn>
                              </p:par>
                              <p:par>
                                <p:cTn id="383" presetID="9" presetClass="exit" presetSubtype="0" fill="hold" grpId="3" nodeType="withEffect">
                                  <p:stCondLst>
                                    <p:cond delay="0"/>
                                  </p:stCondLst>
                                  <p:childTnLst>
                                    <p:animEffect transition="out" filter="dissolve">
                                      <p:cBhvr>
                                        <p:cTn id="384" dur="500"/>
                                        <p:tgtEl>
                                          <p:spTgt spid="68657"/>
                                        </p:tgtEl>
                                      </p:cBhvr>
                                    </p:animEffect>
                                    <p:set>
                                      <p:cBhvr>
                                        <p:cTn id="385" dur="1" fill="hold">
                                          <p:stCondLst>
                                            <p:cond delay="499"/>
                                          </p:stCondLst>
                                        </p:cTn>
                                        <p:tgtEl>
                                          <p:spTgt spid="68657"/>
                                        </p:tgtEl>
                                        <p:attrNameLst>
                                          <p:attrName>style.visibility</p:attrName>
                                        </p:attrNameLst>
                                      </p:cBhvr>
                                      <p:to>
                                        <p:strVal val="hidden"/>
                                      </p:to>
                                    </p:set>
                                  </p:childTnLst>
                                </p:cTn>
                              </p:par>
                            </p:childTnLst>
                          </p:cTn>
                        </p:par>
                      </p:childTnLst>
                    </p:cTn>
                  </p:par>
                  <p:par>
                    <p:cTn id="386" fill="hold">
                      <p:stCondLst>
                        <p:cond delay="indefinite"/>
                      </p:stCondLst>
                      <p:childTnLst>
                        <p:par>
                          <p:cTn id="387" fill="hold">
                            <p:stCondLst>
                              <p:cond delay="0"/>
                            </p:stCondLst>
                            <p:childTnLst>
                              <p:par>
                                <p:cTn id="388" presetID="22" presetClass="entr" presetSubtype="4" fill="hold" nodeType="clickEffect">
                                  <p:stCondLst>
                                    <p:cond delay="0"/>
                                  </p:stCondLst>
                                  <p:childTnLst>
                                    <p:set>
                                      <p:cBhvr>
                                        <p:cTn id="389" dur="1" fill="hold">
                                          <p:stCondLst>
                                            <p:cond delay="0"/>
                                          </p:stCondLst>
                                        </p:cTn>
                                        <p:tgtEl>
                                          <p:spTgt spid="68686"/>
                                        </p:tgtEl>
                                        <p:attrNameLst>
                                          <p:attrName>style.visibility</p:attrName>
                                        </p:attrNameLst>
                                      </p:cBhvr>
                                      <p:to>
                                        <p:strVal val="visible"/>
                                      </p:to>
                                    </p:set>
                                    <p:animEffect transition="in" filter="wipe(down)">
                                      <p:cBhvr>
                                        <p:cTn id="390" dur="500"/>
                                        <p:tgtEl>
                                          <p:spTgt spid="68686"/>
                                        </p:tgtEl>
                                      </p:cBhvr>
                                    </p:animEffect>
                                  </p:childTnLst>
                                </p:cTn>
                              </p:par>
                              <p:par>
                                <p:cTn id="391" presetID="22" presetClass="entr" presetSubtype="4" fill="hold" nodeType="withEffect">
                                  <p:stCondLst>
                                    <p:cond delay="0"/>
                                  </p:stCondLst>
                                  <p:childTnLst>
                                    <p:set>
                                      <p:cBhvr>
                                        <p:cTn id="392" dur="1" fill="hold">
                                          <p:stCondLst>
                                            <p:cond delay="0"/>
                                          </p:stCondLst>
                                        </p:cTn>
                                        <p:tgtEl>
                                          <p:spTgt spid="68687"/>
                                        </p:tgtEl>
                                        <p:attrNameLst>
                                          <p:attrName>style.visibility</p:attrName>
                                        </p:attrNameLst>
                                      </p:cBhvr>
                                      <p:to>
                                        <p:strVal val="visible"/>
                                      </p:to>
                                    </p:set>
                                    <p:animEffect transition="in" filter="wipe(down)">
                                      <p:cBhvr>
                                        <p:cTn id="393" dur="500"/>
                                        <p:tgtEl>
                                          <p:spTgt spid="68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2" grpId="0"/>
      <p:bldP spid="68632" grpId="1"/>
      <p:bldP spid="68632" grpId="2"/>
      <p:bldP spid="68632" grpId="3"/>
      <p:bldP spid="68634" grpId="0"/>
      <p:bldP spid="68634" grpId="1"/>
      <p:bldP spid="68638" grpId="0"/>
      <p:bldP spid="68638" grpId="1"/>
      <p:bldP spid="68640" grpId="0"/>
      <p:bldP spid="68640" grpId="1"/>
      <p:bldP spid="68640" grpId="2"/>
      <p:bldP spid="68640" grpId="3"/>
      <p:bldP spid="68642" grpId="0"/>
      <p:bldP spid="68642" grpId="1"/>
      <p:bldP spid="68647" grpId="0"/>
      <p:bldP spid="68647" grpId="1"/>
      <p:bldP spid="68651" grpId="0"/>
      <p:bldP spid="68651" grpId="1"/>
      <p:bldP spid="68655" grpId="0"/>
      <p:bldP spid="68655" grpId="1"/>
      <p:bldP spid="68657" grpId="0"/>
      <p:bldP spid="68657" grpId="1"/>
      <p:bldP spid="68657" grpId="2"/>
      <p:bldP spid="68657" grpId="3"/>
      <p:bldP spid="68659" grpId="0"/>
      <p:bldP spid="68659" grpId="1"/>
      <p:bldP spid="68659" grpId="2"/>
      <p:bldP spid="68659" grpId="3"/>
      <p:bldP spid="68661" grpId="0"/>
      <p:bldP spid="68661" grpId="1"/>
      <p:bldP spid="68661" grpId="2"/>
      <p:bldP spid="68661" grpId="3"/>
      <p:bldP spid="68663" grpId="0"/>
      <p:bldP spid="68663" grpId="1"/>
      <p:bldP spid="68667" grpId="0"/>
      <p:bldP spid="68667" grpId="1"/>
      <p:bldP spid="68671" grpId="0"/>
      <p:bldP spid="68671" grpId="1"/>
      <p:bldP spid="68673" grpId="0"/>
      <p:bldP spid="68673" grpId="1"/>
      <p:bldP spid="68677" grpId="0"/>
      <p:bldP spid="68677" grpId="1"/>
      <p:bldP spid="68681" grpId="0"/>
      <p:bldP spid="68681" grpId="1"/>
      <p:bldP spid="6868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4755"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练习</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对下面左图二叉树进行先序线索化</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对下面右图二叉树进行后序线索化</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ts val="0"/>
              </a:spcBef>
              <a:spcAft>
                <a:spcPts val="0"/>
              </a:spcAft>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4756" name="Group 21"/>
          <p:cNvGrpSpPr/>
          <p:nvPr/>
        </p:nvGrpSpPr>
        <p:grpSpPr>
          <a:xfrm>
            <a:off x="1042988" y="2663825"/>
            <a:ext cx="3352800" cy="2133600"/>
            <a:chOff x="0" y="0"/>
            <a:chExt cx="2112" cy="1344"/>
          </a:xfrm>
        </p:grpSpPr>
        <p:sp>
          <p:nvSpPr>
            <p:cNvPr id="74775" name="Oval 4"/>
            <p:cNvSpPr/>
            <p:nvPr/>
          </p:nvSpPr>
          <p:spPr>
            <a:xfrm>
              <a:off x="1104" y="0"/>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74776" name="Oval 5"/>
            <p:cNvSpPr/>
            <p:nvPr/>
          </p:nvSpPr>
          <p:spPr>
            <a:xfrm>
              <a:off x="432" y="336"/>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74777" name="Oval 6"/>
            <p:cNvSpPr/>
            <p:nvPr/>
          </p:nvSpPr>
          <p:spPr>
            <a:xfrm>
              <a:off x="912" y="720"/>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74778" name="Oval 7"/>
            <p:cNvSpPr/>
            <p:nvPr/>
          </p:nvSpPr>
          <p:spPr>
            <a:xfrm>
              <a:off x="480" y="1056"/>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74779" name="Oval 8"/>
            <p:cNvSpPr/>
            <p:nvPr/>
          </p:nvSpPr>
          <p:spPr>
            <a:xfrm>
              <a:off x="1824" y="336"/>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74780" name="Oval 9"/>
            <p:cNvSpPr/>
            <p:nvPr/>
          </p:nvSpPr>
          <p:spPr>
            <a:xfrm>
              <a:off x="1392" y="720"/>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74781" name="Line 11"/>
            <p:cNvSpPr/>
            <p:nvPr/>
          </p:nvSpPr>
          <p:spPr>
            <a:xfrm flipH="1">
              <a:off x="624" y="144"/>
              <a:ext cx="480" cy="192"/>
            </a:xfrm>
            <a:prstGeom prst="line">
              <a:avLst/>
            </a:prstGeom>
            <a:ln w="15875" cap="sq" cmpd="sng">
              <a:solidFill>
                <a:schemeClr val="tx1"/>
              </a:solidFill>
              <a:prstDash val="solid"/>
              <a:headEnd type="none" w="med" len="med"/>
              <a:tailEnd type="none" w="med" len="med"/>
            </a:ln>
          </p:spPr>
        </p:sp>
        <p:sp>
          <p:nvSpPr>
            <p:cNvPr id="74782" name="Line 12"/>
            <p:cNvSpPr/>
            <p:nvPr/>
          </p:nvSpPr>
          <p:spPr>
            <a:xfrm>
              <a:off x="720" y="432"/>
              <a:ext cx="240" cy="288"/>
            </a:xfrm>
            <a:prstGeom prst="line">
              <a:avLst/>
            </a:prstGeom>
            <a:ln w="15875" cap="sq" cmpd="sng">
              <a:solidFill>
                <a:schemeClr val="tx1"/>
              </a:solidFill>
              <a:prstDash val="solid"/>
              <a:headEnd type="none" w="med" len="med"/>
              <a:tailEnd type="none" w="med" len="med"/>
            </a:ln>
          </p:spPr>
        </p:sp>
        <p:sp>
          <p:nvSpPr>
            <p:cNvPr id="74783" name="Line 13"/>
            <p:cNvSpPr/>
            <p:nvPr/>
          </p:nvSpPr>
          <p:spPr>
            <a:xfrm flipH="1">
              <a:off x="672" y="816"/>
              <a:ext cx="240" cy="240"/>
            </a:xfrm>
            <a:prstGeom prst="line">
              <a:avLst/>
            </a:prstGeom>
            <a:ln w="15875" cap="sq" cmpd="sng">
              <a:solidFill>
                <a:schemeClr val="tx1"/>
              </a:solidFill>
              <a:prstDash val="solid"/>
              <a:headEnd type="none" w="med" len="med"/>
              <a:tailEnd type="none" w="med" len="med"/>
            </a:ln>
          </p:spPr>
        </p:sp>
        <p:sp>
          <p:nvSpPr>
            <p:cNvPr id="74784" name="Line 14"/>
            <p:cNvSpPr/>
            <p:nvPr/>
          </p:nvSpPr>
          <p:spPr>
            <a:xfrm>
              <a:off x="1392" y="144"/>
              <a:ext cx="480" cy="240"/>
            </a:xfrm>
            <a:prstGeom prst="line">
              <a:avLst/>
            </a:prstGeom>
            <a:ln w="15875" cap="sq" cmpd="sng">
              <a:solidFill>
                <a:schemeClr val="tx1"/>
              </a:solidFill>
              <a:prstDash val="solid"/>
              <a:headEnd type="none" w="med" len="med"/>
              <a:tailEnd type="none" w="med" len="med"/>
            </a:ln>
          </p:spPr>
        </p:sp>
        <p:sp>
          <p:nvSpPr>
            <p:cNvPr id="74785" name="Line 15"/>
            <p:cNvSpPr/>
            <p:nvPr/>
          </p:nvSpPr>
          <p:spPr>
            <a:xfrm flipH="1">
              <a:off x="1632" y="528"/>
              <a:ext cx="192" cy="192"/>
            </a:xfrm>
            <a:prstGeom prst="line">
              <a:avLst/>
            </a:prstGeom>
            <a:ln w="15875" cap="sq" cmpd="sng">
              <a:solidFill>
                <a:schemeClr val="tx1"/>
              </a:solidFill>
              <a:prstDash val="solid"/>
              <a:headEnd type="none" w="med" len="med"/>
              <a:tailEnd type="none" w="med" len="med"/>
            </a:ln>
          </p:spPr>
        </p:sp>
        <p:sp>
          <p:nvSpPr>
            <p:cNvPr id="74786" name="Oval 17"/>
            <p:cNvSpPr/>
            <p:nvPr/>
          </p:nvSpPr>
          <p:spPr>
            <a:xfrm>
              <a:off x="0" y="720"/>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74787" name="Line 18"/>
            <p:cNvSpPr/>
            <p:nvPr/>
          </p:nvSpPr>
          <p:spPr>
            <a:xfrm flipH="1">
              <a:off x="240" y="528"/>
              <a:ext cx="192" cy="192"/>
            </a:xfrm>
            <a:prstGeom prst="line">
              <a:avLst/>
            </a:prstGeom>
            <a:ln w="15875" cap="sq" cmpd="sng">
              <a:solidFill>
                <a:schemeClr val="tx1"/>
              </a:solidFill>
              <a:prstDash val="solid"/>
              <a:headEnd type="none" w="med" len="med"/>
              <a:tailEnd type="none" w="med" len="med"/>
            </a:ln>
          </p:spPr>
        </p:sp>
        <p:sp>
          <p:nvSpPr>
            <p:cNvPr id="74788" name="Oval 19"/>
            <p:cNvSpPr/>
            <p:nvPr/>
          </p:nvSpPr>
          <p:spPr>
            <a:xfrm>
              <a:off x="1248" y="1104"/>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sp>
          <p:nvSpPr>
            <p:cNvPr id="74789" name="Line 20"/>
            <p:cNvSpPr/>
            <p:nvPr/>
          </p:nvSpPr>
          <p:spPr>
            <a:xfrm>
              <a:off x="1200" y="816"/>
              <a:ext cx="192" cy="288"/>
            </a:xfrm>
            <a:prstGeom prst="line">
              <a:avLst/>
            </a:prstGeom>
            <a:ln w="15875" cap="sq" cmpd="sng">
              <a:solidFill>
                <a:schemeClr val="tx1"/>
              </a:solidFill>
              <a:prstDash val="solid"/>
              <a:headEnd type="none" w="med" len="med"/>
              <a:tailEnd type="none" w="med" len="med"/>
            </a:ln>
          </p:spPr>
        </p:sp>
        <p:sp>
          <p:nvSpPr>
            <p:cNvPr id="74790" name="Oval 27"/>
            <p:cNvSpPr/>
            <p:nvPr/>
          </p:nvSpPr>
          <p:spPr>
            <a:xfrm>
              <a:off x="1728" y="1104"/>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74791" name="Line 28"/>
            <p:cNvSpPr/>
            <p:nvPr/>
          </p:nvSpPr>
          <p:spPr>
            <a:xfrm>
              <a:off x="1680" y="864"/>
              <a:ext cx="192" cy="240"/>
            </a:xfrm>
            <a:prstGeom prst="line">
              <a:avLst/>
            </a:prstGeom>
            <a:ln w="15875" cap="sq" cmpd="sng">
              <a:solidFill>
                <a:schemeClr val="tx1"/>
              </a:solidFill>
              <a:prstDash val="solid"/>
              <a:headEnd type="none" w="med" len="med"/>
              <a:tailEnd type="none" w="med" len="med"/>
            </a:ln>
          </p:spPr>
        </p:sp>
      </p:grpSp>
      <p:grpSp>
        <p:nvGrpSpPr>
          <p:cNvPr id="74757" name="Group 39"/>
          <p:cNvGrpSpPr/>
          <p:nvPr/>
        </p:nvGrpSpPr>
        <p:grpSpPr>
          <a:xfrm>
            <a:off x="5148263" y="2676525"/>
            <a:ext cx="2667000" cy="3200400"/>
            <a:chOff x="0" y="0"/>
            <a:chExt cx="1680" cy="2016"/>
          </a:xfrm>
        </p:grpSpPr>
        <p:sp>
          <p:nvSpPr>
            <p:cNvPr id="74758" name="Oval 36"/>
            <p:cNvSpPr/>
            <p:nvPr/>
          </p:nvSpPr>
          <p:spPr>
            <a:xfrm>
              <a:off x="672" y="0"/>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74759" name="Oval 37"/>
            <p:cNvSpPr/>
            <p:nvPr/>
          </p:nvSpPr>
          <p:spPr>
            <a:xfrm>
              <a:off x="0" y="336"/>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74760" name="Oval 38"/>
            <p:cNvSpPr/>
            <p:nvPr/>
          </p:nvSpPr>
          <p:spPr>
            <a:xfrm>
              <a:off x="480" y="720"/>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74761" name="Oval 39"/>
            <p:cNvSpPr/>
            <p:nvPr/>
          </p:nvSpPr>
          <p:spPr>
            <a:xfrm>
              <a:off x="48" y="1248"/>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74762" name="Oval 40"/>
            <p:cNvSpPr/>
            <p:nvPr/>
          </p:nvSpPr>
          <p:spPr>
            <a:xfrm>
              <a:off x="1392" y="336"/>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74763" name="Oval 41"/>
            <p:cNvSpPr/>
            <p:nvPr/>
          </p:nvSpPr>
          <p:spPr>
            <a:xfrm>
              <a:off x="960" y="720"/>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74764" name="Oval 42"/>
            <p:cNvSpPr/>
            <p:nvPr/>
          </p:nvSpPr>
          <p:spPr>
            <a:xfrm>
              <a:off x="672" y="1248"/>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74765" name="Oval 43"/>
            <p:cNvSpPr/>
            <p:nvPr/>
          </p:nvSpPr>
          <p:spPr>
            <a:xfrm>
              <a:off x="336" y="1776"/>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sp>
          <p:nvSpPr>
            <p:cNvPr id="74766" name="Oval 44"/>
            <p:cNvSpPr/>
            <p:nvPr/>
          </p:nvSpPr>
          <p:spPr>
            <a:xfrm>
              <a:off x="1008" y="1776"/>
              <a:ext cx="288" cy="240"/>
            </a:xfrm>
            <a:prstGeom prst="ellipse">
              <a:avLst/>
            </a:prstGeom>
            <a:noFill/>
            <a:ln w="127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K</a:t>
              </a:r>
              <a:endParaRPr lang="en-US" altLang="zh-CN" b="1" dirty="0">
                <a:latin typeface="Times New Roman" panose="02020603050405020304" pitchFamily="18" charset="0"/>
                <a:ea typeface="宋体" panose="02010600030101010101" pitchFamily="2" charset="-122"/>
              </a:endParaRPr>
            </a:p>
          </p:txBody>
        </p:sp>
        <p:sp>
          <p:nvSpPr>
            <p:cNvPr id="74767" name="Line 45"/>
            <p:cNvSpPr/>
            <p:nvPr/>
          </p:nvSpPr>
          <p:spPr>
            <a:xfrm flipH="1">
              <a:off x="192" y="144"/>
              <a:ext cx="480" cy="192"/>
            </a:xfrm>
            <a:prstGeom prst="line">
              <a:avLst/>
            </a:prstGeom>
            <a:ln w="15875" cap="sq" cmpd="sng">
              <a:solidFill>
                <a:schemeClr val="tx1"/>
              </a:solidFill>
              <a:prstDash val="solid"/>
              <a:headEnd type="none" w="med" len="med"/>
              <a:tailEnd type="none" w="med" len="med"/>
            </a:ln>
          </p:spPr>
        </p:sp>
        <p:sp>
          <p:nvSpPr>
            <p:cNvPr id="74768" name="Line 46"/>
            <p:cNvSpPr/>
            <p:nvPr/>
          </p:nvSpPr>
          <p:spPr>
            <a:xfrm>
              <a:off x="288" y="432"/>
              <a:ext cx="240" cy="288"/>
            </a:xfrm>
            <a:prstGeom prst="line">
              <a:avLst/>
            </a:prstGeom>
            <a:ln w="15875" cap="sq" cmpd="sng">
              <a:solidFill>
                <a:schemeClr val="tx1"/>
              </a:solidFill>
              <a:prstDash val="solid"/>
              <a:headEnd type="none" w="med" len="med"/>
              <a:tailEnd type="none" w="med" len="med"/>
            </a:ln>
          </p:spPr>
        </p:sp>
        <p:sp>
          <p:nvSpPr>
            <p:cNvPr id="74769" name="Line 47"/>
            <p:cNvSpPr/>
            <p:nvPr/>
          </p:nvSpPr>
          <p:spPr>
            <a:xfrm flipH="1">
              <a:off x="192" y="816"/>
              <a:ext cx="288" cy="432"/>
            </a:xfrm>
            <a:prstGeom prst="line">
              <a:avLst/>
            </a:prstGeom>
            <a:ln w="15875" cap="sq" cmpd="sng">
              <a:solidFill>
                <a:schemeClr val="tx1"/>
              </a:solidFill>
              <a:prstDash val="solid"/>
              <a:headEnd type="none" w="med" len="med"/>
              <a:tailEnd type="none" w="med" len="med"/>
            </a:ln>
          </p:spPr>
        </p:sp>
        <p:sp>
          <p:nvSpPr>
            <p:cNvPr id="74770" name="Line 48"/>
            <p:cNvSpPr/>
            <p:nvPr/>
          </p:nvSpPr>
          <p:spPr>
            <a:xfrm>
              <a:off x="960" y="144"/>
              <a:ext cx="480" cy="240"/>
            </a:xfrm>
            <a:prstGeom prst="line">
              <a:avLst/>
            </a:prstGeom>
            <a:ln w="15875" cap="sq" cmpd="sng">
              <a:solidFill>
                <a:schemeClr val="tx1"/>
              </a:solidFill>
              <a:prstDash val="solid"/>
              <a:headEnd type="none" w="med" len="med"/>
              <a:tailEnd type="none" w="med" len="med"/>
            </a:ln>
          </p:spPr>
        </p:sp>
        <p:sp>
          <p:nvSpPr>
            <p:cNvPr id="74771" name="Line 49"/>
            <p:cNvSpPr/>
            <p:nvPr/>
          </p:nvSpPr>
          <p:spPr>
            <a:xfrm flipH="1">
              <a:off x="1200" y="528"/>
              <a:ext cx="192" cy="192"/>
            </a:xfrm>
            <a:prstGeom prst="line">
              <a:avLst/>
            </a:prstGeom>
            <a:ln w="15875" cap="sq" cmpd="sng">
              <a:solidFill>
                <a:schemeClr val="tx1"/>
              </a:solidFill>
              <a:prstDash val="solid"/>
              <a:headEnd type="none" w="med" len="med"/>
              <a:tailEnd type="none" w="med" len="med"/>
            </a:ln>
          </p:spPr>
        </p:sp>
        <p:sp>
          <p:nvSpPr>
            <p:cNvPr id="74772" name="Line 50"/>
            <p:cNvSpPr/>
            <p:nvPr/>
          </p:nvSpPr>
          <p:spPr>
            <a:xfrm flipH="1">
              <a:off x="816" y="960"/>
              <a:ext cx="216" cy="288"/>
            </a:xfrm>
            <a:prstGeom prst="line">
              <a:avLst/>
            </a:prstGeom>
            <a:ln w="15875" cap="sq" cmpd="sng">
              <a:solidFill>
                <a:schemeClr val="tx1"/>
              </a:solidFill>
              <a:prstDash val="solid"/>
              <a:headEnd type="none" w="med" len="med"/>
              <a:tailEnd type="none" w="med" len="med"/>
            </a:ln>
          </p:spPr>
        </p:sp>
        <p:sp>
          <p:nvSpPr>
            <p:cNvPr id="74773" name="Line 51"/>
            <p:cNvSpPr/>
            <p:nvPr/>
          </p:nvSpPr>
          <p:spPr>
            <a:xfrm flipH="1">
              <a:off x="480" y="1344"/>
              <a:ext cx="192" cy="432"/>
            </a:xfrm>
            <a:prstGeom prst="line">
              <a:avLst/>
            </a:prstGeom>
            <a:ln w="15875" cap="sq" cmpd="sng">
              <a:solidFill>
                <a:schemeClr val="tx1"/>
              </a:solidFill>
              <a:prstDash val="solid"/>
              <a:headEnd type="none" w="med" len="med"/>
              <a:tailEnd type="none" w="med" len="med"/>
            </a:ln>
          </p:spPr>
        </p:sp>
        <p:sp>
          <p:nvSpPr>
            <p:cNvPr id="74774" name="Line 52"/>
            <p:cNvSpPr/>
            <p:nvPr/>
          </p:nvSpPr>
          <p:spPr>
            <a:xfrm>
              <a:off x="960" y="1344"/>
              <a:ext cx="192" cy="432"/>
            </a:xfrm>
            <a:prstGeom prst="line">
              <a:avLst/>
            </a:prstGeom>
            <a:ln w="15875" cap="sq" cmpd="sng">
              <a:solidFill>
                <a:schemeClr val="tx1"/>
              </a:solidFill>
              <a:prstDash val="solid"/>
              <a:headEnd type="none" w="med" len="med"/>
              <a:tailEnd type="none" w="med" len="med"/>
            </a:ln>
          </p:spPr>
        </p:sp>
      </p:gr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219"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树的逻辑结构特点</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树中只有根结点没有前趋</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除根外，其余结点都有且仅一个前趋</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树的结点，可以有零个或多个后继</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除根外的其他结点，都存在唯一一条从根到该结点的路径</a:t>
            </a:r>
            <a:endParaRPr lang="zh-CN" altLang="en-US" dirty="0">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a:xfrm>
            <a:off x="2916238" y="3572828"/>
            <a:ext cx="3457575" cy="2519362"/>
            <a:chOff x="0" y="0"/>
            <a:chExt cx="2144" cy="1611"/>
          </a:xfrm>
        </p:grpSpPr>
        <p:sp>
          <p:nvSpPr>
            <p:cNvPr id="10245" name="Line 5"/>
            <p:cNvSpPr>
              <a:spLocks noChangeAspect="1"/>
            </p:cNvSpPr>
            <p:nvPr/>
          </p:nvSpPr>
          <p:spPr>
            <a:xfrm>
              <a:off x="794" y="294"/>
              <a:ext cx="0" cy="117"/>
            </a:xfrm>
            <a:prstGeom prst="line">
              <a:avLst/>
            </a:prstGeom>
            <a:ln w="19050" cap="rnd" cmpd="sng">
              <a:solidFill>
                <a:schemeClr val="tx1"/>
              </a:solidFill>
              <a:prstDash val="solid"/>
              <a:headEnd type="none" w="med" len="med"/>
              <a:tailEnd type="none" w="med" len="med"/>
            </a:ln>
          </p:spPr>
        </p:sp>
        <p:sp>
          <p:nvSpPr>
            <p:cNvPr id="10246" name="Line 6"/>
            <p:cNvSpPr>
              <a:spLocks noChangeAspect="1"/>
            </p:cNvSpPr>
            <p:nvPr/>
          </p:nvSpPr>
          <p:spPr>
            <a:xfrm flipH="1">
              <a:off x="143" y="176"/>
              <a:ext cx="488" cy="294"/>
            </a:xfrm>
            <a:prstGeom prst="line">
              <a:avLst/>
            </a:prstGeom>
            <a:ln w="19050" cap="rnd" cmpd="sng">
              <a:solidFill>
                <a:schemeClr val="tx1"/>
              </a:solidFill>
              <a:prstDash val="solid"/>
              <a:headEnd type="none" w="med" len="med"/>
              <a:tailEnd type="none" w="med" len="med"/>
            </a:ln>
          </p:spPr>
        </p:sp>
        <p:sp>
          <p:nvSpPr>
            <p:cNvPr id="10247" name="Line 7"/>
            <p:cNvSpPr>
              <a:spLocks noChangeAspect="1"/>
            </p:cNvSpPr>
            <p:nvPr/>
          </p:nvSpPr>
          <p:spPr>
            <a:xfrm>
              <a:off x="224" y="646"/>
              <a:ext cx="162" cy="235"/>
            </a:xfrm>
            <a:prstGeom prst="line">
              <a:avLst/>
            </a:prstGeom>
            <a:ln w="19050" cap="rnd" cmpd="sng">
              <a:solidFill>
                <a:schemeClr val="tx1"/>
              </a:solidFill>
              <a:prstDash val="solid"/>
              <a:headEnd type="none" w="med" len="med"/>
              <a:tailEnd type="none" w="med" len="med"/>
            </a:ln>
          </p:spPr>
        </p:sp>
        <p:sp>
          <p:nvSpPr>
            <p:cNvPr id="10248" name="Line 8"/>
            <p:cNvSpPr>
              <a:spLocks noChangeAspect="1"/>
            </p:cNvSpPr>
            <p:nvPr/>
          </p:nvSpPr>
          <p:spPr>
            <a:xfrm>
              <a:off x="794" y="705"/>
              <a:ext cx="0" cy="176"/>
            </a:xfrm>
            <a:prstGeom prst="line">
              <a:avLst/>
            </a:prstGeom>
            <a:ln w="19050" cap="rnd" cmpd="sng">
              <a:solidFill>
                <a:schemeClr val="tx1"/>
              </a:solidFill>
              <a:prstDash val="solid"/>
              <a:headEnd type="none" w="med" len="med"/>
              <a:tailEnd type="none" w="med" len="med"/>
            </a:ln>
          </p:spPr>
        </p:sp>
        <p:sp>
          <p:nvSpPr>
            <p:cNvPr id="10249" name="Line 9"/>
            <p:cNvSpPr>
              <a:spLocks noChangeAspect="1"/>
            </p:cNvSpPr>
            <p:nvPr/>
          </p:nvSpPr>
          <p:spPr>
            <a:xfrm>
              <a:off x="902" y="176"/>
              <a:ext cx="597" cy="352"/>
            </a:xfrm>
            <a:prstGeom prst="line">
              <a:avLst/>
            </a:prstGeom>
            <a:ln w="19050" cap="rnd" cmpd="sng">
              <a:solidFill>
                <a:schemeClr val="tx1"/>
              </a:solidFill>
              <a:prstDash val="solid"/>
              <a:headEnd type="none" w="med" len="med"/>
              <a:tailEnd type="none" w="med" len="med"/>
            </a:ln>
          </p:spPr>
        </p:sp>
        <p:sp>
          <p:nvSpPr>
            <p:cNvPr id="10250" name="Line 10"/>
            <p:cNvSpPr>
              <a:spLocks noChangeAspect="1"/>
            </p:cNvSpPr>
            <p:nvPr/>
          </p:nvSpPr>
          <p:spPr>
            <a:xfrm flipH="1">
              <a:off x="1280" y="646"/>
              <a:ext cx="217" cy="235"/>
            </a:xfrm>
            <a:prstGeom prst="line">
              <a:avLst/>
            </a:prstGeom>
            <a:ln w="19050" cap="rnd" cmpd="sng">
              <a:solidFill>
                <a:schemeClr val="tx1"/>
              </a:solidFill>
              <a:prstDash val="solid"/>
              <a:headEnd type="none" w="med" len="med"/>
              <a:tailEnd type="none" w="med" len="med"/>
            </a:ln>
          </p:spPr>
        </p:sp>
        <p:sp>
          <p:nvSpPr>
            <p:cNvPr id="10251" name="Line 11"/>
            <p:cNvSpPr>
              <a:spLocks noChangeAspect="1"/>
            </p:cNvSpPr>
            <p:nvPr/>
          </p:nvSpPr>
          <p:spPr>
            <a:xfrm>
              <a:off x="1606" y="705"/>
              <a:ext cx="0" cy="176"/>
            </a:xfrm>
            <a:prstGeom prst="line">
              <a:avLst/>
            </a:prstGeom>
            <a:ln w="19050" cap="rnd" cmpd="sng">
              <a:solidFill>
                <a:schemeClr val="tx1"/>
              </a:solidFill>
              <a:prstDash val="solid"/>
              <a:headEnd type="none" w="med" len="med"/>
              <a:tailEnd type="none" w="med" len="med"/>
            </a:ln>
          </p:spPr>
        </p:sp>
        <p:sp>
          <p:nvSpPr>
            <p:cNvPr id="10252" name="Line 12"/>
            <p:cNvSpPr>
              <a:spLocks noChangeAspect="1"/>
            </p:cNvSpPr>
            <p:nvPr/>
          </p:nvSpPr>
          <p:spPr>
            <a:xfrm>
              <a:off x="1713" y="646"/>
              <a:ext cx="217" cy="235"/>
            </a:xfrm>
            <a:prstGeom prst="line">
              <a:avLst/>
            </a:prstGeom>
            <a:ln w="19050" cap="rnd" cmpd="sng">
              <a:solidFill>
                <a:schemeClr val="tx1"/>
              </a:solidFill>
              <a:prstDash val="solid"/>
              <a:headEnd type="none" w="med" len="med"/>
              <a:tailEnd type="none" w="med" len="med"/>
            </a:ln>
          </p:spPr>
        </p:sp>
        <p:sp>
          <p:nvSpPr>
            <p:cNvPr id="10253" name="Line 13"/>
            <p:cNvSpPr>
              <a:spLocks noChangeAspect="1"/>
            </p:cNvSpPr>
            <p:nvPr/>
          </p:nvSpPr>
          <p:spPr>
            <a:xfrm>
              <a:off x="1988" y="1143"/>
              <a:ext cx="0" cy="176"/>
            </a:xfrm>
            <a:prstGeom prst="line">
              <a:avLst/>
            </a:prstGeom>
            <a:ln w="19050" cap="rnd" cmpd="sng">
              <a:solidFill>
                <a:schemeClr val="tx1"/>
              </a:solidFill>
              <a:prstDash val="solid"/>
              <a:headEnd type="none" w="med" len="med"/>
              <a:tailEnd type="none" w="med" len="med"/>
            </a:ln>
          </p:spPr>
        </p:sp>
        <p:sp>
          <p:nvSpPr>
            <p:cNvPr id="10254" name="Oval 14"/>
            <p:cNvSpPr>
              <a:spLocks noChangeAspect="1"/>
            </p:cNvSpPr>
            <p:nvPr/>
          </p:nvSpPr>
          <p:spPr>
            <a:xfrm>
              <a:off x="1825" y="875"/>
              <a:ext cx="319"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J</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55" name="Oval 15"/>
            <p:cNvSpPr>
              <a:spLocks noChangeAspect="1"/>
            </p:cNvSpPr>
            <p:nvPr/>
          </p:nvSpPr>
          <p:spPr>
            <a:xfrm>
              <a:off x="1443" y="875"/>
              <a:ext cx="319"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I</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56" name="Oval 16"/>
            <p:cNvSpPr>
              <a:spLocks noChangeAspect="1"/>
            </p:cNvSpPr>
            <p:nvPr/>
          </p:nvSpPr>
          <p:spPr>
            <a:xfrm>
              <a:off x="631" y="0"/>
              <a:ext cx="320"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A</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57" name="Oval 17"/>
            <p:cNvSpPr>
              <a:spLocks noChangeAspect="1"/>
            </p:cNvSpPr>
            <p:nvPr/>
          </p:nvSpPr>
          <p:spPr>
            <a:xfrm>
              <a:off x="631" y="412"/>
              <a:ext cx="320"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C</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58" name="Oval 18"/>
            <p:cNvSpPr>
              <a:spLocks noChangeAspect="1"/>
            </p:cNvSpPr>
            <p:nvPr/>
          </p:nvSpPr>
          <p:spPr>
            <a:xfrm>
              <a:off x="0" y="412"/>
              <a:ext cx="319"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B</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59" name="Oval 19"/>
            <p:cNvSpPr>
              <a:spLocks noChangeAspect="1"/>
            </p:cNvSpPr>
            <p:nvPr/>
          </p:nvSpPr>
          <p:spPr>
            <a:xfrm>
              <a:off x="1422" y="412"/>
              <a:ext cx="319"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D</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60" name="Oval 20"/>
            <p:cNvSpPr>
              <a:spLocks noChangeAspect="1"/>
            </p:cNvSpPr>
            <p:nvPr/>
          </p:nvSpPr>
          <p:spPr>
            <a:xfrm>
              <a:off x="1044" y="875"/>
              <a:ext cx="319"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H</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61" name="Oval 21"/>
            <p:cNvSpPr>
              <a:spLocks noChangeAspect="1"/>
            </p:cNvSpPr>
            <p:nvPr/>
          </p:nvSpPr>
          <p:spPr>
            <a:xfrm>
              <a:off x="630" y="875"/>
              <a:ext cx="319"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G</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62" name="Oval 22"/>
            <p:cNvSpPr>
              <a:spLocks noChangeAspect="1"/>
            </p:cNvSpPr>
            <p:nvPr/>
          </p:nvSpPr>
          <p:spPr>
            <a:xfrm>
              <a:off x="236" y="875"/>
              <a:ext cx="320"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F</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0263" name="Oval 23"/>
            <p:cNvSpPr>
              <a:spLocks noChangeAspect="1"/>
            </p:cNvSpPr>
            <p:nvPr/>
          </p:nvSpPr>
          <p:spPr>
            <a:xfrm>
              <a:off x="1825" y="1292"/>
              <a:ext cx="319" cy="319"/>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M</a:t>
              </a:r>
              <a:endParaRPr lang="en-US" altLang="zh-CN" b="1" dirty="0">
                <a:solidFill>
                  <a:srgbClr val="0000CC"/>
                </a:solidFill>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219">
                                            <p:txEl>
                                              <p:charRg st="0" end="9"/>
                                            </p:txEl>
                                          </p:spTgt>
                                        </p:tgtEl>
                                        <p:attrNameLst>
                                          <p:attrName>style.visibility</p:attrName>
                                        </p:attrNameLst>
                                      </p:cBhvr>
                                      <p:to>
                                        <p:strVal val="visible"/>
                                      </p:to>
                                    </p:set>
                                    <p:animEffect transition="in" filter="wipe(up)">
                                      <p:cBhvr>
                                        <p:cTn id="7" dur="500"/>
                                        <p:tgtEl>
                                          <p:spTgt spid="9219">
                                            <p:txEl>
                                              <p:charRg st="0" end="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219">
                                            <p:txEl>
                                              <p:charRg st="9" end="22"/>
                                            </p:txEl>
                                          </p:spTgt>
                                        </p:tgtEl>
                                        <p:attrNameLst>
                                          <p:attrName>style.visibility</p:attrName>
                                        </p:attrNameLst>
                                      </p:cBhvr>
                                      <p:to>
                                        <p:strVal val="visible"/>
                                      </p:to>
                                    </p:set>
                                    <p:animEffect transition="in" filter="wipe(up)">
                                      <p:cBhvr>
                                        <p:cTn id="11" dur="500"/>
                                        <p:tgtEl>
                                          <p:spTgt spid="9219">
                                            <p:txEl>
                                              <p:charRg st="9" end="22"/>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219">
                                            <p:txEl>
                                              <p:charRg st="22" end="40"/>
                                            </p:txEl>
                                          </p:spTgt>
                                        </p:tgtEl>
                                        <p:attrNameLst>
                                          <p:attrName>style.visibility</p:attrName>
                                        </p:attrNameLst>
                                      </p:cBhvr>
                                      <p:to>
                                        <p:strVal val="visible"/>
                                      </p:to>
                                    </p:set>
                                    <p:animEffect transition="in" filter="wipe(up)">
                                      <p:cBhvr>
                                        <p:cTn id="15" dur="500"/>
                                        <p:tgtEl>
                                          <p:spTgt spid="9219">
                                            <p:txEl>
                                              <p:charRg st="22" end="4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219">
                                            <p:txEl>
                                              <p:charRg st="40" end="57"/>
                                            </p:txEl>
                                          </p:spTgt>
                                        </p:tgtEl>
                                        <p:attrNameLst>
                                          <p:attrName>style.visibility</p:attrName>
                                        </p:attrNameLst>
                                      </p:cBhvr>
                                      <p:to>
                                        <p:strVal val="visible"/>
                                      </p:to>
                                    </p:set>
                                    <p:animEffect transition="in" filter="wipe(up)">
                                      <p:cBhvr>
                                        <p:cTn id="19" dur="500"/>
                                        <p:tgtEl>
                                          <p:spTgt spid="9219">
                                            <p:txEl>
                                              <p:charRg st="40" end="57"/>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9219">
                                            <p:txEl>
                                              <p:charRg st="57" end="83"/>
                                            </p:txEl>
                                          </p:spTgt>
                                        </p:tgtEl>
                                        <p:attrNameLst>
                                          <p:attrName>style.visibility</p:attrName>
                                        </p:attrNameLst>
                                      </p:cBhvr>
                                      <p:to>
                                        <p:strVal val="visible"/>
                                      </p:to>
                                    </p:set>
                                    <p:animEffect transition="in" filter="wipe(up)">
                                      <p:cBhvr>
                                        <p:cTn id="23" dur="500"/>
                                        <p:tgtEl>
                                          <p:spTgt spid="9219">
                                            <p:txEl>
                                              <p:charRg st="57" end="83"/>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0659"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中序线索二叉树中</a:t>
            </a:r>
            <a:r>
              <a:rPr lang="zh-CN" altLang="en-US"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查找</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任意结点的</a:t>
            </a:r>
            <a:r>
              <a:rPr lang="zh-CN" altLang="en-US"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前驱</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如果该结点的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左</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，那么其</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左</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指针域所指向的结点便是它的前驱结点；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如果该结点的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左</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，表明该结点有</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左</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孩子，根据中序遍历的定义，它的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前驱结点是以该结点的左孩子为根结点的子树的最右结点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，即沿着其左子树的右指针链向下查找，当某结点的右标志为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时，它就是所要找的前驱结点。</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660" name="Text Box 3"/>
          <p:cNvSpPr txBox="1"/>
          <p:nvPr/>
        </p:nvSpPr>
        <p:spPr>
          <a:xfrm>
            <a:off x="3348038" y="3108325"/>
            <a:ext cx="5543550" cy="3416300"/>
          </a:xfrm>
          <a:prstGeom prst="rect">
            <a:avLst/>
          </a:prstGeom>
          <a:solidFill>
            <a:srgbClr val="CCFFCC"/>
          </a:solidFill>
          <a:ln w="12700" cap="sq"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BiThrTree InPreNode(BiThrTree p){</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BiThrTree pre;</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t>
            </a:r>
            <a:r>
              <a:rPr lang="en-US" altLang="zh-CN" b="1" dirty="0">
                <a:solidFill>
                  <a:srgbClr val="0000FF"/>
                </a:solidFill>
                <a:latin typeface="Times New Roman" panose="02020603050405020304" pitchFamily="18" charset="0"/>
                <a:ea typeface="宋体" panose="02010600030101010101" pitchFamily="2" charset="-122"/>
              </a:rPr>
              <a:t>pre=p-&gt;lchild;</a:t>
            </a:r>
            <a:endParaRPr lang="en-US" altLang="zh-CN" b="1" dirty="0">
              <a:solidFill>
                <a:srgbClr val="0000FF"/>
              </a:solidFill>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if (p-&gt;</a:t>
            </a:r>
            <a:r>
              <a:rPr lang="en-US" altLang="zh-CN" b="1" dirty="0">
                <a:solidFill>
                  <a:srgbClr val="0000FF"/>
                </a:solidFill>
                <a:latin typeface="Times New Roman" panose="02020603050405020304" pitchFamily="18" charset="0"/>
                <a:ea typeface="宋体" panose="02010600030101010101" pitchFamily="2" charset="-122"/>
              </a:rPr>
              <a:t>ltag</a:t>
            </a: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while(pre-&gt;rtag==0)</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pre=pre-&gt;rchild;</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return(</a:t>
            </a:r>
            <a:r>
              <a:rPr lang="en-US" altLang="zh-CN" b="1" dirty="0">
                <a:solidFill>
                  <a:srgbClr val="0000FF"/>
                </a:solidFill>
                <a:latin typeface="Times New Roman" panose="02020603050405020304" pitchFamily="18" charset="0"/>
                <a:ea typeface="宋体" panose="02010600030101010101" pitchFamily="2" charset="-122"/>
              </a:rPr>
              <a:t>pre</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0659">
                                            <p:txEl>
                                              <p:charRg st="20" end="55"/>
                                            </p:txEl>
                                          </p:spTgt>
                                        </p:tgtEl>
                                        <p:attrNameLst>
                                          <p:attrName>style.visibility</p:attrName>
                                        </p:attrNameLst>
                                      </p:cBhvr>
                                      <p:to>
                                        <p:strVal val="visible"/>
                                      </p:to>
                                    </p:set>
                                    <p:animEffect transition="in" filter="blinds(horizontal)">
                                      <p:cBhvr>
                                        <p:cTn id="7" dur="500"/>
                                        <p:tgtEl>
                                          <p:spTgt spid="70659">
                                            <p:txEl>
                                              <p:charRg st="20" end="5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0659">
                                            <p:txEl>
                                              <p:charRg st="55" end="157"/>
                                            </p:txEl>
                                          </p:spTgt>
                                        </p:tgtEl>
                                        <p:attrNameLst>
                                          <p:attrName>style.visibility</p:attrName>
                                        </p:attrNameLst>
                                      </p:cBhvr>
                                      <p:to>
                                        <p:strVal val="visible"/>
                                      </p:to>
                                    </p:set>
                                    <p:animEffect transition="in" filter="blinds(horizontal)">
                                      <p:cBhvr>
                                        <p:cTn id="11" dur="500"/>
                                        <p:tgtEl>
                                          <p:spTgt spid="70659">
                                            <p:txEl>
                                              <p:charRg st="55" end="15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0660"/>
                                        </p:tgtEl>
                                        <p:attrNameLst>
                                          <p:attrName>style.visibility</p:attrName>
                                        </p:attrNameLst>
                                      </p:cBhvr>
                                      <p:to>
                                        <p:strVal val="visible"/>
                                      </p:to>
                                    </p:set>
                                    <p:animEffect transition="in" filter="blinds(horizontal)">
                                      <p:cBhvr>
                                        <p:cTn id="16"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1683"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中序线索二叉树中</a:t>
            </a:r>
            <a:r>
              <a:rPr lang="zh-CN" altLang="en-US"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查找</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任意结点的</a:t>
            </a:r>
            <a:r>
              <a:rPr lang="zh-CN" altLang="en-US" b="1" dirty="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后继</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如果该结点的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，那么其</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指针域所指向的结点便是它的后继结点；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如果该结点的</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标志为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，表明该结点有</a:t>
            </a:r>
            <a:r>
              <a:rPr lang="zh-CN" altLang="en-US" b="1"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右</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孩子，根据中序遍历的定义，它的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后继结点是以该结点的右孩子为根结点的子树的最左结点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，即沿着其右子树的左指针链向下查找，当某结点的左标志为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时，它就是所要找的后继结点。</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1684" name="Text Box 2"/>
          <p:cNvSpPr txBox="1"/>
          <p:nvPr/>
        </p:nvSpPr>
        <p:spPr>
          <a:xfrm>
            <a:off x="3348990" y="3108325"/>
            <a:ext cx="5536565" cy="3415030"/>
          </a:xfrm>
          <a:prstGeom prst="rect">
            <a:avLst/>
          </a:prstGeom>
          <a:solidFill>
            <a:srgbClr val="CCFFCC"/>
          </a:solidFill>
          <a:ln w="12700" cap="sq" cmpd="sng">
            <a:solidFill>
              <a:schemeClr val="hlink"/>
            </a:solidFill>
            <a:prstDash val="solid"/>
            <a:miter/>
            <a:headEnd type="none" w="med" len="med"/>
            <a:tailEnd type="none" w="med" len="med"/>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BiThrTree InPostNode(BiThrTree p){</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BiThrTree post;</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t>
            </a:r>
            <a:r>
              <a:rPr lang="en-US" altLang="zh-CN" b="1" dirty="0">
                <a:solidFill>
                  <a:srgbClr val="0000FF"/>
                </a:solidFill>
                <a:latin typeface="Times New Roman" panose="02020603050405020304" pitchFamily="18" charset="0"/>
                <a:ea typeface="宋体" panose="02010600030101010101" pitchFamily="2" charset="-122"/>
              </a:rPr>
              <a:t>post=p-&gt;rchild;</a:t>
            </a:r>
            <a:endParaRPr lang="en-US" altLang="zh-CN" b="1" dirty="0">
              <a:solidFill>
                <a:srgbClr val="0000FF"/>
              </a:solidFill>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if (p-&gt;</a:t>
            </a:r>
            <a:r>
              <a:rPr lang="en-US" altLang="zh-CN" b="1" dirty="0">
                <a:solidFill>
                  <a:srgbClr val="0000FF"/>
                </a:solidFill>
                <a:latin typeface="Times New Roman" panose="02020603050405020304" pitchFamily="18" charset="0"/>
                <a:ea typeface="宋体" panose="02010600030101010101" pitchFamily="2" charset="-122"/>
              </a:rPr>
              <a:t>rtag</a:t>
            </a: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while(post-&gt;ltag==0)</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post=post-&gt;lchild;</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return(</a:t>
            </a:r>
            <a:r>
              <a:rPr lang="en-US" altLang="zh-CN" b="1" dirty="0">
                <a:solidFill>
                  <a:srgbClr val="0000FF"/>
                </a:solidFill>
                <a:latin typeface="Times New Roman" panose="02020603050405020304" pitchFamily="18" charset="0"/>
                <a:ea typeface="宋体" panose="02010600030101010101" pitchFamily="2" charset="-122"/>
              </a:rPr>
              <a:t>post</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1683">
                                            <p:txEl>
                                              <p:charRg st="20" end="55"/>
                                            </p:txEl>
                                          </p:spTgt>
                                        </p:tgtEl>
                                        <p:attrNameLst>
                                          <p:attrName>style.visibility</p:attrName>
                                        </p:attrNameLst>
                                      </p:cBhvr>
                                      <p:to>
                                        <p:strVal val="visible"/>
                                      </p:to>
                                    </p:set>
                                    <p:animEffect transition="in" filter="blinds(horizontal)">
                                      <p:cBhvr>
                                        <p:cTn id="7" dur="500"/>
                                        <p:tgtEl>
                                          <p:spTgt spid="71683">
                                            <p:txEl>
                                              <p:charRg st="20" end="5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1683">
                                            <p:txEl>
                                              <p:charRg st="55" end="157"/>
                                            </p:txEl>
                                          </p:spTgt>
                                        </p:tgtEl>
                                        <p:attrNameLst>
                                          <p:attrName>style.visibility</p:attrName>
                                        </p:attrNameLst>
                                      </p:cBhvr>
                                      <p:to>
                                        <p:strVal val="visible"/>
                                      </p:to>
                                    </p:set>
                                    <p:animEffect transition="in" filter="blinds(horizontal)">
                                      <p:cBhvr>
                                        <p:cTn id="11" dur="500"/>
                                        <p:tgtEl>
                                          <p:spTgt spid="71683">
                                            <p:txEl>
                                              <p:charRg st="55" end="15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684"/>
                                        </p:tgtEl>
                                        <p:attrNameLst>
                                          <p:attrName>style.visibility</p:attrName>
                                        </p:attrNameLst>
                                      </p:cBhvr>
                                      <p:to>
                                        <p:strVal val="visible"/>
                                      </p:to>
                                    </p:set>
                                    <p:animEffect transition="in" filter="blinds(horizontal)">
                                      <p:cBhvr>
                                        <p:cTn id="16"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ldLvl="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5.5 </a:t>
            </a:r>
            <a:r>
              <a:rPr lang="zh-CN" altLang="en-US" noProof="0">
                <a:ln>
                  <a:noFill/>
                </a:ln>
                <a:effectLst>
                  <a:outerShdw blurRad="38100" dist="38100" dir="2700000" algn="tl">
                    <a:srgbClr val="C0C0C0"/>
                  </a:outerShdw>
                </a:effectLst>
                <a:uLnTx/>
                <a:uFillTx/>
                <a:sym typeface="+mn-ea"/>
              </a:rPr>
              <a:t>遍历二叉树和线索二叉树</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线索二叉树</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2707"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中序线索二叉树上查找值为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的结点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利用在中序线索二叉树上寻找后继结点和前驱结点的算法，既不用栈也不用递归就可以访问到二叉树的所有结点。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先找到按中序遍历的第一个结点，然后依次查询后继</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先找到按中序遍历的最后一个结点，然后依次查询前驱</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708" name="Text Box 3"/>
          <p:cNvSpPr txBox="1"/>
          <p:nvPr/>
        </p:nvSpPr>
        <p:spPr>
          <a:xfrm>
            <a:off x="668338" y="3206750"/>
            <a:ext cx="8080375" cy="3415030"/>
          </a:xfrm>
          <a:prstGeom prst="rect">
            <a:avLst/>
          </a:prstGeom>
          <a:solidFill>
            <a:srgbClr val="CCFFCC"/>
          </a:solidFill>
          <a:ln w="12700" cap="sq" cmpd="sng">
            <a:solidFill>
              <a:schemeClr val="hlink"/>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BiThrTree  Search(BiThrTree head,ElemType x) {</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BiThrTree p;</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p=head-&gt;lchild;//root</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while(p-&gt;ltag==0&amp;&amp;p!=head) p=p-&gt;lchild;//</a:t>
            </a:r>
            <a:r>
              <a:rPr lang="zh-CN" altLang="en-US" b="1" dirty="0">
                <a:latin typeface="Times New Roman" panose="02020603050405020304" pitchFamily="18" charset="0"/>
                <a:ea typeface="宋体" panose="02010600030101010101" pitchFamily="2" charset="-122"/>
              </a:rPr>
              <a:t>第一个节点</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while(p!=head &amp;&amp; p-&gt;data!=x) p=InPostNode(p);</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if (p==head) {</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cout&lt;&lt;"</a:t>
            </a:r>
            <a:r>
              <a:rPr lang="zh-CN" altLang="en-US" b="1" dirty="0">
                <a:latin typeface="Times New Roman" panose="02020603050405020304" pitchFamily="18" charset="0"/>
                <a:ea typeface="宋体" panose="02010600030101010101" pitchFamily="2" charset="-122"/>
              </a:rPr>
              <a:t>没找到</a:t>
            </a:r>
            <a:r>
              <a:rPr lang="en-US" altLang="zh-CN" b="1" dirty="0">
                <a:latin typeface="Times New Roman" panose="02020603050405020304" pitchFamily="18" charset="0"/>
                <a:ea typeface="宋体" panose="02010600030101010101" pitchFamily="2" charset="-122"/>
              </a:rPr>
              <a:t>!\n"; return 0; }</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    else  return p;</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07">
                                            <p:txEl>
                                              <p:charRg st="18" end="69"/>
                                            </p:txEl>
                                          </p:spTgt>
                                        </p:tgtEl>
                                        <p:attrNameLst>
                                          <p:attrName>style.visibility</p:attrName>
                                        </p:attrNameLst>
                                      </p:cBhvr>
                                      <p:to>
                                        <p:strVal val="visible"/>
                                      </p:to>
                                    </p:set>
                                    <p:animEffect transition="in" filter="wipe(up)">
                                      <p:cBhvr>
                                        <p:cTn id="7" dur="500"/>
                                        <p:tgtEl>
                                          <p:spTgt spid="72707">
                                            <p:txEl>
                                              <p:charRg st="18" end="69"/>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2707">
                                            <p:txEl>
                                              <p:charRg st="69" end="93"/>
                                            </p:txEl>
                                          </p:spTgt>
                                        </p:tgtEl>
                                        <p:attrNameLst>
                                          <p:attrName>style.visibility</p:attrName>
                                        </p:attrNameLst>
                                      </p:cBhvr>
                                      <p:to>
                                        <p:strVal val="visible"/>
                                      </p:to>
                                    </p:set>
                                    <p:animEffect transition="in" filter="wipe(up)">
                                      <p:cBhvr>
                                        <p:cTn id="11" dur="500"/>
                                        <p:tgtEl>
                                          <p:spTgt spid="72707">
                                            <p:txEl>
                                              <p:charRg st="69" end="9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2707">
                                            <p:txEl>
                                              <p:charRg st="93" end="118"/>
                                            </p:txEl>
                                          </p:spTgt>
                                        </p:tgtEl>
                                        <p:attrNameLst>
                                          <p:attrName>style.visibility</p:attrName>
                                        </p:attrNameLst>
                                      </p:cBhvr>
                                      <p:to>
                                        <p:strVal val="visible"/>
                                      </p:to>
                                    </p:set>
                                    <p:animEffect transition="in" filter="wipe(up)">
                                      <p:cBhvr>
                                        <p:cTn id="15" dur="500"/>
                                        <p:tgtEl>
                                          <p:spTgt spid="72707">
                                            <p:txEl>
                                              <p:charRg st="93" end="11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2708"/>
                                        </p:tgtEl>
                                        <p:attrNameLst>
                                          <p:attrName>style.visibility</p:attrName>
                                        </p:attrNameLst>
                                      </p:cBhvr>
                                      <p:to>
                                        <p:strVal val="visible"/>
                                      </p:to>
                                    </p:set>
                                    <p:animEffect transition="in" filter="blinds(horizontal)">
                                      <p:cBhvr>
                                        <p:cTn id="20"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rPr>
              <a:t>本章内容</a:t>
            </a:r>
            <a:endParaRPr kumimoji="0" lang="zh-CN" altLang="zh-CN" sz="2800" b="1" i="0" u="none" strike="noStrike" kern="0" cap="none" spc="0" normalizeH="0" baseline="0" noProof="0">
              <a:ln>
                <a:noFill/>
              </a:ln>
              <a:solidFill>
                <a:srgbClr val="C00000"/>
              </a:solidFill>
              <a:effectLst>
                <a:outerShdw blurRad="38100" dist="38100" dir="2700000" algn="tl">
                  <a:srgbClr val="C0C0C0"/>
                </a:outerShdw>
              </a:effectLst>
              <a:uLnTx/>
              <a:uFillTx/>
              <a:latin typeface="+mj-lt"/>
              <a:ea typeface="+mj-ea"/>
              <a:cs typeface="+mj-cs"/>
            </a:endParaRPr>
          </a:p>
        </p:txBody>
      </p:sp>
      <p:grpSp>
        <p:nvGrpSpPr>
          <p:cNvPr id="5" name="组合 4"/>
          <p:cNvGrpSpPr/>
          <p:nvPr/>
        </p:nvGrpSpPr>
        <p:grpSpPr>
          <a:xfrm>
            <a:off x="875342" y="1217295"/>
            <a:ext cx="7351718" cy="576000"/>
            <a:chOff x="1405" y="1608"/>
            <a:chExt cx="11578" cy="907"/>
          </a:xfrm>
        </p:grpSpPr>
        <p:sp>
          <p:nvSpPr>
            <p:cNvPr id="5182" name="矩形 4"/>
            <p:cNvSpPr/>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85" name="椭圆 5"/>
            <p:cNvPicPr/>
            <p:nvPr/>
          </p:nvPicPr>
          <p:blipFill>
            <a:blip r:embed="rId1"/>
            <a:stretch>
              <a:fillRect/>
            </a:stretch>
          </p:blipFill>
          <p:spPr>
            <a:xfrm>
              <a:off x="1673" y="1702"/>
              <a:ext cx="707" cy="709"/>
            </a:xfrm>
            <a:prstGeom prst="rect">
              <a:avLst/>
            </a:prstGeom>
            <a:noFill/>
            <a:ln w="9525">
              <a:noFill/>
            </a:ln>
          </p:spPr>
        </p:pic>
        <p:sp>
          <p:nvSpPr>
            <p:cNvPr id="3" name="TextBox 7"/>
            <p:cNvSpPr txBox="1">
              <a:spLocks noChangeArrowheads="1"/>
            </p:cNvSpPr>
            <p:nvPr/>
          </p:nvSpPr>
          <p:spPr bwMode="auto">
            <a:xfrm>
              <a:off x="2626" y="1700"/>
              <a:ext cx="10061"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181" name="TextBox 23"/>
            <p:cNvSpPr txBox="1"/>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1</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875665" y="1865630"/>
            <a:ext cx="7352030" cy="575945"/>
            <a:chOff x="1405" y="1608"/>
            <a:chExt cx="11578" cy="907"/>
          </a:xfrm>
        </p:grpSpPr>
        <p:sp>
          <p:nvSpPr>
            <p:cNvPr id="14" name="矩形 4"/>
            <p:cNvSpPr/>
            <p:nvPr>
              <p:custDataLst>
                <p:tags r:id="rId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15" name="椭圆 5"/>
            <p:cNvPicPr/>
            <p:nvPr>
              <p:custDataLst>
                <p:tags r:id="rId3"/>
              </p:custDataLst>
            </p:nvPr>
          </p:nvPicPr>
          <p:blipFill>
            <a:blip r:embed="rId1"/>
            <a:stretch>
              <a:fillRect/>
            </a:stretch>
          </p:blipFill>
          <p:spPr>
            <a:xfrm>
              <a:off x="1673" y="1702"/>
              <a:ext cx="707" cy="709"/>
            </a:xfrm>
            <a:prstGeom prst="rect">
              <a:avLst/>
            </a:prstGeom>
            <a:noFill/>
            <a:ln w="9525">
              <a:noFill/>
            </a:ln>
          </p:spPr>
        </p:pic>
        <p:sp>
          <p:nvSpPr>
            <p:cNvPr id="17" name="TextBox 7"/>
            <p:cNvSpPr txBox="1">
              <a:spLocks noChangeArrowheads="1"/>
            </p:cNvSpPr>
            <p:nvPr>
              <p:custDataLst>
                <p:tags r:id="rId4"/>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案例引入</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8" name="TextBox 23"/>
            <p:cNvSpPr txBox="1"/>
            <p:nvPr>
              <p:custDataLst>
                <p:tags r:id="rId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2</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875665" y="2511425"/>
            <a:ext cx="7352030" cy="575945"/>
            <a:chOff x="1405" y="1608"/>
            <a:chExt cx="11578" cy="907"/>
          </a:xfrm>
        </p:grpSpPr>
        <p:sp>
          <p:nvSpPr>
            <p:cNvPr id="21" name="矩形 4"/>
            <p:cNvSpPr/>
            <p:nvPr>
              <p:custDataLst>
                <p:tags r:id="rId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23" name="椭圆 5"/>
            <p:cNvPicPr/>
            <p:nvPr>
              <p:custDataLst>
                <p:tags r:id="rId7"/>
              </p:custDataLst>
            </p:nvPr>
          </p:nvPicPr>
          <p:blipFill>
            <a:blip r:embed="rId1"/>
            <a:stretch>
              <a:fillRect/>
            </a:stretch>
          </p:blipFill>
          <p:spPr>
            <a:xfrm>
              <a:off x="1673" y="1702"/>
              <a:ext cx="707" cy="709"/>
            </a:xfrm>
            <a:prstGeom prst="rect">
              <a:avLst/>
            </a:prstGeom>
            <a:noFill/>
            <a:ln w="9525">
              <a:noFill/>
            </a:ln>
          </p:spPr>
        </p:pic>
        <p:sp>
          <p:nvSpPr>
            <p:cNvPr id="24" name="TextBox 7"/>
            <p:cNvSpPr txBox="1">
              <a:spLocks noChangeArrowheads="1"/>
            </p:cNvSpPr>
            <p:nvPr>
              <p:custDataLst>
                <p:tags r:id="rId8"/>
              </p:custDataLst>
            </p:nvPr>
          </p:nvSpPr>
          <p:spPr bwMode="auto">
            <a:xfrm>
              <a:off x="2626" y="1700"/>
              <a:ext cx="9964" cy="725"/>
            </a:xfrm>
            <a:prstGeom prst="rect">
              <a:avLst/>
            </a:prstGeom>
            <a:noFill/>
            <a:ln>
              <a:noFill/>
            </a:ln>
          </p:spPr>
          <p:txBody>
            <a:bodyPr wrap="square">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树和二叉树的抽象数据类型定义</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 name="TextBox 23"/>
            <p:cNvSpPr txBox="1"/>
            <p:nvPr>
              <p:custDataLst>
                <p:tags r:id="rId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3</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875665" y="3157220"/>
            <a:ext cx="7352030" cy="575945"/>
            <a:chOff x="1405" y="1608"/>
            <a:chExt cx="11578" cy="907"/>
          </a:xfrm>
        </p:grpSpPr>
        <p:sp>
          <p:nvSpPr>
            <p:cNvPr id="29" name="矩形 4"/>
            <p:cNvSpPr/>
            <p:nvPr>
              <p:custDataLst>
                <p:tags r:id="rId10"/>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0" name="椭圆 5"/>
            <p:cNvPicPr/>
            <p:nvPr>
              <p:custDataLst>
                <p:tags r:id="rId11"/>
              </p:custDataLst>
            </p:nvPr>
          </p:nvPicPr>
          <p:blipFill>
            <a:blip r:embed="rId1"/>
            <a:stretch>
              <a:fillRect/>
            </a:stretch>
          </p:blipFill>
          <p:spPr>
            <a:xfrm>
              <a:off x="1673" y="1702"/>
              <a:ext cx="707" cy="709"/>
            </a:xfrm>
            <a:prstGeom prst="rect">
              <a:avLst/>
            </a:prstGeom>
            <a:noFill/>
            <a:ln w="9525">
              <a:noFill/>
            </a:ln>
          </p:spPr>
        </p:pic>
        <p:sp>
          <p:nvSpPr>
            <p:cNvPr id="32" name="TextBox 7"/>
            <p:cNvSpPr txBox="1">
              <a:spLocks noChangeArrowheads="1"/>
            </p:cNvSpPr>
            <p:nvPr>
              <p:custDataLst>
                <p:tags r:id="rId12"/>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二叉树的性质和存储结构</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3" name="TextBox 23"/>
            <p:cNvSpPr txBox="1"/>
            <p:nvPr>
              <p:custDataLst>
                <p:tags r:id="rId13"/>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4</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875665" y="3803015"/>
            <a:ext cx="7352030" cy="575945"/>
            <a:chOff x="1405" y="1608"/>
            <a:chExt cx="11578" cy="907"/>
          </a:xfrm>
        </p:grpSpPr>
        <p:sp>
          <p:nvSpPr>
            <p:cNvPr id="35" name="矩形 4"/>
            <p:cNvSpPr/>
            <p:nvPr>
              <p:custDataLst>
                <p:tags r:id="rId14"/>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36" name="椭圆 5"/>
            <p:cNvPicPr/>
            <p:nvPr>
              <p:custDataLst>
                <p:tags r:id="rId15"/>
              </p:custDataLst>
            </p:nvPr>
          </p:nvPicPr>
          <p:blipFill>
            <a:blip r:embed="rId1"/>
            <a:stretch>
              <a:fillRect/>
            </a:stretch>
          </p:blipFill>
          <p:spPr>
            <a:xfrm>
              <a:off x="1673" y="1702"/>
              <a:ext cx="707" cy="709"/>
            </a:xfrm>
            <a:prstGeom prst="rect">
              <a:avLst/>
            </a:prstGeom>
            <a:noFill/>
            <a:ln w="9525">
              <a:noFill/>
            </a:ln>
          </p:spPr>
        </p:pic>
        <p:sp>
          <p:nvSpPr>
            <p:cNvPr id="37" name="TextBox 7"/>
            <p:cNvSpPr txBox="1">
              <a:spLocks noChangeArrowheads="1"/>
            </p:cNvSpPr>
            <p:nvPr>
              <p:custDataLst>
                <p:tags r:id="rId16"/>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遍历二叉树和线索二叉树</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8" name="TextBox 23"/>
            <p:cNvSpPr txBox="1"/>
            <p:nvPr>
              <p:custDataLst>
                <p:tags r:id="rId17"/>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5</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875665" y="4448810"/>
            <a:ext cx="7352030" cy="575945"/>
            <a:chOff x="1405" y="1608"/>
            <a:chExt cx="11578" cy="907"/>
          </a:xfrm>
        </p:grpSpPr>
        <p:sp>
          <p:nvSpPr>
            <p:cNvPr id="40" name="矩形 4"/>
            <p:cNvSpPr/>
            <p:nvPr>
              <p:custDataLst>
                <p:tags r:id="rId18"/>
              </p:custDataLst>
            </p:nvPr>
          </p:nvSpPr>
          <p:spPr>
            <a:xfrm>
              <a:off x="1405" y="1608"/>
              <a:ext cx="11578" cy="907"/>
            </a:xfrm>
            <a:prstGeom prst="rect">
              <a:avLst/>
            </a:prstGeom>
            <a:solidFill>
              <a:schemeClr val="tx2">
                <a:lumMod val="60000"/>
                <a:lumOff val="4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1" name="椭圆 5"/>
            <p:cNvPicPr/>
            <p:nvPr>
              <p:custDataLst>
                <p:tags r:id="rId19"/>
              </p:custDataLst>
            </p:nvPr>
          </p:nvPicPr>
          <p:blipFill>
            <a:blip r:embed="rId1"/>
            <a:stretch>
              <a:fillRect/>
            </a:stretch>
          </p:blipFill>
          <p:spPr>
            <a:xfrm>
              <a:off x="1673" y="1702"/>
              <a:ext cx="707" cy="709"/>
            </a:xfrm>
            <a:prstGeom prst="rect">
              <a:avLst/>
            </a:prstGeom>
            <a:noFill/>
            <a:ln w="9525">
              <a:noFill/>
            </a:ln>
          </p:spPr>
        </p:pic>
        <p:sp>
          <p:nvSpPr>
            <p:cNvPr id="42" name="TextBox 7"/>
            <p:cNvSpPr txBox="1">
              <a:spLocks noChangeArrowheads="1"/>
            </p:cNvSpPr>
            <p:nvPr>
              <p:custDataLst>
                <p:tags r:id="rId20"/>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树和森林</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3" name="TextBox 23"/>
            <p:cNvSpPr txBox="1"/>
            <p:nvPr>
              <p:custDataLst>
                <p:tags r:id="rId21"/>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6</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5665" y="5094605"/>
            <a:ext cx="7352030" cy="575945"/>
            <a:chOff x="1405" y="1608"/>
            <a:chExt cx="11578" cy="907"/>
          </a:xfrm>
        </p:grpSpPr>
        <p:sp>
          <p:nvSpPr>
            <p:cNvPr id="45" name="矩形 4"/>
            <p:cNvSpPr/>
            <p:nvPr>
              <p:custDataLst>
                <p:tags r:id="rId22"/>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46" name="椭圆 5"/>
            <p:cNvPicPr/>
            <p:nvPr>
              <p:custDataLst>
                <p:tags r:id="rId23"/>
              </p:custDataLst>
            </p:nvPr>
          </p:nvPicPr>
          <p:blipFill>
            <a:blip r:embed="rId1"/>
            <a:stretch>
              <a:fillRect/>
            </a:stretch>
          </p:blipFill>
          <p:spPr>
            <a:xfrm>
              <a:off x="1673" y="1702"/>
              <a:ext cx="707" cy="709"/>
            </a:xfrm>
            <a:prstGeom prst="rect">
              <a:avLst/>
            </a:prstGeom>
            <a:noFill/>
            <a:ln w="9525">
              <a:noFill/>
            </a:ln>
          </p:spPr>
        </p:pic>
        <p:sp>
          <p:nvSpPr>
            <p:cNvPr id="47" name="TextBox 7"/>
            <p:cNvSpPr txBox="1">
              <a:spLocks noChangeArrowheads="1"/>
            </p:cNvSpPr>
            <p:nvPr>
              <p:custDataLst>
                <p:tags r:id="rId24"/>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哈夫曼树及其应用</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8" name="TextBox 23"/>
            <p:cNvSpPr txBox="1"/>
            <p:nvPr>
              <p:custDataLst>
                <p:tags r:id="rId25"/>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7</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grpSp>
        <p:nvGrpSpPr>
          <p:cNvPr id="49" name="组合 48"/>
          <p:cNvGrpSpPr/>
          <p:nvPr/>
        </p:nvGrpSpPr>
        <p:grpSpPr>
          <a:xfrm>
            <a:off x="875665" y="5740400"/>
            <a:ext cx="7352030" cy="575945"/>
            <a:chOff x="1405" y="1608"/>
            <a:chExt cx="11578" cy="907"/>
          </a:xfrm>
        </p:grpSpPr>
        <p:sp>
          <p:nvSpPr>
            <p:cNvPr id="50" name="矩形 4"/>
            <p:cNvSpPr/>
            <p:nvPr>
              <p:custDataLst>
                <p:tags r:id="rId26"/>
              </p:custDataLst>
            </p:nvPr>
          </p:nvSpPr>
          <p:spPr>
            <a:xfrm>
              <a:off x="1405" y="1608"/>
              <a:ext cx="11578" cy="907"/>
            </a:xfrm>
            <a:prstGeom prst="rect">
              <a:avLst/>
            </a:prstGeom>
            <a:solidFill>
              <a:schemeClr val="bg1">
                <a:lumMod val="50000"/>
              </a:schemeClr>
            </a:solidFill>
            <a:ln w="9525">
              <a:noFill/>
            </a:ln>
            <a:effectLst>
              <a:outerShdw dist="38100" dir="2699999" algn="ctr" rotWithShape="0">
                <a:srgbClr val="000000">
                  <a:alpha val="37000"/>
                </a:srgbClr>
              </a:outerShdw>
            </a:effectLst>
          </p:spPr>
          <p:txBody>
            <a:bodyPr lIns="0" tIns="0" rIns="0" bIns="0"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sz="2600" dirty="0">
                <a:latin typeface="华文楷体" panose="02010600040101010101" pitchFamily="2" charset="-122"/>
                <a:ea typeface="华文楷体" panose="02010600040101010101" pitchFamily="2" charset="-122"/>
              </a:endParaRPr>
            </a:p>
          </p:txBody>
        </p:sp>
        <p:pic>
          <p:nvPicPr>
            <p:cNvPr id="51" name="椭圆 5"/>
            <p:cNvPicPr/>
            <p:nvPr>
              <p:custDataLst>
                <p:tags r:id="rId27"/>
              </p:custDataLst>
            </p:nvPr>
          </p:nvPicPr>
          <p:blipFill>
            <a:blip r:embed="rId1"/>
            <a:stretch>
              <a:fillRect/>
            </a:stretch>
          </p:blipFill>
          <p:spPr>
            <a:xfrm>
              <a:off x="1673" y="1702"/>
              <a:ext cx="707" cy="709"/>
            </a:xfrm>
            <a:prstGeom prst="rect">
              <a:avLst/>
            </a:prstGeom>
            <a:noFill/>
            <a:ln w="9525">
              <a:noFill/>
            </a:ln>
          </p:spPr>
        </p:pic>
        <p:sp>
          <p:nvSpPr>
            <p:cNvPr id="52" name="TextBox 7"/>
            <p:cNvSpPr txBox="1">
              <a:spLocks noChangeArrowheads="1"/>
            </p:cNvSpPr>
            <p:nvPr>
              <p:custDataLst>
                <p:tags r:id="rId28"/>
              </p:custDataLst>
            </p:nvPr>
          </p:nvSpPr>
          <p:spPr bwMode="auto">
            <a:xfrm>
              <a:off x="2626" y="1700"/>
              <a:ext cx="10244" cy="725"/>
            </a:xfrm>
            <a:prstGeom prst="rect">
              <a:avLst/>
            </a:prstGeom>
            <a:noFill/>
            <a:ln>
              <a:noFill/>
            </a:ln>
          </p:spPr>
          <p:txBody>
            <a:bodyPr>
              <a:spAutoFit/>
            </a:bodyPr>
            <a:lstStyle>
              <a:lvl1pPr algn="l" eaLnBrk="0" hangingPunct="0">
                <a:spcBef>
                  <a:spcPct val="10000"/>
                </a:spcBef>
                <a:buFont typeface="Wingdings" panose="05000000000000000000" pitchFamily="2" charset="2"/>
                <a:buChar char="l"/>
                <a:defRPr sz="24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buChar char="Ø"/>
                <a:defRPr sz="24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buChar char="ü"/>
                <a:defRPr sz="24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buChar char="n"/>
                <a:defRPr sz="22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buChar char="»"/>
                <a:defRPr sz="22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rPr>
                <a:t>案例分析与实现</a:t>
              </a:r>
              <a:endParaRPr kumimoji="0" lang="zh-CN" altLang="zh-CN" sz="2400" b="1" i="0" u="none" strike="noStrike" kern="1200" cap="none" spc="0" normalizeH="0" baseline="0" noProof="0" dirty="0">
                <a:ln>
                  <a:noFill/>
                </a:ln>
                <a:solidFill>
                  <a:schemeClr val="bg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3" name="TextBox 23"/>
            <p:cNvSpPr txBox="1"/>
            <p:nvPr>
              <p:custDataLst>
                <p:tags r:id="rId29"/>
              </p:custDataLst>
            </p:nvPr>
          </p:nvSpPr>
          <p:spPr>
            <a:xfrm>
              <a:off x="1619" y="1748"/>
              <a:ext cx="832" cy="628"/>
            </a:xfrm>
            <a:prstGeom prst="rect">
              <a:avLst/>
            </a:prstGeom>
            <a:noFill/>
            <a:ln w="9525">
              <a:noFill/>
            </a:ln>
          </p:spPr>
          <p:txBody>
            <a:bodyPr wrap="squar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sz="2000" b="1" dirty="0">
                  <a:solidFill>
                    <a:srgbClr val="0000FF"/>
                  </a:solidFill>
                  <a:latin typeface="微软雅黑" panose="020B0503020204020204" pitchFamily="34" charset="-122"/>
                  <a:ea typeface="微软雅黑" panose="020B0503020204020204" pitchFamily="34" charset="-122"/>
                </a:rPr>
                <a:t>8</a:t>
              </a:r>
              <a:endParaRPr lang="en-US" altLang="zh-CN" sz="2000" b="1" dirty="0">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5.6 </a:t>
            </a:r>
            <a:r>
              <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树和森林</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4755"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树的存储结构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双亲表示法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孩子表示法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孩子兄弟表示法</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4755">
                                            <p:txEl>
                                              <p:charRg st="7" end="15"/>
                                            </p:txEl>
                                          </p:spTgt>
                                        </p:tgtEl>
                                        <p:attrNameLst>
                                          <p:attrName>style.visibility</p:attrName>
                                        </p:attrNameLst>
                                      </p:cBhvr>
                                      <p:to>
                                        <p:strVal val="visible"/>
                                      </p:to>
                                    </p:set>
                                    <p:animEffect transition="in" filter="wipe(up)">
                                      <p:cBhvr>
                                        <p:cTn id="7" dur="500"/>
                                        <p:tgtEl>
                                          <p:spTgt spid="74755">
                                            <p:txEl>
                                              <p:charRg st="7" end="15"/>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4755">
                                            <p:txEl>
                                              <p:charRg st="15" end="23"/>
                                            </p:txEl>
                                          </p:spTgt>
                                        </p:tgtEl>
                                        <p:attrNameLst>
                                          <p:attrName>style.visibility</p:attrName>
                                        </p:attrNameLst>
                                      </p:cBhvr>
                                      <p:to>
                                        <p:strVal val="visible"/>
                                      </p:to>
                                    </p:set>
                                    <p:animEffect transition="in" filter="wipe(up)">
                                      <p:cBhvr>
                                        <p:cTn id="11" dur="500"/>
                                        <p:tgtEl>
                                          <p:spTgt spid="74755">
                                            <p:txEl>
                                              <p:charRg st="15" end="2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4755">
                                            <p:txEl>
                                              <p:charRg st="23" end="33"/>
                                            </p:txEl>
                                          </p:spTgt>
                                        </p:tgtEl>
                                        <p:attrNameLst>
                                          <p:attrName>style.visibility</p:attrName>
                                        </p:attrNameLst>
                                      </p:cBhvr>
                                      <p:to>
                                        <p:strVal val="visible"/>
                                      </p:to>
                                    </p:set>
                                    <p:animEffect transition="in" filter="wipe(up)">
                                      <p:cBhvr>
                                        <p:cTn id="15" dur="500"/>
                                        <p:tgtEl>
                                          <p:spTgt spid="74755">
                                            <p:txEl>
                                              <p:charRg st="23"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5779" name="Rectangle 3"/>
          <p:cNvSpPr>
            <a:spLocks noGrp="1"/>
          </p:cNvSpPr>
          <p:nvPr>
            <p:ph type="body" idx="4294967295"/>
          </p:nvPr>
        </p:nvSpPr>
        <p:spPr/>
        <p:txBody>
          <a:bodyPr vert="horz" wrap="square" lIns="91440" tIns="45720" rIns="91440" bIns="45720" anchor="t" anchorCtr="0"/>
          <a:p>
            <a:pPr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双亲表示法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树中的每个结点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除根结点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都有唯一的一个双亲结点，可用</a:t>
            </a:r>
            <a:r>
              <a:rPr lang="zh-CN" altLang="en-US" dirty="0">
                <a:solidFill>
                  <a:srgbClr val="CC3300"/>
                </a:solidFill>
                <a:latin typeface="微软雅黑" panose="020B0503020204020204" pitchFamily="34" charset="-122"/>
                <a:ea typeface="微软雅黑" panose="020B0503020204020204" pitchFamily="34" charset="-122"/>
                <a:cs typeface="微软雅黑" panose="020B0503020204020204" pitchFamily="34" charset="-122"/>
              </a:rPr>
              <a:t>一组连续的存储空间</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一维数组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存储树中的各个结点。</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数组中的元素表示树中的一个结点，包括结点本身的信息以及结点的双亲结点在数组中的位置</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parent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域的值为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表示该结点无双亲结点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根结点</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0000"/>
              </a:lnSpc>
              <a:spcBef>
                <a:spcPts val="0"/>
              </a:spcBef>
              <a:spcAft>
                <a:spcPts val="0"/>
              </a:spcAft>
            </a:pP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5779">
                                            <p:txEl>
                                              <p:charRg st="8" end="61"/>
                                            </p:txEl>
                                          </p:spTgt>
                                        </p:tgtEl>
                                        <p:attrNameLst>
                                          <p:attrName>style.visibility</p:attrName>
                                        </p:attrNameLst>
                                      </p:cBhvr>
                                      <p:to>
                                        <p:strVal val="visible"/>
                                      </p:to>
                                    </p:set>
                                    <p:animEffect transition="in" filter="wipe(up)">
                                      <p:cBhvr>
                                        <p:cTn id="7" dur="500"/>
                                        <p:tgtEl>
                                          <p:spTgt spid="75779">
                                            <p:txEl>
                                              <p:charRg st="8" end="6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5779">
                                            <p:txEl>
                                              <p:charRg st="61" end="103"/>
                                            </p:txEl>
                                          </p:spTgt>
                                        </p:tgtEl>
                                        <p:attrNameLst>
                                          <p:attrName>style.visibility</p:attrName>
                                        </p:attrNameLst>
                                      </p:cBhvr>
                                      <p:to>
                                        <p:strVal val="visible"/>
                                      </p:to>
                                    </p:set>
                                    <p:animEffect transition="in" filter="wipe(up)">
                                      <p:cBhvr>
                                        <p:cTn id="11" dur="500"/>
                                        <p:tgtEl>
                                          <p:spTgt spid="75779">
                                            <p:txEl>
                                              <p:charRg st="61" end="103"/>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5779">
                                            <p:txEl>
                                              <p:charRg st="103" end="132"/>
                                            </p:txEl>
                                          </p:spTgt>
                                        </p:tgtEl>
                                        <p:attrNameLst>
                                          <p:attrName>style.visibility</p:attrName>
                                        </p:attrNameLst>
                                      </p:cBhvr>
                                      <p:to>
                                        <p:strVal val="visible"/>
                                      </p:to>
                                    </p:set>
                                    <p:animEffect transition="in" filter="wipe(up)">
                                      <p:cBhvr>
                                        <p:cTn id="15" dur="500"/>
                                        <p:tgtEl>
                                          <p:spTgt spid="75779">
                                            <p:txEl>
                                              <p:charRg st="103"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23" name="Rectangle 3"/>
          <p:cNvSpPr>
            <a:spLocks noGrp="1"/>
          </p:cNvSpPr>
          <p:nvPr>
            <p:ph type="body" sz="half" idx="4294967295"/>
          </p:nvPr>
        </p:nvSpPr>
        <p:spPr>
          <a:xfrm>
            <a:off x="179388" y="1125538"/>
            <a:ext cx="8353425" cy="5472112"/>
          </a:xfrm>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0"/>
            <a:r>
              <a:rPr lang="en-US" altLang="zh-CN" sz="2400" dirty="0">
                <a:latin typeface="Times New Roman" panose="02020603050405020304" pitchFamily="18" charset="0"/>
              </a:rPr>
              <a:t>1.</a:t>
            </a:r>
            <a:r>
              <a:rPr lang="zh-CN" altLang="en-US" sz="2400" dirty="0">
                <a:latin typeface="Times New Roman" panose="02020603050405020304" pitchFamily="18" charset="0"/>
              </a:rPr>
              <a:t>双亲表示法</a:t>
            </a:r>
            <a:endParaRPr lang="zh-CN" altLang="en-US" sz="2400" dirty="0">
              <a:latin typeface="Times New Roman" panose="02020603050405020304" pitchFamily="18" charset="0"/>
            </a:endParaRPr>
          </a:p>
          <a:p>
            <a:pPr lvl="1">
              <a:buNone/>
            </a:pPr>
            <a:r>
              <a:rPr lang="en-US" altLang="zh-CN" sz="2400" b="1" dirty="0">
                <a:latin typeface="Times New Roman" panose="02020603050405020304" pitchFamily="18" charset="0"/>
              </a:rPr>
              <a:t>#define MAX_TREE_SIZE  100</a:t>
            </a:r>
            <a:endParaRPr lang="en-US" altLang="zh-CN" sz="2400" b="1" dirty="0">
              <a:latin typeface="Times New Roman" panose="02020603050405020304" pitchFamily="18" charset="0"/>
            </a:endParaRPr>
          </a:p>
          <a:p>
            <a:pPr lvl="1">
              <a:buNone/>
            </a:pPr>
            <a:r>
              <a:rPr lang="en-US" altLang="zh-CN" sz="2400" b="1" dirty="0">
                <a:latin typeface="Times New Roman" panose="02020603050405020304" pitchFamily="18" charset="0"/>
              </a:rPr>
              <a:t>typedef struct PTNode {</a:t>
            </a:r>
            <a:endParaRPr lang="en-US" altLang="zh-CN" sz="2400" b="1" dirty="0">
              <a:latin typeface="Times New Roman" panose="02020603050405020304" pitchFamily="18" charset="0"/>
            </a:endParaRPr>
          </a:p>
          <a:p>
            <a:pPr lvl="1">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TElemType  data;</a:t>
            </a:r>
            <a:endParaRPr lang="en-US" altLang="zh-CN" sz="2400" b="1" dirty="0">
              <a:latin typeface="Times New Roman" panose="02020603050405020304" pitchFamily="18" charset="0"/>
            </a:endParaRPr>
          </a:p>
          <a:p>
            <a:pPr lvl="1">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int parent; </a:t>
            </a:r>
            <a:r>
              <a:rPr lang="en-US" altLang="zh-CN" sz="2400" dirty="0">
                <a:latin typeface="Times New Roman" panose="02020603050405020304" pitchFamily="18" charset="0"/>
              </a:rPr>
              <a:t>//</a:t>
            </a:r>
            <a:r>
              <a:rPr lang="zh-CN" altLang="en-US" sz="2400" dirty="0">
                <a:latin typeface="Times New Roman" panose="02020603050405020304" pitchFamily="18" charset="0"/>
              </a:rPr>
              <a:t>双亲位置</a:t>
            </a:r>
            <a:endParaRPr lang="zh-CN" altLang="en-US" sz="2400" dirty="0">
              <a:latin typeface="Times New Roman" panose="02020603050405020304" pitchFamily="18" charset="0"/>
            </a:endParaRPr>
          </a:p>
          <a:p>
            <a:pPr lvl="1">
              <a:buNone/>
            </a:pPr>
            <a:r>
              <a:rPr lang="en-US" altLang="zh-CN" sz="2400" b="1" dirty="0">
                <a:latin typeface="Times New Roman" panose="02020603050405020304" pitchFamily="18" charset="0"/>
              </a:rPr>
              <a:t>} PTNode; </a:t>
            </a:r>
            <a:endParaRPr lang="en-US" altLang="zh-CN" sz="2400" b="1" dirty="0">
              <a:latin typeface="Times New Roman" panose="02020603050405020304" pitchFamily="18" charset="0"/>
            </a:endParaRPr>
          </a:p>
          <a:p>
            <a:pPr lvl="1">
              <a:buNone/>
            </a:pPr>
            <a:r>
              <a:rPr lang="en-US" altLang="zh-CN" sz="2400" b="1" dirty="0">
                <a:latin typeface="Times New Roman" panose="02020603050405020304" pitchFamily="18" charset="0"/>
              </a:rPr>
              <a:t>typedef struct {</a:t>
            </a:r>
            <a:endParaRPr lang="en-US" altLang="zh-CN" sz="2400" b="1" dirty="0">
              <a:latin typeface="Times New Roman" panose="02020603050405020304" pitchFamily="18" charset="0"/>
            </a:endParaRPr>
          </a:p>
          <a:p>
            <a:pPr lvl="1">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PTNode  nodes [MAX_TREE_SIZE];</a:t>
            </a:r>
            <a:endParaRPr lang="en-US" altLang="zh-CN" sz="2400" b="1" dirty="0">
              <a:latin typeface="Times New Roman" panose="02020603050405020304" pitchFamily="18" charset="0"/>
            </a:endParaRPr>
          </a:p>
          <a:p>
            <a:pPr lvl="1">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int  r, n; </a:t>
            </a:r>
            <a:r>
              <a:rPr lang="en-US" altLang="zh-CN" sz="2400" dirty="0">
                <a:latin typeface="Times New Roman" panose="02020603050405020304" pitchFamily="18" charset="0"/>
              </a:rPr>
              <a:t>//</a:t>
            </a:r>
            <a:r>
              <a:rPr lang="zh-CN" altLang="en-US" sz="2400" dirty="0">
                <a:latin typeface="Times New Roman" panose="02020603050405020304" pitchFamily="18" charset="0"/>
              </a:rPr>
              <a:t>根的位置和结点个数</a:t>
            </a:r>
            <a:endParaRPr lang="zh-CN" altLang="en-US" sz="2400" dirty="0">
              <a:latin typeface="Times New Roman" panose="02020603050405020304" pitchFamily="18" charset="0"/>
            </a:endParaRPr>
          </a:p>
          <a:p>
            <a:pPr lvl="1">
              <a:buNone/>
            </a:pPr>
            <a:r>
              <a:rPr lang="en-US" altLang="zh-CN" sz="2400" b="1" dirty="0">
                <a:latin typeface="Times New Roman" panose="02020603050405020304" pitchFamily="18" charset="0"/>
              </a:rPr>
              <a:t>} </a:t>
            </a:r>
            <a:r>
              <a:rPr lang="en-US" altLang="zh-CN" sz="2400" b="1" dirty="0">
                <a:solidFill>
                  <a:schemeClr val="hlink"/>
                </a:solidFill>
                <a:latin typeface="Times New Roman" panose="02020603050405020304" pitchFamily="18" charset="0"/>
              </a:rPr>
              <a:t>PTree</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p:txBody>
      </p:sp>
      <p:grpSp>
        <p:nvGrpSpPr>
          <p:cNvPr id="2" name="Group 4"/>
          <p:cNvGrpSpPr/>
          <p:nvPr/>
        </p:nvGrpSpPr>
        <p:grpSpPr>
          <a:xfrm>
            <a:off x="4716463" y="1412875"/>
            <a:ext cx="2087562" cy="2760663"/>
            <a:chOff x="0" y="0"/>
            <a:chExt cx="1632" cy="2496"/>
          </a:xfrm>
        </p:grpSpPr>
        <p:grpSp>
          <p:nvGrpSpPr>
            <p:cNvPr id="81955" name="Group 5"/>
            <p:cNvGrpSpPr/>
            <p:nvPr/>
          </p:nvGrpSpPr>
          <p:grpSpPr>
            <a:xfrm>
              <a:off x="192" y="288"/>
              <a:ext cx="1200" cy="1824"/>
              <a:chOff x="0" y="0"/>
              <a:chExt cx="1200" cy="1824"/>
            </a:xfrm>
          </p:grpSpPr>
          <p:sp>
            <p:nvSpPr>
              <p:cNvPr id="81963" name="Line 6"/>
              <p:cNvSpPr/>
              <p:nvPr/>
            </p:nvSpPr>
            <p:spPr>
              <a:xfrm>
                <a:off x="624" y="96"/>
                <a:ext cx="0" cy="288"/>
              </a:xfrm>
              <a:prstGeom prst="line">
                <a:avLst/>
              </a:prstGeom>
              <a:ln w="28575" cap="sq" cmpd="sng">
                <a:solidFill>
                  <a:srgbClr val="CC0000"/>
                </a:solidFill>
                <a:prstDash val="solid"/>
                <a:headEnd type="none" w="med" len="med"/>
                <a:tailEnd type="none" w="med" len="med"/>
              </a:ln>
            </p:spPr>
          </p:sp>
          <p:sp>
            <p:nvSpPr>
              <p:cNvPr id="81964" name="Line 7"/>
              <p:cNvSpPr/>
              <p:nvPr/>
            </p:nvSpPr>
            <p:spPr>
              <a:xfrm>
                <a:off x="816" y="0"/>
                <a:ext cx="384" cy="384"/>
              </a:xfrm>
              <a:prstGeom prst="line">
                <a:avLst/>
              </a:prstGeom>
              <a:ln w="28575" cap="sq" cmpd="sng">
                <a:solidFill>
                  <a:srgbClr val="CC0000"/>
                </a:solidFill>
                <a:prstDash val="solid"/>
                <a:headEnd type="none" w="med" len="med"/>
                <a:tailEnd type="none" w="med" len="med"/>
              </a:ln>
            </p:spPr>
          </p:sp>
          <p:sp>
            <p:nvSpPr>
              <p:cNvPr id="81965" name="Line 8"/>
              <p:cNvSpPr/>
              <p:nvPr/>
            </p:nvSpPr>
            <p:spPr>
              <a:xfrm flipH="1">
                <a:off x="0" y="0"/>
                <a:ext cx="480" cy="384"/>
              </a:xfrm>
              <a:prstGeom prst="line">
                <a:avLst/>
              </a:prstGeom>
              <a:ln w="28575" cap="sq" cmpd="sng">
                <a:solidFill>
                  <a:srgbClr val="CC0000"/>
                </a:solidFill>
                <a:prstDash val="solid"/>
                <a:headEnd type="none" w="med" len="med"/>
                <a:tailEnd type="none" w="med" len="med"/>
              </a:ln>
            </p:spPr>
          </p:sp>
          <p:sp>
            <p:nvSpPr>
              <p:cNvPr id="81966" name="Line 9"/>
              <p:cNvSpPr/>
              <p:nvPr/>
            </p:nvSpPr>
            <p:spPr>
              <a:xfrm flipH="1">
                <a:off x="384" y="720"/>
                <a:ext cx="96" cy="384"/>
              </a:xfrm>
              <a:prstGeom prst="line">
                <a:avLst/>
              </a:prstGeom>
              <a:ln w="28575" cap="sq" cmpd="sng">
                <a:solidFill>
                  <a:srgbClr val="CC0000"/>
                </a:solidFill>
                <a:prstDash val="solid"/>
                <a:headEnd type="none" w="med" len="med"/>
                <a:tailEnd type="none" w="med" len="med"/>
              </a:ln>
            </p:spPr>
          </p:sp>
          <p:sp>
            <p:nvSpPr>
              <p:cNvPr id="81967" name="Line 10"/>
              <p:cNvSpPr/>
              <p:nvPr/>
            </p:nvSpPr>
            <p:spPr>
              <a:xfrm>
                <a:off x="768" y="720"/>
                <a:ext cx="192" cy="384"/>
              </a:xfrm>
              <a:prstGeom prst="line">
                <a:avLst/>
              </a:prstGeom>
              <a:ln w="28575" cap="sq" cmpd="sng">
                <a:solidFill>
                  <a:srgbClr val="CC0000"/>
                </a:solidFill>
                <a:prstDash val="solid"/>
                <a:headEnd type="none" w="med" len="med"/>
                <a:tailEnd type="none" w="med" len="med"/>
              </a:ln>
            </p:spPr>
          </p:sp>
          <p:sp>
            <p:nvSpPr>
              <p:cNvPr id="81968" name="Line 11"/>
              <p:cNvSpPr/>
              <p:nvPr/>
            </p:nvSpPr>
            <p:spPr>
              <a:xfrm>
                <a:off x="960" y="1488"/>
                <a:ext cx="0" cy="336"/>
              </a:xfrm>
              <a:prstGeom prst="line">
                <a:avLst/>
              </a:prstGeom>
              <a:ln w="28575" cap="sq" cmpd="sng">
                <a:solidFill>
                  <a:srgbClr val="CC0000"/>
                </a:solidFill>
                <a:prstDash val="solid"/>
                <a:headEnd type="none" w="med" len="med"/>
                <a:tailEnd type="none" w="med" len="med"/>
              </a:ln>
            </p:spPr>
          </p:sp>
        </p:grpSp>
        <p:sp>
          <p:nvSpPr>
            <p:cNvPr id="81956" name="Oval 12"/>
            <p:cNvSpPr/>
            <p:nvPr/>
          </p:nvSpPr>
          <p:spPr>
            <a:xfrm>
              <a:off x="624" y="0"/>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81957" name="Oval 13"/>
            <p:cNvSpPr/>
            <p:nvPr/>
          </p:nvSpPr>
          <p:spPr>
            <a:xfrm>
              <a:off x="624"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81958" name="Oval 14"/>
            <p:cNvSpPr/>
            <p:nvPr/>
          </p:nvSpPr>
          <p:spPr>
            <a:xfrm>
              <a:off x="0"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81959" name="Oval 15"/>
            <p:cNvSpPr/>
            <p:nvPr/>
          </p:nvSpPr>
          <p:spPr>
            <a:xfrm>
              <a:off x="1248"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81960" name="Oval 16"/>
            <p:cNvSpPr/>
            <p:nvPr/>
          </p:nvSpPr>
          <p:spPr>
            <a:xfrm>
              <a:off x="384" y="139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81961" name="Oval 17"/>
            <p:cNvSpPr/>
            <p:nvPr/>
          </p:nvSpPr>
          <p:spPr>
            <a:xfrm>
              <a:off x="960" y="139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81962" name="Oval 18"/>
            <p:cNvSpPr/>
            <p:nvPr/>
          </p:nvSpPr>
          <p:spPr>
            <a:xfrm>
              <a:off x="960" y="211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grpSp>
      <p:grpSp>
        <p:nvGrpSpPr>
          <p:cNvPr id="4" name="Group 63"/>
          <p:cNvGrpSpPr/>
          <p:nvPr/>
        </p:nvGrpSpPr>
        <p:grpSpPr>
          <a:xfrm>
            <a:off x="6877050" y="1700213"/>
            <a:ext cx="2230438" cy="3673475"/>
            <a:chOff x="0" y="0"/>
            <a:chExt cx="1405" cy="2314"/>
          </a:xfrm>
        </p:grpSpPr>
        <p:sp>
          <p:nvSpPr>
            <p:cNvPr id="81927" name="Text Box 20"/>
            <p:cNvSpPr txBox="1"/>
            <p:nvPr/>
          </p:nvSpPr>
          <p:spPr>
            <a:xfrm>
              <a:off x="0" y="273"/>
              <a:ext cx="404" cy="199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20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0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grpSp>
          <p:nvGrpSpPr>
            <p:cNvPr id="81928" name="Group 62"/>
            <p:cNvGrpSpPr/>
            <p:nvPr/>
          </p:nvGrpSpPr>
          <p:grpSpPr>
            <a:xfrm>
              <a:off x="226" y="0"/>
              <a:ext cx="1179" cy="2314"/>
              <a:chOff x="0" y="0"/>
              <a:chExt cx="1179" cy="2314"/>
            </a:xfrm>
          </p:grpSpPr>
          <p:sp>
            <p:nvSpPr>
              <p:cNvPr id="81929" name="Rectangle 43"/>
              <p:cNvSpPr/>
              <p:nvPr/>
            </p:nvSpPr>
            <p:spPr>
              <a:xfrm>
                <a:off x="497" y="2027"/>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5</a:t>
                </a:r>
                <a:endParaRPr lang="en-US" altLang="zh-CN" b="1" dirty="0">
                  <a:latin typeface="Times New Roman" panose="02020603050405020304" pitchFamily="18" charset="0"/>
                </a:endParaRPr>
              </a:p>
            </p:txBody>
          </p:sp>
          <p:sp>
            <p:nvSpPr>
              <p:cNvPr id="81930" name="Rectangle 42"/>
              <p:cNvSpPr/>
              <p:nvPr/>
            </p:nvSpPr>
            <p:spPr>
              <a:xfrm>
                <a:off x="46" y="2027"/>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sp>
            <p:nvSpPr>
              <p:cNvPr id="81931" name="Rectangle 41"/>
              <p:cNvSpPr/>
              <p:nvPr/>
            </p:nvSpPr>
            <p:spPr>
              <a:xfrm>
                <a:off x="497" y="1740"/>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2</a:t>
                </a:r>
                <a:endParaRPr lang="en-US" altLang="zh-CN" b="1" dirty="0">
                  <a:latin typeface="Times New Roman" panose="02020603050405020304" pitchFamily="18" charset="0"/>
                </a:endParaRPr>
              </a:p>
            </p:txBody>
          </p:sp>
          <p:sp>
            <p:nvSpPr>
              <p:cNvPr id="81932" name="Rectangle 40"/>
              <p:cNvSpPr/>
              <p:nvPr/>
            </p:nvSpPr>
            <p:spPr>
              <a:xfrm>
                <a:off x="46" y="1740"/>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81933" name="Rectangle 39"/>
              <p:cNvSpPr/>
              <p:nvPr/>
            </p:nvSpPr>
            <p:spPr>
              <a:xfrm>
                <a:off x="497" y="1453"/>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2</a:t>
                </a:r>
                <a:endParaRPr lang="en-US" altLang="zh-CN" b="1" dirty="0">
                  <a:latin typeface="Times New Roman" panose="02020603050405020304" pitchFamily="18" charset="0"/>
                </a:endParaRPr>
              </a:p>
            </p:txBody>
          </p:sp>
          <p:sp>
            <p:nvSpPr>
              <p:cNvPr id="81934" name="Rectangle 38"/>
              <p:cNvSpPr/>
              <p:nvPr/>
            </p:nvSpPr>
            <p:spPr>
              <a:xfrm>
                <a:off x="46" y="1453"/>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81935" name="Rectangle 37"/>
              <p:cNvSpPr/>
              <p:nvPr/>
            </p:nvSpPr>
            <p:spPr>
              <a:xfrm>
                <a:off x="497" y="1166"/>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81936" name="Rectangle 36"/>
              <p:cNvSpPr/>
              <p:nvPr/>
            </p:nvSpPr>
            <p:spPr>
              <a:xfrm>
                <a:off x="46" y="1166"/>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81937" name="Rectangle 35"/>
              <p:cNvSpPr/>
              <p:nvPr/>
            </p:nvSpPr>
            <p:spPr>
              <a:xfrm>
                <a:off x="497" y="879"/>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81938" name="Rectangle 34"/>
              <p:cNvSpPr/>
              <p:nvPr/>
            </p:nvSpPr>
            <p:spPr>
              <a:xfrm>
                <a:off x="46" y="879"/>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81939" name="Rectangle 33"/>
              <p:cNvSpPr/>
              <p:nvPr/>
            </p:nvSpPr>
            <p:spPr>
              <a:xfrm>
                <a:off x="497" y="592"/>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81940" name="Rectangle 32"/>
              <p:cNvSpPr/>
              <p:nvPr/>
            </p:nvSpPr>
            <p:spPr>
              <a:xfrm>
                <a:off x="46" y="592"/>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81941" name="Rectangle 31"/>
              <p:cNvSpPr/>
              <p:nvPr/>
            </p:nvSpPr>
            <p:spPr>
              <a:xfrm>
                <a:off x="497" y="305"/>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-1</a:t>
                </a:r>
                <a:endParaRPr lang="en-US" altLang="zh-CN" b="1" dirty="0">
                  <a:latin typeface="Times New Roman" panose="02020603050405020304" pitchFamily="18" charset="0"/>
                </a:endParaRPr>
              </a:p>
            </p:txBody>
          </p:sp>
          <p:sp>
            <p:nvSpPr>
              <p:cNvPr id="81942" name="Rectangle 30"/>
              <p:cNvSpPr/>
              <p:nvPr/>
            </p:nvSpPr>
            <p:spPr>
              <a:xfrm>
                <a:off x="46" y="305"/>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81943" name="Line 44"/>
              <p:cNvSpPr/>
              <p:nvPr/>
            </p:nvSpPr>
            <p:spPr>
              <a:xfrm>
                <a:off x="46" y="305"/>
                <a:ext cx="860" cy="0"/>
              </a:xfrm>
              <a:prstGeom prst="line">
                <a:avLst/>
              </a:prstGeom>
              <a:ln w="28575" cap="sq" cmpd="sng">
                <a:solidFill>
                  <a:schemeClr val="tx1"/>
                </a:solidFill>
                <a:prstDash val="solid"/>
                <a:headEnd type="none" w="med" len="med"/>
                <a:tailEnd type="none" w="med" len="med"/>
              </a:ln>
            </p:spPr>
          </p:sp>
          <p:sp>
            <p:nvSpPr>
              <p:cNvPr id="81944" name="Line 45"/>
              <p:cNvSpPr/>
              <p:nvPr/>
            </p:nvSpPr>
            <p:spPr>
              <a:xfrm>
                <a:off x="46" y="592"/>
                <a:ext cx="860" cy="0"/>
              </a:xfrm>
              <a:prstGeom prst="line">
                <a:avLst/>
              </a:prstGeom>
              <a:ln w="12700" cap="flat" cmpd="sng">
                <a:solidFill>
                  <a:schemeClr val="tx1"/>
                </a:solidFill>
                <a:prstDash val="solid"/>
                <a:headEnd type="none" w="med" len="med"/>
                <a:tailEnd type="none" w="med" len="med"/>
              </a:ln>
            </p:spPr>
          </p:sp>
          <p:sp>
            <p:nvSpPr>
              <p:cNvPr id="81945" name="Line 46"/>
              <p:cNvSpPr/>
              <p:nvPr/>
            </p:nvSpPr>
            <p:spPr>
              <a:xfrm>
                <a:off x="46" y="879"/>
                <a:ext cx="860" cy="0"/>
              </a:xfrm>
              <a:prstGeom prst="line">
                <a:avLst/>
              </a:prstGeom>
              <a:ln w="12700" cap="flat" cmpd="sng">
                <a:solidFill>
                  <a:schemeClr val="tx1"/>
                </a:solidFill>
                <a:prstDash val="solid"/>
                <a:headEnd type="none" w="med" len="med"/>
                <a:tailEnd type="none" w="med" len="med"/>
              </a:ln>
            </p:spPr>
          </p:sp>
          <p:sp>
            <p:nvSpPr>
              <p:cNvPr id="81946" name="Line 47"/>
              <p:cNvSpPr/>
              <p:nvPr/>
            </p:nvSpPr>
            <p:spPr>
              <a:xfrm>
                <a:off x="46" y="1166"/>
                <a:ext cx="860" cy="0"/>
              </a:xfrm>
              <a:prstGeom prst="line">
                <a:avLst/>
              </a:prstGeom>
              <a:ln w="12700" cap="flat" cmpd="sng">
                <a:solidFill>
                  <a:schemeClr val="tx1"/>
                </a:solidFill>
                <a:prstDash val="solid"/>
                <a:headEnd type="none" w="med" len="med"/>
                <a:tailEnd type="none" w="med" len="med"/>
              </a:ln>
            </p:spPr>
          </p:sp>
          <p:sp>
            <p:nvSpPr>
              <p:cNvPr id="81947" name="Line 48"/>
              <p:cNvSpPr/>
              <p:nvPr/>
            </p:nvSpPr>
            <p:spPr>
              <a:xfrm>
                <a:off x="46" y="1453"/>
                <a:ext cx="860" cy="0"/>
              </a:xfrm>
              <a:prstGeom prst="line">
                <a:avLst/>
              </a:prstGeom>
              <a:ln w="12700" cap="flat" cmpd="sng">
                <a:solidFill>
                  <a:schemeClr val="tx1"/>
                </a:solidFill>
                <a:prstDash val="solid"/>
                <a:headEnd type="none" w="med" len="med"/>
                <a:tailEnd type="none" w="med" len="med"/>
              </a:ln>
            </p:spPr>
          </p:sp>
          <p:sp>
            <p:nvSpPr>
              <p:cNvPr id="81948" name="Line 49"/>
              <p:cNvSpPr/>
              <p:nvPr/>
            </p:nvSpPr>
            <p:spPr>
              <a:xfrm>
                <a:off x="46" y="1740"/>
                <a:ext cx="860" cy="0"/>
              </a:xfrm>
              <a:prstGeom prst="line">
                <a:avLst/>
              </a:prstGeom>
              <a:ln w="12700" cap="flat" cmpd="sng">
                <a:solidFill>
                  <a:schemeClr val="tx1"/>
                </a:solidFill>
                <a:prstDash val="solid"/>
                <a:headEnd type="none" w="med" len="med"/>
                <a:tailEnd type="none" w="med" len="med"/>
              </a:ln>
            </p:spPr>
          </p:sp>
          <p:sp>
            <p:nvSpPr>
              <p:cNvPr id="81949" name="Line 50"/>
              <p:cNvSpPr/>
              <p:nvPr/>
            </p:nvSpPr>
            <p:spPr>
              <a:xfrm>
                <a:off x="46" y="2027"/>
                <a:ext cx="860" cy="0"/>
              </a:xfrm>
              <a:prstGeom prst="line">
                <a:avLst/>
              </a:prstGeom>
              <a:ln w="12700" cap="flat" cmpd="sng">
                <a:solidFill>
                  <a:schemeClr val="tx1"/>
                </a:solidFill>
                <a:prstDash val="solid"/>
                <a:headEnd type="none" w="med" len="med"/>
                <a:tailEnd type="none" w="med" len="med"/>
              </a:ln>
            </p:spPr>
          </p:sp>
          <p:sp>
            <p:nvSpPr>
              <p:cNvPr id="81950" name="Line 51"/>
              <p:cNvSpPr/>
              <p:nvPr/>
            </p:nvSpPr>
            <p:spPr>
              <a:xfrm>
                <a:off x="46" y="2314"/>
                <a:ext cx="860" cy="0"/>
              </a:xfrm>
              <a:prstGeom prst="line">
                <a:avLst/>
              </a:prstGeom>
              <a:ln w="28575" cap="sq" cmpd="sng">
                <a:solidFill>
                  <a:schemeClr val="tx1"/>
                </a:solidFill>
                <a:prstDash val="solid"/>
                <a:headEnd type="none" w="med" len="med"/>
                <a:tailEnd type="none" w="med" len="med"/>
              </a:ln>
            </p:spPr>
          </p:sp>
          <p:sp>
            <p:nvSpPr>
              <p:cNvPr id="81951" name="Line 52"/>
              <p:cNvSpPr/>
              <p:nvPr/>
            </p:nvSpPr>
            <p:spPr>
              <a:xfrm>
                <a:off x="46" y="305"/>
                <a:ext cx="0" cy="2009"/>
              </a:xfrm>
              <a:prstGeom prst="line">
                <a:avLst/>
              </a:prstGeom>
              <a:ln w="28575" cap="sq" cmpd="sng">
                <a:solidFill>
                  <a:schemeClr val="tx1"/>
                </a:solidFill>
                <a:prstDash val="solid"/>
                <a:headEnd type="none" w="med" len="med"/>
                <a:tailEnd type="none" w="med" len="med"/>
              </a:ln>
            </p:spPr>
          </p:sp>
          <p:sp>
            <p:nvSpPr>
              <p:cNvPr id="81952" name="Line 53"/>
              <p:cNvSpPr/>
              <p:nvPr/>
            </p:nvSpPr>
            <p:spPr>
              <a:xfrm>
                <a:off x="497" y="305"/>
                <a:ext cx="0" cy="2009"/>
              </a:xfrm>
              <a:prstGeom prst="line">
                <a:avLst/>
              </a:prstGeom>
              <a:ln w="12700" cap="flat" cmpd="sng">
                <a:solidFill>
                  <a:schemeClr val="tx1"/>
                </a:solidFill>
                <a:prstDash val="solid"/>
                <a:headEnd type="none" w="med" len="med"/>
                <a:tailEnd type="none" w="med" len="med"/>
              </a:ln>
            </p:spPr>
          </p:sp>
          <p:sp>
            <p:nvSpPr>
              <p:cNvPr id="81953" name="Line 54"/>
              <p:cNvSpPr/>
              <p:nvPr/>
            </p:nvSpPr>
            <p:spPr>
              <a:xfrm>
                <a:off x="906" y="305"/>
                <a:ext cx="0" cy="2009"/>
              </a:xfrm>
              <a:prstGeom prst="line">
                <a:avLst/>
              </a:prstGeom>
              <a:ln w="28575" cap="sq" cmpd="sng">
                <a:solidFill>
                  <a:schemeClr val="tx1"/>
                </a:solidFill>
                <a:prstDash val="solid"/>
                <a:headEnd type="none" w="med" len="med"/>
                <a:tailEnd type="none" w="med" len="med"/>
              </a:ln>
            </p:spPr>
          </p:sp>
          <p:sp>
            <p:nvSpPr>
              <p:cNvPr id="81954" name="Text Box 61"/>
              <p:cNvSpPr txBox="1"/>
              <p:nvPr/>
            </p:nvSpPr>
            <p:spPr>
              <a:xfrm>
                <a:off x="0" y="0"/>
                <a:ext cx="1179"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data  parent</a:t>
                </a:r>
                <a:endParaRPr lang="en-US" altLang="zh-CN" b="1" dirty="0">
                  <a:latin typeface="Times New Roman" panose="02020603050405020304" pitchFamily="18" charset="0"/>
                  <a:ea typeface="宋体" panose="02010600030101010101" pitchFamily="2" charset="-122"/>
                </a:endParaRPr>
              </a:p>
            </p:txBody>
          </p:sp>
        </p:grpSp>
      </p:grpSp>
      <p:sp>
        <p:nvSpPr>
          <p:cNvPr id="76848" name="Text Box 64"/>
          <p:cNvSpPr txBox="1"/>
          <p:nvPr/>
        </p:nvSpPr>
        <p:spPr>
          <a:xfrm>
            <a:off x="7308850" y="5445125"/>
            <a:ext cx="1295400" cy="82232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r = 0</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 = 7</a:t>
            </a:r>
            <a:endParaRPr lang="en-US" altLang="zh-CN"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76848"/>
                                        </p:tgtEl>
                                        <p:attrNameLst>
                                          <p:attrName>style.visibility</p:attrName>
                                        </p:attrNameLst>
                                      </p:cBhvr>
                                      <p:to>
                                        <p:strVal val="visible"/>
                                      </p:to>
                                    </p:set>
                                    <p:animEffect transition="in" filter="checkerboard(across)">
                                      <p:cBhvr>
                                        <p:cTn id="16" dur="500"/>
                                        <p:tgtEl>
                                          <p:spTgt spid="76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4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2947" name="Rectangle 3"/>
          <p:cNvSpPr>
            <a:spLocks noGrp="1"/>
          </p:cNvSpPr>
          <p:nvPr>
            <p:ph type="body" sz="half" idx="4294967295"/>
          </p:nvPr>
        </p:nvSpPr>
        <p:spPr>
          <a:xfrm>
            <a:off x="179388" y="1125538"/>
            <a:ext cx="8640762" cy="5472112"/>
          </a:xfrm>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0">
              <a:lnSpc>
                <a:spcPct val="120000"/>
              </a:lnSpc>
              <a:spcBef>
                <a:spcPts val="0"/>
              </a:spcBef>
              <a:spcAft>
                <a:spcPts val="0"/>
              </a:spcAft>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孩</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子表示法</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多重链表法</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Bef>
                <a:spcPts val="0"/>
              </a:spcBef>
              <a:spcAft>
                <a:spcPts val="0"/>
              </a:spcAft>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Bef>
                <a:spcPts val="0"/>
              </a:spcBef>
              <a:spcAft>
                <a:spcPts val="0"/>
              </a:spcAft>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Bef>
                <a:spcPts val="0"/>
              </a:spcBef>
              <a:spcAft>
                <a:spcPts val="0"/>
              </a:spcAft>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Bef>
                <a:spcPts val="0"/>
              </a:spcBef>
              <a:spcAft>
                <a:spcPts val="0"/>
              </a:spcAft>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Bef>
                <a:spcPts val="0"/>
              </a:spcBef>
              <a:spcAft>
                <a:spcPts val="0"/>
              </a:spcAft>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lvl="0">
              <a:lnSpc>
                <a:spcPct val="120000"/>
              </a:lnSpc>
              <a:spcBef>
                <a:spcPts val="0"/>
              </a:spcBef>
              <a:spcAft>
                <a:spcPts val="0"/>
              </a:spcAft>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77828" name="Group 4"/>
          <p:cNvGraphicFramePr>
            <a:graphicFrameLocks noGrp="1"/>
          </p:cNvGraphicFramePr>
          <p:nvPr>
            <p:ph sz="quarter" idx="4294967295"/>
          </p:nvPr>
        </p:nvGraphicFramePr>
        <p:xfrm>
          <a:off x="2339975" y="2474913"/>
          <a:ext cx="5400675" cy="457200"/>
        </p:xfrm>
        <a:graphic>
          <a:graphicData uri="http://schemas.openxmlformats.org/drawingml/2006/table">
            <a:tbl>
              <a:tblPr/>
              <a:tblGrid>
                <a:gridCol w="1079500"/>
                <a:gridCol w="1081088"/>
                <a:gridCol w="1079500"/>
                <a:gridCol w="1079500"/>
                <a:gridCol w="1081087"/>
              </a:tblGrid>
              <a:tr h="4572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data</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child1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child2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childd</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7842" name="Group 18"/>
          <p:cNvGraphicFramePr>
            <a:graphicFrameLocks noGrp="1"/>
          </p:cNvGraphicFramePr>
          <p:nvPr>
            <p:ph sz="quarter" idx="4294967295"/>
          </p:nvPr>
        </p:nvGraphicFramePr>
        <p:xfrm>
          <a:off x="2339975" y="3189288"/>
          <a:ext cx="6588125" cy="457200"/>
        </p:xfrm>
        <a:graphic>
          <a:graphicData uri="http://schemas.openxmlformats.org/drawingml/2006/table">
            <a:tbl>
              <a:tblPr/>
              <a:tblGrid>
                <a:gridCol w="1096963"/>
                <a:gridCol w="1100137"/>
                <a:gridCol w="1098550"/>
                <a:gridCol w="1095375"/>
                <a:gridCol w="1100138"/>
                <a:gridCol w="1096962"/>
              </a:tblGrid>
              <a:tr h="457200">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data</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degree</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child1</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child2</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10000"/>
                        </a:spcBef>
                        <a:buFont typeface="Wingdings" panose="05000000000000000000" pitchFamily="2" charset="2"/>
                        <a:defRPr sz="2000">
                          <a:solidFill>
                            <a:schemeClr val="tx1"/>
                          </a:solidFill>
                          <a:latin typeface="Calibri" panose="020F0502020204030204" pitchFamily="34" charset="0"/>
                          <a:ea typeface="黑体" panose="02010609060101010101" pitchFamily="49" charset="-122"/>
                        </a:defRPr>
                      </a:lvl1pPr>
                      <a:lvl2pPr marL="742950" indent="-28575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10000"/>
                        </a:spcBef>
                        <a:buFont typeface="Wingdings" panose="05000000000000000000" pitchFamily="2" charset="2"/>
                        <a:defRPr sz="2000">
                          <a:solidFill>
                            <a:schemeClr val="tx1"/>
                          </a:solidFill>
                          <a:latin typeface="Times New Roman" panose="02020603050405020304" pitchFamily="18" charset="0"/>
                          <a:ea typeface="楷体_GB2312" pitchFamily="1" charset="-122"/>
                        </a:defRPr>
                      </a:lvl3pPr>
                      <a:lvl4pPr marL="16002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10000"/>
                        </a:spcBef>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10000"/>
                        </a:spcBef>
                        <a:spcAft>
                          <a:spcPct val="0"/>
                        </a:spcAft>
                        <a:buFont typeface="Wingdings" panose="05000000000000000000" pitchFamily="2" charset="2"/>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10000"/>
                        </a:spcBef>
                        <a:spcAft>
                          <a:spcPct val="0"/>
                        </a:spcAft>
                        <a:buClrTx/>
                        <a:buSzTx/>
                        <a:buFont typeface="Arial" panose="020B0604020202020204" pitchFamily="34" charset="0"/>
                        <a:buNone/>
                      </a:pP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childd</a:t>
                      </a:r>
                      <a:endParaRPr kumimoji="0" lang="zh-CN" altLang="en-US"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 name="Group 61"/>
          <p:cNvGrpSpPr/>
          <p:nvPr/>
        </p:nvGrpSpPr>
        <p:grpSpPr>
          <a:xfrm>
            <a:off x="323850" y="2132013"/>
            <a:ext cx="1944688" cy="2520950"/>
            <a:chOff x="0" y="0"/>
            <a:chExt cx="1632" cy="2496"/>
          </a:xfrm>
        </p:grpSpPr>
        <p:grpSp>
          <p:nvGrpSpPr>
            <p:cNvPr id="82979" name="Group 62"/>
            <p:cNvGrpSpPr/>
            <p:nvPr/>
          </p:nvGrpSpPr>
          <p:grpSpPr>
            <a:xfrm>
              <a:off x="192" y="288"/>
              <a:ext cx="1200" cy="1824"/>
              <a:chOff x="0" y="0"/>
              <a:chExt cx="1200" cy="1824"/>
            </a:xfrm>
          </p:grpSpPr>
          <p:sp>
            <p:nvSpPr>
              <p:cNvPr id="82987" name="Line 63"/>
              <p:cNvSpPr/>
              <p:nvPr/>
            </p:nvSpPr>
            <p:spPr>
              <a:xfrm>
                <a:off x="624" y="96"/>
                <a:ext cx="0" cy="288"/>
              </a:xfrm>
              <a:prstGeom prst="line">
                <a:avLst/>
              </a:prstGeom>
              <a:ln w="28575" cap="sq" cmpd="sng">
                <a:solidFill>
                  <a:srgbClr val="CC0000"/>
                </a:solidFill>
                <a:prstDash val="solid"/>
                <a:headEnd type="none" w="med" len="med"/>
                <a:tailEnd type="none" w="med" len="med"/>
              </a:ln>
            </p:spPr>
          </p:sp>
          <p:sp>
            <p:nvSpPr>
              <p:cNvPr id="82988" name="Line 64"/>
              <p:cNvSpPr/>
              <p:nvPr/>
            </p:nvSpPr>
            <p:spPr>
              <a:xfrm>
                <a:off x="816" y="0"/>
                <a:ext cx="384" cy="384"/>
              </a:xfrm>
              <a:prstGeom prst="line">
                <a:avLst/>
              </a:prstGeom>
              <a:ln w="28575" cap="sq" cmpd="sng">
                <a:solidFill>
                  <a:srgbClr val="CC0000"/>
                </a:solidFill>
                <a:prstDash val="solid"/>
                <a:headEnd type="none" w="med" len="med"/>
                <a:tailEnd type="none" w="med" len="med"/>
              </a:ln>
            </p:spPr>
          </p:sp>
          <p:sp>
            <p:nvSpPr>
              <p:cNvPr id="82989" name="Line 65"/>
              <p:cNvSpPr/>
              <p:nvPr/>
            </p:nvSpPr>
            <p:spPr>
              <a:xfrm flipH="1">
                <a:off x="0" y="0"/>
                <a:ext cx="480" cy="384"/>
              </a:xfrm>
              <a:prstGeom prst="line">
                <a:avLst/>
              </a:prstGeom>
              <a:ln w="28575" cap="sq" cmpd="sng">
                <a:solidFill>
                  <a:srgbClr val="CC0000"/>
                </a:solidFill>
                <a:prstDash val="solid"/>
                <a:headEnd type="none" w="med" len="med"/>
                <a:tailEnd type="none" w="med" len="med"/>
              </a:ln>
            </p:spPr>
          </p:sp>
          <p:sp>
            <p:nvSpPr>
              <p:cNvPr id="82990" name="Line 66"/>
              <p:cNvSpPr/>
              <p:nvPr/>
            </p:nvSpPr>
            <p:spPr>
              <a:xfrm flipH="1">
                <a:off x="384" y="720"/>
                <a:ext cx="96" cy="384"/>
              </a:xfrm>
              <a:prstGeom prst="line">
                <a:avLst/>
              </a:prstGeom>
              <a:ln w="28575" cap="sq" cmpd="sng">
                <a:solidFill>
                  <a:srgbClr val="CC0000"/>
                </a:solidFill>
                <a:prstDash val="solid"/>
                <a:headEnd type="none" w="med" len="med"/>
                <a:tailEnd type="none" w="med" len="med"/>
              </a:ln>
            </p:spPr>
          </p:sp>
          <p:sp>
            <p:nvSpPr>
              <p:cNvPr id="82991" name="Line 67"/>
              <p:cNvSpPr/>
              <p:nvPr/>
            </p:nvSpPr>
            <p:spPr>
              <a:xfrm>
                <a:off x="768" y="720"/>
                <a:ext cx="192" cy="384"/>
              </a:xfrm>
              <a:prstGeom prst="line">
                <a:avLst/>
              </a:prstGeom>
              <a:ln w="28575" cap="sq" cmpd="sng">
                <a:solidFill>
                  <a:srgbClr val="CC0000"/>
                </a:solidFill>
                <a:prstDash val="solid"/>
                <a:headEnd type="none" w="med" len="med"/>
                <a:tailEnd type="none" w="med" len="med"/>
              </a:ln>
            </p:spPr>
          </p:sp>
          <p:sp>
            <p:nvSpPr>
              <p:cNvPr id="82992" name="Line 68"/>
              <p:cNvSpPr/>
              <p:nvPr/>
            </p:nvSpPr>
            <p:spPr>
              <a:xfrm>
                <a:off x="960" y="1488"/>
                <a:ext cx="0" cy="336"/>
              </a:xfrm>
              <a:prstGeom prst="line">
                <a:avLst/>
              </a:prstGeom>
              <a:ln w="28575" cap="sq" cmpd="sng">
                <a:solidFill>
                  <a:srgbClr val="CC0000"/>
                </a:solidFill>
                <a:prstDash val="solid"/>
                <a:headEnd type="none" w="med" len="med"/>
                <a:tailEnd type="none" w="med" len="med"/>
              </a:ln>
            </p:spPr>
          </p:sp>
        </p:grpSp>
        <p:sp>
          <p:nvSpPr>
            <p:cNvPr id="82980" name="Oval 69"/>
            <p:cNvSpPr/>
            <p:nvPr/>
          </p:nvSpPr>
          <p:spPr>
            <a:xfrm>
              <a:off x="624" y="0"/>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82981" name="Oval 70"/>
            <p:cNvSpPr/>
            <p:nvPr/>
          </p:nvSpPr>
          <p:spPr>
            <a:xfrm>
              <a:off x="624"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82982" name="Oval 71"/>
            <p:cNvSpPr/>
            <p:nvPr/>
          </p:nvSpPr>
          <p:spPr>
            <a:xfrm>
              <a:off x="0"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82983" name="Oval 72"/>
            <p:cNvSpPr/>
            <p:nvPr/>
          </p:nvSpPr>
          <p:spPr>
            <a:xfrm>
              <a:off x="1248"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82984" name="Oval 73"/>
            <p:cNvSpPr/>
            <p:nvPr/>
          </p:nvSpPr>
          <p:spPr>
            <a:xfrm>
              <a:off x="384" y="139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82985" name="Oval 74"/>
            <p:cNvSpPr/>
            <p:nvPr/>
          </p:nvSpPr>
          <p:spPr>
            <a:xfrm>
              <a:off x="960" y="139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82986" name="Oval 75"/>
            <p:cNvSpPr/>
            <p:nvPr/>
          </p:nvSpPr>
          <p:spPr>
            <a:xfrm>
              <a:off x="960" y="211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7828"/>
                                        </p:tgtEl>
                                        <p:attrNameLst>
                                          <p:attrName>style.visibility</p:attrName>
                                        </p:attrNameLst>
                                      </p:cBhvr>
                                      <p:to>
                                        <p:strVal val="visible"/>
                                      </p:to>
                                    </p:set>
                                    <p:animEffect transition="in" filter="wipe(left)">
                                      <p:cBhvr>
                                        <p:cTn id="11" dur="500"/>
                                        <p:tgtEl>
                                          <p:spTgt spid="778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7842"/>
                                        </p:tgtEl>
                                        <p:attrNameLst>
                                          <p:attrName>style.visibility</p:attrName>
                                        </p:attrNameLst>
                                      </p:cBhvr>
                                      <p:to>
                                        <p:strVal val="visible"/>
                                      </p:to>
                                    </p:set>
                                    <p:animEffect transition="in" filter="wipe(left)">
                                      <p:cBhvr>
                                        <p:cTn id="16" dur="500"/>
                                        <p:tgtEl>
                                          <p:spTgt spid="77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78851" name="Rectangle 3"/>
          <p:cNvSpPr>
            <a:spLocks noGrp="1"/>
          </p:cNvSpPr>
          <p:nvPr>
            <p:ph type="body" sz="half" idx="4294967295"/>
          </p:nvPr>
        </p:nvSpPr>
        <p:spPr>
          <a:xfrm>
            <a:off x="179388" y="1125538"/>
            <a:ext cx="8640762" cy="5472112"/>
          </a:xfrm>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0" algn="just">
              <a:lnSpc>
                <a:spcPct val="120000"/>
              </a:lnSpc>
              <a:spcBef>
                <a:spcPts val="0"/>
              </a:spcBef>
              <a:spcAft>
                <a:spcPts val="0"/>
              </a:spcAft>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孩子</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表示法</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1" algn="just">
              <a:lnSpc>
                <a:spcPct val="120000"/>
              </a:lnSpc>
              <a:spcBef>
                <a:spcPts val="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孩子链表法</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主体一维数组的每一个元素有两个域组成：一个域用来存放结点信息，另一个用来存放指针，指向由该结点孩子组成的链表的首位置。</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2" algn="just">
              <a:lnSpc>
                <a:spcPct val="120000"/>
              </a:lnSpc>
              <a:spcBef>
                <a:spcPts val="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每个节点建立一个孩子链表。由两个域组成，一个存放孩子结点在一维数组中的序号，另一个是指针域指向下一个孩子。</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8851">
                                            <p:txEl>
                                              <p:charRg st="8" end="14"/>
                                            </p:txEl>
                                          </p:spTgt>
                                        </p:tgtEl>
                                        <p:attrNameLst>
                                          <p:attrName>style.visibility</p:attrName>
                                        </p:attrNameLst>
                                      </p:cBhvr>
                                      <p:to>
                                        <p:strVal val="visible"/>
                                      </p:to>
                                    </p:set>
                                    <p:animEffect transition="in" filter="wipe(up)">
                                      <p:cBhvr>
                                        <p:cTn id="7" dur="500"/>
                                        <p:tgtEl>
                                          <p:spTgt spid="78851">
                                            <p:txEl>
                                              <p:charRg st="8" end="14"/>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8851">
                                            <p:txEl>
                                              <p:charRg st="14" end="74"/>
                                            </p:txEl>
                                          </p:spTgt>
                                        </p:tgtEl>
                                        <p:attrNameLst>
                                          <p:attrName>style.visibility</p:attrName>
                                        </p:attrNameLst>
                                      </p:cBhvr>
                                      <p:to>
                                        <p:strVal val="visible"/>
                                      </p:to>
                                    </p:set>
                                    <p:animEffect transition="in" filter="wipe(up)">
                                      <p:cBhvr>
                                        <p:cTn id="11" dur="500"/>
                                        <p:tgtEl>
                                          <p:spTgt spid="78851">
                                            <p:txEl>
                                              <p:charRg st="14" end="74"/>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8851">
                                            <p:txEl>
                                              <p:charRg st="74" end="128"/>
                                            </p:txEl>
                                          </p:spTgt>
                                        </p:tgtEl>
                                        <p:attrNameLst>
                                          <p:attrName>style.visibility</p:attrName>
                                        </p:attrNameLst>
                                      </p:cBhvr>
                                      <p:to>
                                        <p:strVal val="visible"/>
                                      </p:to>
                                    </p:set>
                                    <p:animEffect transition="in" filter="wipe(up)">
                                      <p:cBhvr>
                                        <p:cTn id="15" dur="500"/>
                                        <p:tgtEl>
                                          <p:spTgt spid="78851">
                                            <p:txEl>
                                              <p:charRg st="74"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4995" name="Rectangle 3"/>
          <p:cNvSpPr>
            <a:spLocks noGrp="1"/>
          </p:cNvSpPr>
          <p:nvPr>
            <p:ph type="body" sz="half" idx="4294967295"/>
          </p:nvPr>
        </p:nvSpPr>
        <p:spPr>
          <a:xfrm>
            <a:off x="179388" y="1125538"/>
            <a:ext cx="8640762" cy="5472112"/>
          </a:xfrm>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0">
              <a:lnSpc>
                <a:spcPct val="120000"/>
              </a:lnSpc>
              <a:spcBef>
                <a:spcPts val="0"/>
              </a:spcBef>
              <a:spcAft>
                <a:spcPts val="0"/>
              </a:spcAft>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孩子表示法</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孩子链</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表法</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typedef struct CTNode {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孩子结点结构</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int  child;</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struct  CTNode *next;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}*ChildPtr;</a:t>
            </a:r>
            <a:endPar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typedef struct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双亲结点结构</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TElemType data;</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ChildPtr firstchild;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孩子链的头指针</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}CTBox;</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typedef struct {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树结构</a:t>
            </a:r>
            <a:endPar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CTBox  nodes[MAX_TREE_SIZE];</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int  n, r;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结点数和根的位置</a:t>
            </a:r>
            <a:endParaRPr lang="zh-CN" altLang="en-US"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00000"/>
              </a:lnSpc>
              <a:spcBef>
                <a:spcPts val="0"/>
              </a:spcBef>
              <a:spcAft>
                <a:spcPts val="0"/>
              </a:spcAft>
              <a:buNone/>
            </a:pP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}CTree;</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5.1 </a:t>
            </a:r>
            <a:r>
              <a:rPr lang="zh-CN" altLang="en-US" noProof="0">
                <a:ln>
                  <a:noFill/>
                </a:ln>
                <a:effectLst>
                  <a:outerShdw blurRad="38100" dist="38100" dir="2700000" algn="tl">
                    <a:srgbClr val="C0C0C0"/>
                  </a:outerShdw>
                </a:effectLst>
                <a:uLnTx/>
                <a:uFillTx/>
                <a:sym typeface="+mn-ea"/>
              </a:rPr>
              <a:t>树和二叉树的定义</a:t>
            </a:r>
            <a:endParaRPr kumimoji="0" lang="zh-CN" altLang="en-US"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10243"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树的表示</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嵌套集合表示法</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广义表表示法</a:t>
            </a:r>
            <a:endParaRPr lang="zh-CN" altLang="en-US" dirty="0">
              <a:latin typeface="微软雅黑" panose="020B0503020204020204" pitchFamily="34" charset="-122"/>
              <a:ea typeface="微软雅黑" panose="020B0503020204020204" pitchFamily="34" charset="-122"/>
            </a:endParaRPr>
          </a:p>
          <a:p>
            <a:pPr lvl="1">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rPr>
              <a:t>凹入法表示法</a:t>
            </a:r>
            <a:endParaRPr lang="zh-CN" altLang="en-US" dirty="0">
              <a:latin typeface="微软雅黑" panose="020B0503020204020204" pitchFamily="34" charset="-122"/>
              <a:ea typeface="微软雅黑" panose="020B0503020204020204" pitchFamily="34" charset="-122"/>
            </a:endParaRPr>
          </a:p>
        </p:txBody>
      </p:sp>
      <p:sp>
        <p:nvSpPr>
          <p:cNvPr id="10244" name="Oval 5"/>
          <p:cNvSpPr/>
          <p:nvPr/>
        </p:nvSpPr>
        <p:spPr>
          <a:xfrm>
            <a:off x="3203575" y="1023938"/>
            <a:ext cx="3241675" cy="2862262"/>
          </a:xfrm>
          <a:prstGeom prst="ellipse">
            <a:avLst/>
          </a:prstGeom>
          <a:solidFill>
            <a:srgbClr val="CCFFCC"/>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45" name="Rectangle 6"/>
          <p:cNvSpPr/>
          <p:nvPr/>
        </p:nvSpPr>
        <p:spPr>
          <a:xfrm>
            <a:off x="5108575" y="1377950"/>
            <a:ext cx="184150"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A</a:t>
            </a:r>
            <a:endParaRPr lang="en-US" altLang="zh-CN" sz="2000" b="1" dirty="0">
              <a:latin typeface="Times New Roman" panose="02020603050405020304" pitchFamily="18" charset="0"/>
              <a:ea typeface="宋体" panose="02010600030101010101" pitchFamily="2" charset="-122"/>
            </a:endParaRPr>
          </a:p>
        </p:txBody>
      </p:sp>
      <p:sp>
        <p:nvSpPr>
          <p:cNvPr id="10246" name="Oval 7"/>
          <p:cNvSpPr/>
          <p:nvPr/>
        </p:nvSpPr>
        <p:spPr>
          <a:xfrm>
            <a:off x="3419475" y="1412875"/>
            <a:ext cx="1439863" cy="1800225"/>
          </a:xfrm>
          <a:prstGeom prst="ellipse">
            <a:avLst/>
          </a:prstGeom>
          <a:solidFill>
            <a:srgbClr val="CCECFF"/>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47" name="Rectangle 8"/>
          <p:cNvSpPr/>
          <p:nvPr/>
        </p:nvSpPr>
        <p:spPr>
          <a:xfrm>
            <a:off x="3563938" y="2276475"/>
            <a:ext cx="169862"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B</a:t>
            </a:r>
            <a:endParaRPr lang="en-US" altLang="zh-CN" sz="2000" b="1" dirty="0">
              <a:latin typeface="Times New Roman" panose="02020603050405020304" pitchFamily="18" charset="0"/>
              <a:ea typeface="宋体" panose="02010600030101010101" pitchFamily="2" charset="-122"/>
            </a:endParaRPr>
          </a:p>
        </p:txBody>
      </p:sp>
      <p:sp>
        <p:nvSpPr>
          <p:cNvPr id="10248" name="Oval 10"/>
          <p:cNvSpPr/>
          <p:nvPr/>
        </p:nvSpPr>
        <p:spPr>
          <a:xfrm>
            <a:off x="3779838" y="1557338"/>
            <a:ext cx="1008062" cy="1079500"/>
          </a:xfrm>
          <a:prstGeom prst="ellipse">
            <a:avLst/>
          </a:prstGeom>
          <a:solidFill>
            <a:srgbClr val="E4CCE4"/>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49" name="Rectangle 12"/>
          <p:cNvSpPr/>
          <p:nvPr/>
        </p:nvSpPr>
        <p:spPr>
          <a:xfrm>
            <a:off x="3995738" y="2132013"/>
            <a:ext cx="169862"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E</a:t>
            </a:r>
            <a:endParaRPr lang="en-US" altLang="zh-CN" sz="2000" b="1" dirty="0">
              <a:latin typeface="Times New Roman" panose="02020603050405020304" pitchFamily="18" charset="0"/>
              <a:ea typeface="宋体" panose="02010600030101010101" pitchFamily="2" charset="-122"/>
            </a:endParaRPr>
          </a:p>
        </p:txBody>
      </p:sp>
      <p:grpSp>
        <p:nvGrpSpPr>
          <p:cNvPr id="2" name="Group 47"/>
          <p:cNvGrpSpPr/>
          <p:nvPr/>
        </p:nvGrpSpPr>
        <p:grpSpPr>
          <a:xfrm>
            <a:off x="4068763" y="1628775"/>
            <a:ext cx="388937" cy="431800"/>
            <a:chOff x="0" y="0"/>
            <a:chExt cx="245" cy="272"/>
          </a:xfrm>
        </p:grpSpPr>
        <p:sp>
          <p:nvSpPr>
            <p:cNvPr id="11366" name="Oval 17"/>
            <p:cNvSpPr/>
            <p:nvPr/>
          </p:nvSpPr>
          <p:spPr>
            <a:xfrm>
              <a:off x="0" y="0"/>
              <a:ext cx="245" cy="272"/>
            </a:xfrm>
            <a:prstGeom prst="ellipse">
              <a:avLst/>
            </a:prstGeom>
            <a:solidFill>
              <a:srgbClr val="D6D6D6"/>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67" name="Rectangle 18"/>
            <p:cNvSpPr/>
            <p:nvPr/>
          </p:nvSpPr>
          <p:spPr>
            <a:xfrm>
              <a:off x="60" y="29"/>
              <a:ext cx="124" cy="19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K</a:t>
              </a:r>
              <a:endParaRPr lang="en-US" altLang="zh-CN" sz="2000" b="1" dirty="0">
                <a:latin typeface="Times New Roman" panose="02020603050405020304" pitchFamily="18" charset="0"/>
                <a:ea typeface="宋体" panose="02010600030101010101" pitchFamily="2" charset="-122"/>
              </a:endParaRPr>
            </a:p>
          </p:txBody>
        </p:sp>
      </p:grpSp>
      <p:grpSp>
        <p:nvGrpSpPr>
          <p:cNvPr id="3" name="Group 48"/>
          <p:cNvGrpSpPr/>
          <p:nvPr/>
        </p:nvGrpSpPr>
        <p:grpSpPr>
          <a:xfrm>
            <a:off x="4325938" y="2060575"/>
            <a:ext cx="390525" cy="431800"/>
            <a:chOff x="0" y="0"/>
            <a:chExt cx="246" cy="272"/>
          </a:xfrm>
        </p:grpSpPr>
        <p:sp>
          <p:nvSpPr>
            <p:cNvPr id="11364" name="Oval 20"/>
            <p:cNvSpPr/>
            <p:nvPr/>
          </p:nvSpPr>
          <p:spPr>
            <a:xfrm>
              <a:off x="0" y="0"/>
              <a:ext cx="246" cy="272"/>
            </a:xfrm>
            <a:prstGeom prst="ellipse">
              <a:avLst/>
            </a:prstGeom>
            <a:solidFill>
              <a:srgbClr val="D6D6D6"/>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65" name="Rectangle 21"/>
            <p:cNvSpPr/>
            <p:nvPr/>
          </p:nvSpPr>
          <p:spPr>
            <a:xfrm>
              <a:off x="75" y="42"/>
              <a:ext cx="107" cy="19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L</a:t>
              </a:r>
              <a:endParaRPr lang="en-US" altLang="zh-CN" sz="2000" b="1" dirty="0">
                <a:latin typeface="Times New Roman" panose="02020603050405020304" pitchFamily="18" charset="0"/>
                <a:ea typeface="宋体" panose="02010600030101010101" pitchFamily="2" charset="-122"/>
              </a:endParaRPr>
            </a:p>
          </p:txBody>
        </p:sp>
      </p:grpSp>
      <p:sp>
        <p:nvSpPr>
          <p:cNvPr id="10256" name="Oval 23"/>
          <p:cNvSpPr/>
          <p:nvPr/>
        </p:nvSpPr>
        <p:spPr>
          <a:xfrm>
            <a:off x="3967163" y="2716213"/>
            <a:ext cx="388937" cy="423862"/>
          </a:xfrm>
          <a:prstGeom prst="ellipse">
            <a:avLst/>
          </a:prstGeom>
          <a:solidFill>
            <a:srgbClr val="E4CCE4"/>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57" name="Rectangle 24"/>
          <p:cNvSpPr/>
          <p:nvPr/>
        </p:nvSpPr>
        <p:spPr>
          <a:xfrm>
            <a:off x="4100513" y="2786063"/>
            <a:ext cx="155575"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F</a:t>
            </a:r>
            <a:endParaRPr lang="en-US" altLang="zh-CN" sz="2000" b="1" dirty="0">
              <a:latin typeface="Times New Roman" panose="02020603050405020304" pitchFamily="18" charset="0"/>
              <a:ea typeface="宋体" panose="02010600030101010101" pitchFamily="2" charset="-122"/>
            </a:endParaRPr>
          </a:p>
        </p:txBody>
      </p:sp>
      <p:sp>
        <p:nvSpPr>
          <p:cNvPr id="10258" name="Oval 26"/>
          <p:cNvSpPr/>
          <p:nvPr/>
        </p:nvSpPr>
        <p:spPr>
          <a:xfrm>
            <a:off x="4716463" y="2924175"/>
            <a:ext cx="576262" cy="792163"/>
          </a:xfrm>
          <a:prstGeom prst="ellipse">
            <a:avLst/>
          </a:prstGeom>
          <a:solidFill>
            <a:srgbClr val="CCECFF"/>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59" name="Rectangle 27"/>
          <p:cNvSpPr/>
          <p:nvPr/>
        </p:nvSpPr>
        <p:spPr>
          <a:xfrm>
            <a:off x="4860925" y="2978150"/>
            <a:ext cx="184150"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C</a:t>
            </a:r>
            <a:endParaRPr lang="en-US" altLang="zh-CN" sz="2000" b="1" dirty="0">
              <a:latin typeface="Times New Roman" panose="02020603050405020304" pitchFamily="18" charset="0"/>
              <a:ea typeface="宋体" panose="02010600030101010101" pitchFamily="2" charset="-122"/>
            </a:endParaRPr>
          </a:p>
        </p:txBody>
      </p:sp>
      <p:grpSp>
        <p:nvGrpSpPr>
          <p:cNvPr id="4" name="Group 45"/>
          <p:cNvGrpSpPr/>
          <p:nvPr/>
        </p:nvGrpSpPr>
        <p:grpSpPr>
          <a:xfrm>
            <a:off x="4873625" y="3257550"/>
            <a:ext cx="317500" cy="360363"/>
            <a:chOff x="0" y="0"/>
            <a:chExt cx="200" cy="227"/>
          </a:xfrm>
        </p:grpSpPr>
        <p:sp>
          <p:nvSpPr>
            <p:cNvPr id="11362" name="Oval 29"/>
            <p:cNvSpPr/>
            <p:nvPr/>
          </p:nvSpPr>
          <p:spPr>
            <a:xfrm>
              <a:off x="0" y="0"/>
              <a:ext cx="200" cy="227"/>
            </a:xfrm>
            <a:prstGeom prst="ellipse">
              <a:avLst/>
            </a:prstGeom>
            <a:solidFill>
              <a:srgbClr val="E4CCE4"/>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63" name="Rectangle 30"/>
            <p:cNvSpPr/>
            <p:nvPr/>
          </p:nvSpPr>
          <p:spPr>
            <a:xfrm>
              <a:off x="37" y="16"/>
              <a:ext cx="124" cy="19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G</a:t>
              </a:r>
              <a:endParaRPr lang="en-US" altLang="zh-CN" sz="2000" b="1" dirty="0">
                <a:latin typeface="Times New Roman" panose="02020603050405020304" pitchFamily="18" charset="0"/>
                <a:ea typeface="宋体" panose="02010600030101010101" pitchFamily="2" charset="-122"/>
              </a:endParaRPr>
            </a:p>
          </p:txBody>
        </p:sp>
      </p:grpSp>
      <p:sp>
        <p:nvSpPr>
          <p:cNvPr id="10263" name="Oval 32"/>
          <p:cNvSpPr/>
          <p:nvPr/>
        </p:nvSpPr>
        <p:spPr>
          <a:xfrm>
            <a:off x="5219700" y="1557338"/>
            <a:ext cx="1008063" cy="1778000"/>
          </a:xfrm>
          <a:prstGeom prst="ellipse">
            <a:avLst/>
          </a:prstGeom>
          <a:solidFill>
            <a:srgbClr val="CCECFF"/>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64" name="Rectangle 34"/>
          <p:cNvSpPr/>
          <p:nvPr/>
        </p:nvSpPr>
        <p:spPr>
          <a:xfrm>
            <a:off x="5435600" y="1952625"/>
            <a:ext cx="184150"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D</a:t>
            </a:r>
            <a:endParaRPr lang="en-US" altLang="zh-CN" sz="2000" b="1" dirty="0">
              <a:latin typeface="Times New Roman" panose="02020603050405020304" pitchFamily="18" charset="0"/>
              <a:ea typeface="宋体" panose="02010600030101010101" pitchFamily="2" charset="-122"/>
            </a:endParaRPr>
          </a:p>
        </p:txBody>
      </p:sp>
      <p:sp>
        <p:nvSpPr>
          <p:cNvPr id="10265" name="Oval 36"/>
          <p:cNvSpPr/>
          <p:nvPr/>
        </p:nvSpPr>
        <p:spPr>
          <a:xfrm>
            <a:off x="5326063" y="2519363"/>
            <a:ext cx="757237" cy="693737"/>
          </a:xfrm>
          <a:prstGeom prst="ellipse">
            <a:avLst/>
          </a:prstGeom>
          <a:solidFill>
            <a:srgbClr val="E4CCE4"/>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66" name="Rectangle 37"/>
          <p:cNvSpPr/>
          <p:nvPr/>
        </p:nvSpPr>
        <p:spPr>
          <a:xfrm>
            <a:off x="5470525" y="2592388"/>
            <a:ext cx="196850"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H</a:t>
            </a:r>
            <a:endParaRPr lang="en-US" altLang="zh-CN" sz="2000" b="1" dirty="0">
              <a:latin typeface="Times New Roman" panose="02020603050405020304" pitchFamily="18" charset="0"/>
              <a:ea typeface="宋体" panose="02010600030101010101" pitchFamily="2" charset="-122"/>
            </a:endParaRPr>
          </a:p>
        </p:txBody>
      </p:sp>
      <p:grpSp>
        <p:nvGrpSpPr>
          <p:cNvPr id="5" name="Group 49"/>
          <p:cNvGrpSpPr/>
          <p:nvPr/>
        </p:nvGrpSpPr>
        <p:grpSpPr>
          <a:xfrm>
            <a:off x="5645150" y="2774950"/>
            <a:ext cx="388938" cy="374650"/>
            <a:chOff x="0" y="0"/>
            <a:chExt cx="245" cy="236"/>
          </a:xfrm>
        </p:grpSpPr>
        <p:sp>
          <p:nvSpPr>
            <p:cNvPr id="11360" name="Oval 39"/>
            <p:cNvSpPr/>
            <p:nvPr/>
          </p:nvSpPr>
          <p:spPr>
            <a:xfrm>
              <a:off x="0" y="0"/>
              <a:ext cx="245" cy="236"/>
            </a:xfrm>
            <a:prstGeom prst="ellipse">
              <a:avLst/>
            </a:prstGeom>
            <a:solidFill>
              <a:srgbClr val="D6D6D6"/>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61" name="Rectangle 40"/>
            <p:cNvSpPr/>
            <p:nvPr/>
          </p:nvSpPr>
          <p:spPr>
            <a:xfrm>
              <a:off x="56" y="21"/>
              <a:ext cx="151" cy="19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M</a:t>
              </a:r>
              <a:endParaRPr lang="en-US" altLang="zh-CN" sz="2000" b="1" dirty="0">
                <a:latin typeface="Times New Roman" panose="02020603050405020304" pitchFamily="18" charset="0"/>
                <a:ea typeface="宋体" panose="02010600030101010101" pitchFamily="2" charset="-122"/>
              </a:endParaRPr>
            </a:p>
          </p:txBody>
        </p:sp>
      </p:grpSp>
      <p:sp>
        <p:nvSpPr>
          <p:cNvPr id="10270" name="Oval 42"/>
          <p:cNvSpPr/>
          <p:nvPr/>
        </p:nvSpPr>
        <p:spPr>
          <a:xfrm>
            <a:off x="5651500" y="1700213"/>
            <a:ext cx="388938" cy="374650"/>
          </a:xfrm>
          <a:prstGeom prst="ellipse">
            <a:avLst/>
          </a:prstGeom>
          <a:solidFill>
            <a:srgbClr val="E4CCE4"/>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71" name="Rectangle 43"/>
          <p:cNvSpPr/>
          <p:nvPr/>
        </p:nvSpPr>
        <p:spPr>
          <a:xfrm>
            <a:off x="5797550" y="1754188"/>
            <a:ext cx="98425"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I</a:t>
            </a:r>
            <a:endParaRPr lang="en-US" altLang="zh-CN" sz="2000" b="1" dirty="0">
              <a:latin typeface="Times New Roman" panose="02020603050405020304" pitchFamily="18" charset="0"/>
              <a:ea typeface="宋体" panose="02010600030101010101" pitchFamily="2" charset="-122"/>
            </a:endParaRPr>
          </a:p>
        </p:txBody>
      </p:sp>
      <p:sp>
        <p:nvSpPr>
          <p:cNvPr id="10272" name="Oval 50"/>
          <p:cNvSpPr/>
          <p:nvPr/>
        </p:nvSpPr>
        <p:spPr>
          <a:xfrm>
            <a:off x="5767388" y="2117725"/>
            <a:ext cx="388937" cy="374650"/>
          </a:xfrm>
          <a:prstGeom prst="ellipse">
            <a:avLst/>
          </a:prstGeom>
          <a:solidFill>
            <a:srgbClr val="E4CCE4"/>
          </a:solidFill>
          <a:ln w="15875" cap="flat" cmpd="sng">
            <a:solidFill>
              <a:srgbClr val="000000"/>
            </a:solidFill>
            <a:prstDash val="solid"/>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0273" name="Rectangle 15"/>
          <p:cNvSpPr/>
          <p:nvPr/>
        </p:nvSpPr>
        <p:spPr>
          <a:xfrm>
            <a:off x="5892800" y="2147888"/>
            <a:ext cx="127000" cy="304800"/>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2000" b="1" dirty="0">
                <a:latin typeface="Times New Roman" panose="02020603050405020304" pitchFamily="18" charset="0"/>
                <a:ea typeface="宋体" panose="02010600030101010101" pitchFamily="2" charset="-122"/>
              </a:rPr>
              <a:t>J</a:t>
            </a:r>
            <a:endParaRPr lang="en-US" altLang="zh-CN" sz="2000" b="1" dirty="0">
              <a:latin typeface="Times New Roman" panose="02020603050405020304" pitchFamily="18" charset="0"/>
              <a:ea typeface="宋体" panose="02010600030101010101" pitchFamily="2" charset="-122"/>
            </a:endParaRPr>
          </a:p>
        </p:txBody>
      </p:sp>
      <p:grpSp>
        <p:nvGrpSpPr>
          <p:cNvPr id="6" name="Group 51"/>
          <p:cNvGrpSpPr>
            <a:grpSpLocks noChangeAspect="1"/>
          </p:cNvGrpSpPr>
          <p:nvPr/>
        </p:nvGrpSpPr>
        <p:grpSpPr>
          <a:xfrm>
            <a:off x="468313" y="3124200"/>
            <a:ext cx="3902075" cy="2105025"/>
            <a:chOff x="0" y="0"/>
            <a:chExt cx="2440" cy="1317"/>
          </a:xfrm>
        </p:grpSpPr>
        <p:sp>
          <p:nvSpPr>
            <p:cNvPr id="11335" name="Line 52"/>
            <p:cNvSpPr>
              <a:spLocks noChangeAspect="1"/>
            </p:cNvSpPr>
            <p:nvPr/>
          </p:nvSpPr>
          <p:spPr>
            <a:xfrm>
              <a:off x="1291" y="240"/>
              <a:ext cx="0" cy="96"/>
            </a:xfrm>
            <a:prstGeom prst="line">
              <a:avLst/>
            </a:prstGeom>
            <a:ln w="19050" cap="rnd" cmpd="sng">
              <a:solidFill>
                <a:schemeClr val="tx1"/>
              </a:solidFill>
              <a:prstDash val="solid"/>
              <a:headEnd type="none" w="med" len="med"/>
              <a:tailEnd type="none" w="med" len="med"/>
            </a:ln>
          </p:spPr>
        </p:sp>
        <p:sp>
          <p:nvSpPr>
            <p:cNvPr id="11336" name="Line 53"/>
            <p:cNvSpPr>
              <a:spLocks noChangeAspect="1"/>
            </p:cNvSpPr>
            <p:nvPr/>
          </p:nvSpPr>
          <p:spPr>
            <a:xfrm flipH="1">
              <a:off x="759" y="144"/>
              <a:ext cx="399" cy="240"/>
            </a:xfrm>
            <a:prstGeom prst="line">
              <a:avLst/>
            </a:prstGeom>
            <a:ln w="19050" cap="rnd" cmpd="sng">
              <a:solidFill>
                <a:schemeClr val="tx1"/>
              </a:solidFill>
              <a:prstDash val="solid"/>
              <a:headEnd type="none" w="med" len="med"/>
              <a:tailEnd type="none" w="med" len="med"/>
            </a:ln>
          </p:spPr>
        </p:sp>
        <p:sp>
          <p:nvSpPr>
            <p:cNvPr id="11337" name="Line 54"/>
            <p:cNvSpPr>
              <a:spLocks noChangeAspect="1"/>
            </p:cNvSpPr>
            <p:nvPr/>
          </p:nvSpPr>
          <p:spPr>
            <a:xfrm flipH="1">
              <a:off x="449" y="528"/>
              <a:ext cx="133" cy="192"/>
            </a:xfrm>
            <a:prstGeom prst="line">
              <a:avLst/>
            </a:prstGeom>
            <a:ln w="19050" cap="rnd" cmpd="sng">
              <a:solidFill>
                <a:schemeClr val="tx1"/>
              </a:solidFill>
              <a:prstDash val="solid"/>
              <a:headEnd type="none" w="med" len="med"/>
              <a:tailEnd type="none" w="med" len="med"/>
            </a:ln>
          </p:spPr>
        </p:sp>
        <p:sp>
          <p:nvSpPr>
            <p:cNvPr id="11338" name="Line 55"/>
            <p:cNvSpPr>
              <a:spLocks noChangeAspect="1"/>
            </p:cNvSpPr>
            <p:nvPr/>
          </p:nvSpPr>
          <p:spPr>
            <a:xfrm>
              <a:off x="715" y="528"/>
              <a:ext cx="132" cy="192"/>
            </a:xfrm>
            <a:prstGeom prst="line">
              <a:avLst/>
            </a:prstGeom>
            <a:ln w="19050" cap="rnd" cmpd="sng">
              <a:solidFill>
                <a:schemeClr val="tx1"/>
              </a:solidFill>
              <a:prstDash val="solid"/>
              <a:headEnd type="none" w="med" len="med"/>
              <a:tailEnd type="none" w="med" len="med"/>
            </a:ln>
          </p:spPr>
        </p:sp>
        <p:sp>
          <p:nvSpPr>
            <p:cNvPr id="11339" name="Line 56"/>
            <p:cNvSpPr>
              <a:spLocks noChangeAspect="1"/>
            </p:cNvSpPr>
            <p:nvPr/>
          </p:nvSpPr>
          <p:spPr>
            <a:xfrm>
              <a:off x="1291" y="576"/>
              <a:ext cx="0" cy="144"/>
            </a:xfrm>
            <a:prstGeom prst="line">
              <a:avLst/>
            </a:prstGeom>
            <a:ln w="19050" cap="rnd" cmpd="sng">
              <a:solidFill>
                <a:schemeClr val="tx1"/>
              </a:solidFill>
              <a:prstDash val="solid"/>
              <a:headEnd type="none" w="med" len="med"/>
              <a:tailEnd type="none" w="med" len="med"/>
            </a:ln>
          </p:spPr>
        </p:sp>
        <p:sp>
          <p:nvSpPr>
            <p:cNvPr id="11340" name="Line 57"/>
            <p:cNvSpPr>
              <a:spLocks noChangeAspect="1"/>
            </p:cNvSpPr>
            <p:nvPr/>
          </p:nvSpPr>
          <p:spPr>
            <a:xfrm>
              <a:off x="1379" y="144"/>
              <a:ext cx="488" cy="288"/>
            </a:xfrm>
            <a:prstGeom prst="line">
              <a:avLst/>
            </a:prstGeom>
            <a:ln w="19050" cap="rnd" cmpd="sng">
              <a:solidFill>
                <a:schemeClr val="tx1"/>
              </a:solidFill>
              <a:prstDash val="solid"/>
              <a:headEnd type="none" w="med" len="med"/>
              <a:tailEnd type="none" w="med" len="med"/>
            </a:ln>
          </p:spPr>
        </p:sp>
        <p:sp>
          <p:nvSpPr>
            <p:cNvPr id="11341" name="Line 58"/>
            <p:cNvSpPr>
              <a:spLocks noChangeAspect="1"/>
            </p:cNvSpPr>
            <p:nvPr/>
          </p:nvSpPr>
          <p:spPr>
            <a:xfrm flipH="1">
              <a:off x="1734" y="528"/>
              <a:ext cx="177" cy="192"/>
            </a:xfrm>
            <a:prstGeom prst="line">
              <a:avLst/>
            </a:prstGeom>
            <a:ln w="19050" cap="rnd" cmpd="sng">
              <a:solidFill>
                <a:schemeClr val="tx1"/>
              </a:solidFill>
              <a:prstDash val="solid"/>
              <a:headEnd type="none" w="med" len="med"/>
              <a:tailEnd type="none" w="med" len="med"/>
            </a:ln>
          </p:spPr>
        </p:sp>
        <p:sp>
          <p:nvSpPr>
            <p:cNvPr id="11342" name="Line 59"/>
            <p:cNvSpPr>
              <a:spLocks noChangeAspect="1"/>
            </p:cNvSpPr>
            <p:nvPr/>
          </p:nvSpPr>
          <p:spPr>
            <a:xfrm>
              <a:off x="2000" y="576"/>
              <a:ext cx="0" cy="144"/>
            </a:xfrm>
            <a:prstGeom prst="line">
              <a:avLst/>
            </a:prstGeom>
            <a:ln w="19050" cap="rnd" cmpd="sng">
              <a:solidFill>
                <a:schemeClr val="tx1"/>
              </a:solidFill>
              <a:prstDash val="solid"/>
              <a:headEnd type="none" w="med" len="med"/>
              <a:tailEnd type="none" w="med" len="med"/>
            </a:ln>
          </p:spPr>
        </p:sp>
        <p:sp>
          <p:nvSpPr>
            <p:cNvPr id="11343" name="Line 60"/>
            <p:cNvSpPr>
              <a:spLocks noChangeAspect="1"/>
            </p:cNvSpPr>
            <p:nvPr/>
          </p:nvSpPr>
          <p:spPr>
            <a:xfrm>
              <a:off x="2088" y="528"/>
              <a:ext cx="177" cy="192"/>
            </a:xfrm>
            <a:prstGeom prst="line">
              <a:avLst/>
            </a:prstGeom>
            <a:ln w="19050" cap="rnd" cmpd="sng">
              <a:solidFill>
                <a:schemeClr val="tx1"/>
              </a:solidFill>
              <a:prstDash val="solid"/>
              <a:headEnd type="none" w="med" len="med"/>
              <a:tailEnd type="none" w="med" len="med"/>
            </a:ln>
          </p:spPr>
        </p:sp>
        <p:sp>
          <p:nvSpPr>
            <p:cNvPr id="11344" name="Line 61"/>
            <p:cNvSpPr>
              <a:spLocks noChangeAspect="1"/>
            </p:cNvSpPr>
            <p:nvPr/>
          </p:nvSpPr>
          <p:spPr>
            <a:xfrm flipH="1">
              <a:off x="183" y="886"/>
              <a:ext cx="133" cy="192"/>
            </a:xfrm>
            <a:prstGeom prst="line">
              <a:avLst/>
            </a:prstGeom>
            <a:ln w="19050" cap="rnd" cmpd="sng">
              <a:solidFill>
                <a:schemeClr val="tx1"/>
              </a:solidFill>
              <a:prstDash val="solid"/>
              <a:headEnd type="none" w="med" len="med"/>
              <a:tailEnd type="none" w="med" len="med"/>
            </a:ln>
          </p:spPr>
        </p:sp>
        <p:sp>
          <p:nvSpPr>
            <p:cNvPr id="11345" name="Line 62"/>
            <p:cNvSpPr>
              <a:spLocks noChangeAspect="1"/>
            </p:cNvSpPr>
            <p:nvPr/>
          </p:nvSpPr>
          <p:spPr>
            <a:xfrm>
              <a:off x="487" y="886"/>
              <a:ext cx="133" cy="192"/>
            </a:xfrm>
            <a:prstGeom prst="line">
              <a:avLst/>
            </a:prstGeom>
            <a:ln w="19050" cap="rnd" cmpd="sng">
              <a:solidFill>
                <a:schemeClr val="tx1"/>
              </a:solidFill>
              <a:prstDash val="solid"/>
              <a:headEnd type="none" w="med" len="med"/>
              <a:tailEnd type="none" w="med" len="med"/>
            </a:ln>
          </p:spPr>
        </p:sp>
        <p:sp>
          <p:nvSpPr>
            <p:cNvPr id="11346" name="Line 63"/>
            <p:cNvSpPr>
              <a:spLocks noChangeAspect="1"/>
            </p:cNvSpPr>
            <p:nvPr/>
          </p:nvSpPr>
          <p:spPr>
            <a:xfrm>
              <a:off x="1684" y="934"/>
              <a:ext cx="0" cy="144"/>
            </a:xfrm>
            <a:prstGeom prst="line">
              <a:avLst/>
            </a:prstGeom>
            <a:ln w="19050" cap="rnd" cmpd="sng">
              <a:solidFill>
                <a:schemeClr val="tx1"/>
              </a:solidFill>
              <a:prstDash val="solid"/>
              <a:headEnd type="none" w="med" len="med"/>
              <a:tailEnd type="none" w="med" len="med"/>
            </a:ln>
          </p:spPr>
        </p:sp>
        <p:sp>
          <p:nvSpPr>
            <p:cNvPr id="11347" name="Oval 64"/>
            <p:cNvSpPr>
              <a:spLocks noChangeAspect="1"/>
            </p:cNvSpPr>
            <p:nvPr/>
          </p:nvSpPr>
          <p:spPr>
            <a:xfrm>
              <a:off x="2179"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J</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48" name="Oval 65"/>
            <p:cNvSpPr>
              <a:spLocks noChangeAspect="1"/>
            </p:cNvSpPr>
            <p:nvPr/>
          </p:nvSpPr>
          <p:spPr>
            <a:xfrm>
              <a:off x="1867"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I</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49" name="Oval 66"/>
            <p:cNvSpPr>
              <a:spLocks noChangeAspect="1"/>
            </p:cNvSpPr>
            <p:nvPr/>
          </p:nvSpPr>
          <p:spPr>
            <a:xfrm>
              <a:off x="1158" y="0"/>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A</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0" name="Oval 67"/>
            <p:cNvSpPr>
              <a:spLocks noChangeAspect="1"/>
            </p:cNvSpPr>
            <p:nvPr/>
          </p:nvSpPr>
          <p:spPr>
            <a:xfrm>
              <a:off x="1158"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C</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1" name="Oval 68"/>
            <p:cNvSpPr>
              <a:spLocks noChangeAspect="1"/>
            </p:cNvSpPr>
            <p:nvPr/>
          </p:nvSpPr>
          <p:spPr>
            <a:xfrm>
              <a:off x="532"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B</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2" name="Oval 69"/>
            <p:cNvSpPr>
              <a:spLocks noChangeAspect="1"/>
            </p:cNvSpPr>
            <p:nvPr/>
          </p:nvSpPr>
          <p:spPr>
            <a:xfrm>
              <a:off x="1850" y="337"/>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D</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3" name="Oval 70"/>
            <p:cNvSpPr>
              <a:spLocks noChangeAspect="1"/>
            </p:cNvSpPr>
            <p:nvPr/>
          </p:nvSpPr>
          <p:spPr>
            <a:xfrm>
              <a:off x="1541"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H</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4" name="Oval 71"/>
            <p:cNvSpPr>
              <a:spLocks noChangeAspect="1"/>
            </p:cNvSpPr>
            <p:nvPr/>
          </p:nvSpPr>
          <p:spPr>
            <a:xfrm>
              <a:off x="1157"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G</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5" name="Oval 72"/>
            <p:cNvSpPr>
              <a:spLocks noChangeAspect="1"/>
            </p:cNvSpPr>
            <p:nvPr/>
          </p:nvSpPr>
          <p:spPr>
            <a:xfrm>
              <a:off x="725"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F</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6" name="Oval 73"/>
            <p:cNvSpPr>
              <a:spLocks noChangeAspect="1"/>
            </p:cNvSpPr>
            <p:nvPr/>
          </p:nvSpPr>
          <p:spPr>
            <a:xfrm>
              <a:off x="266" y="715"/>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E</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7" name="Oval 74"/>
            <p:cNvSpPr>
              <a:spLocks noChangeAspect="1"/>
            </p:cNvSpPr>
            <p:nvPr/>
          </p:nvSpPr>
          <p:spPr>
            <a:xfrm>
              <a:off x="0"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K</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8" name="Oval 75"/>
            <p:cNvSpPr>
              <a:spLocks noChangeAspect="1"/>
            </p:cNvSpPr>
            <p:nvPr/>
          </p:nvSpPr>
          <p:spPr>
            <a:xfrm>
              <a:off x="487"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L</a:t>
              </a:r>
              <a:endParaRPr lang="en-US" altLang="zh-CN" b="1" dirty="0">
                <a:solidFill>
                  <a:srgbClr val="0000CC"/>
                </a:solidFill>
                <a:latin typeface="Times New Roman" panose="02020603050405020304" pitchFamily="18" charset="0"/>
                <a:ea typeface="宋体" panose="02010600030101010101" pitchFamily="2" charset="-122"/>
              </a:endParaRPr>
            </a:p>
          </p:txBody>
        </p:sp>
        <p:sp>
          <p:nvSpPr>
            <p:cNvPr id="11359" name="Oval 76"/>
            <p:cNvSpPr>
              <a:spLocks noChangeAspect="1"/>
            </p:cNvSpPr>
            <p:nvPr/>
          </p:nvSpPr>
          <p:spPr>
            <a:xfrm>
              <a:off x="1551" y="1056"/>
              <a:ext cx="261" cy="261"/>
            </a:xfrm>
            <a:prstGeom prst="ellipse">
              <a:avLst/>
            </a:prstGeom>
            <a:solidFill>
              <a:srgbClr val="DBE0B4"/>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spcBef>
                  <a:spcPct val="0"/>
                </a:spcBef>
                <a:buFont typeface="Arial" panose="020B0604020202020204" pitchFamily="34" charset="0"/>
                <a:buNone/>
              </a:pPr>
              <a:r>
                <a:rPr lang="en-US" altLang="zh-CN" b="1" dirty="0">
                  <a:solidFill>
                    <a:srgbClr val="0000CC"/>
                  </a:solidFill>
                  <a:latin typeface="Times New Roman" panose="02020603050405020304" pitchFamily="18" charset="0"/>
                  <a:ea typeface="宋体" panose="02010600030101010101" pitchFamily="2" charset="-122"/>
                </a:rPr>
                <a:t>M</a:t>
              </a:r>
              <a:endParaRPr lang="en-US" altLang="zh-CN" b="1" dirty="0">
                <a:solidFill>
                  <a:srgbClr val="0000CC"/>
                </a:solidFill>
                <a:latin typeface="Times New Roman" panose="02020603050405020304" pitchFamily="18" charset="0"/>
                <a:ea typeface="宋体" panose="02010600030101010101" pitchFamily="2" charset="-122"/>
              </a:endParaRPr>
            </a:p>
          </p:txBody>
        </p:sp>
      </p:grpSp>
      <p:sp>
        <p:nvSpPr>
          <p:cNvPr id="10300" name="Text Box 78"/>
          <p:cNvSpPr txBox="1"/>
          <p:nvPr/>
        </p:nvSpPr>
        <p:spPr>
          <a:xfrm>
            <a:off x="2684463" y="5445125"/>
            <a:ext cx="5272087"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solidFill>
                  <a:srgbClr val="FF0000"/>
                </a:solidFill>
                <a:latin typeface="Times New Roman" panose="02020603050405020304" pitchFamily="18" charset="0"/>
                <a:ea typeface="宋体" panose="02010600030101010101" pitchFamily="2" charset="-122"/>
              </a:rPr>
              <a:t>A ( </a:t>
            </a:r>
            <a:r>
              <a:rPr lang="en-US" altLang="zh-CN" b="1" dirty="0">
                <a:solidFill>
                  <a:srgbClr val="9C4E00"/>
                </a:solidFill>
                <a:latin typeface="Times New Roman" panose="02020603050405020304" pitchFamily="18" charset="0"/>
                <a:ea typeface="宋体" panose="02010600030101010101" pitchFamily="2" charset="-122"/>
              </a:rPr>
              <a:t>B(E(K, L), F),</a:t>
            </a:r>
            <a:r>
              <a:rPr lang="en-US" altLang="zh-CN" b="1" dirty="0">
                <a:latin typeface="Times New Roman" panose="02020603050405020304" pitchFamily="18" charset="0"/>
                <a:ea typeface="宋体" panose="02010600030101010101" pitchFamily="2" charset="-122"/>
              </a:rPr>
              <a:t> </a:t>
            </a:r>
            <a:r>
              <a:rPr lang="en-US" altLang="zh-CN" b="1" dirty="0">
                <a:solidFill>
                  <a:srgbClr val="6600CC"/>
                </a:solidFill>
                <a:latin typeface="Times New Roman" panose="02020603050405020304" pitchFamily="18" charset="0"/>
                <a:ea typeface="宋体" panose="02010600030101010101" pitchFamily="2" charset="-122"/>
              </a:rPr>
              <a:t>C(G),</a:t>
            </a:r>
            <a:r>
              <a:rPr lang="en-US" altLang="zh-CN" b="1" dirty="0">
                <a:latin typeface="Times New Roman" panose="02020603050405020304" pitchFamily="18" charset="0"/>
                <a:ea typeface="宋体" panose="02010600030101010101" pitchFamily="2" charset="-122"/>
              </a:rPr>
              <a:t> D(H(M), I, J) </a:t>
            </a:r>
            <a:r>
              <a:rPr lang="en-US" altLang="zh-CN" b="1" dirty="0">
                <a:solidFill>
                  <a:srgbClr val="FF0000"/>
                </a:solidFill>
                <a:latin typeface="Times New Roman" panose="02020603050405020304" pitchFamily="18" charset="0"/>
                <a:ea typeface="宋体" panose="02010600030101010101" pitchFamily="2" charset="-122"/>
              </a:rPr>
              <a:t>)</a:t>
            </a:r>
            <a:endParaRPr lang="en-US" altLang="zh-CN" b="1" dirty="0">
              <a:solidFill>
                <a:srgbClr val="FF0000"/>
              </a:solidFill>
              <a:latin typeface="Times New Roman" panose="02020603050405020304" pitchFamily="18" charset="0"/>
              <a:ea typeface="宋体" panose="02010600030101010101" pitchFamily="2" charset="-122"/>
            </a:endParaRPr>
          </a:p>
        </p:txBody>
      </p:sp>
      <p:grpSp>
        <p:nvGrpSpPr>
          <p:cNvPr id="7" name="Group 204"/>
          <p:cNvGrpSpPr/>
          <p:nvPr/>
        </p:nvGrpSpPr>
        <p:grpSpPr>
          <a:xfrm>
            <a:off x="2771775" y="5770563"/>
            <a:ext cx="4735513" cy="746125"/>
            <a:chOff x="0" y="0"/>
            <a:chExt cx="2983" cy="470"/>
          </a:xfrm>
        </p:grpSpPr>
        <p:grpSp>
          <p:nvGrpSpPr>
            <p:cNvPr id="11327" name="Group 203"/>
            <p:cNvGrpSpPr/>
            <p:nvPr/>
          </p:nvGrpSpPr>
          <p:grpSpPr>
            <a:xfrm>
              <a:off x="399" y="54"/>
              <a:ext cx="2584" cy="416"/>
              <a:chOff x="0" y="0"/>
              <a:chExt cx="2584" cy="416"/>
            </a:xfrm>
          </p:grpSpPr>
          <p:sp>
            <p:nvSpPr>
              <p:cNvPr id="11329" name="AutoShape 79"/>
              <p:cNvSpPr/>
              <p:nvPr/>
            </p:nvSpPr>
            <p:spPr>
              <a:xfrm rot="-5446501">
                <a:off x="411" y="-398"/>
                <a:ext cx="130" cy="952"/>
              </a:xfrm>
              <a:prstGeom prst="leftBrace">
                <a:avLst>
                  <a:gd name="adj1" fmla="val 60720"/>
                  <a:gd name="adj2" fmla="val 50000"/>
                </a:avLst>
              </a:prstGeom>
              <a:noFill/>
              <a:ln w="38100" cap="sq" cmpd="sng">
                <a:solidFill>
                  <a:srgbClr val="804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30" name="AutoShape 80"/>
              <p:cNvSpPr/>
              <p:nvPr/>
            </p:nvSpPr>
            <p:spPr>
              <a:xfrm rot="-5446501">
                <a:off x="2042" y="-412"/>
                <a:ext cx="130" cy="954"/>
              </a:xfrm>
              <a:prstGeom prst="leftBrace">
                <a:avLst>
                  <a:gd name="adj1" fmla="val 60848"/>
                  <a:gd name="adj2" fmla="val 50000"/>
                </a:avLst>
              </a:prstGeom>
              <a:noFill/>
              <a:ln w="38100" cap="sq"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31" name="AutoShape 81"/>
              <p:cNvSpPr/>
              <p:nvPr/>
            </p:nvSpPr>
            <p:spPr>
              <a:xfrm rot="-5446501">
                <a:off x="1216" y="-130"/>
                <a:ext cx="133" cy="408"/>
              </a:xfrm>
              <a:prstGeom prst="leftBrace">
                <a:avLst>
                  <a:gd name="adj1" fmla="val 25436"/>
                  <a:gd name="adj2" fmla="val 50000"/>
                </a:avLst>
              </a:prstGeom>
              <a:noFill/>
              <a:ln w="38100" cap="sq" cmpd="sng">
                <a:solidFill>
                  <a:srgbClr val="6600CC"/>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32" name="Text Box 82"/>
              <p:cNvSpPr txBox="1"/>
              <p:nvPr/>
            </p:nvSpPr>
            <p:spPr>
              <a:xfrm>
                <a:off x="348" y="128"/>
                <a:ext cx="51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solidFill>
                      <a:srgbClr val="9C4E00"/>
                    </a:solidFill>
                    <a:latin typeface="Times New Roman" panose="02020603050405020304" pitchFamily="18" charset="0"/>
                    <a:ea typeface="宋体" panose="02010600030101010101" pitchFamily="2" charset="-122"/>
                  </a:rPr>
                  <a:t>T</a:t>
                </a:r>
                <a:r>
                  <a:rPr lang="en-US" altLang="zh-CN" b="1" baseline="-25000" dirty="0">
                    <a:solidFill>
                      <a:srgbClr val="9C4E00"/>
                    </a:solidFill>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p:txBody>
          </p:sp>
          <p:sp>
            <p:nvSpPr>
              <p:cNvPr id="11333" name="Text Box 83"/>
              <p:cNvSpPr txBox="1"/>
              <p:nvPr/>
            </p:nvSpPr>
            <p:spPr>
              <a:xfrm>
                <a:off x="1981" y="98"/>
                <a:ext cx="51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T</a:t>
                </a:r>
                <a:r>
                  <a:rPr lang="en-US" altLang="zh-CN" b="1" baseline="-25000" dirty="0">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p:txBody>
          </p:sp>
          <p:sp>
            <p:nvSpPr>
              <p:cNvPr id="11334" name="Text Box 84"/>
              <p:cNvSpPr txBox="1"/>
              <p:nvPr/>
            </p:nvSpPr>
            <p:spPr>
              <a:xfrm>
                <a:off x="1164" y="128"/>
                <a:ext cx="514"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solidFill>
                      <a:srgbClr val="6600CC"/>
                    </a:solidFill>
                    <a:latin typeface="Times New Roman" panose="02020603050405020304" pitchFamily="18" charset="0"/>
                    <a:ea typeface="宋体" panose="02010600030101010101" pitchFamily="2" charset="-122"/>
                  </a:rPr>
                  <a:t>T</a:t>
                </a:r>
                <a:r>
                  <a:rPr lang="en-US" altLang="zh-CN" b="1" baseline="-25000" dirty="0">
                    <a:solidFill>
                      <a:srgbClr val="6600CC"/>
                    </a:solidFill>
                    <a:latin typeface="Times New Roman" panose="02020603050405020304" pitchFamily="18" charset="0"/>
                    <a:ea typeface="宋体" panose="02010600030101010101" pitchFamily="2" charset="-122"/>
                  </a:rPr>
                  <a:t>2</a:t>
                </a:r>
                <a:endParaRPr lang="en-US" altLang="zh-CN" dirty="0">
                  <a:latin typeface="Times New Roman" panose="02020603050405020304" pitchFamily="18" charset="0"/>
                  <a:ea typeface="宋体" panose="02010600030101010101" pitchFamily="2" charset="-122"/>
                </a:endParaRPr>
              </a:p>
            </p:txBody>
          </p:sp>
        </p:grpSp>
        <p:sp>
          <p:nvSpPr>
            <p:cNvPr id="11328" name="Text Box 86"/>
            <p:cNvSpPr txBox="1"/>
            <p:nvPr/>
          </p:nvSpPr>
          <p:spPr>
            <a:xfrm>
              <a:off x="0" y="0"/>
              <a:ext cx="308"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dirty="0">
                  <a:solidFill>
                    <a:srgbClr val="FF0000"/>
                  </a:solidFill>
                  <a:latin typeface="Times New Roman" panose="02020603050405020304" pitchFamily="18" charset="0"/>
                </a:rPr>
                <a:t>根</a:t>
              </a:r>
              <a:endParaRPr lang="zh-CN" altLang="en-US" dirty="0">
                <a:latin typeface="Times New Roman" panose="02020603050405020304" pitchFamily="18" charset="0"/>
              </a:endParaRPr>
            </a:p>
          </p:txBody>
        </p:sp>
      </p:grpSp>
      <p:grpSp>
        <p:nvGrpSpPr>
          <p:cNvPr id="9" name="Group 169"/>
          <p:cNvGrpSpPr/>
          <p:nvPr/>
        </p:nvGrpSpPr>
        <p:grpSpPr>
          <a:xfrm>
            <a:off x="6543675" y="1125538"/>
            <a:ext cx="2420938" cy="3910012"/>
            <a:chOff x="0" y="0"/>
            <a:chExt cx="1525" cy="2463"/>
          </a:xfrm>
        </p:grpSpPr>
        <p:sp>
          <p:nvSpPr>
            <p:cNvPr id="11294" name="Rectangle 170"/>
            <p:cNvSpPr>
              <a:spLocks noChangeAspect="1"/>
            </p:cNvSpPr>
            <p:nvPr/>
          </p:nvSpPr>
          <p:spPr>
            <a:xfrm>
              <a:off x="0" y="0"/>
              <a:ext cx="1525" cy="2463"/>
            </a:xfrm>
            <a:prstGeom prst="rect">
              <a:avLst/>
            </a:prstGeom>
            <a:solidFill>
              <a:srgbClr val="FFFFFF"/>
            </a:solidFill>
            <a:ln w="158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295" name="Rectangle 171"/>
            <p:cNvSpPr>
              <a:spLocks noChangeAspect="1"/>
            </p:cNvSpPr>
            <p:nvPr/>
          </p:nvSpPr>
          <p:spPr>
            <a:xfrm>
              <a:off x="85" y="60"/>
              <a:ext cx="110"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900" dirty="0">
                  <a:solidFill>
                    <a:srgbClr val="000000"/>
                  </a:solidFill>
                  <a:latin typeface="Times New Roman" panose="02020603050405020304" pitchFamily="18" charset="0"/>
                  <a:ea typeface="宋体" panose="02010600030101010101" pitchFamily="2" charset="-122"/>
                </a:rPr>
                <a:t>A</a:t>
              </a:r>
              <a:endParaRPr lang="en-US" altLang="zh-CN" dirty="0">
                <a:latin typeface="Times New Roman" panose="02020603050405020304" pitchFamily="18" charset="0"/>
                <a:ea typeface="宋体" panose="02010600030101010101" pitchFamily="2" charset="-122"/>
              </a:endParaRPr>
            </a:p>
          </p:txBody>
        </p:sp>
        <p:sp>
          <p:nvSpPr>
            <p:cNvPr id="11296" name="Rectangle 172"/>
            <p:cNvSpPr>
              <a:spLocks noChangeAspect="1"/>
            </p:cNvSpPr>
            <p:nvPr/>
          </p:nvSpPr>
          <p:spPr>
            <a:xfrm>
              <a:off x="85" y="226"/>
              <a:ext cx="253"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latin typeface="Times New Roman" panose="02020603050405020304" pitchFamily="18" charset="0"/>
                  <a:ea typeface="宋体" panose="02010600030101010101" pitchFamily="2" charset="-122"/>
                </a:rPr>
                <a:t>B </a:t>
              </a:r>
              <a:endParaRPr lang="en-US" altLang="zh-CN" dirty="0">
                <a:latin typeface="Times New Roman" panose="02020603050405020304" pitchFamily="18" charset="0"/>
                <a:ea typeface="宋体" panose="02010600030101010101" pitchFamily="2" charset="-122"/>
              </a:endParaRPr>
            </a:p>
          </p:txBody>
        </p:sp>
        <p:sp>
          <p:nvSpPr>
            <p:cNvPr id="11297" name="Rectangle 173"/>
            <p:cNvSpPr>
              <a:spLocks noChangeAspect="1"/>
            </p:cNvSpPr>
            <p:nvPr/>
          </p:nvSpPr>
          <p:spPr>
            <a:xfrm>
              <a:off x="383" y="226"/>
              <a:ext cx="38"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1298" name="Rectangle 174"/>
            <p:cNvSpPr>
              <a:spLocks noChangeAspect="1"/>
            </p:cNvSpPr>
            <p:nvPr/>
          </p:nvSpPr>
          <p:spPr>
            <a:xfrm>
              <a:off x="454" y="391"/>
              <a:ext cx="93"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900" dirty="0">
                  <a:solidFill>
                    <a:srgbClr val="000000"/>
                  </a:solidFill>
                  <a:latin typeface="Times New Roman" panose="02020603050405020304" pitchFamily="18" charset="0"/>
                  <a:ea typeface="宋体" panose="02010600030101010101" pitchFamily="2" charset="-122"/>
                </a:rPr>
                <a:t>E</a:t>
              </a:r>
              <a:endParaRPr lang="en-US" altLang="zh-CN" dirty="0">
                <a:latin typeface="Times New Roman" panose="02020603050405020304" pitchFamily="18" charset="0"/>
                <a:ea typeface="宋体" panose="02010600030101010101" pitchFamily="2" charset="-122"/>
              </a:endParaRPr>
            </a:p>
          </p:txBody>
        </p:sp>
        <p:sp>
          <p:nvSpPr>
            <p:cNvPr id="11299" name="Rectangle 175"/>
            <p:cNvSpPr>
              <a:spLocks noChangeAspect="1"/>
            </p:cNvSpPr>
            <p:nvPr/>
          </p:nvSpPr>
          <p:spPr>
            <a:xfrm>
              <a:off x="482" y="556"/>
              <a:ext cx="249"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latin typeface="Times New Roman" panose="02020603050405020304" pitchFamily="18" charset="0"/>
                  <a:ea typeface="宋体" panose="02010600030101010101" pitchFamily="2" charset="-122"/>
                </a:rPr>
                <a:t>J</a:t>
              </a:r>
              <a:endParaRPr lang="en-US" altLang="zh-CN" dirty="0">
                <a:latin typeface="Times New Roman" panose="02020603050405020304" pitchFamily="18" charset="0"/>
                <a:ea typeface="宋体" panose="02010600030101010101" pitchFamily="2" charset="-122"/>
              </a:endParaRPr>
            </a:p>
          </p:txBody>
        </p:sp>
        <p:sp>
          <p:nvSpPr>
            <p:cNvPr id="11300" name="Rectangle 176"/>
            <p:cNvSpPr>
              <a:spLocks noChangeAspect="1"/>
            </p:cNvSpPr>
            <p:nvPr/>
          </p:nvSpPr>
          <p:spPr>
            <a:xfrm>
              <a:off x="482" y="723"/>
              <a:ext cx="300"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latin typeface="Times New Roman" panose="02020603050405020304" pitchFamily="18" charset="0"/>
                  <a:ea typeface="宋体" panose="02010600030101010101" pitchFamily="2" charset="-122"/>
                </a:rPr>
                <a:t>K</a:t>
              </a:r>
              <a:endParaRPr lang="en-US" altLang="zh-CN" dirty="0">
                <a:latin typeface="Times New Roman" panose="02020603050405020304" pitchFamily="18" charset="0"/>
                <a:ea typeface="宋体" panose="02010600030101010101" pitchFamily="2" charset="-122"/>
              </a:endParaRPr>
            </a:p>
          </p:txBody>
        </p:sp>
        <p:sp>
          <p:nvSpPr>
            <p:cNvPr id="11301" name="Rectangle 177"/>
            <p:cNvSpPr>
              <a:spLocks noChangeAspect="1"/>
            </p:cNvSpPr>
            <p:nvPr/>
          </p:nvSpPr>
          <p:spPr>
            <a:xfrm>
              <a:off x="482" y="888"/>
              <a:ext cx="283"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latin typeface="Times New Roman" panose="02020603050405020304" pitchFamily="18" charset="0"/>
                  <a:ea typeface="宋体" panose="02010600030101010101" pitchFamily="2" charset="-122"/>
                </a:rPr>
                <a:t>L</a:t>
              </a:r>
              <a:endParaRPr lang="en-US" altLang="zh-CN" dirty="0">
                <a:latin typeface="Times New Roman" panose="02020603050405020304" pitchFamily="18" charset="0"/>
                <a:ea typeface="宋体" panose="02010600030101010101" pitchFamily="2" charset="-122"/>
              </a:endParaRPr>
            </a:p>
          </p:txBody>
        </p:sp>
        <p:sp>
          <p:nvSpPr>
            <p:cNvPr id="11302" name="Rectangle 178"/>
            <p:cNvSpPr>
              <a:spLocks noChangeAspect="1"/>
            </p:cNvSpPr>
            <p:nvPr/>
          </p:nvSpPr>
          <p:spPr>
            <a:xfrm>
              <a:off x="454" y="1054"/>
              <a:ext cx="85"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900" dirty="0">
                  <a:solidFill>
                    <a:srgbClr val="000000"/>
                  </a:solidFill>
                  <a:latin typeface="Times New Roman" panose="02020603050405020304" pitchFamily="18" charset="0"/>
                  <a:ea typeface="宋体" panose="02010600030101010101" pitchFamily="2" charset="-122"/>
                </a:rPr>
                <a:t>F</a:t>
              </a:r>
              <a:endParaRPr lang="en-US" altLang="zh-CN" dirty="0">
                <a:latin typeface="Times New Roman" panose="02020603050405020304" pitchFamily="18" charset="0"/>
                <a:ea typeface="宋体" panose="02010600030101010101" pitchFamily="2" charset="-122"/>
              </a:endParaRPr>
            </a:p>
          </p:txBody>
        </p:sp>
        <p:sp>
          <p:nvSpPr>
            <p:cNvPr id="11303" name="Rectangle 179"/>
            <p:cNvSpPr>
              <a:spLocks noChangeAspect="1"/>
            </p:cNvSpPr>
            <p:nvPr/>
          </p:nvSpPr>
          <p:spPr>
            <a:xfrm>
              <a:off x="85" y="1220"/>
              <a:ext cx="215"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latin typeface="Times New Roman" panose="02020603050405020304" pitchFamily="18" charset="0"/>
                  <a:ea typeface="宋体" panose="02010600030101010101" pitchFamily="2" charset="-122"/>
                </a:rPr>
                <a:t>C</a:t>
              </a:r>
              <a:endParaRPr lang="en-US" altLang="zh-CN" dirty="0">
                <a:latin typeface="Times New Roman" panose="02020603050405020304" pitchFamily="18" charset="0"/>
                <a:ea typeface="宋体" panose="02010600030101010101" pitchFamily="2" charset="-122"/>
              </a:endParaRPr>
            </a:p>
          </p:txBody>
        </p:sp>
        <p:sp>
          <p:nvSpPr>
            <p:cNvPr id="11304" name="Rectangle 180"/>
            <p:cNvSpPr>
              <a:spLocks noChangeAspect="1"/>
            </p:cNvSpPr>
            <p:nvPr/>
          </p:nvSpPr>
          <p:spPr>
            <a:xfrm>
              <a:off x="327" y="1220"/>
              <a:ext cx="38"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1305" name="Rectangle 181"/>
            <p:cNvSpPr>
              <a:spLocks noChangeAspect="1"/>
            </p:cNvSpPr>
            <p:nvPr/>
          </p:nvSpPr>
          <p:spPr>
            <a:xfrm>
              <a:off x="454" y="1386"/>
              <a:ext cx="110"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900" dirty="0">
                  <a:solidFill>
                    <a:srgbClr val="000000"/>
                  </a:solidFill>
                  <a:latin typeface="Times New Roman" panose="02020603050405020304" pitchFamily="18" charset="0"/>
                  <a:ea typeface="宋体" panose="02010600030101010101" pitchFamily="2" charset="-122"/>
                </a:rPr>
                <a:t>G</a:t>
              </a:r>
              <a:endParaRPr lang="en-US" altLang="zh-CN" dirty="0">
                <a:latin typeface="Times New Roman" panose="02020603050405020304" pitchFamily="18" charset="0"/>
                <a:ea typeface="宋体" panose="02010600030101010101" pitchFamily="2" charset="-122"/>
              </a:endParaRPr>
            </a:p>
          </p:txBody>
        </p:sp>
        <p:sp>
          <p:nvSpPr>
            <p:cNvPr id="11306" name="Rectangle 182"/>
            <p:cNvSpPr>
              <a:spLocks noChangeAspect="1"/>
            </p:cNvSpPr>
            <p:nvPr/>
          </p:nvSpPr>
          <p:spPr>
            <a:xfrm>
              <a:off x="482" y="1552"/>
              <a:ext cx="38"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1307" name="Rectangle 183"/>
            <p:cNvSpPr>
              <a:spLocks noChangeAspect="1"/>
            </p:cNvSpPr>
            <p:nvPr/>
          </p:nvSpPr>
          <p:spPr>
            <a:xfrm>
              <a:off x="85" y="1717"/>
              <a:ext cx="224"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latin typeface="Times New Roman" panose="02020603050405020304" pitchFamily="18" charset="0"/>
                  <a:ea typeface="宋体" panose="02010600030101010101" pitchFamily="2" charset="-122"/>
                </a:rPr>
                <a:t>D</a:t>
              </a:r>
              <a:endParaRPr lang="en-US" altLang="zh-CN" dirty="0">
                <a:latin typeface="Times New Roman" panose="02020603050405020304" pitchFamily="18" charset="0"/>
                <a:ea typeface="宋体" panose="02010600030101010101" pitchFamily="2" charset="-122"/>
              </a:endParaRPr>
            </a:p>
          </p:txBody>
        </p:sp>
        <p:sp>
          <p:nvSpPr>
            <p:cNvPr id="11308" name="Rectangle 184"/>
            <p:cNvSpPr>
              <a:spLocks noChangeAspect="1"/>
            </p:cNvSpPr>
            <p:nvPr/>
          </p:nvSpPr>
          <p:spPr>
            <a:xfrm>
              <a:off x="333" y="1717"/>
              <a:ext cx="38"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1309" name="Rectangle 185"/>
            <p:cNvSpPr>
              <a:spLocks noChangeAspect="1"/>
            </p:cNvSpPr>
            <p:nvPr/>
          </p:nvSpPr>
          <p:spPr>
            <a:xfrm>
              <a:off x="434" y="1883"/>
              <a:ext cx="110"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900" dirty="0">
                  <a:solidFill>
                    <a:srgbClr val="000000"/>
                  </a:solidFill>
                  <a:latin typeface="Times New Roman" panose="02020603050405020304" pitchFamily="18" charset="0"/>
                  <a:ea typeface="宋体" panose="02010600030101010101" pitchFamily="2" charset="-122"/>
                </a:rPr>
                <a:t>H</a:t>
              </a:r>
              <a:endParaRPr lang="en-US" altLang="zh-CN" dirty="0">
                <a:latin typeface="Times New Roman" panose="02020603050405020304" pitchFamily="18" charset="0"/>
                <a:ea typeface="宋体" panose="02010600030101010101" pitchFamily="2" charset="-122"/>
              </a:endParaRPr>
            </a:p>
          </p:txBody>
        </p:sp>
        <p:sp>
          <p:nvSpPr>
            <p:cNvPr id="11310" name="Rectangle 186"/>
            <p:cNvSpPr>
              <a:spLocks noChangeAspect="1"/>
            </p:cNvSpPr>
            <p:nvPr/>
          </p:nvSpPr>
          <p:spPr>
            <a:xfrm>
              <a:off x="482" y="2048"/>
              <a:ext cx="287"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r>
                <a:rPr lang="en-US" altLang="zh-CN" sz="1900" dirty="0">
                  <a:solidFill>
                    <a:srgbClr val="000000"/>
                  </a:solidFill>
                  <a:latin typeface="Times New Roman" panose="02020603050405020304" pitchFamily="18" charset="0"/>
                  <a:ea typeface="宋体" panose="02010600030101010101" pitchFamily="2" charset="-122"/>
                </a:rPr>
                <a:t>M</a:t>
              </a:r>
              <a:endParaRPr lang="en-US" altLang="zh-CN" dirty="0">
                <a:latin typeface="Times New Roman" panose="02020603050405020304" pitchFamily="18" charset="0"/>
                <a:ea typeface="宋体" panose="02010600030101010101" pitchFamily="2" charset="-122"/>
              </a:endParaRPr>
            </a:p>
          </p:txBody>
        </p:sp>
        <p:sp>
          <p:nvSpPr>
            <p:cNvPr id="11311" name="Rectangle 187"/>
            <p:cNvSpPr>
              <a:spLocks noChangeAspect="1"/>
            </p:cNvSpPr>
            <p:nvPr/>
          </p:nvSpPr>
          <p:spPr>
            <a:xfrm>
              <a:off x="805" y="2048"/>
              <a:ext cx="38"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1312" name="Rectangle 188"/>
            <p:cNvSpPr>
              <a:spLocks noChangeAspect="1"/>
            </p:cNvSpPr>
            <p:nvPr/>
          </p:nvSpPr>
          <p:spPr>
            <a:xfrm>
              <a:off x="482" y="2214"/>
              <a:ext cx="51"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sz="1900" dirty="0">
                  <a:solidFill>
                    <a:srgbClr val="000000"/>
                  </a:solidFill>
                  <a:latin typeface="Times New Roman" panose="02020603050405020304" pitchFamily="18" charset="0"/>
                  <a:ea typeface="宋体" panose="02010600030101010101" pitchFamily="2" charset="-122"/>
                </a:rPr>
                <a:t>I</a:t>
              </a:r>
              <a:endParaRPr lang="en-US" altLang="zh-CN" dirty="0">
                <a:latin typeface="Times New Roman" panose="02020603050405020304" pitchFamily="18" charset="0"/>
                <a:ea typeface="宋体" panose="02010600030101010101" pitchFamily="2" charset="-122"/>
              </a:endParaRPr>
            </a:p>
          </p:txBody>
        </p:sp>
        <p:sp>
          <p:nvSpPr>
            <p:cNvPr id="11313" name="Rectangle 189"/>
            <p:cNvSpPr>
              <a:spLocks noChangeAspect="1"/>
            </p:cNvSpPr>
            <p:nvPr/>
          </p:nvSpPr>
          <p:spPr>
            <a:xfrm>
              <a:off x="519" y="2214"/>
              <a:ext cx="38" cy="182"/>
            </a:xfrm>
            <a:prstGeom prst="rect">
              <a:avLst/>
            </a:prstGeom>
            <a:noFill/>
            <a:ln w="9525">
              <a:noFill/>
            </a:ln>
          </p:spPr>
          <p:txBody>
            <a:bodyPr wrap="none" lIns="0" tIns="0" rIns="0" bIns="0">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sz="1900" dirty="0">
                  <a:solidFill>
                    <a:srgbClr val="000000"/>
                  </a:solidFill>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1314" name="Rectangle 190"/>
            <p:cNvSpPr>
              <a:spLocks noChangeAspect="1"/>
            </p:cNvSpPr>
            <p:nvPr/>
          </p:nvSpPr>
          <p:spPr>
            <a:xfrm>
              <a:off x="187" y="134"/>
              <a:ext cx="1239" cy="41"/>
            </a:xfrm>
            <a:prstGeom prst="rect">
              <a:avLst/>
            </a:prstGeom>
            <a:solidFill>
              <a:srgbClr val="000000"/>
            </a:solid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15" name="Rectangle 191"/>
            <p:cNvSpPr>
              <a:spLocks noChangeAspect="1"/>
            </p:cNvSpPr>
            <p:nvPr/>
          </p:nvSpPr>
          <p:spPr>
            <a:xfrm>
              <a:off x="378" y="292"/>
              <a:ext cx="1048" cy="30"/>
            </a:xfrm>
            <a:prstGeom prst="rect">
              <a:avLst/>
            </a:prstGeom>
            <a:solidFill>
              <a:srgbClr val="000000"/>
            </a:solid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16" name="Rectangle 192"/>
            <p:cNvSpPr>
              <a:spLocks noChangeAspect="1"/>
            </p:cNvSpPr>
            <p:nvPr/>
          </p:nvSpPr>
          <p:spPr>
            <a:xfrm>
              <a:off x="378" y="1278"/>
              <a:ext cx="1048" cy="31"/>
            </a:xfrm>
            <a:prstGeom prst="rect">
              <a:avLst/>
            </a:prstGeom>
            <a:solidFill>
              <a:srgbClr val="000000"/>
            </a:solid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17" name="Rectangle 193"/>
            <p:cNvSpPr>
              <a:spLocks noChangeAspect="1"/>
            </p:cNvSpPr>
            <p:nvPr/>
          </p:nvSpPr>
          <p:spPr>
            <a:xfrm>
              <a:off x="378" y="1786"/>
              <a:ext cx="1048" cy="31"/>
            </a:xfrm>
            <a:prstGeom prst="rect">
              <a:avLst/>
            </a:prstGeom>
            <a:solidFill>
              <a:srgbClr val="000000"/>
            </a:solid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18" name="Rectangle 194"/>
            <p:cNvSpPr>
              <a:spLocks noChangeAspect="1"/>
            </p:cNvSpPr>
            <p:nvPr/>
          </p:nvSpPr>
          <p:spPr>
            <a:xfrm>
              <a:off x="568" y="460"/>
              <a:ext cx="858" cy="20"/>
            </a:xfrm>
            <a:prstGeom prst="rect">
              <a:avLst/>
            </a:prstGeom>
            <a:solidFill>
              <a:srgbClr val="000000"/>
            </a:solid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19" name="Rectangle 195"/>
            <p:cNvSpPr>
              <a:spLocks noChangeAspect="1"/>
            </p:cNvSpPr>
            <p:nvPr/>
          </p:nvSpPr>
          <p:spPr>
            <a:xfrm>
              <a:off x="568" y="1120"/>
              <a:ext cx="858" cy="21"/>
            </a:xfrm>
            <a:prstGeom prst="rect">
              <a:avLst/>
            </a:prstGeom>
            <a:solidFill>
              <a:srgbClr val="000000"/>
            </a:solid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20" name="Line 196"/>
            <p:cNvSpPr>
              <a:spLocks noChangeAspect="1"/>
            </p:cNvSpPr>
            <p:nvPr/>
          </p:nvSpPr>
          <p:spPr>
            <a:xfrm>
              <a:off x="854" y="628"/>
              <a:ext cx="572" cy="1"/>
            </a:xfrm>
            <a:prstGeom prst="line">
              <a:avLst/>
            </a:prstGeom>
            <a:ln w="23876" cap="flat" cmpd="sng">
              <a:solidFill>
                <a:srgbClr val="000000"/>
              </a:solidFill>
              <a:prstDash val="solid"/>
              <a:headEnd type="none" w="med" len="med"/>
              <a:tailEnd type="none" w="med" len="med"/>
            </a:ln>
          </p:spPr>
        </p:sp>
        <p:sp>
          <p:nvSpPr>
            <p:cNvPr id="11321" name="Line 197"/>
            <p:cNvSpPr>
              <a:spLocks noChangeAspect="1"/>
            </p:cNvSpPr>
            <p:nvPr/>
          </p:nvSpPr>
          <p:spPr>
            <a:xfrm>
              <a:off x="862" y="788"/>
              <a:ext cx="572" cy="1"/>
            </a:xfrm>
            <a:prstGeom prst="line">
              <a:avLst/>
            </a:prstGeom>
            <a:ln w="23813" cap="flat" cmpd="sng">
              <a:solidFill>
                <a:srgbClr val="000000"/>
              </a:solidFill>
              <a:prstDash val="solid"/>
              <a:headEnd type="none" w="med" len="med"/>
              <a:tailEnd type="none" w="med" len="med"/>
            </a:ln>
          </p:spPr>
        </p:sp>
        <p:sp>
          <p:nvSpPr>
            <p:cNvPr id="11322" name="Line 198"/>
            <p:cNvSpPr>
              <a:spLocks noChangeAspect="1"/>
            </p:cNvSpPr>
            <p:nvPr/>
          </p:nvSpPr>
          <p:spPr>
            <a:xfrm>
              <a:off x="862" y="959"/>
              <a:ext cx="572" cy="1"/>
            </a:xfrm>
            <a:prstGeom prst="line">
              <a:avLst/>
            </a:prstGeom>
            <a:ln w="23813" cap="flat" cmpd="sng">
              <a:solidFill>
                <a:srgbClr val="000000"/>
              </a:solidFill>
              <a:prstDash val="solid"/>
              <a:headEnd type="none" w="med" len="med"/>
              <a:tailEnd type="none" w="med" len="med"/>
            </a:ln>
          </p:spPr>
        </p:sp>
        <p:sp>
          <p:nvSpPr>
            <p:cNvPr id="11323" name="Rectangle 199"/>
            <p:cNvSpPr>
              <a:spLocks noChangeAspect="1"/>
            </p:cNvSpPr>
            <p:nvPr/>
          </p:nvSpPr>
          <p:spPr>
            <a:xfrm>
              <a:off x="568" y="1456"/>
              <a:ext cx="858" cy="20"/>
            </a:xfrm>
            <a:prstGeom prst="rect">
              <a:avLst/>
            </a:prstGeom>
            <a:solidFill>
              <a:srgbClr val="000000"/>
            </a:solid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11324" name="Line 200"/>
            <p:cNvSpPr>
              <a:spLocks noChangeAspect="1"/>
            </p:cNvSpPr>
            <p:nvPr/>
          </p:nvSpPr>
          <p:spPr>
            <a:xfrm>
              <a:off x="834" y="2134"/>
              <a:ext cx="572" cy="1"/>
            </a:xfrm>
            <a:prstGeom prst="line">
              <a:avLst/>
            </a:prstGeom>
            <a:ln w="23813" cap="flat" cmpd="sng">
              <a:solidFill>
                <a:srgbClr val="000000"/>
              </a:solidFill>
              <a:prstDash val="solid"/>
              <a:headEnd type="none" w="med" len="med"/>
              <a:tailEnd type="none" w="med" len="med"/>
            </a:ln>
          </p:spPr>
        </p:sp>
        <p:sp>
          <p:nvSpPr>
            <p:cNvPr id="11325" name="Line 201"/>
            <p:cNvSpPr/>
            <p:nvPr/>
          </p:nvSpPr>
          <p:spPr>
            <a:xfrm>
              <a:off x="559" y="1969"/>
              <a:ext cx="861" cy="0"/>
            </a:xfrm>
            <a:prstGeom prst="line">
              <a:avLst/>
            </a:prstGeom>
            <a:ln w="15875" cap="flat" cmpd="sng">
              <a:solidFill>
                <a:schemeClr val="tx1"/>
              </a:solidFill>
              <a:prstDash val="solid"/>
              <a:headEnd type="none" w="med" len="med"/>
              <a:tailEnd type="none" w="med" len="med"/>
            </a:ln>
          </p:spPr>
        </p:sp>
        <p:sp>
          <p:nvSpPr>
            <p:cNvPr id="11326" name="Line 202"/>
            <p:cNvSpPr/>
            <p:nvPr/>
          </p:nvSpPr>
          <p:spPr>
            <a:xfrm>
              <a:off x="544" y="2314"/>
              <a:ext cx="861" cy="0"/>
            </a:xfrm>
            <a:prstGeom prst="line">
              <a:avLst/>
            </a:prstGeom>
            <a:ln w="15875" cap="flat" cmpd="sng">
              <a:solidFill>
                <a:schemeClr val="tx1"/>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243">
                                            <p:txEl>
                                              <p:charRg st="5" end="13"/>
                                            </p:txEl>
                                          </p:spTgt>
                                        </p:tgtEl>
                                        <p:attrNameLst>
                                          <p:attrName>style.visibility</p:attrName>
                                        </p:attrNameLst>
                                      </p:cBhvr>
                                      <p:to>
                                        <p:strVal val="visible"/>
                                      </p:to>
                                    </p:set>
                                    <p:animEffect transition="in" filter="wipe(down)">
                                      <p:cBhvr>
                                        <p:cTn id="7" dur="500"/>
                                        <p:tgtEl>
                                          <p:spTgt spid="10243">
                                            <p:txEl>
                                              <p:charRg st="5" end="13"/>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3">
                                            <p:txEl>
                                              <p:charRg st="13" end="20"/>
                                            </p:txEl>
                                          </p:spTgt>
                                        </p:tgtEl>
                                        <p:attrNameLst>
                                          <p:attrName>style.visibility</p:attrName>
                                        </p:attrNameLst>
                                      </p:cBhvr>
                                      <p:to>
                                        <p:strVal val="visible"/>
                                      </p:to>
                                    </p:set>
                                    <p:animEffect transition="in" filter="wipe(down)">
                                      <p:cBhvr>
                                        <p:cTn id="11" dur="500"/>
                                        <p:tgtEl>
                                          <p:spTgt spid="10243">
                                            <p:txEl>
                                              <p:charRg st="13" end="2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243">
                                            <p:txEl>
                                              <p:charRg st="20" end="27"/>
                                            </p:txEl>
                                          </p:spTgt>
                                        </p:tgtEl>
                                        <p:attrNameLst>
                                          <p:attrName>style.visibility</p:attrName>
                                        </p:attrNameLst>
                                      </p:cBhvr>
                                      <p:to>
                                        <p:strVal val="visible"/>
                                      </p:to>
                                    </p:set>
                                    <p:animEffect transition="in" filter="wipe(down)">
                                      <p:cBhvr>
                                        <p:cTn id="15" dur="500"/>
                                        <p:tgtEl>
                                          <p:spTgt spid="10243">
                                            <p:txEl>
                                              <p:charRg st="20" end="27"/>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244"/>
                                        </p:tgtEl>
                                        <p:attrNameLst>
                                          <p:attrName>style.visibility</p:attrName>
                                        </p:attrNameLst>
                                      </p:cBhvr>
                                      <p:to>
                                        <p:strVal val="visible"/>
                                      </p:to>
                                    </p:set>
                                    <p:animEffect transition="in" filter="blinds(horizontal)">
                                      <p:cBhvr>
                                        <p:cTn id="24" dur="500"/>
                                        <p:tgtEl>
                                          <p:spTgt spid="1024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245"/>
                                        </p:tgtEl>
                                        <p:attrNameLst>
                                          <p:attrName>style.visibility</p:attrName>
                                        </p:attrNameLst>
                                      </p:cBhvr>
                                      <p:to>
                                        <p:strVal val="visible"/>
                                      </p:to>
                                    </p:set>
                                    <p:animEffect transition="in" filter="blinds(horizontal)">
                                      <p:cBhvr>
                                        <p:cTn id="29" dur="500"/>
                                        <p:tgtEl>
                                          <p:spTgt spid="1024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0246"/>
                                        </p:tgtEl>
                                        <p:attrNameLst>
                                          <p:attrName>style.visibility</p:attrName>
                                        </p:attrNameLst>
                                      </p:cBhvr>
                                      <p:to>
                                        <p:strVal val="visible"/>
                                      </p:to>
                                    </p:set>
                                    <p:animEffect transition="in" filter="blinds(horizontal)">
                                      <p:cBhvr>
                                        <p:cTn id="34" dur="500"/>
                                        <p:tgtEl>
                                          <p:spTgt spid="10246"/>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0258"/>
                                        </p:tgtEl>
                                        <p:attrNameLst>
                                          <p:attrName>style.visibility</p:attrName>
                                        </p:attrNameLst>
                                      </p:cBhvr>
                                      <p:to>
                                        <p:strVal val="visible"/>
                                      </p:to>
                                    </p:set>
                                    <p:animEffect transition="in" filter="blinds(horizontal)">
                                      <p:cBhvr>
                                        <p:cTn id="38" dur="500"/>
                                        <p:tgtEl>
                                          <p:spTgt spid="10258"/>
                                        </p:tgtEl>
                                      </p:cBhvr>
                                    </p:animEffect>
                                  </p:childTnLst>
                                </p:cTn>
                              </p:par>
                            </p:childTnLst>
                          </p:cTn>
                        </p:par>
                        <p:par>
                          <p:cTn id="39" fill="hold">
                            <p:stCondLst>
                              <p:cond delay="1000"/>
                            </p:stCondLst>
                            <p:childTnLst>
                              <p:par>
                                <p:cTn id="40" presetID="3" presetClass="entr" presetSubtype="10" fill="hold" grpId="0" nodeType="afterEffect">
                                  <p:stCondLst>
                                    <p:cond delay="0"/>
                                  </p:stCondLst>
                                  <p:childTnLst>
                                    <p:set>
                                      <p:cBhvr>
                                        <p:cTn id="41" dur="1" fill="hold">
                                          <p:stCondLst>
                                            <p:cond delay="0"/>
                                          </p:stCondLst>
                                        </p:cTn>
                                        <p:tgtEl>
                                          <p:spTgt spid="10263"/>
                                        </p:tgtEl>
                                        <p:attrNameLst>
                                          <p:attrName>style.visibility</p:attrName>
                                        </p:attrNameLst>
                                      </p:cBhvr>
                                      <p:to>
                                        <p:strVal val="visible"/>
                                      </p:to>
                                    </p:set>
                                    <p:animEffect transition="in" filter="blinds(horizontal)">
                                      <p:cBhvr>
                                        <p:cTn id="42" dur="500"/>
                                        <p:tgtEl>
                                          <p:spTgt spid="1026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247"/>
                                        </p:tgtEl>
                                        <p:attrNameLst>
                                          <p:attrName>style.visibility</p:attrName>
                                        </p:attrNameLst>
                                      </p:cBhvr>
                                      <p:to>
                                        <p:strVal val="visible"/>
                                      </p:to>
                                    </p:set>
                                    <p:animEffect transition="in" filter="blinds(horizontal)">
                                      <p:cBhvr>
                                        <p:cTn id="47" dur="500"/>
                                        <p:tgtEl>
                                          <p:spTgt spid="10247"/>
                                        </p:tgtEl>
                                      </p:cBhvr>
                                    </p:animEffect>
                                  </p:childTnLst>
                                </p:cTn>
                              </p:par>
                            </p:childTnLst>
                          </p:cTn>
                        </p:par>
                        <p:par>
                          <p:cTn id="48" fill="hold">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10259"/>
                                        </p:tgtEl>
                                        <p:attrNameLst>
                                          <p:attrName>style.visibility</p:attrName>
                                        </p:attrNameLst>
                                      </p:cBhvr>
                                      <p:to>
                                        <p:strVal val="visible"/>
                                      </p:to>
                                    </p:set>
                                    <p:animEffect transition="in" filter="blinds(horizontal)">
                                      <p:cBhvr>
                                        <p:cTn id="51" dur="500"/>
                                        <p:tgtEl>
                                          <p:spTgt spid="10259"/>
                                        </p:tgtEl>
                                      </p:cBhvr>
                                    </p:animEffect>
                                  </p:childTnLst>
                                </p:cTn>
                              </p:par>
                            </p:childTnLst>
                          </p:cTn>
                        </p:par>
                        <p:par>
                          <p:cTn id="52" fill="hold">
                            <p:stCondLst>
                              <p:cond delay="1000"/>
                            </p:stCondLst>
                            <p:childTnLst>
                              <p:par>
                                <p:cTn id="53" presetID="3" presetClass="entr" presetSubtype="10" fill="hold" grpId="0" nodeType="afterEffect">
                                  <p:stCondLst>
                                    <p:cond delay="0"/>
                                  </p:stCondLst>
                                  <p:childTnLst>
                                    <p:set>
                                      <p:cBhvr>
                                        <p:cTn id="54" dur="1" fill="hold">
                                          <p:stCondLst>
                                            <p:cond delay="0"/>
                                          </p:stCondLst>
                                        </p:cTn>
                                        <p:tgtEl>
                                          <p:spTgt spid="10264"/>
                                        </p:tgtEl>
                                        <p:attrNameLst>
                                          <p:attrName>style.visibility</p:attrName>
                                        </p:attrNameLst>
                                      </p:cBhvr>
                                      <p:to>
                                        <p:strVal val="visible"/>
                                      </p:to>
                                    </p:set>
                                    <p:animEffect transition="in" filter="blinds(horizontal)">
                                      <p:cBhvr>
                                        <p:cTn id="55" dur="500"/>
                                        <p:tgtEl>
                                          <p:spTgt spid="10264"/>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256"/>
                                        </p:tgtEl>
                                        <p:attrNameLst>
                                          <p:attrName>style.visibility</p:attrName>
                                        </p:attrNameLst>
                                      </p:cBhvr>
                                      <p:to>
                                        <p:strVal val="visible"/>
                                      </p:to>
                                    </p:set>
                                    <p:animEffect transition="in" filter="blinds(horizontal)">
                                      <p:cBhvr>
                                        <p:cTn id="60" dur="500"/>
                                        <p:tgtEl>
                                          <p:spTgt spid="10256"/>
                                        </p:tgtEl>
                                      </p:cBhvr>
                                    </p:animEffec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10248"/>
                                        </p:tgtEl>
                                        <p:attrNameLst>
                                          <p:attrName>style.visibility</p:attrName>
                                        </p:attrNameLst>
                                      </p:cBhvr>
                                      <p:to>
                                        <p:strVal val="visible"/>
                                      </p:to>
                                    </p:set>
                                    <p:animEffect transition="in" filter="blinds(horizontal)">
                                      <p:cBhvr>
                                        <p:cTn id="64" dur="500"/>
                                        <p:tgtEl>
                                          <p:spTgt spid="10248"/>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257"/>
                                        </p:tgtEl>
                                        <p:attrNameLst>
                                          <p:attrName>style.visibility</p:attrName>
                                        </p:attrNameLst>
                                      </p:cBhvr>
                                      <p:to>
                                        <p:strVal val="visible"/>
                                      </p:to>
                                    </p:set>
                                    <p:animEffect transition="in" filter="blinds(horizontal)">
                                      <p:cBhvr>
                                        <p:cTn id="69" dur="500"/>
                                        <p:tgtEl>
                                          <p:spTgt spid="10257"/>
                                        </p:tgtEl>
                                      </p:cBhvr>
                                    </p:animEffect>
                                  </p:childTnLst>
                                </p:cTn>
                              </p:par>
                            </p:childTnLst>
                          </p:cTn>
                        </p:par>
                        <p:par>
                          <p:cTn id="70" fill="hold">
                            <p:stCondLst>
                              <p:cond delay="500"/>
                            </p:stCondLst>
                            <p:childTnLst>
                              <p:par>
                                <p:cTn id="71" presetID="3" presetClass="entr" presetSubtype="10" fill="hold" grpId="0" nodeType="afterEffect">
                                  <p:stCondLst>
                                    <p:cond delay="0"/>
                                  </p:stCondLst>
                                  <p:childTnLst>
                                    <p:set>
                                      <p:cBhvr>
                                        <p:cTn id="72" dur="1" fill="hold">
                                          <p:stCondLst>
                                            <p:cond delay="0"/>
                                          </p:stCondLst>
                                        </p:cTn>
                                        <p:tgtEl>
                                          <p:spTgt spid="10249"/>
                                        </p:tgtEl>
                                        <p:attrNameLst>
                                          <p:attrName>style.visibility</p:attrName>
                                        </p:attrNameLst>
                                      </p:cBhvr>
                                      <p:to>
                                        <p:strVal val="visible"/>
                                      </p:to>
                                    </p:set>
                                    <p:animEffect transition="in" filter="blinds(horizontal)">
                                      <p:cBhvr>
                                        <p:cTn id="73" dur="500"/>
                                        <p:tgtEl>
                                          <p:spTgt spid="10249"/>
                                        </p:tgtEl>
                                      </p:cBhvr>
                                    </p:animEffect>
                                  </p:childTnLst>
                                </p:cTn>
                              </p:par>
                            </p:childTnLst>
                          </p:cTn>
                        </p:par>
                        <p:par>
                          <p:cTn id="74" fill="hold">
                            <p:stCondLst>
                              <p:cond delay="1000"/>
                            </p:stCondLst>
                            <p:childTnLst>
                              <p:par>
                                <p:cTn id="75" presetID="3" presetClass="entr" presetSubtype="10"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blinds(horizontal)">
                                      <p:cBhvr>
                                        <p:cTn id="77" dur="500"/>
                                        <p:tgtEl>
                                          <p:spTgt spid="2"/>
                                        </p:tgtEl>
                                      </p:cBhvr>
                                    </p:animEffect>
                                  </p:childTnLst>
                                </p:cTn>
                              </p:par>
                            </p:childTnLst>
                          </p:cTn>
                        </p:par>
                        <p:par>
                          <p:cTn id="78" fill="hold">
                            <p:stCondLst>
                              <p:cond delay="1500"/>
                            </p:stCondLst>
                            <p:childTnLst>
                              <p:par>
                                <p:cTn id="79" presetID="3" presetClass="entr" presetSubtype="10" fill="hold" nodeType="afterEffect">
                                  <p:stCondLst>
                                    <p:cond delay="0"/>
                                  </p:stCondLst>
                                  <p:childTnLst>
                                    <p:set>
                                      <p:cBhvr>
                                        <p:cTn id="80" dur="1" fill="hold">
                                          <p:stCondLst>
                                            <p:cond delay="0"/>
                                          </p:stCondLst>
                                        </p:cTn>
                                        <p:tgtEl>
                                          <p:spTgt spid="3"/>
                                        </p:tgtEl>
                                        <p:attrNameLst>
                                          <p:attrName>style.visibility</p:attrName>
                                        </p:attrNameLst>
                                      </p:cBhvr>
                                      <p:to>
                                        <p:strVal val="visible"/>
                                      </p:to>
                                    </p:set>
                                    <p:animEffect transition="in" filter="blinds(horizontal)">
                                      <p:cBhvr>
                                        <p:cTn id="81" dur="5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blinds(horizontal)">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0270"/>
                                        </p:tgtEl>
                                        <p:attrNameLst>
                                          <p:attrName>style.visibility</p:attrName>
                                        </p:attrNameLst>
                                      </p:cBhvr>
                                      <p:to>
                                        <p:strVal val="visible"/>
                                      </p:to>
                                    </p:set>
                                    <p:animEffect transition="in" filter="blinds(horizontal)">
                                      <p:cBhvr>
                                        <p:cTn id="91" dur="500"/>
                                        <p:tgtEl>
                                          <p:spTgt spid="10270"/>
                                        </p:tgtEl>
                                      </p:cBhvr>
                                    </p:animEffect>
                                  </p:childTnLst>
                                </p:cTn>
                              </p:par>
                            </p:childTnLst>
                          </p:cTn>
                        </p:par>
                        <p:par>
                          <p:cTn id="92" fill="hold">
                            <p:stCondLst>
                              <p:cond delay="500"/>
                            </p:stCondLst>
                            <p:childTnLst>
                              <p:par>
                                <p:cTn id="93" presetID="3" presetClass="entr" presetSubtype="10" fill="hold" grpId="0" nodeType="afterEffect">
                                  <p:stCondLst>
                                    <p:cond delay="0"/>
                                  </p:stCondLst>
                                  <p:childTnLst>
                                    <p:set>
                                      <p:cBhvr>
                                        <p:cTn id="94" dur="1" fill="hold">
                                          <p:stCondLst>
                                            <p:cond delay="0"/>
                                          </p:stCondLst>
                                        </p:cTn>
                                        <p:tgtEl>
                                          <p:spTgt spid="10272"/>
                                        </p:tgtEl>
                                        <p:attrNameLst>
                                          <p:attrName>style.visibility</p:attrName>
                                        </p:attrNameLst>
                                      </p:cBhvr>
                                      <p:to>
                                        <p:strVal val="visible"/>
                                      </p:to>
                                    </p:set>
                                    <p:animEffect transition="in" filter="blinds(horizontal)">
                                      <p:cBhvr>
                                        <p:cTn id="95" dur="500"/>
                                        <p:tgtEl>
                                          <p:spTgt spid="10272"/>
                                        </p:tgtEl>
                                      </p:cBhvr>
                                    </p:animEffect>
                                  </p:childTnLst>
                                </p:cTn>
                              </p:par>
                            </p:childTnLst>
                          </p:cTn>
                        </p:par>
                        <p:par>
                          <p:cTn id="96" fill="hold">
                            <p:stCondLst>
                              <p:cond delay="1000"/>
                            </p:stCondLst>
                            <p:childTnLst>
                              <p:par>
                                <p:cTn id="97" presetID="3" presetClass="entr" presetSubtype="10" fill="hold" grpId="0" nodeType="afterEffect">
                                  <p:stCondLst>
                                    <p:cond delay="0"/>
                                  </p:stCondLst>
                                  <p:childTnLst>
                                    <p:set>
                                      <p:cBhvr>
                                        <p:cTn id="98" dur="1" fill="hold">
                                          <p:stCondLst>
                                            <p:cond delay="0"/>
                                          </p:stCondLst>
                                        </p:cTn>
                                        <p:tgtEl>
                                          <p:spTgt spid="10265"/>
                                        </p:tgtEl>
                                        <p:attrNameLst>
                                          <p:attrName>style.visibility</p:attrName>
                                        </p:attrNameLst>
                                      </p:cBhvr>
                                      <p:to>
                                        <p:strVal val="visible"/>
                                      </p:to>
                                    </p:set>
                                    <p:animEffect transition="in" filter="blinds(horizontal)">
                                      <p:cBhvr>
                                        <p:cTn id="99" dur="500"/>
                                        <p:tgtEl>
                                          <p:spTgt spid="10265"/>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10271"/>
                                        </p:tgtEl>
                                        <p:attrNameLst>
                                          <p:attrName>style.visibility</p:attrName>
                                        </p:attrNameLst>
                                      </p:cBhvr>
                                      <p:to>
                                        <p:strVal val="visible"/>
                                      </p:to>
                                    </p:set>
                                    <p:animEffect transition="in" filter="blinds(horizontal)">
                                      <p:cBhvr>
                                        <p:cTn id="104" dur="500"/>
                                        <p:tgtEl>
                                          <p:spTgt spid="10271"/>
                                        </p:tgtEl>
                                      </p:cBhvr>
                                    </p:animEffect>
                                  </p:childTnLst>
                                </p:cTn>
                              </p:par>
                            </p:childTnLst>
                          </p:cTn>
                        </p:par>
                        <p:par>
                          <p:cTn id="105" fill="hold">
                            <p:stCondLst>
                              <p:cond delay="500"/>
                            </p:stCondLst>
                            <p:childTnLst>
                              <p:par>
                                <p:cTn id="106" presetID="3" presetClass="entr" presetSubtype="10" fill="hold" grpId="0" nodeType="afterEffect">
                                  <p:stCondLst>
                                    <p:cond delay="0"/>
                                  </p:stCondLst>
                                  <p:childTnLst>
                                    <p:set>
                                      <p:cBhvr>
                                        <p:cTn id="107" dur="1" fill="hold">
                                          <p:stCondLst>
                                            <p:cond delay="0"/>
                                          </p:stCondLst>
                                        </p:cTn>
                                        <p:tgtEl>
                                          <p:spTgt spid="10273"/>
                                        </p:tgtEl>
                                        <p:attrNameLst>
                                          <p:attrName>style.visibility</p:attrName>
                                        </p:attrNameLst>
                                      </p:cBhvr>
                                      <p:to>
                                        <p:strVal val="visible"/>
                                      </p:to>
                                    </p:set>
                                    <p:animEffect transition="in" filter="blinds(horizontal)">
                                      <p:cBhvr>
                                        <p:cTn id="108" dur="500"/>
                                        <p:tgtEl>
                                          <p:spTgt spid="10273"/>
                                        </p:tgtEl>
                                      </p:cBhvr>
                                    </p:animEffect>
                                  </p:childTnLst>
                                </p:cTn>
                              </p:par>
                            </p:childTnLst>
                          </p:cTn>
                        </p:par>
                        <p:par>
                          <p:cTn id="109" fill="hold">
                            <p:stCondLst>
                              <p:cond delay="1000"/>
                            </p:stCondLst>
                            <p:childTnLst>
                              <p:par>
                                <p:cTn id="110" presetID="3" presetClass="entr" presetSubtype="10" fill="hold" grpId="0" nodeType="afterEffect">
                                  <p:stCondLst>
                                    <p:cond delay="0"/>
                                  </p:stCondLst>
                                  <p:childTnLst>
                                    <p:set>
                                      <p:cBhvr>
                                        <p:cTn id="111" dur="1" fill="hold">
                                          <p:stCondLst>
                                            <p:cond delay="0"/>
                                          </p:stCondLst>
                                        </p:cTn>
                                        <p:tgtEl>
                                          <p:spTgt spid="10266"/>
                                        </p:tgtEl>
                                        <p:attrNameLst>
                                          <p:attrName>style.visibility</p:attrName>
                                        </p:attrNameLst>
                                      </p:cBhvr>
                                      <p:to>
                                        <p:strVal val="visible"/>
                                      </p:to>
                                    </p:set>
                                    <p:animEffect transition="in" filter="blinds(horizontal)">
                                      <p:cBhvr>
                                        <p:cTn id="112" dur="500"/>
                                        <p:tgtEl>
                                          <p:spTgt spid="1026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blinds(horizontal)">
                                      <p:cBhvr>
                                        <p:cTn id="117" dur="500"/>
                                        <p:tgtEl>
                                          <p:spTgt spid="5"/>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10300">
                                            <p:txEl>
                                              <p:charRg st="0" end="41"/>
                                            </p:txEl>
                                          </p:spTgt>
                                        </p:tgtEl>
                                        <p:attrNameLst>
                                          <p:attrName>style.visibility</p:attrName>
                                        </p:attrNameLst>
                                      </p:cBhvr>
                                      <p:to>
                                        <p:strVal val="visible"/>
                                      </p:to>
                                    </p:set>
                                    <p:animEffect transition="in" filter="blinds(horizontal)">
                                      <p:cBhvr>
                                        <p:cTn id="122" dur="500"/>
                                        <p:tgtEl>
                                          <p:spTgt spid="10300">
                                            <p:txEl>
                                              <p:charRg st="0" end="41"/>
                                            </p:txEl>
                                          </p:spTgt>
                                        </p:tgtEl>
                                      </p:cBhvr>
                                    </p:animEffect>
                                  </p:childTnLst>
                                </p:cTn>
                              </p:par>
                            </p:childTnLst>
                          </p:cTn>
                        </p:par>
                        <p:par>
                          <p:cTn id="123" fill="hold">
                            <p:stCondLst>
                              <p:cond delay="500"/>
                            </p:stCondLst>
                            <p:childTnLst>
                              <p:par>
                                <p:cTn id="124" presetID="22" presetClass="entr" presetSubtype="1" fill="hold" nodeType="after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wipe(up)">
                                      <p:cBhvr>
                                        <p:cTn id="126" dur="500"/>
                                        <p:tgtEl>
                                          <p:spTgt spid="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1" fill="hold" nodeType="clickEffect">
                                  <p:stCondLst>
                                    <p:cond delay="0"/>
                                  </p:stCondLst>
                                  <p:childTnLst>
                                    <p:set>
                                      <p:cBhvr>
                                        <p:cTn id="130" dur="1" fill="hold">
                                          <p:stCondLst>
                                            <p:cond delay="0"/>
                                          </p:stCondLst>
                                        </p:cTn>
                                        <p:tgtEl>
                                          <p:spTgt spid="9"/>
                                        </p:tgtEl>
                                        <p:attrNameLst>
                                          <p:attrName>style.visibility</p:attrName>
                                        </p:attrNameLst>
                                      </p:cBhvr>
                                      <p:to>
                                        <p:strVal val="visible"/>
                                      </p:to>
                                    </p:set>
                                    <p:animEffect transition="in" filter="wipe(up)">
                                      <p:cBhvr>
                                        <p:cTn id="1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p:bldP spid="10246" grpId="0" animBg="1"/>
      <p:bldP spid="10247" grpId="0"/>
      <p:bldP spid="10248" grpId="0" animBg="1"/>
      <p:bldP spid="10249" grpId="0"/>
      <p:bldP spid="10256" grpId="0" animBg="1"/>
      <p:bldP spid="10257" grpId="0"/>
      <p:bldP spid="10258" grpId="0" animBg="1"/>
      <p:bldP spid="10259" grpId="0"/>
      <p:bldP spid="10263" grpId="0" animBg="1"/>
      <p:bldP spid="10264" grpId="0"/>
      <p:bldP spid="10265" grpId="0" animBg="1"/>
      <p:bldP spid="10266" grpId="0"/>
      <p:bldP spid="10270" grpId="0" animBg="1"/>
      <p:bldP spid="10271" grpId="0"/>
      <p:bldP spid="10272" grpId="0" animBg="1"/>
      <p:bldP spid="1027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6019" name="Rectangle 3"/>
          <p:cNvSpPr>
            <a:spLocks noGrp="1"/>
          </p:cNvSpPr>
          <p:nvPr>
            <p:ph type="body" sz="half" idx="4294967295"/>
          </p:nvPr>
        </p:nvSpPr>
        <p:spPr/>
        <p:txBody>
          <a:bodyPr vert="horz" wrap="square" lIns="91440" tIns="45720" rIns="91440" bIns="45720" anchor="t" anchorCtr="0"/>
          <a:lstStyle>
            <a:lvl1pPr lvl="0">
              <a:buClrTx/>
              <a:buSzTx/>
              <a:buFont typeface="Wingdings" panose="05000000000000000000" pitchFamily="2" charset="2"/>
              <a:defRPr sz="2000"/>
            </a:lvl1pPr>
            <a:lvl2pPr lvl="1">
              <a:buClrTx/>
              <a:buSzTx/>
              <a:buFont typeface="Wingdings" panose="05000000000000000000" pitchFamily="2" charset="2"/>
              <a:defRPr sz="2000"/>
            </a:lvl2pPr>
            <a:lvl3pPr lvl="2">
              <a:buClrTx/>
              <a:buSzTx/>
              <a:buFont typeface="Wingdings" panose="05000000000000000000" pitchFamily="2" charset="2"/>
              <a:defRPr sz="2000"/>
            </a:lvl3pPr>
            <a:lvl4pPr lvl="3">
              <a:buClrTx/>
              <a:buSzTx/>
              <a:buFont typeface="Wingdings" panose="05000000000000000000" pitchFamily="2" charset="2"/>
              <a:defRPr sz="2000"/>
            </a:lvl4pPr>
            <a:lvl5pPr lvl="4">
              <a:buClrTx/>
              <a:buSzTx/>
              <a:buFont typeface="Wingdings" panose="05000000000000000000" pitchFamily="2" charset="2"/>
              <a:defRPr sz="2000"/>
            </a:lvl5pPr>
          </a:lstStyle>
          <a:p>
            <a:pPr lvl="0">
              <a:lnSpc>
                <a:spcPct val="120000"/>
              </a:lnSpc>
              <a:spcBef>
                <a:spcPts val="0"/>
              </a:spcBef>
              <a:spcAft>
                <a:spcPts val="0"/>
              </a:spcAft>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孩子表示法</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lvl="1">
              <a:lnSpc>
                <a:spcPct val="120000"/>
              </a:lnSpc>
              <a:spcBef>
                <a:spcPts val="0"/>
              </a:spcBef>
              <a:spcAft>
                <a:spcPts val="0"/>
              </a:spcAft>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孩子链表法</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16"/>
          <p:cNvGrpSpPr/>
          <p:nvPr/>
        </p:nvGrpSpPr>
        <p:grpSpPr>
          <a:xfrm>
            <a:off x="323850" y="2420938"/>
            <a:ext cx="1944688" cy="2520950"/>
            <a:chOff x="0" y="0"/>
            <a:chExt cx="1632" cy="2496"/>
          </a:xfrm>
        </p:grpSpPr>
        <p:grpSp>
          <p:nvGrpSpPr>
            <p:cNvPr id="86109" name="Group 17"/>
            <p:cNvGrpSpPr/>
            <p:nvPr/>
          </p:nvGrpSpPr>
          <p:grpSpPr>
            <a:xfrm>
              <a:off x="192" y="288"/>
              <a:ext cx="1200" cy="1824"/>
              <a:chOff x="0" y="0"/>
              <a:chExt cx="1200" cy="1824"/>
            </a:xfrm>
          </p:grpSpPr>
          <p:sp>
            <p:nvSpPr>
              <p:cNvPr id="86117" name="Line 18"/>
              <p:cNvSpPr/>
              <p:nvPr/>
            </p:nvSpPr>
            <p:spPr>
              <a:xfrm>
                <a:off x="624" y="96"/>
                <a:ext cx="0" cy="288"/>
              </a:xfrm>
              <a:prstGeom prst="line">
                <a:avLst/>
              </a:prstGeom>
              <a:ln w="28575" cap="sq" cmpd="sng">
                <a:solidFill>
                  <a:srgbClr val="CC0000"/>
                </a:solidFill>
                <a:prstDash val="solid"/>
                <a:headEnd type="none" w="med" len="med"/>
                <a:tailEnd type="none" w="med" len="med"/>
              </a:ln>
            </p:spPr>
          </p:sp>
          <p:sp>
            <p:nvSpPr>
              <p:cNvPr id="86118" name="Line 19"/>
              <p:cNvSpPr/>
              <p:nvPr/>
            </p:nvSpPr>
            <p:spPr>
              <a:xfrm>
                <a:off x="816" y="0"/>
                <a:ext cx="384" cy="384"/>
              </a:xfrm>
              <a:prstGeom prst="line">
                <a:avLst/>
              </a:prstGeom>
              <a:ln w="28575" cap="sq" cmpd="sng">
                <a:solidFill>
                  <a:srgbClr val="CC0000"/>
                </a:solidFill>
                <a:prstDash val="solid"/>
                <a:headEnd type="none" w="med" len="med"/>
                <a:tailEnd type="none" w="med" len="med"/>
              </a:ln>
            </p:spPr>
          </p:sp>
          <p:sp>
            <p:nvSpPr>
              <p:cNvPr id="86119" name="Line 20"/>
              <p:cNvSpPr/>
              <p:nvPr/>
            </p:nvSpPr>
            <p:spPr>
              <a:xfrm flipH="1">
                <a:off x="0" y="0"/>
                <a:ext cx="480" cy="384"/>
              </a:xfrm>
              <a:prstGeom prst="line">
                <a:avLst/>
              </a:prstGeom>
              <a:ln w="28575" cap="sq" cmpd="sng">
                <a:solidFill>
                  <a:srgbClr val="CC0000"/>
                </a:solidFill>
                <a:prstDash val="solid"/>
                <a:headEnd type="none" w="med" len="med"/>
                <a:tailEnd type="none" w="med" len="med"/>
              </a:ln>
            </p:spPr>
          </p:sp>
          <p:sp>
            <p:nvSpPr>
              <p:cNvPr id="86120" name="Line 21"/>
              <p:cNvSpPr/>
              <p:nvPr/>
            </p:nvSpPr>
            <p:spPr>
              <a:xfrm flipH="1">
                <a:off x="384" y="720"/>
                <a:ext cx="96" cy="384"/>
              </a:xfrm>
              <a:prstGeom prst="line">
                <a:avLst/>
              </a:prstGeom>
              <a:ln w="28575" cap="sq" cmpd="sng">
                <a:solidFill>
                  <a:srgbClr val="CC0000"/>
                </a:solidFill>
                <a:prstDash val="solid"/>
                <a:headEnd type="none" w="med" len="med"/>
                <a:tailEnd type="none" w="med" len="med"/>
              </a:ln>
            </p:spPr>
          </p:sp>
          <p:sp>
            <p:nvSpPr>
              <p:cNvPr id="86121" name="Line 22"/>
              <p:cNvSpPr/>
              <p:nvPr/>
            </p:nvSpPr>
            <p:spPr>
              <a:xfrm>
                <a:off x="768" y="720"/>
                <a:ext cx="192" cy="384"/>
              </a:xfrm>
              <a:prstGeom prst="line">
                <a:avLst/>
              </a:prstGeom>
              <a:ln w="28575" cap="sq" cmpd="sng">
                <a:solidFill>
                  <a:srgbClr val="CC0000"/>
                </a:solidFill>
                <a:prstDash val="solid"/>
                <a:headEnd type="none" w="med" len="med"/>
                <a:tailEnd type="none" w="med" len="med"/>
              </a:ln>
            </p:spPr>
          </p:sp>
          <p:sp>
            <p:nvSpPr>
              <p:cNvPr id="86122" name="Line 23"/>
              <p:cNvSpPr/>
              <p:nvPr/>
            </p:nvSpPr>
            <p:spPr>
              <a:xfrm>
                <a:off x="960" y="1488"/>
                <a:ext cx="0" cy="336"/>
              </a:xfrm>
              <a:prstGeom prst="line">
                <a:avLst/>
              </a:prstGeom>
              <a:ln w="28575" cap="sq" cmpd="sng">
                <a:solidFill>
                  <a:srgbClr val="CC0000"/>
                </a:solidFill>
                <a:prstDash val="solid"/>
                <a:headEnd type="none" w="med" len="med"/>
                <a:tailEnd type="none" w="med" len="med"/>
              </a:ln>
            </p:spPr>
          </p:sp>
        </p:grpSp>
        <p:sp>
          <p:nvSpPr>
            <p:cNvPr id="86110" name="Oval 24"/>
            <p:cNvSpPr/>
            <p:nvPr/>
          </p:nvSpPr>
          <p:spPr>
            <a:xfrm>
              <a:off x="624" y="0"/>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86111" name="Oval 25"/>
            <p:cNvSpPr/>
            <p:nvPr/>
          </p:nvSpPr>
          <p:spPr>
            <a:xfrm>
              <a:off x="624"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86112" name="Oval 26"/>
            <p:cNvSpPr/>
            <p:nvPr/>
          </p:nvSpPr>
          <p:spPr>
            <a:xfrm>
              <a:off x="0"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86113" name="Oval 27"/>
            <p:cNvSpPr/>
            <p:nvPr/>
          </p:nvSpPr>
          <p:spPr>
            <a:xfrm>
              <a:off x="1248"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86114" name="Oval 28"/>
            <p:cNvSpPr/>
            <p:nvPr/>
          </p:nvSpPr>
          <p:spPr>
            <a:xfrm>
              <a:off x="384" y="139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86115" name="Oval 29"/>
            <p:cNvSpPr/>
            <p:nvPr/>
          </p:nvSpPr>
          <p:spPr>
            <a:xfrm>
              <a:off x="960" y="139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86116" name="Oval 30"/>
            <p:cNvSpPr/>
            <p:nvPr/>
          </p:nvSpPr>
          <p:spPr>
            <a:xfrm>
              <a:off x="960" y="211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grpSp>
      <p:sp>
        <p:nvSpPr>
          <p:cNvPr id="80915" name="Text Box 79"/>
          <p:cNvSpPr txBox="1"/>
          <p:nvPr/>
        </p:nvSpPr>
        <p:spPr>
          <a:xfrm>
            <a:off x="3786188" y="2205038"/>
            <a:ext cx="641350" cy="3292475"/>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lnSpc>
                <a:spcPct val="125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    </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4</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a:p>
            <a:pPr marL="0" lvl="0" indent="0" eaLnBrk="1" hangingPunct="1">
              <a:lnSpc>
                <a:spcPct val="125000"/>
              </a:lnSpc>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grpSp>
        <p:nvGrpSpPr>
          <p:cNvPr id="4" name="Group 162"/>
          <p:cNvGrpSpPr/>
          <p:nvPr/>
        </p:nvGrpSpPr>
        <p:grpSpPr>
          <a:xfrm>
            <a:off x="4200525" y="2257425"/>
            <a:ext cx="1365250" cy="3189288"/>
            <a:chOff x="0" y="0"/>
            <a:chExt cx="860" cy="2009"/>
          </a:xfrm>
        </p:grpSpPr>
        <p:sp>
          <p:nvSpPr>
            <p:cNvPr id="86084" name="Rectangle 81"/>
            <p:cNvSpPr/>
            <p:nvPr/>
          </p:nvSpPr>
          <p:spPr>
            <a:xfrm>
              <a:off x="451" y="1722"/>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en-US" altLang="zh-CN" b="1" dirty="0">
                <a:latin typeface="Times New Roman" panose="02020603050405020304" pitchFamily="18" charset="0"/>
              </a:endParaRPr>
            </a:p>
          </p:txBody>
        </p:sp>
        <p:sp>
          <p:nvSpPr>
            <p:cNvPr id="86085" name="Rectangle 82"/>
            <p:cNvSpPr/>
            <p:nvPr/>
          </p:nvSpPr>
          <p:spPr>
            <a:xfrm>
              <a:off x="0" y="1722"/>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G</a:t>
              </a:r>
              <a:endParaRPr lang="en-US" altLang="zh-CN" b="1" dirty="0">
                <a:latin typeface="Times New Roman" panose="02020603050405020304" pitchFamily="18" charset="0"/>
              </a:endParaRPr>
            </a:p>
          </p:txBody>
        </p:sp>
        <p:sp>
          <p:nvSpPr>
            <p:cNvPr id="86086" name="Rectangle 83"/>
            <p:cNvSpPr/>
            <p:nvPr/>
          </p:nvSpPr>
          <p:spPr>
            <a:xfrm>
              <a:off x="451" y="1435"/>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en-US" altLang="zh-CN" b="1" dirty="0">
                <a:latin typeface="Times New Roman" panose="02020603050405020304" pitchFamily="18" charset="0"/>
              </a:endParaRPr>
            </a:p>
          </p:txBody>
        </p:sp>
        <p:sp>
          <p:nvSpPr>
            <p:cNvPr id="86087" name="Rectangle 84"/>
            <p:cNvSpPr/>
            <p:nvPr/>
          </p:nvSpPr>
          <p:spPr>
            <a:xfrm>
              <a:off x="0" y="1435"/>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F</a:t>
              </a:r>
              <a:endParaRPr lang="en-US" altLang="zh-CN" b="1" dirty="0">
                <a:latin typeface="Times New Roman" panose="02020603050405020304" pitchFamily="18" charset="0"/>
              </a:endParaRPr>
            </a:p>
          </p:txBody>
        </p:sp>
        <p:sp>
          <p:nvSpPr>
            <p:cNvPr id="86088" name="Rectangle 85"/>
            <p:cNvSpPr/>
            <p:nvPr/>
          </p:nvSpPr>
          <p:spPr>
            <a:xfrm>
              <a:off x="451" y="1148"/>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en-US" altLang="zh-CN" b="1" dirty="0">
                <a:latin typeface="Times New Roman" panose="02020603050405020304" pitchFamily="18" charset="0"/>
              </a:endParaRPr>
            </a:p>
          </p:txBody>
        </p:sp>
        <p:sp>
          <p:nvSpPr>
            <p:cNvPr id="86089" name="Rectangle 86"/>
            <p:cNvSpPr/>
            <p:nvPr/>
          </p:nvSpPr>
          <p:spPr>
            <a:xfrm>
              <a:off x="0" y="1148"/>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E</a:t>
              </a:r>
              <a:endParaRPr lang="en-US" altLang="zh-CN" b="1" dirty="0">
                <a:latin typeface="Times New Roman" panose="02020603050405020304" pitchFamily="18" charset="0"/>
              </a:endParaRPr>
            </a:p>
          </p:txBody>
        </p:sp>
        <p:sp>
          <p:nvSpPr>
            <p:cNvPr id="86090" name="Rectangle 87"/>
            <p:cNvSpPr/>
            <p:nvPr/>
          </p:nvSpPr>
          <p:spPr>
            <a:xfrm>
              <a:off x="451" y="861"/>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en-US" altLang="zh-CN" b="1" dirty="0">
                <a:latin typeface="Times New Roman" panose="02020603050405020304" pitchFamily="18" charset="0"/>
              </a:endParaRPr>
            </a:p>
          </p:txBody>
        </p:sp>
        <p:sp>
          <p:nvSpPr>
            <p:cNvPr id="86091" name="Rectangle 88"/>
            <p:cNvSpPr/>
            <p:nvPr/>
          </p:nvSpPr>
          <p:spPr>
            <a:xfrm>
              <a:off x="0" y="861"/>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86092" name="Rectangle 89"/>
            <p:cNvSpPr/>
            <p:nvPr/>
          </p:nvSpPr>
          <p:spPr>
            <a:xfrm>
              <a:off x="451" y="574"/>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en-US" altLang="zh-CN" b="1" dirty="0">
                <a:latin typeface="Times New Roman" panose="02020603050405020304" pitchFamily="18" charset="0"/>
              </a:endParaRPr>
            </a:p>
          </p:txBody>
        </p:sp>
        <p:sp>
          <p:nvSpPr>
            <p:cNvPr id="86093" name="Rectangle 90"/>
            <p:cNvSpPr/>
            <p:nvPr/>
          </p:nvSpPr>
          <p:spPr>
            <a:xfrm>
              <a:off x="0" y="574"/>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86094" name="Rectangle 91"/>
            <p:cNvSpPr/>
            <p:nvPr/>
          </p:nvSpPr>
          <p:spPr>
            <a:xfrm>
              <a:off x="451" y="287"/>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en-US" altLang="zh-CN" b="1" dirty="0">
                <a:latin typeface="Times New Roman" panose="02020603050405020304" pitchFamily="18" charset="0"/>
              </a:endParaRPr>
            </a:p>
          </p:txBody>
        </p:sp>
        <p:sp>
          <p:nvSpPr>
            <p:cNvPr id="86095" name="Rectangle 92"/>
            <p:cNvSpPr/>
            <p:nvPr/>
          </p:nvSpPr>
          <p:spPr>
            <a:xfrm>
              <a:off x="0" y="287"/>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86096" name="Rectangle 93"/>
            <p:cNvSpPr/>
            <p:nvPr/>
          </p:nvSpPr>
          <p:spPr>
            <a:xfrm>
              <a:off x="451" y="0"/>
              <a:ext cx="409"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endParaRPr lang="en-US" altLang="zh-CN" b="1" dirty="0">
                <a:latin typeface="Times New Roman" panose="02020603050405020304" pitchFamily="18" charset="0"/>
              </a:endParaRPr>
            </a:p>
          </p:txBody>
        </p:sp>
        <p:sp>
          <p:nvSpPr>
            <p:cNvPr id="86097" name="Rectangle 94"/>
            <p:cNvSpPr/>
            <p:nvPr/>
          </p:nvSpPr>
          <p:spPr>
            <a:xfrm>
              <a:off x="0" y="0"/>
              <a:ext cx="451" cy="287"/>
            </a:xfrm>
            <a:prstGeom prst="rect">
              <a:avLst/>
            </a:prstGeom>
            <a:noFill/>
            <a:ln w="9525">
              <a:noFill/>
            </a:ln>
          </p:spPr>
          <p:txBody>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a:buFont typeface="Arial" panose="020B0604020202020204" pitchFamily="34" charset="0"/>
                <a:buNone/>
              </a:pP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86098" name="Line 95"/>
            <p:cNvSpPr/>
            <p:nvPr/>
          </p:nvSpPr>
          <p:spPr>
            <a:xfrm>
              <a:off x="0" y="0"/>
              <a:ext cx="860" cy="0"/>
            </a:xfrm>
            <a:prstGeom prst="line">
              <a:avLst/>
            </a:prstGeom>
            <a:ln w="28575" cap="sq" cmpd="sng">
              <a:solidFill>
                <a:schemeClr val="tx1"/>
              </a:solidFill>
              <a:prstDash val="solid"/>
              <a:headEnd type="none" w="med" len="med"/>
              <a:tailEnd type="none" w="med" len="med"/>
            </a:ln>
          </p:spPr>
        </p:sp>
        <p:sp>
          <p:nvSpPr>
            <p:cNvPr id="86099" name="Line 96"/>
            <p:cNvSpPr/>
            <p:nvPr/>
          </p:nvSpPr>
          <p:spPr>
            <a:xfrm>
              <a:off x="0" y="287"/>
              <a:ext cx="860" cy="0"/>
            </a:xfrm>
            <a:prstGeom prst="line">
              <a:avLst/>
            </a:prstGeom>
            <a:ln w="12700" cap="flat" cmpd="sng">
              <a:solidFill>
                <a:schemeClr val="tx1"/>
              </a:solidFill>
              <a:prstDash val="solid"/>
              <a:headEnd type="none" w="med" len="med"/>
              <a:tailEnd type="none" w="med" len="med"/>
            </a:ln>
          </p:spPr>
        </p:sp>
        <p:sp>
          <p:nvSpPr>
            <p:cNvPr id="86100" name="Line 97"/>
            <p:cNvSpPr/>
            <p:nvPr/>
          </p:nvSpPr>
          <p:spPr>
            <a:xfrm>
              <a:off x="0" y="574"/>
              <a:ext cx="860" cy="0"/>
            </a:xfrm>
            <a:prstGeom prst="line">
              <a:avLst/>
            </a:prstGeom>
            <a:ln w="12700" cap="flat" cmpd="sng">
              <a:solidFill>
                <a:schemeClr val="tx1"/>
              </a:solidFill>
              <a:prstDash val="solid"/>
              <a:headEnd type="none" w="med" len="med"/>
              <a:tailEnd type="none" w="med" len="med"/>
            </a:ln>
          </p:spPr>
        </p:sp>
        <p:sp>
          <p:nvSpPr>
            <p:cNvPr id="86101" name="Line 98"/>
            <p:cNvSpPr/>
            <p:nvPr/>
          </p:nvSpPr>
          <p:spPr>
            <a:xfrm>
              <a:off x="0" y="861"/>
              <a:ext cx="860" cy="0"/>
            </a:xfrm>
            <a:prstGeom prst="line">
              <a:avLst/>
            </a:prstGeom>
            <a:ln w="12700" cap="flat" cmpd="sng">
              <a:solidFill>
                <a:schemeClr val="tx1"/>
              </a:solidFill>
              <a:prstDash val="solid"/>
              <a:headEnd type="none" w="med" len="med"/>
              <a:tailEnd type="none" w="med" len="med"/>
            </a:ln>
          </p:spPr>
        </p:sp>
        <p:sp>
          <p:nvSpPr>
            <p:cNvPr id="86102" name="Line 99"/>
            <p:cNvSpPr/>
            <p:nvPr/>
          </p:nvSpPr>
          <p:spPr>
            <a:xfrm>
              <a:off x="0" y="1148"/>
              <a:ext cx="860" cy="0"/>
            </a:xfrm>
            <a:prstGeom prst="line">
              <a:avLst/>
            </a:prstGeom>
            <a:ln w="12700" cap="flat" cmpd="sng">
              <a:solidFill>
                <a:schemeClr val="tx1"/>
              </a:solidFill>
              <a:prstDash val="solid"/>
              <a:headEnd type="none" w="med" len="med"/>
              <a:tailEnd type="none" w="med" len="med"/>
            </a:ln>
          </p:spPr>
        </p:sp>
        <p:sp>
          <p:nvSpPr>
            <p:cNvPr id="86103" name="Line 100"/>
            <p:cNvSpPr/>
            <p:nvPr/>
          </p:nvSpPr>
          <p:spPr>
            <a:xfrm>
              <a:off x="0" y="1435"/>
              <a:ext cx="860" cy="0"/>
            </a:xfrm>
            <a:prstGeom prst="line">
              <a:avLst/>
            </a:prstGeom>
            <a:ln w="12700" cap="flat" cmpd="sng">
              <a:solidFill>
                <a:schemeClr val="tx1"/>
              </a:solidFill>
              <a:prstDash val="solid"/>
              <a:headEnd type="none" w="med" len="med"/>
              <a:tailEnd type="none" w="med" len="med"/>
            </a:ln>
          </p:spPr>
        </p:sp>
        <p:sp>
          <p:nvSpPr>
            <p:cNvPr id="86104" name="Line 101"/>
            <p:cNvSpPr/>
            <p:nvPr/>
          </p:nvSpPr>
          <p:spPr>
            <a:xfrm>
              <a:off x="0" y="1722"/>
              <a:ext cx="860" cy="0"/>
            </a:xfrm>
            <a:prstGeom prst="line">
              <a:avLst/>
            </a:prstGeom>
            <a:ln w="12700" cap="flat" cmpd="sng">
              <a:solidFill>
                <a:schemeClr val="tx1"/>
              </a:solidFill>
              <a:prstDash val="solid"/>
              <a:headEnd type="none" w="med" len="med"/>
              <a:tailEnd type="none" w="med" len="med"/>
            </a:ln>
          </p:spPr>
        </p:sp>
        <p:sp>
          <p:nvSpPr>
            <p:cNvPr id="86105" name="Line 102"/>
            <p:cNvSpPr/>
            <p:nvPr/>
          </p:nvSpPr>
          <p:spPr>
            <a:xfrm>
              <a:off x="0" y="2009"/>
              <a:ext cx="860" cy="0"/>
            </a:xfrm>
            <a:prstGeom prst="line">
              <a:avLst/>
            </a:prstGeom>
            <a:ln w="28575" cap="sq" cmpd="sng">
              <a:solidFill>
                <a:schemeClr val="tx1"/>
              </a:solidFill>
              <a:prstDash val="solid"/>
              <a:headEnd type="none" w="med" len="med"/>
              <a:tailEnd type="none" w="med" len="med"/>
            </a:ln>
          </p:spPr>
        </p:sp>
        <p:sp>
          <p:nvSpPr>
            <p:cNvPr id="86106" name="Line 103"/>
            <p:cNvSpPr/>
            <p:nvPr/>
          </p:nvSpPr>
          <p:spPr>
            <a:xfrm>
              <a:off x="0" y="0"/>
              <a:ext cx="0" cy="2009"/>
            </a:xfrm>
            <a:prstGeom prst="line">
              <a:avLst/>
            </a:prstGeom>
            <a:ln w="28575" cap="sq" cmpd="sng">
              <a:solidFill>
                <a:schemeClr val="tx1"/>
              </a:solidFill>
              <a:prstDash val="solid"/>
              <a:headEnd type="none" w="med" len="med"/>
              <a:tailEnd type="none" w="med" len="med"/>
            </a:ln>
          </p:spPr>
        </p:sp>
        <p:sp>
          <p:nvSpPr>
            <p:cNvPr id="86107" name="Line 104"/>
            <p:cNvSpPr/>
            <p:nvPr/>
          </p:nvSpPr>
          <p:spPr>
            <a:xfrm>
              <a:off x="451" y="0"/>
              <a:ext cx="0" cy="2009"/>
            </a:xfrm>
            <a:prstGeom prst="line">
              <a:avLst/>
            </a:prstGeom>
            <a:ln w="12700" cap="flat" cmpd="sng">
              <a:solidFill>
                <a:schemeClr val="tx1"/>
              </a:solidFill>
              <a:prstDash val="solid"/>
              <a:headEnd type="none" w="med" len="med"/>
              <a:tailEnd type="none" w="med" len="med"/>
            </a:ln>
          </p:spPr>
        </p:sp>
        <p:sp>
          <p:nvSpPr>
            <p:cNvPr id="86108" name="Line 105"/>
            <p:cNvSpPr/>
            <p:nvPr/>
          </p:nvSpPr>
          <p:spPr>
            <a:xfrm>
              <a:off x="860" y="0"/>
              <a:ext cx="0" cy="2009"/>
            </a:xfrm>
            <a:prstGeom prst="line">
              <a:avLst/>
            </a:prstGeom>
            <a:ln w="28575" cap="sq" cmpd="sng">
              <a:solidFill>
                <a:schemeClr val="tx1"/>
              </a:solidFill>
              <a:prstDash val="solid"/>
              <a:headEnd type="none" w="med" len="med"/>
              <a:tailEnd type="none" w="med" len="med"/>
            </a:ln>
          </p:spPr>
        </p:sp>
      </p:grpSp>
      <p:sp>
        <p:nvSpPr>
          <p:cNvPr id="80942" name="Text Box 106"/>
          <p:cNvSpPr txBox="1"/>
          <p:nvPr/>
        </p:nvSpPr>
        <p:spPr>
          <a:xfrm>
            <a:off x="4124325" y="1773238"/>
            <a:ext cx="2378075"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data  firstchild</a:t>
            </a:r>
            <a:endParaRPr lang="en-US" altLang="zh-CN" b="1" dirty="0">
              <a:latin typeface="Times New Roman" panose="02020603050405020304" pitchFamily="18" charset="0"/>
              <a:ea typeface="宋体" panose="02010600030101010101" pitchFamily="2" charset="-122"/>
            </a:endParaRPr>
          </a:p>
        </p:txBody>
      </p:sp>
      <p:sp>
        <p:nvSpPr>
          <p:cNvPr id="80943" name="Text Box 107"/>
          <p:cNvSpPr txBox="1"/>
          <p:nvPr/>
        </p:nvSpPr>
        <p:spPr>
          <a:xfrm>
            <a:off x="4268788" y="5518150"/>
            <a:ext cx="1295400" cy="82232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r = 0</a:t>
            </a:r>
            <a:endParaRPr lang="en-US" altLang="zh-CN" b="1" dirty="0">
              <a:latin typeface="Times New Roman" panose="02020603050405020304" pitchFamily="18" charset="0"/>
              <a:ea typeface="宋体" panose="02010600030101010101" pitchFamily="2" charset="-122"/>
            </a:endParaRPr>
          </a:p>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n = 7</a:t>
            </a:r>
            <a:endParaRPr lang="en-US" altLang="zh-CN" b="1" dirty="0">
              <a:latin typeface="Times New Roman" panose="02020603050405020304" pitchFamily="18" charset="0"/>
              <a:ea typeface="宋体" panose="02010600030101010101" pitchFamily="2" charset="-122"/>
            </a:endParaRPr>
          </a:p>
        </p:txBody>
      </p:sp>
      <p:sp>
        <p:nvSpPr>
          <p:cNvPr id="80944" name="Text Box 108"/>
          <p:cNvSpPr txBox="1"/>
          <p:nvPr/>
        </p:nvSpPr>
        <p:spPr>
          <a:xfrm>
            <a:off x="5876925" y="2205038"/>
            <a:ext cx="3365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grpSp>
        <p:nvGrpSpPr>
          <p:cNvPr id="5" name="Group 159"/>
          <p:cNvGrpSpPr/>
          <p:nvPr/>
        </p:nvGrpSpPr>
        <p:grpSpPr>
          <a:xfrm>
            <a:off x="5878513" y="2252663"/>
            <a:ext cx="609600" cy="381000"/>
            <a:chOff x="0" y="0"/>
            <a:chExt cx="384" cy="240"/>
          </a:xfrm>
        </p:grpSpPr>
        <p:sp>
          <p:nvSpPr>
            <p:cNvPr id="86082" name="Rectangle 109"/>
            <p:cNvSpPr/>
            <p:nvPr/>
          </p:nvSpPr>
          <p:spPr>
            <a:xfrm>
              <a:off x="0" y="0"/>
              <a:ext cx="384" cy="240"/>
            </a:xfrm>
            <a:prstGeom prst="rect">
              <a:avLst/>
            </a:prstGeom>
            <a:no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6083" name="Line 110"/>
            <p:cNvSpPr/>
            <p:nvPr/>
          </p:nvSpPr>
          <p:spPr>
            <a:xfrm>
              <a:off x="240" y="0"/>
              <a:ext cx="0" cy="240"/>
            </a:xfrm>
            <a:prstGeom prst="line">
              <a:avLst/>
            </a:prstGeom>
            <a:ln w="12700" cap="sq" cmpd="sng">
              <a:solidFill>
                <a:schemeClr val="tx1"/>
              </a:solidFill>
              <a:prstDash val="solid"/>
              <a:headEnd type="none" w="med" len="med"/>
              <a:tailEnd type="none" w="med" len="med"/>
            </a:ln>
          </p:spPr>
        </p:sp>
      </p:grpSp>
      <p:sp>
        <p:nvSpPr>
          <p:cNvPr id="80948" name="Line 111"/>
          <p:cNvSpPr/>
          <p:nvPr/>
        </p:nvSpPr>
        <p:spPr>
          <a:xfrm>
            <a:off x="5421313" y="2481263"/>
            <a:ext cx="457200" cy="0"/>
          </a:xfrm>
          <a:prstGeom prst="line">
            <a:avLst/>
          </a:prstGeom>
          <a:ln w="28575" cap="sq" cmpd="sng">
            <a:solidFill>
              <a:schemeClr val="tx1"/>
            </a:solidFill>
            <a:prstDash val="solid"/>
            <a:headEnd type="none" w="med" len="med"/>
            <a:tailEnd type="triangle" w="lg" len="med"/>
          </a:ln>
        </p:spPr>
      </p:sp>
      <p:grpSp>
        <p:nvGrpSpPr>
          <p:cNvPr id="6" name="Group 160"/>
          <p:cNvGrpSpPr/>
          <p:nvPr/>
        </p:nvGrpSpPr>
        <p:grpSpPr>
          <a:xfrm>
            <a:off x="6792913" y="2252663"/>
            <a:ext cx="609600" cy="381000"/>
            <a:chOff x="0" y="0"/>
            <a:chExt cx="384" cy="240"/>
          </a:xfrm>
        </p:grpSpPr>
        <p:sp>
          <p:nvSpPr>
            <p:cNvPr id="86080" name="Rectangle 112"/>
            <p:cNvSpPr/>
            <p:nvPr/>
          </p:nvSpPr>
          <p:spPr>
            <a:xfrm>
              <a:off x="0" y="0"/>
              <a:ext cx="384" cy="240"/>
            </a:xfrm>
            <a:prstGeom prst="rect">
              <a:avLst/>
            </a:prstGeom>
            <a:no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6081" name="Line 113"/>
            <p:cNvSpPr/>
            <p:nvPr/>
          </p:nvSpPr>
          <p:spPr>
            <a:xfrm>
              <a:off x="240" y="0"/>
              <a:ext cx="0" cy="240"/>
            </a:xfrm>
            <a:prstGeom prst="line">
              <a:avLst/>
            </a:prstGeom>
            <a:ln w="12700" cap="sq" cmpd="sng">
              <a:solidFill>
                <a:schemeClr val="tx1"/>
              </a:solidFill>
              <a:prstDash val="solid"/>
              <a:headEnd type="none" w="med" len="med"/>
              <a:tailEnd type="none" w="med" len="med"/>
            </a:ln>
          </p:spPr>
        </p:sp>
      </p:grpSp>
      <p:sp>
        <p:nvSpPr>
          <p:cNvPr id="80952" name="Line 114"/>
          <p:cNvSpPr/>
          <p:nvPr/>
        </p:nvSpPr>
        <p:spPr>
          <a:xfrm>
            <a:off x="6335713" y="2481263"/>
            <a:ext cx="457200" cy="0"/>
          </a:xfrm>
          <a:prstGeom prst="line">
            <a:avLst/>
          </a:prstGeom>
          <a:ln w="28575" cap="sq" cmpd="sng">
            <a:solidFill>
              <a:schemeClr val="tx1"/>
            </a:solidFill>
            <a:prstDash val="solid"/>
            <a:headEnd type="none" w="med" len="med"/>
            <a:tailEnd type="triangle" w="lg" len="med"/>
          </a:ln>
        </p:spPr>
      </p:sp>
      <p:grpSp>
        <p:nvGrpSpPr>
          <p:cNvPr id="7" name="Group 161"/>
          <p:cNvGrpSpPr/>
          <p:nvPr/>
        </p:nvGrpSpPr>
        <p:grpSpPr>
          <a:xfrm>
            <a:off x="7707313" y="2252663"/>
            <a:ext cx="609600" cy="381000"/>
            <a:chOff x="0" y="0"/>
            <a:chExt cx="384" cy="240"/>
          </a:xfrm>
        </p:grpSpPr>
        <p:sp>
          <p:nvSpPr>
            <p:cNvPr id="86078" name="Rectangle 115"/>
            <p:cNvSpPr/>
            <p:nvPr/>
          </p:nvSpPr>
          <p:spPr>
            <a:xfrm>
              <a:off x="0" y="0"/>
              <a:ext cx="384" cy="240"/>
            </a:xfrm>
            <a:prstGeom prst="rect">
              <a:avLst/>
            </a:prstGeom>
            <a:no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6079" name="Line 116"/>
            <p:cNvSpPr/>
            <p:nvPr/>
          </p:nvSpPr>
          <p:spPr>
            <a:xfrm>
              <a:off x="240" y="0"/>
              <a:ext cx="0" cy="240"/>
            </a:xfrm>
            <a:prstGeom prst="line">
              <a:avLst/>
            </a:prstGeom>
            <a:ln w="12700" cap="sq" cmpd="sng">
              <a:solidFill>
                <a:schemeClr val="tx1"/>
              </a:solidFill>
              <a:prstDash val="solid"/>
              <a:headEnd type="none" w="med" len="med"/>
              <a:tailEnd type="none" w="med" len="med"/>
            </a:ln>
          </p:spPr>
        </p:sp>
      </p:grpSp>
      <p:sp>
        <p:nvSpPr>
          <p:cNvPr id="80956" name="Line 117"/>
          <p:cNvSpPr/>
          <p:nvPr/>
        </p:nvSpPr>
        <p:spPr>
          <a:xfrm>
            <a:off x="7250113" y="2481263"/>
            <a:ext cx="457200" cy="0"/>
          </a:xfrm>
          <a:prstGeom prst="line">
            <a:avLst/>
          </a:prstGeom>
          <a:ln w="28575" cap="sq" cmpd="sng">
            <a:solidFill>
              <a:schemeClr val="tx1"/>
            </a:solidFill>
            <a:prstDash val="solid"/>
            <a:headEnd type="none" w="med" len="med"/>
            <a:tailEnd type="triangle" w="lg" len="med"/>
          </a:ln>
        </p:spPr>
      </p:sp>
      <p:grpSp>
        <p:nvGrpSpPr>
          <p:cNvPr id="8" name="Group 120"/>
          <p:cNvGrpSpPr/>
          <p:nvPr/>
        </p:nvGrpSpPr>
        <p:grpSpPr>
          <a:xfrm>
            <a:off x="8151813" y="2328863"/>
            <a:ext cx="149225" cy="228600"/>
            <a:chOff x="0" y="0"/>
            <a:chExt cx="94" cy="144"/>
          </a:xfrm>
        </p:grpSpPr>
        <p:sp>
          <p:nvSpPr>
            <p:cNvPr id="86076" name="Line 118"/>
            <p:cNvSpPr/>
            <p:nvPr/>
          </p:nvSpPr>
          <p:spPr>
            <a:xfrm flipH="1">
              <a:off x="0" y="0"/>
              <a:ext cx="48" cy="144"/>
            </a:xfrm>
            <a:prstGeom prst="line">
              <a:avLst/>
            </a:prstGeom>
            <a:ln w="38100" cap="sq" cmpd="sng">
              <a:solidFill>
                <a:srgbClr val="990000"/>
              </a:solidFill>
              <a:prstDash val="solid"/>
              <a:headEnd type="none" w="med" len="med"/>
              <a:tailEnd type="none" w="med" len="med"/>
            </a:ln>
          </p:spPr>
        </p:sp>
        <p:sp>
          <p:nvSpPr>
            <p:cNvPr id="86077" name="Line 119"/>
            <p:cNvSpPr/>
            <p:nvPr/>
          </p:nvSpPr>
          <p:spPr>
            <a:xfrm>
              <a:off x="46" y="0"/>
              <a:ext cx="48" cy="144"/>
            </a:xfrm>
            <a:prstGeom prst="line">
              <a:avLst/>
            </a:prstGeom>
            <a:ln w="38100" cap="sq" cmpd="sng">
              <a:solidFill>
                <a:srgbClr val="990000"/>
              </a:solidFill>
              <a:prstDash val="solid"/>
              <a:headEnd type="none" w="med" len="med"/>
              <a:tailEnd type="none" w="med" len="med"/>
            </a:ln>
          </p:spPr>
        </p:sp>
      </p:grpSp>
      <p:grpSp>
        <p:nvGrpSpPr>
          <p:cNvPr id="9" name="Group 121"/>
          <p:cNvGrpSpPr/>
          <p:nvPr/>
        </p:nvGrpSpPr>
        <p:grpSpPr>
          <a:xfrm>
            <a:off x="5200650" y="2840038"/>
            <a:ext cx="149225" cy="228600"/>
            <a:chOff x="0" y="0"/>
            <a:chExt cx="94" cy="144"/>
          </a:xfrm>
        </p:grpSpPr>
        <p:sp>
          <p:nvSpPr>
            <p:cNvPr id="86074" name="Line 122"/>
            <p:cNvSpPr/>
            <p:nvPr/>
          </p:nvSpPr>
          <p:spPr>
            <a:xfrm flipH="1">
              <a:off x="0" y="0"/>
              <a:ext cx="48" cy="144"/>
            </a:xfrm>
            <a:prstGeom prst="line">
              <a:avLst/>
            </a:prstGeom>
            <a:ln w="38100" cap="sq" cmpd="sng">
              <a:solidFill>
                <a:srgbClr val="990000"/>
              </a:solidFill>
              <a:prstDash val="solid"/>
              <a:headEnd type="none" w="med" len="med"/>
              <a:tailEnd type="none" w="med" len="med"/>
            </a:ln>
          </p:spPr>
        </p:sp>
        <p:sp>
          <p:nvSpPr>
            <p:cNvPr id="86075" name="Line 123"/>
            <p:cNvSpPr/>
            <p:nvPr/>
          </p:nvSpPr>
          <p:spPr>
            <a:xfrm>
              <a:off x="46" y="0"/>
              <a:ext cx="48" cy="144"/>
            </a:xfrm>
            <a:prstGeom prst="line">
              <a:avLst/>
            </a:prstGeom>
            <a:ln w="38100" cap="sq" cmpd="sng">
              <a:solidFill>
                <a:srgbClr val="990000"/>
              </a:solidFill>
              <a:prstDash val="solid"/>
              <a:headEnd type="none" w="med" len="med"/>
              <a:tailEnd type="none" w="med" len="med"/>
            </a:ln>
          </p:spPr>
        </p:sp>
      </p:grpSp>
      <p:grpSp>
        <p:nvGrpSpPr>
          <p:cNvPr id="10" name="Group 165"/>
          <p:cNvGrpSpPr/>
          <p:nvPr/>
        </p:nvGrpSpPr>
        <p:grpSpPr>
          <a:xfrm>
            <a:off x="5405438" y="3141663"/>
            <a:ext cx="1993900" cy="457200"/>
            <a:chOff x="0" y="0"/>
            <a:chExt cx="1256" cy="288"/>
          </a:xfrm>
        </p:grpSpPr>
        <p:sp>
          <p:nvSpPr>
            <p:cNvPr id="86064" name="Text Box 124"/>
            <p:cNvSpPr txBox="1"/>
            <p:nvPr/>
          </p:nvSpPr>
          <p:spPr>
            <a:xfrm>
              <a:off x="213" y="0"/>
              <a:ext cx="884"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4          5</a:t>
              </a:r>
              <a:endParaRPr lang="en-US" altLang="zh-CN" b="1" dirty="0">
                <a:latin typeface="Times New Roman" panose="02020603050405020304" pitchFamily="18" charset="0"/>
                <a:ea typeface="宋体" panose="02010600030101010101" pitchFamily="2" charset="-122"/>
              </a:endParaRPr>
            </a:p>
          </p:txBody>
        </p:sp>
        <p:sp>
          <p:nvSpPr>
            <p:cNvPr id="86065" name="Rectangle 125"/>
            <p:cNvSpPr/>
            <p:nvPr/>
          </p:nvSpPr>
          <p:spPr>
            <a:xfrm>
              <a:off x="288" y="30"/>
              <a:ext cx="384" cy="240"/>
            </a:xfrm>
            <a:prstGeom prst="rect">
              <a:avLst/>
            </a:prstGeom>
            <a:no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6066" name="Line 126"/>
            <p:cNvSpPr/>
            <p:nvPr/>
          </p:nvSpPr>
          <p:spPr>
            <a:xfrm>
              <a:off x="528" y="30"/>
              <a:ext cx="0" cy="240"/>
            </a:xfrm>
            <a:prstGeom prst="line">
              <a:avLst/>
            </a:prstGeom>
            <a:ln w="12700" cap="sq" cmpd="sng">
              <a:solidFill>
                <a:schemeClr val="tx1"/>
              </a:solidFill>
              <a:prstDash val="solid"/>
              <a:headEnd type="none" w="med" len="med"/>
              <a:tailEnd type="none" w="med" len="med"/>
            </a:ln>
          </p:spPr>
        </p:sp>
        <p:sp>
          <p:nvSpPr>
            <p:cNvPr id="86067" name="Line 127"/>
            <p:cNvSpPr/>
            <p:nvPr/>
          </p:nvSpPr>
          <p:spPr>
            <a:xfrm>
              <a:off x="0" y="174"/>
              <a:ext cx="288" cy="0"/>
            </a:xfrm>
            <a:prstGeom prst="line">
              <a:avLst/>
            </a:prstGeom>
            <a:ln w="28575" cap="sq" cmpd="sng">
              <a:solidFill>
                <a:schemeClr val="tx1"/>
              </a:solidFill>
              <a:prstDash val="solid"/>
              <a:headEnd type="none" w="med" len="med"/>
              <a:tailEnd type="triangle" w="lg" len="med"/>
            </a:ln>
          </p:spPr>
        </p:sp>
        <p:sp>
          <p:nvSpPr>
            <p:cNvPr id="86068" name="Line 130"/>
            <p:cNvSpPr/>
            <p:nvPr/>
          </p:nvSpPr>
          <p:spPr>
            <a:xfrm>
              <a:off x="576" y="174"/>
              <a:ext cx="288" cy="0"/>
            </a:xfrm>
            <a:prstGeom prst="line">
              <a:avLst/>
            </a:prstGeom>
            <a:ln w="28575" cap="sq" cmpd="sng">
              <a:solidFill>
                <a:schemeClr val="tx1"/>
              </a:solidFill>
              <a:prstDash val="solid"/>
              <a:headEnd type="none" w="med" len="med"/>
              <a:tailEnd type="triangle" w="lg" len="med"/>
            </a:ln>
          </p:spPr>
        </p:sp>
        <p:sp>
          <p:nvSpPr>
            <p:cNvPr id="86069" name="Rectangle 131"/>
            <p:cNvSpPr/>
            <p:nvPr/>
          </p:nvSpPr>
          <p:spPr>
            <a:xfrm>
              <a:off x="872" y="30"/>
              <a:ext cx="384" cy="240"/>
            </a:xfrm>
            <a:prstGeom prst="rect">
              <a:avLst/>
            </a:prstGeom>
            <a:no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6070" name="Line 132"/>
            <p:cNvSpPr/>
            <p:nvPr/>
          </p:nvSpPr>
          <p:spPr>
            <a:xfrm>
              <a:off x="1112" y="30"/>
              <a:ext cx="0" cy="240"/>
            </a:xfrm>
            <a:prstGeom prst="line">
              <a:avLst/>
            </a:prstGeom>
            <a:ln w="12700" cap="sq" cmpd="sng">
              <a:solidFill>
                <a:schemeClr val="tx1"/>
              </a:solidFill>
              <a:prstDash val="solid"/>
              <a:headEnd type="none" w="med" len="med"/>
              <a:tailEnd type="none" w="med" len="med"/>
            </a:ln>
          </p:spPr>
        </p:sp>
        <p:grpSp>
          <p:nvGrpSpPr>
            <p:cNvPr id="86071" name="Group 134"/>
            <p:cNvGrpSpPr/>
            <p:nvPr/>
          </p:nvGrpSpPr>
          <p:grpSpPr>
            <a:xfrm>
              <a:off x="1129" y="78"/>
              <a:ext cx="94" cy="144"/>
              <a:chOff x="0" y="0"/>
              <a:chExt cx="94" cy="144"/>
            </a:xfrm>
          </p:grpSpPr>
          <p:sp>
            <p:nvSpPr>
              <p:cNvPr id="86072" name="Line 135"/>
              <p:cNvSpPr/>
              <p:nvPr/>
            </p:nvSpPr>
            <p:spPr>
              <a:xfrm flipH="1">
                <a:off x="0" y="0"/>
                <a:ext cx="48" cy="144"/>
              </a:xfrm>
              <a:prstGeom prst="line">
                <a:avLst/>
              </a:prstGeom>
              <a:ln w="38100" cap="sq" cmpd="sng">
                <a:solidFill>
                  <a:srgbClr val="990000"/>
                </a:solidFill>
                <a:prstDash val="solid"/>
                <a:headEnd type="none" w="med" len="med"/>
                <a:tailEnd type="none" w="med" len="med"/>
              </a:ln>
            </p:spPr>
          </p:sp>
          <p:sp>
            <p:nvSpPr>
              <p:cNvPr id="86073" name="Line 136"/>
              <p:cNvSpPr/>
              <p:nvPr/>
            </p:nvSpPr>
            <p:spPr>
              <a:xfrm>
                <a:off x="46" y="0"/>
                <a:ext cx="48" cy="144"/>
              </a:xfrm>
              <a:prstGeom prst="line">
                <a:avLst/>
              </a:prstGeom>
              <a:ln w="38100" cap="sq" cmpd="sng">
                <a:solidFill>
                  <a:srgbClr val="990000"/>
                </a:solidFill>
                <a:prstDash val="solid"/>
                <a:headEnd type="none" w="med" len="med"/>
                <a:tailEnd type="none" w="med" len="med"/>
              </a:ln>
            </p:spPr>
          </p:sp>
        </p:grpSp>
      </p:grpSp>
      <p:grpSp>
        <p:nvGrpSpPr>
          <p:cNvPr id="12" name="Group 166"/>
          <p:cNvGrpSpPr/>
          <p:nvPr/>
        </p:nvGrpSpPr>
        <p:grpSpPr>
          <a:xfrm>
            <a:off x="5421313" y="4484688"/>
            <a:ext cx="1066800" cy="457200"/>
            <a:chOff x="0" y="0"/>
            <a:chExt cx="672" cy="288"/>
          </a:xfrm>
        </p:grpSpPr>
        <p:sp>
          <p:nvSpPr>
            <p:cNvPr id="86057" name="Text Box 137"/>
            <p:cNvSpPr txBox="1"/>
            <p:nvPr/>
          </p:nvSpPr>
          <p:spPr>
            <a:xfrm>
              <a:off x="213" y="0"/>
              <a:ext cx="308"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6</a:t>
              </a:r>
              <a:endParaRPr lang="en-US" altLang="zh-CN" b="1" dirty="0">
                <a:latin typeface="Times New Roman" panose="02020603050405020304" pitchFamily="18" charset="0"/>
                <a:ea typeface="宋体" panose="02010600030101010101" pitchFamily="2" charset="-122"/>
              </a:endParaRPr>
            </a:p>
          </p:txBody>
        </p:sp>
        <p:sp>
          <p:nvSpPr>
            <p:cNvPr id="86058" name="Rectangle 138"/>
            <p:cNvSpPr/>
            <p:nvPr/>
          </p:nvSpPr>
          <p:spPr>
            <a:xfrm>
              <a:off x="288" y="30"/>
              <a:ext cx="384" cy="240"/>
            </a:xfrm>
            <a:prstGeom prst="rect">
              <a:avLst/>
            </a:prstGeom>
            <a:noFill/>
            <a:ln w="1270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6059" name="Line 139"/>
            <p:cNvSpPr/>
            <p:nvPr/>
          </p:nvSpPr>
          <p:spPr>
            <a:xfrm>
              <a:off x="528" y="30"/>
              <a:ext cx="0" cy="240"/>
            </a:xfrm>
            <a:prstGeom prst="line">
              <a:avLst/>
            </a:prstGeom>
            <a:ln w="12700" cap="sq" cmpd="sng">
              <a:solidFill>
                <a:schemeClr val="tx1"/>
              </a:solidFill>
              <a:prstDash val="solid"/>
              <a:headEnd type="none" w="med" len="med"/>
              <a:tailEnd type="none" w="med" len="med"/>
            </a:ln>
          </p:spPr>
        </p:sp>
        <p:sp>
          <p:nvSpPr>
            <p:cNvPr id="86060" name="Line 140"/>
            <p:cNvSpPr/>
            <p:nvPr/>
          </p:nvSpPr>
          <p:spPr>
            <a:xfrm>
              <a:off x="0" y="174"/>
              <a:ext cx="288" cy="0"/>
            </a:xfrm>
            <a:prstGeom prst="line">
              <a:avLst/>
            </a:prstGeom>
            <a:ln w="28575" cap="sq" cmpd="sng">
              <a:solidFill>
                <a:schemeClr val="tx1"/>
              </a:solidFill>
              <a:prstDash val="solid"/>
              <a:headEnd type="none" w="med" len="med"/>
              <a:tailEnd type="triangle" w="lg" len="med"/>
            </a:ln>
          </p:spPr>
        </p:sp>
        <p:grpSp>
          <p:nvGrpSpPr>
            <p:cNvPr id="86061" name="Group 147"/>
            <p:cNvGrpSpPr/>
            <p:nvPr/>
          </p:nvGrpSpPr>
          <p:grpSpPr>
            <a:xfrm>
              <a:off x="544" y="78"/>
              <a:ext cx="94" cy="144"/>
              <a:chOff x="0" y="0"/>
              <a:chExt cx="94" cy="144"/>
            </a:xfrm>
          </p:grpSpPr>
          <p:sp>
            <p:nvSpPr>
              <p:cNvPr id="86062" name="Line 148"/>
              <p:cNvSpPr/>
              <p:nvPr/>
            </p:nvSpPr>
            <p:spPr>
              <a:xfrm flipH="1">
                <a:off x="0" y="0"/>
                <a:ext cx="48" cy="144"/>
              </a:xfrm>
              <a:prstGeom prst="line">
                <a:avLst/>
              </a:prstGeom>
              <a:ln w="38100" cap="sq" cmpd="sng">
                <a:solidFill>
                  <a:srgbClr val="990000"/>
                </a:solidFill>
                <a:prstDash val="solid"/>
                <a:headEnd type="none" w="med" len="med"/>
                <a:tailEnd type="none" w="med" len="med"/>
              </a:ln>
            </p:spPr>
          </p:sp>
          <p:sp>
            <p:nvSpPr>
              <p:cNvPr id="86063" name="Line 149"/>
              <p:cNvSpPr/>
              <p:nvPr/>
            </p:nvSpPr>
            <p:spPr>
              <a:xfrm>
                <a:off x="46" y="0"/>
                <a:ext cx="48" cy="144"/>
              </a:xfrm>
              <a:prstGeom prst="line">
                <a:avLst/>
              </a:prstGeom>
              <a:ln w="38100" cap="sq" cmpd="sng">
                <a:solidFill>
                  <a:srgbClr val="990000"/>
                </a:solidFill>
                <a:prstDash val="solid"/>
                <a:headEnd type="none" w="med" len="med"/>
                <a:tailEnd type="none" w="med" len="med"/>
              </a:ln>
            </p:spPr>
          </p:sp>
        </p:grpSp>
      </p:grpSp>
      <p:grpSp>
        <p:nvGrpSpPr>
          <p:cNvPr id="14" name="Group 150"/>
          <p:cNvGrpSpPr/>
          <p:nvPr/>
        </p:nvGrpSpPr>
        <p:grpSpPr>
          <a:xfrm>
            <a:off x="5205413" y="3716338"/>
            <a:ext cx="149225" cy="228600"/>
            <a:chOff x="0" y="0"/>
            <a:chExt cx="94" cy="144"/>
          </a:xfrm>
        </p:grpSpPr>
        <p:sp>
          <p:nvSpPr>
            <p:cNvPr id="86055" name="Line 151"/>
            <p:cNvSpPr/>
            <p:nvPr/>
          </p:nvSpPr>
          <p:spPr>
            <a:xfrm flipH="1">
              <a:off x="0" y="0"/>
              <a:ext cx="48" cy="144"/>
            </a:xfrm>
            <a:prstGeom prst="line">
              <a:avLst/>
            </a:prstGeom>
            <a:ln w="38100" cap="sq" cmpd="sng">
              <a:solidFill>
                <a:srgbClr val="990000"/>
              </a:solidFill>
              <a:prstDash val="solid"/>
              <a:headEnd type="none" w="med" len="med"/>
              <a:tailEnd type="none" w="med" len="med"/>
            </a:ln>
          </p:spPr>
        </p:sp>
        <p:sp>
          <p:nvSpPr>
            <p:cNvPr id="86056" name="Line 152"/>
            <p:cNvSpPr/>
            <p:nvPr/>
          </p:nvSpPr>
          <p:spPr>
            <a:xfrm>
              <a:off x="46" y="0"/>
              <a:ext cx="48" cy="144"/>
            </a:xfrm>
            <a:prstGeom prst="line">
              <a:avLst/>
            </a:prstGeom>
            <a:ln w="38100" cap="sq" cmpd="sng">
              <a:solidFill>
                <a:srgbClr val="990000"/>
              </a:solidFill>
              <a:prstDash val="solid"/>
              <a:headEnd type="none" w="med" len="med"/>
              <a:tailEnd type="none" w="med" len="med"/>
            </a:ln>
          </p:spPr>
        </p:sp>
      </p:grpSp>
      <p:grpSp>
        <p:nvGrpSpPr>
          <p:cNvPr id="15" name="Group 153"/>
          <p:cNvGrpSpPr/>
          <p:nvPr/>
        </p:nvGrpSpPr>
        <p:grpSpPr>
          <a:xfrm>
            <a:off x="5205413" y="4208463"/>
            <a:ext cx="149225" cy="228600"/>
            <a:chOff x="0" y="0"/>
            <a:chExt cx="94" cy="144"/>
          </a:xfrm>
        </p:grpSpPr>
        <p:sp>
          <p:nvSpPr>
            <p:cNvPr id="86053" name="Line 154"/>
            <p:cNvSpPr/>
            <p:nvPr/>
          </p:nvSpPr>
          <p:spPr>
            <a:xfrm flipH="1">
              <a:off x="0" y="0"/>
              <a:ext cx="48" cy="144"/>
            </a:xfrm>
            <a:prstGeom prst="line">
              <a:avLst/>
            </a:prstGeom>
            <a:ln w="38100" cap="sq" cmpd="sng">
              <a:solidFill>
                <a:srgbClr val="990000"/>
              </a:solidFill>
              <a:prstDash val="solid"/>
              <a:headEnd type="none" w="med" len="med"/>
              <a:tailEnd type="none" w="med" len="med"/>
            </a:ln>
          </p:spPr>
        </p:sp>
        <p:sp>
          <p:nvSpPr>
            <p:cNvPr id="86054" name="Line 155"/>
            <p:cNvSpPr/>
            <p:nvPr/>
          </p:nvSpPr>
          <p:spPr>
            <a:xfrm>
              <a:off x="46" y="0"/>
              <a:ext cx="48" cy="144"/>
            </a:xfrm>
            <a:prstGeom prst="line">
              <a:avLst/>
            </a:prstGeom>
            <a:ln w="38100" cap="sq" cmpd="sng">
              <a:solidFill>
                <a:srgbClr val="990000"/>
              </a:solidFill>
              <a:prstDash val="solid"/>
              <a:headEnd type="none" w="med" len="med"/>
              <a:tailEnd type="none" w="med" len="med"/>
            </a:ln>
          </p:spPr>
        </p:sp>
      </p:grpSp>
      <p:grpSp>
        <p:nvGrpSpPr>
          <p:cNvPr id="16" name="Group 156"/>
          <p:cNvGrpSpPr/>
          <p:nvPr/>
        </p:nvGrpSpPr>
        <p:grpSpPr>
          <a:xfrm>
            <a:off x="5205413" y="5084763"/>
            <a:ext cx="149225" cy="228600"/>
            <a:chOff x="0" y="0"/>
            <a:chExt cx="94" cy="144"/>
          </a:xfrm>
        </p:grpSpPr>
        <p:sp>
          <p:nvSpPr>
            <p:cNvPr id="86051" name="Line 157"/>
            <p:cNvSpPr/>
            <p:nvPr/>
          </p:nvSpPr>
          <p:spPr>
            <a:xfrm flipH="1">
              <a:off x="0" y="0"/>
              <a:ext cx="48" cy="144"/>
            </a:xfrm>
            <a:prstGeom prst="line">
              <a:avLst/>
            </a:prstGeom>
            <a:ln w="38100" cap="sq" cmpd="sng">
              <a:solidFill>
                <a:srgbClr val="990000"/>
              </a:solidFill>
              <a:prstDash val="solid"/>
              <a:headEnd type="none" w="med" len="med"/>
              <a:tailEnd type="none" w="med" len="med"/>
            </a:ln>
          </p:spPr>
        </p:sp>
        <p:sp>
          <p:nvSpPr>
            <p:cNvPr id="86052" name="Line 158"/>
            <p:cNvSpPr/>
            <p:nvPr/>
          </p:nvSpPr>
          <p:spPr>
            <a:xfrm>
              <a:off x="46" y="0"/>
              <a:ext cx="48" cy="144"/>
            </a:xfrm>
            <a:prstGeom prst="line">
              <a:avLst/>
            </a:prstGeom>
            <a:ln w="38100" cap="sq" cmpd="sng">
              <a:solidFill>
                <a:srgbClr val="990000"/>
              </a:solidFill>
              <a:prstDash val="solid"/>
              <a:headEnd type="none" w="med" len="med"/>
              <a:tailEnd type="none" w="med" len="med"/>
            </a:ln>
          </p:spPr>
        </p:sp>
      </p:grpSp>
      <p:sp>
        <p:nvSpPr>
          <p:cNvPr id="80991" name="Text Box 163"/>
          <p:cNvSpPr txBox="1"/>
          <p:nvPr/>
        </p:nvSpPr>
        <p:spPr>
          <a:xfrm>
            <a:off x="6789738" y="2205038"/>
            <a:ext cx="3365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80992" name="Text Box 164"/>
          <p:cNvSpPr txBox="1"/>
          <p:nvPr/>
        </p:nvSpPr>
        <p:spPr>
          <a:xfrm>
            <a:off x="7724775" y="2205038"/>
            <a:ext cx="336550" cy="457200"/>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3</a:t>
            </a:r>
            <a:endParaRPr lang="en-US" altLang="zh-CN" b="1" dirty="0">
              <a:latin typeface="Times New Roman" panose="02020603050405020304" pitchFamily="18" charset="0"/>
              <a:ea typeface="宋体" panose="02010600030101010101" pitchFamily="2" charset="-122"/>
            </a:endParaRPr>
          </a:p>
        </p:txBody>
      </p:sp>
      <p:grpSp>
        <p:nvGrpSpPr>
          <p:cNvPr id="17" name="Group 176"/>
          <p:cNvGrpSpPr/>
          <p:nvPr/>
        </p:nvGrpSpPr>
        <p:grpSpPr>
          <a:xfrm>
            <a:off x="3635375" y="2244725"/>
            <a:ext cx="576263" cy="3208338"/>
            <a:chOff x="0" y="0"/>
            <a:chExt cx="363" cy="2021"/>
          </a:xfrm>
        </p:grpSpPr>
        <p:sp>
          <p:nvSpPr>
            <p:cNvPr id="86044" name="Rectangle 169"/>
            <p:cNvSpPr/>
            <p:nvPr/>
          </p:nvSpPr>
          <p:spPr>
            <a:xfrm>
              <a:off x="0" y="0"/>
              <a:ext cx="362" cy="296"/>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-1</a:t>
              </a:r>
              <a:endParaRPr lang="en-US" altLang="zh-CN" b="1" dirty="0">
                <a:latin typeface="Times New Roman" panose="02020603050405020304" pitchFamily="18" charset="0"/>
                <a:ea typeface="宋体" panose="02010600030101010101" pitchFamily="2" charset="-122"/>
              </a:endParaRPr>
            </a:p>
          </p:txBody>
        </p:sp>
        <p:sp>
          <p:nvSpPr>
            <p:cNvPr id="86045" name="Rectangle 170"/>
            <p:cNvSpPr/>
            <p:nvPr/>
          </p:nvSpPr>
          <p:spPr>
            <a:xfrm>
              <a:off x="0" y="289"/>
              <a:ext cx="362" cy="296"/>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dirty="0">
                <a:latin typeface="Times New Roman" panose="02020603050405020304" pitchFamily="18" charset="0"/>
                <a:ea typeface="宋体" panose="02010600030101010101" pitchFamily="2" charset="-122"/>
              </a:endParaRPr>
            </a:p>
          </p:txBody>
        </p:sp>
        <p:sp>
          <p:nvSpPr>
            <p:cNvPr id="86046" name="Rectangle 171"/>
            <p:cNvSpPr/>
            <p:nvPr/>
          </p:nvSpPr>
          <p:spPr>
            <a:xfrm>
              <a:off x="0" y="575"/>
              <a:ext cx="362" cy="296"/>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dirty="0">
                <a:latin typeface="Times New Roman" panose="02020603050405020304" pitchFamily="18" charset="0"/>
                <a:ea typeface="宋体" panose="02010600030101010101" pitchFamily="2" charset="-122"/>
              </a:endParaRPr>
            </a:p>
          </p:txBody>
        </p:sp>
        <p:sp>
          <p:nvSpPr>
            <p:cNvPr id="86047" name="Rectangle 172"/>
            <p:cNvSpPr/>
            <p:nvPr/>
          </p:nvSpPr>
          <p:spPr>
            <a:xfrm>
              <a:off x="1" y="862"/>
              <a:ext cx="362" cy="296"/>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0</a:t>
              </a:r>
              <a:endParaRPr lang="en-US" altLang="zh-CN" b="1" dirty="0">
                <a:latin typeface="Times New Roman" panose="02020603050405020304" pitchFamily="18" charset="0"/>
                <a:ea typeface="宋体" panose="02010600030101010101" pitchFamily="2" charset="-122"/>
              </a:endParaRPr>
            </a:p>
          </p:txBody>
        </p:sp>
        <p:sp>
          <p:nvSpPr>
            <p:cNvPr id="86048" name="Rectangle 173"/>
            <p:cNvSpPr/>
            <p:nvPr/>
          </p:nvSpPr>
          <p:spPr>
            <a:xfrm>
              <a:off x="1" y="1149"/>
              <a:ext cx="362" cy="296"/>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86049" name="Rectangle 174"/>
            <p:cNvSpPr/>
            <p:nvPr/>
          </p:nvSpPr>
          <p:spPr>
            <a:xfrm>
              <a:off x="1" y="1436"/>
              <a:ext cx="362" cy="296"/>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2</a:t>
              </a:r>
              <a:endParaRPr lang="en-US" altLang="zh-CN" b="1" dirty="0">
                <a:latin typeface="Times New Roman" panose="02020603050405020304" pitchFamily="18" charset="0"/>
                <a:ea typeface="宋体" panose="02010600030101010101" pitchFamily="2" charset="-122"/>
              </a:endParaRPr>
            </a:p>
          </p:txBody>
        </p:sp>
        <p:sp>
          <p:nvSpPr>
            <p:cNvPr id="86050" name="Rectangle 175"/>
            <p:cNvSpPr/>
            <p:nvPr/>
          </p:nvSpPr>
          <p:spPr>
            <a:xfrm>
              <a:off x="0" y="1725"/>
              <a:ext cx="362" cy="296"/>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5</a:t>
              </a:r>
              <a:endParaRPr lang="en-US" altLang="zh-CN" b="1" dirty="0">
                <a:latin typeface="Times New Roman" panose="02020603050405020304" pitchFamily="18" charset="0"/>
                <a:ea typeface="宋体" panose="02010600030101010101" pitchFamily="2" charset="-122"/>
              </a:endParaRPr>
            </a:p>
          </p:txBody>
        </p:sp>
      </p:grpSp>
      <p:sp>
        <p:nvSpPr>
          <p:cNvPr id="81001" name="Text Box 177"/>
          <p:cNvSpPr txBox="1"/>
          <p:nvPr/>
        </p:nvSpPr>
        <p:spPr>
          <a:xfrm>
            <a:off x="3133725" y="1773238"/>
            <a:ext cx="1150938"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en-US" altLang="zh-CN" b="1" dirty="0">
                <a:solidFill>
                  <a:schemeClr val="hlink"/>
                </a:solidFill>
                <a:latin typeface="Times New Roman" panose="02020603050405020304" pitchFamily="18" charset="0"/>
                <a:ea typeface="宋体" panose="02010600030101010101" pitchFamily="2" charset="-122"/>
              </a:rPr>
              <a:t>parent</a:t>
            </a:r>
            <a:endParaRPr lang="en-US" altLang="zh-CN" b="1" dirty="0">
              <a:solidFill>
                <a:schemeClr val="hlink"/>
              </a:solidFill>
              <a:latin typeface="Times New Roman" panose="02020603050405020304" pitchFamily="18" charset="0"/>
              <a:ea typeface="宋体" panose="02010600030101010101" pitchFamily="2" charset="-122"/>
            </a:endParaRPr>
          </a:p>
        </p:txBody>
      </p:sp>
      <p:sp>
        <p:nvSpPr>
          <p:cNvPr id="81002" name="Text Box 178"/>
          <p:cNvSpPr txBox="1"/>
          <p:nvPr/>
        </p:nvSpPr>
        <p:spPr>
          <a:xfrm>
            <a:off x="1763713" y="5589588"/>
            <a:ext cx="2663825" cy="39687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sz="2000" b="1" dirty="0">
                <a:solidFill>
                  <a:schemeClr val="hlink"/>
                </a:solidFill>
                <a:latin typeface="Arial" panose="020B0604020202020204" pitchFamily="34" charset="0"/>
                <a:ea typeface="宋体" panose="02010600030101010101" pitchFamily="2" charset="-122"/>
              </a:rPr>
              <a:t>带双亲的孩子链表</a:t>
            </a:r>
            <a:endParaRPr lang="zh-CN" altLang="en-US" sz="2000" b="1" dirty="0">
              <a:solidFill>
                <a:schemeClr val="hlink"/>
              </a:solidFill>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0942"/>
                                        </p:tgtEl>
                                        <p:attrNameLst>
                                          <p:attrName>style.visibility</p:attrName>
                                        </p:attrNameLst>
                                      </p:cBhvr>
                                      <p:to>
                                        <p:strVal val="visible"/>
                                      </p:to>
                                    </p:set>
                                    <p:animEffect transition="in" filter="wipe(left)">
                                      <p:cBhvr>
                                        <p:cTn id="16" dur="500"/>
                                        <p:tgtEl>
                                          <p:spTgt spid="80942"/>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80915"/>
                                        </p:tgtEl>
                                        <p:attrNameLst>
                                          <p:attrName>style.visibility</p:attrName>
                                        </p:attrNameLst>
                                      </p:cBhvr>
                                      <p:to>
                                        <p:strVal val="visible"/>
                                      </p:to>
                                    </p:set>
                                    <p:animEffect transition="in" filter="wipe(up)">
                                      <p:cBhvr>
                                        <p:cTn id="20" dur="500"/>
                                        <p:tgtEl>
                                          <p:spTgt spid="80915"/>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80943"/>
                                        </p:tgtEl>
                                        <p:attrNameLst>
                                          <p:attrName>style.visibility</p:attrName>
                                        </p:attrNameLst>
                                      </p:cBhvr>
                                      <p:to>
                                        <p:strVal val="visible"/>
                                      </p:to>
                                    </p:set>
                                    <p:animEffect transition="in" filter="blinds(horizontal)">
                                      <p:cBhvr>
                                        <p:cTn id="24" dur="500"/>
                                        <p:tgtEl>
                                          <p:spTgt spid="809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0948"/>
                                        </p:tgtEl>
                                        <p:attrNameLst>
                                          <p:attrName>style.visibility</p:attrName>
                                        </p:attrNameLst>
                                      </p:cBhvr>
                                      <p:to>
                                        <p:strVal val="visible"/>
                                      </p:to>
                                    </p:set>
                                    <p:animEffect transition="in" filter="wipe(left)">
                                      <p:cBhvr>
                                        <p:cTn id="29" dur="500"/>
                                        <p:tgtEl>
                                          <p:spTgt spid="80948"/>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par>
                          <p:cTn id="34" fill="hold">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80944"/>
                                        </p:tgtEl>
                                        <p:attrNameLst>
                                          <p:attrName>style.visibility</p:attrName>
                                        </p:attrNameLst>
                                      </p:cBhvr>
                                      <p:to>
                                        <p:strVal val="visible"/>
                                      </p:to>
                                    </p:set>
                                    <p:animEffect transition="in" filter="blinds(horizontal)">
                                      <p:cBhvr>
                                        <p:cTn id="37" dur="500"/>
                                        <p:tgtEl>
                                          <p:spTgt spid="809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0952"/>
                                        </p:tgtEl>
                                        <p:attrNameLst>
                                          <p:attrName>style.visibility</p:attrName>
                                        </p:attrNameLst>
                                      </p:cBhvr>
                                      <p:to>
                                        <p:strVal val="visible"/>
                                      </p:to>
                                    </p:set>
                                    <p:animEffect transition="in" filter="wipe(left)">
                                      <p:cBhvr>
                                        <p:cTn id="42" dur="500"/>
                                        <p:tgtEl>
                                          <p:spTgt spid="80952"/>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80991"/>
                                        </p:tgtEl>
                                        <p:attrNameLst>
                                          <p:attrName>style.visibility</p:attrName>
                                        </p:attrNameLst>
                                      </p:cBhvr>
                                      <p:to>
                                        <p:strVal val="visible"/>
                                      </p:to>
                                    </p:set>
                                    <p:animEffect transition="in" filter="blinds(horizontal)">
                                      <p:cBhvr>
                                        <p:cTn id="46" dur="500"/>
                                        <p:tgtEl>
                                          <p:spTgt spid="80991"/>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0956"/>
                                        </p:tgtEl>
                                        <p:attrNameLst>
                                          <p:attrName>style.visibility</p:attrName>
                                        </p:attrNameLst>
                                      </p:cBhvr>
                                      <p:to>
                                        <p:strVal val="visible"/>
                                      </p:to>
                                    </p:set>
                                    <p:animEffect transition="in" filter="wipe(left)">
                                      <p:cBhvr>
                                        <p:cTn id="55" dur="500"/>
                                        <p:tgtEl>
                                          <p:spTgt spid="80956"/>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par>
                          <p:cTn id="60" fill="hold">
                            <p:stCondLst>
                              <p:cond delay="1000"/>
                            </p:stCondLst>
                            <p:childTnLst>
                              <p:par>
                                <p:cTn id="61" presetID="3" presetClass="entr" presetSubtype="10" fill="hold" grpId="0" nodeType="afterEffect">
                                  <p:stCondLst>
                                    <p:cond delay="0"/>
                                  </p:stCondLst>
                                  <p:childTnLst>
                                    <p:set>
                                      <p:cBhvr>
                                        <p:cTn id="62" dur="1" fill="hold">
                                          <p:stCondLst>
                                            <p:cond delay="0"/>
                                          </p:stCondLst>
                                        </p:cTn>
                                        <p:tgtEl>
                                          <p:spTgt spid="80992"/>
                                        </p:tgtEl>
                                        <p:attrNameLst>
                                          <p:attrName>style.visibility</p:attrName>
                                        </p:attrNameLst>
                                      </p:cBhvr>
                                      <p:to>
                                        <p:strVal val="visible"/>
                                      </p:to>
                                    </p:set>
                                    <p:animEffect transition="in" filter="blinds(horizontal)">
                                      <p:cBhvr>
                                        <p:cTn id="63" dur="500"/>
                                        <p:tgtEl>
                                          <p:spTgt spid="80992"/>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blinds(horizontal)">
                                      <p:cBhvr>
                                        <p:cTn id="68" dur="500"/>
                                        <p:tgtEl>
                                          <p:spTgt spid="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blinds(horizontal)">
                                      <p:cBhvr>
                                        <p:cTn id="73" dur="500"/>
                                        <p:tgtEl>
                                          <p:spTgt spid="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wipe(left)">
                                      <p:cBhvr>
                                        <p:cTn id="78" dur="500"/>
                                        <p:tgtEl>
                                          <p:spTgt spid="10"/>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blinds(horizontal)">
                                      <p:cBhvr>
                                        <p:cTn id="83" dur="500"/>
                                        <p:tgtEl>
                                          <p:spTgt spid="14"/>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blinds(horizontal)">
                                      <p:cBhvr>
                                        <p:cTn id="88" dur="500"/>
                                        <p:tgtEl>
                                          <p:spTgt spid="1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left)">
                                      <p:cBhvr>
                                        <p:cTn id="93" dur="500"/>
                                        <p:tgtEl>
                                          <p:spTgt spid="12"/>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blinds(horizontal)">
                                      <p:cBhvr>
                                        <p:cTn id="98" dur="500"/>
                                        <p:tgtEl>
                                          <p:spTgt spid="16"/>
                                        </p:tgtEl>
                                      </p:cBhvr>
                                    </p:animEffect>
                                  </p:childTnLst>
                                </p:cTn>
                              </p:par>
                            </p:childTnLst>
                          </p:cTn>
                        </p:par>
                      </p:childTnLst>
                    </p:cTn>
                  </p:par>
                  <p:par>
                    <p:cTn id="99" fill="hold">
                      <p:stCondLst>
                        <p:cond delay="indefinite"/>
                      </p:stCondLst>
                      <p:childTnLst>
                        <p:par>
                          <p:cTn id="100" fill="hold">
                            <p:stCondLst>
                              <p:cond delay="0"/>
                            </p:stCondLst>
                            <p:childTnLst>
                              <p:par>
                                <p:cTn id="101" presetID="35" presetClass="path" presetSubtype="0" accel="50000" decel="50000" fill="hold" grpId="1" nodeType="clickEffect">
                                  <p:stCondLst>
                                    <p:cond delay="0"/>
                                  </p:stCondLst>
                                  <p:childTnLst>
                                    <p:animMotion origin="layout" path="M 2.5E-6 -3.33333E-6 L -0.07275 0.00047 " pathEditMode="relative" rAng="0" ptsTypes="AA">
                                      <p:cBhvr>
                                        <p:cTn id="102" dur="2000" fill="hold"/>
                                        <p:tgtEl>
                                          <p:spTgt spid="80915"/>
                                        </p:tgtEl>
                                        <p:attrNameLst>
                                          <p:attrName>ppt_x</p:attrName>
                                          <p:attrName>ppt_y</p:attrName>
                                        </p:attrNameLst>
                                      </p:cBhvr>
                                      <p:rCtr x="-3500" y="0"/>
                                    </p:animMotion>
                                  </p:childTnLst>
                                </p:cTn>
                              </p:par>
                            </p:childTnLst>
                          </p:cTn>
                        </p:par>
                        <p:par>
                          <p:cTn id="103" fill="hold">
                            <p:stCondLst>
                              <p:cond delay="2000"/>
                            </p:stCondLst>
                            <p:childTnLst>
                              <p:par>
                                <p:cTn id="104" presetID="22" presetClass="entr" presetSubtype="1" fill="hold" nodeType="after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wipe(up)">
                                      <p:cBhvr>
                                        <p:cTn id="106" dur="500"/>
                                        <p:tgtEl>
                                          <p:spTgt spid="17"/>
                                        </p:tgtEl>
                                      </p:cBhvr>
                                    </p:animEffect>
                                  </p:childTnLst>
                                </p:cTn>
                              </p:par>
                            </p:childTnLst>
                          </p:cTn>
                        </p:par>
                        <p:par>
                          <p:cTn id="107" fill="hold">
                            <p:stCondLst>
                              <p:cond delay="2500"/>
                            </p:stCondLst>
                            <p:childTnLst>
                              <p:par>
                                <p:cTn id="108" presetID="3" presetClass="entr" presetSubtype="10" fill="hold" grpId="0" nodeType="afterEffect">
                                  <p:stCondLst>
                                    <p:cond delay="0"/>
                                  </p:stCondLst>
                                  <p:childTnLst>
                                    <p:set>
                                      <p:cBhvr>
                                        <p:cTn id="109" dur="1" fill="hold">
                                          <p:stCondLst>
                                            <p:cond delay="0"/>
                                          </p:stCondLst>
                                        </p:cTn>
                                        <p:tgtEl>
                                          <p:spTgt spid="81001"/>
                                        </p:tgtEl>
                                        <p:attrNameLst>
                                          <p:attrName>style.visibility</p:attrName>
                                        </p:attrNameLst>
                                      </p:cBhvr>
                                      <p:to>
                                        <p:strVal val="visible"/>
                                      </p:to>
                                    </p:set>
                                    <p:animEffect transition="in" filter="blinds(horizontal)">
                                      <p:cBhvr>
                                        <p:cTn id="110" dur="500"/>
                                        <p:tgtEl>
                                          <p:spTgt spid="81001"/>
                                        </p:tgtEl>
                                      </p:cBhvr>
                                    </p:animEffect>
                                  </p:childTnLst>
                                </p:cTn>
                              </p:par>
                            </p:childTnLst>
                          </p:cTn>
                        </p:par>
                        <p:par>
                          <p:cTn id="111" fill="hold">
                            <p:stCondLst>
                              <p:cond delay="3000"/>
                            </p:stCondLst>
                            <p:childTnLst>
                              <p:par>
                                <p:cTn id="112" presetID="22" presetClass="entr" presetSubtype="8" fill="hold" grpId="0" nodeType="afterEffect">
                                  <p:stCondLst>
                                    <p:cond delay="0"/>
                                  </p:stCondLst>
                                  <p:childTnLst>
                                    <p:set>
                                      <p:cBhvr>
                                        <p:cTn id="113" dur="1" fill="hold">
                                          <p:stCondLst>
                                            <p:cond delay="0"/>
                                          </p:stCondLst>
                                        </p:cTn>
                                        <p:tgtEl>
                                          <p:spTgt spid="81002"/>
                                        </p:tgtEl>
                                        <p:attrNameLst>
                                          <p:attrName>style.visibility</p:attrName>
                                        </p:attrNameLst>
                                      </p:cBhvr>
                                      <p:to>
                                        <p:strVal val="visible"/>
                                      </p:to>
                                    </p:set>
                                    <p:animEffect transition="in" filter="wipe(left)">
                                      <p:cBhvr>
                                        <p:cTn id="114" dur="500"/>
                                        <p:tgtEl>
                                          <p:spTgt spid="81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5" grpId="0"/>
      <p:bldP spid="80915" grpId="1"/>
      <p:bldP spid="80942" grpId="0"/>
      <p:bldP spid="80943" grpId="0"/>
      <p:bldP spid="80944" grpId="0"/>
      <p:bldP spid="80991" grpId="0"/>
      <p:bldP spid="80992" grpId="0"/>
      <p:bldP spid="81001" grpId="0"/>
      <p:bldP spid="8100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1923" name="Rectangle 3"/>
          <p:cNvSpPr>
            <a:spLocks noGrp="1"/>
          </p:cNvSpPr>
          <p:nvPr>
            <p:ph type="body" idx="4294967295"/>
          </p:nvPr>
        </p:nvSpPr>
        <p:spPr/>
        <p:txBody>
          <a:bodyPr vert="horz" wrap="square" lIns="91440" tIns="45720" rIns="91440" bIns="45720" anchor="t" anchorCtr="0"/>
          <a:p>
            <a:pPr>
              <a:lnSpc>
                <a:spcPct val="120000"/>
              </a:lnSpc>
              <a:spcBef>
                <a:spcPts val="0"/>
              </a:spcBef>
              <a:spcAft>
                <a:spcPts val="0"/>
              </a:spcAft>
            </a:pP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孩子兄弟表示法</a:t>
            </a:r>
            <a:endPar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每个结点包括数据域，指向该结点的第一个孩子结点和下一个兄弟结点的指针。</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ts val="0"/>
              </a:spcBef>
              <a:spcAft>
                <a:spcPts val="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描述如下：</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typedef struct CSNode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TElemType data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struct CSNode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firstchild</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chemeClr val="hlink"/>
                </a:solidFill>
                <a:latin typeface="Times New Roman" panose="02020603050405020304" pitchFamily="18" charset="0"/>
                <a:ea typeface="微软雅黑" panose="020B0503020204020204" pitchFamily="34" charset="-122"/>
                <a:cs typeface="Times New Roman" panose="02020603050405020304" pitchFamily="18" charset="0"/>
              </a:rPr>
              <a:t>nextsibling</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ts val="0"/>
              </a:spcBef>
              <a:spcAft>
                <a:spcPts val="0"/>
              </a:spcAft>
              <a:buNone/>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}CSNode, *CSTree</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22"/>
          <p:cNvGrpSpPr/>
          <p:nvPr/>
        </p:nvGrpSpPr>
        <p:grpSpPr>
          <a:xfrm>
            <a:off x="1042988" y="4793298"/>
            <a:ext cx="3887787" cy="482600"/>
            <a:chOff x="0" y="0"/>
            <a:chExt cx="2449" cy="304"/>
          </a:xfrm>
        </p:grpSpPr>
        <p:sp>
          <p:nvSpPr>
            <p:cNvPr id="87046" name="Text Box 19"/>
            <p:cNvSpPr txBox="1"/>
            <p:nvPr/>
          </p:nvSpPr>
          <p:spPr>
            <a:xfrm>
              <a:off x="0" y="0"/>
              <a:ext cx="2449" cy="304"/>
            </a:xfrm>
            <a:prstGeom prst="rect">
              <a:avLst/>
            </a:prstGeom>
            <a:noFill/>
            <a:ln w="25400" cap="sq" cmpd="sng">
              <a:solidFill>
                <a:srgbClr val="993300"/>
              </a:solidFill>
              <a:prstDash val="solid"/>
              <a:miter/>
              <a:headEnd type="none" w="med" len="med"/>
              <a:tailEnd type="none" w="med" len="med"/>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50000"/>
                </a:spcBef>
                <a:buFont typeface="Arial" panose="020B0604020202020204" pitchFamily="34" charset="0"/>
                <a:buNone/>
              </a:pPr>
              <a:r>
                <a:rPr lang="zh-CN" altLang="en-US"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firstchild   data  nextsibling</a:t>
              </a:r>
              <a:endParaRPr lang="en-US" altLang="zh-CN" dirty="0">
                <a:latin typeface="Times New Roman" panose="02020603050405020304" pitchFamily="18" charset="0"/>
                <a:ea typeface="宋体" panose="02010600030101010101" pitchFamily="2" charset="-122"/>
              </a:endParaRPr>
            </a:p>
          </p:txBody>
        </p:sp>
        <p:sp>
          <p:nvSpPr>
            <p:cNvPr id="87047" name="Line 20"/>
            <p:cNvSpPr/>
            <p:nvPr/>
          </p:nvSpPr>
          <p:spPr>
            <a:xfrm>
              <a:off x="1406" y="0"/>
              <a:ext cx="0" cy="296"/>
            </a:xfrm>
            <a:prstGeom prst="line">
              <a:avLst/>
            </a:prstGeom>
            <a:ln w="12700" cap="sq" cmpd="sng">
              <a:solidFill>
                <a:srgbClr val="990000"/>
              </a:solidFill>
              <a:prstDash val="solid"/>
              <a:headEnd type="none" w="med" len="med"/>
              <a:tailEnd type="none" w="med" len="med"/>
            </a:ln>
          </p:spPr>
        </p:sp>
        <p:sp>
          <p:nvSpPr>
            <p:cNvPr id="87048" name="Line 21"/>
            <p:cNvSpPr/>
            <p:nvPr/>
          </p:nvSpPr>
          <p:spPr>
            <a:xfrm>
              <a:off x="952" y="0"/>
              <a:ext cx="0" cy="296"/>
            </a:xfrm>
            <a:prstGeom prst="line">
              <a:avLst/>
            </a:prstGeom>
            <a:ln w="12700" cap="sq" cmpd="sng">
              <a:solidFill>
                <a:srgbClr val="990000"/>
              </a:solidFill>
              <a:prstDash val="solid"/>
              <a:headEnd type="none" w="med" len="med"/>
              <a:tailEnd type="none" w="med" len="med"/>
            </a:ln>
          </p:spPr>
        </p:sp>
      </p:grpSp>
      <p:sp>
        <p:nvSpPr>
          <p:cNvPr id="81928" name="Text Box 23"/>
          <p:cNvSpPr txBox="1"/>
          <p:nvPr/>
        </p:nvSpPr>
        <p:spPr>
          <a:xfrm>
            <a:off x="1835150" y="5347335"/>
            <a:ext cx="2376488" cy="457200"/>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50000"/>
              </a:spcBef>
              <a:buFont typeface="Arial" panose="020B0604020202020204" pitchFamily="34" charset="0"/>
              <a:buNone/>
            </a:pPr>
            <a:r>
              <a:rPr lang="zh-CN" altLang="en-US" dirty="0">
                <a:latin typeface="Arial" panose="020B0604020202020204" pitchFamily="34" charset="0"/>
                <a:ea typeface="宋体" panose="02010600030101010101" pitchFamily="2" charset="-122"/>
              </a:rPr>
              <a:t>左孩子右兄弟</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1923">
                                            <p:txEl>
                                              <p:charRg st="10" end="46"/>
                                            </p:txEl>
                                          </p:spTgt>
                                        </p:tgtEl>
                                        <p:attrNameLst>
                                          <p:attrName>style.visibility</p:attrName>
                                        </p:attrNameLst>
                                      </p:cBhvr>
                                      <p:to>
                                        <p:strVal val="visible"/>
                                      </p:to>
                                    </p:set>
                                    <p:animEffect transition="in" filter="wipe(down)">
                                      <p:cBhvr>
                                        <p:cTn id="7" dur="500"/>
                                        <p:tgtEl>
                                          <p:spTgt spid="81923">
                                            <p:txEl>
                                              <p:charRg st="1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23">
                                            <p:txEl>
                                              <p:charRg st="46" end="52"/>
                                            </p:txEl>
                                          </p:spTgt>
                                        </p:tgtEl>
                                        <p:attrNameLst>
                                          <p:attrName>style.visibility</p:attrName>
                                        </p:attrNameLst>
                                      </p:cBhvr>
                                      <p:to>
                                        <p:strVal val="visible"/>
                                      </p:to>
                                    </p:set>
                                    <p:animEffect transition="in" filter="wipe(down)">
                                      <p:cBhvr>
                                        <p:cTn id="12" dur="500"/>
                                        <p:tgtEl>
                                          <p:spTgt spid="81923">
                                            <p:txEl>
                                              <p:charRg st="46" end="52"/>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81923">
                                            <p:txEl>
                                              <p:charRg st="52" end="76"/>
                                            </p:txEl>
                                          </p:spTgt>
                                        </p:tgtEl>
                                        <p:attrNameLst>
                                          <p:attrName>style.visibility</p:attrName>
                                        </p:attrNameLst>
                                      </p:cBhvr>
                                      <p:to>
                                        <p:strVal val="visible"/>
                                      </p:to>
                                    </p:set>
                                    <p:animEffect transition="in" filter="wipe(down)">
                                      <p:cBhvr>
                                        <p:cTn id="16" dur="500"/>
                                        <p:tgtEl>
                                          <p:spTgt spid="81923">
                                            <p:txEl>
                                              <p:charRg st="52" end="76"/>
                                            </p:txEl>
                                          </p:spTgt>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81923">
                                            <p:txEl>
                                              <p:charRg st="76" end="92"/>
                                            </p:txEl>
                                          </p:spTgt>
                                        </p:tgtEl>
                                        <p:attrNameLst>
                                          <p:attrName>style.visibility</p:attrName>
                                        </p:attrNameLst>
                                      </p:cBhvr>
                                      <p:to>
                                        <p:strVal val="visible"/>
                                      </p:to>
                                    </p:set>
                                    <p:animEffect transition="in" filter="wipe(down)">
                                      <p:cBhvr>
                                        <p:cTn id="20" dur="500"/>
                                        <p:tgtEl>
                                          <p:spTgt spid="81923">
                                            <p:txEl>
                                              <p:charRg st="76" end="92"/>
                                            </p:txEl>
                                          </p:spTgt>
                                        </p:tgtEl>
                                      </p:cBhvr>
                                    </p:animEffect>
                                  </p:childTnLst>
                                </p:cTn>
                              </p:par>
                            </p:childTnLst>
                          </p:cTn>
                        </p:par>
                        <p:par>
                          <p:cTn id="21" fill="hold">
                            <p:stCondLst>
                              <p:cond delay="1500"/>
                            </p:stCondLst>
                            <p:childTnLst>
                              <p:par>
                                <p:cTn id="22" presetID="22" presetClass="entr" presetSubtype="4" fill="hold" nodeType="afterEffect">
                                  <p:stCondLst>
                                    <p:cond delay="0"/>
                                  </p:stCondLst>
                                  <p:childTnLst>
                                    <p:set>
                                      <p:cBhvr>
                                        <p:cTn id="23" dur="1" fill="hold">
                                          <p:stCondLst>
                                            <p:cond delay="0"/>
                                          </p:stCondLst>
                                        </p:cTn>
                                        <p:tgtEl>
                                          <p:spTgt spid="81923">
                                            <p:txEl>
                                              <p:charRg st="92" end="135"/>
                                            </p:txEl>
                                          </p:spTgt>
                                        </p:tgtEl>
                                        <p:attrNameLst>
                                          <p:attrName>style.visibility</p:attrName>
                                        </p:attrNameLst>
                                      </p:cBhvr>
                                      <p:to>
                                        <p:strVal val="visible"/>
                                      </p:to>
                                    </p:set>
                                    <p:animEffect transition="in" filter="wipe(down)">
                                      <p:cBhvr>
                                        <p:cTn id="24" dur="500"/>
                                        <p:tgtEl>
                                          <p:spTgt spid="81923">
                                            <p:txEl>
                                              <p:charRg st="92" end="135"/>
                                            </p:txEl>
                                          </p:spTgt>
                                        </p:tgtEl>
                                      </p:cBhvr>
                                    </p:animEffect>
                                  </p:childTnLst>
                                </p:cTn>
                              </p:par>
                            </p:childTnLst>
                          </p:cTn>
                        </p:par>
                        <p:par>
                          <p:cTn id="25" fill="hold">
                            <p:stCondLst>
                              <p:cond delay="2000"/>
                            </p:stCondLst>
                            <p:childTnLst>
                              <p:par>
                                <p:cTn id="26" presetID="22" presetClass="entr" presetSubtype="4" fill="hold" nodeType="afterEffect">
                                  <p:stCondLst>
                                    <p:cond delay="0"/>
                                  </p:stCondLst>
                                  <p:childTnLst>
                                    <p:set>
                                      <p:cBhvr>
                                        <p:cTn id="27" dur="1" fill="hold">
                                          <p:stCondLst>
                                            <p:cond delay="0"/>
                                          </p:stCondLst>
                                        </p:cTn>
                                        <p:tgtEl>
                                          <p:spTgt spid="81923">
                                            <p:txEl>
                                              <p:charRg st="135" end="155"/>
                                            </p:txEl>
                                          </p:spTgt>
                                        </p:tgtEl>
                                        <p:attrNameLst>
                                          <p:attrName>style.visibility</p:attrName>
                                        </p:attrNameLst>
                                      </p:cBhvr>
                                      <p:to>
                                        <p:strVal val="visible"/>
                                      </p:to>
                                    </p:set>
                                    <p:animEffect transition="in" filter="wipe(down)">
                                      <p:cBhvr>
                                        <p:cTn id="28" dur="500"/>
                                        <p:tgtEl>
                                          <p:spTgt spid="81923">
                                            <p:txEl>
                                              <p:charRg st="135" end="15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81928"/>
                                        </p:tgtEl>
                                        <p:attrNameLst>
                                          <p:attrName>style.visibility</p:attrName>
                                        </p:attrNameLst>
                                      </p:cBhvr>
                                      <p:to>
                                        <p:strVal val="visible"/>
                                      </p:to>
                                    </p:set>
                                    <p:animEffect transition="in" filter="wipe(up)">
                                      <p:cBhvr>
                                        <p:cTn id="37"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树的存储结构</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8067" name="Rectangle 3"/>
          <p:cNvSpPr>
            <a:spLocks noGrp="1"/>
          </p:cNvSpPr>
          <p:nvPr>
            <p:ph type="body" idx="4294967295"/>
          </p:nvPr>
        </p:nvSpPr>
        <p:spPr/>
        <p:txBody>
          <a:bodyPr vert="horz" wrap="square" lIns="91440" tIns="45720" rIns="91440" bIns="45720" anchor="t" anchorCtr="0"/>
          <a:p>
            <a:r>
              <a:rPr lang="en-US" altLang="zh-CN" dirty="0">
                <a:latin typeface="Times New Roman" panose="02020603050405020304" pitchFamily="18" charset="0"/>
              </a:rPr>
              <a:t>3.</a:t>
            </a:r>
            <a:r>
              <a:rPr lang="zh-CN" altLang="en-US" dirty="0">
                <a:latin typeface="Times New Roman" panose="02020603050405020304" pitchFamily="18" charset="0"/>
              </a:rPr>
              <a:t>孩子</a:t>
            </a:r>
            <a:r>
              <a:rPr lang="zh-CN" altLang="en-US" dirty="0"/>
              <a:t>兄弟表示法</a:t>
            </a:r>
            <a:endParaRPr lang="en-US" altLang="zh-CN" dirty="0"/>
          </a:p>
        </p:txBody>
      </p:sp>
      <p:grpSp>
        <p:nvGrpSpPr>
          <p:cNvPr id="2" name="Group 4"/>
          <p:cNvGrpSpPr/>
          <p:nvPr/>
        </p:nvGrpSpPr>
        <p:grpSpPr>
          <a:xfrm>
            <a:off x="268288" y="2058988"/>
            <a:ext cx="1944687" cy="2520950"/>
            <a:chOff x="0" y="0"/>
            <a:chExt cx="1632" cy="2496"/>
          </a:xfrm>
        </p:grpSpPr>
        <p:grpSp>
          <p:nvGrpSpPr>
            <p:cNvPr id="88217" name="Group 5"/>
            <p:cNvGrpSpPr/>
            <p:nvPr/>
          </p:nvGrpSpPr>
          <p:grpSpPr>
            <a:xfrm>
              <a:off x="192" y="288"/>
              <a:ext cx="1200" cy="1824"/>
              <a:chOff x="0" y="0"/>
              <a:chExt cx="1200" cy="1824"/>
            </a:xfrm>
          </p:grpSpPr>
          <p:sp>
            <p:nvSpPr>
              <p:cNvPr id="88225" name="Line 6"/>
              <p:cNvSpPr/>
              <p:nvPr/>
            </p:nvSpPr>
            <p:spPr>
              <a:xfrm>
                <a:off x="624" y="96"/>
                <a:ext cx="0" cy="288"/>
              </a:xfrm>
              <a:prstGeom prst="line">
                <a:avLst/>
              </a:prstGeom>
              <a:ln w="28575" cap="sq" cmpd="sng">
                <a:solidFill>
                  <a:srgbClr val="CC0000"/>
                </a:solidFill>
                <a:prstDash val="solid"/>
                <a:headEnd type="none" w="med" len="med"/>
                <a:tailEnd type="none" w="med" len="med"/>
              </a:ln>
            </p:spPr>
          </p:sp>
          <p:sp>
            <p:nvSpPr>
              <p:cNvPr id="88226" name="Line 7"/>
              <p:cNvSpPr/>
              <p:nvPr/>
            </p:nvSpPr>
            <p:spPr>
              <a:xfrm>
                <a:off x="816" y="0"/>
                <a:ext cx="384" cy="384"/>
              </a:xfrm>
              <a:prstGeom prst="line">
                <a:avLst/>
              </a:prstGeom>
              <a:ln w="28575" cap="sq" cmpd="sng">
                <a:solidFill>
                  <a:srgbClr val="CC0000"/>
                </a:solidFill>
                <a:prstDash val="solid"/>
                <a:headEnd type="none" w="med" len="med"/>
                <a:tailEnd type="none" w="med" len="med"/>
              </a:ln>
            </p:spPr>
          </p:sp>
          <p:sp>
            <p:nvSpPr>
              <p:cNvPr id="88227" name="Line 8"/>
              <p:cNvSpPr/>
              <p:nvPr/>
            </p:nvSpPr>
            <p:spPr>
              <a:xfrm flipH="1">
                <a:off x="0" y="0"/>
                <a:ext cx="480" cy="384"/>
              </a:xfrm>
              <a:prstGeom prst="line">
                <a:avLst/>
              </a:prstGeom>
              <a:ln w="28575" cap="sq" cmpd="sng">
                <a:solidFill>
                  <a:srgbClr val="CC0000"/>
                </a:solidFill>
                <a:prstDash val="solid"/>
                <a:headEnd type="none" w="med" len="med"/>
                <a:tailEnd type="none" w="med" len="med"/>
              </a:ln>
            </p:spPr>
          </p:sp>
          <p:sp>
            <p:nvSpPr>
              <p:cNvPr id="88228" name="Line 9"/>
              <p:cNvSpPr/>
              <p:nvPr/>
            </p:nvSpPr>
            <p:spPr>
              <a:xfrm flipH="1">
                <a:off x="384" y="720"/>
                <a:ext cx="96" cy="384"/>
              </a:xfrm>
              <a:prstGeom prst="line">
                <a:avLst/>
              </a:prstGeom>
              <a:ln w="28575" cap="sq" cmpd="sng">
                <a:solidFill>
                  <a:srgbClr val="CC0000"/>
                </a:solidFill>
                <a:prstDash val="solid"/>
                <a:headEnd type="none" w="med" len="med"/>
                <a:tailEnd type="none" w="med" len="med"/>
              </a:ln>
            </p:spPr>
          </p:sp>
          <p:sp>
            <p:nvSpPr>
              <p:cNvPr id="88229" name="Line 10"/>
              <p:cNvSpPr/>
              <p:nvPr/>
            </p:nvSpPr>
            <p:spPr>
              <a:xfrm>
                <a:off x="768" y="720"/>
                <a:ext cx="192" cy="384"/>
              </a:xfrm>
              <a:prstGeom prst="line">
                <a:avLst/>
              </a:prstGeom>
              <a:ln w="28575" cap="sq" cmpd="sng">
                <a:solidFill>
                  <a:srgbClr val="CC0000"/>
                </a:solidFill>
                <a:prstDash val="solid"/>
                <a:headEnd type="none" w="med" len="med"/>
                <a:tailEnd type="none" w="med" len="med"/>
              </a:ln>
            </p:spPr>
          </p:sp>
          <p:sp>
            <p:nvSpPr>
              <p:cNvPr id="88230" name="Line 11"/>
              <p:cNvSpPr/>
              <p:nvPr/>
            </p:nvSpPr>
            <p:spPr>
              <a:xfrm>
                <a:off x="960" y="1488"/>
                <a:ext cx="0" cy="336"/>
              </a:xfrm>
              <a:prstGeom prst="line">
                <a:avLst/>
              </a:prstGeom>
              <a:ln w="28575" cap="sq" cmpd="sng">
                <a:solidFill>
                  <a:srgbClr val="CC0000"/>
                </a:solidFill>
                <a:prstDash val="solid"/>
                <a:headEnd type="none" w="med" len="med"/>
                <a:tailEnd type="none" w="med" len="med"/>
              </a:ln>
            </p:spPr>
          </p:sp>
        </p:grpSp>
        <p:sp>
          <p:nvSpPr>
            <p:cNvPr id="88218" name="Oval 12"/>
            <p:cNvSpPr/>
            <p:nvPr/>
          </p:nvSpPr>
          <p:spPr>
            <a:xfrm>
              <a:off x="624" y="0"/>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88219" name="Oval 13"/>
            <p:cNvSpPr/>
            <p:nvPr/>
          </p:nvSpPr>
          <p:spPr>
            <a:xfrm>
              <a:off x="624"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88220" name="Oval 14"/>
            <p:cNvSpPr/>
            <p:nvPr/>
          </p:nvSpPr>
          <p:spPr>
            <a:xfrm>
              <a:off x="0"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88221" name="Oval 15"/>
            <p:cNvSpPr/>
            <p:nvPr/>
          </p:nvSpPr>
          <p:spPr>
            <a:xfrm>
              <a:off x="1248" y="67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88222" name="Oval 16"/>
            <p:cNvSpPr/>
            <p:nvPr/>
          </p:nvSpPr>
          <p:spPr>
            <a:xfrm>
              <a:off x="384" y="139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88223" name="Oval 17"/>
            <p:cNvSpPr/>
            <p:nvPr/>
          </p:nvSpPr>
          <p:spPr>
            <a:xfrm>
              <a:off x="960" y="139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88224" name="Oval 18"/>
            <p:cNvSpPr/>
            <p:nvPr/>
          </p:nvSpPr>
          <p:spPr>
            <a:xfrm>
              <a:off x="960" y="2112"/>
              <a:ext cx="384" cy="384"/>
            </a:xfrm>
            <a:prstGeom prst="ellipse">
              <a:avLst/>
            </a:prstGeom>
            <a:solidFill>
              <a:srgbClr val="CCFFFF"/>
            </a:solidFill>
            <a:ln w="19050" cap="sq"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grpSp>
      <p:grpSp>
        <p:nvGrpSpPr>
          <p:cNvPr id="4" name="Group 71"/>
          <p:cNvGrpSpPr/>
          <p:nvPr/>
        </p:nvGrpSpPr>
        <p:grpSpPr>
          <a:xfrm>
            <a:off x="3656013" y="2611438"/>
            <a:ext cx="1066800" cy="457200"/>
            <a:chOff x="0" y="0"/>
            <a:chExt cx="672" cy="288"/>
          </a:xfrm>
        </p:grpSpPr>
        <p:sp>
          <p:nvSpPr>
            <p:cNvPr id="88212" name="Text Box 23"/>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grpSp>
          <p:nvGrpSpPr>
            <p:cNvPr id="88213" name="Group 69"/>
            <p:cNvGrpSpPr/>
            <p:nvPr/>
          </p:nvGrpSpPr>
          <p:grpSpPr>
            <a:xfrm>
              <a:off x="0" y="1"/>
              <a:ext cx="672" cy="271"/>
              <a:chOff x="0" y="0"/>
              <a:chExt cx="672" cy="336"/>
            </a:xfrm>
          </p:grpSpPr>
          <p:sp>
            <p:nvSpPr>
              <p:cNvPr id="88214" name="Rectangle 24"/>
              <p:cNvSpPr/>
              <p:nvPr/>
            </p:nvSpPr>
            <p:spPr>
              <a:xfrm>
                <a:off x="0" y="0"/>
                <a:ext cx="672" cy="336"/>
              </a:xfrm>
              <a:prstGeom prst="rect">
                <a:avLst/>
              </a:prstGeom>
              <a:no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215" name="Line 25"/>
              <p:cNvSpPr/>
              <p:nvPr/>
            </p:nvSpPr>
            <p:spPr>
              <a:xfrm>
                <a:off x="194" y="0"/>
                <a:ext cx="0" cy="336"/>
              </a:xfrm>
              <a:prstGeom prst="line">
                <a:avLst/>
              </a:prstGeom>
              <a:ln w="19050" cap="sq" cmpd="sng">
                <a:solidFill>
                  <a:schemeClr val="tx1"/>
                </a:solidFill>
                <a:prstDash val="solid"/>
                <a:headEnd type="none" w="med" len="med"/>
                <a:tailEnd type="none" w="med" len="med"/>
              </a:ln>
            </p:spPr>
          </p:sp>
          <p:sp>
            <p:nvSpPr>
              <p:cNvPr id="88216" name="Line 26"/>
              <p:cNvSpPr/>
              <p:nvPr/>
            </p:nvSpPr>
            <p:spPr>
              <a:xfrm>
                <a:off x="482" y="0"/>
                <a:ext cx="0" cy="336"/>
              </a:xfrm>
              <a:prstGeom prst="line">
                <a:avLst/>
              </a:prstGeom>
              <a:ln w="19050" cap="sq" cmpd="sng">
                <a:solidFill>
                  <a:schemeClr val="tx1"/>
                </a:solidFill>
                <a:prstDash val="solid"/>
                <a:headEnd type="none" w="med" len="med"/>
                <a:tailEnd type="none" w="med" len="med"/>
              </a:ln>
            </p:spPr>
          </p:sp>
        </p:grpSp>
      </p:grpSp>
      <p:grpSp>
        <p:nvGrpSpPr>
          <p:cNvPr id="6" name="Group 70"/>
          <p:cNvGrpSpPr/>
          <p:nvPr/>
        </p:nvGrpSpPr>
        <p:grpSpPr>
          <a:xfrm>
            <a:off x="4519613" y="2754313"/>
            <a:ext cx="152400" cy="228600"/>
            <a:chOff x="0" y="0"/>
            <a:chExt cx="96" cy="144"/>
          </a:xfrm>
        </p:grpSpPr>
        <p:sp>
          <p:nvSpPr>
            <p:cNvPr id="88210" name="Line 27"/>
            <p:cNvSpPr/>
            <p:nvPr/>
          </p:nvSpPr>
          <p:spPr>
            <a:xfrm flipH="1">
              <a:off x="0" y="0"/>
              <a:ext cx="48" cy="144"/>
            </a:xfrm>
            <a:prstGeom prst="line">
              <a:avLst/>
            </a:prstGeom>
            <a:ln w="28575" cap="sq" cmpd="sng">
              <a:solidFill>
                <a:schemeClr val="tx1"/>
              </a:solidFill>
              <a:prstDash val="solid"/>
              <a:headEnd type="none" w="med" len="med"/>
              <a:tailEnd type="none" w="med" len="med"/>
            </a:ln>
          </p:spPr>
        </p:sp>
        <p:sp>
          <p:nvSpPr>
            <p:cNvPr id="88211" name="Line 28"/>
            <p:cNvSpPr/>
            <p:nvPr/>
          </p:nvSpPr>
          <p:spPr>
            <a:xfrm>
              <a:off x="48" y="0"/>
              <a:ext cx="48" cy="144"/>
            </a:xfrm>
            <a:prstGeom prst="line">
              <a:avLst/>
            </a:prstGeom>
            <a:ln w="28575" cap="sq" cmpd="sng">
              <a:solidFill>
                <a:schemeClr val="tx1"/>
              </a:solidFill>
              <a:prstDash val="solid"/>
              <a:headEnd type="none" w="med" len="med"/>
              <a:tailEnd type="none" w="med" len="med"/>
            </a:ln>
          </p:spPr>
        </p:sp>
      </p:grpSp>
      <p:sp>
        <p:nvSpPr>
          <p:cNvPr id="82972" name="Line 54"/>
          <p:cNvSpPr/>
          <p:nvPr/>
        </p:nvSpPr>
        <p:spPr>
          <a:xfrm flipH="1">
            <a:off x="3079750" y="2827338"/>
            <a:ext cx="731838" cy="360362"/>
          </a:xfrm>
          <a:prstGeom prst="line">
            <a:avLst/>
          </a:prstGeom>
          <a:ln w="19050" cap="sq" cmpd="sng">
            <a:solidFill>
              <a:schemeClr val="tx1"/>
            </a:solidFill>
            <a:prstDash val="solid"/>
            <a:headEnd type="none" w="med" len="med"/>
            <a:tailEnd type="triangle" w="lg" len="lg"/>
          </a:ln>
        </p:spPr>
      </p:sp>
      <p:grpSp>
        <p:nvGrpSpPr>
          <p:cNvPr id="7" name="Group 113"/>
          <p:cNvGrpSpPr/>
          <p:nvPr/>
        </p:nvGrpSpPr>
        <p:grpSpPr>
          <a:xfrm>
            <a:off x="2516188" y="2052638"/>
            <a:ext cx="1673225" cy="550862"/>
            <a:chOff x="0" y="0"/>
            <a:chExt cx="1054" cy="347"/>
          </a:xfrm>
        </p:grpSpPr>
        <p:cxnSp>
          <p:nvCxnSpPr>
            <p:cNvPr id="88208" name="AutoShape 59"/>
            <p:cNvCxnSpPr>
              <a:endCxn id="88214" idx="0"/>
            </p:cNvCxnSpPr>
            <p:nvPr/>
          </p:nvCxnSpPr>
          <p:spPr>
            <a:xfrm>
              <a:off x="478" y="155"/>
              <a:ext cx="576" cy="192"/>
            </a:xfrm>
            <a:prstGeom prst="curvedConnector2">
              <a:avLst/>
            </a:prstGeom>
            <a:ln w="12700" cap="sq" cmpd="sng">
              <a:solidFill>
                <a:srgbClr val="0000FF"/>
              </a:solidFill>
              <a:prstDash val="solid"/>
              <a:headEnd type="none" w="med" len="med"/>
              <a:tailEnd type="triangle" w="med" len="lg"/>
            </a:ln>
          </p:spPr>
        </p:cxnSp>
        <p:sp>
          <p:nvSpPr>
            <p:cNvPr id="88209" name="Text Box 60"/>
            <p:cNvSpPr txBox="1"/>
            <p:nvPr/>
          </p:nvSpPr>
          <p:spPr>
            <a:xfrm>
              <a:off x="0" y="0"/>
              <a:ext cx="425"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dirty="0">
                  <a:solidFill>
                    <a:srgbClr val="0000FF"/>
                  </a:solidFill>
                  <a:latin typeface="Times New Roman" panose="02020603050405020304" pitchFamily="18" charset="0"/>
                  <a:ea typeface="宋体" panose="02010600030101010101" pitchFamily="2" charset="-122"/>
                </a:rPr>
                <a:t>root</a:t>
              </a:r>
              <a:endParaRPr lang="en-US" altLang="zh-CN" dirty="0">
                <a:latin typeface="Times New Roman" panose="02020603050405020304" pitchFamily="18" charset="0"/>
                <a:ea typeface="宋体" panose="02010600030101010101" pitchFamily="2" charset="-122"/>
              </a:endParaRPr>
            </a:p>
          </p:txBody>
        </p:sp>
      </p:grpSp>
      <p:grpSp>
        <p:nvGrpSpPr>
          <p:cNvPr id="8" name="Group 72"/>
          <p:cNvGrpSpPr/>
          <p:nvPr/>
        </p:nvGrpSpPr>
        <p:grpSpPr>
          <a:xfrm>
            <a:off x="2503488" y="3259138"/>
            <a:ext cx="1066800" cy="457200"/>
            <a:chOff x="0" y="0"/>
            <a:chExt cx="672" cy="288"/>
          </a:xfrm>
        </p:grpSpPr>
        <p:sp>
          <p:nvSpPr>
            <p:cNvPr id="88203" name="Text Box 73"/>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nvGrpSpPr>
            <p:cNvPr id="88204" name="Group 74"/>
            <p:cNvGrpSpPr/>
            <p:nvPr/>
          </p:nvGrpSpPr>
          <p:grpSpPr>
            <a:xfrm>
              <a:off x="0" y="1"/>
              <a:ext cx="672" cy="271"/>
              <a:chOff x="0" y="0"/>
              <a:chExt cx="672" cy="336"/>
            </a:xfrm>
          </p:grpSpPr>
          <p:sp>
            <p:nvSpPr>
              <p:cNvPr id="88205" name="Rectangle 75"/>
              <p:cNvSpPr/>
              <p:nvPr/>
            </p:nvSpPr>
            <p:spPr>
              <a:xfrm>
                <a:off x="0" y="0"/>
                <a:ext cx="672" cy="336"/>
              </a:xfrm>
              <a:prstGeom prst="rect">
                <a:avLst/>
              </a:prstGeom>
              <a:no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206" name="Line 76"/>
              <p:cNvSpPr/>
              <p:nvPr/>
            </p:nvSpPr>
            <p:spPr>
              <a:xfrm>
                <a:off x="194" y="0"/>
                <a:ext cx="0" cy="336"/>
              </a:xfrm>
              <a:prstGeom prst="line">
                <a:avLst/>
              </a:prstGeom>
              <a:ln w="19050" cap="sq" cmpd="sng">
                <a:solidFill>
                  <a:schemeClr val="tx1"/>
                </a:solidFill>
                <a:prstDash val="solid"/>
                <a:headEnd type="none" w="med" len="med"/>
                <a:tailEnd type="none" w="med" len="med"/>
              </a:ln>
            </p:spPr>
          </p:sp>
          <p:sp>
            <p:nvSpPr>
              <p:cNvPr id="88207" name="Line 77"/>
              <p:cNvSpPr/>
              <p:nvPr/>
            </p:nvSpPr>
            <p:spPr>
              <a:xfrm>
                <a:off x="482" y="0"/>
                <a:ext cx="0" cy="336"/>
              </a:xfrm>
              <a:prstGeom prst="line">
                <a:avLst/>
              </a:prstGeom>
              <a:ln w="19050" cap="sq" cmpd="sng">
                <a:solidFill>
                  <a:schemeClr val="tx1"/>
                </a:solidFill>
                <a:prstDash val="solid"/>
                <a:headEnd type="none" w="med" len="med"/>
                <a:tailEnd type="none" w="med" len="med"/>
              </a:ln>
            </p:spPr>
          </p:sp>
        </p:grpSp>
      </p:grpSp>
      <p:grpSp>
        <p:nvGrpSpPr>
          <p:cNvPr id="10" name="Group 78"/>
          <p:cNvGrpSpPr/>
          <p:nvPr/>
        </p:nvGrpSpPr>
        <p:grpSpPr>
          <a:xfrm>
            <a:off x="2574925" y="4554538"/>
            <a:ext cx="1066800" cy="457200"/>
            <a:chOff x="0" y="0"/>
            <a:chExt cx="672" cy="288"/>
          </a:xfrm>
        </p:grpSpPr>
        <p:sp>
          <p:nvSpPr>
            <p:cNvPr id="88198" name="Text Box 79"/>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grpSp>
          <p:nvGrpSpPr>
            <p:cNvPr id="88199" name="Group 80"/>
            <p:cNvGrpSpPr/>
            <p:nvPr/>
          </p:nvGrpSpPr>
          <p:grpSpPr>
            <a:xfrm>
              <a:off x="0" y="1"/>
              <a:ext cx="672" cy="271"/>
              <a:chOff x="0" y="0"/>
              <a:chExt cx="672" cy="336"/>
            </a:xfrm>
          </p:grpSpPr>
          <p:sp>
            <p:nvSpPr>
              <p:cNvPr id="88200" name="Rectangle 81"/>
              <p:cNvSpPr/>
              <p:nvPr/>
            </p:nvSpPr>
            <p:spPr>
              <a:xfrm>
                <a:off x="0" y="0"/>
                <a:ext cx="672" cy="336"/>
              </a:xfrm>
              <a:prstGeom prst="rect">
                <a:avLst/>
              </a:prstGeom>
              <a:no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201" name="Line 82"/>
              <p:cNvSpPr/>
              <p:nvPr/>
            </p:nvSpPr>
            <p:spPr>
              <a:xfrm>
                <a:off x="194" y="0"/>
                <a:ext cx="0" cy="336"/>
              </a:xfrm>
              <a:prstGeom prst="line">
                <a:avLst/>
              </a:prstGeom>
              <a:ln w="19050" cap="sq" cmpd="sng">
                <a:solidFill>
                  <a:schemeClr val="tx1"/>
                </a:solidFill>
                <a:prstDash val="solid"/>
                <a:headEnd type="none" w="med" len="med"/>
                <a:tailEnd type="none" w="med" len="med"/>
              </a:ln>
            </p:spPr>
          </p:sp>
          <p:sp>
            <p:nvSpPr>
              <p:cNvPr id="88202" name="Line 83"/>
              <p:cNvSpPr/>
              <p:nvPr/>
            </p:nvSpPr>
            <p:spPr>
              <a:xfrm>
                <a:off x="482" y="0"/>
                <a:ext cx="0" cy="336"/>
              </a:xfrm>
              <a:prstGeom prst="line">
                <a:avLst/>
              </a:prstGeom>
              <a:ln w="19050" cap="sq" cmpd="sng">
                <a:solidFill>
                  <a:schemeClr val="tx1"/>
                </a:solidFill>
                <a:prstDash val="solid"/>
                <a:headEnd type="none" w="med" len="med"/>
                <a:tailEnd type="none" w="med" len="med"/>
              </a:ln>
            </p:spPr>
          </p:sp>
        </p:grpSp>
      </p:grpSp>
      <p:grpSp>
        <p:nvGrpSpPr>
          <p:cNvPr id="12" name="Group 84"/>
          <p:cNvGrpSpPr/>
          <p:nvPr/>
        </p:nvGrpSpPr>
        <p:grpSpPr>
          <a:xfrm>
            <a:off x="3668713" y="5203825"/>
            <a:ext cx="1066800" cy="457200"/>
            <a:chOff x="0" y="0"/>
            <a:chExt cx="672" cy="288"/>
          </a:xfrm>
        </p:grpSpPr>
        <p:sp>
          <p:nvSpPr>
            <p:cNvPr id="88193" name="Text Box 85"/>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grpSp>
          <p:nvGrpSpPr>
            <p:cNvPr id="88194" name="Group 86"/>
            <p:cNvGrpSpPr/>
            <p:nvPr/>
          </p:nvGrpSpPr>
          <p:grpSpPr>
            <a:xfrm>
              <a:off x="0" y="1"/>
              <a:ext cx="672" cy="271"/>
              <a:chOff x="0" y="0"/>
              <a:chExt cx="672" cy="336"/>
            </a:xfrm>
          </p:grpSpPr>
          <p:sp>
            <p:nvSpPr>
              <p:cNvPr id="88195" name="Rectangle 87"/>
              <p:cNvSpPr/>
              <p:nvPr/>
            </p:nvSpPr>
            <p:spPr>
              <a:xfrm>
                <a:off x="0" y="0"/>
                <a:ext cx="672" cy="336"/>
              </a:xfrm>
              <a:prstGeom prst="rect">
                <a:avLst/>
              </a:prstGeom>
              <a:no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96" name="Line 88"/>
              <p:cNvSpPr/>
              <p:nvPr/>
            </p:nvSpPr>
            <p:spPr>
              <a:xfrm>
                <a:off x="194" y="0"/>
                <a:ext cx="0" cy="336"/>
              </a:xfrm>
              <a:prstGeom prst="line">
                <a:avLst/>
              </a:prstGeom>
              <a:ln w="19050" cap="sq" cmpd="sng">
                <a:solidFill>
                  <a:schemeClr val="tx1"/>
                </a:solidFill>
                <a:prstDash val="solid"/>
                <a:headEnd type="none" w="med" len="med"/>
                <a:tailEnd type="none" w="med" len="med"/>
              </a:ln>
            </p:spPr>
          </p:sp>
          <p:sp>
            <p:nvSpPr>
              <p:cNvPr id="88197" name="Line 89"/>
              <p:cNvSpPr/>
              <p:nvPr/>
            </p:nvSpPr>
            <p:spPr>
              <a:xfrm>
                <a:off x="482" y="0"/>
                <a:ext cx="0" cy="336"/>
              </a:xfrm>
              <a:prstGeom prst="line">
                <a:avLst/>
              </a:prstGeom>
              <a:ln w="19050" cap="sq" cmpd="sng">
                <a:solidFill>
                  <a:schemeClr val="tx1"/>
                </a:solidFill>
                <a:prstDash val="solid"/>
                <a:headEnd type="none" w="med" len="med"/>
                <a:tailEnd type="none" w="med" len="med"/>
              </a:ln>
            </p:spPr>
          </p:sp>
        </p:grpSp>
      </p:grpSp>
      <p:grpSp>
        <p:nvGrpSpPr>
          <p:cNvPr id="14" name="Group 90"/>
          <p:cNvGrpSpPr/>
          <p:nvPr/>
        </p:nvGrpSpPr>
        <p:grpSpPr>
          <a:xfrm>
            <a:off x="4879975" y="4602163"/>
            <a:ext cx="1066800" cy="457200"/>
            <a:chOff x="0" y="0"/>
            <a:chExt cx="672" cy="288"/>
          </a:xfrm>
        </p:grpSpPr>
        <p:sp>
          <p:nvSpPr>
            <p:cNvPr id="88188" name="Text Box 91"/>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grpSp>
          <p:nvGrpSpPr>
            <p:cNvPr id="88189" name="Group 92"/>
            <p:cNvGrpSpPr/>
            <p:nvPr/>
          </p:nvGrpSpPr>
          <p:grpSpPr>
            <a:xfrm>
              <a:off x="0" y="1"/>
              <a:ext cx="672" cy="271"/>
              <a:chOff x="0" y="0"/>
              <a:chExt cx="672" cy="336"/>
            </a:xfrm>
          </p:grpSpPr>
          <p:sp>
            <p:nvSpPr>
              <p:cNvPr id="88190" name="Rectangle 93"/>
              <p:cNvSpPr/>
              <p:nvPr/>
            </p:nvSpPr>
            <p:spPr>
              <a:xfrm>
                <a:off x="0" y="0"/>
                <a:ext cx="672" cy="336"/>
              </a:xfrm>
              <a:prstGeom prst="rect">
                <a:avLst/>
              </a:prstGeom>
              <a:no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91" name="Line 94"/>
              <p:cNvSpPr/>
              <p:nvPr/>
            </p:nvSpPr>
            <p:spPr>
              <a:xfrm>
                <a:off x="194" y="0"/>
                <a:ext cx="0" cy="336"/>
              </a:xfrm>
              <a:prstGeom prst="line">
                <a:avLst/>
              </a:prstGeom>
              <a:ln w="19050" cap="sq" cmpd="sng">
                <a:solidFill>
                  <a:schemeClr val="tx1"/>
                </a:solidFill>
                <a:prstDash val="solid"/>
                <a:headEnd type="none" w="med" len="med"/>
                <a:tailEnd type="none" w="med" len="med"/>
              </a:ln>
            </p:spPr>
          </p:sp>
          <p:sp>
            <p:nvSpPr>
              <p:cNvPr id="88192" name="Line 95"/>
              <p:cNvSpPr/>
              <p:nvPr/>
            </p:nvSpPr>
            <p:spPr>
              <a:xfrm>
                <a:off x="482" y="0"/>
                <a:ext cx="0" cy="336"/>
              </a:xfrm>
              <a:prstGeom prst="line">
                <a:avLst/>
              </a:prstGeom>
              <a:ln w="19050" cap="sq" cmpd="sng">
                <a:solidFill>
                  <a:schemeClr val="tx1"/>
                </a:solidFill>
                <a:prstDash val="solid"/>
                <a:headEnd type="none" w="med" len="med"/>
                <a:tailEnd type="none" w="med" len="med"/>
              </a:ln>
            </p:spPr>
          </p:sp>
        </p:grpSp>
      </p:grpSp>
      <p:grpSp>
        <p:nvGrpSpPr>
          <p:cNvPr id="16" name="Group 96"/>
          <p:cNvGrpSpPr/>
          <p:nvPr/>
        </p:nvGrpSpPr>
        <p:grpSpPr>
          <a:xfrm>
            <a:off x="2503488" y="5851525"/>
            <a:ext cx="1066800" cy="457200"/>
            <a:chOff x="0" y="0"/>
            <a:chExt cx="672" cy="288"/>
          </a:xfrm>
        </p:grpSpPr>
        <p:sp>
          <p:nvSpPr>
            <p:cNvPr id="88183" name="Text Box 97"/>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grpSp>
          <p:nvGrpSpPr>
            <p:cNvPr id="88184" name="Group 98"/>
            <p:cNvGrpSpPr/>
            <p:nvPr/>
          </p:nvGrpSpPr>
          <p:grpSpPr>
            <a:xfrm>
              <a:off x="0" y="1"/>
              <a:ext cx="672" cy="271"/>
              <a:chOff x="0" y="0"/>
              <a:chExt cx="672" cy="336"/>
            </a:xfrm>
          </p:grpSpPr>
          <p:sp>
            <p:nvSpPr>
              <p:cNvPr id="88185" name="Rectangle 99"/>
              <p:cNvSpPr/>
              <p:nvPr/>
            </p:nvSpPr>
            <p:spPr>
              <a:xfrm>
                <a:off x="0" y="0"/>
                <a:ext cx="672" cy="336"/>
              </a:xfrm>
              <a:prstGeom prst="rect">
                <a:avLst/>
              </a:prstGeom>
              <a:no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86" name="Line 100"/>
              <p:cNvSpPr/>
              <p:nvPr/>
            </p:nvSpPr>
            <p:spPr>
              <a:xfrm>
                <a:off x="194" y="0"/>
                <a:ext cx="0" cy="336"/>
              </a:xfrm>
              <a:prstGeom prst="line">
                <a:avLst/>
              </a:prstGeom>
              <a:ln w="19050" cap="sq" cmpd="sng">
                <a:solidFill>
                  <a:schemeClr val="tx1"/>
                </a:solidFill>
                <a:prstDash val="solid"/>
                <a:headEnd type="none" w="med" len="med"/>
                <a:tailEnd type="none" w="med" len="med"/>
              </a:ln>
            </p:spPr>
          </p:sp>
          <p:sp>
            <p:nvSpPr>
              <p:cNvPr id="88187" name="Line 101"/>
              <p:cNvSpPr/>
              <p:nvPr/>
            </p:nvSpPr>
            <p:spPr>
              <a:xfrm>
                <a:off x="482" y="0"/>
                <a:ext cx="0" cy="336"/>
              </a:xfrm>
              <a:prstGeom prst="line">
                <a:avLst/>
              </a:prstGeom>
              <a:ln w="19050" cap="sq" cmpd="sng">
                <a:solidFill>
                  <a:schemeClr val="tx1"/>
                </a:solidFill>
                <a:prstDash val="solid"/>
                <a:headEnd type="none" w="med" len="med"/>
                <a:tailEnd type="none" w="med" len="med"/>
              </a:ln>
            </p:spPr>
          </p:sp>
        </p:grpSp>
      </p:grpSp>
      <p:grpSp>
        <p:nvGrpSpPr>
          <p:cNvPr id="18" name="Group 102"/>
          <p:cNvGrpSpPr/>
          <p:nvPr/>
        </p:nvGrpSpPr>
        <p:grpSpPr>
          <a:xfrm>
            <a:off x="3727450" y="3929063"/>
            <a:ext cx="1066800" cy="457200"/>
            <a:chOff x="0" y="0"/>
            <a:chExt cx="672" cy="288"/>
          </a:xfrm>
        </p:grpSpPr>
        <p:sp>
          <p:nvSpPr>
            <p:cNvPr id="88178" name="Text Box 103"/>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grpSp>
          <p:nvGrpSpPr>
            <p:cNvPr id="88179" name="Group 104"/>
            <p:cNvGrpSpPr/>
            <p:nvPr/>
          </p:nvGrpSpPr>
          <p:grpSpPr>
            <a:xfrm>
              <a:off x="0" y="1"/>
              <a:ext cx="672" cy="271"/>
              <a:chOff x="0" y="0"/>
              <a:chExt cx="672" cy="336"/>
            </a:xfrm>
          </p:grpSpPr>
          <p:sp>
            <p:nvSpPr>
              <p:cNvPr id="88180" name="Rectangle 105"/>
              <p:cNvSpPr/>
              <p:nvPr/>
            </p:nvSpPr>
            <p:spPr>
              <a:xfrm>
                <a:off x="0" y="0"/>
                <a:ext cx="672" cy="336"/>
              </a:xfrm>
              <a:prstGeom prst="rect">
                <a:avLst/>
              </a:prstGeom>
              <a:noFill/>
              <a:ln w="19050" cap="sq"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81" name="Line 106"/>
              <p:cNvSpPr/>
              <p:nvPr/>
            </p:nvSpPr>
            <p:spPr>
              <a:xfrm>
                <a:off x="194" y="0"/>
                <a:ext cx="0" cy="336"/>
              </a:xfrm>
              <a:prstGeom prst="line">
                <a:avLst/>
              </a:prstGeom>
              <a:ln w="19050" cap="sq" cmpd="sng">
                <a:solidFill>
                  <a:schemeClr val="tx1"/>
                </a:solidFill>
                <a:prstDash val="solid"/>
                <a:headEnd type="none" w="med" len="med"/>
                <a:tailEnd type="none" w="med" len="med"/>
              </a:ln>
            </p:spPr>
          </p:sp>
          <p:sp>
            <p:nvSpPr>
              <p:cNvPr id="88182" name="Line 107"/>
              <p:cNvSpPr/>
              <p:nvPr/>
            </p:nvSpPr>
            <p:spPr>
              <a:xfrm>
                <a:off x="482" y="0"/>
                <a:ext cx="0" cy="336"/>
              </a:xfrm>
              <a:prstGeom prst="line">
                <a:avLst/>
              </a:prstGeom>
              <a:ln w="19050" cap="sq" cmpd="sng">
                <a:solidFill>
                  <a:schemeClr val="tx1"/>
                </a:solidFill>
                <a:prstDash val="solid"/>
                <a:headEnd type="none" w="med" len="med"/>
                <a:tailEnd type="none" w="med" len="med"/>
              </a:ln>
            </p:spPr>
          </p:sp>
        </p:grpSp>
      </p:grpSp>
      <p:sp>
        <p:nvSpPr>
          <p:cNvPr id="83012" name="Line 108"/>
          <p:cNvSpPr/>
          <p:nvPr/>
        </p:nvSpPr>
        <p:spPr>
          <a:xfrm flipH="1">
            <a:off x="3151188" y="4122738"/>
            <a:ext cx="731837" cy="360362"/>
          </a:xfrm>
          <a:prstGeom prst="line">
            <a:avLst/>
          </a:prstGeom>
          <a:ln w="19050" cap="sq" cmpd="sng">
            <a:solidFill>
              <a:schemeClr val="tx1"/>
            </a:solidFill>
            <a:prstDash val="solid"/>
            <a:headEnd type="none" w="med" len="med"/>
            <a:tailEnd type="triangle" w="lg" len="lg"/>
          </a:ln>
        </p:spPr>
      </p:sp>
      <p:sp>
        <p:nvSpPr>
          <p:cNvPr id="83013" name="Line 109"/>
          <p:cNvSpPr/>
          <p:nvPr/>
        </p:nvSpPr>
        <p:spPr>
          <a:xfrm flipH="1">
            <a:off x="3079750" y="5445125"/>
            <a:ext cx="731838" cy="360363"/>
          </a:xfrm>
          <a:prstGeom prst="line">
            <a:avLst/>
          </a:prstGeom>
          <a:ln w="19050" cap="sq" cmpd="sng">
            <a:solidFill>
              <a:schemeClr val="tx1"/>
            </a:solidFill>
            <a:prstDash val="solid"/>
            <a:headEnd type="none" w="med" len="med"/>
            <a:tailEnd type="triangle" w="lg" len="lg"/>
          </a:ln>
        </p:spPr>
      </p:sp>
      <p:sp>
        <p:nvSpPr>
          <p:cNvPr id="83014" name="Line 110"/>
          <p:cNvSpPr/>
          <p:nvPr/>
        </p:nvSpPr>
        <p:spPr>
          <a:xfrm>
            <a:off x="3379788" y="3475038"/>
            <a:ext cx="779462" cy="360362"/>
          </a:xfrm>
          <a:prstGeom prst="line">
            <a:avLst/>
          </a:prstGeom>
          <a:ln w="19050" cap="sq" cmpd="sng">
            <a:solidFill>
              <a:schemeClr val="tx1"/>
            </a:solidFill>
            <a:prstDash val="solid"/>
            <a:headEnd type="none" w="med" len="med"/>
            <a:tailEnd type="triangle" w="lg" len="lg"/>
          </a:ln>
        </p:spPr>
      </p:sp>
      <p:sp>
        <p:nvSpPr>
          <p:cNvPr id="83015" name="Line 111"/>
          <p:cNvSpPr/>
          <p:nvPr/>
        </p:nvSpPr>
        <p:spPr>
          <a:xfrm>
            <a:off x="4664075" y="4194175"/>
            <a:ext cx="779463" cy="360363"/>
          </a:xfrm>
          <a:prstGeom prst="line">
            <a:avLst/>
          </a:prstGeom>
          <a:ln w="19050" cap="sq" cmpd="sng">
            <a:solidFill>
              <a:schemeClr val="tx1"/>
            </a:solidFill>
            <a:prstDash val="solid"/>
            <a:headEnd type="none" w="med" len="med"/>
            <a:tailEnd type="triangle" w="lg" len="lg"/>
          </a:ln>
        </p:spPr>
      </p:sp>
      <p:sp>
        <p:nvSpPr>
          <p:cNvPr id="83016" name="Line 112"/>
          <p:cNvSpPr/>
          <p:nvPr/>
        </p:nvSpPr>
        <p:spPr>
          <a:xfrm>
            <a:off x="3451225" y="4772025"/>
            <a:ext cx="779463" cy="358775"/>
          </a:xfrm>
          <a:prstGeom prst="line">
            <a:avLst/>
          </a:prstGeom>
          <a:ln w="19050" cap="sq" cmpd="sng">
            <a:solidFill>
              <a:schemeClr val="tx1"/>
            </a:solidFill>
            <a:prstDash val="solid"/>
            <a:headEnd type="none" w="med" len="med"/>
            <a:tailEnd type="triangle" w="lg" len="lg"/>
          </a:ln>
        </p:spPr>
      </p:sp>
      <p:grpSp>
        <p:nvGrpSpPr>
          <p:cNvPr id="20" name="Group 114"/>
          <p:cNvGrpSpPr/>
          <p:nvPr/>
        </p:nvGrpSpPr>
        <p:grpSpPr>
          <a:xfrm>
            <a:off x="2574925" y="3390900"/>
            <a:ext cx="152400" cy="228600"/>
            <a:chOff x="0" y="0"/>
            <a:chExt cx="96" cy="144"/>
          </a:xfrm>
        </p:grpSpPr>
        <p:sp>
          <p:nvSpPr>
            <p:cNvPr id="88176" name="Line 115"/>
            <p:cNvSpPr/>
            <p:nvPr/>
          </p:nvSpPr>
          <p:spPr>
            <a:xfrm flipH="1">
              <a:off x="0" y="0"/>
              <a:ext cx="48" cy="144"/>
            </a:xfrm>
            <a:prstGeom prst="line">
              <a:avLst/>
            </a:prstGeom>
            <a:ln w="28575" cap="sq" cmpd="sng">
              <a:solidFill>
                <a:schemeClr val="tx1"/>
              </a:solidFill>
              <a:prstDash val="solid"/>
              <a:headEnd type="none" w="med" len="med"/>
              <a:tailEnd type="none" w="med" len="med"/>
            </a:ln>
          </p:spPr>
        </p:sp>
        <p:sp>
          <p:nvSpPr>
            <p:cNvPr id="88177" name="Line 116"/>
            <p:cNvSpPr/>
            <p:nvPr/>
          </p:nvSpPr>
          <p:spPr>
            <a:xfrm>
              <a:off x="48" y="0"/>
              <a:ext cx="48" cy="144"/>
            </a:xfrm>
            <a:prstGeom prst="line">
              <a:avLst/>
            </a:prstGeom>
            <a:ln w="28575" cap="sq" cmpd="sng">
              <a:solidFill>
                <a:schemeClr val="tx1"/>
              </a:solidFill>
              <a:prstDash val="solid"/>
              <a:headEnd type="none" w="med" len="med"/>
              <a:tailEnd type="none" w="med" len="med"/>
            </a:ln>
          </p:spPr>
        </p:sp>
      </p:grpSp>
      <p:grpSp>
        <p:nvGrpSpPr>
          <p:cNvPr id="21" name="Group 117"/>
          <p:cNvGrpSpPr/>
          <p:nvPr/>
        </p:nvGrpSpPr>
        <p:grpSpPr>
          <a:xfrm>
            <a:off x="4943475" y="4699000"/>
            <a:ext cx="152400" cy="228600"/>
            <a:chOff x="0" y="0"/>
            <a:chExt cx="96" cy="144"/>
          </a:xfrm>
        </p:grpSpPr>
        <p:sp>
          <p:nvSpPr>
            <p:cNvPr id="88174" name="Line 118"/>
            <p:cNvSpPr/>
            <p:nvPr/>
          </p:nvSpPr>
          <p:spPr>
            <a:xfrm flipH="1">
              <a:off x="0" y="0"/>
              <a:ext cx="48" cy="144"/>
            </a:xfrm>
            <a:prstGeom prst="line">
              <a:avLst/>
            </a:prstGeom>
            <a:ln w="28575" cap="sq" cmpd="sng">
              <a:solidFill>
                <a:schemeClr val="tx1"/>
              </a:solidFill>
              <a:prstDash val="solid"/>
              <a:headEnd type="none" w="med" len="med"/>
              <a:tailEnd type="none" w="med" len="med"/>
            </a:ln>
          </p:spPr>
        </p:sp>
        <p:sp>
          <p:nvSpPr>
            <p:cNvPr id="88175" name="Line 119"/>
            <p:cNvSpPr/>
            <p:nvPr/>
          </p:nvSpPr>
          <p:spPr>
            <a:xfrm>
              <a:off x="48" y="0"/>
              <a:ext cx="48" cy="144"/>
            </a:xfrm>
            <a:prstGeom prst="line">
              <a:avLst/>
            </a:prstGeom>
            <a:ln w="28575" cap="sq" cmpd="sng">
              <a:solidFill>
                <a:schemeClr val="tx1"/>
              </a:solidFill>
              <a:prstDash val="solid"/>
              <a:headEnd type="none" w="med" len="med"/>
              <a:tailEnd type="none" w="med" len="med"/>
            </a:ln>
          </p:spPr>
        </p:sp>
      </p:grpSp>
      <p:grpSp>
        <p:nvGrpSpPr>
          <p:cNvPr id="22" name="Group 120"/>
          <p:cNvGrpSpPr/>
          <p:nvPr/>
        </p:nvGrpSpPr>
        <p:grpSpPr>
          <a:xfrm>
            <a:off x="5735638" y="4686300"/>
            <a:ext cx="152400" cy="228600"/>
            <a:chOff x="0" y="0"/>
            <a:chExt cx="96" cy="144"/>
          </a:xfrm>
        </p:grpSpPr>
        <p:sp>
          <p:nvSpPr>
            <p:cNvPr id="88172" name="Line 121"/>
            <p:cNvSpPr/>
            <p:nvPr/>
          </p:nvSpPr>
          <p:spPr>
            <a:xfrm flipH="1">
              <a:off x="0" y="0"/>
              <a:ext cx="48" cy="144"/>
            </a:xfrm>
            <a:prstGeom prst="line">
              <a:avLst/>
            </a:prstGeom>
            <a:ln w="28575" cap="sq" cmpd="sng">
              <a:solidFill>
                <a:schemeClr val="tx1"/>
              </a:solidFill>
              <a:prstDash val="solid"/>
              <a:headEnd type="none" w="med" len="med"/>
              <a:tailEnd type="none" w="med" len="med"/>
            </a:ln>
          </p:spPr>
        </p:sp>
        <p:sp>
          <p:nvSpPr>
            <p:cNvPr id="88173" name="Line 122"/>
            <p:cNvSpPr/>
            <p:nvPr/>
          </p:nvSpPr>
          <p:spPr>
            <a:xfrm>
              <a:off x="48" y="0"/>
              <a:ext cx="48" cy="144"/>
            </a:xfrm>
            <a:prstGeom prst="line">
              <a:avLst/>
            </a:prstGeom>
            <a:ln w="28575" cap="sq" cmpd="sng">
              <a:solidFill>
                <a:schemeClr val="tx1"/>
              </a:solidFill>
              <a:prstDash val="solid"/>
              <a:headEnd type="none" w="med" len="med"/>
              <a:tailEnd type="none" w="med" len="med"/>
            </a:ln>
          </p:spPr>
        </p:sp>
      </p:grpSp>
      <p:grpSp>
        <p:nvGrpSpPr>
          <p:cNvPr id="23" name="Group 123"/>
          <p:cNvGrpSpPr/>
          <p:nvPr/>
        </p:nvGrpSpPr>
        <p:grpSpPr>
          <a:xfrm>
            <a:off x="2647950" y="4686300"/>
            <a:ext cx="152400" cy="228600"/>
            <a:chOff x="0" y="0"/>
            <a:chExt cx="96" cy="144"/>
          </a:xfrm>
        </p:grpSpPr>
        <p:sp>
          <p:nvSpPr>
            <p:cNvPr id="88170" name="Line 124"/>
            <p:cNvSpPr/>
            <p:nvPr/>
          </p:nvSpPr>
          <p:spPr>
            <a:xfrm flipH="1">
              <a:off x="0" y="0"/>
              <a:ext cx="48" cy="144"/>
            </a:xfrm>
            <a:prstGeom prst="line">
              <a:avLst/>
            </a:prstGeom>
            <a:ln w="28575" cap="sq" cmpd="sng">
              <a:solidFill>
                <a:schemeClr val="tx1"/>
              </a:solidFill>
              <a:prstDash val="solid"/>
              <a:headEnd type="none" w="med" len="med"/>
              <a:tailEnd type="none" w="med" len="med"/>
            </a:ln>
          </p:spPr>
        </p:sp>
        <p:sp>
          <p:nvSpPr>
            <p:cNvPr id="88171" name="Line 125"/>
            <p:cNvSpPr/>
            <p:nvPr/>
          </p:nvSpPr>
          <p:spPr>
            <a:xfrm>
              <a:off x="48" y="0"/>
              <a:ext cx="48" cy="144"/>
            </a:xfrm>
            <a:prstGeom prst="line">
              <a:avLst/>
            </a:prstGeom>
            <a:ln w="28575" cap="sq" cmpd="sng">
              <a:solidFill>
                <a:schemeClr val="tx1"/>
              </a:solidFill>
              <a:prstDash val="solid"/>
              <a:headEnd type="none" w="med" len="med"/>
              <a:tailEnd type="none" w="med" len="med"/>
            </a:ln>
          </p:spPr>
        </p:sp>
      </p:grpSp>
      <p:grpSp>
        <p:nvGrpSpPr>
          <p:cNvPr id="24" name="Group 126"/>
          <p:cNvGrpSpPr/>
          <p:nvPr/>
        </p:nvGrpSpPr>
        <p:grpSpPr>
          <a:xfrm>
            <a:off x="4511675" y="5334000"/>
            <a:ext cx="152400" cy="228600"/>
            <a:chOff x="0" y="0"/>
            <a:chExt cx="96" cy="144"/>
          </a:xfrm>
        </p:grpSpPr>
        <p:sp>
          <p:nvSpPr>
            <p:cNvPr id="88168" name="Line 127"/>
            <p:cNvSpPr/>
            <p:nvPr/>
          </p:nvSpPr>
          <p:spPr>
            <a:xfrm flipH="1">
              <a:off x="0" y="0"/>
              <a:ext cx="48" cy="144"/>
            </a:xfrm>
            <a:prstGeom prst="line">
              <a:avLst/>
            </a:prstGeom>
            <a:ln w="28575" cap="sq" cmpd="sng">
              <a:solidFill>
                <a:schemeClr val="tx1"/>
              </a:solidFill>
              <a:prstDash val="solid"/>
              <a:headEnd type="none" w="med" len="med"/>
              <a:tailEnd type="none" w="med" len="med"/>
            </a:ln>
          </p:spPr>
        </p:sp>
        <p:sp>
          <p:nvSpPr>
            <p:cNvPr id="88169" name="Line 128"/>
            <p:cNvSpPr/>
            <p:nvPr/>
          </p:nvSpPr>
          <p:spPr>
            <a:xfrm>
              <a:off x="48" y="0"/>
              <a:ext cx="48" cy="144"/>
            </a:xfrm>
            <a:prstGeom prst="line">
              <a:avLst/>
            </a:prstGeom>
            <a:ln w="28575" cap="sq" cmpd="sng">
              <a:solidFill>
                <a:schemeClr val="tx1"/>
              </a:solidFill>
              <a:prstDash val="solid"/>
              <a:headEnd type="none" w="med" len="med"/>
              <a:tailEnd type="none" w="med" len="med"/>
            </a:ln>
          </p:spPr>
        </p:sp>
      </p:grpSp>
      <p:grpSp>
        <p:nvGrpSpPr>
          <p:cNvPr id="25" name="Group 129"/>
          <p:cNvGrpSpPr/>
          <p:nvPr/>
        </p:nvGrpSpPr>
        <p:grpSpPr>
          <a:xfrm>
            <a:off x="2574925" y="5983288"/>
            <a:ext cx="152400" cy="228600"/>
            <a:chOff x="0" y="0"/>
            <a:chExt cx="96" cy="144"/>
          </a:xfrm>
        </p:grpSpPr>
        <p:sp>
          <p:nvSpPr>
            <p:cNvPr id="88166" name="Line 130"/>
            <p:cNvSpPr/>
            <p:nvPr/>
          </p:nvSpPr>
          <p:spPr>
            <a:xfrm flipH="1">
              <a:off x="0" y="0"/>
              <a:ext cx="48" cy="144"/>
            </a:xfrm>
            <a:prstGeom prst="line">
              <a:avLst/>
            </a:prstGeom>
            <a:ln w="28575" cap="sq" cmpd="sng">
              <a:solidFill>
                <a:schemeClr val="tx1"/>
              </a:solidFill>
              <a:prstDash val="solid"/>
              <a:headEnd type="none" w="med" len="med"/>
              <a:tailEnd type="none" w="med" len="med"/>
            </a:ln>
          </p:spPr>
        </p:sp>
        <p:sp>
          <p:nvSpPr>
            <p:cNvPr id="88167" name="Line 131"/>
            <p:cNvSpPr/>
            <p:nvPr/>
          </p:nvSpPr>
          <p:spPr>
            <a:xfrm>
              <a:off x="48" y="0"/>
              <a:ext cx="48" cy="144"/>
            </a:xfrm>
            <a:prstGeom prst="line">
              <a:avLst/>
            </a:prstGeom>
            <a:ln w="28575" cap="sq" cmpd="sng">
              <a:solidFill>
                <a:schemeClr val="tx1"/>
              </a:solidFill>
              <a:prstDash val="solid"/>
              <a:headEnd type="none" w="med" len="med"/>
              <a:tailEnd type="none" w="med" len="med"/>
            </a:ln>
          </p:spPr>
        </p:sp>
      </p:grpSp>
      <p:grpSp>
        <p:nvGrpSpPr>
          <p:cNvPr id="26" name="Group 132"/>
          <p:cNvGrpSpPr/>
          <p:nvPr/>
        </p:nvGrpSpPr>
        <p:grpSpPr>
          <a:xfrm>
            <a:off x="3359150" y="5983288"/>
            <a:ext cx="152400" cy="228600"/>
            <a:chOff x="0" y="0"/>
            <a:chExt cx="96" cy="144"/>
          </a:xfrm>
        </p:grpSpPr>
        <p:sp>
          <p:nvSpPr>
            <p:cNvPr id="88164" name="Line 133"/>
            <p:cNvSpPr/>
            <p:nvPr/>
          </p:nvSpPr>
          <p:spPr>
            <a:xfrm flipH="1">
              <a:off x="0" y="0"/>
              <a:ext cx="48" cy="144"/>
            </a:xfrm>
            <a:prstGeom prst="line">
              <a:avLst/>
            </a:prstGeom>
            <a:ln w="28575" cap="sq" cmpd="sng">
              <a:solidFill>
                <a:schemeClr val="tx1"/>
              </a:solidFill>
              <a:prstDash val="solid"/>
              <a:headEnd type="none" w="med" len="med"/>
              <a:tailEnd type="none" w="med" len="med"/>
            </a:ln>
          </p:spPr>
        </p:sp>
        <p:sp>
          <p:nvSpPr>
            <p:cNvPr id="88165" name="Line 134"/>
            <p:cNvSpPr/>
            <p:nvPr/>
          </p:nvSpPr>
          <p:spPr>
            <a:xfrm>
              <a:off x="48" y="0"/>
              <a:ext cx="48" cy="144"/>
            </a:xfrm>
            <a:prstGeom prst="line">
              <a:avLst/>
            </a:prstGeom>
            <a:ln w="28575" cap="sq" cmpd="sng">
              <a:solidFill>
                <a:schemeClr val="tx1"/>
              </a:solidFill>
              <a:prstDash val="solid"/>
              <a:headEnd type="none" w="med" len="med"/>
              <a:tailEnd type="none" w="med" len="med"/>
            </a:ln>
          </p:spPr>
        </p:sp>
      </p:grpSp>
      <p:grpSp>
        <p:nvGrpSpPr>
          <p:cNvPr id="27" name="Group 94"/>
          <p:cNvGrpSpPr/>
          <p:nvPr/>
        </p:nvGrpSpPr>
        <p:grpSpPr>
          <a:xfrm>
            <a:off x="5005388" y="1198563"/>
            <a:ext cx="3873500" cy="2549525"/>
            <a:chOff x="0" y="0"/>
            <a:chExt cx="6100" cy="4015"/>
          </a:xfrm>
        </p:grpSpPr>
        <p:grpSp>
          <p:nvGrpSpPr>
            <p:cNvPr id="88092" name="Group 71"/>
            <p:cNvGrpSpPr/>
            <p:nvPr/>
          </p:nvGrpSpPr>
          <p:grpSpPr>
            <a:xfrm>
              <a:off x="1815" y="0"/>
              <a:ext cx="1680" cy="720"/>
              <a:chOff x="0" y="0"/>
              <a:chExt cx="672" cy="288"/>
            </a:xfrm>
          </p:grpSpPr>
          <p:sp>
            <p:nvSpPr>
              <p:cNvPr id="88159" name="Text Box 23"/>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grpSp>
            <p:nvGrpSpPr>
              <p:cNvPr id="88160" name="Group 69"/>
              <p:cNvGrpSpPr/>
              <p:nvPr/>
            </p:nvGrpSpPr>
            <p:grpSpPr>
              <a:xfrm>
                <a:off x="0" y="1"/>
                <a:ext cx="672" cy="271"/>
                <a:chOff x="0" y="0"/>
                <a:chExt cx="672" cy="336"/>
              </a:xfrm>
            </p:grpSpPr>
            <p:sp>
              <p:nvSpPr>
                <p:cNvPr id="88161" name="Rectangle 24"/>
                <p:cNvSpPr/>
                <p:nvPr/>
              </p:nvSpPr>
              <p:spPr>
                <a:xfrm>
                  <a:off x="0" y="0"/>
                  <a:ext cx="672" cy="336"/>
                </a:xfrm>
                <a:prstGeom prst="rect">
                  <a:avLst/>
                </a:prstGeom>
                <a:noFill/>
                <a:ln w="19050" cap="sq" cmpd="sng">
                  <a:solidFill>
                    <a:schemeClr val="tx1"/>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62" name="Line 25"/>
                <p:cNvSpPr/>
                <p:nvPr/>
              </p:nvSpPr>
              <p:spPr>
                <a:xfrm>
                  <a:off x="194" y="0"/>
                  <a:ext cx="0" cy="336"/>
                </a:xfrm>
                <a:prstGeom prst="line">
                  <a:avLst/>
                </a:prstGeom>
                <a:ln w="19050" cap="sq" cmpd="sng">
                  <a:solidFill>
                    <a:schemeClr val="tx1"/>
                  </a:solidFill>
                  <a:prstDash val="solid"/>
                  <a:bevel/>
                  <a:headEnd type="none" w="med" len="med"/>
                  <a:tailEnd type="none" w="med" len="med"/>
                </a:ln>
              </p:spPr>
            </p:sp>
            <p:sp>
              <p:nvSpPr>
                <p:cNvPr id="88163" name="Line 26"/>
                <p:cNvSpPr/>
                <p:nvPr/>
              </p:nvSpPr>
              <p:spPr>
                <a:xfrm>
                  <a:off x="482" y="0"/>
                  <a:ext cx="0" cy="336"/>
                </a:xfrm>
                <a:prstGeom prst="line">
                  <a:avLst/>
                </a:prstGeom>
                <a:ln w="19050" cap="sq" cmpd="sng">
                  <a:solidFill>
                    <a:schemeClr val="tx1"/>
                  </a:solidFill>
                  <a:prstDash val="solid"/>
                  <a:bevel/>
                  <a:headEnd type="none" w="med" len="med"/>
                  <a:tailEnd type="none" w="med" len="med"/>
                </a:ln>
              </p:spPr>
            </p:sp>
          </p:grpSp>
        </p:grpSp>
        <p:grpSp>
          <p:nvGrpSpPr>
            <p:cNvPr id="88093" name="Group 70"/>
            <p:cNvGrpSpPr/>
            <p:nvPr/>
          </p:nvGrpSpPr>
          <p:grpSpPr>
            <a:xfrm>
              <a:off x="3175" y="225"/>
              <a:ext cx="240" cy="360"/>
              <a:chOff x="0" y="0"/>
              <a:chExt cx="96" cy="144"/>
            </a:xfrm>
          </p:grpSpPr>
          <p:sp>
            <p:nvSpPr>
              <p:cNvPr id="88157" name="Line 27"/>
              <p:cNvSpPr/>
              <p:nvPr/>
            </p:nvSpPr>
            <p:spPr>
              <a:xfrm flipH="1">
                <a:off x="0" y="0"/>
                <a:ext cx="48" cy="144"/>
              </a:xfrm>
              <a:prstGeom prst="line">
                <a:avLst/>
              </a:prstGeom>
              <a:ln w="28575" cap="sq" cmpd="sng">
                <a:solidFill>
                  <a:schemeClr val="tx1"/>
                </a:solidFill>
                <a:prstDash val="solid"/>
                <a:bevel/>
                <a:headEnd type="none" w="med" len="med"/>
                <a:tailEnd type="none" w="med" len="med"/>
              </a:ln>
            </p:spPr>
          </p:sp>
          <p:sp>
            <p:nvSpPr>
              <p:cNvPr id="88158" name="Line 28"/>
              <p:cNvSpPr/>
              <p:nvPr/>
            </p:nvSpPr>
            <p:spPr>
              <a:xfrm>
                <a:off x="48" y="0"/>
                <a:ext cx="48" cy="144"/>
              </a:xfrm>
              <a:prstGeom prst="line">
                <a:avLst/>
              </a:prstGeom>
              <a:ln w="28575" cap="sq" cmpd="sng">
                <a:solidFill>
                  <a:schemeClr val="tx1"/>
                </a:solidFill>
                <a:prstDash val="solid"/>
                <a:bevel/>
                <a:headEnd type="none" w="med" len="med"/>
                <a:tailEnd type="none" w="med" len="med"/>
              </a:ln>
            </p:spPr>
          </p:sp>
        </p:grpSp>
        <p:sp>
          <p:nvSpPr>
            <p:cNvPr id="88094" name="Line 54"/>
            <p:cNvSpPr/>
            <p:nvPr/>
          </p:nvSpPr>
          <p:spPr>
            <a:xfrm flipH="1">
              <a:off x="907" y="340"/>
              <a:ext cx="1153" cy="568"/>
            </a:xfrm>
            <a:prstGeom prst="line">
              <a:avLst/>
            </a:prstGeom>
            <a:ln w="19050" cap="sq" cmpd="sng">
              <a:solidFill>
                <a:schemeClr val="tx1"/>
              </a:solidFill>
              <a:prstDash val="solid"/>
              <a:bevel/>
              <a:headEnd type="none" w="med" len="med"/>
              <a:tailEnd type="triangle" w="lg" len="lg"/>
            </a:ln>
          </p:spPr>
        </p:sp>
        <p:grpSp>
          <p:nvGrpSpPr>
            <p:cNvPr id="88095" name="Group 72"/>
            <p:cNvGrpSpPr/>
            <p:nvPr/>
          </p:nvGrpSpPr>
          <p:grpSpPr>
            <a:xfrm>
              <a:off x="0" y="1020"/>
              <a:ext cx="1680" cy="720"/>
              <a:chOff x="0" y="0"/>
              <a:chExt cx="672" cy="288"/>
            </a:xfrm>
          </p:grpSpPr>
          <p:sp>
            <p:nvSpPr>
              <p:cNvPr id="88152" name="Text Box 73"/>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nvGrpSpPr>
              <p:cNvPr id="88153" name="Group 74"/>
              <p:cNvGrpSpPr/>
              <p:nvPr/>
            </p:nvGrpSpPr>
            <p:grpSpPr>
              <a:xfrm>
                <a:off x="0" y="1"/>
                <a:ext cx="672" cy="271"/>
                <a:chOff x="0" y="0"/>
                <a:chExt cx="672" cy="336"/>
              </a:xfrm>
            </p:grpSpPr>
            <p:sp>
              <p:nvSpPr>
                <p:cNvPr id="88154" name="Rectangle 75"/>
                <p:cNvSpPr/>
                <p:nvPr/>
              </p:nvSpPr>
              <p:spPr>
                <a:xfrm>
                  <a:off x="0" y="0"/>
                  <a:ext cx="672" cy="336"/>
                </a:xfrm>
                <a:prstGeom prst="rect">
                  <a:avLst/>
                </a:prstGeom>
                <a:noFill/>
                <a:ln w="19050" cap="sq" cmpd="sng">
                  <a:solidFill>
                    <a:schemeClr val="tx1"/>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55" name="Line 76"/>
                <p:cNvSpPr/>
                <p:nvPr/>
              </p:nvSpPr>
              <p:spPr>
                <a:xfrm>
                  <a:off x="194" y="0"/>
                  <a:ext cx="0" cy="336"/>
                </a:xfrm>
                <a:prstGeom prst="line">
                  <a:avLst/>
                </a:prstGeom>
                <a:ln w="19050" cap="sq" cmpd="sng">
                  <a:solidFill>
                    <a:schemeClr val="tx1"/>
                  </a:solidFill>
                  <a:prstDash val="solid"/>
                  <a:bevel/>
                  <a:headEnd type="none" w="med" len="med"/>
                  <a:tailEnd type="none" w="med" len="med"/>
                </a:ln>
              </p:spPr>
            </p:sp>
            <p:sp>
              <p:nvSpPr>
                <p:cNvPr id="88156" name="Line 77"/>
                <p:cNvSpPr/>
                <p:nvPr/>
              </p:nvSpPr>
              <p:spPr>
                <a:xfrm>
                  <a:off x="482" y="0"/>
                  <a:ext cx="0" cy="336"/>
                </a:xfrm>
                <a:prstGeom prst="line">
                  <a:avLst/>
                </a:prstGeom>
                <a:ln w="19050" cap="sq" cmpd="sng">
                  <a:solidFill>
                    <a:schemeClr val="tx1"/>
                  </a:solidFill>
                  <a:prstDash val="solid"/>
                  <a:bevel/>
                  <a:headEnd type="none" w="med" len="med"/>
                  <a:tailEnd type="none" w="med" len="med"/>
                </a:ln>
              </p:spPr>
            </p:sp>
          </p:grpSp>
        </p:grpSp>
        <p:grpSp>
          <p:nvGrpSpPr>
            <p:cNvPr id="88096" name="Group 78"/>
            <p:cNvGrpSpPr/>
            <p:nvPr/>
          </p:nvGrpSpPr>
          <p:grpSpPr>
            <a:xfrm>
              <a:off x="451" y="2156"/>
              <a:ext cx="1680" cy="720"/>
              <a:chOff x="0" y="0"/>
              <a:chExt cx="672" cy="288"/>
            </a:xfrm>
          </p:grpSpPr>
          <p:sp>
            <p:nvSpPr>
              <p:cNvPr id="88147" name="Text Box 79"/>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grpSp>
            <p:nvGrpSpPr>
              <p:cNvPr id="88148" name="Group 80"/>
              <p:cNvGrpSpPr/>
              <p:nvPr/>
            </p:nvGrpSpPr>
            <p:grpSpPr>
              <a:xfrm>
                <a:off x="0" y="1"/>
                <a:ext cx="672" cy="271"/>
                <a:chOff x="0" y="0"/>
                <a:chExt cx="672" cy="336"/>
              </a:xfrm>
            </p:grpSpPr>
            <p:sp>
              <p:nvSpPr>
                <p:cNvPr id="88149" name="Rectangle 81"/>
                <p:cNvSpPr/>
                <p:nvPr/>
              </p:nvSpPr>
              <p:spPr>
                <a:xfrm>
                  <a:off x="0" y="0"/>
                  <a:ext cx="672" cy="336"/>
                </a:xfrm>
                <a:prstGeom prst="rect">
                  <a:avLst/>
                </a:prstGeom>
                <a:noFill/>
                <a:ln w="19050" cap="sq" cmpd="sng">
                  <a:solidFill>
                    <a:schemeClr val="tx1"/>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50" name="Line 82"/>
                <p:cNvSpPr/>
                <p:nvPr/>
              </p:nvSpPr>
              <p:spPr>
                <a:xfrm>
                  <a:off x="194" y="0"/>
                  <a:ext cx="0" cy="336"/>
                </a:xfrm>
                <a:prstGeom prst="line">
                  <a:avLst/>
                </a:prstGeom>
                <a:ln w="19050" cap="sq" cmpd="sng">
                  <a:solidFill>
                    <a:schemeClr val="tx1"/>
                  </a:solidFill>
                  <a:prstDash val="solid"/>
                  <a:bevel/>
                  <a:headEnd type="none" w="med" len="med"/>
                  <a:tailEnd type="none" w="med" len="med"/>
                </a:ln>
              </p:spPr>
            </p:sp>
            <p:sp>
              <p:nvSpPr>
                <p:cNvPr id="88151" name="Line 83"/>
                <p:cNvSpPr/>
                <p:nvPr/>
              </p:nvSpPr>
              <p:spPr>
                <a:xfrm>
                  <a:off x="482" y="0"/>
                  <a:ext cx="0" cy="336"/>
                </a:xfrm>
                <a:prstGeom prst="line">
                  <a:avLst/>
                </a:prstGeom>
                <a:ln w="19050" cap="sq" cmpd="sng">
                  <a:solidFill>
                    <a:schemeClr val="tx1"/>
                  </a:solidFill>
                  <a:prstDash val="solid"/>
                  <a:bevel/>
                  <a:headEnd type="none" w="med" len="med"/>
                  <a:tailEnd type="none" w="med" len="med"/>
                </a:ln>
              </p:spPr>
            </p:sp>
          </p:grpSp>
        </p:grpSp>
        <p:grpSp>
          <p:nvGrpSpPr>
            <p:cNvPr id="88097" name="Group 84"/>
            <p:cNvGrpSpPr/>
            <p:nvPr/>
          </p:nvGrpSpPr>
          <p:grpSpPr>
            <a:xfrm>
              <a:off x="3530" y="2162"/>
              <a:ext cx="1680" cy="720"/>
              <a:chOff x="0" y="0"/>
              <a:chExt cx="672" cy="288"/>
            </a:xfrm>
          </p:grpSpPr>
          <p:sp>
            <p:nvSpPr>
              <p:cNvPr id="88142" name="Text Box 85"/>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grpSp>
            <p:nvGrpSpPr>
              <p:cNvPr id="88143" name="Group 86"/>
              <p:cNvGrpSpPr/>
              <p:nvPr/>
            </p:nvGrpSpPr>
            <p:grpSpPr>
              <a:xfrm>
                <a:off x="0" y="1"/>
                <a:ext cx="672" cy="271"/>
                <a:chOff x="0" y="0"/>
                <a:chExt cx="672" cy="336"/>
              </a:xfrm>
            </p:grpSpPr>
            <p:sp>
              <p:nvSpPr>
                <p:cNvPr id="88144" name="Rectangle 87"/>
                <p:cNvSpPr/>
                <p:nvPr/>
              </p:nvSpPr>
              <p:spPr>
                <a:xfrm>
                  <a:off x="0" y="0"/>
                  <a:ext cx="672" cy="336"/>
                </a:xfrm>
                <a:prstGeom prst="rect">
                  <a:avLst/>
                </a:prstGeom>
                <a:noFill/>
                <a:ln w="19050" cap="sq" cmpd="sng">
                  <a:solidFill>
                    <a:schemeClr val="tx1"/>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45" name="Line 88"/>
                <p:cNvSpPr/>
                <p:nvPr/>
              </p:nvSpPr>
              <p:spPr>
                <a:xfrm>
                  <a:off x="194" y="0"/>
                  <a:ext cx="0" cy="336"/>
                </a:xfrm>
                <a:prstGeom prst="line">
                  <a:avLst/>
                </a:prstGeom>
                <a:ln w="19050" cap="sq" cmpd="sng">
                  <a:solidFill>
                    <a:schemeClr val="tx1"/>
                  </a:solidFill>
                  <a:prstDash val="solid"/>
                  <a:bevel/>
                  <a:headEnd type="none" w="med" len="med"/>
                  <a:tailEnd type="none" w="med" len="med"/>
                </a:ln>
              </p:spPr>
            </p:sp>
            <p:sp>
              <p:nvSpPr>
                <p:cNvPr id="88146" name="Line 89"/>
                <p:cNvSpPr/>
                <p:nvPr/>
              </p:nvSpPr>
              <p:spPr>
                <a:xfrm>
                  <a:off x="482" y="0"/>
                  <a:ext cx="0" cy="336"/>
                </a:xfrm>
                <a:prstGeom prst="line">
                  <a:avLst/>
                </a:prstGeom>
                <a:ln w="19050" cap="sq" cmpd="sng">
                  <a:solidFill>
                    <a:schemeClr val="tx1"/>
                  </a:solidFill>
                  <a:prstDash val="solid"/>
                  <a:bevel/>
                  <a:headEnd type="none" w="med" len="med"/>
                  <a:tailEnd type="none" w="med" len="med"/>
                </a:ln>
              </p:spPr>
            </p:sp>
          </p:grpSp>
        </p:grpSp>
        <p:grpSp>
          <p:nvGrpSpPr>
            <p:cNvPr id="88098" name="Group 90"/>
            <p:cNvGrpSpPr/>
            <p:nvPr/>
          </p:nvGrpSpPr>
          <p:grpSpPr>
            <a:xfrm>
              <a:off x="4420" y="1101"/>
              <a:ext cx="1680" cy="720"/>
              <a:chOff x="0" y="0"/>
              <a:chExt cx="672" cy="288"/>
            </a:xfrm>
          </p:grpSpPr>
          <p:sp>
            <p:nvSpPr>
              <p:cNvPr id="88137" name="Text Box 91"/>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grpSp>
            <p:nvGrpSpPr>
              <p:cNvPr id="88138" name="Group 92"/>
              <p:cNvGrpSpPr/>
              <p:nvPr/>
            </p:nvGrpSpPr>
            <p:grpSpPr>
              <a:xfrm>
                <a:off x="0" y="1"/>
                <a:ext cx="672" cy="271"/>
                <a:chOff x="0" y="0"/>
                <a:chExt cx="672" cy="336"/>
              </a:xfrm>
            </p:grpSpPr>
            <p:sp>
              <p:nvSpPr>
                <p:cNvPr id="88139" name="Rectangle 93"/>
                <p:cNvSpPr/>
                <p:nvPr/>
              </p:nvSpPr>
              <p:spPr>
                <a:xfrm>
                  <a:off x="0" y="0"/>
                  <a:ext cx="672" cy="336"/>
                </a:xfrm>
                <a:prstGeom prst="rect">
                  <a:avLst/>
                </a:prstGeom>
                <a:noFill/>
                <a:ln w="19050" cap="sq" cmpd="sng">
                  <a:solidFill>
                    <a:schemeClr val="tx1"/>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40" name="Line 94"/>
                <p:cNvSpPr/>
                <p:nvPr/>
              </p:nvSpPr>
              <p:spPr>
                <a:xfrm>
                  <a:off x="194" y="0"/>
                  <a:ext cx="0" cy="336"/>
                </a:xfrm>
                <a:prstGeom prst="line">
                  <a:avLst/>
                </a:prstGeom>
                <a:ln w="19050" cap="sq" cmpd="sng">
                  <a:solidFill>
                    <a:schemeClr val="tx1"/>
                  </a:solidFill>
                  <a:prstDash val="solid"/>
                  <a:bevel/>
                  <a:headEnd type="none" w="med" len="med"/>
                  <a:tailEnd type="none" w="med" len="med"/>
                </a:ln>
              </p:spPr>
            </p:sp>
            <p:sp>
              <p:nvSpPr>
                <p:cNvPr id="88141" name="Line 95"/>
                <p:cNvSpPr/>
                <p:nvPr/>
              </p:nvSpPr>
              <p:spPr>
                <a:xfrm>
                  <a:off x="482" y="0"/>
                  <a:ext cx="0" cy="336"/>
                </a:xfrm>
                <a:prstGeom prst="line">
                  <a:avLst/>
                </a:prstGeom>
                <a:ln w="19050" cap="sq" cmpd="sng">
                  <a:solidFill>
                    <a:schemeClr val="tx1"/>
                  </a:solidFill>
                  <a:prstDash val="solid"/>
                  <a:bevel/>
                  <a:headEnd type="none" w="med" len="med"/>
                  <a:tailEnd type="none" w="med" len="med"/>
                </a:ln>
              </p:spPr>
            </p:sp>
          </p:grpSp>
        </p:grpSp>
        <p:grpSp>
          <p:nvGrpSpPr>
            <p:cNvPr id="88099" name="Group 96"/>
            <p:cNvGrpSpPr/>
            <p:nvPr/>
          </p:nvGrpSpPr>
          <p:grpSpPr>
            <a:xfrm>
              <a:off x="1808" y="3295"/>
              <a:ext cx="1680" cy="720"/>
              <a:chOff x="0" y="0"/>
              <a:chExt cx="672" cy="288"/>
            </a:xfrm>
          </p:grpSpPr>
          <p:sp>
            <p:nvSpPr>
              <p:cNvPr id="88132" name="Text Box 97"/>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grpSp>
            <p:nvGrpSpPr>
              <p:cNvPr id="88133" name="Group 98"/>
              <p:cNvGrpSpPr/>
              <p:nvPr/>
            </p:nvGrpSpPr>
            <p:grpSpPr>
              <a:xfrm>
                <a:off x="0" y="1"/>
                <a:ext cx="672" cy="271"/>
                <a:chOff x="0" y="0"/>
                <a:chExt cx="672" cy="336"/>
              </a:xfrm>
            </p:grpSpPr>
            <p:sp>
              <p:nvSpPr>
                <p:cNvPr id="88134" name="Rectangle 99"/>
                <p:cNvSpPr/>
                <p:nvPr/>
              </p:nvSpPr>
              <p:spPr>
                <a:xfrm>
                  <a:off x="0" y="0"/>
                  <a:ext cx="672" cy="336"/>
                </a:xfrm>
                <a:prstGeom prst="rect">
                  <a:avLst/>
                </a:prstGeom>
                <a:noFill/>
                <a:ln w="19050" cap="sq" cmpd="sng">
                  <a:solidFill>
                    <a:schemeClr val="tx1"/>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35" name="Line 100"/>
                <p:cNvSpPr/>
                <p:nvPr/>
              </p:nvSpPr>
              <p:spPr>
                <a:xfrm>
                  <a:off x="194" y="0"/>
                  <a:ext cx="0" cy="336"/>
                </a:xfrm>
                <a:prstGeom prst="line">
                  <a:avLst/>
                </a:prstGeom>
                <a:ln w="19050" cap="sq" cmpd="sng">
                  <a:solidFill>
                    <a:schemeClr val="tx1"/>
                  </a:solidFill>
                  <a:prstDash val="solid"/>
                  <a:bevel/>
                  <a:headEnd type="none" w="med" len="med"/>
                  <a:tailEnd type="none" w="med" len="med"/>
                </a:ln>
              </p:spPr>
            </p:sp>
            <p:sp>
              <p:nvSpPr>
                <p:cNvPr id="88136" name="Line 101"/>
                <p:cNvSpPr/>
                <p:nvPr/>
              </p:nvSpPr>
              <p:spPr>
                <a:xfrm>
                  <a:off x="482" y="0"/>
                  <a:ext cx="0" cy="336"/>
                </a:xfrm>
                <a:prstGeom prst="line">
                  <a:avLst/>
                </a:prstGeom>
                <a:ln w="19050" cap="sq" cmpd="sng">
                  <a:solidFill>
                    <a:schemeClr val="tx1"/>
                  </a:solidFill>
                  <a:prstDash val="solid"/>
                  <a:bevel/>
                  <a:headEnd type="none" w="med" len="med"/>
                  <a:tailEnd type="none" w="med" len="med"/>
                </a:ln>
              </p:spPr>
            </p:sp>
          </p:grpSp>
        </p:grpSp>
        <p:grpSp>
          <p:nvGrpSpPr>
            <p:cNvPr id="88100" name="Group 102"/>
            <p:cNvGrpSpPr/>
            <p:nvPr/>
          </p:nvGrpSpPr>
          <p:grpSpPr>
            <a:xfrm>
              <a:off x="2153" y="1058"/>
              <a:ext cx="1680" cy="720"/>
              <a:chOff x="0" y="0"/>
              <a:chExt cx="672" cy="288"/>
            </a:xfrm>
          </p:grpSpPr>
          <p:sp>
            <p:nvSpPr>
              <p:cNvPr id="88127" name="Text Box 103"/>
              <p:cNvSpPr txBox="1"/>
              <p:nvPr/>
            </p:nvSpPr>
            <p:spPr>
              <a:xfrm>
                <a:off x="227" y="0"/>
                <a:ext cx="272" cy="288"/>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grpSp>
            <p:nvGrpSpPr>
              <p:cNvPr id="88128" name="Group 104"/>
              <p:cNvGrpSpPr/>
              <p:nvPr/>
            </p:nvGrpSpPr>
            <p:grpSpPr>
              <a:xfrm>
                <a:off x="0" y="1"/>
                <a:ext cx="672" cy="271"/>
                <a:chOff x="0" y="0"/>
                <a:chExt cx="672" cy="336"/>
              </a:xfrm>
            </p:grpSpPr>
            <p:sp>
              <p:nvSpPr>
                <p:cNvPr id="88129" name="Rectangle 105"/>
                <p:cNvSpPr/>
                <p:nvPr/>
              </p:nvSpPr>
              <p:spPr>
                <a:xfrm>
                  <a:off x="0" y="0"/>
                  <a:ext cx="672" cy="336"/>
                </a:xfrm>
                <a:prstGeom prst="rect">
                  <a:avLst/>
                </a:prstGeom>
                <a:noFill/>
                <a:ln w="19050" cap="sq" cmpd="sng">
                  <a:solidFill>
                    <a:schemeClr val="tx1"/>
                  </a:solidFill>
                  <a:prstDash val="solid"/>
                  <a:bevel/>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en-US" sz="1800" dirty="0">
                    <a:latin typeface="Arial" panose="020B0604020202020204" pitchFamily="34" charset="0"/>
                    <a:ea typeface="宋体" panose="02010600030101010101" pitchFamily="2" charset="-122"/>
                  </a:endParaRPr>
                </a:p>
              </p:txBody>
            </p:sp>
            <p:sp>
              <p:nvSpPr>
                <p:cNvPr id="88130" name="Line 106"/>
                <p:cNvSpPr/>
                <p:nvPr/>
              </p:nvSpPr>
              <p:spPr>
                <a:xfrm>
                  <a:off x="194" y="0"/>
                  <a:ext cx="0" cy="336"/>
                </a:xfrm>
                <a:prstGeom prst="line">
                  <a:avLst/>
                </a:prstGeom>
                <a:ln w="19050" cap="sq" cmpd="sng">
                  <a:solidFill>
                    <a:schemeClr val="tx1"/>
                  </a:solidFill>
                  <a:prstDash val="solid"/>
                  <a:bevel/>
                  <a:headEnd type="none" w="med" len="med"/>
                  <a:tailEnd type="none" w="med" len="med"/>
                </a:ln>
              </p:spPr>
            </p:sp>
            <p:sp>
              <p:nvSpPr>
                <p:cNvPr id="88131" name="Line 107"/>
                <p:cNvSpPr/>
                <p:nvPr/>
              </p:nvSpPr>
              <p:spPr>
                <a:xfrm>
                  <a:off x="482" y="0"/>
                  <a:ext cx="0" cy="336"/>
                </a:xfrm>
                <a:prstGeom prst="line">
                  <a:avLst/>
                </a:prstGeom>
                <a:ln w="19050" cap="sq" cmpd="sng">
                  <a:solidFill>
                    <a:schemeClr val="tx1"/>
                  </a:solidFill>
                  <a:prstDash val="solid"/>
                  <a:bevel/>
                  <a:headEnd type="none" w="med" len="med"/>
                  <a:tailEnd type="none" w="med" len="med"/>
                </a:ln>
              </p:spPr>
            </p:sp>
          </p:grpSp>
        </p:grpSp>
        <p:sp>
          <p:nvSpPr>
            <p:cNvPr id="88101" name="Line 108"/>
            <p:cNvSpPr/>
            <p:nvPr/>
          </p:nvSpPr>
          <p:spPr>
            <a:xfrm flipH="1">
              <a:off x="1359" y="1476"/>
              <a:ext cx="1152" cy="568"/>
            </a:xfrm>
            <a:prstGeom prst="line">
              <a:avLst/>
            </a:prstGeom>
            <a:ln w="19050" cap="sq" cmpd="sng">
              <a:solidFill>
                <a:schemeClr val="tx1"/>
              </a:solidFill>
              <a:prstDash val="solid"/>
              <a:bevel/>
              <a:headEnd type="none" w="med" len="med"/>
              <a:tailEnd type="triangle" w="lg" len="lg"/>
            </a:ln>
          </p:spPr>
        </p:sp>
        <p:sp>
          <p:nvSpPr>
            <p:cNvPr id="88102" name="Line 109"/>
            <p:cNvSpPr/>
            <p:nvPr/>
          </p:nvSpPr>
          <p:spPr>
            <a:xfrm flipH="1">
              <a:off x="2722" y="2655"/>
              <a:ext cx="1032" cy="668"/>
            </a:xfrm>
            <a:prstGeom prst="line">
              <a:avLst/>
            </a:prstGeom>
            <a:ln w="19050" cap="sq" cmpd="sng">
              <a:solidFill>
                <a:schemeClr val="tx1"/>
              </a:solidFill>
              <a:prstDash val="solid"/>
              <a:bevel/>
              <a:headEnd type="none" w="med" len="med"/>
              <a:tailEnd type="triangle" w="lg" len="lg"/>
            </a:ln>
          </p:spPr>
        </p:sp>
        <p:sp>
          <p:nvSpPr>
            <p:cNvPr id="88103" name="Line 110"/>
            <p:cNvSpPr/>
            <p:nvPr/>
          </p:nvSpPr>
          <p:spPr>
            <a:xfrm>
              <a:off x="1360" y="1395"/>
              <a:ext cx="794" cy="1"/>
            </a:xfrm>
            <a:prstGeom prst="line">
              <a:avLst/>
            </a:prstGeom>
            <a:ln w="19050" cap="sq" cmpd="sng">
              <a:solidFill>
                <a:srgbClr val="0000FF"/>
              </a:solidFill>
              <a:prstDash val="solid"/>
              <a:bevel/>
              <a:headEnd type="none" w="med" len="med"/>
              <a:tailEnd type="triangle" w="lg" len="lg"/>
            </a:ln>
          </p:spPr>
        </p:sp>
        <p:grpSp>
          <p:nvGrpSpPr>
            <p:cNvPr id="88104" name="Group 114"/>
            <p:cNvGrpSpPr/>
            <p:nvPr/>
          </p:nvGrpSpPr>
          <p:grpSpPr>
            <a:xfrm>
              <a:off x="112" y="1228"/>
              <a:ext cx="240" cy="360"/>
              <a:chOff x="0" y="0"/>
              <a:chExt cx="96" cy="144"/>
            </a:xfrm>
          </p:grpSpPr>
          <p:sp>
            <p:nvSpPr>
              <p:cNvPr id="88125" name="Line 115"/>
              <p:cNvSpPr/>
              <p:nvPr/>
            </p:nvSpPr>
            <p:spPr>
              <a:xfrm flipH="1">
                <a:off x="0" y="0"/>
                <a:ext cx="48" cy="144"/>
              </a:xfrm>
              <a:prstGeom prst="line">
                <a:avLst/>
              </a:prstGeom>
              <a:ln w="28575" cap="sq" cmpd="sng">
                <a:solidFill>
                  <a:schemeClr val="tx1"/>
                </a:solidFill>
                <a:prstDash val="solid"/>
                <a:bevel/>
                <a:headEnd type="none" w="med" len="med"/>
                <a:tailEnd type="none" w="med" len="med"/>
              </a:ln>
            </p:spPr>
          </p:sp>
          <p:sp>
            <p:nvSpPr>
              <p:cNvPr id="88126" name="Line 116"/>
              <p:cNvSpPr/>
              <p:nvPr/>
            </p:nvSpPr>
            <p:spPr>
              <a:xfrm>
                <a:off x="48" y="0"/>
                <a:ext cx="48" cy="144"/>
              </a:xfrm>
              <a:prstGeom prst="line">
                <a:avLst/>
              </a:prstGeom>
              <a:ln w="28575" cap="sq" cmpd="sng">
                <a:solidFill>
                  <a:schemeClr val="tx1"/>
                </a:solidFill>
                <a:prstDash val="solid"/>
                <a:bevel/>
                <a:headEnd type="none" w="med" len="med"/>
                <a:tailEnd type="none" w="med" len="med"/>
              </a:ln>
            </p:spPr>
          </p:sp>
        </p:grpSp>
        <p:grpSp>
          <p:nvGrpSpPr>
            <p:cNvPr id="88105" name="Group 117"/>
            <p:cNvGrpSpPr/>
            <p:nvPr/>
          </p:nvGrpSpPr>
          <p:grpSpPr>
            <a:xfrm>
              <a:off x="4520" y="1254"/>
              <a:ext cx="240" cy="360"/>
              <a:chOff x="0" y="0"/>
              <a:chExt cx="96" cy="144"/>
            </a:xfrm>
          </p:grpSpPr>
          <p:sp>
            <p:nvSpPr>
              <p:cNvPr id="88123" name="Line 118"/>
              <p:cNvSpPr/>
              <p:nvPr/>
            </p:nvSpPr>
            <p:spPr>
              <a:xfrm flipH="1">
                <a:off x="0" y="0"/>
                <a:ext cx="48" cy="144"/>
              </a:xfrm>
              <a:prstGeom prst="line">
                <a:avLst/>
              </a:prstGeom>
              <a:ln w="28575" cap="sq" cmpd="sng">
                <a:solidFill>
                  <a:schemeClr val="tx1"/>
                </a:solidFill>
                <a:prstDash val="solid"/>
                <a:bevel/>
                <a:headEnd type="none" w="med" len="med"/>
                <a:tailEnd type="none" w="med" len="med"/>
              </a:ln>
            </p:spPr>
          </p:sp>
          <p:sp>
            <p:nvSpPr>
              <p:cNvPr id="88124" name="Line 119"/>
              <p:cNvSpPr/>
              <p:nvPr/>
            </p:nvSpPr>
            <p:spPr>
              <a:xfrm>
                <a:off x="48" y="0"/>
                <a:ext cx="48" cy="144"/>
              </a:xfrm>
              <a:prstGeom prst="line">
                <a:avLst/>
              </a:prstGeom>
              <a:ln w="28575" cap="sq" cmpd="sng">
                <a:solidFill>
                  <a:schemeClr val="tx1"/>
                </a:solidFill>
                <a:prstDash val="solid"/>
                <a:bevel/>
                <a:headEnd type="none" w="med" len="med"/>
                <a:tailEnd type="none" w="med" len="med"/>
              </a:ln>
            </p:spPr>
          </p:sp>
        </p:grpSp>
        <p:grpSp>
          <p:nvGrpSpPr>
            <p:cNvPr id="88106" name="Group 120"/>
            <p:cNvGrpSpPr/>
            <p:nvPr/>
          </p:nvGrpSpPr>
          <p:grpSpPr>
            <a:xfrm>
              <a:off x="5768" y="1234"/>
              <a:ext cx="240" cy="360"/>
              <a:chOff x="0" y="0"/>
              <a:chExt cx="96" cy="144"/>
            </a:xfrm>
          </p:grpSpPr>
          <p:sp>
            <p:nvSpPr>
              <p:cNvPr id="88121" name="Line 121"/>
              <p:cNvSpPr/>
              <p:nvPr/>
            </p:nvSpPr>
            <p:spPr>
              <a:xfrm flipH="1">
                <a:off x="0" y="0"/>
                <a:ext cx="48" cy="144"/>
              </a:xfrm>
              <a:prstGeom prst="line">
                <a:avLst/>
              </a:prstGeom>
              <a:ln w="28575" cap="sq" cmpd="sng">
                <a:solidFill>
                  <a:schemeClr val="tx1"/>
                </a:solidFill>
                <a:prstDash val="solid"/>
                <a:bevel/>
                <a:headEnd type="none" w="med" len="med"/>
                <a:tailEnd type="none" w="med" len="med"/>
              </a:ln>
            </p:spPr>
          </p:sp>
          <p:sp>
            <p:nvSpPr>
              <p:cNvPr id="88122" name="Line 122"/>
              <p:cNvSpPr/>
              <p:nvPr/>
            </p:nvSpPr>
            <p:spPr>
              <a:xfrm>
                <a:off x="48" y="0"/>
                <a:ext cx="48" cy="144"/>
              </a:xfrm>
              <a:prstGeom prst="line">
                <a:avLst/>
              </a:prstGeom>
              <a:ln w="28575" cap="sq" cmpd="sng">
                <a:solidFill>
                  <a:schemeClr val="tx1"/>
                </a:solidFill>
                <a:prstDash val="solid"/>
                <a:bevel/>
                <a:headEnd type="none" w="med" len="med"/>
                <a:tailEnd type="none" w="med" len="med"/>
              </a:ln>
            </p:spPr>
          </p:sp>
        </p:grpSp>
        <p:grpSp>
          <p:nvGrpSpPr>
            <p:cNvPr id="88107" name="Group 123"/>
            <p:cNvGrpSpPr/>
            <p:nvPr/>
          </p:nvGrpSpPr>
          <p:grpSpPr>
            <a:xfrm>
              <a:off x="566" y="2364"/>
              <a:ext cx="240" cy="360"/>
              <a:chOff x="0" y="0"/>
              <a:chExt cx="96" cy="144"/>
            </a:xfrm>
          </p:grpSpPr>
          <p:sp>
            <p:nvSpPr>
              <p:cNvPr id="88119" name="Line 124"/>
              <p:cNvSpPr/>
              <p:nvPr/>
            </p:nvSpPr>
            <p:spPr>
              <a:xfrm flipH="1">
                <a:off x="0" y="0"/>
                <a:ext cx="48" cy="144"/>
              </a:xfrm>
              <a:prstGeom prst="line">
                <a:avLst/>
              </a:prstGeom>
              <a:ln w="28575" cap="sq" cmpd="sng">
                <a:solidFill>
                  <a:schemeClr val="tx1"/>
                </a:solidFill>
                <a:prstDash val="solid"/>
                <a:bevel/>
                <a:headEnd type="none" w="med" len="med"/>
                <a:tailEnd type="none" w="med" len="med"/>
              </a:ln>
            </p:spPr>
          </p:sp>
          <p:sp>
            <p:nvSpPr>
              <p:cNvPr id="88120" name="Line 125"/>
              <p:cNvSpPr/>
              <p:nvPr/>
            </p:nvSpPr>
            <p:spPr>
              <a:xfrm>
                <a:off x="48" y="0"/>
                <a:ext cx="48" cy="144"/>
              </a:xfrm>
              <a:prstGeom prst="line">
                <a:avLst/>
              </a:prstGeom>
              <a:ln w="28575" cap="sq" cmpd="sng">
                <a:solidFill>
                  <a:schemeClr val="tx1"/>
                </a:solidFill>
                <a:prstDash val="solid"/>
                <a:bevel/>
                <a:headEnd type="none" w="med" len="med"/>
                <a:tailEnd type="none" w="med" len="med"/>
              </a:ln>
            </p:spPr>
          </p:sp>
        </p:grpSp>
        <p:grpSp>
          <p:nvGrpSpPr>
            <p:cNvPr id="88108" name="Group 126"/>
            <p:cNvGrpSpPr/>
            <p:nvPr/>
          </p:nvGrpSpPr>
          <p:grpSpPr>
            <a:xfrm>
              <a:off x="4857" y="2367"/>
              <a:ext cx="240" cy="360"/>
              <a:chOff x="0" y="0"/>
              <a:chExt cx="96" cy="144"/>
            </a:xfrm>
          </p:grpSpPr>
          <p:sp>
            <p:nvSpPr>
              <p:cNvPr id="88117" name="Line 127"/>
              <p:cNvSpPr/>
              <p:nvPr/>
            </p:nvSpPr>
            <p:spPr>
              <a:xfrm flipH="1">
                <a:off x="0" y="0"/>
                <a:ext cx="48" cy="144"/>
              </a:xfrm>
              <a:prstGeom prst="line">
                <a:avLst/>
              </a:prstGeom>
              <a:ln w="28575" cap="sq" cmpd="sng">
                <a:solidFill>
                  <a:schemeClr val="tx1"/>
                </a:solidFill>
                <a:prstDash val="solid"/>
                <a:bevel/>
                <a:headEnd type="none" w="med" len="med"/>
                <a:tailEnd type="none" w="med" len="med"/>
              </a:ln>
            </p:spPr>
          </p:sp>
          <p:sp>
            <p:nvSpPr>
              <p:cNvPr id="88118" name="Line 128"/>
              <p:cNvSpPr/>
              <p:nvPr/>
            </p:nvSpPr>
            <p:spPr>
              <a:xfrm>
                <a:off x="48" y="0"/>
                <a:ext cx="48" cy="144"/>
              </a:xfrm>
              <a:prstGeom prst="line">
                <a:avLst/>
              </a:prstGeom>
              <a:ln w="28575" cap="sq" cmpd="sng">
                <a:solidFill>
                  <a:schemeClr val="tx1"/>
                </a:solidFill>
                <a:prstDash val="solid"/>
                <a:bevel/>
                <a:headEnd type="none" w="med" len="med"/>
                <a:tailEnd type="none" w="med" len="med"/>
              </a:ln>
            </p:spPr>
          </p:sp>
        </p:grpSp>
        <p:grpSp>
          <p:nvGrpSpPr>
            <p:cNvPr id="88109" name="Group 129"/>
            <p:cNvGrpSpPr/>
            <p:nvPr/>
          </p:nvGrpSpPr>
          <p:grpSpPr>
            <a:xfrm>
              <a:off x="1920" y="3502"/>
              <a:ext cx="240" cy="360"/>
              <a:chOff x="0" y="0"/>
              <a:chExt cx="96" cy="144"/>
            </a:xfrm>
          </p:grpSpPr>
          <p:sp>
            <p:nvSpPr>
              <p:cNvPr id="88115" name="Line 130"/>
              <p:cNvSpPr/>
              <p:nvPr/>
            </p:nvSpPr>
            <p:spPr>
              <a:xfrm flipH="1">
                <a:off x="0" y="0"/>
                <a:ext cx="48" cy="144"/>
              </a:xfrm>
              <a:prstGeom prst="line">
                <a:avLst/>
              </a:prstGeom>
              <a:ln w="28575" cap="sq" cmpd="sng">
                <a:solidFill>
                  <a:schemeClr val="tx1"/>
                </a:solidFill>
                <a:prstDash val="solid"/>
                <a:bevel/>
                <a:headEnd type="none" w="med" len="med"/>
                <a:tailEnd type="none" w="med" len="med"/>
              </a:ln>
            </p:spPr>
          </p:sp>
          <p:sp>
            <p:nvSpPr>
              <p:cNvPr id="88116" name="Line 131"/>
              <p:cNvSpPr/>
              <p:nvPr/>
            </p:nvSpPr>
            <p:spPr>
              <a:xfrm>
                <a:off x="48" y="0"/>
                <a:ext cx="48" cy="144"/>
              </a:xfrm>
              <a:prstGeom prst="line">
                <a:avLst/>
              </a:prstGeom>
              <a:ln w="28575" cap="sq" cmpd="sng">
                <a:solidFill>
                  <a:schemeClr val="tx1"/>
                </a:solidFill>
                <a:prstDash val="solid"/>
                <a:bevel/>
                <a:headEnd type="none" w="med" len="med"/>
                <a:tailEnd type="none" w="med" len="med"/>
              </a:ln>
            </p:spPr>
          </p:sp>
        </p:grpSp>
        <p:grpSp>
          <p:nvGrpSpPr>
            <p:cNvPr id="88110" name="Group 132"/>
            <p:cNvGrpSpPr/>
            <p:nvPr/>
          </p:nvGrpSpPr>
          <p:grpSpPr>
            <a:xfrm>
              <a:off x="3155" y="3502"/>
              <a:ext cx="240" cy="360"/>
              <a:chOff x="0" y="0"/>
              <a:chExt cx="96" cy="144"/>
            </a:xfrm>
          </p:grpSpPr>
          <p:sp>
            <p:nvSpPr>
              <p:cNvPr id="88113" name="Line 133"/>
              <p:cNvSpPr/>
              <p:nvPr/>
            </p:nvSpPr>
            <p:spPr>
              <a:xfrm flipH="1">
                <a:off x="0" y="0"/>
                <a:ext cx="48" cy="144"/>
              </a:xfrm>
              <a:prstGeom prst="line">
                <a:avLst/>
              </a:prstGeom>
              <a:ln w="28575" cap="sq" cmpd="sng">
                <a:solidFill>
                  <a:schemeClr val="tx1"/>
                </a:solidFill>
                <a:prstDash val="solid"/>
                <a:bevel/>
                <a:headEnd type="none" w="med" len="med"/>
                <a:tailEnd type="none" w="med" len="med"/>
              </a:ln>
            </p:spPr>
          </p:sp>
          <p:sp>
            <p:nvSpPr>
              <p:cNvPr id="88114" name="Line 134"/>
              <p:cNvSpPr/>
              <p:nvPr/>
            </p:nvSpPr>
            <p:spPr>
              <a:xfrm>
                <a:off x="48" y="0"/>
                <a:ext cx="48" cy="144"/>
              </a:xfrm>
              <a:prstGeom prst="line">
                <a:avLst/>
              </a:prstGeom>
              <a:ln w="28575" cap="sq" cmpd="sng">
                <a:solidFill>
                  <a:schemeClr val="tx1"/>
                </a:solidFill>
                <a:prstDash val="solid"/>
                <a:bevel/>
                <a:headEnd type="none" w="med" len="med"/>
                <a:tailEnd type="none" w="med" len="med"/>
              </a:ln>
            </p:spPr>
          </p:sp>
        </p:grpSp>
        <p:sp>
          <p:nvSpPr>
            <p:cNvPr id="88111" name="Line 110"/>
            <p:cNvSpPr/>
            <p:nvPr/>
          </p:nvSpPr>
          <p:spPr>
            <a:xfrm>
              <a:off x="3628" y="1395"/>
              <a:ext cx="794" cy="1"/>
            </a:xfrm>
            <a:prstGeom prst="line">
              <a:avLst/>
            </a:prstGeom>
            <a:ln w="19050" cap="sq" cmpd="sng">
              <a:solidFill>
                <a:srgbClr val="0000FF"/>
              </a:solidFill>
              <a:prstDash val="solid"/>
              <a:miter/>
              <a:headEnd type="none" w="med" len="med"/>
              <a:tailEnd type="triangle" w="lg" len="lg"/>
            </a:ln>
          </p:spPr>
        </p:sp>
        <p:sp>
          <p:nvSpPr>
            <p:cNvPr id="88112" name="Line 110"/>
            <p:cNvSpPr/>
            <p:nvPr/>
          </p:nvSpPr>
          <p:spPr>
            <a:xfrm>
              <a:off x="1899" y="2500"/>
              <a:ext cx="1616" cy="1"/>
            </a:xfrm>
            <a:prstGeom prst="line">
              <a:avLst/>
            </a:prstGeom>
            <a:ln w="19050" cap="sq" cmpd="sng">
              <a:solidFill>
                <a:srgbClr val="0000FF"/>
              </a:solidFill>
              <a:prstDash val="solid"/>
              <a:miter/>
              <a:headEnd type="none" w="med" len="med"/>
              <a:tailEnd type="triangle" w="lg" len="lg"/>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2972"/>
                                        </p:tgtEl>
                                        <p:attrNameLst>
                                          <p:attrName>style.visibility</p:attrName>
                                        </p:attrNameLst>
                                      </p:cBhvr>
                                      <p:to>
                                        <p:strVal val="visible"/>
                                      </p:to>
                                    </p:set>
                                    <p:animEffect transition="in" filter="wipe(up)">
                                      <p:cBhvr>
                                        <p:cTn id="22" dur="500"/>
                                        <p:tgtEl>
                                          <p:spTgt spid="82972"/>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linds(horizontal)">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3014"/>
                                        </p:tgtEl>
                                        <p:attrNameLst>
                                          <p:attrName>style.visibility</p:attrName>
                                        </p:attrNameLst>
                                      </p:cBhvr>
                                      <p:to>
                                        <p:strVal val="visible"/>
                                      </p:to>
                                    </p:set>
                                    <p:animEffect transition="in" filter="wipe(up)">
                                      <p:cBhvr>
                                        <p:cTn id="41" dur="500"/>
                                        <p:tgtEl>
                                          <p:spTgt spid="83014"/>
                                        </p:tgtEl>
                                      </p:cBhvr>
                                    </p:animEffect>
                                  </p:childTnLst>
                                </p:cTn>
                              </p:par>
                            </p:childTnLst>
                          </p:cTn>
                        </p:par>
                        <p:par>
                          <p:cTn id="42" fill="hold">
                            <p:stCondLst>
                              <p:cond delay="500"/>
                            </p:stCondLst>
                            <p:childTnLst>
                              <p:par>
                                <p:cTn id="43" presetID="3" presetClass="entr" presetSubtype="1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83012"/>
                                        </p:tgtEl>
                                        <p:attrNameLst>
                                          <p:attrName>style.visibility</p:attrName>
                                        </p:attrNameLst>
                                      </p:cBhvr>
                                      <p:to>
                                        <p:strVal val="visible"/>
                                      </p:to>
                                    </p:set>
                                    <p:animEffect transition="in" filter="wipe(up)">
                                      <p:cBhvr>
                                        <p:cTn id="50" dur="500"/>
                                        <p:tgtEl>
                                          <p:spTgt spid="8301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83015"/>
                                        </p:tgtEl>
                                        <p:attrNameLst>
                                          <p:attrName>style.visibility</p:attrName>
                                        </p:attrNameLst>
                                      </p:cBhvr>
                                      <p:to>
                                        <p:strVal val="visible"/>
                                      </p:to>
                                    </p:set>
                                    <p:animEffect transition="in" filter="wipe(up)">
                                      <p:cBhvr>
                                        <p:cTn id="60" dur="500"/>
                                        <p:tgtEl>
                                          <p:spTgt spid="83015"/>
                                        </p:tgtEl>
                                      </p:cBhvr>
                                    </p:animEffect>
                                  </p:childTnLst>
                                </p:cTn>
                              </p:par>
                            </p:childTnLst>
                          </p:cTn>
                        </p:par>
                        <p:par>
                          <p:cTn id="61" fill="hold">
                            <p:stCondLst>
                              <p:cond delay="500"/>
                            </p:stCondLst>
                            <p:childTnLst>
                              <p:par>
                                <p:cTn id="62" presetID="3" presetClass="entr" presetSubtype="10" fill="hold" nodeType="after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blinds(horizontal)">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blinds(horizontal)">
                                      <p:cBhvr>
                                        <p:cTn id="74" dur="5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blinds(horizontal)">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nodeType="clickEffect">
                                  <p:stCondLst>
                                    <p:cond delay="0"/>
                                  </p:stCondLst>
                                  <p:childTnLst>
                                    <p:set>
                                      <p:cBhvr>
                                        <p:cTn id="83" dur="1" fill="hold">
                                          <p:stCondLst>
                                            <p:cond delay="0"/>
                                          </p:stCondLst>
                                        </p:cTn>
                                        <p:tgtEl>
                                          <p:spTgt spid="83016"/>
                                        </p:tgtEl>
                                        <p:attrNameLst>
                                          <p:attrName>style.visibility</p:attrName>
                                        </p:attrNameLst>
                                      </p:cBhvr>
                                      <p:to>
                                        <p:strVal val="visible"/>
                                      </p:to>
                                    </p:set>
                                    <p:animEffect transition="in" filter="wipe(up)">
                                      <p:cBhvr>
                                        <p:cTn id="84" dur="500"/>
                                        <p:tgtEl>
                                          <p:spTgt spid="83016"/>
                                        </p:tgtEl>
                                      </p:cBhvr>
                                    </p:animEffect>
                                  </p:childTnLst>
                                </p:cTn>
                              </p:par>
                            </p:childTnLst>
                          </p:cTn>
                        </p:par>
                        <p:par>
                          <p:cTn id="85" fill="hold">
                            <p:stCondLst>
                              <p:cond delay="500"/>
                            </p:stCondLst>
                            <p:childTnLst>
                              <p:par>
                                <p:cTn id="86" presetID="3" presetClass="entr" presetSubtype="10"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blinds(horizontal)">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nodeType="clickEffect">
                                  <p:stCondLst>
                                    <p:cond delay="0"/>
                                  </p:stCondLst>
                                  <p:childTnLst>
                                    <p:set>
                                      <p:cBhvr>
                                        <p:cTn id="92" dur="1" fill="hold">
                                          <p:stCondLst>
                                            <p:cond delay="0"/>
                                          </p:stCondLst>
                                        </p:cTn>
                                        <p:tgtEl>
                                          <p:spTgt spid="83013"/>
                                        </p:tgtEl>
                                        <p:attrNameLst>
                                          <p:attrName>style.visibility</p:attrName>
                                        </p:attrNameLst>
                                      </p:cBhvr>
                                      <p:to>
                                        <p:strVal val="visible"/>
                                      </p:to>
                                    </p:set>
                                    <p:animEffect transition="in" filter="wipe(up)">
                                      <p:cBhvr>
                                        <p:cTn id="93" dur="500"/>
                                        <p:tgtEl>
                                          <p:spTgt spid="83013"/>
                                        </p:tgtEl>
                                      </p:cBhvr>
                                    </p:animEffect>
                                  </p:childTnLst>
                                </p:cTn>
                              </p:par>
                            </p:childTnLst>
                          </p:cTn>
                        </p:par>
                        <p:par>
                          <p:cTn id="94" fill="hold">
                            <p:stCondLst>
                              <p:cond delay="500"/>
                            </p:stCondLst>
                            <p:childTnLst>
                              <p:par>
                                <p:cTn id="95" presetID="3" presetClass="entr" presetSubtype="10" fill="hold"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blinds(horizontal)">
                                      <p:cBhvr>
                                        <p:cTn id="97" dur="500"/>
                                        <p:tgtEl>
                                          <p:spTgt spid="16"/>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blinds(horizontal)">
                                      <p:cBhvr>
                                        <p:cTn id="102" dur="5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blinds(horizontal)">
                                      <p:cBhvr>
                                        <p:cTn id="107" dur="500"/>
                                        <p:tgtEl>
                                          <p:spTgt spid="2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26"/>
                                        </p:tgtEl>
                                        <p:attrNameLst>
                                          <p:attrName>style.visibility</p:attrName>
                                        </p:attrNameLst>
                                      </p:cBhvr>
                                      <p:to>
                                        <p:strVal val="visible"/>
                                      </p:to>
                                    </p:set>
                                    <p:animEffect transition="in" filter="blinds(horizontal)">
                                      <p:cBhvr>
                                        <p:cTn id="112" dur="500"/>
                                        <p:tgtEl>
                                          <p:spTgt spid="26"/>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7"/>
                                        </p:tgtEl>
                                        <p:attrNameLst>
                                          <p:attrName>style.visibility</p:attrName>
                                        </p:attrNameLst>
                                      </p:cBhvr>
                                      <p:to>
                                        <p:strVal val="visible"/>
                                      </p:to>
                                    </p:set>
                                    <p:animEffect transition="in" filter="blinds(horizontal)">
                                      <p:cBhvr>
                                        <p:cTn id="1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kumimoji="0" lang="en-US" altLang="zh-CN" sz="24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a:t>
            </a:r>
            <a:r>
              <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rPr>
              <a:t>森林与二叉树的转换</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3971" name="Rectangle 3"/>
          <p:cNvSpPr>
            <a:spLocks noGrp="1"/>
          </p:cNvSpPr>
          <p:nvPr>
            <p:ph type="body" idx="4294967295"/>
          </p:nvPr>
        </p:nvSpPr>
        <p:spPr/>
        <p:txBody>
          <a:bodyPr vert="horz" wrap="square" lIns="91440" tIns="45720" rIns="91440" bIns="45720" anchor="t" anchorCtr="0"/>
          <a:p>
            <a:pPr marL="457200" indent="-457200"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树转换为二</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叉树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树中每个结点可能有多个孩子，但二叉树中每个结点最多只能有两个孩子。树中每个结点最多只有一个最左的孩子和一个右邻的兄弟。树是无序的，为避免发生混淆，</a:t>
            </a:r>
            <a:r>
              <a:rPr lang="zh-CN" altLang="en-US"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约定</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树中每一个结点的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孩子</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也按从左到右的</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次序</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3971">
                                            <p:txEl>
                                              <p:charRg st="11" end="107"/>
                                            </p:txEl>
                                          </p:spTgt>
                                        </p:tgtEl>
                                        <p:attrNameLst>
                                          <p:attrName>style.visibility</p:attrName>
                                        </p:attrNameLst>
                                      </p:cBhvr>
                                      <p:to>
                                        <p:strVal val="visible"/>
                                      </p:to>
                                    </p:set>
                                    <p:animEffect transition="in" filter="wipe(up)">
                                      <p:cBhvr>
                                        <p:cTn id="7" dur="500"/>
                                        <p:tgtEl>
                                          <p:spTgt spid="83971">
                                            <p:txEl>
                                              <p:charRg st="11"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森林与二叉树的转换</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4995" name="Rectangle 3"/>
          <p:cNvSpPr>
            <a:spLocks noGrp="1"/>
          </p:cNvSpPr>
          <p:nvPr>
            <p:ph type="body" idx="4294967295"/>
          </p:nvPr>
        </p:nvSpPr>
        <p:spPr/>
        <p:txBody>
          <a:bodyPr vert="horz" wrap="square" lIns="91440" tIns="45720" rIns="91440" bIns="45720" anchor="t" anchorCtr="0"/>
          <a:p>
            <a:pPr marL="457200" indent="-457200">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树转换为二叉</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将一棵树转换为二叉树的方法：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树中所有相邻兄弟之间加一条连线。</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对树中的每个结点，只</a:t>
            </a:r>
            <a:r>
              <a:rPr lang="zh-CN" altLang="en-US" b="1" dirty="0">
                <a:solidFill>
                  <a:srgbClr val="CC3300"/>
                </a:solidFill>
                <a:latin typeface="微软雅黑" panose="020B0503020204020204" pitchFamily="34" charset="-122"/>
                <a:ea typeface="微软雅黑" panose="020B0503020204020204" pitchFamily="34" charset="-122"/>
                <a:cs typeface="微软雅黑" panose="020B0503020204020204" pitchFamily="34" charset="-122"/>
              </a:rPr>
              <a:t>保留它与第一个孩子结点之间的连线</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，删去它与其它孩子结点之间的连线。</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以树的根结点为轴心，将整棵树顺时针转动一定的角度，使之结构层次分明。</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4996" name="Line 18"/>
          <p:cNvSpPr/>
          <p:nvPr/>
        </p:nvSpPr>
        <p:spPr>
          <a:xfrm>
            <a:off x="1616075" y="5371783"/>
            <a:ext cx="2133600" cy="0"/>
          </a:xfrm>
          <a:prstGeom prst="line">
            <a:avLst/>
          </a:prstGeom>
          <a:ln w="38100" cap="flat" cmpd="sng">
            <a:solidFill>
              <a:schemeClr val="hlink"/>
            </a:solidFill>
            <a:prstDash val="sysDot"/>
            <a:headEnd type="none" w="med" len="med"/>
            <a:tailEnd type="none" w="med" len="med"/>
          </a:ln>
        </p:spPr>
      </p:sp>
      <p:grpSp>
        <p:nvGrpSpPr>
          <p:cNvPr id="2" name="Group 45"/>
          <p:cNvGrpSpPr/>
          <p:nvPr/>
        </p:nvGrpSpPr>
        <p:grpSpPr>
          <a:xfrm>
            <a:off x="5719763" y="3931920"/>
            <a:ext cx="1804987" cy="2684463"/>
            <a:chOff x="0" y="0"/>
            <a:chExt cx="1137" cy="1691"/>
          </a:xfrm>
        </p:grpSpPr>
        <p:sp>
          <p:nvSpPr>
            <p:cNvPr id="90132" name="Line 34"/>
            <p:cNvSpPr/>
            <p:nvPr/>
          </p:nvSpPr>
          <p:spPr>
            <a:xfrm flipH="1">
              <a:off x="384" y="1085"/>
              <a:ext cx="288" cy="528"/>
            </a:xfrm>
            <a:prstGeom prst="line">
              <a:avLst/>
            </a:prstGeom>
            <a:ln w="38100" cap="rnd" cmpd="sng">
              <a:solidFill>
                <a:schemeClr val="tx1"/>
              </a:solidFill>
              <a:prstDash val="solid"/>
              <a:headEnd type="none" w="med" len="med"/>
              <a:tailEnd type="none" w="med" len="med"/>
            </a:ln>
          </p:spPr>
        </p:sp>
        <p:sp>
          <p:nvSpPr>
            <p:cNvPr id="90133" name="Line 35"/>
            <p:cNvSpPr/>
            <p:nvPr/>
          </p:nvSpPr>
          <p:spPr>
            <a:xfrm>
              <a:off x="426" y="653"/>
              <a:ext cx="246" cy="432"/>
            </a:xfrm>
            <a:prstGeom prst="line">
              <a:avLst/>
            </a:prstGeom>
            <a:ln w="38100" cap="flat" cmpd="sng">
              <a:solidFill>
                <a:schemeClr val="hlink"/>
              </a:solidFill>
              <a:prstDash val="sysDot"/>
              <a:headEnd type="none" w="med" len="med"/>
              <a:tailEnd type="none" w="med" len="med"/>
            </a:ln>
          </p:spPr>
        </p:sp>
        <p:sp>
          <p:nvSpPr>
            <p:cNvPr id="90134" name="Line 36"/>
            <p:cNvSpPr/>
            <p:nvPr/>
          </p:nvSpPr>
          <p:spPr>
            <a:xfrm flipH="1">
              <a:off x="96" y="605"/>
              <a:ext cx="336" cy="480"/>
            </a:xfrm>
            <a:prstGeom prst="line">
              <a:avLst/>
            </a:prstGeom>
            <a:ln w="38100" cap="rnd" cmpd="sng">
              <a:solidFill>
                <a:schemeClr val="tx1"/>
              </a:solidFill>
              <a:prstDash val="solid"/>
              <a:headEnd type="none" w="med" len="med"/>
              <a:tailEnd type="none" w="med" len="med"/>
            </a:ln>
          </p:spPr>
        </p:sp>
        <p:sp>
          <p:nvSpPr>
            <p:cNvPr id="90135" name="Line 37"/>
            <p:cNvSpPr/>
            <p:nvPr/>
          </p:nvSpPr>
          <p:spPr>
            <a:xfrm>
              <a:off x="672" y="1085"/>
              <a:ext cx="336" cy="480"/>
            </a:xfrm>
            <a:prstGeom prst="line">
              <a:avLst/>
            </a:prstGeom>
            <a:ln w="38100" cap="flat" cmpd="sng">
              <a:solidFill>
                <a:schemeClr val="hlink"/>
              </a:solidFill>
              <a:prstDash val="sysDot"/>
              <a:headEnd type="none" w="med" len="med"/>
              <a:tailEnd type="none" w="med" len="med"/>
            </a:ln>
          </p:spPr>
        </p:sp>
        <p:sp>
          <p:nvSpPr>
            <p:cNvPr id="90136" name="Line 38"/>
            <p:cNvSpPr/>
            <p:nvPr/>
          </p:nvSpPr>
          <p:spPr>
            <a:xfrm flipH="1">
              <a:off x="378" y="77"/>
              <a:ext cx="438" cy="576"/>
            </a:xfrm>
            <a:prstGeom prst="line">
              <a:avLst/>
            </a:prstGeom>
            <a:ln w="38100" cap="rnd" cmpd="sng">
              <a:solidFill>
                <a:schemeClr val="tx1"/>
              </a:solidFill>
              <a:prstDash val="solid"/>
              <a:headEnd type="none" w="med" len="med"/>
              <a:tailEnd type="none" w="med" len="med"/>
            </a:ln>
          </p:spPr>
        </p:sp>
        <p:sp>
          <p:nvSpPr>
            <p:cNvPr id="90137" name="Oval 39"/>
            <p:cNvSpPr/>
            <p:nvPr/>
          </p:nvSpPr>
          <p:spPr>
            <a:xfrm>
              <a:off x="624"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0138" name="Oval 40"/>
            <p:cNvSpPr/>
            <p:nvPr/>
          </p:nvSpPr>
          <p:spPr>
            <a:xfrm>
              <a:off x="288" y="1421"/>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0139" name="Oval 41"/>
            <p:cNvSpPr/>
            <p:nvPr/>
          </p:nvSpPr>
          <p:spPr>
            <a:xfrm>
              <a:off x="0" y="941"/>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0140" name="Oval 42"/>
            <p:cNvSpPr/>
            <p:nvPr/>
          </p:nvSpPr>
          <p:spPr>
            <a:xfrm>
              <a:off x="864" y="1421"/>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0141" name="Oval 43"/>
            <p:cNvSpPr/>
            <p:nvPr/>
          </p:nvSpPr>
          <p:spPr>
            <a:xfrm>
              <a:off x="544" y="941"/>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0142" name="Oval 44"/>
            <p:cNvSpPr/>
            <p:nvPr/>
          </p:nvSpPr>
          <p:spPr>
            <a:xfrm>
              <a:off x="288" y="492"/>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grpSp>
        <p:nvGrpSpPr>
          <p:cNvPr id="3" name="Group 39"/>
          <p:cNvGrpSpPr/>
          <p:nvPr/>
        </p:nvGrpSpPr>
        <p:grpSpPr>
          <a:xfrm>
            <a:off x="2597150" y="4593908"/>
            <a:ext cx="1160463" cy="838200"/>
            <a:chOff x="0" y="0"/>
            <a:chExt cx="731" cy="528"/>
          </a:xfrm>
        </p:grpSpPr>
        <p:sp>
          <p:nvSpPr>
            <p:cNvPr id="90130" name="Line 6"/>
            <p:cNvSpPr/>
            <p:nvPr/>
          </p:nvSpPr>
          <p:spPr>
            <a:xfrm>
              <a:off x="107" y="0"/>
              <a:ext cx="624" cy="528"/>
            </a:xfrm>
            <a:prstGeom prst="line">
              <a:avLst/>
            </a:prstGeom>
            <a:ln w="38100" cap="rnd" cmpd="sng">
              <a:solidFill>
                <a:schemeClr val="tx1"/>
              </a:solidFill>
              <a:prstDash val="solid"/>
              <a:headEnd type="none" w="med" len="med"/>
              <a:tailEnd type="none" w="med" len="med"/>
            </a:ln>
          </p:spPr>
        </p:sp>
        <p:sp>
          <p:nvSpPr>
            <p:cNvPr id="90131" name="Line 9"/>
            <p:cNvSpPr/>
            <p:nvPr/>
          </p:nvSpPr>
          <p:spPr>
            <a:xfrm>
              <a:off x="0" y="0"/>
              <a:ext cx="59" cy="480"/>
            </a:xfrm>
            <a:prstGeom prst="line">
              <a:avLst/>
            </a:prstGeom>
            <a:ln w="38100" cap="rnd" cmpd="sng">
              <a:solidFill>
                <a:schemeClr val="tx1"/>
              </a:solidFill>
              <a:prstDash val="solid"/>
              <a:headEnd type="none" w="med" len="med"/>
              <a:tailEnd type="none" w="med" len="med"/>
            </a:ln>
          </p:spPr>
        </p:sp>
      </p:grpSp>
      <p:grpSp>
        <p:nvGrpSpPr>
          <p:cNvPr id="4" name="Group 40"/>
          <p:cNvGrpSpPr/>
          <p:nvPr/>
        </p:nvGrpSpPr>
        <p:grpSpPr>
          <a:xfrm>
            <a:off x="1331913" y="4289108"/>
            <a:ext cx="2557462" cy="2139950"/>
            <a:chOff x="0" y="0"/>
            <a:chExt cx="1611" cy="1348"/>
          </a:xfrm>
        </p:grpSpPr>
        <p:sp>
          <p:nvSpPr>
            <p:cNvPr id="90121" name="Line 7"/>
            <p:cNvSpPr/>
            <p:nvPr/>
          </p:nvSpPr>
          <p:spPr>
            <a:xfrm>
              <a:off x="138" y="720"/>
              <a:ext cx="9" cy="403"/>
            </a:xfrm>
            <a:prstGeom prst="line">
              <a:avLst/>
            </a:prstGeom>
            <a:ln w="38100" cap="rnd" cmpd="sng">
              <a:solidFill>
                <a:schemeClr val="tx1"/>
              </a:solidFill>
              <a:prstDash val="solid"/>
              <a:headEnd type="none" w="med" len="med"/>
              <a:tailEnd type="none" w="med" len="med"/>
            </a:ln>
          </p:spPr>
        </p:sp>
        <p:sp>
          <p:nvSpPr>
            <p:cNvPr id="90122" name="Line 8"/>
            <p:cNvSpPr/>
            <p:nvPr/>
          </p:nvSpPr>
          <p:spPr>
            <a:xfrm>
              <a:off x="858" y="720"/>
              <a:ext cx="9" cy="403"/>
            </a:xfrm>
            <a:prstGeom prst="line">
              <a:avLst/>
            </a:prstGeom>
            <a:ln w="38100" cap="rnd" cmpd="sng">
              <a:solidFill>
                <a:schemeClr val="tx1"/>
              </a:solidFill>
              <a:prstDash val="solid"/>
              <a:headEnd type="none" w="med" len="med"/>
              <a:tailEnd type="none" w="med" len="med"/>
            </a:ln>
          </p:spPr>
        </p:sp>
        <p:sp>
          <p:nvSpPr>
            <p:cNvPr id="90123" name="Line 10"/>
            <p:cNvSpPr/>
            <p:nvPr/>
          </p:nvSpPr>
          <p:spPr>
            <a:xfrm flipH="1">
              <a:off x="90" y="192"/>
              <a:ext cx="618" cy="528"/>
            </a:xfrm>
            <a:prstGeom prst="line">
              <a:avLst/>
            </a:prstGeom>
            <a:ln w="38100" cap="rnd" cmpd="sng">
              <a:solidFill>
                <a:schemeClr val="tx1"/>
              </a:solidFill>
              <a:prstDash val="solid"/>
              <a:headEnd type="none" w="med" len="med"/>
              <a:tailEnd type="none" w="med" len="med"/>
            </a:ln>
          </p:spPr>
        </p:sp>
        <p:sp>
          <p:nvSpPr>
            <p:cNvPr id="90124" name="Oval 11"/>
            <p:cNvSpPr/>
            <p:nvPr/>
          </p:nvSpPr>
          <p:spPr>
            <a:xfrm>
              <a:off x="668"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0125" name="Oval 12"/>
            <p:cNvSpPr/>
            <p:nvPr/>
          </p:nvSpPr>
          <p:spPr>
            <a:xfrm>
              <a:off x="774" y="1079"/>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0126" name="Oval 13"/>
            <p:cNvSpPr/>
            <p:nvPr/>
          </p:nvSpPr>
          <p:spPr>
            <a:xfrm>
              <a:off x="12" y="1074"/>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0127" name="Oval 14"/>
            <p:cNvSpPr/>
            <p:nvPr/>
          </p:nvSpPr>
          <p:spPr>
            <a:xfrm>
              <a:off x="1338" y="558"/>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0128" name="Oval 15"/>
            <p:cNvSpPr/>
            <p:nvPr/>
          </p:nvSpPr>
          <p:spPr>
            <a:xfrm>
              <a:off x="730" y="558"/>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0129" name="Oval 16"/>
            <p:cNvSpPr/>
            <p:nvPr/>
          </p:nvSpPr>
          <p:spPr>
            <a:xfrm>
              <a:off x="0" y="559"/>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sp>
        <p:nvSpPr>
          <p:cNvPr id="85022" name="Text Box 41"/>
          <p:cNvSpPr txBox="1"/>
          <p:nvPr/>
        </p:nvSpPr>
        <p:spPr>
          <a:xfrm>
            <a:off x="3673475" y="5011420"/>
            <a:ext cx="2339975" cy="829945"/>
          </a:xfrm>
          <a:prstGeom prst="rect">
            <a:avLst/>
          </a:prstGeom>
          <a:noFill/>
          <a:ln w="9525">
            <a:noFill/>
          </a:ln>
        </p:spPr>
        <p:txBody>
          <a:bodyPr>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左孩子</a:t>
            </a:r>
            <a:endParaRPr lang="zh-CN" altLang="en-US" b="1" dirty="0">
              <a:latin typeface="微软雅黑" panose="020B0503020204020204" pitchFamily="34" charset="-122"/>
              <a:ea typeface="微软雅黑" panose="020B0503020204020204" pitchFamily="34" charset="-122"/>
            </a:endParaRPr>
          </a:p>
          <a:p>
            <a:pPr marL="0" lvl="0" indent="0" algn="ctr" eaLnBrk="1" hangingPunct="1">
              <a:spcBef>
                <a:spcPct val="0"/>
              </a:spcBef>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右兄弟</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4995">
                                            <p:txEl>
                                              <p:charRg st="11" end="26"/>
                                            </p:txEl>
                                          </p:spTgt>
                                        </p:tgtEl>
                                        <p:attrNameLst>
                                          <p:attrName>style.visibility</p:attrName>
                                        </p:attrNameLst>
                                      </p:cBhvr>
                                      <p:to>
                                        <p:strVal val="visible"/>
                                      </p:to>
                                    </p:set>
                                    <p:animEffect transition="in" filter="wipe(up)">
                                      <p:cBhvr>
                                        <p:cTn id="7" dur="500"/>
                                        <p:tgtEl>
                                          <p:spTgt spid="84995">
                                            <p:txEl>
                                              <p:charRg st="11" end="26"/>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4995">
                                            <p:txEl>
                                              <p:charRg st="26" end="45"/>
                                            </p:txEl>
                                          </p:spTgt>
                                        </p:tgtEl>
                                        <p:attrNameLst>
                                          <p:attrName>style.visibility</p:attrName>
                                        </p:attrNameLst>
                                      </p:cBhvr>
                                      <p:to>
                                        <p:strVal val="visible"/>
                                      </p:to>
                                    </p:set>
                                    <p:animEffect transition="in" filter="wipe(up)">
                                      <p:cBhvr>
                                        <p:cTn id="11" dur="500"/>
                                        <p:tgtEl>
                                          <p:spTgt spid="84995">
                                            <p:txEl>
                                              <p:charRg st="26" end="45"/>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4995">
                                            <p:txEl>
                                              <p:charRg st="45" end="91"/>
                                            </p:txEl>
                                          </p:spTgt>
                                        </p:tgtEl>
                                        <p:attrNameLst>
                                          <p:attrName>style.visibility</p:attrName>
                                        </p:attrNameLst>
                                      </p:cBhvr>
                                      <p:to>
                                        <p:strVal val="visible"/>
                                      </p:to>
                                    </p:set>
                                    <p:animEffect transition="in" filter="wipe(up)">
                                      <p:cBhvr>
                                        <p:cTn id="15" dur="500"/>
                                        <p:tgtEl>
                                          <p:spTgt spid="84995">
                                            <p:txEl>
                                              <p:charRg st="45" end="91"/>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4995">
                                            <p:txEl>
                                              <p:charRg st="91" end="128"/>
                                            </p:txEl>
                                          </p:spTgt>
                                        </p:tgtEl>
                                        <p:attrNameLst>
                                          <p:attrName>style.visibility</p:attrName>
                                        </p:attrNameLst>
                                      </p:cBhvr>
                                      <p:to>
                                        <p:strVal val="visible"/>
                                      </p:to>
                                    </p:set>
                                    <p:animEffect transition="in" filter="wipe(up)">
                                      <p:cBhvr>
                                        <p:cTn id="19" dur="500"/>
                                        <p:tgtEl>
                                          <p:spTgt spid="84995">
                                            <p:txEl>
                                              <p:charRg st="91" end="12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par>
                                <p:cTn id="25" presetID="22" presetClass="entr" presetSubtype="1"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4996"/>
                                        </p:tgtEl>
                                        <p:attrNameLst>
                                          <p:attrName>style.visibility</p:attrName>
                                        </p:attrNameLst>
                                      </p:cBhvr>
                                      <p:to>
                                        <p:strVal val="visible"/>
                                      </p:to>
                                    </p:set>
                                    <p:animEffect transition="in" filter="wipe(left)">
                                      <p:cBhvr>
                                        <p:cTn id="32" dur="500"/>
                                        <p:tgtEl>
                                          <p:spTgt spid="8499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1" fill="hold" nodeType="clickEffect">
                                  <p:stCondLst>
                                    <p:cond delay="0"/>
                                  </p:stCondLst>
                                  <p:childTnLst>
                                    <p:animEffect transition="out" filter="wipe(up)">
                                      <p:cBhvr>
                                        <p:cTn id="36" dur="500"/>
                                        <p:tgtEl>
                                          <p:spTgt spid="3"/>
                                        </p:tgtEl>
                                      </p:cBhvr>
                                    </p:animEffect>
                                    <p:set>
                                      <p:cBhvr>
                                        <p:cTn id="37" dur="1" fill="hold">
                                          <p:stCondLst>
                                            <p:cond delay="499"/>
                                          </p:stCondLst>
                                        </p:cTn>
                                        <p:tgtEl>
                                          <p:spTgt spid="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u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5022"/>
                                        </p:tgtEl>
                                        <p:attrNameLst>
                                          <p:attrName>style.visibility</p:attrName>
                                        </p:attrNameLst>
                                      </p:cBhvr>
                                      <p:to>
                                        <p:strVal val="visible"/>
                                      </p:to>
                                    </p:set>
                                    <p:animEffect transition="in" filter="blinds(horizontal)">
                                      <p:cBhvr>
                                        <p:cTn id="47" dur="500"/>
                                        <p:tgtEl>
                                          <p:spTgt spid="85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2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森林与二叉树的转换</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1139" name="Rectangle 3"/>
          <p:cNvSpPr>
            <a:spLocks noGrp="1"/>
          </p:cNvSpPr>
          <p:nvPr>
            <p:ph type="body" idx="4294967295"/>
          </p:nvPr>
        </p:nvSpPr>
        <p:spPr/>
        <p:txBody>
          <a:bodyPr vert="horz" wrap="square" lIns="91440" tIns="45720" rIns="91440" bIns="45720" anchor="t" anchorCtr="0"/>
          <a:p>
            <a:pPr marL="457200" indent="-457200"/>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树转</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换为二叉树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86020" name="Object 34"/>
          <p:cNvGraphicFramePr>
            <a:graphicFrameLocks noChangeAspect="1"/>
          </p:cNvGraphicFramePr>
          <p:nvPr/>
        </p:nvGraphicFramePr>
        <p:xfrm>
          <a:off x="4087813" y="2133600"/>
          <a:ext cx="1347787" cy="3006725"/>
        </p:xfrm>
        <a:graphic>
          <a:graphicData uri="http://schemas.openxmlformats.org/presentationml/2006/ole">
            <mc:AlternateContent xmlns:mc="http://schemas.openxmlformats.org/markup-compatibility/2006">
              <mc:Choice xmlns:v="urn:schemas-microsoft-com:vml" Requires="v">
                <p:oleObj spid="_x0000_s3081" name="" r:id="rId1" imgW="1569720" imgH="3424555" progId="Visio.Drawing.5">
                  <p:embed/>
                </p:oleObj>
              </mc:Choice>
              <mc:Fallback>
                <p:oleObj name="" r:id="rId1" imgW="1569720" imgH="3424555" progId="Visio.Drawing.5">
                  <p:embed/>
                  <p:pic>
                    <p:nvPicPr>
                      <p:cNvPr id="0" name="图片 3080"/>
                      <p:cNvPicPr/>
                      <p:nvPr/>
                    </p:nvPicPr>
                    <p:blipFill>
                      <a:blip r:embed="rId2"/>
                      <a:stretch>
                        <a:fillRect/>
                      </a:stretch>
                    </p:blipFill>
                    <p:spPr>
                      <a:xfrm>
                        <a:off x="4087813" y="2133600"/>
                        <a:ext cx="1347787" cy="3006725"/>
                      </a:xfrm>
                      <a:prstGeom prst="rect">
                        <a:avLst/>
                      </a:prstGeom>
                      <a:noFill/>
                      <a:ln w="38100">
                        <a:noFill/>
                        <a:miter/>
                      </a:ln>
                    </p:spPr>
                  </p:pic>
                </p:oleObj>
              </mc:Fallback>
            </mc:AlternateContent>
          </a:graphicData>
        </a:graphic>
      </p:graphicFrame>
      <p:graphicFrame>
        <p:nvGraphicFramePr>
          <p:cNvPr id="86021" name="Object 35"/>
          <p:cNvGraphicFramePr>
            <a:graphicFrameLocks noChangeAspect="1"/>
          </p:cNvGraphicFramePr>
          <p:nvPr/>
        </p:nvGraphicFramePr>
        <p:xfrm>
          <a:off x="180975" y="4670425"/>
          <a:ext cx="3959225" cy="1776413"/>
        </p:xfrm>
        <a:graphic>
          <a:graphicData uri="http://schemas.openxmlformats.org/presentationml/2006/ole">
            <mc:AlternateContent xmlns:mc="http://schemas.openxmlformats.org/markup-compatibility/2006">
              <mc:Choice xmlns:v="urn:schemas-microsoft-com:vml" Requires="v">
                <p:oleObj spid="_x0000_s3080" name="" r:id="rId3" imgW="3996055" imgH="1873250" progId="Visio.Drawing.5">
                  <p:embed/>
                </p:oleObj>
              </mc:Choice>
              <mc:Fallback>
                <p:oleObj name="" r:id="rId3" imgW="3996055" imgH="1873250" progId="Visio.Drawing.5">
                  <p:embed/>
                  <p:pic>
                    <p:nvPicPr>
                      <p:cNvPr id="0" name="图片 3079"/>
                      <p:cNvPicPr/>
                      <p:nvPr/>
                    </p:nvPicPr>
                    <p:blipFill>
                      <a:blip r:embed="rId4"/>
                      <a:stretch>
                        <a:fillRect/>
                      </a:stretch>
                    </p:blipFill>
                    <p:spPr>
                      <a:xfrm>
                        <a:off x="180975" y="4670425"/>
                        <a:ext cx="3959225" cy="1776413"/>
                      </a:xfrm>
                      <a:prstGeom prst="rect">
                        <a:avLst/>
                      </a:prstGeom>
                      <a:noFill/>
                      <a:ln w="38100">
                        <a:noFill/>
                        <a:miter/>
                      </a:ln>
                    </p:spPr>
                  </p:pic>
                </p:oleObj>
              </mc:Fallback>
            </mc:AlternateContent>
          </a:graphicData>
        </a:graphic>
      </p:graphicFrame>
      <p:graphicFrame>
        <p:nvGraphicFramePr>
          <p:cNvPr id="86022" name="Object 36"/>
          <p:cNvGraphicFramePr>
            <a:graphicFrameLocks noChangeAspect="1"/>
          </p:cNvGraphicFramePr>
          <p:nvPr/>
        </p:nvGraphicFramePr>
        <p:xfrm>
          <a:off x="6378575" y="3860800"/>
          <a:ext cx="2514600" cy="2590800"/>
        </p:xfrm>
        <a:graphic>
          <a:graphicData uri="http://schemas.openxmlformats.org/presentationml/2006/ole">
            <mc:AlternateContent xmlns:mc="http://schemas.openxmlformats.org/markup-compatibility/2006">
              <mc:Choice xmlns:v="urn:schemas-microsoft-com:vml" Requires="v">
                <p:oleObj spid="_x0000_s3077" name="" r:id="rId5" imgW="2917190" imgH="3096895" progId="Visio.Drawing.5">
                  <p:embed/>
                </p:oleObj>
              </mc:Choice>
              <mc:Fallback>
                <p:oleObj name="" r:id="rId5" imgW="2917190" imgH="3096895" progId="Visio.Drawing.5">
                  <p:embed/>
                  <p:pic>
                    <p:nvPicPr>
                      <p:cNvPr id="0" name="图片 3076"/>
                      <p:cNvPicPr/>
                      <p:nvPr/>
                    </p:nvPicPr>
                    <p:blipFill>
                      <a:blip r:embed="rId6"/>
                      <a:stretch>
                        <a:fillRect/>
                      </a:stretch>
                    </p:blipFill>
                    <p:spPr>
                      <a:xfrm>
                        <a:off x="6378575" y="3860800"/>
                        <a:ext cx="2514600" cy="2590800"/>
                      </a:xfrm>
                      <a:prstGeom prst="rect">
                        <a:avLst/>
                      </a:prstGeom>
                      <a:noFill/>
                      <a:ln w="38100">
                        <a:noFill/>
                        <a:miter/>
                      </a:ln>
                    </p:spPr>
                  </p:pic>
                </p:oleObj>
              </mc:Fallback>
            </mc:AlternateContent>
          </a:graphicData>
        </a:graphic>
      </p:graphicFrame>
      <p:graphicFrame>
        <p:nvGraphicFramePr>
          <p:cNvPr id="86023" name="Object 38"/>
          <p:cNvGraphicFramePr>
            <a:graphicFrameLocks noChangeAspect="1"/>
          </p:cNvGraphicFramePr>
          <p:nvPr/>
        </p:nvGraphicFramePr>
        <p:xfrm>
          <a:off x="539750" y="1557338"/>
          <a:ext cx="2316163" cy="1879600"/>
        </p:xfrm>
        <a:graphic>
          <a:graphicData uri="http://schemas.openxmlformats.org/presentationml/2006/ole">
            <mc:AlternateContent xmlns:mc="http://schemas.openxmlformats.org/markup-compatibility/2006">
              <mc:Choice xmlns:v="urn:schemas-microsoft-com:vml" Requires="v">
                <p:oleObj spid="_x0000_s3079" name="" r:id="rId7" imgW="2538730" imgH="2195830" progId="Visio.Drawing.5">
                  <p:embed/>
                </p:oleObj>
              </mc:Choice>
              <mc:Fallback>
                <p:oleObj name="" r:id="rId7" imgW="2538730" imgH="2195830" progId="Visio.Drawing.5">
                  <p:embed/>
                  <p:pic>
                    <p:nvPicPr>
                      <p:cNvPr id="0" name="图片 3078"/>
                      <p:cNvPicPr/>
                      <p:nvPr/>
                    </p:nvPicPr>
                    <p:blipFill>
                      <a:blip r:embed="rId8"/>
                      <a:stretch>
                        <a:fillRect/>
                      </a:stretch>
                    </p:blipFill>
                    <p:spPr>
                      <a:xfrm>
                        <a:off x="539750" y="1557338"/>
                        <a:ext cx="2316163" cy="1879600"/>
                      </a:xfrm>
                      <a:prstGeom prst="rect">
                        <a:avLst/>
                      </a:prstGeom>
                      <a:noFill/>
                      <a:ln w="38100">
                        <a:noFill/>
                        <a:miter/>
                      </a:ln>
                    </p:spPr>
                  </p:pic>
                </p:oleObj>
              </mc:Fallback>
            </mc:AlternateContent>
          </a:graphicData>
        </a:graphic>
      </p:graphicFrame>
      <p:graphicFrame>
        <p:nvGraphicFramePr>
          <p:cNvPr id="86024" name="Object 41"/>
          <p:cNvGraphicFramePr>
            <a:graphicFrameLocks noChangeAspect="1"/>
          </p:cNvGraphicFramePr>
          <p:nvPr/>
        </p:nvGraphicFramePr>
        <p:xfrm>
          <a:off x="6588125" y="1052513"/>
          <a:ext cx="1577975" cy="2562225"/>
        </p:xfrm>
        <a:graphic>
          <a:graphicData uri="http://schemas.openxmlformats.org/presentationml/2006/ole">
            <mc:AlternateContent xmlns:mc="http://schemas.openxmlformats.org/markup-compatibility/2006">
              <mc:Choice xmlns:v="urn:schemas-microsoft-com:vml" Requires="v">
                <p:oleObj spid="_x0000_s3078" name="" r:id="rId9" imgW="1791970" imgH="2845435" progId="Visio.Drawing.5">
                  <p:embed/>
                </p:oleObj>
              </mc:Choice>
              <mc:Fallback>
                <p:oleObj name="" r:id="rId9" imgW="1791970" imgH="2845435" progId="Visio.Drawing.5">
                  <p:embed/>
                  <p:pic>
                    <p:nvPicPr>
                      <p:cNvPr id="0" name="图片 3077"/>
                      <p:cNvPicPr/>
                      <p:nvPr/>
                    </p:nvPicPr>
                    <p:blipFill>
                      <a:blip r:embed="rId10"/>
                      <a:stretch>
                        <a:fillRect/>
                      </a:stretch>
                    </p:blipFill>
                    <p:spPr>
                      <a:xfrm>
                        <a:off x="6588125" y="1052513"/>
                        <a:ext cx="1577975" cy="2562225"/>
                      </a:xfrm>
                      <a:prstGeom prst="rect">
                        <a:avLst/>
                      </a:prstGeom>
                      <a:noFill/>
                      <a:ln w="38100">
                        <a:noFill/>
                        <a:miter/>
                      </a:ln>
                    </p:spPr>
                  </p:pic>
                </p:oleObj>
              </mc:Fallback>
            </mc:AlternateContent>
          </a:graphicData>
        </a:graphic>
      </p:graphicFrame>
      <p:grpSp>
        <p:nvGrpSpPr>
          <p:cNvPr id="2" name="Group 58"/>
          <p:cNvGrpSpPr/>
          <p:nvPr/>
        </p:nvGrpSpPr>
        <p:grpSpPr>
          <a:xfrm>
            <a:off x="3348038" y="1171575"/>
            <a:ext cx="2592387" cy="736600"/>
            <a:chOff x="0" y="0"/>
            <a:chExt cx="1633" cy="464"/>
          </a:xfrm>
        </p:grpSpPr>
        <p:sp>
          <p:nvSpPr>
            <p:cNvPr id="91158" name="AutoShape 44"/>
            <p:cNvSpPr/>
            <p:nvPr/>
          </p:nvSpPr>
          <p:spPr>
            <a:xfrm>
              <a:off x="0" y="320"/>
              <a:ext cx="1633" cy="144"/>
            </a:xfrm>
            <a:prstGeom prst="leftRightArrow">
              <a:avLst>
                <a:gd name="adj1" fmla="val 50000"/>
                <a:gd name="adj2" fmla="val 226333"/>
              </a:avLst>
            </a:prstGeom>
            <a:solidFill>
              <a:srgbClr val="FF00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dirty="0">
                <a:latin typeface="宋体" panose="02010600030101010101" pitchFamily="2" charset="-122"/>
                <a:ea typeface="宋体" panose="02010600030101010101" pitchFamily="2" charset="-122"/>
              </a:endParaRPr>
            </a:p>
          </p:txBody>
        </p:sp>
        <p:sp>
          <p:nvSpPr>
            <p:cNvPr id="91159" name="Text Box 45"/>
            <p:cNvSpPr txBox="1"/>
            <p:nvPr/>
          </p:nvSpPr>
          <p:spPr>
            <a:xfrm>
              <a:off x="486" y="0"/>
              <a:ext cx="596"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对应</a:t>
              </a:r>
              <a:endParaRPr lang="zh-CN" altLang="en-US" dirty="0">
                <a:latin typeface="宋体" panose="02010600030101010101" pitchFamily="2" charset="-122"/>
                <a:ea typeface="宋体" panose="02010600030101010101" pitchFamily="2" charset="-122"/>
              </a:endParaRPr>
            </a:p>
          </p:txBody>
        </p:sp>
      </p:grpSp>
      <p:grpSp>
        <p:nvGrpSpPr>
          <p:cNvPr id="3" name="Group 46"/>
          <p:cNvGrpSpPr/>
          <p:nvPr/>
        </p:nvGrpSpPr>
        <p:grpSpPr>
          <a:xfrm>
            <a:off x="3132138" y="2179638"/>
            <a:ext cx="1066800" cy="952500"/>
            <a:chOff x="0" y="0"/>
            <a:chExt cx="672" cy="600"/>
          </a:xfrm>
        </p:grpSpPr>
        <p:sp>
          <p:nvSpPr>
            <p:cNvPr id="91156" name="AutoShape 47"/>
            <p:cNvSpPr/>
            <p:nvPr/>
          </p:nvSpPr>
          <p:spPr>
            <a:xfrm rot="2146450">
              <a:off x="0" y="453"/>
              <a:ext cx="672" cy="147"/>
            </a:xfrm>
            <a:prstGeom prst="rightArrow">
              <a:avLst>
                <a:gd name="adj1" fmla="val 50000"/>
                <a:gd name="adj2" fmla="val 114095"/>
              </a:avLst>
            </a:prstGeom>
            <a:solidFill>
              <a:srgbClr val="FF00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dirty="0">
                <a:latin typeface="宋体" panose="02010600030101010101" pitchFamily="2" charset="-122"/>
                <a:ea typeface="宋体" panose="02010600030101010101" pitchFamily="2" charset="-122"/>
              </a:endParaRPr>
            </a:p>
          </p:txBody>
        </p:sp>
        <p:sp>
          <p:nvSpPr>
            <p:cNvPr id="91157" name="Text Box 48"/>
            <p:cNvSpPr txBox="1"/>
            <p:nvPr/>
          </p:nvSpPr>
          <p:spPr>
            <a:xfrm>
              <a:off x="48" y="0"/>
              <a:ext cx="596"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存储</a:t>
              </a:r>
              <a:endParaRPr lang="zh-CN" altLang="en-US" dirty="0">
                <a:latin typeface="宋体" panose="02010600030101010101" pitchFamily="2" charset="-122"/>
                <a:ea typeface="宋体" panose="02010600030101010101" pitchFamily="2" charset="-122"/>
              </a:endParaRPr>
            </a:p>
          </p:txBody>
        </p:sp>
      </p:grpSp>
      <p:grpSp>
        <p:nvGrpSpPr>
          <p:cNvPr id="4" name="Group 49"/>
          <p:cNvGrpSpPr/>
          <p:nvPr/>
        </p:nvGrpSpPr>
        <p:grpSpPr>
          <a:xfrm>
            <a:off x="5219700" y="2133600"/>
            <a:ext cx="1219200" cy="947738"/>
            <a:chOff x="0" y="0"/>
            <a:chExt cx="768" cy="597"/>
          </a:xfrm>
        </p:grpSpPr>
        <p:sp>
          <p:nvSpPr>
            <p:cNvPr id="91154" name="AutoShape 50"/>
            <p:cNvSpPr/>
            <p:nvPr/>
          </p:nvSpPr>
          <p:spPr>
            <a:xfrm rot="8277140">
              <a:off x="96" y="453"/>
              <a:ext cx="672" cy="144"/>
            </a:xfrm>
            <a:prstGeom prst="rightArrow">
              <a:avLst>
                <a:gd name="adj1" fmla="val 50000"/>
                <a:gd name="adj2" fmla="val 116472"/>
              </a:avLst>
            </a:prstGeom>
            <a:solidFill>
              <a:srgbClr val="FF0066"/>
            </a:solidFill>
            <a:ln w="9525" cap="flat" cmpd="sng">
              <a:solidFill>
                <a:schemeClr val="tx1"/>
              </a:solidFill>
              <a:prstDash val="solid"/>
              <a:miter/>
              <a:headEnd type="none" w="med" len="med"/>
              <a:tailEnd type="none" w="med" len="med"/>
            </a:ln>
          </p:spPr>
          <p:txBody>
            <a:bodyPr rot="10800000"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dirty="0">
                <a:latin typeface="宋体" panose="02010600030101010101" pitchFamily="2" charset="-122"/>
                <a:ea typeface="宋体" panose="02010600030101010101" pitchFamily="2" charset="-122"/>
              </a:endParaRPr>
            </a:p>
          </p:txBody>
        </p:sp>
        <p:sp>
          <p:nvSpPr>
            <p:cNvPr id="91155" name="Text Box 51"/>
            <p:cNvSpPr txBox="1"/>
            <p:nvPr/>
          </p:nvSpPr>
          <p:spPr>
            <a:xfrm>
              <a:off x="0" y="0"/>
              <a:ext cx="596"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存储</a:t>
              </a:r>
              <a:endParaRPr lang="zh-CN" altLang="en-US" dirty="0">
                <a:latin typeface="宋体" panose="02010600030101010101" pitchFamily="2" charset="-122"/>
                <a:ea typeface="宋体" panose="02010600030101010101" pitchFamily="2" charset="-122"/>
              </a:endParaRPr>
            </a:p>
          </p:txBody>
        </p:sp>
      </p:grpSp>
      <p:grpSp>
        <p:nvGrpSpPr>
          <p:cNvPr id="5" name="Group 52"/>
          <p:cNvGrpSpPr/>
          <p:nvPr/>
        </p:nvGrpSpPr>
        <p:grpSpPr>
          <a:xfrm>
            <a:off x="2555875" y="4017963"/>
            <a:ext cx="1585913" cy="706437"/>
            <a:chOff x="0" y="0"/>
            <a:chExt cx="999" cy="445"/>
          </a:xfrm>
        </p:grpSpPr>
        <p:sp>
          <p:nvSpPr>
            <p:cNvPr id="91152" name="AutoShape 53"/>
            <p:cNvSpPr/>
            <p:nvPr/>
          </p:nvSpPr>
          <p:spPr>
            <a:xfrm rot="8292122">
              <a:off x="316" y="290"/>
              <a:ext cx="683" cy="155"/>
            </a:xfrm>
            <a:prstGeom prst="rightArrow">
              <a:avLst>
                <a:gd name="adj1" fmla="val 50000"/>
                <a:gd name="adj2" fmla="val 109977"/>
              </a:avLst>
            </a:prstGeom>
            <a:solidFill>
              <a:srgbClr val="FF0066"/>
            </a:solidFill>
            <a:ln w="9525" cap="flat" cmpd="sng">
              <a:solidFill>
                <a:schemeClr val="tx1"/>
              </a:solidFill>
              <a:prstDash val="solid"/>
              <a:miter/>
              <a:headEnd type="none" w="med" len="med"/>
              <a:tailEnd type="none" w="med" len="med"/>
            </a:ln>
          </p:spPr>
          <p:txBody>
            <a:bodyPr rot="10800000"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endParaRPr lang="zh-CN" altLang="zh-CN" dirty="0">
                <a:latin typeface="宋体" panose="02010600030101010101" pitchFamily="2" charset="-122"/>
                <a:ea typeface="宋体" panose="02010600030101010101" pitchFamily="2" charset="-122"/>
              </a:endParaRPr>
            </a:p>
          </p:txBody>
        </p:sp>
        <p:sp>
          <p:nvSpPr>
            <p:cNvPr id="91153" name="Text Box 54"/>
            <p:cNvSpPr txBox="1"/>
            <p:nvPr/>
          </p:nvSpPr>
          <p:spPr>
            <a:xfrm>
              <a:off x="0" y="0"/>
              <a:ext cx="596" cy="288"/>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解释</a:t>
              </a:r>
              <a:endParaRPr lang="zh-CN" altLang="en-US" dirty="0">
                <a:latin typeface="宋体" panose="02010600030101010101" pitchFamily="2" charset="-122"/>
                <a:ea typeface="宋体" panose="02010600030101010101" pitchFamily="2" charset="-122"/>
              </a:endParaRPr>
            </a:p>
          </p:txBody>
        </p:sp>
      </p:grpSp>
      <p:grpSp>
        <p:nvGrpSpPr>
          <p:cNvPr id="6" name="Group 55"/>
          <p:cNvGrpSpPr/>
          <p:nvPr/>
        </p:nvGrpSpPr>
        <p:grpSpPr>
          <a:xfrm>
            <a:off x="5435600" y="3933825"/>
            <a:ext cx="1543050" cy="457200"/>
            <a:chOff x="0" y="0"/>
            <a:chExt cx="1117" cy="331"/>
          </a:xfrm>
        </p:grpSpPr>
        <p:sp>
          <p:nvSpPr>
            <p:cNvPr id="91150" name="AutoShape 56"/>
            <p:cNvSpPr/>
            <p:nvPr/>
          </p:nvSpPr>
          <p:spPr>
            <a:xfrm rot="2146450">
              <a:off x="0" y="113"/>
              <a:ext cx="624" cy="148"/>
            </a:xfrm>
            <a:prstGeom prst="rightArrow">
              <a:avLst>
                <a:gd name="adj1" fmla="val 50000"/>
                <a:gd name="adj2" fmla="val 105229"/>
              </a:avLst>
            </a:prstGeom>
            <a:solidFill>
              <a:srgbClr val="FF00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spcBef>
                  <a:spcPct val="20000"/>
                </a:spcBef>
                <a:buFont typeface="Arial" panose="020B0604020202020204" pitchFamily="34" charset="0"/>
                <a:buNone/>
              </a:pPr>
              <a:endParaRPr lang="zh-CN" altLang="zh-CN" dirty="0">
                <a:latin typeface="宋体" panose="02010600030101010101" pitchFamily="2" charset="-122"/>
                <a:ea typeface="宋体" panose="02010600030101010101" pitchFamily="2" charset="-122"/>
              </a:endParaRPr>
            </a:p>
          </p:txBody>
        </p:sp>
        <p:sp>
          <p:nvSpPr>
            <p:cNvPr id="91151" name="Text Box 57"/>
            <p:cNvSpPr txBox="1"/>
            <p:nvPr/>
          </p:nvSpPr>
          <p:spPr>
            <a:xfrm>
              <a:off x="432" y="0"/>
              <a:ext cx="685" cy="331"/>
            </a:xfrm>
            <a:prstGeom prst="rect">
              <a:avLst/>
            </a:prstGeom>
            <a:noFill/>
            <a:ln w="9525">
              <a:noFill/>
            </a:ln>
          </p:spPr>
          <p:txBody>
            <a:bodyPr wrap="none">
              <a:spAutoFit/>
            </a:bodyPr>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eaLnBrk="1" hangingPunct="1">
                <a:spcBef>
                  <a:spcPct val="0"/>
                </a:spcBef>
                <a:buFont typeface="Arial" panose="020B0604020202020204" pitchFamily="34" charse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解释</a:t>
              </a:r>
              <a:endParaRPr lang="zh-CN" altLang="en-US" dirty="0">
                <a:latin typeface="宋体" panose="02010600030101010101" pitchFamily="2" charset="-122"/>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wipe(up)">
                                      <p:cBhvr>
                                        <p:cTn id="7" dur="500"/>
                                        <p:tgtEl>
                                          <p:spTgt spid="860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860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8602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6024"/>
                                        </p:tgtEl>
                                        <p:attrNameLst>
                                          <p:attrName>style.visibility</p:attrName>
                                        </p:attrNameLst>
                                      </p:cBhvr>
                                      <p:to>
                                        <p:strVal val="visible"/>
                                      </p:to>
                                    </p:set>
                                    <p:animEffect transition="in" filter="wipe(up)">
                                      <p:cBhvr>
                                        <p:cTn id="33" dur="500"/>
                                        <p:tgtEl>
                                          <p:spTgt spid="8602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86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森林与二叉树的转换</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7043" name="Rectangle 3"/>
          <p:cNvSpPr>
            <a:spLocks noGrp="1"/>
          </p:cNvSpPr>
          <p:nvPr>
            <p:ph type="body" idx="4294967295"/>
          </p:nvPr>
        </p:nvSpPr>
        <p:spPr/>
        <p:txBody>
          <a:bodyPr vert="horz" wrap="square" lIns="91440" tIns="45720" rIns="91440" bIns="45720" anchor="t" anchorCtr="0"/>
          <a:p>
            <a:pPr marL="457200" indent="-457200"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森林</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转换为二叉树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森林是若干棵树的集合，只要将森林中各棵树的根视为兄弟，每棵树都用二叉树表示，这样森林也同样可以用二叉树表示。</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森林转换为二叉树的方法：</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将森林中的每棵树转换成相应的二叉树。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第一棵二叉树不动，从第二棵二叉树开始，依次把后一棵二叉树的根结点作为前一棵二叉树根结点的右孩子，当所有二叉树连起来后，此时所得到的二叉树就是由森林转换得到的二叉树。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7043">
                                            <p:txEl>
                                              <p:charRg st="12" end="67"/>
                                            </p:txEl>
                                          </p:spTgt>
                                        </p:tgtEl>
                                        <p:attrNameLst>
                                          <p:attrName>style.visibility</p:attrName>
                                        </p:attrNameLst>
                                      </p:cBhvr>
                                      <p:to>
                                        <p:strVal val="visible"/>
                                      </p:to>
                                    </p:set>
                                    <p:animEffect transition="in" filter="wipe(up)">
                                      <p:cBhvr>
                                        <p:cTn id="7" dur="500"/>
                                        <p:tgtEl>
                                          <p:spTgt spid="87043">
                                            <p:txEl>
                                              <p:charRg st="12" end="67"/>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7043">
                                            <p:txEl>
                                              <p:charRg st="67" end="80"/>
                                            </p:txEl>
                                          </p:spTgt>
                                        </p:tgtEl>
                                        <p:attrNameLst>
                                          <p:attrName>style.visibility</p:attrName>
                                        </p:attrNameLst>
                                      </p:cBhvr>
                                      <p:to>
                                        <p:strVal val="visible"/>
                                      </p:to>
                                    </p:set>
                                    <p:animEffect transition="in" filter="wipe(up)">
                                      <p:cBhvr>
                                        <p:cTn id="11" dur="500"/>
                                        <p:tgtEl>
                                          <p:spTgt spid="87043">
                                            <p:txEl>
                                              <p:charRg st="67" end="8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7043">
                                            <p:txEl>
                                              <p:charRg st="80" end="102"/>
                                            </p:txEl>
                                          </p:spTgt>
                                        </p:tgtEl>
                                        <p:attrNameLst>
                                          <p:attrName>style.visibility</p:attrName>
                                        </p:attrNameLst>
                                      </p:cBhvr>
                                      <p:to>
                                        <p:strVal val="visible"/>
                                      </p:to>
                                    </p:set>
                                    <p:animEffect transition="in" filter="wipe(up)">
                                      <p:cBhvr>
                                        <p:cTn id="15" dur="500"/>
                                        <p:tgtEl>
                                          <p:spTgt spid="87043">
                                            <p:txEl>
                                              <p:charRg st="80" end="10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7043">
                                            <p:txEl>
                                              <p:charRg st="102" end="189"/>
                                            </p:txEl>
                                          </p:spTgt>
                                        </p:tgtEl>
                                        <p:attrNameLst>
                                          <p:attrName>style.visibility</p:attrName>
                                        </p:attrNameLst>
                                      </p:cBhvr>
                                      <p:to>
                                        <p:strVal val="visible"/>
                                      </p:to>
                                    </p:set>
                                    <p:animEffect transition="in" filter="wipe(up)">
                                      <p:cBhvr>
                                        <p:cTn id="19" dur="500"/>
                                        <p:tgtEl>
                                          <p:spTgt spid="87043">
                                            <p:txEl>
                                              <p:charRg st="102"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森林与二叉树的转换</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3187" name="Rectangle 3"/>
          <p:cNvSpPr>
            <a:spLocks noGrp="1"/>
          </p:cNvSpPr>
          <p:nvPr>
            <p:ph type="body" idx="4294967295"/>
          </p:nvPr>
        </p:nvSpPr>
        <p:spPr/>
        <p:txBody>
          <a:bodyPr vert="horz" wrap="square" lIns="91440" tIns="45720" rIns="91440" bIns="45720" anchor="t" anchorCtr="0"/>
          <a:p>
            <a:pPr marL="457200" indent="-457200">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森林转</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换为二叉树</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62"/>
          <p:cNvGrpSpPr/>
          <p:nvPr/>
        </p:nvGrpSpPr>
        <p:grpSpPr>
          <a:xfrm>
            <a:off x="900113" y="1597025"/>
            <a:ext cx="5267325" cy="1331913"/>
            <a:chOff x="0" y="0"/>
            <a:chExt cx="3318" cy="839"/>
          </a:xfrm>
        </p:grpSpPr>
        <p:sp>
          <p:nvSpPr>
            <p:cNvPr id="93223" name="Line 6"/>
            <p:cNvSpPr/>
            <p:nvPr/>
          </p:nvSpPr>
          <p:spPr>
            <a:xfrm>
              <a:off x="1833" y="203"/>
              <a:ext cx="0" cy="576"/>
            </a:xfrm>
            <a:prstGeom prst="line">
              <a:avLst/>
            </a:prstGeom>
            <a:ln w="38100" cap="rnd" cmpd="sng">
              <a:solidFill>
                <a:schemeClr val="tx1"/>
              </a:solidFill>
              <a:prstDash val="solid"/>
              <a:headEnd type="none" w="med" len="med"/>
              <a:tailEnd type="none" w="med" len="med"/>
            </a:ln>
          </p:spPr>
        </p:sp>
        <p:sp>
          <p:nvSpPr>
            <p:cNvPr id="93224" name="Oval 7"/>
            <p:cNvSpPr/>
            <p:nvPr/>
          </p:nvSpPr>
          <p:spPr>
            <a:xfrm>
              <a:off x="1696" y="570"/>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3225" name="Oval 8"/>
            <p:cNvSpPr/>
            <p:nvPr/>
          </p:nvSpPr>
          <p:spPr>
            <a:xfrm>
              <a:off x="1696" y="0"/>
              <a:ext cx="273"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3226" name="Line 10"/>
            <p:cNvSpPr/>
            <p:nvPr/>
          </p:nvSpPr>
          <p:spPr>
            <a:xfrm>
              <a:off x="624" y="155"/>
              <a:ext cx="528" cy="576"/>
            </a:xfrm>
            <a:prstGeom prst="line">
              <a:avLst/>
            </a:prstGeom>
            <a:ln w="38100" cap="rnd" cmpd="sng">
              <a:solidFill>
                <a:schemeClr val="tx1"/>
              </a:solidFill>
              <a:prstDash val="solid"/>
              <a:headEnd type="none" w="med" len="med"/>
              <a:tailEnd type="none" w="med" len="med"/>
            </a:ln>
          </p:spPr>
        </p:sp>
        <p:sp>
          <p:nvSpPr>
            <p:cNvPr id="93227" name="Line 11"/>
            <p:cNvSpPr/>
            <p:nvPr/>
          </p:nvSpPr>
          <p:spPr>
            <a:xfrm>
              <a:off x="646" y="203"/>
              <a:ext cx="0" cy="480"/>
            </a:xfrm>
            <a:prstGeom prst="line">
              <a:avLst/>
            </a:prstGeom>
            <a:ln w="38100" cap="rnd" cmpd="sng">
              <a:solidFill>
                <a:schemeClr val="tx1"/>
              </a:solidFill>
              <a:prstDash val="solid"/>
              <a:headEnd type="none" w="med" len="med"/>
              <a:tailEnd type="none" w="med" len="med"/>
            </a:ln>
          </p:spPr>
        </p:sp>
        <p:sp>
          <p:nvSpPr>
            <p:cNvPr id="93228" name="Line 12"/>
            <p:cNvSpPr/>
            <p:nvPr/>
          </p:nvSpPr>
          <p:spPr>
            <a:xfrm flipH="1">
              <a:off x="90" y="155"/>
              <a:ext cx="534" cy="576"/>
            </a:xfrm>
            <a:prstGeom prst="line">
              <a:avLst/>
            </a:prstGeom>
            <a:ln w="38100" cap="rnd" cmpd="sng">
              <a:solidFill>
                <a:schemeClr val="tx1"/>
              </a:solidFill>
              <a:prstDash val="solid"/>
              <a:headEnd type="none" w="med" len="med"/>
              <a:tailEnd type="none" w="med" len="med"/>
            </a:ln>
          </p:spPr>
        </p:sp>
        <p:sp>
          <p:nvSpPr>
            <p:cNvPr id="93229" name="Oval 13"/>
            <p:cNvSpPr/>
            <p:nvPr/>
          </p:nvSpPr>
          <p:spPr>
            <a:xfrm>
              <a:off x="504" y="11"/>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3230" name="Oval 14"/>
            <p:cNvSpPr/>
            <p:nvPr/>
          </p:nvSpPr>
          <p:spPr>
            <a:xfrm>
              <a:off x="1008" y="569"/>
              <a:ext cx="273"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3231" name="Oval 15"/>
            <p:cNvSpPr/>
            <p:nvPr/>
          </p:nvSpPr>
          <p:spPr>
            <a:xfrm>
              <a:off x="504" y="569"/>
              <a:ext cx="272"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3232" name="Oval 16"/>
            <p:cNvSpPr/>
            <p:nvPr/>
          </p:nvSpPr>
          <p:spPr>
            <a:xfrm>
              <a:off x="0" y="570"/>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93233" name="Line 18"/>
            <p:cNvSpPr/>
            <p:nvPr/>
          </p:nvSpPr>
          <p:spPr>
            <a:xfrm>
              <a:off x="2906" y="203"/>
              <a:ext cx="284" cy="480"/>
            </a:xfrm>
            <a:prstGeom prst="line">
              <a:avLst/>
            </a:prstGeom>
            <a:ln w="38100" cap="rnd" cmpd="sng">
              <a:solidFill>
                <a:schemeClr val="tx1"/>
              </a:solidFill>
              <a:prstDash val="solid"/>
              <a:headEnd type="none" w="med" len="med"/>
              <a:tailEnd type="none" w="med" len="med"/>
            </a:ln>
          </p:spPr>
        </p:sp>
        <p:sp>
          <p:nvSpPr>
            <p:cNvPr id="93234" name="Line 19"/>
            <p:cNvSpPr/>
            <p:nvPr/>
          </p:nvSpPr>
          <p:spPr>
            <a:xfrm flipH="1">
              <a:off x="2512" y="155"/>
              <a:ext cx="390" cy="593"/>
            </a:xfrm>
            <a:prstGeom prst="line">
              <a:avLst/>
            </a:prstGeom>
            <a:ln w="38100" cap="rnd" cmpd="sng">
              <a:solidFill>
                <a:schemeClr val="tx1"/>
              </a:solidFill>
              <a:prstDash val="solid"/>
              <a:headEnd type="none" w="med" len="med"/>
              <a:tailEnd type="none" w="med" len="med"/>
            </a:ln>
          </p:spPr>
        </p:sp>
        <p:sp>
          <p:nvSpPr>
            <p:cNvPr id="93235" name="Oval 20"/>
            <p:cNvSpPr/>
            <p:nvPr/>
          </p:nvSpPr>
          <p:spPr>
            <a:xfrm>
              <a:off x="2758" y="11"/>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3236" name="Oval 21"/>
            <p:cNvSpPr/>
            <p:nvPr/>
          </p:nvSpPr>
          <p:spPr>
            <a:xfrm>
              <a:off x="3046" y="569"/>
              <a:ext cx="272"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3237" name="Oval 22"/>
            <p:cNvSpPr/>
            <p:nvPr/>
          </p:nvSpPr>
          <p:spPr>
            <a:xfrm>
              <a:off x="2422" y="570"/>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grpSp>
      <p:grpSp>
        <p:nvGrpSpPr>
          <p:cNvPr id="3" name="Group 63"/>
          <p:cNvGrpSpPr/>
          <p:nvPr/>
        </p:nvGrpSpPr>
        <p:grpSpPr>
          <a:xfrm>
            <a:off x="692150" y="3290888"/>
            <a:ext cx="1576388" cy="2181225"/>
            <a:chOff x="0" y="0"/>
            <a:chExt cx="993" cy="1374"/>
          </a:xfrm>
        </p:grpSpPr>
        <p:sp>
          <p:nvSpPr>
            <p:cNvPr id="93217" name="Line 26"/>
            <p:cNvSpPr/>
            <p:nvPr/>
          </p:nvSpPr>
          <p:spPr>
            <a:xfrm>
              <a:off x="144" y="576"/>
              <a:ext cx="720" cy="672"/>
            </a:xfrm>
            <a:prstGeom prst="line">
              <a:avLst/>
            </a:prstGeom>
            <a:ln w="38100" cap="rnd" cmpd="sng">
              <a:solidFill>
                <a:schemeClr val="tx1"/>
              </a:solidFill>
              <a:prstDash val="solid"/>
              <a:headEnd type="none" w="med" len="med"/>
              <a:tailEnd type="none" w="med" len="med"/>
            </a:ln>
          </p:spPr>
        </p:sp>
        <p:sp>
          <p:nvSpPr>
            <p:cNvPr id="93218" name="Line 27"/>
            <p:cNvSpPr/>
            <p:nvPr/>
          </p:nvSpPr>
          <p:spPr>
            <a:xfrm flipH="1">
              <a:off x="90" y="96"/>
              <a:ext cx="486" cy="480"/>
            </a:xfrm>
            <a:prstGeom prst="line">
              <a:avLst/>
            </a:prstGeom>
            <a:ln w="38100" cap="rnd" cmpd="sng">
              <a:solidFill>
                <a:schemeClr val="tx1"/>
              </a:solidFill>
              <a:prstDash val="solid"/>
              <a:headEnd type="none" w="med" len="med"/>
              <a:tailEnd type="none" w="med" len="med"/>
            </a:ln>
          </p:spPr>
        </p:sp>
        <p:sp>
          <p:nvSpPr>
            <p:cNvPr id="93219" name="Oval 28"/>
            <p:cNvSpPr/>
            <p:nvPr/>
          </p:nvSpPr>
          <p:spPr>
            <a:xfrm>
              <a:off x="399" y="0"/>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3220" name="Oval 29"/>
            <p:cNvSpPr/>
            <p:nvPr/>
          </p:nvSpPr>
          <p:spPr>
            <a:xfrm>
              <a:off x="720" y="1104"/>
              <a:ext cx="273"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3221" name="Oval 30"/>
            <p:cNvSpPr/>
            <p:nvPr/>
          </p:nvSpPr>
          <p:spPr>
            <a:xfrm>
              <a:off x="347" y="746"/>
              <a:ext cx="272"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3222" name="Oval 31"/>
            <p:cNvSpPr/>
            <p:nvPr/>
          </p:nvSpPr>
          <p:spPr>
            <a:xfrm>
              <a:off x="0" y="415"/>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grpSp>
        <p:nvGrpSpPr>
          <p:cNvPr id="4" name="Group 64"/>
          <p:cNvGrpSpPr/>
          <p:nvPr/>
        </p:nvGrpSpPr>
        <p:grpSpPr>
          <a:xfrm>
            <a:off x="2387600" y="3290888"/>
            <a:ext cx="1031875" cy="1323975"/>
            <a:chOff x="0" y="0"/>
            <a:chExt cx="650" cy="834"/>
          </a:xfrm>
        </p:grpSpPr>
        <p:sp>
          <p:nvSpPr>
            <p:cNvPr id="93214" name="Line 33"/>
            <p:cNvSpPr/>
            <p:nvPr/>
          </p:nvSpPr>
          <p:spPr>
            <a:xfrm flipH="1">
              <a:off x="133" y="144"/>
              <a:ext cx="384" cy="576"/>
            </a:xfrm>
            <a:prstGeom prst="line">
              <a:avLst/>
            </a:prstGeom>
            <a:ln w="38100" cap="rnd" cmpd="sng">
              <a:solidFill>
                <a:schemeClr val="tx1"/>
              </a:solidFill>
              <a:prstDash val="solid"/>
              <a:headEnd type="none" w="med" len="med"/>
              <a:tailEnd type="none" w="med" len="med"/>
            </a:ln>
          </p:spPr>
        </p:sp>
        <p:sp>
          <p:nvSpPr>
            <p:cNvPr id="93215" name="Oval 34"/>
            <p:cNvSpPr/>
            <p:nvPr/>
          </p:nvSpPr>
          <p:spPr>
            <a:xfrm>
              <a:off x="0" y="565"/>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3216" name="Oval 35"/>
            <p:cNvSpPr/>
            <p:nvPr/>
          </p:nvSpPr>
          <p:spPr>
            <a:xfrm>
              <a:off x="377" y="0"/>
              <a:ext cx="273"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grpSp>
      <p:grpSp>
        <p:nvGrpSpPr>
          <p:cNvPr id="5" name="Group 65"/>
          <p:cNvGrpSpPr/>
          <p:nvPr/>
        </p:nvGrpSpPr>
        <p:grpSpPr>
          <a:xfrm>
            <a:off x="3670300" y="3290888"/>
            <a:ext cx="1117600" cy="2105025"/>
            <a:chOff x="0" y="0"/>
            <a:chExt cx="704" cy="1326"/>
          </a:xfrm>
        </p:grpSpPr>
        <p:sp>
          <p:nvSpPr>
            <p:cNvPr id="93209" name="Line 37"/>
            <p:cNvSpPr/>
            <p:nvPr/>
          </p:nvSpPr>
          <p:spPr>
            <a:xfrm>
              <a:off x="192" y="720"/>
              <a:ext cx="336" cy="432"/>
            </a:xfrm>
            <a:prstGeom prst="line">
              <a:avLst/>
            </a:prstGeom>
            <a:ln w="38100" cap="rnd" cmpd="sng">
              <a:solidFill>
                <a:schemeClr val="tx1"/>
              </a:solidFill>
              <a:prstDash val="solid"/>
              <a:headEnd type="none" w="med" len="med"/>
              <a:tailEnd type="none" w="med" len="med"/>
            </a:ln>
          </p:spPr>
        </p:sp>
        <p:sp>
          <p:nvSpPr>
            <p:cNvPr id="93210" name="Line 38"/>
            <p:cNvSpPr/>
            <p:nvPr/>
          </p:nvSpPr>
          <p:spPr>
            <a:xfrm flipH="1">
              <a:off x="90" y="144"/>
              <a:ext cx="390" cy="593"/>
            </a:xfrm>
            <a:prstGeom prst="line">
              <a:avLst/>
            </a:prstGeom>
            <a:ln w="38100" cap="rnd" cmpd="sng">
              <a:solidFill>
                <a:schemeClr val="tx1"/>
              </a:solidFill>
              <a:prstDash val="solid"/>
              <a:headEnd type="none" w="med" len="med"/>
              <a:tailEnd type="none" w="med" len="med"/>
            </a:ln>
          </p:spPr>
        </p:sp>
        <p:sp>
          <p:nvSpPr>
            <p:cNvPr id="93211" name="Oval 39"/>
            <p:cNvSpPr/>
            <p:nvPr/>
          </p:nvSpPr>
          <p:spPr>
            <a:xfrm>
              <a:off x="336" y="0"/>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3212" name="Oval 40"/>
            <p:cNvSpPr/>
            <p:nvPr/>
          </p:nvSpPr>
          <p:spPr>
            <a:xfrm>
              <a:off x="432" y="1056"/>
              <a:ext cx="272"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3213" name="Oval 41"/>
            <p:cNvSpPr/>
            <p:nvPr/>
          </p:nvSpPr>
          <p:spPr>
            <a:xfrm>
              <a:off x="0" y="559"/>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grpSp>
      <p:grpSp>
        <p:nvGrpSpPr>
          <p:cNvPr id="6" name="Group 67"/>
          <p:cNvGrpSpPr/>
          <p:nvPr/>
        </p:nvGrpSpPr>
        <p:grpSpPr>
          <a:xfrm>
            <a:off x="5562600" y="2971800"/>
            <a:ext cx="3257550" cy="2867025"/>
            <a:chOff x="0" y="0"/>
            <a:chExt cx="2052" cy="1806"/>
          </a:xfrm>
        </p:grpSpPr>
        <p:sp>
          <p:nvSpPr>
            <p:cNvPr id="93193" name="Line 45"/>
            <p:cNvSpPr/>
            <p:nvPr/>
          </p:nvSpPr>
          <p:spPr>
            <a:xfrm>
              <a:off x="1440" y="576"/>
              <a:ext cx="340" cy="256"/>
            </a:xfrm>
            <a:prstGeom prst="line">
              <a:avLst/>
            </a:prstGeom>
            <a:ln w="38100" cap="rnd" cmpd="sng">
              <a:solidFill>
                <a:schemeClr val="tx1"/>
              </a:solidFill>
              <a:prstDash val="solid"/>
              <a:headEnd type="none" w="med" len="med"/>
              <a:tailEnd type="none" w="med" len="med"/>
            </a:ln>
          </p:spPr>
        </p:sp>
        <p:sp>
          <p:nvSpPr>
            <p:cNvPr id="93194" name="Line 46"/>
            <p:cNvSpPr/>
            <p:nvPr/>
          </p:nvSpPr>
          <p:spPr>
            <a:xfrm>
              <a:off x="96" y="528"/>
              <a:ext cx="672" cy="768"/>
            </a:xfrm>
            <a:prstGeom prst="line">
              <a:avLst/>
            </a:prstGeom>
            <a:ln w="38100" cap="rnd" cmpd="sng">
              <a:solidFill>
                <a:schemeClr val="tx1"/>
              </a:solidFill>
              <a:prstDash val="solid"/>
              <a:headEnd type="none" w="med" len="med"/>
              <a:tailEnd type="none" w="med" len="med"/>
            </a:ln>
          </p:spPr>
        </p:sp>
        <p:sp>
          <p:nvSpPr>
            <p:cNvPr id="93195" name="Line 47"/>
            <p:cNvSpPr/>
            <p:nvPr/>
          </p:nvSpPr>
          <p:spPr>
            <a:xfrm>
              <a:off x="768" y="152"/>
              <a:ext cx="649" cy="408"/>
            </a:xfrm>
            <a:prstGeom prst="line">
              <a:avLst/>
            </a:prstGeom>
            <a:ln w="38100" cap="rnd" cmpd="sng">
              <a:solidFill>
                <a:schemeClr val="tx1"/>
              </a:solidFill>
              <a:prstDash val="solid"/>
              <a:headEnd type="none" w="med" len="med"/>
              <a:tailEnd type="none" w="med" len="med"/>
            </a:ln>
          </p:spPr>
        </p:sp>
        <p:sp>
          <p:nvSpPr>
            <p:cNvPr id="93196" name="Line 48"/>
            <p:cNvSpPr/>
            <p:nvPr/>
          </p:nvSpPr>
          <p:spPr>
            <a:xfrm flipH="1">
              <a:off x="144" y="144"/>
              <a:ext cx="624" cy="336"/>
            </a:xfrm>
            <a:prstGeom prst="line">
              <a:avLst/>
            </a:prstGeom>
            <a:ln w="38100" cap="rnd" cmpd="sng">
              <a:solidFill>
                <a:schemeClr val="tx1"/>
              </a:solidFill>
              <a:prstDash val="solid"/>
              <a:headEnd type="none" w="med" len="med"/>
              <a:tailEnd type="none" w="med" len="med"/>
            </a:ln>
          </p:spPr>
        </p:sp>
        <p:sp>
          <p:nvSpPr>
            <p:cNvPr id="93197" name="Oval 49"/>
            <p:cNvSpPr/>
            <p:nvPr/>
          </p:nvSpPr>
          <p:spPr>
            <a:xfrm>
              <a:off x="624" y="0"/>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3198" name="Oval 50"/>
            <p:cNvSpPr/>
            <p:nvPr/>
          </p:nvSpPr>
          <p:spPr>
            <a:xfrm>
              <a:off x="624" y="1152"/>
              <a:ext cx="273"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3199" name="Oval 51"/>
            <p:cNvSpPr/>
            <p:nvPr/>
          </p:nvSpPr>
          <p:spPr>
            <a:xfrm>
              <a:off x="288" y="768"/>
              <a:ext cx="272"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3200" name="Oval 52"/>
            <p:cNvSpPr/>
            <p:nvPr/>
          </p:nvSpPr>
          <p:spPr>
            <a:xfrm>
              <a:off x="0" y="383"/>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93201" name="Line 53"/>
            <p:cNvSpPr/>
            <p:nvPr/>
          </p:nvSpPr>
          <p:spPr>
            <a:xfrm flipH="1">
              <a:off x="1045" y="528"/>
              <a:ext cx="395" cy="384"/>
            </a:xfrm>
            <a:prstGeom prst="line">
              <a:avLst/>
            </a:prstGeom>
            <a:ln w="38100" cap="rnd" cmpd="sng">
              <a:solidFill>
                <a:schemeClr val="tx1"/>
              </a:solidFill>
              <a:prstDash val="solid"/>
              <a:headEnd type="none" w="med" len="med"/>
              <a:tailEnd type="none" w="med" len="med"/>
            </a:ln>
          </p:spPr>
        </p:sp>
        <p:sp>
          <p:nvSpPr>
            <p:cNvPr id="93202" name="Oval 54"/>
            <p:cNvSpPr/>
            <p:nvPr/>
          </p:nvSpPr>
          <p:spPr>
            <a:xfrm>
              <a:off x="912" y="768"/>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3203" name="Oval 55"/>
            <p:cNvSpPr/>
            <p:nvPr/>
          </p:nvSpPr>
          <p:spPr>
            <a:xfrm>
              <a:off x="1289" y="383"/>
              <a:ext cx="273"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3204" name="Line 56"/>
            <p:cNvSpPr/>
            <p:nvPr/>
          </p:nvSpPr>
          <p:spPr>
            <a:xfrm>
              <a:off x="1444" y="1296"/>
              <a:ext cx="480" cy="384"/>
            </a:xfrm>
            <a:prstGeom prst="line">
              <a:avLst/>
            </a:prstGeom>
            <a:ln w="38100" cap="rnd" cmpd="sng">
              <a:solidFill>
                <a:schemeClr val="tx1"/>
              </a:solidFill>
              <a:prstDash val="solid"/>
              <a:headEnd type="none" w="med" len="med"/>
              <a:tailEnd type="none" w="med" len="med"/>
            </a:ln>
          </p:spPr>
        </p:sp>
        <p:sp>
          <p:nvSpPr>
            <p:cNvPr id="93205" name="Line 57"/>
            <p:cNvSpPr/>
            <p:nvPr/>
          </p:nvSpPr>
          <p:spPr>
            <a:xfrm flipH="1">
              <a:off x="1492" y="912"/>
              <a:ext cx="336" cy="384"/>
            </a:xfrm>
            <a:prstGeom prst="line">
              <a:avLst/>
            </a:prstGeom>
            <a:ln w="38100" cap="rnd" cmpd="sng">
              <a:solidFill>
                <a:schemeClr val="tx1"/>
              </a:solidFill>
              <a:prstDash val="solid"/>
              <a:headEnd type="none" w="med" len="med"/>
              <a:tailEnd type="none" w="med" len="med"/>
            </a:ln>
          </p:spPr>
        </p:sp>
        <p:sp>
          <p:nvSpPr>
            <p:cNvPr id="93206" name="Oval 58"/>
            <p:cNvSpPr/>
            <p:nvPr/>
          </p:nvSpPr>
          <p:spPr>
            <a:xfrm>
              <a:off x="1684" y="768"/>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3207" name="Oval 59"/>
            <p:cNvSpPr/>
            <p:nvPr/>
          </p:nvSpPr>
          <p:spPr>
            <a:xfrm>
              <a:off x="1780" y="1536"/>
              <a:ext cx="272" cy="270"/>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3208" name="Oval 60"/>
            <p:cNvSpPr/>
            <p:nvPr/>
          </p:nvSpPr>
          <p:spPr>
            <a:xfrm>
              <a:off x="1348" y="1152"/>
              <a:ext cx="273" cy="269"/>
            </a:xfrm>
            <a:prstGeom prst="ellipse">
              <a:avLst/>
            </a:prstGeom>
            <a:solidFill>
              <a:srgbClr val="FFFFCC"/>
            </a:solidFill>
            <a:ln w="12700" cap="rnd" cmpd="sng">
              <a:solidFill>
                <a:schemeClr val="bg2"/>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森林与二叉树的转换</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89091" name="Rectangle 3"/>
          <p:cNvSpPr>
            <a:spLocks noGrp="1"/>
          </p:cNvSpPr>
          <p:nvPr>
            <p:ph type="body" idx="4294967295"/>
          </p:nvPr>
        </p:nvSpPr>
        <p:spPr/>
        <p:txBody>
          <a:bodyPr vert="horz" wrap="square" lIns="91440" tIns="45720" rIns="91440" bIns="45720" anchor="t" anchorCtr="0"/>
          <a:p>
            <a:pPr marL="457200" indent="-457200" algn="just">
              <a:lnSpc>
                <a:spcPct val="120000"/>
              </a:lnSpc>
              <a:spcBef>
                <a:spcPts val="0"/>
              </a:spcBef>
              <a:spcAft>
                <a:spcPts val="0"/>
              </a:spcAft>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树转换为树和森林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914400" lvl="1" indent="-457200"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依据二叉树的根结点有无右分支，将一棵二叉树还原为树或森林，方法如下：</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若某结点是其双亲的左孩子，则把该结点的右孩子、右孩子的右孩子，</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，都与该结点的双亲结点用虚线连起来；</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删去原二叉树中所有的双亲结点与右孩子结点的连线（虚线部分不能删）；</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pPr marL="1371600" lvl="2" indent="-457200" algn="just">
              <a:lnSpc>
                <a:spcPct val="120000"/>
              </a:lnSpc>
              <a:spcBef>
                <a:spcPts val="0"/>
              </a:spcBef>
              <a:spcAft>
                <a:spcPts val="0"/>
              </a:spcAft>
            </a:pP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整理由</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两步所得到的树或森林，使之结构层次分明，将虚线改成实线。 </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9091">
                                            <p:txEl>
                                              <p:charRg st="13" end="48"/>
                                            </p:txEl>
                                          </p:spTgt>
                                        </p:tgtEl>
                                        <p:attrNameLst>
                                          <p:attrName>style.visibility</p:attrName>
                                        </p:attrNameLst>
                                      </p:cBhvr>
                                      <p:to>
                                        <p:strVal val="visible"/>
                                      </p:to>
                                    </p:set>
                                    <p:animEffect transition="in" filter="wipe(up)">
                                      <p:cBhvr>
                                        <p:cTn id="7" dur="500"/>
                                        <p:tgtEl>
                                          <p:spTgt spid="89091">
                                            <p:txEl>
                                              <p:charRg st="13" end="48"/>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9091">
                                            <p:txEl>
                                              <p:charRg st="48" end="100"/>
                                            </p:txEl>
                                          </p:spTgt>
                                        </p:tgtEl>
                                        <p:attrNameLst>
                                          <p:attrName>style.visibility</p:attrName>
                                        </p:attrNameLst>
                                      </p:cBhvr>
                                      <p:to>
                                        <p:strVal val="visible"/>
                                      </p:to>
                                    </p:set>
                                    <p:animEffect transition="in" filter="wipe(up)">
                                      <p:cBhvr>
                                        <p:cTn id="11" dur="500"/>
                                        <p:tgtEl>
                                          <p:spTgt spid="89091">
                                            <p:txEl>
                                              <p:charRg st="48" end="10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9091">
                                            <p:txEl>
                                              <p:charRg st="100" end="134"/>
                                            </p:txEl>
                                          </p:spTgt>
                                        </p:tgtEl>
                                        <p:attrNameLst>
                                          <p:attrName>style.visibility</p:attrName>
                                        </p:attrNameLst>
                                      </p:cBhvr>
                                      <p:to>
                                        <p:strVal val="visible"/>
                                      </p:to>
                                    </p:set>
                                    <p:animEffect transition="in" filter="wipe(up)">
                                      <p:cBhvr>
                                        <p:cTn id="15" dur="500"/>
                                        <p:tgtEl>
                                          <p:spTgt spid="89091">
                                            <p:txEl>
                                              <p:charRg st="100" end="134"/>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89091">
                                            <p:txEl>
                                              <p:charRg st="134" end="170"/>
                                            </p:txEl>
                                          </p:spTgt>
                                        </p:tgtEl>
                                        <p:attrNameLst>
                                          <p:attrName>style.visibility</p:attrName>
                                        </p:attrNameLst>
                                      </p:cBhvr>
                                      <p:to>
                                        <p:strVal val="visible"/>
                                      </p:to>
                                    </p:set>
                                    <p:animEffect transition="in" filter="wipe(up)">
                                      <p:cBhvr>
                                        <p:cTn id="19" dur="500"/>
                                        <p:tgtEl>
                                          <p:spTgt spid="89091">
                                            <p:txEl>
                                              <p:charRg st="134"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noChangeArrowheads="1"/>
          </p:cNvSpPr>
          <p:nvPr>
            <p:ph type="title" idx="4294967295"/>
          </p:nvPr>
        </p:nvSpPr>
        <p:spPr>
          <a:xfrm>
            <a:off x="744538" y="260350"/>
            <a:ext cx="7643813"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lang="en-US" altLang="zh-CN" noProof="0">
                <a:ln>
                  <a:noFill/>
                </a:ln>
                <a:effectLst>
                  <a:outerShdw blurRad="38100" dist="38100" dir="2700000" algn="tl">
                    <a:srgbClr val="C0C0C0"/>
                  </a:outerShdw>
                </a:effectLst>
                <a:uLnTx/>
                <a:uFillTx/>
                <a:sym typeface="+mn-ea"/>
              </a:rPr>
              <a:t>5.6 </a:t>
            </a:r>
            <a:r>
              <a:rPr lang="zh-CN" altLang="en-US" noProof="0">
                <a:ln>
                  <a:noFill/>
                </a:ln>
                <a:effectLst>
                  <a:outerShdw blurRad="38100" dist="38100" dir="2700000" algn="tl">
                    <a:srgbClr val="C0C0C0"/>
                  </a:outerShdw>
                </a:effectLst>
                <a:uLnTx/>
                <a:uFillTx/>
                <a:sym typeface="+mn-ea"/>
              </a:rPr>
              <a:t>树和森林</a:t>
            </a:r>
            <a:r>
              <a:rPr lang="en-US" altLang="zh-CN" noProof="0">
                <a:ln>
                  <a:noFill/>
                </a:ln>
                <a:effectLst>
                  <a:outerShdw blurRad="38100" dist="38100" dir="2700000" algn="tl">
                    <a:srgbClr val="C0C0C0"/>
                  </a:outerShdw>
                </a:effectLst>
                <a:uLnTx/>
                <a:uFillTx/>
                <a:sym typeface="+mn-ea"/>
              </a:rPr>
              <a:t>--</a:t>
            </a:r>
            <a:r>
              <a:rPr lang="zh-CN" altLang="en-US" sz="2000" noProof="0">
                <a:ln>
                  <a:noFill/>
                </a:ln>
                <a:effectLst>
                  <a:outerShdw blurRad="38100" dist="38100" dir="2700000" algn="tl">
                    <a:srgbClr val="C0C0C0"/>
                  </a:outerShdw>
                </a:effectLst>
                <a:uLnTx/>
                <a:uFillTx/>
                <a:sym typeface="+mn-ea"/>
              </a:rPr>
              <a:t>森林与二叉树的转换</a:t>
            </a:r>
            <a:endParaRPr kumimoji="0" lang="zh-CN" altLang="en-US" sz="2000" b="0" i="0" u="none" strike="noStrike" kern="0" cap="none" spc="0" normalizeH="0" baseline="0" noProof="0">
              <a:ln>
                <a:noFill/>
              </a:ln>
              <a:solidFill>
                <a:schemeClr val="tx1"/>
              </a:solidFill>
              <a:effectLst>
                <a:outerShdw blurRad="38100" dist="38100" dir="2700000" algn="tl">
                  <a:srgbClr val="C0C0C0"/>
                </a:outerShdw>
              </a:effectLst>
              <a:uLnTx/>
              <a:uFillTx/>
              <a:latin typeface="+mj-lt"/>
              <a:ea typeface="+mj-ea"/>
              <a:cs typeface="+mj-cs"/>
            </a:endParaRPr>
          </a:p>
        </p:txBody>
      </p:sp>
      <p:sp>
        <p:nvSpPr>
          <p:cNvPr id="95235" name="Rectangle 3"/>
          <p:cNvSpPr>
            <a:spLocks noGrp="1"/>
          </p:cNvSpPr>
          <p:nvPr>
            <p:ph type="body" idx="4294967295"/>
          </p:nvPr>
        </p:nvSpPr>
        <p:spPr/>
        <p:txBody>
          <a:bodyPr vert="horz" wrap="square" lIns="91440" tIns="45720" rIns="91440" bIns="45720" anchor="t" anchorCtr="0"/>
          <a:p>
            <a:pPr marL="457200" indent="-457200"/>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二叉树转换为树和森林</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Group 3"/>
          <p:cNvGrpSpPr/>
          <p:nvPr/>
        </p:nvGrpSpPr>
        <p:grpSpPr>
          <a:xfrm>
            <a:off x="5722938" y="3465513"/>
            <a:ext cx="433387" cy="1331912"/>
            <a:chOff x="0" y="0"/>
            <a:chExt cx="273" cy="839"/>
          </a:xfrm>
        </p:grpSpPr>
        <p:sp>
          <p:nvSpPr>
            <p:cNvPr id="95271" name="Line 4"/>
            <p:cNvSpPr/>
            <p:nvPr/>
          </p:nvSpPr>
          <p:spPr>
            <a:xfrm>
              <a:off x="137" y="203"/>
              <a:ext cx="0" cy="576"/>
            </a:xfrm>
            <a:prstGeom prst="line">
              <a:avLst/>
            </a:prstGeom>
            <a:ln w="38100" cap="rnd" cmpd="sng">
              <a:solidFill>
                <a:schemeClr val="tx1"/>
              </a:solidFill>
              <a:prstDash val="solid"/>
              <a:headEnd type="none" w="med" len="med"/>
              <a:tailEnd type="none" w="med" len="med"/>
            </a:ln>
          </p:spPr>
        </p:sp>
        <p:sp>
          <p:nvSpPr>
            <p:cNvPr id="95272" name="Oval 5"/>
            <p:cNvSpPr/>
            <p:nvPr/>
          </p:nvSpPr>
          <p:spPr>
            <a:xfrm>
              <a:off x="0" y="57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5273" name="Oval 6"/>
            <p:cNvSpPr/>
            <p:nvPr/>
          </p:nvSpPr>
          <p:spPr>
            <a:xfrm>
              <a:off x="0" y="0"/>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grpSp>
      <p:grpSp>
        <p:nvGrpSpPr>
          <p:cNvPr id="3" name="Group 7"/>
          <p:cNvGrpSpPr/>
          <p:nvPr/>
        </p:nvGrpSpPr>
        <p:grpSpPr>
          <a:xfrm>
            <a:off x="5795963" y="1682750"/>
            <a:ext cx="2033587" cy="1314450"/>
            <a:chOff x="0" y="0"/>
            <a:chExt cx="1281" cy="828"/>
          </a:xfrm>
        </p:grpSpPr>
        <p:sp>
          <p:nvSpPr>
            <p:cNvPr id="95264" name="Line 8"/>
            <p:cNvSpPr/>
            <p:nvPr/>
          </p:nvSpPr>
          <p:spPr>
            <a:xfrm>
              <a:off x="624" y="144"/>
              <a:ext cx="528" cy="576"/>
            </a:xfrm>
            <a:prstGeom prst="line">
              <a:avLst/>
            </a:prstGeom>
            <a:ln w="38100" cap="rnd" cmpd="sng">
              <a:solidFill>
                <a:schemeClr val="tx1"/>
              </a:solidFill>
              <a:prstDash val="solid"/>
              <a:headEnd type="none" w="med" len="med"/>
              <a:tailEnd type="none" w="med" len="med"/>
            </a:ln>
          </p:spPr>
        </p:sp>
        <p:sp>
          <p:nvSpPr>
            <p:cNvPr id="95265" name="Line 9"/>
            <p:cNvSpPr/>
            <p:nvPr/>
          </p:nvSpPr>
          <p:spPr>
            <a:xfrm>
              <a:off x="646" y="192"/>
              <a:ext cx="0" cy="480"/>
            </a:xfrm>
            <a:prstGeom prst="line">
              <a:avLst/>
            </a:prstGeom>
            <a:ln w="38100" cap="rnd" cmpd="sng">
              <a:solidFill>
                <a:schemeClr val="tx1"/>
              </a:solidFill>
              <a:prstDash val="solid"/>
              <a:headEnd type="none" w="med" len="med"/>
              <a:tailEnd type="none" w="med" len="med"/>
            </a:ln>
          </p:spPr>
        </p:sp>
        <p:sp>
          <p:nvSpPr>
            <p:cNvPr id="95266" name="Line 10"/>
            <p:cNvSpPr/>
            <p:nvPr/>
          </p:nvSpPr>
          <p:spPr>
            <a:xfrm flipH="1">
              <a:off x="90" y="144"/>
              <a:ext cx="534" cy="576"/>
            </a:xfrm>
            <a:prstGeom prst="line">
              <a:avLst/>
            </a:prstGeom>
            <a:ln w="38100" cap="rnd" cmpd="sng">
              <a:solidFill>
                <a:schemeClr val="tx1"/>
              </a:solidFill>
              <a:prstDash val="solid"/>
              <a:headEnd type="none" w="med" len="med"/>
              <a:tailEnd type="none" w="med" len="med"/>
            </a:ln>
          </p:spPr>
        </p:sp>
        <p:sp>
          <p:nvSpPr>
            <p:cNvPr id="95267" name="Oval 11"/>
            <p:cNvSpPr/>
            <p:nvPr/>
          </p:nvSpPr>
          <p:spPr>
            <a:xfrm>
              <a:off x="504"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5268" name="Oval 12"/>
            <p:cNvSpPr/>
            <p:nvPr/>
          </p:nvSpPr>
          <p:spPr>
            <a:xfrm>
              <a:off x="1008" y="558"/>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5269" name="Oval 13"/>
            <p:cNvSpPr/>
            <p:nvPr/>
          </p:nvSpPr>
          <p:spPr>
            <a:xfrm>
              <a:off x="504" y="558"/>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5270" name="Oval 14"/>
            <p:cNvSpPr/>
            <p:nvPr/>
          </p:nvSpPr>
          <p:spPr>
            <a:xfrm>
              <a:off x="0" y="559"/>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grpSp>
      <p:grpSp>
        <p:nvGrpSpPr>
          <p:cNvPr id="4" name="Group 15"/>
          <p:cNvGrpSpPr/>
          <p:nvPr/>
        </p:nvGrpSpPr>
        <p:grpSpPr>
          <a:xfrm>
            <a:off x="6948488" y="3482975"/>
            <a:ext cx="1422400" cy="1314450"/>
            <a:chOff x="0" y="0"/>
            <a:chExt cx="896" cy="828"/>
          </a:xfrm>
        </p:grpSpPr>
        <p:sp>
          <p:nvSpPr>
            <p:cNvPr id="95259" name="Line 16"/>
            <p:cNvSpPr/>
            <p:nvPr/>
          </p:nvSpPr>
          <p:spPr>
            <a:xfrm>
              <a:off x="484" y="192"/>
              <a:ext cx="284" cy="480"/>
            </a:xfrm>
            <a:prstGeom prst="line">
              <a:avLst/>
            </a:prstGeom>
            <a:ln w="38100" cap="rnd" cmpd="sng">
              <a:solidFill>
                <a:schemeClr val="tx1"/>
              </a:solidFill>
              <a:prstDash val="solid"/>
              <a:headEnd type="none" w="med" len="med"/>
              <a:tailEnd type="none" w="med" len="med"/>
            </a:ln>
          </p:spPr>
        </p:sp>
        <p:sp>
          <p:nvSpPr>
            <p:cNvPr id="95260" name="Line 17"/>
            <p:cNvSpPr/>
            <p:nvPr/>
          </p:nvSpPr>
          <p:spPr>
            <a:xfrm flipH="1">
              <a:off x="90" y="144"/>
              <a:ext cx="390" cy="593"/>
            </a:xfrm>
            <a:prstGeom prst="line">
              <a:avLst/>
            </a:prstGeom>
            <a:ln w="38100" cap="rnd" cmpd="sng">
              <a:solidFill>
                <a:schemeClr val="tx1"/>
              </a:solidFill>
              <a:prstDash val="solid"/>
              <a:headEnd type="none" w="med" len="med"/>
              <a:tailEnd type="none" w="med" len="med"/>
            </a:ln>
          </p:spPr>
        </p:sp>
        <p:sp>
          <p:nvSpPr>
            <p:cNvPr id="95261" name="Oval 18"/>
            <p:cNvSpPr/>
            <p:nvPr/>
          </p:nvSpPr>
          <p:spPr>
            <a:xfrm>
              <a:off x="336"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5262" name="Oval 19"/>
            <p:cNvSpPr/>
            <p:nvPr/>
          </p:nvSpPr>
          <p:spPr>
            <a:xfrm>
              <a:off x="624" y="558"/>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5263" name="Oval 20"/>
            <p:cNvSpPr/>
            <p:nvPr/>
          </p:nvSpPr>
          <p:spPr>
            <a:xfrm>
              <a:off x="0" y="559"/>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grpSp>
      <p:sp>
        <p:nvSpPr>
          <p:cNvPr id="90134" name="Line 58"/>
          <p:cNvSpPr/>
          <p:nvPr/>
        </p:nvSpPr>
        <p:spPr>
          <a:xfrm flipH="1">
            <a:off x="1639888" y="1879600"/>
            <a:ext cx="533400" cy="1219200"/>
          </a:xfrm>
          <a:prstGeom prst="line">
            <a:avLst/>
          </a:prstGeom>
          <a:ln w="28575" cap="flat" cmpd="sng">
            <a:solidFill>
              <a:schemeClr val="hlink"/>
            </a:solidFill>
            <a:prstDash val="dash"/>
            <a:headEnd type="none" w="med" len="med"/>
            <a:tailEnd type="none" w="med" len="med"/>
          </a:ln>
        </p:spPr>
      </p:sp>
      <p:sp>
        <p:nvSpPr>
          <p:cNvPr id="90135" name="Line 59"/>
          <p:cNvSpPr/>
          <p:nvPr/>
        </p:nvSpPr>
        <p:spPr>
          <a:xfrm>
            <a:off x="2173288" y="1879600"/>
            <a:ext cx="0" cy="1752600"/>
          </a:xfrm>
          <a:prstGeom prst="line">
            <a:avLst/>
          </a:prstGeom>
          <a:ln w="28575" cap="flat" cmpd="sng">
            <a:solidFill>
              <a:schemeClr val="hlink"/>
            </a:solidFill>
            <a:prstDash val="dash"/>
            <a:headEnd type="none" w="med" len="med"/>
            <a:tailEnd type="none" w="med" len="med"/>
          </a:ln>
        </p:spPr>
      </p:sp>
      <p:sp>
        <p:nvSpPr>
          <p:cNvPr id="90136" name="Line 60"/>
          <p:cNvSpPr/>
          <p:nvPr/>
        </p:nvSpPr>
        <p:spPr>
          <a:xfrm>
            <a:off x="3697288" y="3098800"/>
            <a:ext cx="152400" cy="1219200"/>
          </a:xfrm>
          <a:prstGeom prst="line">
            <a:avLst/>
          </a:prstGeom>
          <a:ln w="28575" cap="flat" cmpd="sng">
            <a:solidFill>
              <a:schemeClr val="hlink"/>
            </a:solidFill>
            <a:prstDash val="dash"/>
            <a:headEnd type="none" w="med" len="med"/>
            <a:tailEnd type="none" w="med" len="med"/>
          </a:ln>
        </p:spPr>
      </p:sp>
      <p:sp>
        <p:nvSpPr>
          <p:cNvPr id="90137" name="Line 40"/>
          <p:cNvSpPr/>
          <p:nvPr/>
        </p:nvSpPr>
        <p:spPr>
          <a:xfrm>
            <a:off x="1198563" y="2589213"/>
            <a:ext cx="1066800" cy="1219200"/>
          </a:xfrm>
          <a:prstGeom prst="line">
            <a:avLst/>
          </a:prstGeom>
          <a:ln w="38100" cap="rnd" cmpd="sng">
            <a:solidFill>
              <a:schemeClr val="tx1"/>
            </a:solidFill>
            <a:prstDash val="solid"/>
            <a:headEnd type="none" w="med" len="med"/>
            <a:tailEnd type="none" w="med" len="med"/>
          </a:ln>
        </p:spPr>
      </p:sp>
      <p:sp>
        <p:nvSpPr>
          <p:cNvPr id="90138" name="Line 50"/>
          <p:cNvSpPr/>
          <p:nvPr/>
        </p:nvSpPr>
        <p:spPr>
          <a:xfrm>
            <a:off x="3128963" y="3741738"/>
            <a:ext cx="762000" cy="609600"/>
          </a:xfrm>
          <a:prstGeom prst="line">
            <a:avLst/>
          </a:prstGeom>
          <a:ln w="38100" cap="rnd" cmpd="sng">
            <a:solidFill>
              <a:schemeClr val="tx1"/>
            </a:solidFill>
            <a:prstDash val="solid"/>
            <a:headEnd type="none" w="med" len="med"/>
            <a:tailEnd type="none" w="med" len="med"/>
          </a:ln>
        </p:spPr>
      </p:sp>
      <p:sp>
        <p:nvSpPr>
          <p:cNvPr id="90139" name="Line 39"/>
          <p:cNvSpPr/>
          <p:nvPr/>
        </p:nvSpPr>
        <p:spPr>
          <a:xfrm>
            <a:off x="3332163" y="2614613"/>
            <a:ext cx="517525" cy="550862"/>
          </a:xfrm>
          <a:prstGeom prst="line">
            <a:avLst/>
          </a:prstGeom>
          <a:ln w="38100" cap="rnd" cmpd="sng">
            <a:solidFill>
              <a:schemeClr val="tx1"/>
            </a:solidFill>
            <a:prstDash val="solid"/>
            <a:headEnd type="none" w="med" len="med"/>
            <a:tailEnd type="none" w="med" len="med"/>
          </a:ln>
        </p:spPr>
      </p:sp>
      <p:sp>
        <p:nvSpPr>
          <p:cNvPr id="90140" name="Line 41"/>
          <p:cNvSpPr/>
          <p:nvPr/>
        </p:nvSpPr>
        <p:spPr>
          <a:xfrm>
            <a:off x="2265363" y="2005013"/>
            <a:ext cx="935037" cy="512762"/>
          </a:xfrm>
          <a:prstGeom prst="line">
            <a:avLst/>
          </a:prstGeom>
          <a:ln w="38100" cap="rnd" cmpd="sng">
            <a:solidFill>
              <a:schemeClr val="tx1"/>
            </a:solidFill>
            <a:prstDash val="solid"/>
            <a:headEnd type="none" w="med" len="med"/>
            <a:tailEnd type="none" w="med" len="med"/>
          </a:ln>
        </p:spPr>
      </p:sp>
      <p:grpSp>
        <p:nvGrpSpPr>
          <p:cNvPr id="5" name="Group 61"/>
          <p:cNvGrpSpPr/>
          <p:nvPr/>
        </p:nvGrpSpPr>
        <p:grpSpPr>
          <a:xfrm>
            <a:off x="968375" y="1700213"/>
            <a:ext cx="3098800" cy="2833687"/>
            <a:chOff x="0" y="0"/>
            <a:chExt cx="1952" cy="1785"/>
          </a:xfrm>
        </p:grpSpPr>
        <p:sp>
          <p:nvSpPr>
            <p:cNvPr id="95247" name="Oval 53"/>
            <p:cNvSpPr/>
            <p:nvPr/>
          </p:nvSpPr>
          <p:spPr>
            <a:xfrm>
              <a:off x="1680" y="1515"/>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I</a:t>
              </a:r>
              <a:endParaRPr lang="en-US" altLang="zh-CN" b="1" dirty="0">
                <a:latin typeface="Times New Roman" panose="02020603050405020304" pitchFamily="18" charset="0"/>
                <a:ea typeface="宋体" panose="02010600030101010101" pitchFamily="2" charset="-122"/>
              </a:endParaRPr>
            </a:p>
          </p:txBody>
        </p:sp>
        <p:sp>
          <p:nvSpPr>
            <p:cNvPr id="95248" name="Line 42"/>
            <p:cNvSpPr/>
            <p:nvPr/>
          </p:nvSpPr>
          <p:spPr>
            <a:xfrm flipH="1">
              <a:off x="144" y="144"/>
              <a:ext cx="624" cy="336"/>
            </a:xfrm>
            <a:prstGeom prst="line">
              <a:avLst/>
            </a:prstGeom>
            <a:ln w="38100" cap="rnd" cmpd="sng">
              <a:solidFill>
                <a:schemeClr val="tx1"/>
              </a:solidFill>
              <a:prstDash val="solid"/>
              <a:headEnd type="none" w="med" len="med"/>
              <a:tailEnd type="none" w="med" len="med"/>
            </a:ln>
          </p:spPr>
        </p:sp>
        <p:sp>
          <p:nvSpPr>
            <p:cNvPr id="95249" name="Oval 43"/>
            <p:cNvSpPr/>
            <p:nvPr/>
          </p:nvSpPr>
          <p:spPr>
            <a:xfrm>
              <a:off x="624" y="0"/>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A</a:t>
              </a:r>
              <a:endParaRPr lang="en-US" altLang="zh-CN" b="1" dirty="0">
                <a:latin typeface="Times New Roman" panose="02020603050405020304" pitchFamily="18" charset="0"/>
                <a:ea typeface="宋体" panose="02010600030101010101" pitchFamily="2" charset="-122"/>
              </a:endParaRPr>
            </a:p>
          </p:txBody>
        </p:sp>
        <p:sp>
          <p:nvSpPr>
            <p:cNvPr id="95250" name="Oval 44"/>
            <p:cNvSpPr/>
            <p:nvPr/>
          </p:nvSpPr>
          <p:spPr>
            <a:xfrm>
              <a:off x="624" y="1152"/>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D</a:t>
              </a:r>
              <a:endParaRPr lang="en-US" altLang="zh-CN" b="1" dirty="0">
                <a:latin typeface="Times New Roman" panose="02020603050405020304" pitchFamily="18" charset="0"/>
                <a:ea typeface="宋体" panose="02010600030101010101" pitchFamily="2" charset="-122"/>
              </a:endParaRPr>
            </a:p>
          </p:txBody>
        </p:sp>
        <p:sp>
          <p:nvSpPr>
            <p:cNvPr id="95251" name="Oval 45"/>
            <p:cNvSpPr/>
            <p:nvPr/>
          </p:nvSpPr>
          <p:spPr>
            <a:xfrm>
              <a:off x="288" y="768"/>
              <a:ext cx="272"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C</a:t>
              </a:r>
              <a:endParaRPr lang="en-US" altLang="zh-CN" b="1" dirty="0">
                <a:latin typeface="Times New Roman" panose="02020603050405020304" pitchFamily="18" charset="0"/>
                <a:ea typeface="宋体" panose="02010600030101010101" pitchFamily="2" charset="-122"/>
              </a:endParaRPr>
            </a:p>
          </p:txBody>
        </p:sp>
        <p:sp>
          <p:nvSpPr>
            <p:cNvPr id="95252" name="Oval 46"/>
            <p:cNvSpPr/>
            <p:nvPr/>
          </p:nvSpPr>
          <p:spPr>
            <a:xfrm>
              <a:off x="0" y="383"/>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B</a:t>
              </a:r>
              <a:endParaRPr lang="en-US" altLang="zh-CN" b="1" dirty="0">
                <a:latin typeface="Times New Roman" panose="02020603050405020304" pitchFamily="18" charset="0"/>
                <a:ea typeface="宋体" panose="02010600030101010101" pitchFamily="2" charset="-122"/>
              </a:endParaRPr>
            </a:p>
          </p:txBody>
        </p:sp>
        <p:sp>
          <p:nvSpPr>
            <p:cNvPr id="95253" name="Line 47"/>
            <p:cNvSpPr/>
            <p:nvPr/>
          </p:nvSpPr>
          <p:spPr>
            <a:xfrm flipH="1">
              <a:off x="1045" y="528"/>
              <a:ext cx="395" cy="384"/>
            </a:xfrm>
            <a:prstGeom prst="line">
              <a:avLst/>
            </a:prstGeom>
            <a:ln w="38100" cap="rnd" cmpd="sng">
              <a:solidFill>
                <a:schemeClr val="tx1"/>
              </a:solidFill>
              <a:prstDash val="solid"/>
              <a:headEnd type="none" w="med" len="med"/>
              <a:tailEnd type="none" w="med" len="med"/>
            </a:ln>
          </p:spPr>
        </p:sp>
        <p:sp>
          <p:nvSpPr>
            <p:cNvPr id="95254" name="Oval 48"/>
            <p:cNvSpPr/>
            <p:nvPr/>
          </p:nvSpPr>
          <p:spPr>
            <a:xfrm>
              <a:off x="912" y="768"/>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F</a:t>
              </a:r>
              <a:endParaRPr lang="en-US" altLang="zh-CN" b="1" dirty="0">
                <a:latin typeface="Times New Roman" panose="02020603050405020304" pitchFamily="18" charset="0"/>
                <a:ea typeface="宋体" panose="02010600030101010101" pitchFamily="2" charset="-122"/>
              </a:endParaRPr>
            </a:p>
          </p:txBody>
        </p:sp>
        <p:sp>
          <p:nvSpPr>
            <p:cNvPr id="95255" name="Oval 49"/>
            <p:cNvSpPr/>
            <p:nvPr/>
          </p:nvSpPr>
          <p:spPr>
            <a:xfrm>
              <a:off x="1289" y="383"/>
              <a:ext cx="273" cy="270"/>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E</a:t>
              </a:r>
              <a:endParaRPr lang="en-US" altLang="zh-CN" b="1" dirty="0">
                <a:latin typeface="Times New Roman" panose="02020603050405020304" pitchFamily="18" charset="0"/>
                <a:ea typeface="宋体" panose="02010600030101010101" pitchFamily="2" charset="-122"/>
              </a:endParaRPr>
            </a:p>
          </p:txBody>
        </p:sp>
        <p:sp>
          <p:nvSpPr>
            <p:cNvPr id="95256" name="Line 51"/>
            <p:cNvSpPr/>
            <p:nvPr/>
          </p:nvSpPr>
          <p:spPr>
            <a:xfrm flipH="1">
              <a:off x="1392" y="912"/>
              <a:ext cx="336" cy="384"/>
            </a:xfrm>
            <a:prstGeom prst="line">
              <a:avLst/>
            </a:prstGeom>
            <a:ln w="38100" cap="rnd" cmpd="sng">
              <a:solidFill>
                <a:schemeClr val="tx1"/>
              </a:solidFill>
              <a:prstDash val="solid"/>
              <a:headEnd type="none" w="med" len="med"/>
              <a:tailEnd type="none" w="med" len="med"/>
            </a:ln>
          </p:spPr>
        </p:sp>
        <p:sp>
          <p:nvSpPr>
            <p:cNvPr id="95257" name="Oval 52"/>
            <p:cNvSpPr/>
            <p:nvPr/>
          </p:nvSpPr>
          <p:spPr>
            <a:xfrm>
              <a:off x="1584" y="768"/>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G</a:t>
              </a:r>
              <a:endParaRPr lang="en-US" altLang="zh-CN" b="1" dirty="0">
                <a:latin typeface="Times New Roman" panose="02020603050405020304" pitchFamily="18" charset="0"/>
                <a:ea typeface="宋体" panose="02010600030101010101" pitchFamily="2" charset="-122"/>
              </a:endParaRPr>
            </a:p>
          </p:txBody>
        </p:sp>
        <p:sp>
          <p:nvSpPr>
            <p:cNvPr id="95258" name="Oval 54"/>
            <p:cNvSpPr/>
            <p:nvPr/>
          </p:nvSpPr>
          <p:spPr>
            <a:xfrm>
              <a:off x="1248" y="1152"/>
              <a:ext cx="273" cy="269"/>
            </a:xfrm>
            <a:prstGeom prst="ellipse">
              <a:avLst/>
            </a:prstGeom>
            <a:solidFill>
              <a:srgbClr val="FFFFCC"/>
            </a:solidFill>
            <a:ln w="12700" cap="rnd" cmpd="sng">
              <a:solidFill>
                <a:srgbClr val="000000"/>
              </a:solidFill>
              <a:prstDash val="solid"/>
              <a:headEnd type="none" w="med" len="med"/>
              <a:tailEnd type="none" w="med" len="med"/>
            </a:ln>
          </p:spPr>
          <p:txBody>
            <a:bodyPr wrap="none" anchor="ctr" anchorCtr="0"/>
            <a:lstStyle>
              <a:lvl1pPr marL="342900" indent="-342900" algn="l" rtl="0" eaLnBrk="0" fontAlgn="base" hangingPunct="0">
                <a:spcBef>
                  <a:spcPct val="10000"/>
                </a:spcBef>
                <a:spcAft>
                  <a:spcPct val="0"/>
                </a:spcAft>
                <a:buFont typeface="Wingdings" panose="05000000000000000000" pitchFamily="2" charset="2"/>
                <a:buChar char="l"/>
                <a:defRPr sz="2400">
                  <a:solidFill>
                    <a:schemeClr val="tx1"/>
                  </a:solidFill>
                  <a:latin typeface="+mn-lt"/>
                  <a:ea typeface="+mn-ea"/>
                  <a:cs typeface="+mn-cs"/>
                </a:defRPr>
              </a:lvl1pPr>
              <a:lvl2pPr marL="742950" indent="-285750" algn="l" rtl="0" eaLnBrk="0" fontAlgn="base" hangingPunct="0">
                <a:spcBef>
                  <a:spcPct val="10000"/>
                </a:spcBef>
                <a:spcAft>
                  <a:spcPct val="0"/>
                </a:spcAft>
                <a:buFont typeface="Wingdings" panose="05000000000000000000" pitchFamily="2" charset="2"/>
                <a:buChar char="Ø"/>
                <a:defRPr sz="2400">
                  <a:solidFill>
                    <a:schemeClr val="tx1"/>
                  </a:solidFill>
                  <a:latin typeface="+mn-lt"/>
                  <a:ea typeface="宋体" panose="02010600030101010101" pitchFamily="2" charset="-122"/>
                </a:defRPr>
              </a:lvl2pPr>
              <a:lvl3pPr marL="1143000" indent="-228600" algn="l" rtl="0" eaLnBrk="0" fontAlgn="base" hangingPunct="0">
                <a:spcBef>
                  <a:spcPct val="10000"/>
                </a:spcBef>
                <a:spcAft>
                  <a:spcPct val="0"/>
                </a:spcAft>
                <a:buFont typeface="Wingdings" panose="05000000000000000000" pitchFamily="2" charset="2"/>
                <a:buChar char="ü"/>
                <a:defRPr sz="2400">
                  <a:solidFill>
                    <a:schemeClr val="tx1"/>
                  </a:solidFill>
                  <a:latin typeface="+mj-lt"/>
                  <a:ea typeface="楷体_GB2312" pitchFamily="1" charset="-122"/>
                </a:defRPr>
              </a:lvl3pPr>
              <a:lvl4pPr marL="1600200" indent="-228600" algn="l" rtl="0" eaLnBrk="0" fontAlgn="base" hangingPunct="0">
                <a:spcBef>
                  <a:spcPct val="10000"/>
                </a:spcBef>
                <a:spcAft>
                  <a:spcPct val="0"/>
                </a:spcAft>
                <a:buFont typeface="Wingdings" panose="05000000000000000000" pitchFamily="2" charset="2"/>
                <a:buChar char="n"/>
                <a:defRPr sz="2200">
                  <a:solidFill>
                    <a:schemeClr val="tx1"/>
                  </a:solidFill>
                  <a:latin typeface="+mn-lt"/>
                  <a:ea typeface="宋体" panose="02010600030101010101" pitchFamily="2" charset="-122"/>
                </a:defRPr>
              </a:lvl4pPr>
              <a:lvl5pPr marL="2057400" indent="-228600" algn="l" rtl="0" eaLnBrk="0" fontAlgn="base" hangingPunct="0">
                <a:spcBef>
                  <a:spcPct val="10000"/>
                </a:spcBef>
                <a:spcAft>
                  <a:spcPct val="0"/>
                </a:spcAft>
                <a:buFont typeface="Wingdings" panose="05000000000000000000" pitchFamily="2" charset="2"/>
                <a:buChar char="»"/>
                <a:defRPr sz="2200">
                  <a:solidFill>
                    <a:schemeClr val="tx1"/>
                  </a:solidFill>
                  <a:latin typeface="+mn-lt"/>
                  <a:ea typeface="宋体" panose="02010600030101010101" pitchFamily="2" charset="-122"/>
                </a:defRPr>
              </a:lvl5pPr>
            </a:lstStyle>
            <a:p>
              <a:pPr marL="0" lvl="0" indent="0" algn="ctr" eaLnBrk="1" hangingPunct="1">
                <a:spcBef>
                  <a:spcPct val="0"/>
                </a:spcBef>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H</a:t>
              </a:r>
              <a:endParaRPr lang="en-US" altLang="zh-CN" b="1"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1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90134"/>
                                        </p:tgtEl>
                                        <p:attrNameLst>
                                          <p:attrName>style.visibility</p:attrName>
                                        </p:attrNameLst>
                                      </p:cBhvr>
                                      <p:to>
                                        <p:strVal val="visible"/>
                                      </p:to>
                                    </p:set>
                                    <p:animEffect transition="in" filter="wipe(up)">
                                      <p:cBhvr>
                                        <p:cTn id="19" dur="500"/>
                                        <p:tgtEl>
                                          <p:spTgt spid="90134"/>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90135"/>
                                        </p:tgtEl>
                                        <p:attrNameLst>
                                          <p:attrName>style.visibility</p:attrName>
                                        </p:attrNameLst>
                                      </p:cBhvr>
                                      <p:to>
                                        <p:strVal val="visible"/>
                                      </p:to>
                                    </p:set>
                                    <p:animEffect transition="in" filter="wipe(up)">
                                      <p:cBhvr>
                                        <p:cTn id="23" dur="500"/>
                                        <p:tgtEl>
                                          <p:spTgt spid="90135"/>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90136"/>
                                        </p:tgtEl>
                                        <p:attrNameLst>
                                          <p:attrName>style.visibility</p:attrName>
                                        </p:attrNameLst>
                                      </p:cBhvr>
                                      <p:to>
                                        <p:strVal val="visible"/>
                                      </p:to>
                                    </p:set>
                                    <p:animEffect transition="in" filter="wipe(up)">
                                      <p:cBhvr>
                                        <p:cTn id="27" dur="500"/>
                                        <p:tgtEl>
                                          <p:spTgt spid="90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1" fill="hold" nodeType="clickEffect">
                                  <p:stCondLst>
                                    <p:cond delay="0"/>
                                  </p:stCondLst>
                                  <p:childTnLst>
                                    <p:animEffect transition="out" filter="wipe(up)">
                                      <p:cBhvr>
                                        <p:cTn id="31" dur="500"/>
                                        <p:tgtEl>
                                          <p:spTgt spid="90140"/>
                                        </p:tgtEl>
                                      </p:cBhvr>
                                    </p:animEffect>
                                    <p:set>
                                      <p:cBhvr>
                                        <p:cTn id="32" dur="1" fill="hold">
                                          <p:stCondLst>
                                            <p:cond delay="499"/>
                                          </p:stCondLst>
                                        </p:cTn>
                                        <p:tgtEl>
                                          <p:spTgt spid="90140"/>
                                        </p:tgtEl>
                                        <p:attrNameLst>
                                          <p:attrName>style.visibility</p:attrName>
                                        </p:attrNameLst>
                                      </p:cBhvr>
                                      <p:to>
                                        <p:strVal val="hidden"/>
                                      </p:to>
                                    </p:set>
                                  </p:childTnLst>
                                </p:cTn>
                              </p:par>
                            </p:childTnLst>
                          </p:cTn>
                        </p:par>
                        <p:par>
                          <p:cTn id="33" fill="hold">
                            <p:stCondLst>
                              <p:cond delay="500"/>
                            </p:stCondLst>
                            <p:childTnLst>
                              <p:par>
                                <p:cTn id="34" presetID="22" presetClass="exit" presetSubtype="1" fill="hold" nodeType="afterEffect">
                                  <p:stCondLst>
                                    <p:cond delay="0"/>
                                  </p:stCondLst>
                                  <p:childTnLst>
                                    <p:animEffect transition="out" filter="wipe(up)">
                                      <p:cBhvr>
                                        <p:cTn id="35" dur="500"/>
                                        <p:tgtEl>
                                          <p:spTgt spid="90139"/>
                                        </p:tgtEl>
                                      </p:cBhvr>
                                    </p:animEffect>
                                    <p:set>
                                      <p:cBhvr>
                                        <p:cTn id="36" dur="1" fill="hold">
                                          <p:stCondLst>
                                            <p:cond delay="499"/>
                                          </p:stCondLst>
                                        </p:cTn>
                                        <p:tgtEl>
                                          <p:spTgt spid="90139"/>
                                        </p:tgtEl>
                                        <p:attrNameLst>
                                          <p:attrName>style.visibility</p:attrName>
                                        </p:attrNameLst>
                                      </p:cBhvr>
                                      <p:to>
                                        <p:strVal val="hidden"/>
                                      </p:to>
                                    </p:set>
                                  </p:childTnLst>
                                </p:cTn>
                              </p:par>
                            </p:childTnLst>
                          </p:cTn>
                        </p:par>
                        <p:par>
                          <p:cTn id="37" fill="hold">
                            <p:stCondLst>
                              <p:cond delay="1000"/>
                            </p:stCondLst>
                            <p:childTnLst>
                              <p:par>
                                <p:cTn id="38" presetID="22" presetClass="exit" presetSubtype="1" fill="hold" nodeType="afterEffect">
                                  <p:stCondLst>
                                    <p:cond delay="0"/>
                                  </p:stCondLst>
                                  <p:childTnLst>
                                    <p:animEffect transition="out" filter="wipe(up)">
                                      <p:cBhvr>
                                        <p:cTn id="39" dur="500"/>
                                        <p:tgtEl>
                                          <p:spTgt spid="90137"/>
                                        </p:tgtEl>
                                      </p:cBhvr>
                                    </p:animEffect>
                                    <p:set>
                                      <p:cBhvr>
                                        <p:cTn id="40" dur="1" fill="hold">
                                          <p:stCondLst>
                                            <p:cond delay="499"/>
                                          </p:stCondLst>
                                        </p:cTn>
                                        <p:tgtEl>
                                          <p:spTgt spid="90137"/>
                                        </p:tgtEl>
                                        <p:attrNameLst>
                                          <p:attrName>style.visibility</p:attrName>
                                        </p:attrNameLst>
                                      </p:cBhvr>
                                      <p:to>
                                        <p:strVal val="hidden"/>
                                      </p:to>
                                    </p:set>
                                  </p:childTnLst>
                                </p:cTn>
                              </p:par>
                            </p:childTnLst>
                          </p:cTn>
                        </p:par>
                        <p:par>
                          <p:cTn id="41" fill="hold">
                            <p:stCondLst>
                              <p:cond delay="1500"/>
                            </p:stCondLst>
                            <p:childTnLst>
                              <p:par>
                                <p:cTn id="42" presetID="22" presetClass="exit" presetSubtype="1" fill="hold" nodeType="afterEffect">
                                  <p:stCondLst>
                                    <p:cond delay="0"/>
                                  </p:stCondLst>
                                  <p:childTnLst>
                                    <p:animEffect transition="out" filter="wipe(up)">
                                      <p:cBhvr>
                                        <p:cTn id="43" dur="500"/>
                                        <p:tgtEl>
                                          <p:spTgt spid="90138"/>
                                        </p:tgtEl>
                                      </p:cBhvr>
                                    </p:animEffect>
                                    <p:set>
                                      <p:cBhvr>
                                        <p:cTn id="44" dur="1" fill="hold">
                                          <p:stCondLst>
                                            <p:cond delay="499"/>
                                          </p:stCondLst>
                                        </p:cTn>
                                        <p:tgtEl>
                                          <p:spTgt spid="9013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up)">
                                      <p:cBhvr>
                                        <p:cTn id="49" dur="500"/>
                                        <p:tgtEl>
                                          <p:spTgt spid="3"/>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wipe(up)">
                                      <p:cBhvr>
                                        <p:cTn id="53" dur="500"/>
                                        <p:tgtEl>
                                          <p:spTgt spid="2"/>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up)">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commondata" val="eyJoZGlkIjoiODU4ZjAxODhiZTU5OTU1NzQyM2VhZjFlMDI5YmZlZmUifQ=="/>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Times New Roman"/>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Times New Roman"/>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21679</Words>
  <Application>WPS 演示</Application>
  <PresentationFormat>全屏显示(4:3)</PresentationFormat>
  <Paragraphs>4024</Paragraphs>
  <Slides>126</Slides>
  <Notes>1</Notes>
  <HiddenSlides>7</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19</vt:i4>
      </vt:variant>
      <vt:variant>
        <vt:lpstr>幻灯片标题</vt:lpstr>
      </vt:variant>
      <vt:variant>
        <vt:i4>126</vt:i4>
      </vt:variant>
    </vt:vector>
  </HeadingPairs>
  <TitlesOfParts>
    <vt:vector size="167" baseType="lpstr">
      <vt:lpstr>Arial</vt:lpstr>
      <vt:lpstr>宋体</vt:lpstr>
      <vt:lpstr>Wingdings</vt:lpstr>
      <vt:lpstr>Calibri</vt:lpstr>
      <vt:lpstr>Times New Roman</vt:lpstr>
      <vt:lpstr>Gungsuh</vt:lpstr>
      <vt:lpstr>Malgun Gothic</vt:lpstr>
      <vt:lpstr>黑体</vt:lpstr>
      <vt:lpstr>楷体_GB2312</vt:lpstr>
      <vt:lpstr>微软雅黑</vt:lpstr>
      <vt:lpstr>新宋体</vt:lpstr>
      <vt:lpstr>华文楷体</vt:lpstr>
      <vt:lpstr>仿宋_GB2312</vt:lpstr>
      <vt:lpstr>隶书</vt:lpstr>
      <vt:lpstr>Arial Unicode MS</vt:lpstr>
      <vt:lpstr>PMingLiU</vt:lpstr>
      <vt:lpstr>MingLiU-ExtB</vt:lpstr>
      <vt:lpstr>Symbol</vt:lpstr>
      <vt:lpstr>Wingdings</vt:lpstr>
      <vt:lpstr>Arial Narrow</vt:lpstr>
      <vt:lpstr>2_Office 主题</vt:lpstr>
      <vt:lpstr>1_Office 主题</vt:lpstr>
      <vt:lpstr>Visio.Drawing.11</vt:lpstr>
      <vt:lpstr>Visio.Drawing.5</vt:lpstr>
      <vt:lpstr>Visio.Drawing.5</vt:lpstr>
      <vt:lpstr>Visio.Drawing.5</vt:lpstr>
      <vt:lpstr>Visio.Drawing.5</vt:lpstr>
      <vt:lpstr>Visio.Drawing.5</vt:lpstr>
      <vt:lpstr>Equation.3</vt:lpstr>
      <vt:lpstr>Visio.Drawing.5</vt:lpstr>
      <vt:lpstr>Visio.Drawing.5</vt:lpstr>
      <vt:lpstr>Visio.Drawing.5</vt:lpstr>
      <vt:lpstr>Paint.Picture</vt:lpstr>
      <vt:lpstr>Visio.Drawing.5</vt:lpstr>
      <vt:lpstr>Visio.Drawing.5</vt:lpstr>
      <vt:lpstr>Visio.Drawing.5</vt:lpstr>
      <vt:lpstr>Visio.Drawing.5</vt:lpstr>
      <vt:lpstr>Visio.Drawing.5</vt:lpstr>
      <vt:lpstr>Equation.3</vt:lpstr>
      <vt:lpstr>Equation.3</vt:lpstr>
      <vt:lpstr>Paint.Picture</vt:lpstr>
      <vt:lpstr>PowerPoint 演示文稿</vt:lpstr>
      <vt:lpstr>本章内容</vt:lpstr>
      <vt:lpstr>本章目标</vt:lpstr>
      <vt:lpstr>本章内容</vt:lpstr>
      <vt:lpstr>5.1 树和二叉树的定义</vt:lpstr>
      <vt:lpstr>5.1 树和二叉树的定义</vt:lpstr>
      <vt:lpstr>5.1 树和二叉树的定义</vt:lpstr>
      <vt:lpstr>5.1 树和二叉树的定义</vt:lpstr>
      <vt:lpstr>5.1 树和二叉树的定义</vt:lpstr>
      <vt:lpstr>5.1 树和二叉树的定义--基本术语</vt:lpstr>
      <vt:lpstr>5.1 树和二叉树的定义--基本术语</vt:lpstr>
      <vt:lpstr>5.1 树和二叉树的定义--基本术语</vt:lpstr>
      <vt:lpstr>5.1 树和二叉树的定义--基本术语</vt:lpstr>
      <vt:lpstr>5.1 树和二叉树的定义</vt:lpstr>
      <vt:lpstr>5.1 树和二叉树的定义--基本术语</vt:lpstr>
      <vt:lpstr>5.1 树和二叉树的定义--二叉树的定义</vt:lpstr>
      <vt:lpstr>5.1 树和二叉树的定义--二叉树的定义</vt:lpstr>
      <vt:lpstr>5.1 树和二叉树的定义--二叉树的定义</vt:lpstr>
      <vt:lpstr>5.1 树和二叉树的定义--二叉树的定义</vt:lpstr>
      <vt:lpstr>5.1 树和二叉树的定义--二叉树的定义</vt:lpstr>
      <vt:lpstr>本章内容</vt:lpstr>
      <vt:lpstr>5.2 案例引入--数据压缩</vt:lpstr>
      <vt:lpstr>5.2 案例引入--求解表达式</vt:lpstr>
      <vt:lpstr>本章内容</vt:lpstr>
      <vt:lpstr>5.3 树和二叉树的抽象数据类型定义</vt:lpstr>
      <vt:lpstr>5.3 树和二叉树的抽象数据类型定义</vt:lpstr>
      <vt:lpstr>5.3 树和二叉树的抽象数据类型定义</vt:lpstr>
      <vt:lpstr>5.3 树和二叉树的抽象数据类型定义</vt:lpstr>
      <vt:lpstr>5.3 树和二叉树的抽象数据类型定义</vt:lpstr>
      <vt:lpstr>本章内容</vt:lpstr>
      <vt:lpstr>5.4 二叉树的性质和存储结构--性质</vt:lpstr>
      <vt:lpstr>5.4 二叉树的性质和存储结构--性质</vt:lpstr>
      <vt:lpstr>5.4 二叉树的性质和存储结构--性质</vt:lpstr>
      <vt:lpstr>5.4 二叉树的性质和存储结构--性质</vt:lpstr>
      <vt:lpstr>5.4 二叉树的性质和存储结构--性质</vt:lpstr>
      <vt:lpstr>5.4 二叉树的性质和存储结构--性质</vt:lpstr>
      <vt:lpstr>5.4 二叉树的性质和存储结构--性质</vt:lpstr>
      <vt:lpstr>5.4 二叉树的性质和存储结构--性质</vt:lpstr>
      <vt:lpstr>5.4 二叉树的性质和存储结构--存储结构</vt:lpstr>
      <vt:lpstr>5.4 二叉树的性质和存储结构--存储结构</vt:lpstr>
      <vt:lpstr>5.4 二叉树的性质和存储结构--存储结构</vt:lpstr>
      <vt:lpstr>5.4 二叉树的性质和存储结构--存储结构</vt:lpstr>
      <vt:lpstr>5.4 二叉树的性质和存储结构--存储结构</vt:lpstr>
      <vt:lpstr>5.4 二叉树的性质和存储结构--存储结构</vt:lpstr>
      <vt:lpstr>5.4 二叉树的性质和存储结构--存储结构</vt:lpstr>
      <vt:lpstr>5.4 二叉树的性质和存储结构--存储结构</vt:lpstr>
      <vt:lpstr>本章内容</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遍历二叉树和线索二叉树--遍历二叉树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6.5 遍历二叉树和线索二叉树--线索二叉树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5.5 遍历二叉树和线索二叉树--线索二叉树</vt:lpstr>
      <vt:lpstr>本章内容</vt:lpstr>
      <vt:lpstr>5.6 树和森林--树的存储结构</vt:lpstr>
      <vt:lpstr>5.6 树和森林--树的存储结构</vt:lpstr>
      <vt:lpstr>5.6 树和森林--树的存储结构</vt:lpstr>
      <vt:lpstr>5.6 树和森林--树的存储结构</vt:lpstr>
      <vt:lpstr>5.6 树和森林--树的存储结构</vt:lpstr>
      <vt:lpstr>5.6 树和森林--树的存储结构</vt:lpstr>
      <vt:lpstr>5.6 树和森林--树的存储结构</vt:lpstr>
      <vt:lpstr>5.6 树和森林--树的存储结构</vt:lpstr>
      <vt:lpstr>5.6 树和森林--树的存储结构</vt:lpstr>
      <vt:lpstr>5.6 树和森林--森林与二叉树的转换</vt:lpstr>
      <vt:lpstr>5.6 树和森林--森林与二叉树的转换</vt:lpstr>
      <vt:lpstr>5.6 树和森林--森林与二叉树的转换</vt:lpstr>
      <vt:lpstr>5.6 树和森林--森林与二叉树的转换</vt:lpstr>
      <vt:lpstr>5.6 树和森林--森林与二叉树的转换</vt:lpstr>
      <vt:lpstr>5.6 树和森林--森林与二叉树的转换</vt:lpstr>
      <vt:lpstr>5.6 树和森林--森林与二叉树的转换</vt:lpstr>
      <vt:lpstr>5.6 树和森林--森林与二叉树的转换</vt:lpstr>
      <vt:lpstr>5.6 树和森林--树和森林的遍历</vt:lpstr>
      <vt:lpstr>5.6 树和森林--树和森林的遍历</vt:lpstr>
      <vt:lpstr>本章内容</vt:lpstr>
      <vt:lpstr>5.7 哈夫曼树及其应用--基本概念</vt:lpstr>
      <vt:lpstr>5.7 哈夫曼树及其应用--基本概念</vt:lpstr>
      <vt:lpstr>5.7 哈夫曼树及其应用--构造</vt:lpstr>
      <vt:lpstr>5.7 哈夫曼树及其应用--构造</vt:lpstr>
      <vt:lpstr>5.7 哈夫曼树及其应用--构造</vt:lpstr>
      <vt:lpstr>5.7 哈夫曼树及其应用--构造</vt:lpstr>
      <vt:lpstr>5.7 哈夫曼树及其应用--编码</vt:lpstr>
      <vt:lpstr>5.7 哈夫曼树及其应用--编码</vt:lpstr>
      <vt:lpstr>5.7 哈夫曼树及其应用--编码</vt:lpstr>
      <vt:lpstr>5.7 哈夫曼树及其应用--编码</vt:lpstr>
      <vt:lpstr>5.7 哈夫曼树及其应用--编码</vt:lpstr>
      <vt:lpstr>5.7 哈夫曼树及其应用--编码</vt:lpstr>
      <vt:lpstr>5.7 哈夫曼树及其应用--编码</vt:lpstr>
      <vt:lpstr>5.7 哈夫曼树及其应用--编码</vt:lpstr>
      <vt:lpstr>5.7 哈夫曼树及其应用--编码</vt:lpstr>
      <vt:lpstr>5.7 哈夫曼树及其应用--编码</vt:lpstr>
      <vt:lpstr>5.7 哈夫曼树及其应用--编码</vt:lpstr>
      <vt:lpstr>5.7 哈夫曼树及其应用--编码</vt:lpstr>
      <vt:lpstr>5.7 哈夫曼树及其应用--编码</vt:lpstr>
      <vt:lpstr>PowerPoint 演示文稿</vt:lpstr>
      <vt:lpstr>本章内容</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zz</cp:lastModifiedBy>
  <cp:revision>1243</cp:revision>
  <dcterms:created xsi:type="dcterms:W3CDTF">2014-08-19T12:36:00Z</dcterms:created>
  <dcterms:modified xsi:type="dcterms:W3CDTF">2023-10-25T08:15:41Z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0A29D26E56C54F2DBA6DB8704F5140D2_13</vt:lpwstr>
  </property>
</Properties>
</file>